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9">
  <p:sldMasterIdLst>
    <p:sldMasterId id="2147483648" r:id="rId1"/>
  </p:sldMasterIdLst>
  <p:notesMasterIdLst>
    <p:notesMasterId r:id="rId105"/>
  </p:notesMasterIdLst>
  <p:handoutMasterIdLst>
    <p:handoutMasterId r:id="rId106"/>
  </p:handoutMasterIdLst>
  <p:sldIdLst>
    <p:sldId id="256" r:id="rId2"/>
    <p:sldId id="481" r:id="rId3"/>
    <p:sldId id="940" r:id="rId4"/>
    <p:sldId id="852" r:id="rId5"/>
    <p:sldId id="967" r:id="rId6"/>
    <p:sldId id="968" r:id="rId7"/>
    <p:sldId id="853" r:id="rId8"/>
    <p:sldId id="854" r:id="rId9"/>
    <p:sldId id="1065" r:id="rId10"/>
    <p:sldId id="856" r:id="rId11"/>
    <p:sldId id="857" r:id="rId12"/>
    <p:sldId id="858" r:id="rId13"/>
    <p:sldId id="859" r:id="rId14"/>
    <p:sldId id="860" r:id="rId15"/>
    <p:sldId id="945" r:id="rId16"/>
    <p:sldId id="861" r:id="rId17"/>
    <p:sldId id="862" r:id="rId18"/>
    <p:sldId id="863" r:id="rId19"/>
    <p:sldId id="864" r:id="rId20"/>
    <p:sldId id="865" r:id="rId21"/>
    <p:sldId id="866" r:id="rId22"/>
    <p:sldId id="867" r:id="rId23"/>
    <p:sldId id="976" r:id="rId24"/>
    <p:sldId id="971" r:id="rId25"/>
    <p:sldId id="869" r:id="rId26"/>
    <p:sldId id="870" r:id="rId27"/>
    <p:sldId id="871" r:id="rId28"/>
    <p:sldId id="872" r:id="rId29"/>
    <p:sldId id="873" r:id="rId30"/>
    <p:sldId id="946" r:id="rId31"/>
    <p:sldId id="874" r:id="rId32"/>
    <p:sldId id="875" r:id="rId33"/>
    <p:sldId id="876" r:id="rId34"/>
    <p:sldId id="878" r:id="rId35"/>
    <p:sldId id="879" r:id="rId36"/>
    <p:sldId id="880" r:id="rId37"/>
    <p:sldId id="881" r:id="rId38"/>
    <p:sldId id="882" r:id="rId39"/>
    <p:sldId id="883" r:id="rId40"/>
    <p:sldId id="884" r:id="rId41"/>
    <p:sldId id="885" r:id="rId42"/>
    <p:sldId id="886" r:id="rId43"/>
    <p:sldId id="887" r:id="rId44"/>
    <p:sldId id="888" r:id="rId45"/>
    <p:sldId id="889" r:id="rId46"/>
    <p:sldId id="954" r:id="rId47"/>
    <p:sldId id="890" r:id="rId48"/>
    <p:sldId id="891" r:id="rId49"/>
    <p:sldId id="892" r:id="rId50"/>
    <p:sldId id="893" r:id="rId51"/>
    <p:sldId id="894" r:id="rId52"/>
    <p:sldId id="895" r:id="rId53"/>
    <p:sldId id="896" r:id="rId54"/>
    <p:sldId id="897" r:id="rId55"/>
    <p:sldId id="898" r:id="rId56"/>
    <p:sldId id="977" r:id="rId57"/>
    <p:sldId id="978" r:id="rId58"/>
    <p:sldId id="979" r:id="rId59"/>
    <p:sldId id="962" r:id="rId60"/>
    <p:sldId id="903" r:id="rId61"/>
    <p:sldId id="904" r:id="rId62"/>
    <p:sldId id="980" r:id="rId63"/>
    <p:sldId id="981" r:id="rId64"/>
    <p:sldId id="982" r:id="rId65"/>
    <p:sldId id="964" r:id="rId66"/>
    <p:sldId id="965" r:id="rId67"/>
    <p:sldId id="908" r:id="rId68"/>
    <p:sldId id="909" r:id="rId69"/>
    <p:sldId id="910" r:id="rId70"/>
    <p:sldId id="911" r:id="rId71"/>
    <p:sldId id="912" r:id="rId72"/>
    <p:sldId id="913" r:id="rId73"/>
    <p:sldId id="914" r:id="rId74"/>
    <p:sldId id="915" r:id="rId75"/>
    <p:sldId id="916" r:id="rId76"/>
    <p:sldId id="917" r:id="rId77"/>
    <p:sldId id="918" r:id="rId78"/>
    <p:sldId id="919" r:id="rId79"/>
    <p:sldId id="920" r:id="rId80"/>
    <p:sldId id="921" r:id="rId81"/>
    <p:sldId id="969" r:id="rId82"/>
    <p:sldId id="924" r:id="rId83"/>
    <p:sldId id="925" r:id="rId84"/>
    <p:sldId id="970" r:id="rId85"/>
    <p:sldId id="926" r:id="rId86"/>
    <p:sldId id="927" r:id="rId87"/>
    <p:sldId id="928" r:id="rId88"/>
    <p:sldId id="929" r:id="rId89"/>
    <p:sldId id="930" r:id="rId90"/>
    <p:sldId id="931" r:id="rId91"/>
    <p:sldId id="932" r:id="rId92"/>
    <p:sldId id="974" r:id="rId93"/>
    <p:sldId id="975" r:id="rId94"/>
    <p:sldId id="933" r:id="rId95"/>
    <p:sldId id="934" r:id="rId96"/>
    <p:sldId id="935" r:id="rId97"/>
    <p:sldId id="936" r:id="rId98"/>
    <p:sldId id="752" r:id="rId99"/>
    <p:sldId id="942" r:id="rId100"/>
    <p:sldId id="944" r:id="rId101"/>
    <p:sldId id="939" r:id="rId102"/>
    <p:sldId id="664" r:id="rId103"/>
    <p:sldId id="666" r:id="rId104"/>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0000FF"/>
    <a:srgbClr val="2BE978"/>
    <a:srgbClr val="FF6600"/>
    <a:srgbClr val="FCD5B5"/>
    <a:srgbClr val="EB3B29"/>
    <a:srgbClr val="E133D9"/>
    <a:srgbClr val="808000"/>
    <a:srgbClr val="5E8892"/>
    <a:srgbClr val="8A3CC4"/>
    <a:srgbClr val="FFFF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481" autoAdjust="0"/>
    <p:restoredTop sz="96404" autoAdjust="0"/>
  </p:normalViewPr>
  <p:slideViewPr>
    <p:cSldViewPr>
      <p:cViewPr varScale="1">
        <p:scale>
          <a:sx n="73" d="100"/>
          <a:sy n="73" d="100"/>
        </p:scale>
        <p:origin x="-76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3307" y="-77"/>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pPr>
                <a:defRPr/>
              </a:pPr>
              <a:t>5/5/2022</a:t>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pPr>
                <a:defRPr/>
              </a:pPr>
              <a:t>2022/5/5</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pPr>
                <a:defRPr/>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B9C2BBA4-D450-4891-95A5-D74766939FA5}" type="slidenum">
              <a:rPr lang="zh-CN" altLang="en-US">
                <a:latin typeface="Times New Roman" pitchFamily="18" charset="0"/>
                <a:ea typeface="宋体" pitchFamily="2" charset="-122"/>
              </a:rPr>
              <a:pPr/>
              <a:t>10</a:t>
            </a:fld>
            <a:endParaRPr lang="en-US" altLang="zh-CN">
              <a:latin typeface="Times New Roman" pitchFamily="18" charset="0"/>
              <a:ea typeface="宋体" pitchFamily="2" charset="-122"/>
            </a:endParaRPr>
          </a:p>
        </p:txBody>
      </p:sp>
      <p:sp>
        <p:nvSpPr>
          <p:cNvPr id="95235" name="Rectangle 2"/>
          <p:cNvSpPr>
            <a:spLocks noGrp="1" noRot="1" noChangeAspect="1" noChangeArrowheads="1" noTextEdit="1"/>
          </p:cNvSpPr>
          <p:nvPr>
            <p:ph type="sldImg"/>
          </p:nvPr>
        </p:nvSpPr>
        <p:spPr/>
      </p:sp>
      <p:sp>
        <p:nvSpPr>
          <p:cNvPr id="95236" name="Rectangle 3"/>
          <p:cNvSpPr>
            <a:spLocks noGrp="1" noRot="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zh-CN" altLang="en-US"/>
              <a:t>顶点数</a:t>
            </a:r>
            <a:r>
              <a:rPr lang="en-US" altLang="zh-CN"/>
              <a:t>n</a:t>
            </a:r>
            <a:r>
              <a:rPr lang="zh-CN" altLang="en-US"/>
              <a:t>，边数</a:t>
            </a:r>
            <a:r>
              <a:rPr lang="en-US" altLang="zh-CN"/>
              <a:t>e</a:t>
            </a:r>
            <a:r>
              <a:rPr lang="zh-CN" altLang="en-US"/>
              <a:t>和度数之间的关系：</a:t>
            </a:r>
          </a:p>
          <a:p>
            <a:pPr eaLnBrk="1" hangingPunct="1"/>
            <a:r>
              <a:rPr lang="en-US" altLang="zh-CN"/>
              <a:t>E=1/2</a:t>
            </a:r>
            <a:r>
              <a:rPr lang="el-GR" altLang="zh-CN">
                <a:cs typeface="Times New Roman" pitchFamily="18" charset="0"/>
              </a:rPr>
              <a:t>Σ</a:t>
            </a:r>
            <a:r>
              <a:rPr lang="en-US" altLang="zh-CN">
                <a:cs typeface="Times New Roman" pitchFamily="18" charset="0"/>
              </a:rPr>
              <a:t>i=1, n D</a:t>
            </a:r>
            <a:r>
              <a:rPr lang="zh-CN" altLang="en-US">
                <a:cs typeface="Times New Roman" pitchFamily="18" charset="0"/>
              </a:rPr>
              <a:t>（</a:t>
            </a:r>
            <a:r>
              <a:rPr lang="en-US" altLang="zh-CN">
                <a:cs typeface="Times New Roman" pitchFamily="18" charset="0"/>
              </a:rPr>
              <a:t>vi)</a:t>
            </a:r>
            <a:endParaRPr lang="el-GR" altLang="zh-CN">
              <a:cs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1F6136FE-2A8B-40E0-8D9A-5DF07261B9F6}" type="slidenum">
              <a:rPr lang="zh-CN" altLang="en-US">
                <a:latin typeface="Times New Roman" pitchFamily="18" charset="0"/>
                <a:ea typeface="宋体" pitchFamily="2" charset="-122"/>
              </a:rPr>
              <a:pPr/>
              <a:t>20</a:t>
            </a:fld>
            <a:endParaRPr lang="en-US" altLang="zh-CN">
              <a:latin typeface="Times New Roman" pitchFamily="18" charset="0"/>
              <a:ea typeface="宋体" pitchFamily="2" charset="-122"/>
            </a:endParaRPr>
          </a:p>
        </p:txBody>
      </p:sp>
      <p:sp>
        <p:nvSpPr>
          <p:cNvPr id="96259" name="Rectangle 2"/>
          <p:cNvSpPr>
            <a:spLocks noGrp="1" noRot="1" noChangeAspect="1" noChangeArrowheads="1" noTextEdit="1"/>
          </p:cNvSpPr>
          <p:nvPr>
            <p:ph type="sldImg"/>
          </p:nvPr>
        </p:nvSpPr>
        <p:spPr/>
      </p:sp>
      <p:sp>
        <p:nvSpPr>
          <p:cNvPr id="96260" name="Rectangle 3"/>
          <p:cNvSpPr>
            <a:spLocks noGrp="1" noRot="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zh-CN"/>
              <a:t>vertextnode vertext[maxsize];</a:t>
            </a:r>
          </a:p>
          <a:p>
            <a:pPr eaLnBrk="1" hangingPunct="1"/>
            <a:r>
              <a:rPr lang="en-US" altLang="zh-CN"/>
              <a:t>Typedef struct vnode</a:t>
            </a:r>
          </a:p>
          <a:p>
            <a:pPr eaLnBrk="1" hangingPunct="1"/>
            <a:r>
              <a:rPr lang="en-US" altLang="zh-CN"/>
              <a:t>{</a:t>
            </a:r>
          </a:p>
          <a:p>
            <a:pPr eaLnBrk="1" hangingPunct="1"/>
            <a:r>
              <a:rPr lang="en-US" altLang="zh-CN"/>
              <a:t> vertexType vertex(data);</a:t>
            </a:r>
          </a:p>
          <a:p>
            <a:pPr eaLnBrk="1" hangingPunct="1"/>
            <a:r>
              <a:rPr lang="en-US" altLang="zh-CN"/>
              <a:t>Edgenode* firstadj;</a:t>
            </a:r>
          </a:p>
          <a:p>
            <a:pPr eaLnBrk="1" hangingPunct="1"/>
            <a:r>
              <a:rPr lang="en-US" altLang="zh-CN"/>
              <a:t>  vertextType vertext;</a:t>
            </a:r>
          </a:p>
          <a:p>
            <a:pPr eaLnBrk="1" hangingPunct="1"/>
            <a:r>
              <a:rPr lang="en-US" altLang="zh-CN"/>
              <a:t>  </a:t>
            </a:r>
          </a:p>
          <a:p>
            <a:pPr eaLnBrk="1" hangingPunct="1"/>
            <a:r>
              <a:rPr lang="en-US" altLang="zh-CN"/>
              <a:t>};</a:t>
            </a:r>
          </a:p>
          <a:p>
            <a:pPr eaLnBrk="1" hangingPunct="1"/>
            <a:r>
              <a:rPr lang="en-US" altLang="zh-CN"/>
              <a:t>Typedef struct node{</a:t>
            </a:r>
          </a:p>
          <a:p>
            <a:pPr eaLnBrk="1" hangingPunct="1"/>
            <a:r>
              <a:rPr lang="en-US" altLang="zh-CN"/>
              <a:t>vertextType adjvex;</a:t>
            </a:r>
          </a:p>
          <a:p>
            <a:pPr eaLnBrk="1" hangingPunct="1"/>
            <a:r>
              <a:rPr lang="en-US" altLang="zh-CN"/>
              <a:t>Struct node* node;</a:t>
            </a:r>
          </a:p>
          <a:p>
            <a:pPr eaLnBrk="1" hangingPunct="1"/>
            <a:r>
              <a:rPr lang="en-US" altLang="zh-CN"/>
              <a:t>}edgenode;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92F6ADA4-C634-4AF2-BFE8-F7ED60BF8A11}" type="slidenum">
              <a:rPr lang="zh-CN" altLang="en-US">
                <a:latin typeface="Times New Roman" pitchFamily="18" charset="0"/>
                <a:ea typeface="宋体" pitchFamily="2" charset="-122"/>
              </a:rPr>
              <a:pPr/>
              <a:t>32</a:t>
            </a:fld>
            <a:endParaRPr lang="en-US" altLang="zh-CN">
              <a:latin typeface="Times New Roman" pitchFamily="18" charset="0"/>
              <a:ea typeface="宋体" pitchFamily="2" charset="-122"/>
            </a:endParaRPr>
          </a:p>
        </p:txBody>
      </p:sp>
      <p:sp>
        <p:nvSpPr>
          <p:cNvPr id="97283" name="Rectangle 2"/>
          <p:cNvSpPr>
            <a:spLocks noGrp="1" noRot="1" noChangeAspect="1" noChangeArrowheads="1" noTextEdit="1"/>
          </p:cNvSpPr>
          <p:nvPr>
            <p:ph type="sldImg"/>
          </p:nvPr>
        </p:nvSpPr>
        <p:spPr/>
      </p:sp>
      <p:sp>
        <p:nvSpPr>
          <p:cNvPr id="97284" name="Rectangle 3"/>
          <p:cNvSpPr>
            <a:spLocks noGrp="1" noRot="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zh-CN" altLang="en-US"/>
              <a:t>简单讲没有环路的连通图就是一棵树</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3"/>
          <p:cNvPicPr>
            <a:picLocks noChangeAspect="1" noChangeArrowheads="1"/>
          </p:cNvPicPr>
          <p:nvPr userDrawn="1"/>
        </p:nvPicPr>
        <p:blipFill>
          <a:blip r:embed="rId2" cstate="print"/>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12"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3"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4"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61FE39E7-4A57-4567-95F3-30769727BD2F}" type="datetime1">
              <a:rPr lang="zh-CN" altLang="en-US" smtClean="0"/>
              <a:pPr>
                <a:defRPr/>
              </a:pPr>
              <a:t>2022/5/5</a:t>
            </a:fld>
            <a:endParaRPr lang="zh-CN" altLang="en-US" dirty="0"/>
          </a:p>
        </p:txBody>
      </p:sp>
    </p:spTree>
  </p:cSld>
  <p:clrMapOvr>
    <a:masterClrMapping/>
  </p:clrMapOvr>
  <p:transition spd="slow" advClick="0">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311150"/>
            <a:ext cx="8001000" cy="1211263"/>
          </a:xfrm>
        </p:spPr>
        <p:txBody>
          <a:bodyPr/>
          <a:lstStyle/>
          <a:p>
            <a:r>
              <a:rPr lang="zh-CN" altLang="en-US"/>
              <a:t>单击此处编辑母版标题样式</a:t>
            </a:r>
          </a:p>
        </p:txBody>
      </p:sp>
      <p:sp>
        <p:nvSpPr>
          <p:cNvPr id="3" name="文本占位符 2"/>
          <p:cNvSpPr>
            <a:spLocks noGrp="1"/>
          </p:cNvSpPr>
          <p:nvPr>
            <p:ph type="body" sz="half" idx="1"/>
          </p:nvPr>
        </p:nvSpPr>
        <p:spPr>
          <a:xfrm>
            <a:off x="611188" y="1052513"/>
            <a:ext cx="3919537" cy="5184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83125" y="1052513"/>
            <a:ext cx="3921125" cy="25161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83125" y="3721100"/>
            <a:ext cx="3921125" cy="25161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p:cNvSpPr>
            <a:spLocks noGrp="1" noChangeArrowheads="1"/>
          </p:cNvSpPr>
          <p:nvPr>
            <p:ph type="dt" sz="half" idx="10"/>
          </p:nvPr>
        </p:nvSpPr>
        <p:spPr/>
        <p:txBody>
          <a:bodyPr/>
          <a:lstStyle>
            <a:lvl1pPr>
              <a:defRPr/>
            </a:lvl1pPr>
          </a:lstStyle>
          <a:p>
            <a:pPr>
              <a:defRPr/>
            </a:pPr>
            <a:endParaRPr lang="en-US" altLang="zh-CN"/>
          </a:p>
        </p:txBody>
      </p:sp>
      <p:sp>
        <p:nvSpPr>
          <p:cNvPr id="7" name="Rectangle 7"/>
          <p:cNvSpPr>
            <a:spLocks noGrp="1" noChangeArrowheads="1"/>
          </p:cNvSpPr>
          <p:nvPr>
            <p:ph type="ftr" sz="quarter" idx="11"/>
          </p:nvPr>
        </p:nvSpPr>
        <p:spPr/>
        <p:txBody>
          <a:bodyPr/>
          <a:lstStyle>
            <a:lvl1pPr>
              <a:defRPr/>
            </a:lvl1pPr>
          </a:lstStyle>
          <a:p>
            <a:pPr>
              <a:defRPr/>
            </a:pPr>
            <a:endParaRPr lang="en-US" altLang="zh-CN"/>
          </a:p>
        </p:txBody>
      </p:sp>
      <p:sp>
        <p:nvSpPr>
          <p:cNvPr id="8" name="Rectangle 8"/>
          <p:cNvSpPr>
            <a:spLocks noGrp="1" noChangeArrowheads="1"/>
          </p:cNvSpPr>
          <p:nvPr>
            <p:ph type="sldNum" sz="quarter" idx="12"/>
          </p:nvPr>
        </p:nvSpPr>
        <p:spPr/>
        <p:txBody>
          <a:bodyPr/>
          <a:lstStyle>
            <a:lvl1pPr>
              <a:defRPr/>
            </a:lvl1pPr>
          </a:lstStyle>
          <a:p>
            <a:fld id="{60722EFF-5814-46DF-A1C4-4F3A9AE79F15}" type="slidenum">
              <a:rPr lang="zh-CN" altLang="en-US"/>
              <a:pPr/>
              <a:t>‹#›</a:t>
            </a:fld>
            <a:endParaRPr lang="en-US" altLang="zh-CN"/>
          </a:p>
        </p:txBody>
      </p:sp>
    </p:spTree>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1188" y="-315913"/>
            <a:ext cx="8001000" cy="1216026"/>
          </a:xfrm>
        </p:spPr>
        <p:txBody>
          <a:bodyPr/>
          <a:lstStyle/>
          <a:p>
            <a:r>
              <a:rPr lang="zh-CN" altLang="en-US"/>
              <a:t>单击此处编辑母版标题样式</a:t>
            </a:r>
          </a:p>
        </p:txBody>
      </p:sp>
      <p:sp>
        <p:nvSpPr>
          <p:cNvPr id="3" name="表格占位符 2"/>
          <p:cNvSpPr>
            <a:spLocks noGrp="1"/>
          </p:cNvSpPr>
          <p:nvPr>
            <p:ph type="tbl" idx="1"/>
          </p:nvPr>
        </p:nvSpPr>
        <p:spPr>
          <a:xfrm>
            <a:off x="611188" y="1125538"/>
            <a:ext cx="7993062" cy="4968875"/>
          </a:xfrm>
        </p:spPr>
        <p:txBody>
          <a:bodyPr/>
          <a:lstStyle/>
          <a:p>
            <a:pPr lvl="0"/>
            <a:endParaRPr lang="zh-CN" altLang="en-US" noProof="0"/>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fld id="{ED60B577-307D-4FD1-BA87-A2FA0C827ED2}" type="slidenum">
              <a:rPr lang="zh-CN" altLang="en-US"/>
              <a:pPr/>
              <a:t>‹#›</a:t>
            </a:fld>
            <a:endParaRPr lang="en-US" altLang="zh-CN"/>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itchFamily="2" charset="-122"/>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457200" y="1414845"/>
            <a:ext cx="8229600" cy="467845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7F64B94F-D50A-41B0-90F5-30DF32D3B336}" type="datetime1">
              <a:rPr lang="zh-CN" altLang="en-US" smtClean="0"/>
              <a:pPr>
                <a:defRPr/>
              </a:pPr>
              <a:t>2022/5/5</a:t>
            </a:fld>
            <a:endParaRPr lang="zh-CN" altLang="en-US" dirty="0"/>
          </a:p>
        </p:txBody>
      </p:sp>
      <p:sp>
        <p:nvSpPr>
          <p:cNvPr id="8"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9"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灯片编号占位符 5"/>
          <p:cNvSpPr>
            <a:spLocks noGrp="1"/>
          </p:cNvSpPr>
          <p:nvPr>
            <p:ph type="sldNum" sz="quarter" idx="4"/>
          </p:nvPr>
        </p:nvSpPr>
        <p:spPr>
          <a:xfrm>
            <a:off x="6588224" y="6561732"/>
            <a:ext cx="2133600" cy="296268"/>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0"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C5B0420F-B841-48A8-AE8B-B980E6435F9F}" type="datetime1">
              <a:rPr lang="zh-CN" altLang="en-US" smtClean="0"/>
              <a:pPr>
                <a:defRPr/>
              </a:pPr>
              <a:t>2022/5/5</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Tree>
  </p:cSld>
  <p:clrMapOvr>
    <a:masterClrMapping/>
  </p:clrMapOvr>
  <p:transition spd="slow" advClick="0">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87010525-5F4F-4F81-A8B4-D216F4E8374F}" type="datetime1">
              <a:rPr lang="zh-CN" altLang="en-US" smtClean="0"/>
              <a:pPr>
                <a:defRPr/>
              </a:pPr>
              <a:t>2022/5/5</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57854"/>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12D90C1C-C30F-4429-AF94-4729C6FCFEA7}" type="datetime1">
              <a:rPr lang="zh-CN" altLang="en-US" smtClean="0"/>
              <a:pPr>
                <a:defRPr/>
              </a:pPr>
              <a:t>2022/5/5</a:t>
            </a:fld>
            <a:endParaRPr lang="zh-CN" altLang="en-US" dirty="0"/>
          </a:p>
        </p:txBody>
      </p:sp>
      <p:sp>
        <p:nvSpPr>
          <p:cNvPr id="11" name="页脚占位符 4"/>
          <p:cNvSpPr>
            <a:spLocks noGrp="1"/>
          </p:cNvSpPr>
          <p:nvPr>
            <p:ph type="ftr" sz="quarter" idx="11"/>
          </p:nvPr>
        </p:nvSpPr>
        <p:spPr>
          <a:xfrm>
            <a:off x="2915816" y="6525344"/>
            <a:ext cx="3456384" cy="328825"/>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2" name="灯片编号占位符 5"/>
          <p:cNvSpPr>
            <a:spLocks noGrp="1"/>
          </p:cNvSpPr>
          <p:nvPr>
            <p:ph type="sldNum" sz="quarter" idx="12"/>
          </p:nvPr>
        </p:nvSpPr>
        <p:spPr>
          <a:xfrm>
            <a:off x="6660232" y="6525344"/>
            <a:ext cx="2133600" cy="299797"/>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日期占位符 3"/>
          <p:cNvSpPr>
            <a:spLocks noGrp="1"/>
          </p:cNvSpPr>
          <p:nvPr>
            <p:ph type="dt" sz="half" idx="10"/>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87035F92-2E9A-456A-8411-1873DD702686}" type="datetime1">
              <a:rPr lang="zh-CN" altLang="en-US" smtClean="0"/>
              <a:pPr>
                <a:defRPr/>
              </a:pPr>
              <a:t>2022/5/5</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3"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370468C2-7FF6-41E3-AEA5-36BDA076EFD4}" type="datetime1">
              <a:rPr lang="zh-CN" altLang="en-US" smtClean="0"/>
              <a:pPr>
                <a:defRPr/>
              </a:pPr>
              <a:t>2022/5/5</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14311"/>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2"/>
          </p:nvPr>
        </p:nvSpPr>
        <p:spPr>
          <a:xfrm>
            <a:off x="395536" y="6525344"/>
            <a:ext cx="2133600" cy="314311"/>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AB115B9D-7132-4C05-9FD8-32FC4F935731}" type="datetime1">
              <a:rPr lang="zh-CN" altLang="en-US" smtClean="0"/>
              <a:pPr>
                <a:defRPr/>
              </a:pPr>
              <a:t>2022/5/5</a:t>
            </a:fld>
            <a:endParaRPr lang="zh-CN" altLang="en-US" dirty="0"/>
          </a:p>
        </p:txBody>
      </p:sp>
      <p:sp>
        <p:nvSpPr>
          <p:cNvPr id="8" name="页脚占位符 4"/>
          <p:cNvSpPr>
            <a:spLocks noGrp="1"/>
          </p:cNvSpPr>
          <p:nvPr>
            <p:ph type="ftr" sz="quarter" idx="3"/>
          </p:nvPr>
        </p:nvSpPr>
        <p:spPr>
          <a:xfrm>
            <a:off x="2843808" y="6525344"/>
            <a:ext cx="3456384" cy="300360"/>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a:t>特征选择研究</a:t>
            </a:r>
            <a:endParaRPr lang="zh-CN" altLang="en-US" dirty="0"/>
          </a:p>
        </p:txBody>
      </p:sp>
      <p:sp>
        <p:nvSpPr>
          <p:cNvPr id="9" name="灯片编号占位符 5"/>
          <p:cNvSpPr>
            <a:spLocks noGrp="1"/>
          </p:cNvSpPr>
          <p:nvPr>
            <p:ph type="sldNum" sz="quarter" idx="4"/>
          </p:nvPr>
        </p:nvSpPr>
        <p:spPr>
          <a:xfrm>
            <a:off x="6660232" y="6525344"/>
            <a:ext cx="2133600" cy="332656"/>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311150"/>
            <a:ext cx="8001000" cy="1211263"/>
          </a:xfrm>
        </p:spPr>
        <p:txBody>
          <a:bodyPr/>
          <a:lstStyle/>
          <a:p>
            <a:r>
              <a:rPr lang="zh-CN" altLang="en-US"/>
              <a:t>单击此处编辑母版标题样式</a:t>
            </a:r>
          </a:p>
        </p:txBody>
      </p:sp>
      <p:sp>
        <p:nvSpPr>
          <p:cNvPr id="3" name="文本占位符 2"/>
          <p:cNvSpPr>
            <a:spLocks noGrp="1"/>
          </p:cNvSpPr>
          <p:nvPr>
            <p:ph type="body" sz="half" idx="1"/>
          </p:nvPr>
        </p:nvSpPr>
        <p:spPr>
          <a:xfrm>
            <a:off x="611188" y="1052513"/>
            <a:ext cx="3919537" cy="5184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3125" y="1052513"/>
            <a:ext cx="3921125" cy="5184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fld id="{4F07A331-AA47-4583-8ECA-873ADFBEB716}" type="slidenum">
              <a:rPr lang="zh-CN" altLang="en-US"/>
              <a:pPr/>
              <a:t>‹#›</a:t>
            </a:fld>
            <a:endParaRPr lang="en-US" altLang="zh-CN"/>
          </a:p>
        </p:txBody>
      </p:sp>
    </p:spTree>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1" name="图片 2"/>
          <p:cNvPicPr>
            <a:picLocks noChangeAspect="1"/>
          </p:cNvPicPr>
          <p:nvPr userDrawn="1"/>
        </p:nvPicPr>
        <p:blipFill>
          <a:blip r:embed="rId13" cstate="print"/>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pic>
        <p:nvPicPr>
          <p:cNvPr id="2" name="图片 1"/>
          <p:cNvPicPr>
            <a:picLocks noChangeAspect="1"/>
          </p:cNvPicPr>
          <p:nvPr userDrawn="1"/>
        </p:nvPicPr>
        <p:blipFill>
          <a:blip r:embed="rId14" cstate="print">
            <a:extLst>
              <a:ext uri="{28A0092B-C50C-407E-A947-70E740481C1C}">
                <a14:useLocalDpi xmlns:a14="http://schemas.microsoft.com/office/drawing/2010/main" xmlns=""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1F4BC4B6-6645-482E-B1E8-F6D4FFD0449D}" type="datetime1">
              <a:rPr lang="zh-CN" altLang="en-US" smtClean="0"/>
              <a:pPr>
                <a:defRPr/>
              </a:pPr>
              <a:t>2022/5/5</a:t>
            </a:fld>
            <a:endParaRPr lang="zh-CN" altLang="en-US" dirty="0"/>
          </a:p>
        </p:txBody>
      </p:sp>
      <p:sp>
        <p:nvSpPr>
          <p:cNvPr id="14"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5"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p:pull dir="d"/>
  </p:transition>
  <p:hf hdr="0" ftr="0" dt="0"/>
  <p:txStyles>
    <p:titleStyle>
      <a:lvl1pPr algn="l" rtl="0" fontAlgn="base">
        <a:spcBef>
          <a:spcPct val="0"/>
        </a:spcBef>
        <a:spcAft>
          <a:spcPct val="0"/>
        </a:spcAft>
        <a:defRPr sz="3600" b="1" kern="1200" baseline="0">
          <a:solidFill>
            <a:schemeClr val="tx1"/>
          </a:solidFill>
          <a:latin typeface="Times New Roman" pitchFamily="18" charset="0"/>
          <a:ea typeface="黑体" pitchFamily="49"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wmf"/></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3.xml"/><Relationship Id="rId4" Type="http://schemas.openxmlformats.org/officeDocument/2006/relationships/image" Target="../media/image51.jpe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6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7.png"/></Relationships>
</file>

<file path=ppt/slides/_rels/slide6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8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9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6.emf"/></Relationships>
</file>

<file path=ppt/slides/_rels/slide9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685279" y="43542"/>
            <a:ext cx="1423266" cy="612000"/>
          </a:xfrm>
          <a:prstGeom prst="rect">
            <a:avLst/>
          </a:prstGeom>
        </p:spPr>
      </p:pic>
      <p:sp>
        <p:nvSpPr>
          <p:cNvPr id="7" name="矩形 6"/>
          <p:cNvSpPr/>
          <p:nvPr/>
        </p:nvSpPr>
        <p:spPr>
          <a:xfrm>
            <a:off x="611560" y="836712"/>
            <a:ext cx="7560840" cy="5227072"/>
          </a:xfrm>
          <a:prstGeom prst="rect">
            <a:avLst/>
          </a:prstGeom>
        </p:spPr>
        <p:txBody>
          <a:bodyPr wrap="square">
            <a:spAutoFit/>
          </a:bodyPr>
          <a:lstStyle/>
          <a:p>
            <a:pPr algn="ctr" eaLnBrk="1" hangingPunct="1">
              <a:buFont typeface="Wingdings" pitchFamily="2" charset="2"/>
              <a:buNone/>
            </a:pPr>
            <a:r>
              <a:rPr lang="zh-CN" altLang="en-US" sz="3600" b="1" dirty="0">
                <a:latin typeface="Comic Sans MS" pitchFamily="66" charset="0"/>
              </a:rPr>
              <a:t>数 据 结 构</a:t>
            </a:r>
          </a:p>
          <a:p>
            <a:pPr algn="ctr" eaLnBrk="1" hangingPunct="1">
              <a:buFont typeface="Wingdings" pitchFamily="2" charset="2"/>
              <a:buNone/>
            </a:pPr>
            <a:endParaRPr lang="zh-CN" altLang="en-US" sz="1400" b="1" dirty="0">
              <a:latin typeface="Comic Sans MS" pitchFamily="66" charset="0"/>
            </a:endParaRPr>
          </a:p>
          <a:p>
            <a:pPr algn="ctr" eaLnBrk="1" hangingPunct="1">
              <a:buFont typeface="Wingdings" pitchFamily="2" charset="2"/>
              <a:buNone/>
            </a:pPr>
            <a:r>
              <a:rPr lang="en-US" altLang="zh-CN" sz="4000" dirty="0">
                <a:latin typeface="Comic Sans MS" pitchFamily="66" charset="0"/>
                <a:ea typeface="MS PMincho" panose="02020600040205080304" pitchFamily="18" charset="-128"/>
              </a:rPr>
              <a:t> </a:t>
            </a:r>
            <a:r>
              <a:rPr lang="en-US" altLang="zh-CN" sz="4000" b="1" dirty="0">
                <a:solidFill>
                  <a:schemeClr val="tx2"/>
                </a:solidFill>
                <a:latin typeface="Garamond" panose="02020404030301010803" pitchFamily="18" charset="0"/>
                <a:ea typeface="方正舒体" panose="02010601030101010101" pitchFamily="2" charset="-122"/>
              </a:rPr>
              <a:t>Data Structures</a:t>
            </a:r>
          </a:p>
          <a:p>
            <a:pPr algn="ctr" eaLnBrk="1" hangingPunct="1">
              <a:buFont typeface="Wingdings"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spcBef>
                <a:spcPts val="300"/>
              </a:spcBef>
              <a:buFont typeface="Wingdings" pitchFamily="2" charset="2"/>
              <a:buNone/>
            </a:pPr>
            <a:r>
              <a:rPr lang="zh-CN" altLang="en-US" sz="3200" b="1" dirty="0">
                <a:solidFill>
                  <a:srgbClr val="FF0000"/>
                </a:solidFill>
                <a:latin typeface="Comic Sans MS" pitchFamily="66" charset="0"/>
              </a:rPr>
              <a:t>第</a:t>
            </a:r>
            <a:r>
              <a:rPr lang="en-US" altLang="zh-CN" sz="3200" b="1" dirty="0">
                <a:solidFill>
                  <a:srgbClr val="FF0000"/>
                </a:solidFill>
                <a:latin typeface="Comic Sans MS" pitchFamily="66" charset="0"/>
              </a:rPr>
              <a:t>9</a:t>
            </a:r>
            <a:r>
              <a:rPr lang="zh-CN" altLang="en-US" sz="3200" b="1" dirty="0">
                <a:solidFill>
                  <a:srgbClr val="FF0000"/>
                </a:solidFill>
                <a:latin typeface="Comic Sans MS" pitchFamily="66" charset="0"/>
              </a:rPr>
              <a:t>章 图</a:t>
            </a:r>
            <a:endParaRPr lang="en-US" altLang="zh-CN" sz="3200" b="1" dirty="0">
              <a:solidFill>
                <a:srgbClr val="FF0000"/>
              </a:solidFill>
              <a:latin typeface="Comic Sans MS" pitchFamily="66" charset="0"/>
            </a:endParaRPr>
          </a:p>
          <a:p>
            <a:pPr algn="ctr" eaLnBrk="1" hangingPunct="1">
              <a:spcBef>
                <a:spcPts val="300"/>
              </a:spcBef>
              <a:buFont typeface="Wingdings" pitchFamily="2" charset="2"/>
              <a:buNone/>
            </a:pPr>
            <a:r>
              <a:rPr lang="en-US" altLang="zh-CN" sz="3200" b="1" dirty="0">
                <a:solidFill>
                  <a:srgbClr val="FF0000"/>
                </a:solidFill>
                <a:latin typeface="Comic Sans MS" pitchFamily="66" charset="0"/>
              </a:rPr>
              <a:t>(Graph)</a:t>
            </a: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itchFamily="2" charset="2"/>
              <a:buNone/>
            </a:pPr>
            <a:endParaRPr lang="zh-CN" altLang="en-US" b="1" dirty="0">
              <a:solidFill>
                <a:schemeClr val="tx2"/>
              </a:solidFill>
              <a:latin typeface="宋体" pitchFamily="2" charset="-122"/>
            </a:endParaRPr>
          </a:p>
          <a:p>
            <a:pPr algn="ctr" eaLnBrk="1" hangingPunct="1">
              <a:lnSpc>
                <a:spcPts val="2000"/>
              </a:lnSpc>
              <a:buFont typeface="Wingdings" pitchFamily="2" charset="2"/>
              <a:buNone/>
            </a:pPr>
            <a:r>
              <a:rPr lang="zh-CN" altLang="en-US" sz="2600" b="1" dirty="0">
                <a:solidFill>
                  <a:schemeClr val="tx2"/>
                </a:solidFill>
                <a:latin typeface="宋体" pitchFamily="2" charset="-122"/>
              </a:rPr>
              <a:t>数据结构课程组</a:t>
            </a:r>
            <a:endParaRPr lang="en-US" altLang="zh-CN" sz="2600" b="1" dirty="0">
              <a:solidFill>
                <a:schemeClr val="tx2"/>
              </a:solidFill>
              <a:latin typeface="宋体" pitchFamily="2" charset="-122"/>
            </a:endParaRPr>
          </a:p>
          <a:p>
            <a:pPr algn="ctr" eaLnBrk="1" hangingPunct="1">
              <a:lnSpc>
                <a:spcPts val="2000"/>
              </a:lnSpc>
              <a:buFont typeface="Wingdings" pitchFamily="2" charset="2"/>
              <a:buNone/>
            </a:pPr>
            <a:endParaRPr lang="en-US" altLang="zh-CN" sz="2600" b="1" dirty="0">
              <a:solidFill>
                <a:schemeClr val="tx2"/>
              </a:solidFill>
              <a:latin typeface="宋体" pitchFamily="2" charset="-122"/>
            </a:endParaRPr>
          </a:p>
          <a:p>
            <a:pPr algn="ctr" eaLnBrk="1" hangingPunct="1">
              <a:lnSpc>
                <a:spcPts val="2000"/>
              </a:lnSpc>
              <a:buFont typeface="Wingdings" pitchFamily="2" charset="2"/>
              <a:buNone/>
            </a:pPr>
            <a:r>
              <a:rPr lang="zh-CN" altLang="en-US" sz="2600" b="1" dirty="0">
                <a:solidFill>
                  <a:schemeClr val="tx2"/>
                </a:solidFill>
                <a:latin typeface="宋体" pitchFamily="2" charset="-122"/>
              </a:rPr>
              <a:t>胡学钢  张 晶  张玉红 </a:t>
            </a:r>
            <a:r>
              <a:rPr lang="zh-CN" altLang="en-US" sz="2600" b="1" dirty="0">
                <a:solidFill>
                  <a:srgbClr val="0000FF"/>
                </a:solidFill>
                <a:latin typeface="宋体" pitchFamily="2" charset="-122"/>
              </a:rPr>
              <a:t>李培培</a:t>
            </a:r>
            <a:endParaRPr lang="en-US" altLang="zh-CN" sz="2600" b="1" dirty="0">
              <a:solidFill>
                <a:srgbClr val="0000FF"/>
              </a:solidFill>
              <a:latin typeface="宋体" pitchFamily="2" charset="-122"/>
            </a:endParaRPr>
          </a:p>
          <a:p>
            <a:pPr algn="ctr" eaLnBrk="1" hangingPunct="1">
              <a:lnSpc>
                <a:spcPts val="2000"/>
              </a:lnSpc>
              <a:buFont typeface="Wingdings" pitchFamily="2" charset="2"/>
              <a:buNone/>
            </a:pPr>
            <a:r>
              <a:rPr lang="zh-CN" altLang="en-US" sz="2600" b="1" dirty="0">
                <a:solidFill>
                  <a:schemeClr val="tx2"/>
                </a:solidFill>
                <a:latin typeface="宋体" pitchFamily="2" charset="-122"/>
              </a:rPr>
              <a:t> </a:t>
            </a:r>
          </a:p>
          <a:p>
            <a:pPr algn="ctr">
              <a:lnSpc>
                <a:spcPts val="2000"/>
              </a:lnSpc>
            </a:pPr>
            <a:r>
              <a:rPr lang="zh-CN" altLang="en-US" sz="2600" b="1" dirty="0">
                <a:solidFill>
                  <a:schemeClr val="tx2"/>
                </a:solidFill>
                <a:latin typeface="宋体" pitchFamily="2" charset="-122"/>
              </a:rPr>
              <a:t>合肥工业大学 计算机与信息学院  </a:t>
            </a:r>
          </a:p>
          <a:p>
            <a:pPr algn="ctr" eaLnBrk="1" hangingPunct="1">
              <a:lnSpc>
                <a:spcPts val="2000"/>
              </a:lnSpc>
              <a:buFont typeface="Wingdings" pitchFamily="2" charset="2"/>
              <a:buNone/>
            </a:pPr>
            <a:endParaRPr lang="en-US" altLang="zh-CN" sz="2600" b="1" dirty="0">
              <a:solidFill>
                <a:schemeClr val="tx2"/>
              </a:solidFill>
              <a:latin typeface="宋体" pitchFamily="2" charset="-122"/>
            </a:endParaRPr>
          </a:p>
          <a:p>
            <a:pPr algn="ctr" eaLnBrk="1" hangingPunct="1">
              <a:lnSpc>
                <a:spcPts val="2000"/>
              </a:lnSpc>
              <a:buFont typeface="Wingdings" pitchFamily="2" charset="2"/>
              <a:buNone/>
            </a:pPr>
            <a:r>
              <a:rPr lang="en-US" altLang="zh-CN" sz="2600" b="1" dirty="0" smtClean="0">
                <a:solidFill>
                  <a:schemeClr val="tx2"/>
                </a:solidFill>
                <a:latin typeface="宋体" pitchFamily="2" charset="-122"/>
              </a:rPr>
              <a:t>2022</a:t>
            </a:r>
            <a:r>
              <a:rPr lang="zh-CN" altLang="en-US" sz="2600" b="1" dirty="0" smtClean="0">
                <a:solidFill>
                  <a:schemeClr val="tx2"/>
                </a:solidFill>
                <a:latin typeface="宋体" pitchFamily="2" charset="-122"/>
              </a:rPr>
              <a:t>年</a:t>
            </a:r>
            <a:r>
              <a:rPr lang="en-US" altLang="zh-CN" sz="2600" b="1" dirty="0">
                <a:solidFill>
                  <a:schemeClr val="tx2"/>
                </a:solidFill>
                <a:latin typeface="宋体" pitchFamily="2" charset="-122"/>
              </a:rPr>
              <a:t>4</a:t>
            </a:r>
            <a:r>
              <a:rPr lang="zh-CN" altLang="en-US" sz="2600" b="1" dirty="0">
                <a:solidFill>
                  <a:schemeClr val="tx2"/>
                </a:solidFill>
                <a:latin typeface="宋体" pitchFamily="2" charset="-122"/>
              </a:rPr>
              <a:t>月</a:t>
            </a:r>
            <a:r>
              <a:rPr lang="en-US" altLang="zh-CN" sz="2600" b="1" dirty="0">
                <a:solidFill>
                  <a:schemeClr val="tx2"/>
                </a:solidFill>
                <a:latin typeface="宋体" pitchFamily="2" charset="-122"/>
              </a:rPr>
              <a:t> </a:t>
            </a:r>
            <a:endParaRPr lang="zh-CN" altLang="en-US" sz="2600" b="1" dirty="0">
              <a:solidFill>
                <a:schemeClr val="tx2"/>
              </a:solidFill>
              <a:latin typeface="宋体" pitchFamily="2" charset="-122"/>
            </a:endParaRPr>
          </a:p>
        </p:txBody>
      </p:sp>
      <p:pic>
        <p:nvPicPr>
          <p:cNvPr id="10" name="图片 307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804248" y="3789040"/>
            <a:ext cx="2049462" cy="263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advClick="0" advTm="515">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D3791992-C216-4F71-AB1F-6DEFE6762421}" type="slidenum">
              <a:rPr lang="zh-CN" altLang="en-US">
                <a:latin typeface="Verdana" pitchFamily="34" charset="0"/>
                <a:ea typeface="宋体" pitchFamily="2" charset="-122"/>
              </a:rPr>
              <a:pPr/>
              <a:t>10</a:t>
            </a:fld>
            <a:endParaRPr lang="en-US" altLang="zh-CN">
              <a:latin typeface="Verdana" pitchFamily="34" charset="0"/>
              <a:ea typeface="宋体" pitchFamily="2" charset="-122"/>
            </a:endParaRPr>
          </a:p>
        </p:txBody>
      </p:sp>
      <p:sp>
        <p:nvSpPr>
          <p:cNvPr id="3" name="Rectangle 3"/>
          <p:cNvSpPr>
            <a:spLocks noGrp="1" noChangeArrowheads="1"/>
          </p:cNvSpPr>
          <p:nvPr>
            <p:ph type="body" idx="1"/>
          </p:nvPr>
        </p:nvSpPr>
        <p:spPr>
          <a:xfrm>
            <a:off x="422573" y="985793"/>
            <a:ext cx="8229600" cy="4678451"/>
          </a:xfrm>
        </p:spPr>
        <p:txBody>
          <a:bodyPr/>
          <a:lstStyle/>
          <a:p>
            <a:pPr eaLnBrk="1" hangingPunct="1">
              <a:lnSpc>
                <a:spcPct val="80000"/>
              </a:lnSpc>
              <a:buClr>
                <a:srgbClr val="FF0000"/>
              </a:buClr>
              <a:buFont typeface="Wingdings" pitchFamily="2" charset="2"/>
              <a:buChar char="n"/>
            </a:pPr>
            <a:r>
              <a:rPr lang="zh-CN" altLang="en-US" sz="2200" b="1" dirty="0"/>
              <a:t>顶点间关系</a:t>
            </a:r>
            <a:r>
              <a:rPr lang="en-US" altLang="zh-CN" sz="2200" b="1" dirty="0"/>
              <a:t>(</a:t>
            </a:r>
            <a:r>
              <a:rPr lang="en-US" altLang="zh-CN" sz="2200" b="1" dirty="0">
                <a:solidFill>
                  <a:srgbClr val="0000FF"/>
                </a:solidFill>
              </a:rPr>
              <a:t>Vertex Relation</a:t>
            </a:r>
            <a:r>
              <a:rPr lang="en-US" altLang="zh-CN" sz="2200" b="1" dirty="0"/>
              <a:t>)</a:t>
            </a:r>
            <a:r>
              <a:rPr lang="zh-CN" altLang="en-US" sz="2200" b="1" dirty="0"/>
              <a:t>：</a:t>
            </a:r>
          </a:p>
          <a:p>
            <a:pPr eaLnBrk="1" hangingPunct="1">
              <a:buFont typeface="Wingdings" pitchFamily="2" charset="2"/>
              <a:buNone/>
            </a:pPr>
            <a:r>
              <a:rPr lang="zh-CN" altLang="en-US" sz="2000" b="1" dirty="0"/>
              <a:t>    如果 </a:t>
            </a:r>
            <a:r>
              <a:rPr lang="en-US" altLang="zh-CN" sz="2000" b="1" dirty="0"/>
              <a:t>&lt; V</a:t>
            </a:r>
            <a:r>
              <a:rPr lang="en-US" altLang="zh-CN" sz="2000" b="1" i="1" baseline="-25000" dirty="0"/>
              <a:t>i</a:t>
            </a:r>
            <a:r>
              <a:rPr lang="en-US" altLang="zh-CN" sz="2000" b="1" dirty="0"/>
              <a:t>, </a:t>
            </a:r>
            <a:r>
              <a:rPr lang="en-US" altLang="zh-CN" sz="2000" b="1" dirty="0" err="1"/>
              <a:t>V</a:t>
            </a:r>
            <a:r>
              <a:rPr lang="en-US" altLang="zh-CN" sz="2000" b="1" i="1" baseline="-25000" dirty="0" err="1"/>
              <a:t>j</a:t>
            </a:r>
            <a:r>
              <a:rPr lang="en-US" altLang="zh-CN" sz="2000" b="1" i="1" baseline="-25000" dirty="0"/>
              <a:t> </a:t>
            </a:r>
            <a:r>
              <a:rPr lang="en-US" altLang="zh-CN" sz="2000" b="1" dirty="0"/>
              <a:t>&gt;∈E</a:t>
            </a:r>
          </a:p>
          <a:p>
            <a:pPr eaLnBrk="1" hangingPunct="1">
              <a:buFont typeface="Wingdings" pitchFamily="2" charset="2"/>
              <a:buNone/>
            </a:pPr>
            <a:r>
              <a:rPr lang="en-US" altLang="zh-CN" sz="2000" b="1" dirty="0"/>
              <a:t>    </a:t>
            </a:r>
            <a:r>
              <a:rPr lang="zh-CN" altLang="en-US" sz="2000" b="1" dirty="0"/>
              <a:t>则称</a:t>
            </a:r>
            <a:r>
              <a:rPr lang="en-US" altLang="zh-CN" sz="2000" b="1" dirty="0"/>
              <a:t>—— V</a:t>
            </a:r>
            <a:r>
              <a:rPr lang="en-US" altLang="zh-CN" sz="2000" b="1" i="1" baseline="-25000" dirty="0"/>
              <a:t>i</a:t>
            </a:r>
            <a:r>
              <a:rPr lang="en-US" altLang="zh-CN" sz="2000" b="1" dirty="0"/>
              <a:t>, </a:t>
            </a:r>
            <a:r>
              <a:rPr lang="en-US" altLang="zh-CN" sz="2000" b="1" dirty="0" err="1"/>
              <a:t>V</a:t>
            </a:r>
            <a:r>
              <a:rPr lang="en-US" altLang="zh-CN" sz="2000" b="1" i="1" baseline="-25000" dirty="0" err="1"/>
              <a:t>j</a:t>
            </a:r>
            <a:r>
              <a:rPr lang="zh-CN" altLang="en-US" sz="2000" b="1" dirty="0">
                <a:solidFill>
                  <a:srgbClr val="FF0000"/>
                </a:solidFill>
              </a:rPr>
              <a:t>相邻接</a:t>
            </a:r>
            <a:r>
              <a:rPr lang="en-US" altLang="zh-CN" sz="2000" b="1" dirty="0"/>
              <a:t>(</a:t>
            </a:r>
            <a:r>
              <a:rPr lang="en-US" altLang="zh-CN" sz="2000" b="1" dirty="0">
                <a:solidFill>
                  <a:srgbClr val="0000FF"/>
                </a:solidFill>
              </a:rPr>
              <a:t>Adjacent</a:t>
            </a:r>
            <a:r>
              <a:rPr lang="en-US" altLang="zh-CN" sz="2000" b="1" dirty="0"/>
              <a:t>)</a:t>
            </a:r>
            <a:r>
              <a:rPr lang="zh-CN" altLang="en-US" sz="2000" b="1" dirty="0"/>
              <a:t>，</a:t>
            </a:r>
          </a:p>
          <a:p>
            <a:pPr eaLnBrk="1" hangingPunct="1">
              <a:buFont typeface="Wingdings" pitchFamily="2" charset="2"/>
              <a:buNone/>
            </a:pPr>
            <a:r>
              <a:rPr lang="zh-CN" altLang="en-US" sz="2000" b="1" dirty="0"/>
              <a:t>                     </a:t>
            </a:r>
            <a:r>
              <a:rPr lang="en-US" altLang="zh-CN" sz="2000" b="1" dirty="0"/>
              <a:t>V</a:t>
            </a:r>
            <a:r>
              <a:rPr lang="en-US" altLang="zh-CN" sz="2000" b="1" i="1" baseline="-25000" dirty="0"/>
              <a:t>i</a:t>
            </a:r>
            <a:r>
              <a:rPr lang="zh-CN" altLang="en-US" sz="2000" b="1" dirty="0">
                <a:solidFill>
                  <a:srgbClr val="FF0000"/>
                </a:solidFill>
              </a:rPr>
              <a:t>邻接到</a:t>
            </a:r>
            <a:r>
              <a:rPr lang="en-US" altLang="zh-CN" sz="2000" b="1" dirty="0" err="1"/>
              <a:t>V</a:t>
            </a:r>
            <a:r>
              <a:rPr lang="en-US" altLang="zh-CN" sz="2000" b="1" i="1" baseline="-25000" dirty="0" err="1"/>
              <a:t>j</a:t>
            </a:r>
            <a:r>
              <a:rPr lang="en-US" altLang="zh-CN" sz="2000" b="1" dirty="0"/>
              <a:t>, </a:t>
            </a:r>
            <a:r>
              <a:rPr lang="en-US" altLang="zh-CN" sz="2000" b="1" dirty="0" err="1"/>
              <a:t>V</a:t>
            </a:r>
            <a:r>
              <a:rPr lang="en-US" altLang="zh-CN" sz="2000" b="1" i="1" baseline="-25000" dirty="0" err="1"/>
              <a:t>j</a:t>
            </a:r>
            <a:r>
              <a:rPr lang="zh-CN" altLang="en-US" sz="2000" b="1" dirty="0">
                <a:solidFill>
                  <a:srgbClr val="FF0000"/>
                </a:solidFill>
              </a:rPr>
              <a:t>邻接自</a:t>
            </a:r>
            <a:r>
              <a:rPr lang="en-US" altLang="zh-CN" sz="2000" b="1" dirty="0"/>
              <a:t>V</a:t>
            </a:r>
            <a:r>
              <a:rPr lang="en-US" altLang="zh-CN" sz="2000" b="1" i="1" baseline="-25000" dirty="0"/>
              <a:t>i </a:t>
            </a:r>
            <a:r>
              <a:rPr lang="zh-CN" altLang="en-US" sz="2000" b="1" dirty="0"/>
              <a:t>。</a:t>
            </a:r>
          </a:p>
          <a:p>
            <a:pPr eaLnBrk="1" hangingPunct="1">
              <a:buFont typeface="Wingdings" pitchFamily="2" charset="2"/>
              <a:buNone/>
            </a:pPr>
            <a:r>
              <a:rPr lang="zh-CN" altLang="en-US" sz="2000" b="1" dirty="0"/>
              <a:t>   例如，右 图中， </a:t>
            </a:r>
            <a:r>
              <a:rPr lang="en-US" altLang="zh-CN" sz="2000" b="1" dirty="0"/>
              <a:t>V</a:t>
            </a:r>
            <a:r>
              <a:rPr lang="en-US" altLang="zh-CN" sz="2000" b="1" baseline="-25000" dirty="0"/>
              <a:t>1</a:t>
            </a:r>
            <a:r>
              <a:rPr lang="zh-CN" altLang="en-US" sz="2000" b="1" dirty="0">
                <a:solidFill>
                  <a:srgbClr val="FF0000"/>
                </a:solidFill>
              </a:rPr>
              <a:t>邻接到</a:t>
            </a:r>
            <a:r>
              <a:rPr lang="en-US" altLang="zh-CN" sz="2000" b="1" dirty="0"/>
              <a:t>V</a:t>
            </a:r>
            <a:r>
              <a:rPr lang="en-US" altLang="zh-CN" sz="2000" b="1" baseline="-25000" dirty="0"/>
              <a:t>2</a:t>
            </a:r>
            <a:r>
              <a:rPr lang="zh-CN" altLang="en-US" sz="2000" b="1" dirty="0"/>
              <a:t>，</a:t>
            </a:r>
            <a:r>
              <a:rPr lang="en-US" altLang="zh-CN" sz="2000" b="1" dirty="0"/>
              <a:t>V</a:t>
            </a:r>
            <a:r>
              <a:rPr lang="en-US" altLang="zh-CN" sz="2000" b="1" baseline="-25000" dirty="0"/>
              <a:t>4</a:t>
            </a:r>
            <a:r>
              <a:rPr lang="zh-CN" altLang="en-US" sz="2000" b="1" dirty="0">
                <a:solidFill>
                  <a:srgbClr val="FF0000"/>
                </a:solidFill>
              </a:rPr>
              <a:t>邻接自</a:t>
            </a:r>
            <a:r>
              <a:rPr lang="en-US" altLang="zh-CN" sz="2000" b="1" dirty="0"/>
              <a:t>V</a:t>
            </a:r>
            <a:r>
              <a:rPr lang="en-US" altLang="zh-CN" sz="2000" b="1" baseline="-25000" dirty="0"/>
              <a:t>3</a:t>
            </a:r>
          </a:p>
          <a:p>
            <a:pPr eaLnBrk="1" hangingPunct="1">
              <a:buFont typeface="Wingdings" pitchFamily="2" charset="2"/>
              <a:buNone/>
            </a:pPr>
            <a:r>
              <a:rPr lang="en-US" altLang="zh-CN" sz="2000" b="1" dirty="0"/>
              <a:t>    </a:t>
            </a:r>
          </a:p>
          <a:p>
            <a:pPr eaLnBrk="1" hangingPunct="1">
              <a:buFont typeface="Wingdings" pitchFamily="2" charset="2"/>
              <a:buNone/>
            </a:pPr>
            <a:r>
              <a:rPr lang="en-US" altLang="zh-CN" sz="2000" b="1" dirty="0"/>
              <a:t>     </a:t>
            </a:r>
            <a:r>
              <a:rPr lang="zh-CN" altLang="en-US" sz="2000" b="1" dirty="0"/>
              <a:t>若</a:t>
            </a:r>
            <a:r>
              <a:rPr lang="en-US" altLang="zh-CN" sz="2000" b="1" dirty="0"/>
              <a:t>(V</a:t>
            </a:r>
            <a:r>
              <a:rPr lang="en-US" altLang="zh-CN" sz="2000" b="1" i="1" baseline="-25000" dirty="0"/>
              <a:t>i</a:t>
            </a:r>
            <a:r>
              <a:rPr lang="en-US" altLang="zh-CN" sz="2000" b="1" dirty="0"/>
              <a:t>, </a:t>
            </a:r>
            <a:r>
              <a:rPr lang="en-US" altLang="zh-CN" sz="2000" b="1" dirty="0" err="1"/>
              <a:t>V</a:t>
            </a:r>
            <a:r>
              <a:rPr lang="en-US" altLang="zh-CN" sz="2000" b="1" i="1" baseline="-25000" dirty="0" err="1"/>
              <a:t>j</a:t>
            </a:r>
            <a:r>
              <a:rPr lang="en-US" altLang="zh-CN" sz="2000" b="1" dirty="0"/>
              <a:t> )∈E——</a:t>
            </a:r>
            <a:r>
              <a:rPr lang="zh-CN" altLang="en-US" sz="2000" b="1" dirty="0"/>
              <a:t>则称</a:t>
            </a:r>
            <a:r>
              <a:rPr lang="en-US" altLang="zh-CN" sz="2000" b="1" dirty="0"/>
              <a:t>V</a:t>
            </a:r>
            <a:r>
              <a:rPr lang="en-US" altLang="zh-CN" sz="2000" b="1" i="1" baseline="-25000" dirty="0"/>
              <a:t>i</a:t>
            </a:r>
            <a:r>
              <a:rPr lang="en-US" altLang="zh-CN" sz="2000" b="1" dirty="0"/>
              <a:t>, </a:t>
            </a:r>
            <a:r>
              <a:rPr lang="en-US" altLang="zh-CN" sz="2000" b="1" dirty="0" err="1"/>
              <a:t>V</a:t>
            </a:r>
            <a:r>
              <a:rPr lang="en-US" altLang="zh-CN" sz="2000" b="1" i="1" baseline="-25000" dirty="0" err="1"/>
              <a:t>j</a:t>
            </a:r>
            <a:r>
              <a:rPr lang="zh-CN" altLang="en-US" sz="2000" b="1" dirty="0">
                <a:solidFill>
                  <a:srgbClr val="FF0000"/>
                </a:solidFill>
              </a:rPr>
              <a:t>相邻接</a:t>
            </a:r>
          </a:p>
          <a:p>
            <a:pPr eaLnBrk="1" hangingPunct="1">
              <a:buFont typeface="Wingdings" pitchFamily="2" charset="2"/>
              <a:buNone/>
            </a:pPr>
            <a:r>
              <a:rPr lang="zh-CN" altLang="en-US" sz="2000" b="1" dirty="0"/>
              <a:t>     </a:t>
            </a:r>
          </a:p>
          <a:p>
            <a:pPr eaLnBrk="1" hangingPunct="1">
              <a:buFont typeface="Wingdings" pitchFamily="2" charset="2"/>
              <a:buNone/>
            </a:pPr>
            <a:r>
              <a:rPr lang="zh-CN" altLang="en-US" sz="2000" b="1" dirty="0"/>
              <a:t>     顶点的</a:t>
            </a:r>
            <a:r>
              <a:rPr lang="zh-CN" altLang="en-US" sz="2000" b="1" dirty="0">
                <a:solidFill>
                  <a:srgbClr val="FF0000"/>
                </a:solidFill>
              </a:rPr>
              <a:t>度</a:t>
            </a:r>
            <a:r>
              <a:rPr lang="zh-CN" altLang="en-US" sz="2000" b="1" dirty="0"/>
              <a:t> </a:t>
            </a:r>
            <a:r>
              <a:rPr lang="en-US" altLang="zh-CN" sz="2000" b="1" dirty="0"/>
              <a:t>(</a:t>
            </a:r>
            <a:r>
              <a:rPr lang="en-US" altLang="zh-CN" sz="2000" b="1" dirty="0">
                <a:solidFill>
                  <a:srgbClr val="0000FF"/>
                </a:solidFill>
              </a:rPr>
              <a:t>Degree</a:t>
            </a:r>
            <a:r>
              <a:rPr lang="en-US" altLang="zh-CN" sz="2000" b="1" dirty="0"/>
              <a:t>)——</a:t>
            </a:r>
            <a:r>
              <a:rPr lang="zh-CN" altLang="en-US" sz="2000" b="1" dirty="0"/>
              <a:t>一个顶点的邻接点的数目。</a:t>
            </a:r>
          </a:p>
          <a:p>
            <a:pPr eaLnBrk="1" hangingPunct="1">
              <a:buFont typeface="Wingdings" pitchFamily="2" charset="2"/>
              <a:buNone/>
            </a:pPr>
            <a:r>
              <a:rPr lang="zh-CN" altLang="en-US" sz="2000" b="1" dirty="0"/>
              <a:t>     在有向图中：还要区分：</a:t>
            </a:r>
          </a:p>
          <a:p>
            <a:pPr eaLnBrk="1" hangingPunct="1">
              <a:buFont typeface="Wingdings" pitchFamily="2" charset="2"/>
              <a:buNone/>
            </a:pPr>
            <a:r>
              <a:rPr lang="zh-CN" altLang="en-US" sz="2000" b="1" dirty="0">
                <a:solidFill>
                  <a:schemeClr val="accent2"/>
                </a:solidFill>
              </a:rPr>
              <a:t>            </a:t>
            </a:r>
            <a:r>
              <a:rPr lang="zh-CN" altLang="en-US" sz="2000" b="1" dirty="0">
                <a:solidFill>
                  <a:srgbClr val="FF0000"/>
                </a:solidFill>
              </a:rPr>
              <a:t>入度</a:t>
            </a:r>
            <a:r>
              <a:rPr lang="en-US" altLang="zh-CN" sz="2000" b="1" dirty="0"/>
              <a:t>(</a:t>
            </a:r>
            <a:r>
              <a:rPr lang="en-US" altLang="zh-CN" sz="2000" b="1" dirty="0" err="1">
                <a:solidFill>
                  <a:srgbClr val="0000FF"/>
                </a:solidFill>
              </a:rPr>
              <a:t>Indegree</a:t>
            </a:r>
            <a:r>
              <a:rPr lang="en-US" altLang="zh-CN" sz="2000" b="1" dirty="0"/>
              <a:t>)</a:t>
            </a:r>
            <a:r>
              <a:rPr lang="zh-CN" altLang="en-US" sz="2000" b="1" dirty="0"/>
              <a:t>，</a:t>
            </a:r>
            <a:r>
              <a:rPr lang="zh-CN" altLang="en-US" sz="2000" b="1" dirty="0">
                <a:solidFill>
                  <a:srgbClr val="FF0000"/>
                </a:solidFill>
              </a:rPr>
              <a:t>出度</a:t>
            </a:r>
            <a:r>
              <a:rPr lang="en-US" altLang="zh-CN" sz="2000" b="1" dirty="0"/>
              <a:t>(</a:t>
            </a:r>
            <a:r>
              <a:rPr lang="en-US" altLang="zh-CN" sz="2000" b="1" dirty="0" err="1">
                <a:solidFill>
                  <a:srgbClr val="0000FF"/>
                </a:solidFill>
              </a:rPr>
              <a:t>Outdegree</a:t>
            </a:r>
            <a:r>
              <a:rPr lang="en-US" altLang="zh-CN" sz="2000" b="1" dirty="0"/>
              <a:t>) </a:t>
            </a:r>
            <a:r>
              <a:rPr lang="zh-CN" altLang="en-US" sz="2000" b="1" dirty="0"/>
              <a:t>。</a:t>
            </a:r>
          </a:p>
          <a:p>
            <a:pPr eaLnBrk="1" hangingPunct="1">
              <a:buFont typeface="Wingdings" pitchFamily="2" charset="2"/>
              <a:buNone/>
            </a:pPr>
            <a:r>
              <a:rPr lang="zh-CN" altLang="en-US" sz="2000" b="1" dirty="0">
                <a:solidFill>
                  <a:srgbClr val="3366CC"/>
                </a:solidFill>
              </a:rPr>
              <a:t>            </a:t>
            </a:r>
            <a:r>
              <a:rPr lang="zh-CN" altLang="en-US" sz="2000" b="1" dirty="0">
                <a:solidFill>
                  <a:srgbClr val="FF0000"/>
                </a:solidFill>
              </a:rPr>
              <a:t>度＝入度＋出度</a:t>
            </a:r>
            <a:endParaRPr lang="zh-CN" altLang="en-US" sz="2400" b="1" dirty="0">
              <a:solidFill>
                <a:srgbClr val="3366CC"/>
              </a:solidFill>
            </a:endParaRPr>
          </a:p>
        </p:txBody>
      </p:sp>
      <p:grpSp>
        <p:nvGrpSpPr>
          <p:cNvPr id="2" name="Group 4"/>
          <p:cNvGrpSpPr/>
          <p:nvPr/>
        </p:nvGrpSpPr>
        <p:grpSpPr bwMode="auto">
          <a:xfrm>
            <a:off x="6732588" y="1412875"/>
            <a:ext cx="2085975" cy="2066925"/>
            <a:chOff x="0" y="0"/>
            <a:chExt cx="1314" cy="1302"/>
          </a:xfrm>
        </p:grpSpPr>
        <p:grpSp>
          <p:nvGrpSpPr>
            <p:cNvPr id="8198" name="Group 5"/>
            <p:cNvGrpSpPr/>
            <p:nvPr/>
          </p:nvGrpSpPr>
          <p:grpSpPr bwMode="auto">
            <a:xfrm>
              <a:off x="135" y="0"/>
              <a:ext cx="953" cy="907"/>
              <a:chOff x="0" y="0"/>
              <a:chExt cx="1620" cy="1611"/>
            </a:xfrm>
          </p:grpSpPr>
          <p:sp>
            <p:nvSpPr>
              <p:cNvPr id="8200" name="Oval 6"/>
              <p:cNvSpPr>
                <a:spLocks noChangeArrowheads="1"/>
              </p:cNvSpPr>
              <p:nvPr/>
            </p:nvSpPr>
            <p:spPr bwMode="auto">
              <a:xfrm>
                <a:off x="1260" y="0"/>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a:latin typeface="Times New Roman" pitchFamily="18" charset="0"/>
                    <a:ea typeface="宋体" pitchFamily="2" charset="-122"/>
                  </a:rPr>
                  <a:t>2</a:t>
                </a:r>
                <a:endParaRPr lang="en-US" altLang="zh-CN">
                  <a:ea typeface="宋体" pitchFamily="2" charset="-122"/>
                </a:endParaRPr>
              </a:p>
            </p:txBody>
          </p:sp>
          <p:sp>
            <p:nvSpPr>
              <p:cNvPr id="8201" name="Oval 7"/>
              <p:cNvSpPr>
                <a:spLocks noChangeArrowheads="1"/>
              </p:cNvSpPr>
              <p:nvPr/>
            </p:nvSpPr>
            <p:spPr bwMode="auto">
              <a:xfrm>
                <a:off x="0" y="0"/>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latin typeface="Times New Roman" pitchFamily="18" charset="0"/>
                    <a:ea typeface="宋体" pitchFamily="2" charset="-122"/>
                  </a:rPr>
                  <a:t>1</a:t>
                </a:r>
                <a:endParaRPr lang="en-US" altLang="zh-CN" dirty="0">
                  <a:ea typeface="宋体" pitchFamily="2" charset="-122"/>
                </a:endParaRPr>
              </a:p>
            </p:txBody>
          </p:sp>
          <p:sp>
            <p:nvSpPr>
              <p:cNvPr id="8202" name="Oval 8"/>
              <p:cNvSpPr>
                <a:spLocks noChangeArrowheads="1"/>
              </p:cNvSpPr>
              <p:nvPr/>
            </p:nvSpPr>
            <p:spPr bwMode="auto">
              <a:xfrm>
                <a:off x="0" y="1248"/>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latin typeface="Times New Roman" pitchFamily="18" charset="0"/>
                    <a:ea typeface="宋体" pitchFamily="2" charset="-122"/>
                  </a:rPr>
                  <a:t>3</a:t>
                </a:r>
                <a:endParaRPr lang="en-US" altLang="zh-CN" dirty="0">
                  <a:ea typeface="宋体" pitchFamily="2" charset="-122"/>
                </a:endParaRPr>
              </a:p>
            </p:txBody>
          </p:sp>
          <p:sp>
            <p:nvSpPr>
              <p:cNvPr id="8203" name="Oval 9"/>
              <p:cNvSpPr>
                <a:spLocks noChangeArrowheads="1"/>
              </p:cNvSpPr>
              <p:nvPr/>
            </p:nvSpPr>
            <p:spPr bwMode="auto">
              <a:xfrm>
                <a:off x="1260" y="1248"/>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latin typeface="Times New Roman" pitchFamily="18" charset="0"/>
                    <a:ea typeface="宋体" pitchFamily="2" charset="-122"/>
                  </a:rPr>
                  <a:t>4</a:t>
                </a:r>
                <a:endParaRPr lang="en-US" altLang="zh-CN" dirty="0">
                  <a:ea typeface="宋体" pitchFamily="2" charset="-122"/>
                </a:endParaRPr>
              </a:p>
            </p:txBody>
          </p:sp>
          <p:sp>
            <p:nvSpPr>
              <p:cNvPr id="8204" name="Line 10"/>
              <p:cNvSpPr>
                <a:spLocks noChangeShapeType="1"/>
              </p:cNvSpPr>
              <p:nvPr/>
            </p:nvSpPr>
            <p:spPr bwMode="auto">
              <a:xfrm>
                <a:off x="360" y="156"/>
                <a:ext cx="900" cy="0"/>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205" name="Line 11"/>
              <p:cNvSpPr>
                <a:spLocks noChangeShapeType="1"/>
              </p:cNvSpPr>
              <p:nvPr/>
            </p:nvSpPr>
            <p:spPr bwMode="auto">
              <a:xfrm>
                <a:off x="360" y="1404"/>
                <a:ext cx="900" cy="0"/>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206" name="Line 12"/>
              <p:cNvSpPr>
                <a:spLocks noChangeShapeType="1"/>
              </p:cNvSpPr>
              <p:nvPr/>
            </p:nvSpPr>
            <p:spPr bwMode="auto">
              <a:xfrm>
                <a:off x="180" y="468"/>
                <a:ext cx="0" cy="780"/>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207" name="Line 13"/>
              <p:cNvSpPr>
                <a:spLocks noChangeShapeType="1"/>
              </p:cNvSpPr>
              <p:nvPr/>
            </p:nvSpPr>
            <p:spPr bwMode="auto">
              <a:xfrm>
                <a:off x="1440" y="468"/>
                <a:ext cx="0" cy="780"/>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208" name="Line 14"/>
              <p:cNvSpPr>
                <a:spLocks noChangeShapeType="1"/>
              </p:cNvSpPr>
              <p:nvPr/>
            </p:nvSpPr>
            <p:spPr bwMode="auto">
              <a:xfrm flipH="1" flipV="1">
                <a:off x="360" y="312"/>
                <a:ext cx="900" cy="936"/>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8199" name="Text Box 15"/>
            <p:cNvSpPr txBox="1">
              <a:spLocks noChangeArrowheads="1"/>
            </p:cNvSpPr>
            <p:nvPr/>
          </p:nvSpPr>
          <p:spPr bwMode="auto">
            <a:xfrm>
              <a:off x="0" y="1089"/>
              <a:ext cx="1314"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zh-CN" altLang="en-US" sz="1600" b="1" dirty="0">
                  <a:solidFill>
                    <a:srgbClr val="0000FF"/>
                  </a:solidFill>
                  <a:ea typeface="宋体" pitchFamily="2" charset="-122"/>
                </a:rPr>
                <a:t>图</a:t>
              </a:r>
              <a:r>
                <a:rPr lang="en-US" altLang="zh-CN" sz="1600" b="1" dirty="0">
                  <a:solidFill>
                    <a:srgbClr val="0000FF"/>
                  </a:solidFill>
                  <a:ea typeface="宋体" pitchFamily="2" charset="-122"/>
                </a:rPr>
                <a:t>G</a:t>
              </a:r>
              <a:r>
                <a:rPr lang="en-US" altLang="zh-CN" sz="1600" b="1" baseline="-25000" dirty="0">
                  <a:solidFill>
                    <a:srgbClr val="0000FF"/>
                  </a:solidFill>
                  <a:ea typeface="宋体" pitchFamily="2" charset="-122"/>
                </a:rPr>
                <a:t>1</a:t>
              </a:r>
              <a:r>
                <a:rPr lang="en-US" altLang="zh-CN" sz="1600" b="1" dirty="0">
                  <a:solidFill>
                    <a:srgbClr val="0000FF"/>
                  </a:solidFill>
                  <a:ea typeface="宋体" pitchFamily="2" charset="-122"/>
                </a:rPr>
                <a:t>  </a:t>
              </a:r>
              <a:r>
                <a:rPr lang="zh-CN" altLang="en-US" sz="1600" b="1" dirty="0">
                  <a:solidFill>
                    <a:srgbClr val="0000FF"/>
                  </a:solidFill>
                  <a:ea typeface="宋体" pitchFamily="2" charset="-122"/>
                </a:rPr>
                <a:t>有向图示例</a:t>
              </a:r>
            </a:p>
          </p:txBody>
        </p:sp>
      </p:grpSp>
      <p:grpSp>
        <p:nvGrpSpPr>
          <p:cNvPr id="18" name="组合 17"/>
          <p:cNvGrpSpPr/>
          <p:nvPr/>
        </p:nvGrpSpPr>
        <p:grpSpPr>
          <a:xfrm>
            <a:off x="-252536" y="80662"/>
            <a:ext cx="7344816" cy="684042"/>
            <a:chOff x="220537" y="1866348"/>
            <a:chExt cx="7344816" cy="684042"/>
          </a:xfrm>
        </p:grpSpPr>
        <p:grpSp>
          <p:nvGrpSpPr>
            <p:cNvPr id="19" name="组合 18"/>
            <p:cNvGrpSpPr/>
            <p:nvPr/>
          </p:nvGrpSpPr>
          <p:grpSpPr>
            <a:xfrm>
              <a:off x="220537" y="1866348"/>
              <a:ext cx="7344816" cy="684042"/>
              <a:chOff x="179512" y="1326432"/>
              <a:chExt cx="7344816" cy="684042"/>
            </a:xfrm>
          </p:grpSpPr>
          <p:sp>
            <p:nvSpPr>
              <p:cNvPr id="21" name="TextBox 6"/>
              <p:cNvSpPr txBox="1">
                <a:spLocks noChangeArrowheads="1"/>
              </p:cNvSpPr>
              <p:nvPr/>
            </p:nvSpPr>
            <p:spPr bwMode="auto">
              <a:xfrm>
                <a:off x="179512" y="1326432"/>
                <a:ext cx="7344816"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9.2 </a:t>
                </a:r>
                <a:r>
                  <a:rPr lang="zh-CN" altLang="en-US" sz="3600" b="1" dirty="0">
                    <a:latin typeface="Times New Roman" pitchFamily="18" charset="0"/>
                    <a:ea typeface="黑体" pitchFamily="49" charset="-122"/>
                  </a:rPr>
                  <a:t>基本概念和运算</a:t>
                </a:r>
                <a:endParaRPr lang="zh-CN" altLang="en-US" sz="3600" b="1" dirty="0">
                  <a:latin typeface="黑体" pitchFamily="49" charset="-122"/>
                  <a:ea typeface="黑体" pitchFamily="49" charset="-122"/>
                </a:endParaRPr>
              </a:p>
            </p:txBody>
          </p:sp>
          <p:sp>
            <p:nvSpPr>
              <p:cNvPr id="22"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grpSp>
        <p:pic>
          <p:nvPicPr>
            <p:cNvPr id="20" name="图片 19"/>
            <p:cNvPicPr>
              <a:picLocks noChangeAspect="1"/>
            </p:cNvPicPr>
            <p:nvPr/>
          </p:nvPicPr>
          <p:blipFill>
            <a:blip r:embed="rId3" cstate="print"/>
            <a:stretch>
              <a:fillRect/>
            </a:stretch>
          </p:blipFill>
          <p:spPr>
            <a:xfrm>
              <a:off x="1202862" y="2008104"/>
              <a:ext cx="450465" cy="3852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linds(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linds(horizont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blinds(horizontal)">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blinds(horizontal)">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blinds(horizontal)">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blinds(horizontal)">
                                      <p:cBhvr>
                                        <p:cTn id="6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algn="ctr"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algn="ctr"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algn="ctr"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algn="ctr"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D5CACE0F-AB95-4941-A9FF-AED7E068E052}" type="slidenum">
              <a:rPr lang="zh-CN" altLang="en-US">
                <a:solidFill>
                  <a:schemeClr val="bg1"/>
                </a:solidFill>
                <a:latin typeface="Verdana" pitchFamily="34" charset="0"/>
                <a:ea typeface="宋体" pitchFamily="2" charset="-122"/>
              </a:rPr>
              <a:pPr/>
              <a:t>100</a:t>
            </a:fld>
            <a:endParaRPr lang="en-US" altLang="zh-CN" dirty="0">
              <a:solidFill>
                <a:schemeClr val="bg1"/>
              </a:solidFill>
              <a:latin typeface="Verdana" pitchFamily="34" charset="0"/>
              <a:ea typeface="宋体" pitchFamily="2" charset="-122"/>
            </a:endParaRPr>
          </a:p>
        </p:txBody>
      </p:sp>
      <p:sp>
        <p:nvSpPr>
          <p:cNvPr id="8195" name="Rectangle 3"/>
          <p:cNvSpPr>
            <a:spLocks noGrp="1" noChangeArrowheads="1"/>
          </p:cNvSpPr>
          <p:nvPr>
            <p:ph type="body" idx="1"/>
          </p:nvPr>
        </p:nvSpPr>
        <p:spPr>
          <a:xfrm>
            <a:off x="395536" y="980728"/>
            <a:ext cx="8291264" cy="4678451"/>
          </a:xfrm>
        </p:spPr>
        <p:txBody>
          <a:bodyPr/>
          <a:lstStyle/>
          <a:p>
            <a:pPr marL="0" indent="0" eaLnBrk="1" hangingPunct="1">
              <a:buNone/>
            </a:pPr>
            <a:r>
              <a:rPr lang="en-US" altLang="zh-CN" sz="2400" b="1" dirty="0">
                <a:solidFill>
                  <a:srgbClr val="FF0000"/>
                </a:solidFill>
              </a:rPr>
              <a:t>9.11</a:t>
            </a:r>
            <a:r>
              <a:rPr lang="en-US" altLang="zh-CN" sz="2400" b="1" dirty="0"/>
              <a:t> </a:t>
            </a:r>
            <a:r>
              <a:rPr lang="zh-CN" altLang="en-US" sz="2400" b="1" dirty="0"/>
              <a:t>设</a:t>
            </a:r>
            <a:r>
              <a:rPr lang="en-US" altLang="zh-CN" sz="2400" b="1" dirty="0"/>
              <a:t>G</a:t>
            </a:r>
            <a:r>
              <a:rPr lang="zh-CN" altLang="en-US" sz="2400" b="1" dirty="0"/>
              <a:t>是无向图，设计算法求出</a:t>
            </a:r>
            <a:r>
              <a:rPr lang="en-US" altLang="zh-CN" sz="2400" b="1" dirty="0"/>
              <a:t>G</a:t>
            </a:r>
            <a:r>
              <a:rPr lang="zh-CN" altLang="en-US" sz="2400" b="1" dirty="0"/>
              <a:t>中的边数。（假设图</a:t>
            </a:r>
            <a:r>
              <a:rPr lang="en-US" altLang="zh-CN" sz="2400" b="1" dirty="0"/>
              <a:t>G</a:t>
            </a:r>
            <a:r>
              <a:rPr lang="zh-CN" altLang="en-US" sz="2400" b="1" dirty="0"/>
              <a:t>分</a:t>
            </a:r>
            <a:endParaRPr lang="en-US" altLang="zh-CN" sz="2400" b="1" dirty="0"/>
          </a:p>
          <a:p>
            <a:pPr marL="0" indent="0" eaLnBrk="1" hangingPunct="1">
              <a:buNone/>
            </a:pPr>
            <a:r>
              <a:rPr lang="en-US" altLang="zh-CN" sz="2400" b="1" dirty="0"/>
              <a:t>        </a:t>
            </a:r>
            <a:r>
              <a:rPr lang="zh-CN" altLang="en-US" sz="2400" b="1" dirty="0"/>
              <a:t>别采用邻接矩阵、邻接表以及不考虑具体存储形式，而</a:t>
            </a:r>
            <a:endParaRPr lang="en-US" altLang="zh-CN" sz="2400" b="1" dirty="0"/>
          </a:p>
          <a:p>
            <a:pPr marL="0" indent="0" eaLnBrk="1" hangingPunct="1">
              <a:buNone/>
            </a:pPr>
            <a:r>
              <a:rPr lang="en-US" altLang="zh-CN" sz="2400" b="1" dirty="0"/>
              <a:t>        </a:t>
            </a:r>
            <a:r>
              <a:rPr lang="zh-CN" altLang="en-US" sz="2400" b="1" dirty="0"/>
              <a:t>是通过调用前面所述函数来求邻接点）</a:t>
            </a:r>
          </a:p>
          <a:p>
            <a:pPr marL="0" indent="0" eaLnBrk="1" hangingPunct="1">
              <a:buNone/>
            </a:pPr>
            <a:r>
              <a:rPr lang="en-US" altLang="zh-CN" sz="2400" b="1" dirty="0">
                <a:solidFill>
                  <a:srgbClr val="FF0000"/>
                </a:solidFill>
              </a:rPr>
              <a:t>9.12</a:t>
            </a:r>
            <a:r>
              <a:rPr lang="en-US" altLang="zh-CN" sz="2400" b="1" dirty="0"/>
              <a:t> </a:t>
            </a:r>
            <a:r>
              <a:rPr lang="zh-CN" altLang="en-US" sz="2400" b="1" dirty="0"/>
              <a:t>设</a:t>
            </a:r>
            <a:r>
              <a:rPr lang="en-US" altLang="zh-CN" sz="2400" b="1" dirty="0"/>
              <a:t>G</a:t>
            </a:r>
            <a:r>
              <a:rPr lang="zh-CN" altLang="en-US" sz="2400" b="1" dirty="0"/>
              <a:t>是无向图，设计算法以判断</a:t>
            </a:r>
            <a:r>
              <a:rPr lang="en-US" altLang="zh-CN" sz="2400" b="1" dirty="0"/>
              <a:t>G</a:t>
            </a:r>
            <a:r>
              <a:rPr lang="zh-CN" altLang="en-US" sz="2400" b="1" dirty="0"/>
              <a:t>是否是一棵树，若是</a:t>
            </a:r>
            <a:endParaRPr lang="en-US" altLang="zh-CN" sz="2400" b="1" dirty="0"/>
          </a:p>
          <a:p>
            <a:pPr marL="0" indent="0" eaLnBrk="1" hangingPunct="1">
              <a:buNone/>
            </a:pPr>
            <a:r>
              <a:rPr lang="en-US" altLang="zh-CN" sz="2400" b="1" dirty="0"/>
              <a:t>        </a:t>
            </a:r>
            <a:r>
              <a:rPr lang="zh-CN" altLang="en-US" sz="2400" b="1" dirty="0"/>
              <a:t>树，则返回</a:t>
            </a:r>
            <a:r>
              <a:rPr lang="en-US" altLang="zh-CN" sz="2400" b="1" dirty="0"/>
              <a:t>TRUE</a:t>
            </a:r>
            <a:r>
              <a:rPr lang="zh-CN" altLang="en-US" sz="2400" b="1" dirty="0"/>
              <a:t>，否则返回</a:t>
            </a:r>
            <a:r>
              <a:rPr lang="en-US" altLang="zh-CN" sz="2400" b="1" dirty="0"/>
              <a:t>FALSE</a:t>
            </a:r>
            <a:r>
              <a:rPr lang="zh-CN" altLang="en-US" sz="2400" b="1" dirty="0"/>
              <a:t>；</a:t>
            </a:r>
          </a:p>
          <a:p>
            <a:pPr marL="0" indent="0" eaLnBrk="1" hangingPunct="1">
              <a:buNone/>
            </a:pPr>
            <a:r>
              <a:rPr lang="en-US" altLang="zh-CN" sz="2400" b="1" dirty="0">
                <a:solidFill>
                  <a:srgbClr val="FF0000"/>
                </a:solidFill>
              </a:rPr>
              <a:t>9.13</a:t>
            </a:r>
            <a:r>
              <a:rPr lang="en-US" altLang="zh-CN" sz="2400" b="1" dirty="0"/>
              <a:t> </a:t>
            </a:r>
            <a:r>
              <a:rPr lang="zh-CN" altLang="en-US" sz="2400" b="1" dirty="0"/>
              <a:t>设</a:t>
            </a:r>
            <a:r>
              <a:rPr lang="en-US" altLang="zh-CN" sz="2400" b="1" dirty="0"/>
              <a:t>G</a:t>
            </a:r>
            <a:r>
              <a:rPr lang="zh-CN" altLang="en-US" sz="2400" b="1" dirty="0"/>
              <a:t>是有向图，设计算法以判断</a:t>
            </a:r>
            <a:r>
              <a:rPr lang="en-US" altLang="zh-CN" sz="2400" b="1" dirty="0"/>
              <a:t>G</a:t>
            </a:r>
            <a:r>
              <a:rPr lang="zh-CN" altLang="en-US" sz="2400" b="1" dirty="0"/>
              <a:t>是否是一棵以</a:t>
            </a:r>
            <a:r>
              <a:rPr lang="en-US" altLang="zh-CN" sz="2400" b="1" dirty="0"/>
              <a:t>v0</a:t>
            </a:r>
            <a:r>
              <a:rPr lang="zh-CN" altLang="en-US" sz="2400" b="1" dirty="0"/>
              <a:t>为根</a:t>
            </a:r>
            <a:endParaRPr lang="en-US" altLang="zh-CN" sz="2400" b="1" dirty="0"/>
          </a:p>
          <a:p>
            <a:pPr marL="0" indent="0" eaLnBrk="1" hangingPunct="1">
              <a:buNone/>
            </a:pPr>
            <a:r>
              <a:rPr lang="en-US" altLang="zh-CN" sz="2400" b="1" dirty="0"/>
              <a:t>        </a:t>
            </a:r>
            <a:r>
              <a:rPr lang="zh-CN" altLang="en-US" sz="2400" b="1" dirty="0"/>
              <a:t>的有向树，若是返回</a:t>
            </a:r>
            <a:r>
              <a:rPr lang="en-US" altLang="zh-CN" sz="2400" b="1" dirty="0"/>
              <a:t>TRUE</a:t>
            </a:r>
            <a:r>
              <a:rPr lang="zh-CN" altLang="en-US" sz="2400" b="1" dirty="0"/>
              <a:t>，否则返回</a:t>
            </a:r>
            <a:r>
              <a:rPr lang="en-US" altLang="zh-CN" sz="2400" b="1" dirty="0"/>
              <a:t>FALSE</a:t>
            </a:r>
            <a:r>
              <a:rPr lang="zh-CN" altLang="en-US" sz="2400" b="1" dirty="0"/>
              <a:t>；</a:t>
            </a:r>
          </a:p>
          <a:p>
            <a:pPr marL="0" indent="0" eaLnBrk="1" hangingPunct="1">
              <a:buNone/>
            </a:pPr>
            <a:r>
              <a:rPr lang="en-US" altLang="zh-CN" sz="2400" b="1" dirty="0">
                <a:solidFill>
                  <a:srgbClr val="FF0000"/>
                </a:solidFill>
              </a:rPr>
              <a:t>9.14</a:t>
            </a:r>
            <a:r>
              <a:rPr lang="en-US" altLang="zh-CN" sz="2400" b="1" dirty="0"/>
              <a:t> </a:t>
            </a:r>
            <a:r>
              <a:rPr lang="zh-CN" altLang="en-US" sz="2400" b="1" dirty="0"/>
              <a:t>在图</a:t>
            </a:r>
            <a:r>
              <a:rPr lang="en-US" altLang="zh-CN" sz="2400" b="1" dirty="0"/>
              <a:t>G</a:t>
            </a:r>
            <a:r>
              <a:rPr lang="zh-CN" altLang="en-US" sz="2400" b="1" dirty="0"/>
              <a:t>分别采用邻接矩阵和邻接表存储时，分析深度遍</a:t>
            </a:r>
            <a:endParaRPr lang="en-US" altLang="zh-CN" sz="2400" b="1" dirty="0"/>
          </a:p>
          <a:p>
            <a:pPr marL="0" indent="0" eaLnBrk="1" hangingPunct="1">
              <a:buNone/>
            </a:pPr>
            <a:r>
              <a:rPr lang="en-US" altLang="zh-CN" sz="2400" b="1" dirty="0"/>
              <a:t>        </a:t>
            </a:r>
            <a:r>
              <a:rPr lang="zh-CN" altLang="en-US" sz="2400" b="1" dirty="0"/>
              <a:t>历算法的时间复杂度。</a:t>
            </a:r>
            <a:endParaRPr lang="en-US" altLang="zh-CN" sz="2400" b="1" dirty="0"/>
          </a:p>
          <a:p>
            <a:pPr marL="0" indent="0" eaLnBrk="1" hangingPunct="1">
              <a:buClr>
                <a:srgbClr val="FF0000"/>
              </a:buClr>
              <a:buNone/>
            </a:pPr>
            <a:r>
              <a:rPr lang="en-US" altLang="zh-CN" sz="2400" b="1" dirty="0">
                <a:solidFill>
                  <a:srgbClr val="FF0000"/>
                </a:solidFill>
              </a:rPr>
              <a:t>9.15 </a:t>
            </a:r>
            <a:r>
              <a:rPr lang="zh-CN" altLang="en-US" sz="2400" b="1" dirty="0"/>
              <a:t>设连通图用邻接表</a:t>
            </a:r>
            <a:r>
              <a:rPr lang="en-US" altLang="zh-CN" sz="2400" b="1" dirty="0"/>
              <a:t>A</a:t>
            </a:r>
            <a:r>
              <a:rPr lang="zh-CN" altLang="en-US" sz="2400" b="1" dirty="0"/>
              <a:t>表示，设计算法以产生</a:t>
            </a:r>
            <a:r>
              <a:rPr lang="en-US" altLang="zh-CN" sz="2400" b="1" dirty="0"/>
              <a:t>dfs</a:t>
            </a:r>
            <a:r>
              <a:rPr lang="zh-CN" altLang="en-US" sz="2400" b="1" dirty="0"/>
              <a:t>（</a:t>
            </a:r>
            <a:r>
              <a:rPr lang="en-US" altLang="zh-CN" sz="2400" b="1" dirty="0"/>
              <a:t>1</a:t>
            </a:r>
            <a:r>
              <a:rPr lang="zh-CN" altLang="en-US" sz="2400" b="1" dirty="0"/>
              <a:t>）的</a:t>
            </a:r>
            <a:endParaRPr lang="en-US" altLang="zh-CN" sz="2400" b="1" dirty="0"/>
          </a:p>
          <a:p>
            <a:pPr marL="0" indent="0" eaLnBrk="1" hangingPunct="1">
              <a:buClr>
                <a:srgbClr val="FF0000"/>
              </a:buClr>
              <a:buNone/>
            </a:pPr>
            <a:r>
              <a:rPr lang="en-US" altLang="zh-CN" sz="2400" b="1" dirty="0"/>
              <a:t>        dfs</a:t>
            </a:r>
            <a:r>
              <a:rPr lang="zh-CN" altLang="en-US" sz="2400" b="1" dirty="0"/>
              <a:t>生成树，并存储到邻接矩阵</a:t>
            </a:r>
            <a:r>
              <a:rPr lang="en-US" altLang="zh-CN" sz="2400" b="1" dirty="0"/>
              <a:t>B</a:t>
            </a:r>
            <a:r>
              <a:rPr lang="zh-CN" altLang="en-US" sz="2400" b="1" dirty="0"/>
              <a:t>中。</a:t>
            </a:r>
          </a:p>
          <a:p>
            <a:pPr marL="0" indent="0" eaLnBrk="1" hangingPunct="1">
              <a:buNone/>
            </a:pPr>
            <a:endParaRPr lang="zh-CN" altLang="en-US" sz="2400" b="1" dirty="0"/>
          </a:p>
        </p:txBody>
      </p:sp>
      <p:grpSp>
        <p:nvGrpSpPr>
          <p:cNvPr id="6" name="组合 5"/>
          <p:cNvGrpSpPr/>
          <p:nvPr/>
        </p:nvGrpSpPr>
        <p:grpSpPr>
          <a:xfrm>
            <a:off x="539552" y="66293"/>
            <a:ext cx="1971209" cy="696929"/>
            <a:chOff x="973123" y="4906917"/>
            <a:chExt cx="1971209" cy="696929"/>
          </a:xfrm>
        </p:grpSpPr>
        <p:sp>
          <p:nvSpPr>
            <p:cNvPr id="7" name="矩形 6"/>
            <p:cNvSpPr/>
            <p:nvPr/>
          </p:nvSpPr>
          <p:spPr>
            <a:xfrm>
              <a:off x="1523750" y="4964472"/>
              <a:ext cx="1420582"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作业：</a:t>
              </a:r>
            </a:p>
          </p:txBody>
        </p:sp>
        <p:pic>
          <p:nvPicPr>
            <p:cNvPr id="8" name="图片 7"/>
            <p:cNvPicPr/>
            <p:nvPr/>
          </p:nvPicPr>
          <p:blipFill>
            <a:blip r:embed="rId2"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7" dur="5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blinds(horizontal)">
                                      <p:cBhvr>
                                        <p:cTn id="22" dur="500"/>
                                        <p:tgtEl>
                                          <p:spTgt spid="8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blinds(horizontal)">
                                      <p:cBhvr>
                                        <p:cTn id="27" dur="500"/>
                                        <p:tgtEl>
                                          <p:spTgt spid="81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animEffect transition="in" filter="blinds(horizontal)">
                                      <p:cBhvr>
                                        <p:cTn id="32" dur="500"/>
                                        <p:tgtEl>
                                          <p:spTgt spid="81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195">
                                            <p:txEl>
                                              <p:pRg st="6" end="6"/>
                                            </p:txEl>
                                          </p:spTgt>
                                        </p:tgtEl>
                                        <p:attrNameLst>
                                          <p:attrName>style.visibility</p:attrName>
                                        </p:attrNameLst>
                                      </p:cBhvr>
                                      <p:to>
                                        <p:strVal val="visible"/>
                                      </p:to>
                                    </p:set>
                                    <p:animEffect transition="in" filter="blinds(horizontal)">
                                      <p:cBhvr>
                                        <p:cTn id="37" dur="500"/>
                                        <p:tgtEl>
                                          <p:spTgt spid="81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195">
                                            <p:txEl>
                                              <p:pRg st="7" end="7"/>
                                            </p:txEl>
                                          </p:spTgt>
                                        </p:tgtEl>
                                        <p:attrNameLst>
                                          <p:attrName>style.visibility</p:attrName>
                                        </p:attrNameLst>
                                      </p:cBhvr>
                                      <p:to>
                                        <p:strVal val="visible"/>
                                      </p:to>
                                    </p:set>
                                    <p:animEffect transition="in" filter="blinds(horizontal)">
                                      <p:cBhvr>
                                        <p:cTn id="42" dur="500"/>
                                        <p:tgtEl>
                                          <p:spTgt spid="819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195">
                                            <p:txEl>
                                              <p:pRg st="8" end="8"/>
                                            </p:txEl>
                                          </p:spTgt>
                                        </p:tgtEl>
                                        <p:attrNameLst>
                                          <p:attrName>style.visibility</p:attrName>
                                        </p:attrNameLst>
                                      </p:cBhvr>
                                      <p:to>
                                        <p:strVal val="visible"/>
                                      </p:to>
                                    </p:set>
                                    <p:animEffect transition="in" filter="blinds(horizontal)">
                                      <p:cBhvr>
                                        <p:cTn id="47" dur="500"/>
                                        <p:tgtEl>
                                          <p:spTgt spid="819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195">
                                            <p:txEl>
                                              <p:pRg st="9" end="9"/>
                                            </p:txEl>
                                          </p:spTgt>
                                        </p:tgtEl>
                                        <p:attrNameLst>
                                          <p:attrName>style.visibility</p:attrName>
                                        </p:attrNameLst>
                                      </p:cBhvr>
                                      <p:to>
                                        <p:strVal val="visible"/>
                                      </p:to>
                                    </p:set>
                                    <p:animEffect transition="in" filter="blinds(horizontal)">
                                      <p:cBhvr>
                                        <p:cTn id="52" dur="500"/>
                                        <p:tgtEl>
                                          <p:spTgt spid="819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195">
                                            <p:txEl>
                                              <p:pRg st="10" end="10"/>
                                            </p:txEl>
                                          </p:spTgt>
                                        </p:tgtEl>
                                        <p:attrNameLst>
                                          <p:attrName>style.visibility</p:attrName>
                                        </p:attrNameLst>
                                      </p:cBhvr>
                                      <p:to>
                                        <p:strVal val="visible"/>
                                      </p:to>
                                    </p:set>
                                    <p:animEffect transition="in" filter="blinds(horizontal)">
                                      <p:cBhvr>
                                        <p:cTn id="57" dur="500"/>
                                        <p:tgtEl>
                                          <p:spTgt spid="81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350E5956-653E-4511-8415-1B5163BD36F6}" type="slidenum">
              <a:rPr lang="zh-CN" altLang="en-US">
                <a:latin typeface="Verdana" pitchFamily="34" charset="0"/>
                <a:ea typeface="宋体" pitchFamily="2" charset="-122"/>
              </a:rPr>
              <a:pPr/>
              <a:t>101</a:t>
            </a:fld>
            <a:endParaRPr lang="en-US" altLang="zh-CN">
              <a:latin typeface="Verdana" pitchFamily="34" charset="0"/>
              <a:ea typeface="宋体" pitchFamily="2" charset="-122"/>
            </a:endParaRPr>
          </a:p>
        </p:txBody>
      </p:sp>
      <p:sp>
        <p:nvSpPr>
          <p:cNvPr id="93188" name="Rectangle 3"/>
          <p:cNvSpPr>
            <a:spLocks noGrp="1" noChangeArrowheads="1"/>
          </p:cNvSpPr>
          <p:nvPr>
            <p:ph type="body" idx="1"/>
          </p:nvPr>
        </p:nvSpPr>
        <p:spPr>
          <a:xfrm>
            <a:off x="323528" y="980728"/>
            <a:ext cx="8229600" cy="4678451"/>
          </a:xfrm>
        </p:spPr>
        <p:txBody>
          <a:bodyPr/>
          <a:lstStyle/>
          <a:p>
            <a:pPr marL="0" indent="0" eaLnBrk="1" hangingPunct="1">
              <a:buClr>
                <a:srgbClr val="FF0000"/>
              </a:buClr>
              <a:buNone/>
            </a:pPr>
            <a:r>
              <a:rPr lang="en-US" altLang="zh-CN" sz="2400" b="1" dirty="0">
                <a:solidFill>
                  <a:srgbClr val="FF0000"/>
                </a:solidFill>
              </a:rPr>
              <a:t>9.16 </a:t>
            </a:r>
            <a:r>
              <a:rPr lang="zh-CN" altLang="en-US" sz="2400" b="1" dirty="0"/>
              <a:t>在图</a:t>
            </a:r>
            <a:r>
              <a:rPr lang="en-US" altLang="zh-CN" sz="2400" b="1" dirty="0"/>
              <a:t>G</a:t>
            </a:r>
            <a:r>
              <a:rPr lang="zh-CN" altLang="en-US" sz="2400" b="1" dirty="0"/>
              <a:t>分别采用邻接矩阵和邻接表存储时，分析广度遍</a:t>
            </a:r>
            <a:endParaRPr lang="en-US" altLang="zh-CN" sz="2400" b="1" dirty="0"/>
          </a:p>
          <a:p>
            <a:pPr marL="0" indent="0" eaLnBrk="1" hangingPunct="1">
              <a:buClr>
                <a:srgbClr val="FF0000"/>
              </a:buClr>
              <a:buNone/>
            </a:pPr>
            <a:r>
              <a:rPr lang="en-US" altLang="zh-CN" sz="2400" b="1" dirty="0"/>
              <a:t>        </a:t>
            </a:r>
            <a:r>
              <a:rPr lang="zh-CN" altLang="en-US" sz="2400" b="1" dirty="0"/>
              <a:t>历算法的时间复杂度。</a:t>
            </a:r>
          </a:p>
          <a:p>
            <a:pPr marL="0" indent="0" eaLnBrk="1" hangingPunct="1">
              <a:buClr>
                <a:srgbClr val="FF0000"/>
              </a:buClr>
              <a:buNone/>
            </a:pPr>
            <a:r>
              <a:rPr lang="en-US" altLang="zh-CN" sz="2400" b="1" dirty="0">
                <a:solidFill>
                  <a:srgbClr val="FF0000"/>
                </a:solidFill>
              </a:rPr>
              <a:t>9.17</a:t>
            </a:r>
            <a:r>
              <a:rPr lang="en-US" altLang="zh-CN" sz="2400" b="1" dirty="0"/>
              <a:t> </a:t>
            </a:r>
            <a:r>
              <a:rPr lang="zh-CN" altLang="en-US" sz="2400" b="1" dirty="0"/>
              <a:t>设计算法以求解从</a:t>
            </a:r>
            <a:r>
              <a:rPr lang="en-US" altLang="zh-CN" sz="2400" b="1" dirty="0"/>
              <a:t>v</a:t>
            </a:r>
            <a:r>
              <a:rPr lang="en-US" altLang="zh-CN" sz="2400" b="1" baseline="-25000" dirty="0"/>
              <a:t>i</a:t>
            </a:r>
            <a:r>
              <a:rPr lang="zh-CN" altLang="en-US" sz="2400" b="1" dirty="0"/>
              <a:t>到</a:t>
            </a:r>
            <a:r>
              <a:rPr lang="en-US" altLang="zh-CN" sz="2400" b="1" dirty="0" err="1"/>
              <a:t>v</a:t>
            </a:r>
            <a:r>
              <a:rPr lang="en-US" altLang="zh-CN" sz="2400" b="1" baseline="-25000" dirty="0" err="1"/>
              <a:t>j</a:t>
            </a:r>
            <a:r>
              <a:rPr lang="zh-CN" altLang="en-US" sz="2400" b="1" dirty="0"/>
              <a:t>之间的最短路径。（每条边的</a:t>
            </a:r>
            <a:endParaRPr lang="en-US" altLang="zh-CN" sz="2400" b="1" dirty="0"/>
          </a:p>
          <a:p>
            <a:pPr marL="0" indent="0" eaLnBrk="1" hangingPunct="1">
              <a:buClr>
                <a:srgbClr val="FF0000"/>
              </a:buClr>
              <a:buNone/>
            </a:pPr>
            <a:r>
              <a:rPr lang="en-US" altLang="zh-CN" sz="2400" b="1" dirty="0"/>
              <a:t>        </a:t>
            </a:r>
            <a:r>
              <a:rPr lang="zh-CN" altLang="en-US" sz="2400" b="1" dirty="0"/>
              <a:t>长度为</a:t>
            </a:r>
            <a:r>
              <a:rPr lang="en-US" altLang="zh-CN" sz="2400" b="1" dirty="0"/>
              <a:t>1</a:t>
            </a:r>
            <a:r>
              <a:rPr lang="zh-CN" altLang="en-US" sz="2400" b="1" dirty="0"/>
              <a:t>）</a:t>
            </a:r>
          </a:p>
          <a:p>
            <a:pPr marL="0" indent="0" eaLnBrk="1" hangingPunct="1">
              <a:buClr>
                <a:srgbClr val="FF0000"/>
              </a:buClr>
              <a:buNone/>
            </a:pPr>
            <a:r>
              <a:rPr lang="en-US" altLang="zh-CN" sz="2400" b="1" dirty="0">
                <a:solidFill>
                  <a:srgbClr val="FF0000"/>
                </a:solidFill>
              </a:rPr>
              <a:t>9.18</a:t>
            </a:r>
            <a:r>
              <a:rPr lang="en-US" altLang="zh-CN" sz="2400" b="1" dirty="0"/>
              <a:t> </a:t>
            </a:r>
            <a:r>
              <a:rPr lang="zh-CN" altLang="en-US" sz="2400" b="1" dirty="0"/>
              <a:t>设计算法以求解距离</a:t>
            </a:r>
            <a:r>
              <a:rPr lang="en-US" altLang="zh-CN" sz="2400" b="1" dirty="0"/>
              <a:t>v</a:t>
            </a:r>
            <a:r>
              <a:rPr lang="en-US" altLang="zh-CN" sz="2400" b="1" baseline="-25000" dirty="0"/>
              <a:t>0</a:t>
            </a:r>
            <a:r>
              <a:rPr lang="zh-CN" altLang="en-US" sz="2400" b="1" dirty="0"/>
              <a:t>最远的一个顶点。</a:t>
            </a:r>
          </a:p>
          <a:p>
            <a:pPr marL="0" indent="0" eaLnBrk="1" hangingPunct="1">
              <a:buClr>
                <a:srgbClr val="FF0000"/>
              </a:buClr>
              <a:buNone/>
            </a:pPr>
            <a:r>
              <a:rPr lang="en-US" altLang="zh-CN" sz="2400" b="1" dirty="0">
                <a:solidFill>
                  <a:srgbClr val="FF0000"/>
                </a:solidFill>
              </a:rPr>
              <a:t>9.19</a:t>
            </a:r>
            <a:r>
              <a:rPr lang="en-US" altLang="zh-CN" sz="2400" b="1" dirty="0"/>
              <a:t> </a:t>
            </a:r>
            <a:r>
              <a:rPr lang="zh-CN" altLang="en-US" sz="2400" b="1" dirty="0"/>
              <a:t>设计算法以求解二叉树</a:t>
            </a:r>
            <a:r>
              <a:rPr lang="en-US" altLang="zh-CN" sz="2400" b="1" dirty="0"/>
              <a:t>T</a:t>
            </a:r>
            <a:r>
              <a:rPr lang="zh-CN" altLang="en-US" sz="2400" b="1" dirty="0"/>
              <a:t>中层次最小的一个叶子结点的</a:t>
            </a:r>
            <a:endParaRPr lang="en-US" altLang="zh-CN" sz="2400" b="1" dirty="0"/>
          </a:p>
          <a:p>
            <a:pPr marL="0" indent="0" eaLnBrk="1" hangingPunct="1">
              <a:buClr>
                <a:srgbClr val="FF0000"/>
              </a:buClr>
              <a:buNone/>
            </a:pPr>
            <a:r>
              <a:rPr lang="en-US" altLang="zh-CN" sz="2400" b="1" dirty="0"/>
              <a:t>        </a:t>
            </a:r>
            <a:r>
              <a:rPr lang="zh-CN" altLang="en-US" sz="2400" b="1" dirty="0"/>
              <a:t>值。</a:t>
            </a:r>
          </a:p>
        </p:txBody>
      </p:sp>
      <p:grpSp>
        <p:nvGrpSpPr>
          <p:cNvPr id="6" name="组合 5"/>
          <p:cNvGrpSpPr/>
          <p:nvPr/>
        </p:nvGrpSpPr>
        <p:grpSpPr>
          <a:xfrm>
            <a:off x="539552" y="66293"/>
            <a:ext cx="1971209" cy="696929"/>
            <a:chOff x="973123" y="4906917"/>
            <a:chExt cx="1971209" cy="696929"/>
          </a:xfrm>
        </p:grpSpPr>
        <p:sp>
          <p:nvSpPr>
            <p:cNvPr id="7" name="矩形 6"/>
            <p:cNvSpPr/>
            <p:nvPr/>
          </p:nvSpPr>
          <p:spPr>
            <a:xfrm>
              <a:off x="1523750" y="4964472"/>
              <a:ext cx="1420582"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作业：</a:t>
              </a:r>
            </a:p>
          </p:txBody>
        </p:sp>
        <p:pic>
          <p:nvPicPr>
            <p:cNvPr id="8" name="图片 7"/>
            <p:cNvPicPr/>
            <p:nvPr/>
          </p:nvPicPr>
          <p:blipFill>
            <a:blip r:embed="rId2"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spTree>
  </p:cSld>
  <p:clrMapOvr>
    <a:masterClrMapping/>
  </p:clrMapOvr>
  <p:transition spd="slow">
    <p:pull dir="d"/>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07"/>
          <p:cNvGrpSpPr/>
          <p:nvPr/>
        </p:nvGrpSpPr>
        <p:grpSpPr>
          <a:xfrm>
            <a:off x="543012" y="93590"/>
            <a:ext cx="4087592" cy="684275"/>
            <a:chOff x="939802" y="5062184"/>
            <a:chExt cx="4087592" cy="684275"/>
          </a:xfrm>
        </p:grpSpPr>
        <p:grpSp>
          <p:nvGrpSpPr>
            <p:cNvPr id="5" name="组合 33"/>
            <p:cNvGrpSpPr/>
            <p:nvPr/>
          </p:nvGrpSpPr>
          <p:grpSpPr>
            <a:xfrm>
              <a:off x="939802" y="5098728"/>
              <a:ext cx="813499" cy="647731"/>
              <a:chOff x="6068613" y="2138334"/>
              <a:chExt cx="412166" cy="348468"/>
            </a:xfrm>
          </p:grpSpPr>
          <p:sp>
            <p:nvSpPr>
              <p:cNvPr id="7" name="Freeform 5"/>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dirty="0">
                  <a:ea typeface="微软雅黑" pitchFamily="34" charset="-122"/>
                </a:endParaRPr>
              </a:p>
            </p:txBody>
          </p:sp>
          <p:sp>
            <p:nvSpPr>
              <p:cNvPr id="8" name="KSO_Shape"/>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dirty="0">
                  <a:solidFill>
                    <a:srgbClr val="FFFFFF"/>
                  </a:solidFill>
                  <a:ea typeface="微软雅黑" pitchFamily="34" charset="-122"/>
                </a:endParaRPr>
              </a:p>
            </p:txBody>
          </p:sp>
        </p:grpSp>
        <p:sp>
          <p:nvSpPr>
            <p:cNvPr id="6" name="TextBox 6"/>
            <p:cNvSpPr txBox="1">
              <a:spLocks noChangeArrowheads="1"/>
            </p:cNvSpPr>
            <p:nvPr/>
          </p:nvSpPr>
          <p:spPr bwMode="auto">
            <a:xfrm>
              <a:off x="1520154" y="5062184"/>
              <a:ext cx="35072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9.8  </a:t>
              </a:r>
              <a:r>
                <a:rPr lang="zh-CN" altLang="en-US" sz="3600" b="1" dirty="0">
                  <a:latin typeface="Times New Roman" pitchFamily="18" charset="0"/>
                  <a:ea typeface="黑体" pitchFamily="49" charset="-122"/>
                </a:rPr>
                <a:t>本章小结</a:t>
              </a:r>
            </a:p>
          </p:txBody>
        </p:sp>
      </p:grpSp>
      <p:grpSp>
        <p:nvGrpSpPr>
          <p:cNvPr id="9" name="组合 8"/>
          <p:cNvGrpSpPr/>
          <p:nvPr/>
        </p:nvGrpSpPr>
        <p:grpSpPr>
          <a:xfrm>
            <a:off x="927100" y="1114100"/>
            <a:ext cx="2378140" cy="668910"/>
            <a:chOff x="927100" y="1197990"/>
            <a:chExt cx="2378140" cy="668910"/>
          </a:xfrm>
        </p:grpSpPr>
        <p:sp>
          <p:nvSpPr>
            <p:cNvPr id="10" name="矩形 9"/>
            <p:cNvSpPr/>
            <p:nvPr/>
          </p:nvSpPr>
          <p:spPr>
            <a:xfrm>
              <a:off x="1472687" y="1197990"/>
              <a:ext cx="1832553"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内容回顾</a:t>
              </a:r>
            </a:p>
          </p:txBody>
        </p:sp>
        <p:grpSp>
          <p:nvGrpSpPr>
            <p:cNvPr id="11" name="组合 99"/>
            <p:cNvGrpSpPr/>
            <p:nvPr/>
          </p:nvGrpSpPr>
          <p:grpSpPr>
            <a:xfrm>
              <a:off x="927100" y="1214339"/>
              <a:ext cx="643729" cy="652561"/>
              <a:chOff x="5547069" y="765931"/>
              <a:chExt cx="1482696" cy="1322356"/>
            </a:xfrm>
          </p:grpSpPr>
          <p:grpSp>
            <p:nvGrpSpPr>
              <p:cNvPr id="12" name="组合 38"/>
              <p:cNvGrpSpPr/>
              <p:nvPr/>
            </p:nvGrpSpPr>
            <p:grpSpPr>
              <a:xfrm>
                <a:off x="5547069" y="765931"/>
                <a:ext cx="1482696" cy="1322356"/>
                <a:chOff x="3337529" y="1161598"/>
                <a:chExt cx="2138277" cy="1907040"/>
              </a:xfrm>
            </p:grpSpPr>
            <p:sp>
              <p:nvSpPr>
                <p:cNvPr id="16" name="任意多边形 15"/>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17" name="Freeform 5"/>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sp>
              <p:nvSpPr>
                <p:cNvPr id="18" name="Freeform 5"/>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3" name="Group 17"/>
              <p:cNvGrpSpPr>
                <a:grpSpLocks noChangeAspect="1"/>
              </p:cNvGrpSpPr>
              <p:nvPr/>
            </p:nvGrpSpPr>
            <p:grpSpPr bwMode="auto">
              <a:xfrm>
                <a:off x="6087464" y="1170184"/>
                <a:ext cx="457188" cy="490764"/>
                <a:chOff x="231" y="1205"/>
                <a:chExt cx="640" cy="687"/>
              </a:xfrm>
              <a:solidFill>
                <a:srgbClr val="00AF92"/>
              </a:solidFill>
            </p:grpSpPr>
            <p:sp>
              <p:nvSpPr>
                <p:cNvPr id="14" name="Freeform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grpSp>
        <p:nvGrpSpPr>
          <p:cNvPr id="29" name="组合 28"/>
          <p:cNvGrpSpPr/>
          <p:nvPr/>
        </p:nvGrpSpPr>
        <p:grpSpPr>
          <a:xfrm>
            <a:off x="1047914" y="4189105"/>
            <a:ext cx="1433167" cy="607216"/>
            <a:chOff x="1064237" y="3704725"/>
            <a:chExt cx="1433167" cy="607216"/>
          </a:xfrm>
        </p:grpSpPr>
        <p:sp>
          <p:nvSpPr>
            <p:cNvPr id="30" name="矩形 29"/>
            <p:cNvSpPr/>
            <p:nvPr/>
          </p:nvSpPr>
          <p:spPr>
            <a:xfrm>
              <a:off x="1488795" y="3704725"/>
              <a:ext cx="1008609"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思考</a:t>
              </a:r>
            </a:p>
          </p:txBody>
        </p:sp>
        <p:pic>
          <p:nvPicPr>
            <p:cNvPr id="31" name="图片 1"/>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064237" y="3715332"/>
              <a:ext cx="513022" cy="596609"/>
            </a:xfrm>
            <a:prstGeom prst="rect">
              <a:avLst/>
            </a:prstGeom>
            <a:noFill/>
            <a:ln w="9525">
              <a:noFill/>
              <a:miter lim="800000"/>
              <a:headEnd/>
              <a:tailEnd/>
            </a:ln>
          </p:spPr>
        </p:pic>
      </p:grpSp>
      <p:sp>
        <p:nvSpPr>
          <p:cNvPr id="38" name="矩形 37"/>
          <p:cNvSpPr/>
          <p:nvPr/>
        </p:nvSpPr>
        <p:spPr>
          <a:xfrm>
            <a:off x="1547922" y="4887339"/>
            <a:ext cx="6810376" cy="846386"/>
          </a:xfrm>
          <a:prstGeom prst="rect">
            <a:avLst/>
          </a:prstGeom>
        </p:spPr>
        <p:txBody>
          <a:bodyPr wrap="square">
            <a:spAutoFit/>
          </a:bodyPr>
          <a:lstStyle/>
          <a:p>
            <a:pPr marL="342900" indent="-342900">
              <a:spcBef>
                <a:spcPts val="600"/>
              </a:spcBef>
              <a:buClr>
                <a:srgbClr val="FF0000"/>
              </a:buClr>
              <a:buFont typeface="Wingdings" pitchFamily="2" charset="2"/>
              <a:buChar char="Ø"/>
            </a:pPr>
            <a:r>
              <a:rPr lang="zh-CN" altLang="en-US" sz="2200" dirty="0">
                <a:solidFill>
                  <a:srgbClr val="FF0000"/>
                </a:solidFill>
                <a:latin typeface="Times New Roman" pitchFamily="18" charset="0"/>
                <a:ea typeface="黑体" pitchFamily="49" charset="-122"/>
              </a:rPr>
              <a:t>图型数据结构的存储方式？</a:t>
            </a:r>
            <a:endParaRPr lang="en-US" altLang="zh-CN" sz="2200" dirty="0">
              <a:solidFill>
                <a:srgbClr val="FF0000"/>
              </a:solidFill>
              <a:latin typeface="Times New Roman" pitchFamily="18" charset="0"/>
              <a:ea typeface="黑体" pitchFamily="49" charset="-122"/>
            </a:endParaRPr>
          </a:p>
          <a:p>
            <a:pPr marL="342900" indent="-342900">
              <a:spcBef>
                <a:spcPts val="600"/>
              </a:spcBef>
              <a:buClr>
                <a:srgbClr val="FF0000"/>
              </a:buClr>
              <a:buFont typeface="Wingdings" pitchFamily="2" charset="2"/>
              <a:buChar char="Ø"/>
            </a:pPr>
            <a:r>
              <a:rPr lang="zh-CN" altLang="en-US" sz="2200" dirty="0">
                <a:solidFill>
                  <a:srgbClr val="FF0000"/>
                </a:solidFill>
                <a:latin typeface="Times New Roman" pitchFamily="18" charset="0"/>
                <a:ea typeface="黑体" pitchFamily="49" charset="-122"/>
              </a:rPr>
              <a:t>最小生成树、最短路径算法的时空分析与应用？</a:t>
            </a:r>
            <a:endParaRPr lang="en-US" altLang="zh-CN" sz="2200" dirty="0">
              <a:solidFill>
                <a:srgbClr val="FF0000"/>
              </a:solidFill>
              <a:latin typeface="Times New Roman" pitchFamily="18" charset="0"/>
              <a:ea typeface="黑体" pitchFamily="49" charset="-122"/>
            </a:endParaRPr>
          </a:p>
        </p:txBody>
      </p:sp>
      <p:sp>
        <p:nvSpPr>
          <p:cNvPr id="2" name="矩形 1"/>
          <p:cNvSpPr/>
          <p:nvPr/>
        </p:nvSpPr>
        <p:spPr>
          <a:xfrm>
            <a:off x="1472472" y="1719298"/>
            <a:ext cx="6035533" cy="1677382"/>
          </a:xfrm>
          <a:prstGeom prst="rect">
            <a:avLst/>
          </a:prstGeom>
        </p:spPr>
        <p:txBody>
          <a:bodyPr wrap="square">
            <a:spAutoFit/>
          </a:bodyPr>
          <a:lstStyle/>
          <a:p>
            <a:pPr marL="285750" indent="-285750" eaLnBrk="1" hangingPunct="1">
              <a:spcBef>
                <a:spcPts val="600"/>
              </a:spcBef>
              <a:buClr>
                <a:srgbClr val="FF0000"/>
              </a:buClr>
              <a:buFont typeface="Wingdings" pitchFamily="2" charset="2"/>
              <a:buChar char="Ø"/>
            </a:pPr>
            <a:r>
              <a:rPr lang="zh-CN" altLang="en-US" sz="2200" dirty="0"/>
              <a:t>图的相关概念</a:t>
            </a:r>
          </a:p>
          <a:p>
            <a:pPr marL="285750" indent="-285750" eaLnBrk="1" hangingPunct="1">
              <a:spcBef>
                <a:spcPts val="600"/>
              </a:spcBef>
              <a:buClr>
                <a:srgbClr val="FF0000"/>
              </a:buClr>
              <a:buFont typeface="Wingdings" pitchFamily="2" charset="2"/>
              <a:buChar char="Ø"/>
            </a:pPr>
            <a:r>
              <a:rPr lang="zh-CN" altLang="en-US" sz="2200" dirty="0"/>
              <a:t>图的遍历</a:t>
            </a:r>
            <a:endParaRPr lang="en-US" altLang="zh-CN" sz="2200" dirty="0"/>
          </a:p>
          <a:p>
            <a:pPr marL="285750" indent="-285750" eaLnBrk="1" hangingPunct="1">
              <a:spcBef>
                <a:spcPts val="600"/>
              </a:spcBef>
              <a:buClr>
                <a:srgbClr val="FF0000"/>
              </a:buClr>
              <a:buFont typeface="Wingdings" pitchFamily="2" charset="2"/>
              <a:buChar char="Ø"/>
            </a:pPr>
            <a:r>
              <a:rPr lang="zh-CN" altLang="en-US" sz="2200" dirty="0"/>
              <a:t>最小生成树算法、最短路径算法及其应用</a:t>
            </a:r>
          </a:p>
          <a:p>
            <a:pPr marL="285750" indent="-285750" eaLnBrk="1" hangingPunct="1">
              <a:spcBef>
                <a:spcPts val="600"/>
              </a:spcBef>
              <a:buClr>
                <a:srgbClr val="FF0000"/>
              </a:buClr>
              <a:buFont typeface="Wingdings" pitchFamily="2" charset="2"/>
              <a:buChar char="Ø"/>
            </a:pPr>
            <a:r>
              <a:rPr lang="zh-CN" altLang="en-US" sz="2200" dirty="0"/>
              <a:t>有向无环图的应用</a:t>
            </a:r>
            <a:endParaRPr lang="en-US" altLang="zh-CN" sz="2200" dirty="0"/>
          </a:p>
        </p:txBody>
      </p:sp>
      <p:sp>
        <p:nvSpPr>
          <p:cNvPr id="3" name="灯片编号占位符 2"/>
          <p:cNvSpPr>
            <a:spLocks noGrp="1"/>
          </p:cNvSpPr>
          <p:nvPr>
            <p:ph type="sldNum" sz="quarter" idx="4"/>
          </p:nvPr>
        </p:nvSpPr>
        <p:spPr/>
        <p:txBody>
          <a:bodyPr/>
          <a:lstStyle/>
          <a:p>
            <a:pPr>
              <a:defRPr/>
            </a:pPr>
            <a:fld id="{6EA7BA5E-4115-4796-A8C9-4698036AB88B}" type="slidenum">
              <a:rPr lang="zh-CN" altLang="en-US" smtClean="0"/>
              <a:pPr>
                <a:defRPr/>
              </a:pPr>
              <a:t>102</a:t>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ppt_x"/>
                                          </p:val>
                                        </p:tav>
                                        <p:tav tm="100000">
                                          <p:val>
                                            <p:strVal val="#ppt_x"/>
                                          </p:val>
                                        </p:tav>
                                      </p:tavLst>
                                    </p:anim>
                                    <p:anim calcmode="lin" valueType="num">
                                      <p:cBhvr additive="base">
                                        <p:cTn id="3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box(in)">
                                      <p:cBhvr>
                                        <p:cTn id="3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微信图片_20191019182251.jpg"/>
          <p:cNvPicPr>
            <a:picLocks noChangeAspect="1"/>
          </p:cNvPicPr>
          <p:nvPr/>
        </p:nvPicPr>
        <p:blipFill>
          <a:blip r:embed="rId2" cstate="print"/>
          <a:stretch>
            <a:fillRect/>
          </a:stretch>
        </p:blipFill>
        <p:spPr>
          <a:xfrm>
            <a:off x="6660232" y="3140968"/>
            <a:ext cx="2116102" cy="2116102"/>
          </a:xfrm>
          <a:prstGeom prst="rect">
            <a:avLst/>
          </a:prstGeom>
        </p:spPr>
      </p:pic>
      <p:grpSp>
        <p:nvGrpSpPr>
          <p:cNvPr id="5" name="组合 4"/>
          <p:cNvGrpSpPr/>
          <p:nvPr/>
        </p:nvGrpSpPr>
        <p:grpSpPr>
          <a:xfrm>
            <a:off x="1475656" y="3672894"/>
            <a:ext cx="6388100" cy="2708434"/>
            <a:chOff x="1520825" y="4834037"/>
            <a:chExt cx="6388100" cy="2708434"/>
          </a:xfrm>
        </p:grpSpPr>
        <p:sp>
          <p:nvSpPr>
            <p:cNvPr id="6" name="矩形 5"/>
            <p:cNvSpPr/>
            <p:nvPr/>
          </p:nvSpPr>
          <p:spPr>
            <a:xfrm>
              <a:off x="1520825" y="4834037"/>
              <a:ext cx="6388100" cy="2708434"/>
            </a:xfrm>
            <a:prstGeom prst="rect">
              <a:avLst/>
            </a:prstGeom>
          </p:spPr>
          <p:txBody>
            <a:bodyPr wrap="square">
              <a:spAutoFit/>
            </a:bodyPr>
            <a:lstStyle/>
            <a:p>
              <a:pPr algn="ctr" eaLnBrk="0" hangingPunct="0">
                <a:lnSpc>
                  <a:spcPct val="125000"/>
                </a:lnSpc>
              </a:pPr>
              <a:r>
                <a:rPr lang="zh-CN" altLang="en-US" sz="2000" b="1" dirty="0">
                  <a:latin typeface="Times New Roman" pitchFamily="18" charset="0"/>
                  <a:ea typeface="黑体" pitchFamily="49" charset="-122"/>
                </a:rPr>
                <a:t>李培培</a:t>
              </a:r>
              <a:endParaRPr lang="en-US" altLang="zh-CN" sz="2000" b="1" dirty="0">
                <a:latin typeface="Times New Roman" pitchFamily="18" charset="0"/>
                <a:ea typeface="黑体" pitchFamily="49" charset="-122"/>
              </a:endParaRPr>
            </a:p>
            <a:p>
              <a:pPr algn="ctr" eaLnBrk="0" hangingPunct="0">
                <a:lnSpc>
                  <a:spcPct val="125000"/>
                </a:lnSpc>
              </a:pPr>
              <a:r>
                <a:rPr lang="en-US" altLang="zh-CN" sz="2000" b="1" dirty="0">
                  <a:solidFill>
                    <a:srgbClr val="FF0000"/>
                  </a:solidFill>
                  <a:latin typeface="Times New Roman" pitchFamily="18" charset="0"/>
                  <a:ea typeface="黑体" pitchFamily="49" charset="-122"/>
                </a:rPr>
                <a:t>QQ</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123452644</a:t>
              </a:r>
              <a:r>
                <a:rPr lang="zh-CN" altLang="en-US" sz="2000" b="1" dirty="0">
                  <a:latin typeface="Times New Roman" pitchFamily="18" charset="0"/>
                  <a:ea typeface="黑体" pitchFamily="49" charset="-122"/>
                </a:rPr>
                <a:t>，</a:t>
              </a:r>
              <a:r>
                <a:rPr lang="zh-CN" altLang="en-US" sz="2000" b="1" dirty="0">
                  <a:solidFill>
                    <a:srgbClr val="FF0000"/>
                  </a:solidFill>
                  <a:latin typeface="Times New Roman" pitchFamily="18" charset="0"/>
                  <a:ea typeface="黑体" pitchFamily="49" charset="-122"/>
                </a:rPr>
                <a:t> 微信：</a:t>
              </a:r>
              <a:r>
                <a:rPr lang="en-US" altLang="zh-CN" sz="2000" b="1" dirty="0">
                  <a:solidFill>
                    <a:srgbClr val="FF0000"/>
                  </a:solidFill>
                  <a:latin typeface="Times New Roman" pitchFamily="18" charset="0"/>
                  <a:ea typeface="黑体" pitchFamily="49" charset="-122"/>
                </a:rPr>
                <a:t>li123452644</a:t>
              </a:r>
            </a:p>
            <a:p>
              <a:pPr algn="ctr" eaLnBrk="0" hangingPunct="0">
                <a:lnSpc>
                  <a:spcPct val="125000"/>
                </a:lnSpc>
              </a:pPr>
              <a:r>
                <a:rPr lang="en-US" altLang="zh-CN" sz="2000" b="1" dirty="0">
                  <a:solidFill>
                    <a:srgbClr val="FF0000"/>
                  </a:solidFill>
                  <a:latin typeface="Times New Roman" pitchFamily="18" charset="0"/>
                  <a:ea typeface="黑体" pitchFamily="49" charset="-122"/>
                </a:rPr>
                <a:t>Email</a:t>
              </a:r>
              <a:r>
                <a:rPr lang="en-US" altLang="zh-CN" sz="2000" b="1" dirty="0">
                  <a:latin typeface="Times New Roman" pitchFamily="18" charset="0"/>
                  <a:ea typeface="黑体" pitchFamily="49" charset="-122"/>
                </a:rPr>
                <a:t>: </a:t>
              </a:r>
              <a:r>
                <a:rPr lang="en-US" altLang="zh-CN" sz="2000" b="1" dirty="0">
                  <a:solidFill>
                    <a:srgbClr val="0000FF"/>
                  </a:solidFill>
                  <a:latin typeface="Times New Roman" pitchFamily="18" charset="0"/>
                  <a:ea typeface="黑体" pitchFamily="49" charset="-122"/>
                </a:rPr>
                <a:t>peipeili@hfut.edu.cn</a:t>
              </a:r>
            </a:p>
            <a:p>
              <a:pPr algn="ctr" eaLnBrk="0" hangingPunct="0">
                <a:lnSpc>
                  <a:spcPct val="125000"/>
                </a:lnSpc>
              </a:pPr>
              <a:r>
                <a:rPr lang="zh-CN" altLang="en-US" sz="2000" b="1" dirty="0">
                  <a:solidFill>
                    <a:srgbClr val="FF0000"/>
                  </a:solidFill>
                  <a:latin typeface="Times New Roman" pitchFamily="18" charset="0"/>
                  <a:ea typeface="黑体" pitchFamily="49" charset="-122"/>
                </a:rPr>
                <a:t>手机号</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13956043016</a:t>
              </a:r>
            </a:p>
            <a:p>
              <a:pPr marL="0" lvl="1" algn="ctr" eaLnBrk="0" hangingPunct="0">
                <a:lnSpc>
                  <a:spcPct val="125000"/>
                </a:lnSpc>
              </a:pPr>
              <a:r>
                <a:rPr lang="zh-CN" altLang="en-US" sz="2000" b="1" dirty="0">
                  <a:latin typeface="Times New Roman" pitchFamily="18" charset="0"/>
                  <a:ea typeface="黑体" pitchFamily="49" charset="-122"/>
                </a:rPr>
                <a:t>         合肥工业大学智能计算与数据挖掘千人团队 </a:t>
              </a:r>
              <a:r>
                <a:rPr lang="en-US" altLang="zh-CN" sz="2000" u="sng" dirty="0">
                  <a:solidFill>
                    <a:srgbClr val="0000FF"/>
                  </a:solidFill>
                </a:rPr>
                <a:t>http://dmic.bigke.org/</a:t>
              </a:r>
              <a:endParaRPr lang="en-US" altLang="zh-CN" sz="2000" b="1" u="sng" dirty="0">
                <a:solidFill>
                  <a:srgbClr val="0000FF"/>
                </a:solidFill>
                <a:latin typeface="Times New Roman" pitchFamily="18" charset="0"/>
                <a:ea typeface="黑体" pitchFamily="49" charset="-122"/>
              </a:endParaRPr>
            </a:p>
            <a:p>
              <a:pPr algn="ctr" eaLnBrk="0" hangingPunct="0"/>
              <a:r>
                <a:rPr lang="zh-CN" altLang="en-US" sz="2000" b="1" dirty="0">
                  <a:latin typeface="Times New Roman" pitchFamily="18" charset="0"/>
                  <a:ea typeface="黑体" pitchFamily="49" charset="-122"/>
                </a:rPr>
                <a:t> </a:t>
              </a:r>
            </a:p>
          </p:txBody>
        </p:sp>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880865" y="6418213"/>
              <a:ext cx="666651" cy="286658"/>
            </a:xfrm>
            <a:prstGeom prst="rect">
              <a:avLst/>
            </a:prstGeom>
          </p:spPr>
        </p:pic>
      </p:grpSp>
      <p:grpSp>
        <p:nvGrpSpPr>
          <p:cNvPr id="8" name="组合 7"/>
          <p:cNvGrpSpPr/>
          <p:nvPr/>
        </p:nvGrpSpPr>
        <p:grpSpPr>
          <a:xfrm>
            <a:off x="323528" y="3356992"/>
            <a:ext cx="2143084" cy="551837"/>
            <a:chOff x="728936" y="4175538"/>
            <a:chExt cx="2204016" cy="584775"/>
          </a:xfrm>
        </p:grpSpPr>
        <p:sp>
          <p:nvSpPr>
            <p:cNvPr id="9" name="矩形 8"/>
            <p:cNvSpPr/>
            <p:nvPr/>
          </p:nvSpPr>
          <p:spPr>
            <a:xfrm>
              <a:off x="1100399" y="4175538"/>
              <a:ext cx="1832553" cy="584775"/>
            </a:xfrm>
            <a:prstGeom prst="rect">
              <a:avLst/>
            </a:prstGeom>
          </p:spPr>
          <p:txBody>
            <a:bodyPr wrap="none">
              <a:spAutoFit/>
            </a:bodyPr>
            <a:lstStyle/>
            <a:p>
              <a:pPr>
                <a:buClr>
                  <a:srgbClr val="FF0000"/>
                </a:buClr>
              </a:pPr>
              <a:r>
                <a:rPr lang="zh-CN" altLang="en-US" sz="3000" b="1" dirty="0">
                  <a:latin typeface="Verdana" pitchFamily="34" charset="0"/>
                  <a:ea typeface="黑体" pitchFamily="49" charset="-122"/>
                </a:rPr>
                <a:t>联系方式</a:t>
              </a:r>
            </a:p>
          </p:txBody>
        </p:sp>
        <p:pic>
          <p:nvPicPr>
            <p:cNvPr id="10" name="图片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28936" y="4235450"/>
              <a:ext cx="401364" cy="434022"/>
            </a:xfrm>
            <a:prstGeom prst="rect">
              <a:avLst/>
            </a:prstGeom>
            <a:noFill/>
            <a:ln w="9525">
              <a:noFill/>
              <a:miter lim="800000"/>
              <a:headEnd/>
              <a:tailEnd/>
            </a:ln>
          </p:spPr>
        </p:pic>
      </p:grpSp>
      <p:sp>
        <p:nvSpPr>
          <p:cNvPr id="12" name="矩形 11"/>
          <p:cNvSpPr/>
          <p:nvPr/>
        </p:nvSpPr>
        <p:spPr>
          <a:xfrm>
            <a:off x="3707904" y="1916832"/>
            <a:ext cx="1574470" cy="646331"/>
          </a:xfrm>
          <a:prstGeom prst="rect">
            <a:avLst/>
          </a:prstGeom>
        </p:spPr>
        <p:txBody>
          <a:bodyPr wrap="none">
            <a:spAutoFit/>
          </a:bodyPr>
          <a:lstStyle/>
          <a:p>
            <a:pPr marL="514350" indent="-514350">
              <a:buClr>
                <a:srgbClr val="FF0000"/>
              </a:buClr>
            </a:pPr>
            <a:r>
              <a:rPr lang="zh-CN" altLang="en-US" sz="3600" b="1" dirty="0"/>
              <a:t>谢谢！</a:t>
            </a:r>
            <a:endParaRPr lang="zh-CN" altLang="zh-CN" sz="3600" b="1" dirty="0"/>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103</a:t>
            </a:fld>
            <a:endParaRPr lang="zh-CN" altLang="en-US" dirty="0"/>
          </a:p>
        </p:txBody>
      </p:sp>
    </p:spTree>
  </p:cSld>
  <p:clrMapOvr>
    <a:masterClrMapping/>
  </p:clrMapOvr>
  <p:transition spd="slow" advClick="0" advTm="1622">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C438FCFE-52B3-4055-A12C-72BCBDA38F35}" type="slidenum">
              <a:rPr lang="zh-CN" altLang="en-US">
                <a:latin typeface="Verdana" pitchFamily="34" charset="0"/>
                <a:ea typeface="宋体" pitchFamily="2" charset="-122"/>
              </a:rPr>
              <a:pPr/>
              <a:t>11</a:t>
            </a:fld>
            <a:endParaRPr lang="en-US" altLang="zh-CN">
              <a:latin typeface="Verdana" pitchFamily="34" charset="0"/>
              <a:ea typeface="宋体" pitchFamily="2" charset="-122"/>
            </a:endParaRPr>
          </a:p>
        </p:txBody>
      </p:sp>
      <p:sp>
        <p:nvSpPr>
          <p:cNvPr id="3" name="Rectangle 3"/>
          <p:cNvSpPr>
            <a:spLocks noGrp="1" noChangeArrowheads="1"/>
          </p:cNvSpPr>
          <p:nvPr>
            <p:ph type="body" idx="1"/>
          </p:nvPr>
        </p:nvSpPr>
        <p:spPr>
          <a:xfrm>
            <a:off x="457200" y="985793"/>
            <a:ext cx="8229600" cy="4678451"/>
          </a:xfrm>
        </p:spPr>
        <p:txBody>
          <a:bodyPr/>
          <a:lstStyle/>
          <a:p>
            <a:pPr eaLnBrk="1" hangingPunct="1">
              <a:spcBef>
                <a:spcPts val="600"/>
              </a:spcBef>
              <a:buClr>
                <a:srgbClr val="FF0000"/>
              </a:buClr>
              <a:buFont typeface="Wingdings" pitchFamily="2" charset="2"/>
              <a:buChar char="n"/>
            </a:pPr>
            <a:r>
              <a:rPr lang="zh-CN" altLang="en-US" sz="2000" b="1" dirty="0">
                <a:solidFill>
                  <a:srgbClr val="FF0000"/>
                </a:solidFill>
              </a:rPr>
              <a:t>路径</a:t>
            </a:r>
            <a:r>
              <a:rPr lang="en-US" altLang="zh-CN" sz="2000" b="1" dirty="0"/>
              <a:t>(</a:t>
            </a:r>
            <a:r>
              <a:rPr lang="en-US" altLang="zh-CN" sz="2000" b="1" dirty="0">
                <a:solidFill>
                  <a:srgbClr val="0000FF"/>
                </a:solidFill>
              </a:rPr>
              <a:t>Path</a:t>
            </a:r>
            <a:r>
              <a:rPr lang="en-US" altLang="zh-CN" sz="2000" b="1" dirty="0"/>
              <a:t>)</a:t>
            </a:r>
            <a:r>
              <a:rPr lang="zh-CN" altLang="en-US" sz="2000" b="1" dirty="0">
                <a:solidFill>
                  <a:schemeClr val="accent2"/>
                </a:solidFill>
              </a:rPr>
              <a:t> </a:t>
            </a:r>
            <a:r>
              <a:rPr lang="en-US" altLang="zh-CN" sz="2000" dirty="0"/>
              <a:t>——</a:t>
            </a:r>
            <a:r>
              <a:rPr lang="zh-CN" altLang="en-US" sz="2000" dirty="0"/>
              <a:t>如果</a:t>
            </a:r>
            <a:r>
              <a:rPr lang="zh-CN" altLang="en-US" sz="2000" b="1" dirty="0"/>
              <a:t>顶点序列</a:t>
            </a:r>
            <a:r>
              <a:rPr lang="en-US" altLang="zh-CN" sz="2000" b="1" dirty="0"/>
              <a:t>V</a:t>
            </a:r>
            <a:r>
              <a:rPr lang="en-US" altLang="zh-CN" sz="2000" b="1" i="1" baseline="-25000" dirty="0"/>
              <a:t>i</a:t>
            </a:r>
            <a:r>
              <a:rPr lang="en-US" altLang="zh-CN" sz="2000" b="1" baseline="-25000" dirty="0"/>
              <a:t>1</a:t>
            </a:r>
            <a:r>
              <a:rPr lang="zh-CN" altLang="en-US" sz="2000" b="1" dirty="0"/>
              <a:t>，</a:t>
            </a:r>
            <a:r>
              <a:rPr lang="en-US" altLang="zh-CN" sz="2000" b="1" dirty="0"/>
              <a:t>V</a:t>
            </a:r>
            <a:r>
              <a:rPr lang="en-US" altLang="zh-CN" sz="2000" b="1" i="1" baseline="-25000" dirty="0"/>
              <a:t>i</a:t>
            </a:r>
            <a:r>
              <a:rPr lang="en-US" altLang="zh-CN" sz="2000" b="1" baseline="-25000" dirty="0"/>
              <a:t>2</a:t>
            </a:r>
            <a:r>
              <a:rPr lang="zh-CN" altLang="en-US" sz="2000" b="1" dirty="0"/>
              <a:t>，</a:t>
            </a:r>
            <a:r>
              <a:rPr lang="en-US" altLang="zh-CN" sz="2000" b="1" dirty="0"/>
              <a:t>…</a:t>
            </a:r>
            <a:r>
              <a:rPr lang="zh-CN" altLang="en-US" sz="2000" b="1" dirty="0"/>
              <a:t>，</a:t>
            </a:r>
            <a:r>
              <a:rPr lang="en-US" altLang="zh-CN" sz="2000" b="1" dirty="0"/>
              <a:t>V</a:t>
            </a:r>
            <a:r>
              <a:rPr lang="en-US" altLang="zh-CN" sz="2000" b="1" i="1" baseline="-25000" dirty="0"/>
              <a:t>ik</a:t>
            </a:r>
            <a:r>
              <a:rPr lang="zh-CN" altLang="en-US" sz="2000" b="1" dirty="0"/>
              <a:t>，</a:t>
            </a:r>
          </a:p>
          <a:p>
            <a:pPr eaLnBrk="1" hangingPunct="1">
              <a:spcBef>
                <a:spcPts val="600"/>
              </a:spcBef>
              <a:buFont typeface="Wingdings" pitchFamily="2" charset="2"/>
              <a:buNone/>
            </a:pPr>
            <a:r>
              <a:rPr lang="zh-CN" altLang="en-US" sz="2000" b="1" dirty="0"/>
              <a:t>     满足</a:t>
            </a:r>
            <a:r>
              <a:rPr lang="en-US" altLang="zh-CN" sz="2000" b="1" dirty="0"/>
              <a:t>&lt; </a:t>
            </a:r>
            <a:r>
              <a:rPr lang="en-US" altLang="zh-CN" sz="2000" b="1" dirty="0" err="1"/>
              <a:t>V</a:t>
            </a:r>
            <a:r>
              <a:rPr lang="en-US" altLang="zh-CN" sz="2000" b="1" i="1" baseline="-25000" dirty="0" err="1"/>
              <a:t>i</a:t>
            </a:r>
            <a:r>
              <a:rPr lang="en-US" altLang="zh-CN" sz="2000" b="1" baseline="-25000" dirty="0" err="1"/>
              <a:t>l</a:t>
            </a:r>
            <a:r>
              <a:rPr lang="zh-CN" altLang="en-US" sz="2000" b="1" dirty="0"/>
              <a:t>，</a:t>
            </a:r>
            <a:r>
              <a:rPr lang="en-US" altLang="zh-CN" sz="2000" b="1" dirty="0"/>
              <a:t>V</a:t>
            </a:r>
            <a:r>
              <a:rPr lang="en-US" altLang="zh-CN" sz="2000" b="1" i="1" baseline="-25000" dirty="0"/>
              <a:t>i</a:t>
            </a:r>
            <a:r>
              <a:rPr lang="en-US" altLang="zh-CN" sz="2000" b="1" baseline="-25000" dirty="0"/>
              <a:t>(</a:t>
            </a:r>
            <a:r>
              <a:rPr lang="en-US" altLang="zh-CN" sz="2000" b="1" i="1" baseline="-25000" dirty="0"/>
              <a:t>l</a:t>
            </a:r>
            <a:r>
              <a:rPr lang="en-US" altLang="zh-CN" sz="2000" b="1" baseline="-25000" dirty="0"/>
              <a:t>+1)</a:t>
            </a:r>
            <a:r>
              <a:rPr lang="en-US" altLang="zh-CN" sz="2000" b="1" dirty="0"/>
              <a:t>&gt;∈E  </a:t>
            </a:r>
            <a:r>
              <a:rPr lang="zh-CN" altLang="en-US" sz="2000" b="1" dirty="0">
                <a:solidFill>
                  <a:srgbClr val="0000FF"/>
                </a:solidFill>
              </a:rPr>
              <a:t>或者</a:t>
            </a:r>
          </a:p>
          <a:p>
            <a:pPr eaLnBrk="1" hangingPunct="1">
              <a:spcBef>
                <a:spcPts val="600"/>
              </a:spcBef>
              <a:buFont typeface="Wingdings" pitchFamily="2" charset="2"/>
              <a:buNone/>
            </a:pPr>
            <a:r>
              <a:rPr lang="zh-CN" altLang="en-US" sz="2000" b="1" dirty="0"/>
              <a:t>            </a:t>
            </a:r>
            <a:r>
              <a:rPr lang="en-US" altLang="zh-CN" sz="2000" b="1" dirty="0"/>
              <a:t>(</a:t>
            </a:r>
            <a:r>
              <a:rPr lang="en-US" altLang="zh-CN" sz="2000" b="1" dirty="0" err="1"/>
              <a:t>V</a:t>
            </a:r>
            <a:r>
              <a:rPr lang="en-US" altLang="zh-CN" sz="2000" b="1" i="1" baseline="-25000" dirty="0" err="1"/>
              <a:t>i</a:t>
            </a:r>
            <a:r>
              <a:rPr lang="en-US" altLang="zh-CN" sz="2000" b="1" baseline="-25000" dirty="0" err="1"/>
              <a:t>l</a:t>
            </a:r>
            <a:r>
              <a:rPr lang="zh-CN" altLang="en-US" sz="2000" b="1" dirty="0"/>
              <a:t>，</a:t>
            </a:r>
            <a:r>
              <a:rPr lang="en-US" altLang="zh-CN" sz="2000" b="1" dirty="0"/>
              <a:t>V</a:t>
            </a:r>
            <a:r>
              <a:rPr lang="en-US" altLang="zh-CN" sz="2000" b="1" i="1" baseline="-25000" dirty="0"/>
              <a:t>i</a:t>
            </a:r>
            <a:r>
              <a:rPr lang="en-US" altLang="zh-CN" sz="2000" b="1" baseline="-25000" dirty="0"/>
              <a:t>(</a:t>
            </a:r>
            <a:r>
              <a:rPr lang="en-US" altLang="zh-CN" sz="2000" b="1" i="1" baseline="-25000" dirty="0"/>
              <a:t>l</a:t>
            </a:r>
            <a:r>
              <a:rPr lang="en-US" altLang="zh-CN" sz="2000" b="1" baseline="-25000" dirty="0"/>
              <a:t>+1)</a:t>
            </a:r>
            <a:r>
              <a:rPr lang="en-US" altLang="zh-CN" sz="2000" b="1" dirty="0"/>
              <a:t>)∈E</a:t>
            </a:r>
            <a:r>
              <a:rPr lang="zh-CN" altLang="en-US" sz="2000" b="1" dirty="0"/>
              <a:t>（</a:t>
            </a:r>
            <a:r>
              <a:rPr lang="en-US" altLang="zh-CN" sz="2000" b="1" i="1" dirty="0"/>
              <a:t>l</a:t>
            </a:r>
            <a:r>
              <a:rPr lang="en-US" altLang="zh-CN" sz="2000" b="1" dirty="0"/>
              <a:t> = 1,2,…, </a:t>
            </a:r>
            <a:r>
              <a:rPr lang="en-US" altLang="zh-CN" sz="2000" b="1" i="1" dirty="0"/>
              <a:t>k</a:t>
            </a:r>
            <a:r>
              <a:rPr lang="en-US" altLang="zh-CN" sz="2000" b="1" dirty="0"/>
              <a:t>-1</a:t>
            </a:r>
            <a:r>
              <a:rPr lang="zh-CN" altLang="en-US" sz="2000" b="1" dirty="0"/>
              <a:t>），</a:t>
            </a:r>
          </a:p>
          <a:p>
            <a:pPr eaLnBrk="1" hangingPunct="1">
              <a:spcBef>
                <a:spcPts val="600"/>
              </a:spcBef>
              <a:buFont typeface="Wingdings" pitchFamily="2" charset="2"/>
              <a:buNone/>
            </a:pPr>
            <a:r>
              <a:rPr lang="zh-CN" altLang="en-US" sz="2000" b="1" dirty="0"/>
              <a:t>      则该顶点序列</a:t>
            </a:r>
            <a:r>
              <a:rPr lang="en-US" altLang="zh-CN" sz="2000" b="1" dirty="0"/>
              <a:t>V</a:t>
            </a:r>
            <a:r>
              <a:rPr lang="en-US" altLang="zh-CN" sz="2000" b="1" i="1" baseline="-25000" dirty="0"/>
              <a:t>i</a:t>
            </a:r>
            <a:r>
              <a:rPr lang="en-US" altLang="zh-CN" sz="2000" b="1" baseline="-25000" dirty="0"/>
              <a:t>1</a:t>
            </a:r>
            <a:r>
              <a:rPr lang="zh-CN" altLang="en-US" sz="2000" b="1" dirty="0"/>
              <a:t>，</a:t>
            </a:r>
            <a:r>
              <a:rPr lang="en-US" altLang="zh-CN" sz="2000" b="1" dirty="0"/>
              <a:t>V</a:t>
            </a:r>
            <a:r>
              <a:rPr lang="en-US" altLang="zh-CN" sz="2000" b="1" i="1" baseline="-25000" dirty="0"/>
              <a:t>i</a:t>
            </a:r>
            <a:r>
              <a:rPr lang="en-US" altLang="zh-CN" sz="2000" b="1" baseline="-25000" dirty="0"/>
              <a:t>2</a:t>
            </a:r>
            <a:r>
              <a:rPr lang="zh-CN" altLang="en-US" sz="2000" b="1" dirty="0"/>
              <a:t>，</a:t>
            </a:r>
            <a:r>
              <a:rPr lang="en-US" altLang="zh-CN" sz="2000" b="1" dirty="0"/>
              <a:t>…</a:t>
            </a:r>
            <a:r>
              <a:rPr lang="zh-CN" altLang="en-US" sz="2000" b="1" dirty="0"/>
              <a:t>，</a:t>
            </a:r>
            <a:r>
              <a:rPr lang="en-US" altLang="zh-CN" sz="2000" b="1" dirty="0"/>
              <a:t>V</a:t>
            </a:r>
            <a:r>
              <a:rPr lang="en-US" altLang="zh-CN" sz="2000" b="1" i="1" baseline="-25000" dirty="0"/>
              <a:t>ik</a:t>
            </a:r>
          </a:p>
          <a:p>
            <a:pPr eaLnBrk="1" hangingPunct="1">
              <a:spcBef>
                <a:spcPts val="600"/>
              </a:spcBef>
              <a:buFont typeface="Wingdings" pitchFamily="2" charset="2"/>
              <a:buNone/>
            </a:pPr>
            <a:r>
              <a:rPr lang="zh-CN" altLang="en-US" sz="2000" b="1" dirty="0">
                <a:solidFill>
                  <a:srgbClr val="FF0000"/>
                </a:solidFill>
              </a:rPr>
              <a:t>      构成一条路径</a:t>
            </a:r>
            <a:r>
              <a:rPr lang="zh-CN" altLang="en-US" sz="2000" b="1" dirty="0"/>
              <a:t>。</a:t>
            </a:r>
          </a:p>
          <a:p>
            <a:pPr eaLnBrk="1" hangingPunct="1">
              <a:spcBef>
                <a:spcPts val="600"/>
              </a:spcBef>
              <a:buClr>
                <a:srgbClr val="FF0000"/>
              </a:buClr>
              <a:buFont typeface="Wingdings" pitchFamily="2" charset="2"/>
              <a:buChar char="ü"/>
            </a:pPr>
            <a:r>
              <a:rPr lang="zh-CN" altLang="en-US" sz="2000" b="1" dirty="0">
                <a:solidFill>
                  <a:srgbClr val="FF0000"/>
                </a:solidFill>
              </a:rPr>
              <a:t>例</a:t>
            </a:r>
            <a:r>
              <a:rPr lang="en-US" altLang="zh-CN" sz="2000" b="1" dirty="0"/>
              <a:t>: </a:t>
            </a:r>
            <a:r>
              <a:rPr lang="zh-CN" altLang="en-US" sz="2000" b="1" dirty="0"/>
              <a:t>图</a:t>
            </a:r>
            <a:r>
              <a:rPr lang="en-US" altLang="zh-CN" sz="2000" b="1" dirty="0"/>
              <a:t>G</a:t>
            </a:r>
            <a:r>
              <a:rPr lang="en-US" altLang="zh-CN" sz="2000" b="1" baseline="-25000" dirty="0"/>
              <a:t>1</a:t>
            </a:r>
            <a:r>
              <a:rPr lang="zh-CN" altLang="en-US" sz="2000" b="1" dirty="0"/>
              <a:t>中，</a:t>
            </a:r>
            <a:r>
              <a:rPr lang="en-US" altLang="zh-CN" sz="2000" b="1" dirty="0"/>
              <a:t>1,2,4,1,3,4</a:t>
            </a:r>
            <a:r>
              <a:rPr lang="zh-CN" altLang="en-US" sz="2000" b="1" dirty="0"/>
              <a:t>是一条路径</a:t>
            </a:r>
          </a:p>
          <a:p>
            <a:pPr eaLnBrk="1" hangingPunct="1">
              <a:spcBef>
                <a:spcPts val="600"/>
              </a:spcBef>
              <a:buFont typeface="Wingdings" pitchFamily="2" charset="2"/>
              <a:buNone/>
            </a:pPr>
            <a:endParaRPr lang="zh-CN" altLang="en-US" sz="2000" b="1" dirty="0"/>
          </a:p>
          <a:p>
            <a:pPr eaLnBrk="1" hangingPunct="1">
              <a:spcBef>
                <a:spcPts val="600"/>
              </a:spcBef>
              <a:buClr>
                <a:srgbClr val="FF0000"/>
              </a:buClr>
              <a:buFont typeface="Wingdings" pitchFamily="2" charset="2"/>
              <a:buChar char="n"/>
            </a:pPr>
            <a:r>
              <a:rPr lang="zh-CN" altLang="en-US" sz="2000" b="1" dirty="0">
                <a:solidFill>
                  <a:srgbClr val="FF0000"/>
                </a:solidFill>
              </a:rPr>
              <a:t>简单路径</a:t>
            </a:r>
            <a:r>
              <a:rPr lang="en-US" altLang="zh-CN" sz="2000" b="1" dirty="0"/>
              <a:t>(</a:t>
            </a:r>
            <a:r>
              <a:rPr lang="en-US" altLang="zh-CN" sz="2000" b="1" dirty="0">
                <a:solidFill>
                  <a:srgbClr val="0000FF"/>
                </a:solidFill>
              </a:rPr>
              <a:t>Simple Path</a:t>
            </a:r>
            <a:r>
              <a:rPr lang="en-US" altLang="zh-CN" sz="2000" b="1" dirty="0"/>
              <a:t>)—— </a:t>
            </a:r>
            <a:r>
              <a:rPr lang="zh-CN" altLang="en-US" sz="2000" b="1" dirty="0"/>
              <a:t>中间经过的顶点不重复的路径。</a:t>
            </a:r>
          </a:p>
          <a:p>
            <a:pPr lvl="1">
              <a:spcBef>
                <a:spcPts val="600"/>
              </a:spcBef>
              <a:buClr>
                <a:srgbClr val="FF0000"/>
              </a:buClr>
              <a:buFont typeface="Wingdings" pitchFamily="2" charset="2"/>
              <a:buChar char="ü"/>
            </a:pPr>
            <a:r>
              <a:rPr lang="zh-CN" altLang="en-US" sz="1800" b="1" dirty="0">
                <a:solidFill>
                  <a:srgbClr val="FF0000"/>
                </a:solidFill>
              </a:rPr>
              <a:t>例</a:t>
            </a:r>
            <a:r>
              <a:rPr lang="en-US" altLang="zh-CN" sz="1800" b="1" dirty="0"/>
              <a:t>:</a:t>
            </a:r>
            <a:r>
              <a:rPr lang="en-US" altLang="zh-CN" sz="1800" b="1" dirty="0">
                <a:solidFill>
                  <a:srgbClr val="FF0000"/>
                </a:solidFill>
              </a:rPr>
              <a:t> </a:t>
            </a:r>
            <a:r>
              <a:rPr lang="zh-CN" altLang="en-US" sz="1800" b="1" dirty="0"/>
              <a:t>图</a:t>
            </a:r>
            <a:r>
              <a:rPr lang="en-US" altLang="zh-CN" sz="1800" b="1" dirty="0"/>
              <a:t>G</a:t>
            </a:r>
            <a:r>
              <a:rPr lang="en-US" altLang="zh-CN" sz="1800" b="1" baseline="-25000" dirty="0"/>
              <a:t>1</a:t>
            </a:r>
            <a:r>
              <a:rPr lang="zh-CN" altLang="en-US" sz="1800" b="1" dirty="0"/>
              <a:t>中，</a:t>
            </a:r>
            <a:r>
              <a:rPr lang="en-US" altLang="zh-CN" sz="1800" b="1" dirty="0"/>
              <a:t>( 1, 2, 4 ) ( 1, 3, 4 ) ( 1, 3, 4, 1 ) </a:t>
            </a:r>
            <a:r>
              <a:rPr lang="zh-CN" altLang="en-US" sz="1800" b="1" dirty="0"/>
              <a:t>都是简单路径。</a:t>
            </a:r>
          </a:p>
          <a:p>
            <a:pPr eaLnBrk="1" hangingPunct="1">
              <a:spcBef>
                <a:spcPts val="600"/>
              </a:spcBef>
              <a:buClr>
                <a:srgbClr val="FF0000"/>
              </a:buClr>
              <a:buFont typeface="Wingdings" pitchFamily="2" charset="2"/>
              <a:buChar char="n"/>
            </a:pPr>
            <a:r>
              <a:rPr lang="zh-CN" altLang="en-US" sz="2000" b="1" dirty="0">
                <a:solidFill>
                  <a:srgbClr val="FF0000"/>
                </a:solidFill>
              </a:rPr>
              <a:t>回路</a:t>
            </a:r>
            <a:r>
              <a:rPr lang="en-US" altLang="zh-CN" sz="2000" b="1" dirty="0"/>
              <a:t>(</a:t>
            </a:r>
            <a:r>
              <a:rPr lang="en-US" altLang="zh-CN" sz="2000" b="1" dirty="0">
                <a:solidFill>
                  <a:srgbClr val="0000FF"/>
                </a:solidFill>
              </a:rPr>
              <a:t>Loop</a:t>
            </a:r>
            <a:r>
              <a:rPr lang="en-US" altLang="zh-CN" sz="2000" b="1" dirty="0"/>
              <a:t>)</a:t>
            </a:r>
            <a:r>
              <a:rPr lang="zh-CN" altLang="en-US" sz="2000" b="1" dirty="0"/>
              <a:t> </a:t>
            </a:r>
            <a:r>
              <a:rPr lang="en-US" altLang="zh-CN" sz="2000" b="1" dirty="0"/>
              <a:t>—— </a:t>
            </a:r>
            <a:r>
              <a:rPr lang="zh-CN" altLang="en-US" sz="2000" b="1" dirty="0"/>
              <a:t>首尾相同的路径。</a:t>
            </a:r>
          </a:p>
          <a:p>
            <a:pPr lvl="1">
              <a:spcBef>
                <a:spcPts val="600"/>
              </a:spcBef>
              <a:buClr>
                <a:srgbClr val="FF0000"/>
              </a:buClr>
              <a:buFont typeface="Wingdings" pitchFamily="2" charset="2"/>
              <a:buChar char="ü"/>
            </a:pPr>
            <a:r>
              <a:rPr lang="zh-CN" altLang="en-US" sz="1800" b="1" dirty="0">
                <a:solidFill>
                  <a:srgbClr val="FF0000"/>
                </a:solidFill>
              </a:rPr>
              <a:t>例</a:t>
            </a:r>
            <a:r>
              <a:rPr lang="en-US" altLang="zh-CN" sz="1800" b="1" dirty="0"/>
              <a:t>: </a:t>
            </a:r>
            <a:r>
              <a:rPr lang="zh-CN" altLang="en-US" sz="1800" b="1" dirty="0"/>
              <a:t> </a:t>
            </a:r>
            <a:r>
              <a:rPr lang="en-US" altLang="zh-CN" sz="1800" b="1" dirty="0"/>
              <a:t>( 1, 3, 4, 1 )</a:t>
            </a:r>
          </a:p>
          <a:p>
            <a:pPr eaLnBrk="1" hangingPunct="1">
              <a:spcBef>
                <a:spcPts val="600"/>
              </a:spcBef>
              <a:buClr>
                <a:srgbClr val="FF0000"/>
              </a:buClr>
              <a:buFont typeface="Wingdings" pitchFamily="2" charset="2"/>
              <a:buChar char="n"/>
            </a:pPr>
            <a:r>
              <a:rPr lang="zh-CN" altLang="en-US" sz="2000" b="1" dirty="0">
                <a:solidFill>
                  <a:srgbClr val="FF0000"/>
                </a:solidFill>
              </a:rPr>
              <a:t>简单回路</a:t>
            </a:r>
            <a:r>
              <a:rPr lang="en-US" altLang="zh-CN" sz="2000" b="1" dirty="0"/>
              <a:t>(</a:t>
            </a:r>
            <a:r>
              <a:rPr lang="en-US" altLang="zh-CN" sz="2000" b="1" dirty="0">
                <a:solidFill>
                  <a:srgbClr val="0000FF"/>
                </a:solidFill>
              </a:rPr>
              <a:t>Simple Loop</a:t>
            </a:r>
            <a:r>
              <a:rPr lang="en-US" altLang="zh-CN" sz="2000" b="1" dirty="0"/>
              <a:t>)</a:t>
            </a:r>
            <a:endParaRPr lang="zh-CN" altLang="en-US" sz="2000" b="1" dirty="0"/>
          </a:p>
          <a:p>
            <a:pPr eaLnBrk="1" hangingPunct="1">
              <a:spcBef>
                <a:spcPts val="600"/>
              </a:spcBef>
              <a:buFont typeface="Wingdings" pitchFamily="2" charset="2"/>
              <a:buNone/>
            </a:pPr>
            <a:r>
              <a:rPr lang="zh-CN" altLang="en-US" sz="2000" b="1" dirty="0">
                <a:solidFill>
                  <a:schemeClr val="accent2"/>
                </a:solidFill>
              </a:rPr>
              <a:t>     </a:t>
            </a:r>
            <a:r>
              <a:rPr lang="zh-CN" altLang="en-US" sz="2000" b="1" dirty="0"/>
              <a:t> </a:t>
            </a:r>
            <a:r>
              <a:rPr lang="en-US" altLang="zh-CN" sz="2000" b="1" dirty="0"/>
              <a:t>—— </a:t>
            </a:r>
            <a:r>
              <a:rPr lang="zh-CN" altLang="en-US" sz="2000" b="1" dirty="0"/>
              <a:t>简单路径 </a:t>
            </a:r>
            <a:r>
              <a:rPr lang="en-US" altLang="zh-CN" sz="2000" b="1" dirty="0"/>
              <a:t>+ </a:t>
            </a:r>
            <a:r>
              <a:rPr lang="zh-CN" altLang="en-US" sz="2000" b="1" dirty="0"/>
              <a:t>回路</a:t>
            </a:r>
            <a:endParaRPr lang="zh-CN" altLang="en-US" sz="2200" b="1" dirty="0"/>
          </a:p>
        </p:txBody>
      </p:sp>
      <p:grpSp>
        <p:nvGrpSpPr>
          <p:cNvPr id="2" name="Group 4"/>
          <p:cNvGrpSpPr/>
          <p:nvPr/>
        </p:nvGrpSpPr>
        <p:grpSpPr bwMode="auto">
          <a:xfrm>
            <a:off x="6878639" y="1412875"/>
            <a:ext cx="2085975" cy="2066925"/>
            <a:chOff x="92" y="0"/>
            <a:chExt cx="1314" cy="1302"/>
          </a:xfrm>
        </p:grpSpPr>
        <p:grpSp>
          <p:nvGrpSpPr>
            <p:cNvPr id="9222" name="Group 5"/>
            <p:cNvGrpSpPr/>
            <p:nvPr/>
          </p:nvGrpSpPr>
          <p:grpSpPr bwMode="auto">
            <a:xfrm>
              <a:off x="135" y="0"/>
              <a:ext cx="953" cy="907"/>
              <a:chOff x="0" y="0"/>
              <a:chExt cx="1620" cy="1611"/>
            </a:xfrm>
          </p:grpSpPr>
          <p:sp>
            <p:nvSpPr>
              <p:cNvPr id="9224" name="Oval 6"/>
              <p:cNvSpPr>
                <a:spLocks noChangeArrowheads="1"/>
              </p:cNvSpPr>
              <p:nvPr/>
            </p:nvSpPr>
            <p:spPr bwMode="auto">
              <a:xfrm>
                <a:off x="1260" y="0"/>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a:latin typeface="Times New Roman" pitchFamily="18" charset="0"/>
                    <a:ea typeface="宋体" pitchFamily="2" charset="-122"/>
                  </a:rPr>
                  <a:t>2</a:t>
                </a:r>
                <a:endParaRPr lang="en-US" altLang="zh-CN">
                  <a:ea typeface="宋体" pitchFamily="2" charset="-122"/>
                </a:endParaRPr>
              </a:p>
            </p:txBody>
          </p:sp>
          <p:sp>
            <p:nvSpPr>
              <p:cNvPr id="9225" name="Oval 7"/>
              <p:cNvSpPr>
                <a:spLocks noChangeArrowheads="1"/>
              </p:cNvSpPr>
              <p:nvPr/>
            </p:nvSpPr>
            <p:spPr bwMode="auto">
              <a:xfrm>
                <a:off x="0" y="0"/>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a:latin typeface="Times New Roman" pitchFamily="18" charset="0"/>
                    <a:ea typeface="宋体" pitchFamily="2" charset="-122"/>
                  </a:rPr>
                  <a:t>1</a:t>
                </a:r>
                <a:endParaRPr lang="en-US" altLang="zh-CN">
                  <a:ea typeface="宋体" pitchFamily="2" charset="-122"/>
                </a:endParaRPr>
              </a:p>
            </p:txBody>
          </p:sp>
          <p:sp>
            <p:nvSpPr>
              <p:cNvPr id="9226" name="Oval 8"/>
              <p:cNvSpPr>
                <a:spLocks noChangeArrowheads="1"/>
              </p:cNvSpPr>
              <p:nvPr/>
            </p:nvSpPr>
            <p:spPr bwMode="auto">
              <a:xfrm>
                <a:off x="0" y="1248"/>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a:latin typeface="Times New Roman" pitchFamily="18" charset="0"/>
                    <a:ea typeface="宋体" pitchFamily="2" charset="-122"/>
                  </a:rPr>
                  <a:t>3</a:t>
                </a:r>
                <a:endParaRPr lang="en-US" altLang="zh-CN">
                  <a:ea typeface="宋体" pitchFamily="2" charset="-122"/>
                </a:endParaRPr>
              </a:p>
            </p:txBody>
          </p:sp>
          <p:sp>
            <p:nvSpPr>
              <p:cNvPr id="9227" name="Oval 9"/>
              <p:cNvSpPr>
                <a:spLocks noChangeArrowheads="1"/>
              </p:cNvSpPr>
              <p:nvPr/>
            </p:nvSpPr>
            <p:spPr bwMode="auto">
              <a:xfrm>
                <a:off x="1260" y="1248"/>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a:latin typeface="Times New Roman" pitchFamily="18" charset="0"/>
                    <a:ea typeface="宋体" pitchFamily="2" charset="-122"/>
                  </a:rPr>
                  <a:t>4</a:t>
                </a:r>
                <a:endParaRPr lang="en-US" altLang="zh-CN">
                  <a:ea typeface="宋体" pitchFamily="2" charset="-122"/>
                </a:endParaRPr>
              </a:p>
            </p:txBody>
          </p:sp>
          <p:sp>
            <p:nvSpPr>
              <p:cNvPr id="9228" name="Line 10"/>
              <p:cNvSpPr>
                <a:spLocks noChangeShapeType="1"/>
              </p:cNvSpPr>
              <p:nvPr/>
            </p:nvSpPr>
            <p:spPr bwMode="auto">
              <a:xfrm>
                <a:off x="360" y="156"/>
                <a:ext cx="900" cy="0"/>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9229" name="Line 11"/>
              <p:cNvSpPr>
                <a:spLocks noChangeShapeType="1"/>
              </p:cNvSpPr>
              <p:nvPr/>
            </p:nvSpPr>
            <p:spPr bwMode="auto">
              <a:xfrm>
                <a:off x="360" y="1404"/>
                <a:ext cx="900" cy="0"/>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9230" name="Line 12"/>
              <p:cNvSpPr>
                <a:spLocks noChangeShapeType="1"/>
              </p:cNvSpPr>
              <p:nvPr/>
            </p:nvSpPr>
            <p:spPr bwMode="auto">
              <a:xfrm>
                <a:off x="180" y="468"/>
                <a:ext cx="0" cy="780"/>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9231" name="Line 13"/>
              <p:cNvSpPr>
                <a:spLocks noChangeShapeType="1"/>
              </p:cNvSpPr>
              <p:nvPr/>
            </p:nvSpPr>
            <p:spPr bwMode="auto">
              <a:xfrm>
                <a:off x="1440" y="468"/>
                <a:ext cx="0" cy="780"/>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9232" name="Line 14"/>
              <p:cNvSpPr>
                <a:spLocks noChangeShapeType="1"/>
              </p:cNvSpPr>
              <p:nvPr/>
            </p:nvSpPr>
            <p:spPr bwMode="auto">
              <a:xfrm flipH="1" flipV="1">
                <a:off x="360" y="312"/>
                <a:ext cx="900" cy="936"/>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9223" name="Text Box 15"/>
            <p:cNvSpPr txBox="1">
              <a:spLocks noChangeArrowheads="1"/>
            </p:cNvSpPr>
            <p:nvPr/>
          </p:nvSpPr>
          <p:spPr bwMode="auto">
            <a:xfrm>
              <a:off x="92" y="1089"/>
              <a:ext cx="1314"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zh-CN" altLang="en-US" sz="1600" b="1" dirty="0">
                  <a:solidFill>
                    <a:srgbClr val="0000FF"/>
                  </a:solidFill>
                  <a:ea typeface="宋体" pitchFamily="2" charset="-122"/>
                </a:rPr>
                <a:t>图</a:t>
              </a:r>
              <a:r>
                <a:rPr lang="en-US" altLang="zh-CN" sz="1600" b="1" dirty="0">
                  <a:solidFill>
                    <a:srgbClr val="0000FF"/>
                  </a:solidFill>
                  <a:ea typeface="宋体" pitchFamily="2" charset="-122"/>
                </a:rPr>
                <a:t>G</a:t>
              </a:r>
              <a:r>
                <a:rPr lang="en-US" altLang="zh-CN" sz="1600" b="1" baseline="-25000" dirty="0">
                  <a:solidFill>
                    <a:srgbClr val="0000FF"/>
                  </a:solidFill>
                  <a:ea typeface="宋体" pitchFamily="2" charset="-122"/>
                </a:rPr>
                <a:t>1</a:t>
              </a:r>
              <a:r>
                <a:rPr lang="en-US" altLang="zh-CN" sz="1600" b="1" dirty="0">
                  <a:solidFill>
                    <a:srgbClr val="0000FF"/>
                  </a:solidFill>
                  <a:ea typeface="宋体" pitchFamily="2" charset="-122"/>
                </a:rPr>
                <a:t>  </a:t>
              </a:r>
              <a:r>
                <a:rPr lang="zh-CN" altLang="en-US" sz="1600" b="1" dirty="0">
                  <a:solidFill>
                    <a:srgbClr val="0000FF"/>
                  </a:solidFill>
                  <a:ea typeface="宋体" pitchFamily="2" charset="-122"/>
                </a:rPr>
                <a:t>有向图示例</a:t>
              </a:r>
            </a:p>
          </p:txBody>
        </p:sp>
      </p:grpSp>
      <p:grpSp>
        <p:nvGrpSpPr>
          <p:cNvPr id="18" name="组合 17"/>
          <p:cNvGrpSpPr/>
          <p:nvPr/>
        </p:nvGrpSpPr>
        <p:grpSpPr>
          <a:xfrm>
            <a:off x="-252536" y="80662"/>
            <a:ext cx="7344816" cy="684042"/>
            <a:chOff x="220537" y="1866348"/>
            <a:chExt cx="7344816" cy="684042"/>
          </a:xfrm>
        </p:grpSpPr>
        <p:grpSp>
          <p:nvGrpSpPr>
            <p:cNvPr id="19" name="组合 18"/>
            <p:cNvGrpSpPr/>
            <p:nvPr/>
          </p:nvGrpSpPr>
          <p:grpSpPr>
            <a:xfrm>
              <a:off x="220537" y="1866348"/>
              <a:ext cx="7344816" cy="684042"/>
              <a:chOff x="179512" y="1326432"/>
              <a:chExt cx="7344816" cy="684042"/>
            </a:xfrm>
          </p:grpSpPr>
          <p:sp>
            <p:nvSpPr>
              <p:cNvPr id="21" name="TextBox 6"/>
              <p:cNvSpPr txBox="1">
                <a:spLocks noChangeArrowheads="1"/>
              </p:cNvSpPr>
              <p:nvPr/>
            </p:nvSpPr>
            <p:spPr bwMode="auto">
              <a:xfrm>
                <a:off x="179512" y="1326432"/>
                <a:ext cx="7344816"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9.2 </a:t>
                </a:r>
                <a:r>
                  <a:rPr lang="zh-CN" altLang="en-US" sz="3600" b="1" dirty="0">
                    <a:latin typeface="Times New Roman" pitchFamily="18" charset="0"/>
                    <a:ea typeface="黑体" pitchFamily="49" charset="-122"/>
                  </a:rPr>
                  <a:t>基本概念和运算</a:t>
                </a:r>
                <a:endParaRPr lang="zh-CN" altLang="en-US" sz="3600" b="1" dirty="0">
                  <a:latin typeface="黑体" pitchFamily="49" charset="-122"/>
                  <a:ea typeface="黑体" pitchFamily="49" charset="-122"/>
                </a:endParaRPr>
              </a:p>
            </p:txBody>
          </p:sp>
          <p:sp>
            <p:nvSpPr>
              <p:cNvPr id="22"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grpSp>
        <p:pic>
          <p:nvPicPr>
            <p:cNvPr id="20" name="图片 19"/>
            <p:cNvPicPr>
              <a:picLocks noChangeAspect="1"/>
            </p:cNvPicPr>
            <p:nvPr/>
          </p:nvPicPr>
          <p:blipFill>
            <a:blip r:embed="rId2" cstate="print"/>
            <a:stretch>
              <a:fillRect/>
            </a:stretch>
          </p:blipFill>
          <p:spPr>
            <a:xfrm>
              <a:off x="1202862" y="2008104"/>
              <a:ext cx="450465" cy="3852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blinds(horizontal)">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blinds(horizontal)">
                                      <p:cBhvr>
                                        <p:cTn id="50" dur="500"/>
                                        <p:tgtEl>
                                          <p:spTgt spid="3">
                                            <p:txEl>
                                              <p:pRg st="9" end="9"/>
                                            </p:txEl>
                                          </p:spTgt>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blinds(horizontal)">
                                      <p:cBhvr>
                                        <p:cTn id="53" dur="500"/>
                                        <p:tgtEl>
                                          <p:spTgt spid="3">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blinds(horizontal)">
                                      <p:cBhvr>
                                        <p:cTn id="58" dur="500"/>
                                        <p:tgtEl>
                                          <p:spTgt spid="3">
                                            <p:txEl>
                                              <p:pRg st="11" end="1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Effect transition="in" filter="blinds(horizontal)">
                                      <p:cBhvr>
                                        <p:cTn id="6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8EFFB4BC-D2E5-47EC-86B8-3078C89291B3}" type="slidenum">
              <a:rPr lang="zh-CN" altLang="en-US">
                <a:latin typeface="Verdana" pitchFamily="34" charset="0"/>
                <a:ea typeface="宋体" pitchFamily="2" charset="-122"/>
              </a:rPr>
              <a:pPr/>
              <a:t>12</a:t>
            </a:fld>
            <a:endParaRPr lang="en-US" altLang="zh-CN">
              <a:latin typeface="Verdana" pitchFamily="34" charset="0"/>
              <a:ea typeface="宋体" pitchFamily="2" charset="-122"/>
            </a:endParaRPr>
          </a:p>
        </p:txBody>
      </p:sp>
      <p:sp>
        <p:nvSpPr>
          <p:cNvPr id="4" name="Rectangle 3"/>
          <p:cNvSpPr>
            <a:spLocks noGrp="1" noChangeArrowheads="1"/>
          </p:cNvSpPr>
          <p:nvPr>
            <p:ph type="body" idx="1"/>
          </p:nvPr>
        </p:nvSpPr>
        <p:spPr>
          <a:xfrm>
            <a:off x="321470" y="893764"/>
            <a:ext cx="7993062" cy="4899025"/>
          </a:xfrm>
        </p:spPr>
        <p:txBody>
          <a:bodyPr/>
          <a:lstStyle/>
          <a:p>
            <a:pPr eaLnBrk="1" hangingPunct="1">
              <a:buClr>
                <a:srgbClr val="FF0000"/>
              </a:buClr>
              <a:buFont typeface="Wingdings" pitchFamily="2" charset="2"/>
              <a:buChar char="n"/>
            </a:pPr>
            <a:r>
              <a:rPr lang="zh-CN" altLang="en-US" sz="2200" b="1" dirty="0">
                <a:solidFill>
                  <a:srgbClr val="FF0000"/>
                </a:solidFill>
              </a:rPr>
              <a:t>连通图</a:t>
            </a:r>
            <a:r>
              <a:rPr lang="en-US" altLang="zh-CN" sz="2200" b="1" dirty="0"/>
              <a:t>(</a:t>
            </a:r>
            <a:r>
              <a:rPr lang="en-US" altLang="zh-CN" sz="2200" b="1" dirty="0">
                <a:solidFill>
                  <a:srgbClr val="0000FF"/>
                </a:solidFill>
              </a:rPr>
              <a:t>Connected Graph</a:t>
            </a:r>
            <a:r>
              <a:rPr lang="en-US" altLang="zh-CN" sz="2200" b="1" dirty="0"/>
              <a:t>)</a:t>
            </a:r>
          </a:p>
          <a:p>
            <a:pPr eaLnBrk="1" hangingPunct="1">
              <a:buFont typeface="Wingdings" pitchFamily="2" charset="2"/>
              <a:buNone/>
            </a:pPr>
            <a:r>
              <a:rPr lang="zh-CN" altLang="en-US" sz="2200" b="1" dirty="0"/>
              <a:t>     若</a:t>
            </a:r>
            <a:r>
              <a:rPr lang="zh-CN" altLang="en-US" sz="2200" b="1" dirty="0">
                <a:solidFill>
                  <a:srgbClr val="FF0000"/>
                </a:solidFill>
              </a:rPr>
              <a:t>无向图</a:t>
            </a:r>
            <a:r>
              <a:rPr lang="zh-CN" altLang="en-US" sz="2200" b="1" dirty="0"/>
              <a:t>中任意两点间都存在路径</a:t>
            </a:r>
            <a:endParaRPr lang="en-US" altLang="zh-CN" sz="2200" b="1" dirty="0"/>
          </a:p>
          <a:p>
            <a:pPr eaLnBrk="1" hangingPunct="1">
              <a:buClr>
                <a:srgbClr val="FF0000"/>
              </a:buClr>
              <a:buFont typeface="Wingdings" pitchFamily="2" charset="2"/>
              <a:buChar char="n"/>
            </a:pPr>
            <a:r>
              <a:rPr lang="zh-CN" altLang="en-US" sz="2200" b="1" dirty="0">
                <a:solidFill>
                  <a:srgbClr val="FF0000"/>
                </a:solidFill>
              </a:rPr>
              <a:t>不连通图</a:t>
            </a:r>
            <a:r>
              <a:rPr lang="en-US" altLang="zh-CN" sz="2200" b="1" dirty="0">
                <a:solidFill>
                  <a:srgbClr val="FF0000"/>
                </a:solidFill>
              </a:rPr>
              <a:t>(</a:t>
            </a:r>
            <a:r>
              <a:rPr lang="zh-CN" altLang="en-US" sz="2200" b="1" dirty="0">
                <a:solidFill>
                  <a:srgbClr val="FF0000"/>
                </a:solidFill>
              </a:rPr>
              <a:t>非连通图</a:t>
            </a:r>
            <a:r>
              <a:rPr lang="en-US" altLang="zh-CN" sz="2200" b="1" dirty="0">
                <a:solidFill>
                  <a:srgbClr val="FF0000"/>
                </a:solidFill>
              </a:rPr>
              <a:t>) </a:t>
            </a:r>
            <a:r>
              <a:rPr lang="en-US" altLang="zh-CN" sz="2200" b="1" dirty="0"/>
              <a:t>(</a:t>
            </a:r>
            <a:r>
              <a:rPr lang="en-US" altLang="zh-CN" sz="2200" b="1" dirty="0">
                <a:solidFill>
                  <a:srgbClr val="0000FF"/>
                </a:solidFill>
              </a:rPr>
              <a:t>Unconnected Graph</a:t>
            </a:r>
            <a:r>
              <a:rPr lang="en-US" altLang="zh-CN" sz="2200" b="1" dirty="0"/>
              <a:t>)</a:t>
            </a:r>
          </a:p>
          <a:p>
            <a:pPr eaLnBrk="1" hangingPunct="1">
              <a:buFont typeface="Wingdings" pitchFamily="2" charset="2"/>
              <a:buNone/>
            </a:pPr>
            <a:r>
              <a:rPr lang="zh-CN" altLang="en-US" sz="2200" b="1" dirty="0"/>
              <a:t>     若</a:t>
            </a:r>
            <a:r>
              <a:rPr lang="zh-CN" altLang="en-US" sz="2200" b="1" dirty="0">
                <a:solidFill>
                  <a:srgbClr val="FF0000"/>
                </a:solidFill>
              </a:rPr>
              <a:t>无向图</a:t>
            </a:r>
            <a:r>
              <a:rPr lang="zh-CN" altLang="en-US" sz="2200" b="1" dirty="0"/>
              <a:t>中存在两点间无路径。</a:t>
            </a:r>
          </a:p>
          <a:p>
            <a:pPr lvl="1">
              <a:buClr>
                <a:srgbClr val="FF0000"/>
              </a:buClr>
              <a:buFont typeface="Arial" pitchFamily="34" charset="0"/>
              <a:buChar char="•"/>
            </a:pPr>
            <a:r>
              <a:rPr lang="zh-CN" altLang="en-US" sz="2200" b="1" dirty="0"/>
              <a:t>非连通图包含若干</a:t>
            </a:r>
            <a:r>
              <a:rPr lang="zh-CN" altLang="en-US" sz="2200" b="1" dirty="0">
                <a:solidFill>
                  <a:srgbClr val="FF0000"/>
                </a:solidFill>
              </a:rPr>
              <a:t>连通分量</a:t>
            </a:r>
            <a:r>
              <a:rPr lang="en-US" altLang="zh-CN" sz="2200" b="1" dirty="0"/>
              <a:t>(</a:t>
            </a:r>
            <a:r>
              <a:rPr lang="en-US" altLang="zh-CN" sz="2200" b="1" dirty="0">
                <a:solidFill>
                  <a:srgbClr val="0000FF"/>
                </a:solidFill>
              </a:rPr>
              <a:t>Connected Component</a:t>
            </a:r>
            <a:r>
              <a:rPr lang="en-US" altLang="zh-CN" sz="2200" b="1" dirty="0"/>
              <a:t>)</a:t>
            </a:r>
            <a:r>
              <a:rPr lang="zh-CN" altLang="en-US" sz="2200" b="1" dirty="0">
                <a:solidFill>
                  <a:srgbClr val="FF0000"/>
                </a:solidFill>
              </a:rPr>
              <a:t> </a:t>
            </a:r>
            <a:endParaRPr lang="en-US" altLang="zh-CN" sz="2200" b="1" dirty="0">
              <a:solidFill>
                <a:srgbClr val="FF0000"/>
              </a:solidFill>
            </a:endParaRPr>
          </a:p>
          <a:p>
            <a:pPr marL="457200" lvl="1" indent="0">
              <a:buClr>
                <a:srgbClr val="FF0000"/>
              </a:buClr>
              <a:buNone/>
            </a:pPr>
            <a:r>
              <a:rPr lang="en-US" altLang="zh-CN" sz="2200" b="1" dirty="0">
                <a:solidFill>
                  <a:srgbClr val="FF0000"/>
                </a:solidFill>
              </a:rPr>
              <a:t>      —— </a:t>
            </a:r>
            <a:r>
              <a:rPr lang="zh-CN" altLang="en-US" sz="2200" b="1" dirty="0">
                <a:solidFill>
                  <a:srgbClr val="FF0000"/>
                </a:solidFill>
              </a:rPr>
              <a:t>极大连通子图</a:t>
            </a:r>
            <a:r>
              <a:rPr lang="en-US" altLang="zh-CN" sz="2200" b="1" dirty="0"/>
              <a:t>(</a:t>
            </a:r>
            <a:r>
              <a:rPr lang="en-US" altLang="zh-CN" sz="2200" b="1" dirty="0">
                <a:solidFill>
                  <a:srgbClr val="0000FF"/>
                </a:solidFill>
              </a:rPr>
              <a:t>Maximal</a:t>
            </a:r>
            <a:r>
              <a:rPr lang="en-US" altLang="zh-CN" sz="2200" b="1" dirty="0"/>
              <a:t> </a:t>
            </a:r>
            <a:r>
              <a:rPr lang="en-US" altLang="zh-CN" sz="2200" b="1" dirty="0">
                <a:solidFill>
                  <a:srgbClr val="0000FF"/>
                </a:solidFill>
              </a:rPr>
              <a:t>Connected Subgraph</a:t>
            </a:r>
            <a:r>
              <a:rPr lang="en-US" altLang="zh-CN" sz="2000" b="1" dirty="0"/>
              <a:t>)</a:t>
            </a:r>
            <a:r>
              <a:rPr lang="zh-CN" altLang="en-US" sz="2000" b="1" dirty="0">
                <a:solidFill>
                  <a:srgbClr val="FF0000"/>
                </a:solidFill>
              </a:rPr>
              <a:t> </a:t>
            </a:r>
            <a:r>
              <a:rPr lang="zh-CN" altLang="en-US" sz="2000" b="1" dirty="0"/>
              <a:t>。</a:t>
            </a:r>
          </a:p>
          <a:p>
            <a:pPr eaLnBrk="1" hangingPunct="1">
              <a:lnSpc>
                <a:spcPts val="1200"/>
              </a:lnSpc>
              <a:buFont typeface="Wingdings" pitchFamily="2" charset="2"/>
              <a:buNone/>
            </a:pPr>
            <a:r>
              <a:rPr lang="zh-CN" altLang="en-US" sz="2400" b="1" dirty="0"/>
              <a:t> </a:t>
            </a:r>
          </a:p>
          <a:p>
            <a:pPr eaLnBrk="1" hangingPunct="1">
              <a:buClr>
                <a:srgbClr val="FF0000"/>
              </a:buClr>
              <a:buFont typeface="Wingdings" pitchFamily="2" charset="2"/>
              <a:buChar char="n"/>
            </a:pPr>
            <a:r>
              <a:rPr lang="zh-CN" altLang="en-US" sz="2400" b="1" dirty="0"/>
              <a:t> </a:t>
            </a:r>
            <a:r>
              <a:rPr lang="zh-CN" altLang="en-US" sz="2200" b="1" dirty="0"/>
              <a:t>若</a:t>
            </a:r>
            <a:r>
              <a:rPr lang="zh-CN" altLang="en-US" sz="2200" b="1" dirty="0">
                <a:solidFill>
                  <a:srgbClr val="FF0000"/>
                </a:solidFill>
              </a:rPr>
              <a:t>有向图</a:t>
            </a:r>
            <a:r>
              <a:rPr lang="zh-CN" altLang="en-US" sz="2200" b="1" dirty="0"/>
              <a:t>中的任意两点间可以</a:t>
            </a:r>
            <a:r>
              <a:rPr lang="zh-CN" altLang="en-US" sz="2200" b="1" dirty="0">
                <a:solidFill>
                  <a:srgbClr val="FF0000"/>
                </a:solidFill>
              </a:rPr>
              <a:t>互相到达</a:t>
            </a:r>
            <a:r>
              <a:rPr lang="en-US" altLang="zh-CN" sz="2200" b="1" dirty="0"/>
              <a:t>(</a:t>
            </a:r>
            <a:r>
              <a:rPr lang="en-US" altLang="zh-CN" sz="2200" b="1" dirty="0">
                <a:solidFill>
                  <a:srgbClr val="0000FF"/>
                </a:solidFill>
              </a:rPr>
              <a:t>Reachable</a:t>
            </a:r>
            <a:r>
              <a:rPr lang="en-US" altLang="zh-CN" sz="2200" b="1" dirty="0"/>
              <a:t>)</a:t>
            </a:r>
          </a:p>
          <a:p>
            <a:pPr marL="0" indent="0" eaLnBrk="1" hangingPunct="1">
              <a:buClr>
                <a:srgbClr val="FF0000"/>
              </a:buClr>
              <a:buNone/>
            </a:pPr>
            <a:r>
              <a:rPr lang="en-US" altLang="zh-CN" sz="2200" b="1" dirty="0"/>
              <a:t>      ——</a:t>
            </a:r>
            <a:r>
              <a:rPr lang="zh-CN" altLang="en-US" sz="2200" b="1" dirty="0"/>
              <a:t>称为</a:t>
            </a:r>
            <a:r>
              <a:rPr lang="zh-CN" altLang="en-US" sz="2200" b="1" dirty="0">
                <a:solidFill>
                  <a:srgbClr val="FF0000"/>
                </a:solidFill>
              </a:rPr>
              <a:t>强连通图</a:t>
            </a:r>
            <a:r>
              <a:rPr lang="en-US" altLang="zh-CN" sz="2200" b="1" dirty="0"/>
              <a:t>(</a:t>
            </a:r>
            <a:r>
              <a:rPr lang="en-US" altLang="zh-CN" sz="2200" b="1" dirty="0">
                <a:solidFill>
                  <a:srgbClr val="0000FF"/>
                </a:solidFill>
              </a:rPr>
              <a:t>Strongly Connected Graph</a:t>
            </a:r>
            <a:r>
              <a:rPr lang="en-US" altLang="zh-CN" sz="2200" b="1" dirty="0"/>
              <a:t>)</a:t>
            </a:r>
            <a:r>
              <a:rPr lang="zh-CN" altLang="en-US" sz="2200" b="1" dirty="0"/>
              <a:t>。</a:t>
            </a:r>
          </a:p>
        </p:txBody>
      </p:sp>
      <p:grpSp>
        <p:nvGrpSpPr>
          <p:cNvPr id="9" name="组合 8"/>
          <p:cNvGrpSpPr/>
          <p:nvPr/>
        </p:nvGrpSpPr>
        <p:grpSpPr>
          <a:xfrm>
            <a:off x="6804025" y="981075"/>
            <a:ext cx="1871663" cy="1662509"/>
            <a:chOff x="6804025" y="981075"/>
            <a:chExt cx="1871663" cy="1662509"/>
          </a:xfrm>
        </p:grpSpPr>
        <p:sp>
          <p:nvSpPr>
            <p:cNvPr id="10245" name="Line 5"/>
            <p:cNvSpPr>
              <a:spLocks noChangeShapeType="1"/>
            </p:cNvSpPr>
            <p:nvPr/>
          </p:nvSpPr>
          <p:spPr bwMode="auto">
            <a:xfrm flipH="1">
              <a:off x="6948488" y="1268413"/>
              <a:ext cx="144462" cy="865187"/>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0246" name="Line 6"/>
            <p:cNvSpPr>
              <a:spLocks noChangeShapeType="1"/>
            </p:cNvSpPr>
            <p:nvPr/>
          </p:nvSpPr>
          <p:spPr bwMode="auto">
            <a:xfrm>
              <a:off x="8388350" y="1341438"/>
              <a:ext cx="144463" cy="647700"/>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0247" name="Line 7"/>
            <p:cNvSpPr>
              <a:spLocks noChangeShapeType="1"/>
            </p:cNvSpPr>
            <p:nvPr/>
          </p:nvSpPr>
          <p:spPr bwMode="auto">
            <a:xfrm>
              <a:off x="7308850" y="1125538"/>
              <a:ext cx="935038" cy="71437"/>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0248" name="Line 8"/>
            <p:cNvSpPr>
              <a:spLocks noChangeShapeType="1"/>
            </p:cNvSpPr>
            <p:nvPr/>
          </p:nvSpPr>
          <p:spPr bwMode="auto">
            <a:xfrm>
              <a:off x="7235825" y="1268413"/>
              <a:ext cx="360363" cy="431800"/>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0249" name="Line 9"/>
            <p:cNvSpPr>
              <a:spLocks noChangeShapeType="1"/>
            </p:cNvSpPr>
            <p:nvPr/>
          </p:nvSpPr>
          <p:spPr bwMode="auto">
            <a:xfrm flipH="1">
              <a:off x="7019925" y="1844675"/>
              <a:ext cx="647700" cy="288925"/>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0250" name="Line 10"/>
            <p:cNvSpPr>
              <a:spLocks noChangeShapeType="1"/>
            </p:cNvSpPr>
            <p:nvPr/>
          </p:nvSpPr>
          <p:spPr bwMode="auto">
            <a:xfrm>
              <a:off x="7812088" y="1844675"/>
              <a:ext cx="576262" cy="215900"/>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0251" name="Line 11"/>
            <p:cNvSpPr>
              <a:spLocks noChangeShapeType="1"/>
            </p:cNvSpPr>
            <p:nvPr/>
          </p:nvSpPr>
          <p:spPr bwMode="auto">
            <a:xfrm flipV="1">
              <a:off x="7092950" y="2205038"/>
              <a:ext cx="1295400" cy="71437"/>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0252" name="Line 12"/>
            <p:cNvSpPr>
              <a:spLocks noChangeShapeType="1"/>
            </p:cNvSpPr>
            <p:nvPr/>
          </p:nvSpPr>
          <p:spPr bwMode="auto">
            <a:xfrm flipH="1">
              <a:off x="7885113" y="1341438"/>
              <a:ext cx="430212" cy="358775"/>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0253" name="Oval 13"/>
            <p:cNvSpPr>
              <a:spLocks noChangeArrowheads="1"/>
            </p:cNvSpPr>
            <p:nvPr/>
          </p:nvSpPr>
          <p:spPr bwMode="auto">
            <a:xfrm>
              <a:off x="7019925" y="981075"/>
              <a:ext cx="288925" cy="298450"/>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1</a:t>
              </a:r>
            </a:p>
          </p:txBody>
        </p:sp>
        <p:sp>
          <p:nvSpPr>
            <p:cNvPr id="10254" name="Oval 14"/>
            <p:cNvSpPr>
              <a:spLocks noChangeArrowheads="1"/>
            </p:cNvSpPr>
            <p:nvPr/>
          </p:nvSpPr>
          <p:spPr bwMode="auto">
            <a:xfrm>
              <a:off x="8243888" y="1052513"/>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2</a:t>
              </a:r>
            </a:p>
          </p:txBody>
        </p:sp>
        <p:sp>
          <p:nvSpPr>
            <p:cNvPr id="10255" name="Oval 15"/>
            <p:cNvSpPr>
              <a:spLocks noChangeArrowheads="1"/>
            </p:cNvSpPr>
            <p:nvPr/>
          </p:nvSpPr>
          <p:spPr bwMode="auto">
            <a:xfrm>
              <a:off x="8386763" y="1989138"/>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5</a:t>
              </a:r>
            </a:p>
          </p:txBody>
        </p:sp>
        <p:sp>
          <p:nvSpPr>
            <p:cNvPr id="10256" name="Oval 16"/>
            <p:cNvSpPr>
              <a:spLocks noChangeArrowheads="1"/>
            </p:cNvSpPr>
            <p:nvPr/>
          </p:nvSpPr>
          <p:spPr bwMode="auto">
            <a:xfrm>
              <a:off x="7596188" y="1557338"/>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3</a:t>
              </a:r>
            </a:p>
          </p:txBody>
        </p:sp>
        <p:sp>
          <p:nvSpPr>
            <p:cNvPr id="10257" name="Oval 17"/>
            <p:cNvSpPr>
              <a:spLocks noChangeArrowheads="1"/>
            </p:cNvSpPr>
            <p:nvPr/>
          </p:nvSpPr>
          <p:spPr bwMode="auto">
            <a:xfrm>
              <a:off x="6804025" y="2133600"/>
              <a:ext cx="288925" cy="298450"/>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4</a:t>
              </a:r>
            </a:p>
          </p:txBody>
        </p:sp>
        <p:sp>
          <p:nvSpPr>
            <p:cNvPr id="10258" name="Text Box 18"/>
            <p:cNvSpPr txBox="1">
              <a:spLocks noChangeArrowheads="1"/>
            </p:cNvSpPr>
            <p:nvPr/>
          </p:nvSpPr>
          <p:spPr bwMode="auto">
            <a:xfrm>
              <a:off x="7092950" y="2276872"/>
              <a:ext cx="15113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zh-CN" altLang="en-US" b="1" dirty="0">
                  <a:ea typeface="宋体" pitchFamily="2" charset="-122"/>
                </a:rPr>
                <a:t>连通图示例</a:t>
              </a:r>
            </a:p>
          </p:txBody>
        </p:sp>
      </p:grpSp>
      <p:grpSp>
        <p:nvGrpSpPr>
          <p:cNvPr id="2" name="Group 19"/>
          <p:cNvGrpSpPr/>
          <p:nvPr/>
        </p:nvGrpSpPr>
        <p:grpSpPr bwMode="auto">
          <a:xfrm>
            <a:off x="7090791" y="3788916"/>
            <a:ext cx="2017713" cy="2749549"/>
            <a:chOff x="44" y="0"/>
            <a:chExt cx="1271" cy="1732"/>
          </a:xfrm>
        </p:grpSpPr>
        <p:sp>
          <p:nvSpPr>
            <p:cNvPr id="10283" name="Oval 20"/>
            <p:cNvSpPr>
              <a:spLocks noChangeArrowheads="1"/>
            </p:cNvSpPr>
            <p:nvPr/>
          </p:nvSpPr>
          <p:spPr bwMode="auto">
            <a:xfrm>
              <a:off x="174" y="1018"/>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6</a:t>
              </a:r>
            </a:p>
          </p:txBody>
        </p:sp>
        <p:sp>
          <p:nvSpPr>
            <p:cNvPr id="10284" name="Oval 21"/>
            <p:cNvSpPr>
              <a:spLocks noChangeArrowheads="1"/>
            </p:cNvSpPr>
            <p:nvPr/>
          </p:nvSpPr>
          <p:spPr bwMode="auto">
            <a:xfrm>
              <a:off x="991" y="1018"/>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7</a:t>
              </a:r>
            </a:p>
          </p:txBody>
        </p:sp>
        <p:sp>
          <p:nvSpPr>
            <p:cNvPr id="10285" name="Line 22"/>
            <p:cNvSpPr>
              <a:spLocks noChangeShapeType="1"/>
            </p:cNvSpPr>
            <p:nvPr/>
          </p:nvSpPr>
          <p:spPr bwMode="auto">
            <a:xfrm flipH="1">
              <a:off x="91" y="188"/>
              <a:ext cx="123" cy="546"/>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0286" name="Line 23"/>
            <p:cNvSpPr>
              <a:spLocks noChangeShapeType="1"/>
            </p:cNvSpPr>
            <p:nvPr/>
          </p:nvSpPr>
          <p:spPr bwMode="auto">
            <a:xfrm flipH="1">
              <a:off x="996" y="235"/>
              <a:ext cx="2" cy="417"/>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0287" name="Line 24"/>
            <p:cNvSpPr>
              <a:spLocks noChangeShapeType="1"/>
            </p:cNvSpPr>
            <p:nvPr/>
          </p:nvSpPr>
          <p:spPr bwMode="auto">
            <a:xfrm>
              <a:off x="273" y="153"/>
              <a:ext cx="271" cy="309"/>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0288" name="Line 25"/>
            <p:cNvSpPr>
              <a:spLocks noChangeShapeType="1"/>
            </p:cNvSpPr>
            <p:nvPr/>
          </p:nvSpPr>
          <p:spPr bwMode="auto">
            <a:xfrm flipH="1">
              <a:off x="214" y="597"/>
              <a:ext cx="330" cy="59"/>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0289" name="Line 26"/>
            <p:cNvSpPr>
              <a:spLocks noChangeShapeType="1"/>
            </p:cNvSpPr>
            <p:nvPr/>
          </p:nvSpPr>
          <p:spPr bwMode="auto">
            <a:xfrm flipV="1">
              <a:off x="356" y="1108"/>
              <a:ext cx="635" cy="0"/>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0290" name="Oval 27"/>
            <p:cNvSpPr>
              <a:spLocks noChangeArrowheads="1"/>
            </p:cNvSpPr>
            <p:nvPr/>
          </p:nvSpPr>
          <p:spPr bwMode="auto">
            <a:xfrm>
              <a:off x="136" y="0"/>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1</a:t>
              </a:r>
            </a:p>
          </p:txBody>
        </p:sp>
        <p:sp>
          <p:nvSpPr>
            <p:cNvPr id="10291" name="Oval 28"/>
            <p:cNvSpPr>
              <a:spLocks noChangeArrowheads="1"/>
            </p:cNvSpPr>
            <p:nvPr/>
          </p:nvSpPr>
          <p:spPr bwMode="auto">
            <a:xfrm>
              <a:off x="907" y="5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2</a:t>
              </a:r>
            </a:p>
          </p:txBody>
        </p:sp>
        <p:sp>
          <p:nvSpPr>
            <p:cNvPr id="10292" name="Oval 29"/>
            <p:cNvSpPr>
              <a:spLocks noChangeArrowheads="1"/>
            </p:cNvSpPr>
            <p:nvPr/>
          </p:nvSpPr>
          <p:spPr bwMode="auto">
            <a:xfrm>
              <a:off x="907" y="64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5</a:t>
              </a:r>
            </a:p>
          </p:txBody>
        </p:sp>
        <p:sp>
          <p:nvSpPr>
            <p:cNvPr id="5" name="Oval 30"/>
            <p:cNvSpPr>
              <a:spLocks noChangeArrowheads="1"/>
            </p:cNvSpPr>
            <p:nvPr/>
          </p:nvSpPr>
          <p:spPr bwMode="auto">
            <a:xfrm>
              <a:off x="499" y="416"/>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3</a:t>
              </a:r>
            </a:p>
          </p:txBody>
        </p:sp>
        <p:sp>
          <p:nvSpPr>
            <p:cNvPr id="6" name="Oval 31"/>
            <p:cNvSpPr>
              <a:spLocks noChangeArrowheads="1"/>
            </p:cNvSpPr>
            <p:nvPr/>
          </p:nvSpPr>
          <p:spPr bwMode="auto">
            <a:xfrm>
              <a:off x="44" y="544"/>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4</a:t>
              </a:r>
            </a:p>
          </p:txBody>
        </p:sp>
        <p:sp>
          <p:nvSpPr>
            <p:cNvPr id="7" name="Text Box 32"/>
            <p:cNvSpPr txBox="1">
              <a:spLocks noChangeArrowheads="1"/>
            </p:cNvSpPr>
            <p:nvPr/>
          </p:nvSpPr>
          <p:spPr bwMode="auto">
            <a:xfrm>
              <a:off x="136" y="1325"/>
              <a:ext cx="1179"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ts val="0"/>
                </a:spcBef>
              </a:pPr>
              <a:r>
                <a:rPr lang="zh-CN" altLang="en-US" b="1" dirty="0">
                  <a:ea typeface="宋体" pitchFamily="2" charset="-122"/>
                </a:rPr>
                <a:t>非连通图示例</a:t>
              </a:r>
            </a:p>
            <a:p>
              <a:pPr>
                <a:spcBef>
                  <a:spcPts val="0"/>
                </a:spcBef>
              </a:pPr>
              <a:r>
                <a:rPr lang="en-US" altLang="zh-CN" b="1" dirty="0">
                  <a:ea typeface="宋体" pitchFamily="2" charset="-122"/>
                </a:rPr>
                <a:t>—</a:t>
              </a:r>
              <a:r>
                <a:rPr lang="zh-CN" altLang="en-US" b="1" dirty="0">
                  <a:solidFill>
                    <a:srgbClr val="FF0000"/>
                  </a:solidFill>
                  <a:ea typeface="宋体" pitchFamily="2" charset="-122"/>
                </a:rPr>
                <a:t>三个连通分量</a:t>
              </a:r>
            </a:p>
          </p:txBody>
        </p:sp>
      </p:grpSp>
      <p:grpSp>
        <p:nvGrpSpPr>
          <p:cNvPr id="3" name="Group 33"/>
          <p:cNvGrpSpPr/>
          <p:nvPr/>
        </p:nvGrpSpPr>
        <p:grpSpPr bwMode="auto">
          <a:xfrm>
            <a:off x="1764507" y="4525963"/>
            <a:ext cx="2663825" cy="1951038"/>
            <a:chOff x="0" y="0"/>
            <a:chExt cx="1678" cy="1229"/>
          </a:xfrm>
        </p:grpSpPr>
        <p:sp>
          <p:nvSpPr>
            <p:cNvPr id="10265" name="Oval 34"/>
            <p:cNvSpPr>
              <a:spLocks noChangeArrowheads="1"/>
            </p:cNvSpPr>
            <p:nvPr/>
          </p:nvSpPr>
          <p:spPr bwMode="auto">
            <a:xfrm>
              <a:off x="318" y="76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6</a:t>
              </a:r>
            </a:p>
          </p:txBody>
        </p:sp>
        <p:sp>
          <p:nvSpPr>
            <p:cNvPr id="10266" name="Oval 35"/>
            <p:cNvSpPr>
              <a:spLocks noChangeArrowheads="1"/>
            </p:cNvSpPr>
            <p:nvPr/>
          </p:nvSpPr>
          <p:spPr bwMode="auto">
            <a:xfrm>
              <a:off x="1135" y="76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7</a:t>
              </a:r>
            </a:p>
          </p:txBody>
        </p:sp>
        <p:sp>
          <p:nvSpPr>
            <p:cNvPr id="10267" name="Line 36"/>
            <p:cNvSpPr>
              <a:spLocks noChangeShapeType="1"/>
            </p:cNvSpPr>
            <p:nvPr/>
          </p:nvSpPr>
          <p:spPr bwMode="auto">
            <a:xfrm flipV="1">
              <a:off x="90" y="182"/>
              <a:ext cx="136" cy="272"/>
            </a:xfrm>
            <a:prstGeom prst="line">
              <a:avLst/>
            </a:prstGeom>
            <a:noFill/>
            <a:ln w="19050">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268" name="Line 37"/>
            <p:cNvSpPr>
              <a:spLocks noChangeShapeType="1"/>
            </p:cNvSpPr>
            <p:nvPr/>
          </p:nvSpPr>
          <p:spPr bwMode="auto">
            <a:xfrm flipV="1">
              <a:off x="907" y="141"/>
              <a:ext cx="331" cy="153"/>
            </a:xfrm>
            <a:prstGeom prst="line">
              <a:avLst/>
            </a:prstGeom>
            <a:noFill/>
            <a:ln w="19050">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269" name="Line 38"/>
            <p:cNvSpPr>
              <a:spLocks noChangeShapeType="1"/>
            </p:cNvSpPr>
            <p:nvPr/>
          </p:nvSpPr>
          <p:spPr bwMode="auto">
            <a:xfrm>
              <a:off x="362" y="91"/>
              <a:ext cx="453" cy="192"/>
            </a:xfrm>
            <a:prstGeom prst="line">
              <a:avLst/>
            </a:prstGeom>
            <a:noFill/>
            <a:ln w="19050">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270" name="Line 39"/>
            <p:cNvSpPr>
              <a:spLocks noChangeShapeType="1"/>
            </p:cNvSpPr>
            <p:nvPr/>
          </p:nvSpPr>
          <p:spPr bwMode="auto">
            <a:xfrm flipH="1">
              <a:off x="181" y="388"/>
              <a:ext cx="588" cy="158"/>
            </a:xfrm>
            <a:prstGeom prst="line">
              <a:avLst/>
            </a:prstGeom>
            <a:noFill/>
            <a:ln w="19050">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271" name="Line 40"/>
            <p:cNvSpPr>
              <a:spLocks noChangeShapeType="1"/>
            </p:cNvSpPr>
            <p:nvPr/>
          </p:nvSpPr>
          <p:spPr bwMode="auto">
            <a:xfrm flipH="1" flipV="1">
              <a:off x="498" y="862"/>
              <a:ext cx="637" cy="6"/>
            </a:xfrm>
            <a:prstGeom prst="line">
              <a:avLst/>
            </a:prstGeom>
            <a:noFill/>
            <a:ln w="19050">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272" name="Oval 41"/>
            <p:cNvSpPr>
              <a:spLocks noChangeArrowheads="1"/>
            </p:cNvSpPr>
            <p:nvPr/>
          </p:nvSpPr>
          <p:spPr bwMode="auto">
            <a:xfrm>
              <a:off x="181" y="0"/>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1</a:t>
              </a:r>
            </a:p>
          </p:txBody>
        </p:sp>
        <p:sp>
          <p:nvSpPr>
            <p:cNvPr id="10273" name="Oval 42"/>
            <p:cNvSpPr>
              <a:spLocks noChangeArrowheads="1"/>
            </p:cNvSpPr>
            <p:nvPr/>
          </p:nvSpPr>
          <p:spPr bwMode="auto">
            <a:xfrm>
              <a:off x="1224" y="0"/>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2</a:t>
              </a:r>
            </a:p>
          </p:txBody>
        </p:sp>
        <p:sp>
          <p:nvSpPr>
            <p:cNvPr id="10274" name="Oval 43"/>
            <p:cNvSpPr>
              <a:spLocks noChangeArrowheads="1"/>
            </p:cNvSpPr>
            <p:nvPr/>
          </p:nvSpPr>
          <p:spPr bwMode="auto">
            <a:xfrm>
              <a:off x="1496" y="409"/>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5</a:t>
              </a:r>
            </a:p>
          </p:txBody>
        </p:sp>
        <p:sp>
          <p:nvSpPr>
            <p:cNvPr id="10275" name="Oval 44"/>
            <p:cNvSpPr>
              <a:spLocks noChangeArrowheads="1"/>
            </p:cNvSpPr>
            <p:nvPr/>
          </p:nvSpPr>
          <p:spPr bwMode="auto">
            <a:xfrm>
              <a:off x="771" y="272"/>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3</a:t>
              </a:r>
            </a:p>
          </p:txBody>
        </p:sp>
        <p:sp>
          <p:nvSpPr>
            <p:cNvPr id="10276" name="Oval 45"/>
            <p:cNvSpPr>
              <a:spLocks noChangeArrowheads="1"/>
            </p:cNvSpPr>
            <p:nvPr/>
          </p:nvSpPr>
          <p:spPr bwMode="auto">
            <a:xfrm>
              <a:off x="0" y="454"/>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4</a:t>
              </a:r>
            </a:p>
          </p:txBody>
        </p:sp>
        <p:sp>
          <p:nvSpPr>
            <p:cNvPr id="10277" name="Text Box 46"/>
            <p:cNvSpPr txBox="1">
              <a:spLocks noChangeArrowheads="1"/>
            </p:cNvSpPr>
            <p:nvPr/>
          </p:nvSpPr>
          <p:spPr bwMode="auto">
            <a:xfrm>
              <a:off x="272" y="998"/>
              <a:ext cx="1179"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zh-CN" altLang="en-US" b="1" dirty="0">
                  <a:ea typeface="宋体" pitchFamily="2" charset="-122"/>
                </a:rPr>
                <a:t>强连通图示例</a:t>
              </a:r>
            </a:p>
          </p:txBody>
        </p:sp>
        <p:sp>
          <p:nvSpPr>
            <p:cNvPr id="10278" name="Line 47"/>
            <p:cNvSpPr>
              <a:spLocks noChangeShapeType="1"/>
            </p:cNvSpPr>
            <p:nvPr/>
          </p:nvSpPr>
          <p:spPr bwMode="auto">
            <a:xfrm>
              <a:off x="1359" y="171"/>
              <a:ext cx="194" cy="238"/>
            </a:xfrm>
            <a:prstGeom prst="line">
              <a:avLst/>
            </a:prstGeom>
            <a:noFill/>
            <a:ln w="19050">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279" name="Line 48"/>
            <p:cNvSpPr>
              <a:spLocks noChangeShapeType="1"/>
            </p:cNvSpPr>
            <p:nvPr/>
          </p:nvSpPr>
          <p:spPr bwMode="auto">
            <a:xfrm flipH="1">
              <a:off x="1270" y="598"/>
              <a:ext cx="283" cy="173"/>
            </a:xfrm>
            <a:prstGeom prst="line">
              <a:avLst/>
            </a:prstGeom>
            <a:noFill/>
            <a:ln w="19050">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280" name="Line 49"/>
            <p:cNvSpPr>
              <a:spLocks noChangeShapeType="1"/>
            </p:cNvSpPr>
            <p:nvPr/>
          </p:nvSpPr>
          <p:spPr bwMode="auto">
            <a:xfrm flipV="1">
              <a:off x="450" y="454"/>
              <a:ext cx="366" cy="317"/>
            </a:xfrm>
            <a:prstGeom prst="line">
              <a:avLst/>
            </a:prstGeom>
            <a:noFill/>
            <a:ln w="19050">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281" name="Line 50"/>
            <p:cNvSpPr>
              <a:spLocks noChangeShapeType="1"/>
            </p:cNvSpPr>
            <p:nvPr/>
          </p:nvSpPr>
          <p:spPr bwMode="auto">
            <a:xfrm>
              <a:off x="89" y="642"/>
              <a:ext cx="274" cy="136"/>
            </a:xfrm>
            <a:prstGeom prst="line">
              <a:avLst/>
            </a:prstGeom>
            <a:noFill/>
            <a:ln w="19050">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282" name="Line 51"/>
            <p:cNvSpPr>
              <a:spLocks noChangeShapeType="1"/>
            </p:cNvSpPr>
            <p:nvPr/>
          </p:nvSpPr>
          <p:spPr bwMode="auto">
            <a:xfrm flipH="1" flipV="1">
              <a:off x="909" y="441"/>
              <a:ext cx="269" cy="330"/>
            </a:xfrm>
            <a:prstGeom prst="line">
              <a:avLst/>
            </a:prstGeom>
            <a:noFill/>
            <a:ln w="19050">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10261" name="Oval 52"/>
          <p:cNvSpPr>
            <a:spLocks noChangeArrowheads="1"/>
          </p:cNvSpPr>
          <p:nvPr/>
        </p:nvSpPr>
        <p:spPr bwMode="auto">
          <a:xfrm>
            <a:off x="7236841" y="3573016"/>
            <a:ext cx="914400" cy="91440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sp>
        <p:nvSpPr>
          <p:cNvPr id="10293" name="Oval 53"/>
          <p:cNvSpPr>
            <a:spLocks noChangeArrowheads="1"/>
          </p:cNvSpPr>
          <p:nvPr/>
        </p:nvSpPr>
        <p:spPr bwMode="auto">
          <a:xfrm>
            <a:off x="8186712" y="3573016"/>
            <a:ext cx="792163" cy="1655762"/>
          </a:xfrm>
          <a:prstGeom prst="ellipse">
            <a:avLst/>
          </a:prstGeom>
          <a:noFill/>
          <a:ln w="9525">
            <a:solidFill>
              <a:srgbClr val="FF0000"/>
            </a:solidFill>
            <a:prstDash val="dash"/>
            <a:round/>
          </a:ln>
          <a:extLst>
            <a:ext uri="{909E8E84-426E-40DD-AFC4-6F175D3DCCD1}">
              <a14:hiddenFill xmlns:a14="http://schemas.microsoft.com/office/drawing/2010/main" xmlns="">
                <a:solidFill>
                  <a:srgbClr val="FFFFFF"/>
                </a:solidFill>
              </a14:hiddenFill>
            </a:ext>
          </a:extLst>
        </p:spPr>
        <p:txBody>
          <a:bodyPr anchor="ct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sp>
        <p:nvSpPr>
          <p:cNvPr id="10294" name="Oval 54"/>
          <p:cNvSpPr>
            <a:spLocks noChangeArrowheads="1"/>
          </p:cNvSpPr>
          <p:nvPr/>
        </p:nvSpPr>
        <p:spPr bwMode="auto">
          <a:xfrm>
            <a:off x="6985307" y="3671886"/>
            <a:ext cx="1149307" cy="1549040"/>
          </a:xfrm>
          <a:prstGeom prst="ellipse">
            <a:avLst/>
          </a:prstGeom>
          <a:noFill/>
          <a:ln w="9525">
            <a:solidFill>
              <a:srgbClr val="FF0000"/>
            </a:solidFill>
            <a:prstDash val="dash"/>
            <a:round/>
          </a:ln>
          <a:extLst>
            <a:ext uri="{909E8E84-426E-40DD-AFC4-6F175D3DCCD1}">
              <a14:hiddenFill xmlns:a14="http://schemas.microsoft.com/office/drawing/2010/main" xmlns="">
                <a:solidFill>
                  <a:srgbClr val="FFFFFF"/>
                </a:solidFill>
              </a14:hiddenFill>
            </a:ext>
          </a:extLst>
        </p:spPr>
        <p:txBody>
          <a:bodyPr wrap="square" anchor="ct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sp>
        <p:nvSpPr>
          <p:cNvPr id="10295" name="Oval 55"/>
          <p:cNvSpPr>
            <a:spLocks noChangeArrowheads="1"/>
          </p:cNvSpPr>
          <p:nvPr/>
        </p:nvSpPr>
        <p:spPr bwMode="auto">
          <a:xfrm>
            <a:off x="7092129" y="5297586"/>
            <a:ext cx="1944688" cy="508000"/>
          </a:xfrm>
          <a:prstGeom prst="ellipse">
            <a:avLst/>
          </a:prstGeom>
          <a:noFill/>
          <a:ln w="9525">
            <a:solidFill>
              <a:srgbClr val="FF0000"/>
            </a:solidFill>
            <a:prstDash val="dash"/>
            <a:round/>
          </a:ln>
          <a:extLst>
            <a:ext uri="{909E8E84-426E-40DD-AFC4-6F175D3DCCD1}">
              <a14:hiddenFill xmlns:a14="http://schemas.microsoft.com/office/drawing/2010/main" xmlns="">
                <a:solidFill>
                  <a:srgbClr val="FFFFFF"/>
                </a:solidFill>
              </a14:hiddenFill>
            </a:ext>
          </a:extLst>
        </p:spPr>
        <p:txBody>
          <a:bodyPr anchor="ct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grpSp>
        <p:nvGrpSpPr>
          <p:cNvPr id="57" name="组合 56"/>
          <p:cNvGrpSpPr/>
          <p:nvPr/>
        </p:nvGrpSpPr>
        <p:grpSpPr>
          <a:xfrm>
            <a:off x="-252536" y="80662"/>
            <a:ext cx="7344816" cy="684042"/>
            <a:chOff x="220537" y="1866348"/>
            <a:chExt cx="7344816" cy="684042"/>
          </a:xfrm>
        </p:grpSpPr>
        <p:grpSp>
          <p:nvGrpSpPr>
            <p:cNvPr id="58" name="组合 57"/>
            <p:cNvGrpSpPr/>
            <p:nvPr/>
          </p:nvGrpSpPr>
          <p:grpSpPr>
            <a:xfrm>
              <a:off x="220537" y="1866348"/>
              <a:ext cx="7344816" cy="684042"/>
              <a:chOff x="179512" y="1326432"/>
              <a:chExt cx="7344816" cy="684042"/>
            </a:xfrm>
          </p:grpSpPr>
          <p:sp>
            <p:nvSpPr>
              <p:cNvPr id="60" name="TextBox 6"/>
              <p:cNvSpPr txBox="1">
                <a:spLocks noChangeArrowheads="1"/>
              </p:cNvSpPr>
              <p:nvPr/>
            </p:nvSpPr>
            <p:spPr bwMode="auto">
              <a:xfrm>
                <a:off x="179512" y="1326432"/>
                <a:ext cx="7344816"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9.2 </a:t>
                </a:r>
                <a:r>
                  <a:rPr lang="zh-CN" altLang="en-US" sz="3600" b="1" dirty="0">
                    <a:latin typeface="Times New Roman" pitchFamily="18" charset="0"/>
                    <a:ea typeface="黑体" pitchFamily="49" charset="-122"/>
                  </a:rPr>
                  <a:t>基本概念和运算</a:t>
                </a:r>
                <a:endParaRPr lang="zh-CN" altLang="en-US" sz="3600" b="1" dirty="0">
                  <a:latin typeface="黑体" pitchFamily="49" charset="-122"/>
                  <a:ea typeface="黑体" pitchFamily="49" charset="-122"/>
                </a:endParaRPr>
              </a:p>
            </p:txBody>
          </p:sp>
          <p:sp>
            <p:nvSpPr>
              <p:cNvPr id="61"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grpSp>
        <p:pic>
          <p:nvPicPr>
            <p:cNvPr id="59" name="图片 58"/>
            <p:cNvPicPr>
              <a:picLocks noChangeAspect="1"/>
            </p:cNvPicPr>
            <p:nvPr/>
          </p:nvPicPr>
          <p:blipFill>
            <a:blip r:embed="rId2" cstate="print"/>
            <a:stretch>
              <a:fillRect/>
            </a:stretch>
          </p:blipFill>
          <p:spPr>
            <a:xfrm>
              <a:off x="1202862" y="2008104"/>
              <a:ext cx="450465" cy="3852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blinds(horizontal)">
                                      <p:cBhvr>
                                        <p:cTn id="23" dur="500"/>
                                        <p:tgtEl>
                                          <p:spTgt spid="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blinds(horizontal)">
                                      <p:cBhvr>
                                        <p:cTn id="28" dur="500"/>
                                        <p:tgtEl>
                                          <p:spTgt spid="4">
                                            <p:txEl>
                                              <p:pRg st="3" end="3"/>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blinds(horizontal)">
                                      <p:cBhvr>
                                        <p:cTn id="31" dur="500"/>
                                        <p:tgtEl>
                                          <p:spTgt spid="4">
                                            <p:txEl>
                                              <p:pRg st="4" end="4"/>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Effect transition="in" filter="blinds(horizontal)">
                                      <p:cBhvr>
                                        <p:cTn id="34" dur="500"/>
                                        <p:tgtEl>
                                          <p:spTgt spid="4">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blinds(horizontal)">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0294"/>
                                        </p:tgtEl>
                                        <p:attrNameLst>
                                          <p:attrName>style.visibility</p:attrName>
                                        </p:attrNameLst>
                                      </p:cBhvr>
                                      <p:to>
                                        <p:strVal val="visible"/>
                                      </p:to>
                                    </p:set>
                                    <p:animEffect transition="in" filter="blinds(horizontal)">
                                      <p:cBhvr>
                                        <p:cTn id="44" dur="500"/>
                                        <p:tgtEl>
                                          <p:spTgt spid="10294"/>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0293"/>
                                        </p:tgtEl>
                                        <p:attrNameLst>
                                          <p:attrName>style.visibility</p:attrName>
                                        </p:attrNameLst>
                                      </p:cBhvr>
                                      <p:to>
                                        <p:strVal val="visible"/>
                                      </p:to>
                                    </p:set>
                                    <p:animEffect transition="in" filter="blinds(horizontal)">
                                      <p:cBhvr>
                                        <p:cTn id="47" dur="500"/>
                                        <p:tgtEl>
                                          <p:spTgt spid="10293"/>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0295"/>
                                        </p:tgtEl>
                                        <p:attrNameLst>
                                          <p:attrName>style.visibility</p:attrName>
                                        </p:attrNameLst>
                                      </p:cBhvr>
                                      <p:to>
                                        <p:strVal val="visible"/>
                                      </p:to>
                                    </p:set>
                                    <p:animEffect transition="in" filter="blinds(horizontal)">
                                      <p:cBhvr>
                                        <p:cTn id="50" dur="500"/>
                                        <p:tgtEl>
                                          <p:spTgt spid="10295"/>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animEffect transition="in" filter="blinds(horizontal)">
                                      <p:cBhvr>
                                        <p:cTn id="55" dur="500"/>
                                        <p:tgtEl>
                                          <p:spTgt spid="4">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
                                            <p:txEl>
                                              <p:pRg st="7" end="7"/>
                                            </p:txEl>
                                          </p:spTgt>
                                        </p:tgtEl>
                                        <p:attrNameLst>
                                          <p:attrName>style.visibility</p:attrName>
                                        </p:attrNameLst>
                                      </p:cBhvr>
                                      <p:to>
                                        <p:strVal val="visible"/>
                                      </p:to>
                                    </p:set>
                                    <p:animEffect transition="in" filter="blinds(horizontal)">
                                      <p:cBhvr>
                                        <p:cTn id="60" dur="500"/>
                                        <p:tgtEl>
                                          <p:spTgt spid="4">
                                            <p:txEl>
                                              <p:pRg st="7" end="7"/>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4">
                                            <p:txEl>
                                              <p:pRg st="8" end="8"/>
                                            </p:txEl>
                                          </p:spTgt>
                                        </p:tgtEl>
                                        <p:attrNameLst>
                                          <p:attrName>style.visibility</p:attrName>
                                        </p:attrNameLst>
                                      </p:cBhvr>
                                      <p:to>
                                        <p:strVal val="visible"/>
                                      </p:to>
                                    </p:set>
                                    <p:animEffect transition="in" filter="blinds(horizontal)">
                                      <p:cBhvr>
                                        <p:cTn id="65" dur="500"/>
                                        <p:tgtEl>
                                          <p:spTgt spid="4">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blinds(horizontal)">
                                      <p:cBhvr>
                                        <p:cTn id="7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utoUpdateAnimBg="0"/>
      <p:bldP spid="10293" grpId="0" animBg="1"/>
      <p:bldP spid="10294" grpId="0" animBg="1"/>
      <p:bldP spid="1029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6931A7D7-CE32-46A3-B907-58E767E1533F}" type="slidenum">
              <a:rPr lang="zh-CN" altLang="en-US">
                <a:latin typeface="Verdana" pitchFamily="34" charset="0"/>
                <a:ea typeface="宋体" pitchFamily="2" charset="-122"/>
              </a:rPr>
              <a:pPr/>
              <a:t>13</a:t>
            </a:fld>
            <a:endParaRPr lang="en-US" altLang="zh-CN">
              <a:latin typeface="Verdana" pitchFamily="34" charset="0"/>
              <a:ea typeface="宋体" pitchFamily="2" charset="-122"/>
            </a:endParaRPr>
          </a:p>
        </p:txBody>
      </p:sp>
      <p:sp>
        <p:nvSpPr>
          <p:cNvPr id="4" name="Rectangle 3"/>
          <p:cNvSpPr>
            <a:spLocks noGrp="1" noChangeArrowheads="1"/>
          </p:cNvSpPr>
          <p:nvPr>
            <p:ph type="body" idx="1"/>
          </p:nvPr>
        </p:nvSpPr>
        <p:spPr>
          <a:xfrm>
            <a:off x="409104" y="1057275"/>
            <a:ext cx="8229600" cy="4678451"/>
          </a:xfrm>
        </p:spPr>
        <p:txBody>
          <a:bodyPr/>
          <a:lstStyle/>
          <a:p>
            <a:pPr>
              <a:buClr>
                <a:srgbClr val="FF0000"/>
              </a:buClr>
              <a:buFont typeface="Wingdings" pitchFamily="2" charset="2"/>
              <a:buChar char="n"/>
            </a:pPr>
            <a:r>
              <a:rPr lang="zh-CN" altLang="en-US" sz="2400" b="1" dirty="0">
                <a:solidFill>
                  <a:srgbClr val="FF0000"/>
                </a:solidFill>
              </a:rPr>
              <a:t>无向完全图</a:t>
            </a:r>
            <a:r>
              <a:rPr lang="en-US" altLang="zh-CN" sz="2400" b="1" dirty="0"/>
              <a:t>(</a:t>
            </a:r>
            <a:r>
              <a:rPr lang="en-US" altLang="zh-CN" sz="2400" b="1" dirty="0">
                <a:solidFill>
                  <a:srgbClr val="0000FF"/>
                </a:solidFill>
              </a:rPr>
              <a:t>Undirected Complete Graph</a:t>
            </a:r>
            <a:r>
              <a:rPr lang="en-US" altLang="zh-CN" sz="2400" b="1" dirty="0"/>
              <a:t>)</a:t>
            </a:r>
          </a:p>
          <a:p>
            <a:pPr marL="0" indent="0">
              <a:buClr>
                <a:srgbClr val="FF0000"/>
              </a:buClr>
              <a:buNone/>
            </a:pPr>
            <a:r>
              <a:rPr lang="en-US" altLang="zh-CN" sz="2400" b="1" dirty="0"/>
              <a:t>    </a:t>
            </a:r>
            <a:r>
              <a:rPr lang="zh-CN" altLang="en-US" sz="2400" b="1" dirty="0"/>
              <a:t>若</a:t>
            </a:r>
            <a:r>
              <a:rPr lang="zh-CN" altLang="en-US" sz="2400" b="1" dirty="0">
                <a:solidFill>
                  <a:srgbClr val="FF0000"/>
                </a:solidFill>
              </a:rPr>
              <a:t>无向图</a:t>
            </a:r>
            <a:r>
              <a:rPr lang="zh-CN" altLang="en-US" sz="2400" b="1" dirty="0"/>
              <a:t>中任意两点间都有一条边</a:t>
            </a:r>
            <a:endParaRPr lang="en-US" altLang="zh-CN" sz="2400" b="1" dirty="0"/>
          </a:p>
          <a:p>
            <a:pPr lvl="1">
              <a:buClr>
                <a:srgbClr val="FF0000"/>
              </a:buClr>
              <a:buFont typeface="Arial" pitchFamily="34" charset="0"/>
              <a:buChar char="•"/>
            </a:pPr>
            <a:r>
              <a:rPr lang="zh-CN" altLang="en-US" sz="2200" b="1" dirty="0"/>
              <a:t>在一个有n个顶点的</a:t>
            </a:r>
            <a:r>
              <a:rPr lang="zh-CN" altLang="en-US" sz="2200" b="1" dirty="0">
                <a:solidFill>
                  <a:srgbClr val="FF0000"/>
                </a:solidFill>
              </a:rPr>
              <a:t>无向完全图中</a:t>
            </a:r>
            <a:r>
              <a:rPr lang="zh-CN" altLang="en-US" sz="2200" b="1" dirty="0"/>
              <a:t>，</a:t>
            </a:r>
          </a:p>
          <a:p>
            <a:pPr eaLnBrk="1" hangingPunct="1">
              <a:buFont typeface="Wingdings" pitchFamily="2" charset="2"/>
              <a:buNone/>
            </a:pPr>
            <a:r>
              <a:rPr lang="zh-CN" altLang="en-US" sz="2200" b="1" dirty="0"/>
              <a:t>    </a:t>
            </a:r>
            <a:r>
              <a:rPr lang="en-US" altLang="zh-CN" sz="2200" b="1" dirty="0"/>
              <a:t>      </a:t>
            </a:r>
            <a:r>
              <a:rPr lang="zh-CN" altLang="en-US" sz="2200" b="1" dirty="0"/>
              <a:t>共有</a:t>
            </a:r>
            <a:r>
              <a:rPr lang="zh-CN" altLang="en-US" sz="2200" b="1" dirty="0">
                <a:solidFill>
                  <a:srgbClr val="0000FF"/>
                </a:solidFill>
              </a:rPr>
              <a:t>边数</a:t>
            </a:r>
            <a:r>
              <a:rPr lang="en-US" altLang="zh-CN" sz="2200" b="1" dirty="0"/>
              <a:t>——</a:t>
            </a:r>
            <a:endParaRPr lang="zh-CN" altLang="en-US" sz="2200" b="1" dirty="0"/>
          </a:p>
          <a:p>
            <a:pPr eaLnBrk="1" hangingPunct="1">
              <a:buFont typeface="Wingdings" pitchFamily="2" charset="2"/>
              <a:buNone/>
            </a:pPr>
            <a:r>
              <a:rPr lang="zh-CN" altLang="en-US" sz="2400" b="1" dirty="0">
                <a:solidFill>
                  <a:srgbClr val="0000FF"/>
                </a:solidFill>
              </a:rPr>
              <a:t>                       </a:t>
            </a:r>
            <a:r>
              <a:rPr lang="en-US" altLang="zh-CN" sz="2400" b="1" dirty="0">
                <a:solidFill>
                  <a:srgbClr val="0000FF"/>
                </a:solidFill>
              </a:rPr>
              <a:t>n (n-1) / 2</a:t>
            </a:r>
            <a:r>
              <a:rPr lang="zh-CN" altLang="en-US" sz="2400" b="1" dirty="0">
                <a:solidFill>
                  <a:srgbClr val="0000FF"/>
                </a:solidFill>
              </a:rPr>
              <a:t> </a:t>
            </a:r>
          </a:p>
          <a:p>
            <a:pPr eaLnBrk="1" hangingPunct="1">
              <a:buFont typeface="Wingdings" pitchFamily="2" charset="2"/>
              <a:buNone/>
            </a:pPr>
            <a:endParaRPr lang="en-US" altLang="zh-CN" sz="2400" b="1" dirty="0"/>
          </a:p>
          <a:p>
            <a:pPr>
              <a:buClr>
                <a:srgbClr val="FF0000"/>
              </a:buClr>
              <a:buFont typeface="Wingdings" pitchFamily="2" charset="2"/>
              <a:buChar char="n"/>
            </a:pPr>
            <a:r>
              <a:rPr lang="zh-CN" altLang="en-US" sz="2400" b="1" dirty="0">
                <a:solidFill>
                  <a:srgbClr val="FF0000"/>
                </a:solidFill>
              </a:rPr>
              <a:t>有向完全图</a:t>
            </a:r>
            <a:r>
              <a:rPr lang="en-US" altLang="zh-CN" sz="2400" b="1" dirty="0"/>
              <a:t>(</a:t>
            </a:r>
            <a:r>
              <a:rPr lang="en-US" altLang="zh-CN" sz="2400" b="1" dirty="0">
                <a:solidFill>
                  <a:srgbClr val="0000FF"/>
                </a:solidFill>
              </a:rPr>
              <a:t>Directed Complete Graph</a:t>
            </a:r>
            <a:r>
              <a:rPr lang="en-US" altLang="zh-CN" sz="2400" b="1" dirty="0"/>
              <a:t>)</a:t>
            </a:r>
          </a:p>
          <a:p>
            <a:pPr eaLnBrk="1" hangingPunct="1">
              <a:buFont typeface="Wingdings" pitchFamily="2" charset="2"/>
              <a:buNone/>
            </a:pPr>
            <a:r>
              <a:rPr lang="zh-CN" altLang="en-US" sz="2400" b="1" dirty="0"/>
              <a:t>    若</a:t>
            </a:r>
            <a:r>
              <a:rPr lang="zh-CN" altLang="en-US" sz="2400" b="1" dirty="0">
                <a:solidFill>
                  <a:srgbClr val="FF0000"/>
                </a:solidFill>
              </a:rPr>
              <a:t>有向图</a:t>
            </a:r>
            <a:r>
              <a:rPr lang="zh-CN" altLang="en-US" sz="2400" b="1" dirty="0"/>
              <a:t>中每个顶点到其余各点均有一条弧 </a:t>
            </a:r>
          </a:p>
          <a:p>
            <a:pPr eaLnBrk="1" hangingPunct="1">
              <a:buFont typeface="Wingdings" pitchFamily="2" charset="2"/>
              <a:buNone/>
            </a:pPr>
            <a:endParaRPr lang="zh-CN" altLang="en-US" sz="2400" b="1" dirty="0">
              <a:solidFill>
                <a:schemeClr val="accent2"/>
              </a:solidFill>
            </a:endParaRPr>
          </a:p>
          <a:p>
            <a:pPr lvl="1">
              <a:buClr>
                <a:srgbClr val="FF0000"/>
              </a:buClr>
              <a:buFont typeface="Arial" pitchFamily="34" charset="0"/>
              <a:buChar char="•"/>
            </a:pPr>
            <a:r>
              <a:rPr lang="zh-CN" altLang="en-US" sz="2200" b="1" dirty="0"/>
              <a:t>在一个有n个顶点的</a:t>
            </a:r>
            <a:r>
              <a:rPr lang="zh-CN" altLang="en-US" sz="2200" b="1" dirty="0">
                <a:solidFill>
                  <a:srgbClr val="FF0000"/>
                </a:solidFill>
              </a:rPr>
              <a:t>有向完全图中</a:t>
            </a:r>
            <a:r>
              <a:rPr lang="zh-CN" altLang="en-US" sz="2200" b="1" dirty="0"/>
              <a:t>，</a:t>
            </a:r>
          </a:p>
          <a:p>
            <a:pPr eaLnBrk="1" hangingPunct="1">
              <a:buFont typeface="Wingdings" pitchFamily="2" charset="2"/>
              <a:buNone/>
            </a:pPr>
            <a:r>
              <a:rPr lang="zh-CN" altLang="en-US" sz="2200" b="1" dirty="0">
                <a:solidFill>
                  <a:schemeClr val="accent2"/>
                </a:solidFill>
              </a:rPr>
              <a:t>         </a:t>
            </a:r>
            <a:r>
              <a:rPr lang="zh-CN" altLang="en-US" sz="2200" b="1" dirty="0"/>
              <a:t>共有</a:t>
            </a:r>
            <a:r>
              <a:rPr lang="zh-CN" altLang="en-US" sz="2200" b="1" dirty="0">
                <a:solidFill>
                  <a:srgbClr val="0000FF"/>
                </a:solidFill>
              </a:rPr>
              <a:t>弧数</a:t>
            </a:r>
            <a:r>
              <a:rPr lang="zh-CN" altLang="en-US" sz="2200" b="1" dirty="0"/>
              <a:t>------</a:t>
            </a:r>
          </a:p>
          <a:p>
            <a:pPr eaLnBrk="1" hangingPunct="1">
              <a:buFont typeface="Wingdings" pitchFamily="2" charset="2"/>
              <a:buNone/>
            </a:pPr>
            <a:r>
              <a:rPr lang="zh-CN" altLang="en-US" sz="2200" b="1" dirty="0">
                <a:solidFill>
                  <a:srgbClr val="0000FF"/>
                </a:solidFill>
              </a:rPr>
              <a:t>                         </a:t>
            </a:r>
            <a:r>
              <a:rPr lang="en-US" altLang="zh-CN" sz="2200" b="1" dirty="0">
                <a:solidFill>
                  <a:srgbClr val="0000FF"/>
                </a:solidFill>
              </a:rPr>
              <a:t>n (n-1) </a:t>
            </a:r>
            <a:endParaRPr lang="en-US" altLang="zh-CN" sz="2200" dirty="0">
              <a:solidFill>
                <a:srgbClr val="0000FF"/>
              </a:solidFill>
            </a:endParaRPr>
          </a:p>
        </p:txBody>
      </p:sp>
      <p:grpSp>
        <p:nvGrpSpPr>
          <p:cNvPr id="2" name="Group 4"/>
          <p:cNvGrpSpPr/>
          <p:nvPr/>
        </p:nvGrpSpPr>
        <p:grpSpPr bwMode="auto">
          <a:xfrm>
            <a:off x="6659563" y="1196752"/>
            <a:ext cx="2089150" cy="2138363"/>
            <a:chOff x="0" y="0"/>
            <a:chExt cx="1316" cy="1347"/>
          </a:xfrm>
        </p:grpSpPr>
        <p:sp>
          <p:nvSpPr>
            <p:cNvPr id="11288" name="Line 5"/>
            <p:cNvSpPr>
              <a:spLocks noChangeShapeType="1"/>
            </p:cNvSpPr>
            <p:nvPr/>
          </p:nvSpPr>
          <p:spPr bwMode="auto">
            <a:xfrm flipH="1">
              <a:off x="137" y="118"/>
              <a:ext cx="408" cy="264"/>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1289" name="Line 6"/>
            <p:cNvSpPr>
              <a:spLocks noChangeShapeType="1"/>
            </p:cNvSpPr>
            <p:nvPr/>
          </p:nvSpPr>
          <p:spPr bwMode="auto">
            <a:xfrm>
              <a:off x="137" y="545"/>
              <a:ext cx="112" cy="311"/>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1290" name="Line 7"/>
            <p:cNvSpPr>
              <a:spLocks noChangeShapeType="1"/>
            </p:cNvSpPr>
            <p:nvPr/>
          </p:nvSpPr>
          <p:spPr bwMode="auto">
            <a:xfrm>
              <a:off x="726" y="117"/>
              <a:ext cx="430" cy="238"/>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1291" name="Line 8"/>
            <p:cNvSpPr>
              <a:spLocks noChangeShapeType="1"/>
            </p:cNvSpPr>
            <p:nvPr/>
          </p:nvSpPr>
          <p:spPr bwMode="auto">
            <a:xfrm>
              <a:off x="703" y="163"/>
              <a:ext cx="295" cy="654"/>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1292" name="Line 9"/>
            <p:cNvSpPr>
              <a:spLocks noChangeShapeType="1"/>
            </p:cNvSpPr>
            <p:nvPr/>
          </p:nvSpPr>
          <p:spPr bwMode="auto">
            <a:xfrm flipH="1">
              <a:off x="364" y="460"/>
              <a:ext cx="786" cy="375"/>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1293" name="Line 10"/>
            <p:cNvSpPr>
              <a:spLocks noChangeShapeType="1"/>
            </p:cNvSpPr>
            <p:nvPr/>
          </p:nvSpPr>
          <p:spPr bwMode="auto">
            <a:xfrm>
              <a:off x="182" y="490"/>
              <a:ext cx="765" cy="345"/>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1294" name="Line 11"/>
            <p:cNvSpPr>
              <a:spLocks noChangeShapeType="1"/>
            </p:cNvSpPr>
            <p:nvPr/>
          </p:nvSpPr>
          <p:spPr bwMode="auto">
            <a:xfrm>
              <a:off x="409" y="908"/>
              <a:ext cx="499" cy="0"/>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1295" name="Line 12"/>
            <p:cNvSpPr>
              <a:spLocks noChangeShapeType="1"/>
            </p:cNvSpPr>
            <p:nvPr/>
          </p:nvSpPr>
          <p:spPr bwMode="auto">
            <a:xfrm flipH="1">
              <a:off x="1043" y="499"/>
              <a:ext cx="137" cy="326"/>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1296" name="Oval 13"/>
            <p:cNvSpPr>
              <a:spLocks noChangeArrowheads="1"/>
            </p:cNvSpPr>
            <p:nvPr/>
          </p:nvSpPr>
          <p:spPr bwMode="auto">
            <a:xfrm>
              <a:off x="545" y="0"/>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1</a:t>
              </a:r>
            </a:p>
          </p:txBody>
        </p:sp>
        <p:sp>
          <p:nvSpPr>
            <p:cNvPr id="11297" name="Oval 14"/>
            <p:cNvSpPr>
              <a:spLocks noChangeArrowheads="1"/>
            </p:cNvSpPr>
            <p:nvPr/>
          </p:nvSpPr>
          <p:spPr bwMode="auto">
            <a:xfrm>
              <a:off x="0" y="36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2</a:t>
              </a:r>
            </a:p>
          </p:txBody>
        </p:sp>
        <p:sp>
          <p:nvSpPr>
            <p:cNvPr id="11298" name="Oval 15"/>
            <p:cNvSpPr>
              <a:spLocks noChangeArrowheads="1"/>
            </p:cNvSpPr>
            <p:nvPr/>
          </p:nvSpPr>
          <p:spPr bwMode="auto">
            <a:xfrm>
              <a:off x="908" y="817"/>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5</a:t>
              </a:r>
            </a:p>
          </p:txBody>
        </p:sp>
        <p:sp>
          <p:nvSpPr>
            <p:cNvPr id="11299" name="Oval 16"/>
            <p:cNvSpPr>
              <a:spLocks noChangeArrowheads="1"/>
            </p:cNvSpPr>
            <p:nvPr/>
          </p:nvSpPr>
          <p:spPr bwMode="auto">
            <a:xfrm>
              <a:off x="1134" y="318"/>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3</a:t>
              </a:r>
            </a:p>
          </p:txBody>
        </p:sp>
        <p:sp>
          <p:nvSpPr>
            <p:cNvPr id="11300" name="Oval 17"/>
            <p:cNvSpPr>
              <a:spLocks noChangeArrowheads="1"/>
            </p:cNvSpPr>
            <p:nvPr/>
          </p:nvSpPr>
          <p:spPr bwMode="auto">
            <a:xfrm>
              <a:off x="227" y="817"/>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4</a:t>
              </a:r>
            </a:p>
          </p:txBody>
        </p:sp>
        <p:sp>
          <p:nvSpPr>
            <p:cNvPr id="11301" name="Text Box 18"/>
            <p:cNvSpPr txBox="1">
              <a:spLocks noChangeArrowheads="1"/>
            </p:cNvSpPr>
            <p:nvPr/>
          </p:nvSpPr>
          <p:spPr bwMode="auto">
            <a:xfrm>
              <a:off x="137" y="1134"/>
              <a:ext cx="1179"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sz="1600" b="1" dirty="0">
                  <a:solidFill>
                    <a:srgbClr val="0000FF"/>
                  </a:solidFill>
                  <a:ea typeface="宋体" pitchFamily="2" charset="-122"/>
                </a:rPr>
                <a:t>5</a:t>
              </a:r>
              <a:r>
                <a:rPr lang="zh-CN" altLang="en-US" sz="1600" b="1" dirty="0">
                  <a:solidFill>
                    <a:srgbClr val="0000FF"/>
                  </a:solidFill>
                  <a:ea typeface="宋体" pitchFamily="2" charset="-122"/>
                </a:rPr>
                <a:t>阶无向完全图</a:t>
              </a:r>
            </a:p>
          </p:txBody>
        </p:sp>
        <p:sp>
          <p:nvSpPr>
            <p:cNvPr id="11302" name="Line 19"/>
            <p:cNvSpPr>
              <a:spLocks noChangeShapeType="1"/>
            </p:cNvSpPr>
            <p:nvPr/>
          </p:nvSpPr>
          <p:spPr bwMode="auto">
            <a:xfrm flipV="1">
              <a:off x="182" y="432"/>
              <a:ext cx="952" cy="22"/>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1303" name="Line 20"/>
            <p:cNvSpPr>
              <a:spLocks noChangeShapeType="1"/>
            </p:cNvSpPr>
            <p:nvPr/>
          </p:nvSpPr>
          <p:spPr bwMode="auto">
            <a:xfrm flipH="1">
              <a:off x="318" y="182"/>
              <a:ext cx="272" cy="639"/>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3" name="Group 21"/>
          <p:cNvGrpSpPr/>
          <p:nvPr/>
        </p:nvGrpSpPr>
        <p:grpSpPr bwMode="auto">
          <a:xfrm>
            <a:off x="6802440" y="3789140"/>
            <a:ext cx="2090738" cy="1944688"/>
            <a:chOff x="135" y="0"/>
            <a:chExt cx="1317" cy="1225"/>
          </a:xfrm>
        </p:grpSpPr>
        <p:sp>
          <p:nvSpPr>
            <p:cNvPr id="11271" name="Oval 22"/>
            <p:cNvSpPr>
              <a:spLocks noChangeArrowheads="1"/>
            </p:cNvSpPr>
            <p:nvPr/>
          </p:nvSpPr>
          <p:spPr bwMode="auto">
            <a:xfrm>
              <a:off x="876" y="0"/>
              <a:ext cx="212" cy="204"/>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latin typeface="Times New Roman" pitchFamily="18" charset="0"/>
                  <a:ea typeface="宋体" pitchFamily="2" charset="-122"/>
                </a:rPr>
                <a:t>2</a:t>
              </a:r>
              <a:endParaRPr lang="en-US" altLang="zh-CN" dirty="0">
                <a:ea typeface="宋体" pitchFamily="2" charset="-122"/>
              </a:endParaRPr>
            </a:p>
          </p:txBody>
        </p:sp>
        <p:sp>
          <p:nvSpPr>
            <p:cNvPr id="11272" name="Oval 23"/>
            <p:cNvSpPr>
              <a:spLocks noChangeArrowheads="1"/>
            </p:cNvSpPr>
            <p:nvPr/>
          </p:nvSpPr>
          <p:spPr bwMode="auto">
            <a:xfrm>
              <a:off x="135" y="0"/>
              <a:ext cx="212" cy="204"/>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latin typeface="Times New Roman" pitchFamily="18" charset="0"/>
                  <a:ea typeface="宋体" pitchFamily="2" charset="-122"/>
                </a:rPr>
                <a:t>1</a:t>
              </a:r>
              <a:endParaRPr lang="en-US" altLang="zh-CN" dirty="0">
                <a:ea typeface="宋体" pitchFamily="2" charset="-122"/>
              </a:endParaRPr>
            </a:p>
          </p:txBody>
        </p:sp>
        <p:sp>
          <p:nvSpPr>
            <p:cNvPr id="11273" name="Oval 24"/>
            <p:cNvSpPr>
              <a:spLocks noChangeArrowheads="1"/>
            </p:cNvSpPr>
            <p:nvPr/>
          </p:nvSpPr>
          <p:spPr bwMode="auto">
            <a:xfrm>
              <a:off x="135" y="703"/>
              <a:ext cx="212" cy="204"/>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latin typeface="Times New Roman" pitchFamily="18" charset="0"/>
                  <a:ea typeface="宋体" pitchFamily="2" charset="-122"/>
                </a:rPr>
                <a:t>3</a:t>
              </a:r>
              <a:endParaRPr lang="en-US" altLang="zh-CN" dirty="0">
                <a:ea typeface="宋体" pitchFamily="2" charset="-122"/>
              </a:endParaRPr>
            </a:p>
          </p:txBody>
        </p:sp>
        <p:sp>
          <p:nvSpPr>
            <p:cNvPr id="11274" name="Oval 25"/>
            <p:cNvSpPr>
              <a:spLocks noChangeArrowheads="1"/>
            </p:cNvSpPr>
            <p:nvPr/>
          </p:nvSpPr>
          <p:spPr bwMode="auto">
            <a:xfrm>
              <a:off x="876" y="703"/>
              <a:ext cx="212" cy="204"/>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latin typeface="Times New Roman" pitchFamily="18" charset="0"/>
                  <a:ea typeface="宋体" pitchFamily="2" charset="-122"/>
                </a:rPr>
                <a:t>4</a:t>
              </a:r>
              <a:endParaRPr lang="en-US" altLang="zh-CN" dirty="0">
                <a:ea typeface="宋体" pitchFamily="2" charset="-122"/>
              </a:endParaRPr>
            </a:p>
          </p:txBody>
        </p:sp>
        <p:sp>
          <p:nvSpPr>
            <p:cNvPr id="11275" name="Line 26"/>
            <p:cNvSpPr>
              <a:spLocks noChangeShapeType="1"/>
            </p:cNvSpPr>
            <p:nvPr/>
          </p:nvSpPr>
          <p:spPr bwMode="auto">
            <a:xfrm>
              <a:off x="333" y="44"/>
              <a:ext cx="559" cy="2"/>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1276" name="Line 27"/>
            <p:cNvSpPr>
              <a:spLocks noChangeShapeType="1"/>
            </p:cNvSpPr>
            <p:nvPr/>
          </p:nvSpPr>
          <p:spPr bwMode="auto">
            <a:xfrm>
              <a:off x="347" y="790"/>
              <a:ext cx="529" cy="0"/>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1277" name="Line 28"/>
            <p:cNvSpPr>
              <a:spLocks noChangeShapeType="1"/>
            </p:cNvSpPr>
            <p:nvPr/>
          </p:nvSpPr>
          <p:spPr bwMode="auto">
            <a:xfrm flipH="1">
              <a:off x="241" y="204"/>
              <a:ext cx="0" cy="499"/>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1278" name="Line 29"/>
            <p:cNvSpPr>
              <a:spLocks noChangeShapeType="1"/>
            </p:cNvSpPr>
            <p:nvPr/>
          </p:nvSpPr>
          <p:spPr bwMode="auto">
            <a:xfrm flipH="1" flipV="1">
              <a:off x="998" y="205"/>
              <a:ext cx="0" cy="500"/>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1279" name="Line 30"/>
            <p:cNvSpPr>
              <a:spLocks noChangeShapeType="1"/>
            </p:cNvSpPr>
            <p:nvPr/>
          </p:nvSpPr>
          <p:spPr bwMode="auto">
            <a:xfrm flipH="1" flipV="1">
              <a:off x="333" y="153"/>
              <a:ext cx="591" cy="555"/>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1280" name="Text Box 31"/>
            <p:cNvSpPr txBox="1">
              <a:spLocks noChangeArrowheads="1"/>
            </p:cNvSpPr>
            <p:nvPr/>
          </p:nvSpPr>
          <p:spPr bwMode="auto">
            <a:xfrm>
              <a:off x="138" y="994"/>
              <a:ext cx="131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b="1" dirty="0">
                  <a:solidFill>
                    <a:srgbClr val="0000FF"/>
                  </a:solidFill>
                  <a:ea typeface="宋体" pitchFamily="2" charset="-122"/>
                </a:rPr>
                <a:t>4</a:t>
              </a:r>
              <a:r>
                <a:rPr lang="zh-CN" altLang="en-US" b="1" dirty="0">
                  <a:solidFill>
                    <a:srgbClr val="0000FF"/>
                  </a:solidFill>
                  <a:ea typeface="宋体" pitchFamily="2" charset="-122"/>
                </a:rPr>
                <a:t>阶有向图示例</a:t>
              </a:r>
            </a:p>
          </p:txBody>
        </p:sp>
        <p:sp>
          <p:nvSpPr>
            <p:cNvPr id="11281" name="Line 32"/>
            <p:cNvSpPr>
              <a:spLocks noChangeShapeType="1"/>
            </p:cNvSpPr>
            <p:nvPr/>
          </p:nvSpPr>
          <p:spPr bwMode="auto">
            <a:xfrm flipV="1">
              <a:off x="194" y="185"/>
              <a:ext cx="0" cy="532"/>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1282" name="Line 33"/>
            <p:cNvSpPr>
              <a:spLocks noChangeShapeType="1"/>
            </p:cNvSpPr>
            <p:nvPr/>
          </p:nvSpPr>
          <p:spPr bwMode="auto">
            <a:xfrm flipH="1">
              <a:off x="351" y="837"/>
              <a:ext cx="529" cy="0"/>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1283" name="Line 34"/>
            <p:cNvSpPr>
              <a:spLocks noChangeShapeType="1"/>
            </p:cNvSpPr>
            <p:nvPr/>
          </p:nvSpPr>
          <p:spPr bwMode="auto">
            <a:xfrm>
              <a:off x="300" y="192"/>
              <a:ext cx="592" cy="551"/>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1284" name="Line 35"/>
            <p:cNvSpPr>
              <a:spLocks noChangeShapeType="1"/>
            </p:cNvSpPr>
            <p:nvPr/>
          </p:nvSpPr>
          <p:spPr bwMode="auto">
            <a:xfrm>
              <a:off x="953" y="204"/>
              <a:ext cx="0" cy="499"/>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1285" name="Line 36"/>
            <p:cNvSpPr>
              <a:spLocks noChangeShapeType="1"/>
            </p:cNvSpPr>
            <p:nvPr/>
          </p:nvSpPr>
          <p:spPr bwMode="auto">
            <a:xfrm flipH="1">
              <a:off x="343" y="91"/>
              <a:ext cx="529" cy="0"/>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1286" name="Line 37"/>
            <p:cNvSpPr>
              <a:spLocks noChangeShapeType="1"/>
            </p:cNvSpPr>
            <p:nvPr/>
          </p:nvSpPr>
          <p:spPr bwMode="auto">
            <a:xfrm flipV="1">
              <a:off x="286" y="161"/>
              <a:ext cx="606" cy="541"/>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1287" name="Line 38"/>
            <p:cNvSpPr>
              <a:spLocks noChangeShapeType="1"/>
            </p:cNvSpPr>
            <p:nvPr/>
          </p:nvSpPr>
          <p:spPr bwMode="auto">
            <a:xfrm flipH="1">
              <a:off x="318" y="192"/>
              <a:ext cx="611" cy="559"/>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41" name="组合 40"/>
          <p:cNvGrpSpPr/>
          <p:nvPr/>
        </p:nvGrpSpPr>
        <p:grpSpPr>
          <a:xfrm>
            <a:off x="-252536" y="80662"/>
            <a:ext cx="7344816" cy="684042"/>
            <a:chOff x="220537" y="1866348"/>
            <a:chExt cx="7344816" cy="684042"/>
          </a:xfrm>
        </p:grpSpPr>
        <p:grpSp>
          <p:nvGrpSpPr>
            <p:cNvPr id="42" name="组合 41"/>
            <p:cNvGrpSpPr/>
            <p:nvPr/>
          </p:nvGrpSpPr>
          <p:grpSpPr>
            <a:xfrm>
              <a:off x="220537" y="1866348"/>
              <a:ext cx="7344816" cy="684042"/>
              <a:chOff x="179512" y="1326432"/>
              <a:chExt cx="7344816" cy="684042"/>
            </a:xfrm>
          </p:grpSpPr>
          <p:sp>
            <p:nvSpPr>
              <p:cNvPr id="44" name="TextBox 6"/>
              <p:cNvSpPr txBox="1">
                <a:spLocks noChangeArrowheads="1"/>
              </p:cNvSpPr>
              <p:nvPr/>
            </p:nvSpPr>
            <p:spPr bwMode="auto">
              <a:xfrm>
                <a:off x="179512" y="1326432"/>
                <a:ext cx="7344816"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9.2 </a:t>
                </a:r>
                <a:r>
                  <a:rPr lang="zh-CN" altLang="en-US" sz="3600" b="1" dirty="0">
                    <a:latin typeface="Times New Roman" pitchFamily="18" charset="0"/>
                    <a:ea typeface="黑体" pitchFamily="49" charset="-122"/>
                  </a:rPr>
                  <a:t>基本概念和运算</a:t>
                </a:r>
                <a:endParaRPr lang="zh-CN" altLang="en-US" sz="3600" b="1" dirty="0">
                  <a:latin typeface="黑体" pitchFamily="49" charset="-122"/>
                  <a:ea typeface="黑体" pitchFamily="49" charset="-122"/>
                </a:endParaRPr>
              </a:p>
            </p:txBody>
          </p:sp>
          <p:sp>
            <p:nvSpPr>
              <p:cNvPr id="45"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grpSp>
        <p:pic>
          <p:nvPicPr>
            <p:cNvPr id="43" name="图片 42"/>
            <p:cNvPicPr>
              <a:picLocks noChangeAspect="1"/>
            </p:cNvPicPr>
            <p:nvPr/>
          </p:nvPicPr>
          <p:blipFill>
            <a:blip r:embed="rId2" cstate="print"/>
            <a:stretch>
              <a:fillRect/>
            </a:stretch>
          </p:blipFill>
          <p:spPr>
            <a:xfrm>
              <a:off x="1202862" y="2008104"/>
              <a:ext cx="450465" cy="3852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blinds(horizontal)">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blinds(horizontal)">
                                      <p:cBhvr>
                                        <p:cTn id="30" dur="500"/>
                                        <p:tgtEl>
                                          <p:spTgt spid="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blinds(horizontal)">
                                      <p:cBhvr>
                                        <p:cTn id="35" dur="500"/>
                                        <p:tgtEl>
                                          <p:spTgt spid="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blinds(horizontal)">
                                      <p:cBhvr>
                                        <p:cTn id="40" dur="50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blinds(horizontal)">
                                      <p:cBhvr>
                                        <p:cTn id="45" dur="500"/>
                                        <p:tgtEl>
                                          <p:spTgt spid="3"/>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animEffect transition="in" filter="blinds(horizontal)">
                                      <p:cBhvr>
                                        <p:cTn id="48" dur="500"/>
                                        <p:tgtEl>
                                          <p:spTgt spid="4">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animEffect transition="in" filter="blinds(horizontal)">
                                      <p:cBhvr>
                                        <p:cTn id="53" dur="500"/>
                                        <p:tgtEl>
                                          <p:spTgt spid="4">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4">
                                            <p:txEl>
                                              <p:pRg st="11" end="11"/>
                                            </p:txEl>
                                          </p:spTgt>
                                        </p:tgtEl>
                                        <p:attrNameLst>
                                          <p:attrName>style.visibility</p:attrName>
                                        </p:attrNameLst>
                                      </p:cBhvr>
                                      <p:to>
                                        <p:strVal val="visible"/>
                                      </p:to>
                                    </p:set>
                                    <p:animEffect transition="in" filter="blinds(horizontal)">
                                      <p:cBhvr>
                                        <p:cTn id="58"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FC87AED6-1F2D-40C9-9F4C-17FCD6F7C576}" type="slidenum">
              <a:rPr lang="zh-CN" altLang="en-US">
                <a:latin typeface="Verdana" pitchFamily="34" charset="0"/>
                <a:ea typeface="宋体" pitchFamily="2" charset="-122"/>
              </a:rPr>
              <a:pPr/>
              <a:t>14</a:t>
            </a:fld>
            <a:endParaRPr lang="en-US" altLang="zh-CN">
              <a:latin typeface="Verdana" pitchFamily="34" charset="0"/>
              <a:ea typeface="宋体" pitchFamily="2" charset="-122"/>
            </a:endParaRPr>
          </a:p>
        </p:txBody>
      </p:sp>
      <p:sp>
        <p:nvSpPr>
          <p:cNvPr id="4" name="Rectangle 3"/>
          <p:cNvSpPr>
            <a:spLocks noGrp="1" noChangeArrowheads="1"/>
          </p:cNvSpPr>
          <p:nvPr>
            <p:ph type="body" idx="1"/>
          </p:nvPr>
        </p:nvSpPr>
        <p:spPr>
          <a:xfrm>
            <a:off x="477044" y="1071457"/>
            <a:ext cx="8229600" cy="4605444"/>
          </a:xfrm>
        </p:spPr>
        <p:txBody>
          <a:bodyPr/>
          <a:lstStyle/>
          <a:p>
            <a:pPr eaLnBrk="1" hangingPunct="1">
              <a:spcBef>
                <a:spcPts val="1200"/>
              </a:spcBef>
              <a:buClr>
                <a:srgbClr val="FF0000"/>
              </a:buClr>
              <a:buFont typeface="Wingdings" pitchFamily="2" charset="2"/>
              <a:buChar char="n"/>
            </a:pPr>
            <a:r>
              <a:rPr lang="zh-CN" altLang="en-US" sz="2400" b="1" dirty="0"/>
              <a:t>若无向图满足：</a:t>
            </a:r>
            <a:r>
              <a:rPr lang="zh-CN" altLang="en-US" sz="2400" b="1" dirty="0">
                <a:solidFill>
                  <a:srgbClr val="FF0000"/>
                </a:solidFill>
              </a:rPr>
              <a:t>连通并且无回路</a:t>
            </a:r>
          </a:p>
          <a:p>
            <a:pPr eaLnBrk="1" hangingPunct="1">
              <a:spcBef>
                <a:spcPts val="1200"/>
              </a:spcBef>
              <a:buFont typeface="Wingdings" pitchFamily="2" charset="2"/>
              <a:buNone/>
            </a:pPr>
            <a:r>
              <a:rPr lang="zh-CN" altLang="en-US" sz="2400" b="1" dirty="0"/>
              <a:t>     </a:t>
            </a:r>
            <a:r>
              <a:rPr lang="en-US" altLang="zh-CN" sz="2400" b="1" dirty="0"/>
              <a:t>——</a:t>
            </a:r>
            <a:r>
              <a:rPr lang="zh-CN" altLang="en-US" sz="2400" b="1" dirty="0"/>
              <a:t>则称为</a:t>
            </a:r>
            <a:r>
              <a:rPr lang="zh-CN" altLang="en-US" sz="2400" b="1" dirty="0">
                <a:solidFill>
                  <a:srgbClr val="FF0000"/>
                </a:solidFill>
              </a:rPr>
              <a:t>树</a:t>
            </a:r>
            <a:r>
              <a:rPr lang="zh-CN" altLang="en-US" sz="2400" b="1" dirty="0"/>
              <a:t>。</a:t>
            </a:r>
          </a:p>
          <a:p>
            <a:pPr eaLnBrk="1" hangingPunct="1">
              <a:spcBef>
                <a:spcPts val="1200"/>
              </a:spcBef>
              <a:buFont typeface="Wingdings" pitchFamily="2" charset="2"/>
              <a:buNone/>
            </a:pPr>
            <a:r>
              <a:rPr lang="zh-CN" altLang="en-US" sz="2000" b="1" dirty="0"/>
              <a:t>      （见右上图示例）</a:t>
            </a:r>
          </a:p>
          <a:p>
            <a:pPr eaLnBrk="1" hangingPunct="1">
              <a:spcBef>
                <a:spcPts val="1200"/>
              </a:spcBef>
              <a:buClr>
                <a:srgbClr val="FF0000"/>
              </a:buClr>
              <a:buFont typeface="Wingdings" pitchFamily="2" charset="2"/>
              <a:buChar char="n"/>
            </a:pPr>
            <a:r>
              <a:rPr lang="zh-CN" altLang="en-US" sz="2400" b="1" dirty="0"/>
              <a:t>树的定义有如下几个</a:t>
            </a:r>
            <a:r>
              <a:rPr lang="zh-CN" altLang="en-US" sz="2400" b="1" dirty="0">
                <a:solidFill>
                  <a:srgbClr val="FF0000"/>
                </a:solidFill>
              </a:rPr>
              <a:t>等价的描述</a:t>
            </a:r>
            <a:r>
              <a:rPr lang="zh-CN" altLang="en-US" sz="2400" b="1" dirty="0"/>
              <a:t>：</a:t>
            </a:r>
          </a:p>
          <a:p>
            <a:pPr marL="857250" lvl="1" indent="-457200">
              <a:spcBef>
                <a:spcPts val="1200"/>
              </a:spcBef>
              <a:buFont typeface="+mj-ea"/>
              <a:buAutoNum type="circleNumDbPlain"/>
            </a:pPr>
            <a:r>
              <a:rPr lang="zh-CN" altLang="en-US" sz="2200" b="1" dirty="0">
                <a:solidFill>
                  <a:srgbClr val="0000FF"/>
                </a:solidFill>
              </a:rPr>
              <a:t>有最少边数的连通图。</a:t>
            </a:r>
          </a:p>
          <a:p>
            <a:pPr marL="857250" lvl="1" indent="-457200">
              <a:spcBef>
                <a:spcPts val="1200"/>
              </a:spcBef>
              <a:buFont typeface="+mj-ea"/>
              <a:buAutoNum type="circleNumDbPlain"/>
            </a:pPr>
            <a:r>
              <a:rPr lang="zh-CN" altLang="en-US" sz="2200" b="1" dirty="0">
                <a:solidFill>
                  <a:srgbClr val="0000FF"/>
                </a:solidFill>
              </a:rPr>
              <a:t>有</a:t>
            </a:r>
            <a:r>
              <a:rPr lang="en-US" altLang="zh-CN" sz="2200" b="1" dirty="0">
                <a:solidFill>
                  <a:srgbClr val="0000FF"/>
                </a:solidFill>
              </a:rPr>
              <a:t>n-1</a:t>
            </a:r>
            <a:r>
              <a:rPr lang="zh-CN" altLang="en-US" sz="2200" b="1" dirty="0">
                <a:solidFill>
                  <a:srgbClr val="0000FF"/>
                </a:solidFill>
              </a:rPr>
              <a:t>条边的连通图。</a:t>
            </a:r>
          </a:p>
          <a:p>
            <a:pPr marL="857250" lvl="1" indent="-457200">
              <a:spcBef>
                <a:spcPts val="1200"/>
              </a:spcBef>
              <a:buFont typeface="+mj-ea"/>
              <a:buAutoNum type="circleNumDbPlain"/>
            </a:pPr>
            <a:r>
              <a:rPr lang="zh-CN" altLang="en-US" sz="2200" b="1" dirty="0">
                <a:solidFill>
                  <a:srgbClr val="0000FF"/>
                </a:solidFill>
              </a:rPr>
              <a:t>连通的无环图。</a:t>
            </a:r>
          </a:p>
          <a:p>
            <a:pPr eaLnBrk="1" hangingPunct="1">
              <a:spcBef>
                <a:spcPts val="1200"/>
              </a:spcBef>
              <a:buFont typeface="Wingdings" pitchFamily="2" charset="2"/>
              <a:buNone/>
            </a:pPr>
            <a:r>
              <a:rPr lang="zh-CN" altLang="en-US" sz="2200" b="1" dirty="0"/>
              <a:t>            能否给出</a:t>
            </a:r>
            <a:r>
              <a:rPr lang="zh-CN" altLang="en-US" sz="2200" b="1" dirty="0">
                <a:solidFill>
                  <a:srgbClr val="FF0000"/>
                </a:solidFill>
                <a:sym typeface="Arial" pitchFamily="34" charset="0"/>
              </a:rPr>
              <a:t>证明</a:t>
            </a:r>
            <a:r>
              <a:rPr lang="zh-CN" altLang="en-US" sz="2200" b="1" dirty="0"/>
              <a:t>？</a:t>
            </a:r>
          </a:p>
        </p:txBody>
      </p:sp>
      <p:grpSp>
        <p:nvGrpSpPr>
          <p:cNvPr id="2" name="Group 4"/>
          <p:cNvGrpSpPr/>
          <p:nvPr/>
        </p:nvGrpSpPr>
        <p:grpSpPr bwMode="auto">
          <a:xfrm>
            <a:off x="6300192" y="1196752"/>
            <a:ext cx="1873250" cy="2382838"/>
            <a:chOff x="0" y="0"/>
            <a:chExt cx="1180" cy="1501"/>
          </a:xfrm>
        </p:grpSpPr>
        <p:sp>
          <p:nvSpPr>
            <p:cNvPr id="12309" name="Oval 5"/>
            <p:cNvSpPr>
              <a:spLocks noChangeArrowheads="1"/>
            </p:cNvSpPr>
            <p:nvPr/>
          </p:nvSpPr>
          <p:spPr bwMode="auto">
            <a:xfrm>
              <a:off x="46" y="962"/>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6</a:t>
              </a:r>
            </a:p>
          </p:txBody>
        </p:sp>
        <p:sp>
          <p:nvSpPr>
            <p:cNvPr id="12310" name="Oval 6"/>
            <p:cNvSpPr>
              <a:spLocks noChangeArrowheads="1"/>
            </p:cNvSpPr>
            <p:nvPr/>
          </p:nvSpPr>
          <p:spPr bwMode="auto">
            <a:xfrm>
              <a:off x="863" y="962"/>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7</a:t>
              </a:r>
            </a:p>
          </p:txBody>
        </p:sp>
        <p:sp>
          <p:nvSpPr>
            <p:cNvPr id="12311" name="Line 7"/>
            <p:cNvSpPr>
              <a:spLocks noChangeShapeType="1"/>
            </p:cNvSpPr>
            <p:nvPr/>
          </p:nvSpPr>
          <p:spPr bwMode="auto">
            <a:xfrm flipH="1">
              <a:off x="680" y="182"/>
              <a:ext cx="227" cy="318"/>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2312" name="Line 8"/>
            <p:cNvSpPr>
              <a:spLocks noChangeShapeType="1"/>
            </p:cNvSpPr>
            <p:nvPr/>
          </p:nvSpPr>
          <p:spPr bwMode="auto">
            <a:xfrm>
              <a:off x="998" y="235"/>
              <a:ext cx="45" cy="408"/>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2313" name="Line 9"/>
            <p:cNvSpPr>
              <a:spLocks noChangeShapeType="1"/>
            </p:cNvSpPr>
            <p:nvPr/>
          </p:nvSpPr>
          <p:spPr bwMode="auto">
            <a:xfrm>
              <a:off x="272" y="182"/>
              <a:ext cx="272" cy="240"/>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2314" name="Line 10"/>
            <p:cNvSpPr>
              <a:spLocks noChangeShapeType="1"/>
            </p:cNvSpPr>
            <p:nvPr/>
          </p:nvSpPr>
          <p:spPr bwMode="auto">
            <a:xfrm flipH="1">
              <a:off x="159" y="568"/>
              <a:ext cx="366" cy="156"/>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2315" name="Line 11"/>
            <p:cNvSpPr>
              <a:spLocks noChangeShapeType="1"/>
            </p:cNvSpPr>
            <p:nvPr/>
          </p:nvSpPr>
          <p:spPr bwMode="auto">
            <a:xfrm flipV="1">
              <a:off x="228" y="1052"/>
              <a:ext cx="635" cy="0"/>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2316" name="Oval 12"/>
            <p:cNvSpPr>
              <a:spLocks noChangeArrowheads="1"/>
            </p:cNvSpPr>
            <p:nvPr/>
          </p:nvSpPr>
          <p:spPr bwMode="auto">
            <a:xfrm>
              <a:off x="136" y="0"/>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1</a:t>
              </a:r>
            </a:p>
          </p:txBody>
        </p:sp>
        <p:sp>
          <p:nvSpPr>
            <p:cNvPr id="12317" name="Oval 13"/>
            <p:cNvSpPr>
              <a:spLocks noChangeArrowheads="1"/>
            </p:cNvSpPr>
            <p:nvPr/>
          </p:nvSpPr>
          <p:spPr bwMode="auto">
            <a:xfrm>
              <a:off x="907" y="5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2</a:t>
              </a:r>
            </a:p>
          </p:txBody>
        </p:sp>
        <p:sp>
          <p:nvSpPr>
            <p:cNvPr id="12318" name="Oval 14"/>
            <p:cNvSpPr>
              <a:spLocks noChangeArrowheads="1"/>
            </p:cNvSpPr>
            <p:nvPr/>
          </p:nvSpPr>
          <p:spPr bwMode="auto">
            <a:xfrm>
              <a:off x="953" y="64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5</a:t>
              </a:r>
            </a:p>
          </p:txBody>
        </p:sp>
        <p:sp>
          <p:nvSpPr>
            <p:cNvPr id="12319" name="Oval 15"/>
            <p:cNvSpPr>
              <a:spLocks noChangeArrowheads="1"/>
            </p:cNvSpPr>
            <p:nvPr/>
          </p:nvSpPr>
          <p:spPr bwMode="auto">
            <a:xfrm>
              <a:off x="499" y="416"/>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3</a:t>
              </a:r>
            </a:p>
          </p:txBody>
        </p:sp>
        <p:sp>
          <p:nvSpPr>
            <p:cNvPr id="12320" name="Oval 16"/>
            <p:cNvSpPr>
              <a:spLocks noChangeArrowheads="1"/>
            </p:cNvSpPr>
            <p:nvPr/>
          </p:nvSpPr>
          <p:spPr bwMode="auto">
            <a:xfrm>
              <a:off x="0" y="688"/>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4</a:t>
              </a:r>
            </a:p>
          </p:txBody>
        </p:sp>
        <p:sp>
          <p:nvSpPr>
            <p:cNvPr id="12321" name="Text Box 17"/>
            <p:cNvSpPr txBox="1">
              <a:spLocks noChangeArrowheads="1"/>
            </p:cNvSpPr>
            <p:nvPr/>
          </p:nvSpPr>
          <p:spPr bwMode="auto">
            <a:xfrm>
              <a:off x="272" y="1270"/>
              <a:ext cx="9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zh-CN" altLang="en-US" b="1" dirty="0">
                  <a:ea typeface="宋体" pitchFamily="2" charset="-122"/>
                </a:rPr>
                <a:t>树的示例</a:t>
              </a:r>
            </a:p>
          </p:txBody>
        </p:sp>
        <p:sp>
          <p:nvSpPr>
            <p:cNvPr id="12322" name="Line 18"/>
            <p:cNvSpPr>
              <a:spLocks noChangeShapeType="1"/>
            </p:cNvSpPr>
            <p:nvPr/>
          </p:nvSpPr>
          <p:spPr bwMode="auto">
            <a:xfrm>
              <a:off x="635" y="590"/>
              <a:ext cx="318" cy="372"/>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36" name="组合 35"/>
          <p:cNvGrpSpPr/>
          <p:nvPr/>
        </p:nvGrpSpPr>
        <p:grpSpPr>
          <a:xfrm>
            <a:off x="-252536" y="80662"/>
            <a:ext cx="7344816" cy="684042"/>
            <a:chOff x="220537" y="1866348"/>
            <a:chExt cx="7344816" cy="684042"/>
          </a:xfrm>
        </p:grpSpPr>
        <p:grpSp>
          <p:nvGrpSpPr>
            <p:cNvPr id="37" name="组合 36"/>
            <p:cNvGrpSpPr/>
            <p:nvPr/>
          </p:nvGrpSpPr>
          <p:grpSpPr>
            <a:xfrm>
              <a:off x="220537" y="1866348"/>
              <a:ext cx="7344816" cy="684042"/>
              <a:chOff x="179512" y="1326432"/>
              <a:chExt cx="7344816" cy="684042"/>
            </a:xfrm>
          </p:grpSpPr>
          <p:sp>
            <p:nvSpPr>
              <p:cNvPr id="39" name="TextBox 6"/>
              <p:cNvSpPr txBox="1">
                <a:spLocks noChangeArrowheads="1"/>
              </p:cNvSpPr>
              <p:nvPr/>
            </p:nvSpPr>
            <p:spPr bwMode="auto">
              <a:xfrm>
                <a:off x="179512" y="1326432"/>
                <a:ext cx="7344816"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9.2 </a:t>
                </a:r>
                <a:r>
                  <a:rPr lang="zh-CN" altLang="en-US" sz="3600" b="1" dirty="0">
                    <a:latin typeface="Times New Roman" pitchFamily="18" charset="0"/>
                    <a:ea typeface="黑体" pitchFamily="49" charset="-122"/>
                  </a:rPr>
                  <a:t>基本概念和运算</a:t>
                </a:r>
                <a:endParaRPr lang="zh-CN" altLang="en-US" sz="3600" b="1" dirty="0">
                  <a:latin typeface="黑体" pitchFamily="49" charset="-122"/>
                  <a:ea typeface="黑体" pitchFamily="49" charset="-122"/>
                </a:endParaRPr>
              </a:p>
            </p:txBody>
          </p:sp>
          <p:sp>
            <p:nvSpPr>
              <p:cNvPr id="40"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grpSp>
        <p:pic>
          <p:nvPicPr>
            <p:cNvPr id="38" name="图片 37"/>
            <p:cNvPicPr>
              <a:picLocks noChangeAspect="1"/>
            </p:cNvPicPr>
            <p:nvPr/>
          </p:nvPicPr>
          <p:blipFill>
            <a:blip r:embed="rId2" cstate="print"/>
            <a:stretch>
              <a:fillRect/>
            </a:stretch>
          </p:blipFill>
          <p:spPr>
            <a:xfrm>
              <a:off x="1202862" y="2008104"/>
              <a:ext cx="450465" cy="3852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blinds(horizontal)">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blinds(horizontal)">
                                      <p:cBhvr>
                                        <p:cTn id="27" dur="500"/>
                                        <p:tgtEl>
                                          <p:spTgt spid="4">
                                            <p:txEl>
                                              <p:pRg st="3" end="3"/>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blinds(horizontal)">
                                      <p:cBhvr>
                                        <p:cTn id="30" dur="500"/>
                                        <p:tgtEl>
                                          <p:spTgt spid="4">
                                            <p:txEl>
                                              <p:pRg st="4" end="4"/>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blinds(horizontal)">
                                      <p:cBhvr>
                                        <p:cTn id="33" dur="500"/>
                                        <p:tgtEl>
                                          <p:spTgt spid="4">
                                            <p:txEl>
                                              <p:pRg st="5" end="5"/>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blinds(horizontal)">
                                      <p:cBhvr>
                                        <p:cTn id="36" dur="500"/>
                                        <p:tgtEl>
                                          <p:spTgt spid="4">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Effect transition="in" filter="blinds(horizontal)">
                                      <p:cBhvr>
                                        <p:cTn id="41"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FC87AED6-1F2D-40C9-9F4C-17FCD6F7C576}" type="slidenum">
              <a:rPr lang="zh-CN" altLang="en-US">
                <a:solidFill>
                  <a:schemeClr val="bg1"/>
                </a:solidFill>
                <a:latin typeface="Verdana" pitchFamily="34" charset="0"/>
                <a:ea typeface="宋体" pitchFamily="2" charset="-122"/>
              </a:rPr>
              <a:pPr/>
              <a:t>15</a:t>
            </a:fld>
            <a:endParaRPr lang="en-US" altLang="zh-CN" dirty="0">
              <a:solidFill>
                <a:schemeClr val="bg1"/>
              </a:solidFill>
              <a:latin typeface="Verdana" pitchFamily="34" charset="0"/>
              <a:ea typeface="宋体" pitchFamily="2" charset="-122"/>
            </a:endParaRPr>
          </a:p>
        </p:txBody>
      </p:sp>
      <p:sp>
        <p:nvSpPr>
          <p:cNvPr id="4" name="Rectangle 3"/>
          <p:cNvSpPr>
            <a:spLocks noGrp="1" noChangeArrowheads="1"/>
          </p:cNvSpPr>
          <p:nvPr>
            <p:ph type="body" idx="1"/>
          </p:nvPr>
        </p:nvSpPr>
        <p:spPr>
          <a:xfrm>
            <a:off x="477044" y="952180"/>
            <a:ext cx="8229600" cy="4724721"/>
          </a:xfrm>
        </p:spPr>
        <p:txBody>
          <a:bodyPr/>
          <a:lstStyle/>
          <a:p>
            <a:pPr eaLnBrk="1" hangingPunct="1">
              <a:spcBef>
                <a:spcPts val="1200"/>
              </a:spcBef>
              <a:buClr>
                <a:srgbClr val="FF0000"/>
              </a:buClr>
              <a:buFont typeface="Wingdings" pitchFamily="2" charset="2"/>
              <a:buChar char="n"/>
            </a:pPr>
            <a:r>
              <a:rPr lang="zh-CN" altLang="en-US" sz="2400" b="1" dirty="0">
                <a:solidFill>
                  <a:srgbClr val="FF0000"/>
                </a:solidFill>
              </a:rPr>
              <a:t>有向树</a:t>
            </a:r>
            <a:r>
              <a:rPr lang="en-US" altLang="zh-CN" sz="2400" b="1" dirty="0"/>
              <a:t>(</a:t>
            </a:r>
            <a:r>
              <a:rPr lang="en-US" altLang="zh-CN" sz="2400" b="1" dirty="0">
                <a:solidFill>
                  <a:srgbClr val="0000FF"/>
                </a:solidFill>
              </a:rPr>
              <a:t>Directed Tree</a:t>
            </a:r>
            <a:r>
              <a:rPr lang="en-US" altLang="zh-CN" sz="2400" b="1" dirty="0"/>
              <a:t>)</a:t>
            </a:r>
            <a:r>
              <a:rPr lang="zh-CN" altLang="en-US" sz="2400" b="1" dirty="0"/>
              <a:t> </a:t>
            </a:r>
            <a:endParaRPr lang="en-US" altLang="zh-CN" sz="2400" b="1" dirty="0"/>
          </a:p>
          <a:p>
            <a:pPr marL="0" indent="0" eaLnBrk="1" hangingPunct="1">
              <a:spcBef>
                <a:spcPts val="1200"/>
              </a:spcBef>
              <a:buClr>
                <a:srgbClr val="FF0000"/>
              </a:buClr>
              <a:buNone/>
            </a:pPr>
            <a:r>
              <a:rPr lang="en-US" altLang="zh-CN" sz="2000" b="1" dirty="0"/>
              <a:t>      </a:t>
            </a:r>
            <a:r>
              <a:rPr lang="zh-CN" altLang="en-US" sz="2000" b="1" dirty="0"/>
              <a:t>如果在有向图中，</a:t>
            </a:r>
          </a:p>
          <a:p>
            <a:pPr marL="857250" lvl="1" indent="-457200">
              <a:spcBef>
                <a:spcPts val="1200"/>
              </a:spcBef>
              <a:buFont typeface="+mj-ea"/>
              <a:buAutoNum type="circleNumDbPlain"/>
            </a:pPr>
            <a:r>
              <a:rPr lang="zh-CN" altLang="en-US" sz="2000" b="1" dirty="0">
                <a:solidFill>
                  <a:srgbClr val="0000FF"/>
                </a:solidFill>
              </a:rPr>
              <a:t>有一个顶点的入度为</a:t>
            </a:r>
            <a:r>
              <a:rPr lang="en-US" altLang="zh-CN" sz="2000" b="1" dirty="0">
                <a:solidFill>
                  <a:srgbClr val="0000FF"/>
                </a:solidFill>
              </a:rPr>
              <a:t>0;</a:t>
            </a:r>
          </a:p>
          <a:p>
            <a:pPr marL="857250" lvl="1" indent="-457200">
              <a:spcBef>
                <a:spcPts val="1200"/>
              </a:spcBef>
              <a:buFont typeface="+mj-ea"/>
              <a:buAutoNum type="circleNumDbPlain"/>
            </a:pPr>
            <a:r>
              <a:rPr lang="zh-CN" altLang="en-US" sz="2000" b="1" dirty="0">
                <a:solidFill>
                  <a:srgbClr val="0000FF"/>
                </a:solidFill>
              </a:rPr>
              <a:t>其余顶点的入度为</a:t>
            </a:r>
            <a:r>
              <a:rPr lang="en-US" altLang="zh-CN" sz="2000" b="1" dirty="0">
                <a:solidFill>
                  <a:srgbClr val="0000FF"/>
                </a:solidFill>
              </a:rPr>
              <a:t>1</a:t>
            </a:r>
            <a:r>
              <a:rPr lang="en-US" altLang="zh-CN" sz="2000" b="1" dirty="0"/>
              <a:t>;</a:t>
            </a:r>
            <a:endParaRPr lang="zh-CN" altLang="en-US" sz="2000" b="1" dirty="0"/>
          </a:p>
          <a:p>
            <a:pPr marL="914400" lvl="1" indent="-514350">
              <a:spcBef>
                <a:spcPts val="1200"/>
              </a:spcBef>
              <a:buFont typeface="+mj-ea"/>
              <a:buAutoNum type="circleNumDbPlain" startAt="3"/>
            </a:pPr>
            <a:r>
              <a:rPr lang="zh-CN" altLang="en-US" sz="2000" b="1" dirty="0">
                <a:solidFill>
                  <a:srgbClr val="0000FF"/>
                </a:solidFill>
              </a:rPr>
              <a:t>从</a:t>
            </a:r>
            <a:r>
              <a:rPr lang="en-US" altLang="zh-CN" sz="2000" b="1" dirty="0">
                <a:solidFill>
                  <a:srgbClr val="0000FF"/>
                </a:solidFill>
              </a:rPr>
              <a:t>0</a:t>
            </a:r>
            <a:r>
              <a:rPr lang="zh-CN" altLang="en-US" sz="2000" b="1" dirty="0">
                <a:solidFill>
                  <a:srgbClr val="0000FF"/>
                </a:solidFill>
              </a:rPr>
              <a:t>入度顶点到任一结点有一条有向通路。</a:t>
            </a:r>
            <a:endParaRPr lang="en-US" altLang="zh-CN" sz="2000" b="1" dirty="0">
              <a:solidFill>
                <a:srgbClr val="0000FF"/>
              </a:solidFill>
            </a:endParaRPr>
          </a:p>
          <a:p>
            <a:pPr eaLnBrk="1" hangingPunct="1">
              <a:spcBef>
                <a:spcPts val="1200"/>
              </a:spcBef>
              <a:buFont typeface="Wingdings" pitchFamily="2" charset="2"/>
              <a:buNone/>
            </a:pPr>
            <a:r>
              <a:rPr lang="zh-CN" altLang="en-US" sz="2000" b="1" dirty="0"/>
              <a:t>     则称此图为</a:t>
            </a:r>
            <a:r>
              <a:rPr lang="zh-CN" altLang="en-US" sz="2000" b="1" dirty="0">
                <a:solidFill>
                  <a:srgbClr val="FF0000"/>
                </a:solidFill>
                <a:sym typeface="Arial" pitchFamily="34" charset="0"/>
              </a:rPr>
              <a:t>有向树，</a:t>
            </a:r>
            <a:r>
              <a:rPr lang="zh-CN" altLang="en-US" sz="2000" b="1" dirty="0"/>
              <a:t> </a:t>
            </a:r>
            <a:endParaRPr lang="en-US" altLang="zh-CN" sz="2000" b="1" dirty="0"/>
          </a:p>
          <a:p>
            <a:pPr eaLnBrk="1" hangingPunct="1">
              <a:spcBef>
                <a:spcPts val="1200"/>
              </a:spcBef>
              <a:buFont typeface="Wingdings" pitchFamily="2" charset="2"/>
              <a:buNone/>
            </a:pPr>
            <a:r>
              <a:rPr lang="zh-CN" altLang="en-US" sz="2000" b="1" dirty="0"/>
              <a:t>     并称其中入度为</a:t>
            </a:r>
            <a:r>
              <a:rPr lang="en-US" altLang="zh-CN" sz="2000" b="1" dirty="0"/>
              <a:t>0</a:t>
            </a:r>
            <a:r>
              <a:rPr lang="zh-CN" altLang="en-US" sz="2000" b="1" dirty="0"/>
              <a:t>的顶点为</a:t>
            </a:r>
            <a:r>
              <a:rPr lang="zh-CN" altLang="en-US" sz="2000" b="1" dirty="0">
                <a:solidFill>
                  <a:srgbClr val="FF0000"/>
                </a:solidFill>
              </a:rPr>
              <a:t>有向根</a:t>
            </a:r>
            <a:r>
              <a:rPr lang="en-US" altLang="zh-CN" sz="2000" b="1" dirty="0"/>
              <a:t>(</a:t>
            </a:r>
            <a:r>
              <a:rPr lang="en-US" altLang="zh-CN" sz="2000" b="1" dirty="0">
                <a:solidFill>
                  <a:srgbClr val="0000FF"/>
                </a:solidFill>
              </a:rPr>
              <a:t>Directed Root</a:t>
            </a:r>
            <a:r>
              <a:rPr lang="en-US" altLang="zh-CN" sz="2000" b="1" dirty="0"/>
              <a:t>)</a:t>
            </a:r>
            <a:r>
              <a:rPr lang="zh-CN" altLang="en-US" sz="2000" b="1" dirty="0"/>
              <a:t> 。</a:t>
            </a:r>
          </a:p>
          <a:p>
            <a:pPr eaLnBrk="1" hangingPunct="1">
              <a:spcBef>
                <a:spcPts val="1200"/>
              </a:spcBef>
              <a:buFont typeface="Wingdings" pitchFamily="2" charset="2"/>
              <a:buNone/>
            </a:pPr>
            <a:r>
              <a:rPr lang="zh-CN" altLang="en-US" sz="2000" b="1" dirty="0"/>
              <a:t>     右下图就是一个有向树，其中顶点</a:t>
            </a:r>
            <a:r>
              <a:rPr lang="en-US" altLang="zh-CN" sz="2000" b="1" dirty="0"/>
              <a:t>1</a:t>
            </a:r>
            <a:r>
              <a:rPr lang="zh-CN" altLang="en-US" sz="2000" b="1" dirty="0"/>
              <a:t>就是有向根。</a:t>
            </a:r>
          </a:p>
          <a:p>
            <a:pPr eaLnBrk="1" hangingPunct="1">
              <a:spcBef>
                <a:spcPts val="1200"/>
              </a:spcBef>
              <a:buClr>
                <a:srgbClr val="FF0000"/>
              </a:buClr>
              <a:buFont typeface="Wingdings" pitchFamily="2" charset="2"/>
              <a:buChar char="n"/>
            </a:pPr>
            <a:r>
              <a:rPr lang="zh-CN" altLang="en-US" sz="2200" b="1" dirty="0">
                <a:solidFill>
                  <a:srgbClr val="FF0000"/>
                </a:solidFill>
                <a:sym typeface="Arial" pitchFamily="34" charset="0"/>
              </a:rPr>
              <a:t>生成树</a:t>
            </a:r>
            <a:r>
              <a:rPr lang="en-US" altLang="zh-CN" sz="2200" b="1" dirty="0">
                <a:sym typeface="Arial" pitchFamily="34" charset="0"/>
              </a:rPr>
              <a:t>(</a:t>
            </a:r>
            <a:r>
              <a:rPr lang="en-US" altLang="zh-CN" sz="2200" b="1" dirty="0">
                <a:solidFill>
                  <a:srgbClr val="0000FF"/>
                </a:solidFill>
                <a:sym typeface="Arial" pitchFamily="34" charset="0"/>
              </a:rPr>
              <a:t>Generated Tree</a:t>
            </a:r>
            <a:r>
              <a:rPr lang="en-US" altLang="zh-CN" sz="2200" b="1" dirty="0">
                <a:sym typeface="Arial" pitchFamily="34" charset="0"/>
              </a:rPr>
              <a:t>)</a:t>
            </a:r>
          </a:p>
          <a:p>
            <a:pPr marL="0" indent="0" eaLnBrk="1" hangingPunct="1">
              <a:spcBef>
                <a:spcPts val="1200"/>
              </a:spcBef>
              <a:buClr>
                <a:srgbClr val="FF0000"/>
              </a:buClr>
              <a:buNone/>
            </a:pPr>
            <a:r>
              <a:rPr lang="en-US" altLang="zh-CN" sz="2000" b="1" dirty="0">
                <a:sym typeface="Arial" pitchFamily="34" charset="0"/>
              </a:rPr>
              <a:t>     </a:t>
            </a:r>
            <a:r>
              <a:rPr lang="zh-CN" altLang="en-US" sz="2000" b="1" dirty="0"/>
              <a:t>以图G的所有顶点以及选取的部分边所构成的树，称为G的生成树。</a:t>
            </a:r>
          </a:p>
        </p:txBody>
      </p:sp>
      <p:grpSp>
        <p:nvGrpSpPr>
          <p:cNvPr id="3" name="Group 19"/>
          <p:cNvGrpSpPr/>
          <p:nvPr/>
        </p:nvGrpSpPr>
        <p:grpSpPr bwMode="auto">
          <a:xfrm>
            <a:off x="6804248" y="2830076"/>
            <a:ext cx="1782763" cy="2290763"/>
            <a:chOff x="12" y="15"/>
            <a:chExt cx="1123" cy="1443"/>
          </a:xfrm>
        </p:grpSpPr>
        <p:sp>
          <p:nvSpPr>
            <p:cNvPr id="12295" name="Oval 20"/>
            <p:cNvSpPr>
              <a:spLocks noChangeArrowheads="1"/>
            </p:cNvSpPr>
            <p:nvPr/>
          </p:nvSpPr>
          <p:spPr bwMode="auto">
            <a:xfrm>
              <a:off x="46" y="962"/>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6</a:t>
              </a:r>
            </a:p>
          </p:txBody>
        </p:sp>
        <p:sp>
          <p:nvSpPr>
            <p:cNvPr id="12296" name="Oval 21"/>
            <p:cNvSpPr>
              <a:spLocks noChangeArrowheads="1"/>
            </p:cNvSpPr>
            <p:nvPr/>
          </p:nvSpPr>
          <p:spPr bwMode="auto">
            <a:xfrm>
              <a:off x="857" y="952"/>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7</a:t>
              </a:r>
            </a:p>
          </p:txBody>
        </p:sp>
        <p:sp>
          <p:nvSpPr>
            <p:cNvPr id="12297" name="Line 22"/>
            <p:cNvSpPr>
              <a:spLocks noChangeShapeType="1"/>
            </p:cNvSpPr>
            <p:nvPr/>
          </p:nvSpPr>
          <p:spPr bwMode="auto">
            <a:xfrm flipV="1">
              <a:off x="635" y="189"/>
              <a:ext cx="273" cy="248"/>
            </a:xfrm>
            <a:prstGeom prst="line">
              <a:avLst/>
            </a:prstGeom>
            <a:noFill/>
            <a:ln w="19050">
              <a:solidFill>
                <a:srgbClr val="000000"/>
              </a:solidFill>
              <a:round/>
              <a:tailEnd type="stealth" w="lg" len="lg"/>
            </a:ln>
            <a:extLst>
              <a:ext uri="{909E8E84-426E-40DD-AFC4-6F175D3DCCD1}">
                <a14:hiddenFill xmlns:a14="http://schemas.microsoft.com/office/drawing/2010/main" xmlns="">
                  <a:noFill/>
                </a14:hiddenFill>
              </a:ext>
            </a:extLst>
          </p:spPr>
          <p:txBody>
            <a:bodyPr/>
            <a:lstStyle/>
            <a:p>
              <a:endParaRPr lang="zh-CN" altLang="en-US"/>
            </a:p>
          </p:txBody>
        </p:sp>
        <p:sp>
          <p:nvSpPr>
            <p:cNvPr id="12298" name="Line 23"/>
            <p:cNvSpPr>
              <a:spLocks noChangeShapeType="1"/>
            </p:cNvSpPr>
            <p:nvPr/>
          </p:nvSpPr>
          <p:spPr bwMode="auto">
            <a:xfrm>
              <a:off x="998" y="235"/>
              <a:ext cx="45" cy="408"/>
            </a:xfrm>
            <a:prstGeom prst="line">
              <a:avLst/>
            </a:prstGeom>
            <a:noFill/>
            <a:ln w="19050">
              <a:solidFill>
                <a:srgbClr val="000000"/>
              </a:solidFill>
              <a:round/>
              <a:tailEnd type="stealth" w="lg" len="lg"/>
            </a:ln>
            <a:extLst>
              <a:ext uri="{909E8E84-426E-40DD-AFC4-6F175D3DCCD1}">
                <a14:hiddenFill xmlns:a14="http://schemas.microsoft.com/office/drawing/2010/main" xmlns="">
                  <a:noFill/>
                </a14:hiddenFill>
              </a:ext>
            </a:extLst>
          </p:spPr>
          <p:txBody>
            <a:bodyPr/>
            <a:lstStyle/>
            <a:p>
              <a:endParaRPr lang="zh-CN" altLang="en-US"/>
            </a:p>
          </p:txBody>
        </p:sp>
        <p:sp>
          <p:nvSpPr>
            <p:cNvPr id="12299" name="Line 24"/>
            <p:cNvSpPr>
              <a:spLocks noChangeShapeType="1"/>
            </p:cNvSpPr>
            <p:nvPr/>
          </p:nvSpPr>
          <p:spPr bwMode="auto">
            <a:xfrm>
              <a:off x="299" y="172"/>
              <a:ext cx="245" cy="265"/>
            </a:xfrm>
            <a:prstGeom prst="line">
              <a:avLst/>
            </a:prstGeom>
            <a:noFill/>
            <a:ln w="19050">
              <a:solidFill>
                <a:srgbClr val="000000"/>
              </a:solidFill>
              <a:round/>
              <a:tailEnd type="stealth" w="lg" len="lg"/>
            </a:ln>
            <a:extLst>
              <a:ext uri="{909E8E84-426E-40DD-AFC4-6F175D3DCCD1}">
                <a14:hiddenFill xmlns:a14="http://schemas.microsoft.com/office/drawing/2010/main" xmlns="">
                  <a:noFill/>
                </a14:hiddenFill>
              </a:ext>
            </a:extLst>
          </p:spPr>
          <p:txBody>
            <a:bodyPr/>
            <a:lstStyle/>
            <a:p>
              <a:endParaRPr lang="zh-CN" altLang="en-US"/>
            </a:p>
          </p:txBody>
        </p:sp>
        <p:sp>
          <p:nvSpPr>
            <p:cNvPr id="12300" name="Line 25"/>
            <p:cNvSpPr>
              <a:spLocks noChangeShapeType="1"/>
            </p:cNvSpPr>
            <p:nvPr/>
          </p:nvSpPr>
          <p:spPr bwMode="auto">
            <a:xfrm flipH="1">
              <a:off x="182" y="556"/>
              <a:ext cx="324" cy="179"/>
            </a:xfrm>
            <a:prstGeom prst="line">
              <a:avLst/>
            </a:prstGeom>
            <a:noFill/>
            <a:ln w="19050">
              <a:solidFill>
                <a:srgbClr val="000000"/>
              </a:solidFill>
              <a:round/>
              <a:tailEnd type="stealth" w="lg" len="lg"/>
            </a:ln>
            <a:extLst>
              <a:ext uri="{909E8E84-426E-40DD-AFC4-6F175D3DCCD1}">
                <a14:hiddenFill xmlns:a14="http://schemas.microsoft.com/office/drawing/2010/main" xmlns="">
                  <a:noFill/>
                </a14:hiddenFill>
              </a:ext>
            </a:extLst>
          </p:spPr>
          <p:txBody>
            <a:bodyPr/>
            <a:lstStyle/>
            <a:p>
              <a:endParaRPr lang="zh-CN" altLang="en-US"/>
            </a:p>
          </p:txBody>
        </p:sp>
        <p:sp>
          <p:nvSpPr>
            <p:cNvPr id="12301" name="Line 26"/>
            <p:cNvSpPr>
              <a:spLocks noChangeShapeType="1"/>
            </p:cNvSpPr>
            <p:nvPr/>
          </p:nvSpPr>
          <p:spPr bwMode="auto">
            <a:xfrm flipH="1" flipV="1">
              <a:off x="227" y="1051"/>
              <a:ext cx="636" cy="2"/>
            </a:xfrm>
            <a:prstGeom prst="line">
              <a:avLst/>
            </a:prstGeom>
            <a:noFill/>
            <a:ln w="19050">
              <a:solidFill>
                <a:srgbClr val="000000"/>
              </a:solidFill>
              <a:round/>
              <a:tailEnd type="stealth" w="lg" len="lg"/>
            </a:ln>
            <a:extLst>
              <a:ext uri="{909E8E84-426E-40DD-AFC4-6F175D3DCCD1}">
                <a14:hiddenFill xmlns:a14="http://schemas.microsoft.com/office/drawing/2010/main" xmlns="">
                  <a:noFill/>
                </a14:hiddenFill>
              </a:ext>
            </a:extLst>
          </p:spPr>
          <p:txBody>
            <a:bodyPr/>
            <a:lstStyle/>
            <a:p>
              <a:endParaRPr lang="zh-CN" altLang="en-US"/>
            </a:p>
          </p:txBody>
        </p:sp>
        <p:sp>
          <p:nvSpPr>
            <p:cNvPr id="12302" name="Oval 27"/>
            <p:cNvSpPr>
              <a:spLocks noChangeArrowheads="1"/>
            </p:cNvSpPr>
            <p:nvPr/>
          </p:nvSpPr>
          <p:spPr bwMode="auto">
            <a:xfrm>
              <a:off x="136" y="15"/>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1</a:t>
              </a:r>
            </a:p>
          </p:txBody>
        </p:sp>
        <p:sp>
          <p:nvSpPr>
            <p:cNvPr id="12303" name="Oval 28"/>
            <p:cNvSpPr>
              <a:spLocks noChangeArrowheads="1"/>
            </p:cNvSpPr>
            <p:nvPr/>
          </p:nvSpPr>
          <p:spPr bwMode="auto">
            <a:xfrm>
              <a:off x="895" y="5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2</a:t>
              </a:r>
            </a:p>
          </p:txBody>
        </p:sp>
        <p:sp>
          <p:nvSpPr>
            <p:cNvPr id="12304" name="Oval 29"/>
            <p:cNvSpPr>
              <a:spLocks noChangeArrowheads="1"/>
            </p:cNvSpPr>
            <p:nvPr/>
          </p:nvSpPr>
          <p:spPr bwMode="auto">
            <a:xfrm>
              <a:off x="953" y="64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5</a:t>
              </a:r>
            </a:p>
          </p:txBody>
        </p:sp>
        <p:sp>
          <p:nvSpPr>
            <p:cNvPr id="12305" name="Oval 30"/>
            <p:cNvSpPr>
              <a:spLocks noChangeArrowheads="1"/>
            </p:cNvSpPr>
            <p:nvPr/>
          </p:nvSpPr>
          <p:spPr bwMode="auto">
            <a:xfrm>
              <a:off x="499" y="416"/>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3</a:t>
              </a:r>
            </a:p>
          </p:txBody>
        </p:sp>
        <p:sp>
          <p:nvSpPr>
            <p:cNvPr id="12306" name="Oval 31"/>
            <p:cNvSpPr>
              <a:spLocks noChangeArrowheads="1"/>
            </p:cNvSpPr>
            <p:nvPr/>
          </p:nvSpPr>
          <p:spPr bwMode="auto">
            <a:xfrm>
              <a:off x="12" y="688"/>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4</a:t>
              </a:r>
            </a:p>
          </p:txBody>
        </p:sp>
        <p:sp>
          <p:nvSpPr>
            <p:cNvPr id="12307" name="Text Box 32"/>
            <p:cNvSpPr txBox="1">
              <a:spLocks noChangeArrowheads="1"/>
            </p:cNvSpPr>
            <p:nvPr/>
          </p:nvSpPr>
          <p:spPr bwMode="auto">
            <a:xfrm>
              <a:off x="151" y="1227"/>
              <a:ext cx="90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zh-CN" altLang="en-US" b="1" dirty="0">
                  <a:ea typeface="宋体" pitchFamily="2" charset="-122"/>
                </a:rPr>
                <a:t>有向树示例</a:t>
              </a:r>
            </a:p>
          </p:txBody>
        </p:sp>
        <p:sp>
          <p:nvSpPr>
            <p:cNvPr id="12308" name="Line 33"/>
            <p:cNvSpPr>
              <a:spLocks noChangeShapeType="1"/>
            </p:cNvSpPr>
            <p:nvPr/>
          </p:nvSpPr>
          <p:spPr bwMode="auto">
            <a:xfrm>
              <a:off x="635" y="590"/>
              <a:ext cx="271" cy="372"/>
            </a:xfrm>
            <a:prstGeom prst="line">
              <a:avLst/>
            </a:prstGeom>
            <a:noFill/>
            <a:ln w="19050">
              <a:solidFill>
                <a:srgbClr val="000000"/>
              </a:solidFill>
              <a:round/>
              <a:tailEnd type="stealth" w="lg" len="lg"/>
            </a:ln>
            <a:extLst>
              <a:ext uri="{909E8E84-426E-40DD-AFC4-6F175D3DCCD1}">
                <a14:hiddenFill xmlns:a14="http://schemas.microsoft.com/office/drawing/2010/main" xmlns="">
                  <a:noFill/>
                </a14:hiddenFill>
              </a:ext>
            </a:extLst>
          </p:spPr>
          <p:txBody>
            <a:bodyPr/>
            <a:lstStyle/>
            <a:p>
              <a:endParaRPr lang="zh-CN" altLang="en-US"/>
            </a:p>
          </p:txBody>
        </p:sp>
      </p:grpSp>
      <p:grpSp>
        <p:nvGrpSpPr>
          <p:cNvPr id="36" name="组合 35"/>
          <p:cNvGrpSpPr/>
          <p:nvPr/>
        </p:nvGrpSpPr>
        <p:grpSpPr>
          <a:xfrm>
            <a:off x="-252536" y="80662"/>
            <a:ext cx="7344816" cy="684042"/>
            <a:chOff x="220537" y="1866348"/>
            <a:chExt cx="7344816" cy="684042"/>
          </a:xfrm>
        </p:grpSpPr>
        <p:grpSp>
          <p:nvGrpSpPr>
            <p:cNvPr id="37" name="组合 36"/>
            <p:cNvGrpSpPr/>
            <p:nvPr/>
          </p:nvGrpSpPr>
          <p:grpSpPr>
            <a:xfrm>
              <a:off x="220537" y="1866348"/>
              <a:ext cx="7344816" cy="684042"/>
              <a:chOff x="179512" y="1326432"/>
              <a:chExt cx="7344816" cy="684042"/>
            </a:xfrm>
          </p:grpSpPr>
          <p:sp>
            <p:nvSpPr>
              <p:cNvPr id="39" name="TextBox 6"/>
              <p:cNvSpPr txBox="1">
                <a:spLocks noChangeArrowheads="1"/>
              </p:cNvSpPr>
              <p:nvPr/>
            </p:nvSpPr>
            <p:spPr bwMode="auto">
              <a:xfrm>
                <a:off x="179512" y="1326432"/>
                <a:ext cx="7344816"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9.2 </a:t>
                </a:r>
                <a:r>
                  <a:rPr lang="zh-CN" altLang="en-US" sz="3600" b="1" dirty="0">
                    <a:latin typeface="Times New Roman" pitchFamily="18" charset="0"/>
                    <a:ea typeface="黑体" pitchFamily="49" charset="-122"/>
                  </a:rPr>
                  <a:t>基本概念和运算</a:t>
                </a:r>
                <a:endParaRPr lang="zh-CN" altLang="en-US" sz="3600" b="1" dirty="0">
                  <a:latin typeface="黑体" pitchFamily="49" charset="-122"/>
                  <a:ea typeface="黑体" pitchFamily="49" charset="-122"/>
                </a:endParaRPr>
              </a:p>
            </p:txBody>
          </p:sp>
          <p:sp>
            <p:nvSpPr>
              <p:cNvPr id="40"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grpSp>
        <p:pic>
          <p:nvPicPr>
            <p:cNvPr id="38" name="图片 37"/>
            <p:cNvPicPr>
              <a:picLocks noChangeAspect="1"/>
            </p:cNvPicPr>
            <p:nvPr/>
          </p:nvPicPr>
          <p:blipFill>
            <a:blip r:embed="rId2" cstate="print"/>
            <a:stretch>
              <a:fillRect/>
            </a:stretch>
          </p:blipFill>
          <p:spPr>
            <a:xfrm>
              <a:off x="1202862" y="2008104"/>
              <a:ext cx="450465" cy="3852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blinds(horizontal)">
                                      <p:cBhvr>
                                        <p:cTn id="43" dur="5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E6F949DF-A472-46D4-956D-5461F55A51E8}" type="slidenum">
              <a:rPr lang="zh-CN" altLang="en-US">
                <a:latin typeface="Verdana" pitchFamily="34" charset="0"/>
                <a:ea typeface="宋体" pitchFamily="2" charset="-122"/>
              </a:rPr>
              <a:pPr/>
              <a:t>16</a:t>
            </a:fld>
            <a:endParaRPr lang="en-US" altLang="zh-CN">
              <a:latin typeface="Verdana" pitchFamily="34" charset="0"/>
              <a:ea typeface="宋体" pitchFamily="2" charset="-122"/>
            </a:endParaRPr>
          </a:p>
        </p:txBody>
      </p:sp>
      <p:sp>
        <p:nvSpPr>
          <p:cNvPr id="2" name="Rectangle 3"/>
          <p:cNvSpPr>
            <a:spLocks noGrp="1" noChangeArrowheads="1"/>
          </p:cNvSpPr>
          <p:nvPr>
            <p:ph type="body" idx="1"/>
          </p:nvPr>
        </p:nvSpPr>
        <p:spPr>
          <a:xfrm>
            <a:off x="251520" y="980728"/>
            <a:ext cx="8229600" cy="4678451"/>
          </a:xfrm>
        </p:spPr>
        <p:txBody>
          <a:bodyPr/>
          <a:lstStyle/>
          <a:p>
            <a:pPr eaLnBrk="1" hangingPunct="1">
              <a:buClr>
                <a:srgbClr val="FF0000"/>
              </a:buClr>
              <a:buFont typeface="Wingdings" pitchFamily="2" charset="2"/>
              <a:buChar char="Ø"/>
            </a:pPr>
            <a:r>
              <a:rPr lang="zh-CN" altLang="en-US" sz="2400" b="1" dirty="0">
                <a:solidFill>
                  <a:srgbClr val="FF0000"/>
                </a:solidFill>
              </a:rPr>
              <a:t>图的运算</a:t>
            </a:r>
          </a:p>
          <a:p>
            <a:pPr lvl="1">
              <a:buClr>
                <a:srgbClr val="FF0000"/>
              </a:buClr>
              <a:buFont typeface="Wingdings" pitchFamily="2" charset="2"/>
              <a:buChar char="n"/>
            </a:pPr>
            <a:r>
              <a:rPr lang="zh-CN" altLang="en-US" sz="2200" b="1" dirty="0">
                <a:solidFill>
                  <a:srgbClr val="FF0000"/>
                </a:solidFill>
              </a:rPr>
              <a:t>基本运算：</a:t>
            </a:r>
            <a:endParaRPr lang="zh-CN" altLang="en-US" sz="2200" b="1" dirty="0"/>
          </a:p>
          <a:p>
            <a:pPr eaLnBrk="1" hangingPunct="1">
              <a:buFont typeface="Wingdings" pitchFamily="2" charset="2"/>
              <a:buNone/>
            </a:pPr>
            <a:r>
              <a:rPr lang="zh-CN" altLang="en-US" sz="2400" b="1" dirty="0"/>
              <a:t>            初始化图</a:t>
            </a:r>
          </a:p>
          <a:p>
            <a:pPr eaLnBrk="1" hangingPunct="1">
              <a:buFont typeface="Wingdings" pitchFamily="2" charset="2"/>
              <a:buNone/>
            </a:pPr>
            <a:r>
              <a:rPr lang="zh-CN" altLang="en-US" sz="2400" b="1" dirty="0"/>
              <a:t>            插入顶点</a:t>
            </a:r>
          </a:p>
          <a:p>
            <a:pPr eaLnBrk="1" hangingPunct="1">
              <a:buFont typeface="Wingdings" pitchFamily="2" charset="2"/>
              <a:buNone/>
            </a:pPr>
            <a:r>
              <a:rPr lang="zh-CN" altLang="en-US" sz="2400" b="1" dirty="0"/>
              <a:t>            插入边（弧）</a:t>
            </a:r>
          </a:p>
          <a:p>
            <a:pPr eaLnBrk="1" hangingPunct="1">
              <a:buFont typeface="Wingdings" pitchFamily="2" charset="2"/>
              <a:buNone/>
            </a:pPr>
            <a:r>
              <a:rPr lang="zh-CN" altLang="en-US" sz="2400" b="1" dirty="0"/>
              <a:t>            修改权值</a:t>
            </a:r>
          </a:p>
          <a:p>
            <a:pPr eaLnBrk="1" hangingPunct="1">
              <a:buFont typeface="Wingdings" pitchFamily="2" charset="2"/>
              <a:buNone/>
            </a:pPr>
            <a:r>
              <a:rPr lang="zh-CN" altLang="en-US" sz="2400" b="1" dirty="0"/>
              <a:t>            删除顶点</a:t>
            </a:r>
          </a:p>
          <a:p>
            <a:pPr eaLnBrk="1" hangingPunct="1">
              <a:buFont typeface="Wingdings" pitchFamily="2" charset="2"/>
              <a:buNone/>
            </a:pPr>
            <a:r>
              <a:rPr lang="zh-CN" altLang="en-US" sz="2400" b="1" dirty="0"/>
              <a:t>            删除边（弧） </a:t>
            </a:r>
          </a:p>
          <a:p>
            <a:pPr eaLnBrk="1" hangingPunct="1">
              <a:buFont typeface="Wingdings" pitchFamily="2" charset="2"/>
              <a:buNone/>
            </a:pPr>
            <a:r>
              <a:rPr lang="zh-CN" altLang="en-US" sz="2400" b="1" dirty="0"/>
              <a:t>            求指定顶点的邻接点</a:t>
            </a:r>
          </a:p>
          <a:p>
            <a:pPr lvl="1" eaLnBrk="1" hangingPunct="1">
              <a:spcBef>
                <a:spcPts val="1200"/>
              </a:spcBef>
              <a:buClr>
                <a:srgbClr val="FF0000"/>
              </a:buClr>
              <a:buFont typeface="Wingdings" pitchFamily="2" charset="2"/>
              <a:buChar char="n"/>
            </a:pPr>
            <a:r>
              <a:rPr lang="zh-CN" altLang="en-US" sz="2200" b="1" dirty="0">
                <a:solidFill>
                  <a:srgbClr val="FF0000"/>
                </a:solidFill>
              </a:rPr>
              <a:t>常用运算：</a:t>
            </a:r>
          </a:p>
          <a:p>
            <a:pPr eaLnBrk="1" hangingPunct="1">
              <a:buFont typeface="Wingdings" pitchFamily="2" charset="2"/>
              <a:buNone/>
            </a:pPr>
            <a:r>
              <a:rPr lang="zh-CN" altLang="en-US" sz="2400" b="1" dirty="0"/>
              <a:t>            遍历</a:t>
            </a:r>
            <a:endParaRPr lang="zh-CN" altLang="en-US" dirty="0"/>
          </a:p>
        </p:txBody>
      </p:sp>
      <p:grpSp>
        <p:nvGrpSpPr>
          <p:cNvPr id="6" name="组合 5"/>
          <p:cNvGrpSpPr/>
          <p:nvPr/>
        </p:nvGrpSpPr>
        <p:grpSpPr>
          <a:xfrm>
            <a:off x="-252536" y="80662"/>
            <a:ext cx="7344816" cy="684042"/>
            <a:chOff x="220537" y="1866348"/>
            <a:chExt cx="7344816" cy="684042"/>
          </a:xfrm>
        </p:grpSpPr>
        <p:grpSp>
          <p:nvGrpSpPr>
            <p:cNvPr id="7" name="组合 6"/>
            <p:cNvGrpSpPr/>
            <p:nvPr/>
          </p:nvGrpSpPr>
          <p:grpSpPr>
            <a:xfrm>
              <a:off x="220537" y="1866348"/>
              <a:ext cx="7344816" cy="684042"/>
              <a:chOff x="179512" y="1326432"/>
              <a:chExt cx="7344816" cy="684042"/>
            </a:xfrm>
          </p:grpSpPr>
          <p:sp>
            <p:nvSpPr>
              <p:cNvPr id="9" name="TextBox 6"/>
              <p:cNvSpPr txBox="1">
                <a:spLocks noChangeArrowheads="1"/>
              </p:cNvSpPr>
              <p:nvPr/>
            </p:nvSpPr>
            <p:spPr bwMode="auto">
              <a:xfrm>
                <a:off x="179512" y="1326432"/>
                <a:ext cx="7344816"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9.2 </a:t>
                </a:r>
                <a:r>
                  <a:rPr lang="zh-CN" altLang="en-US" sz="3600" b="1" dirty="0">
                    <a:latin typeface="Times New Roman" pitchFamily="18" charset="0"/>
                    <a:ea typeface="黑体" pitchFamily="49" charset="-122"/>
                  </a:rPr>
                  <a:t>基本概念和运算</a:t>
                </a:r>
                <a:endParaRPr lang="zh-CN" altLang="en-US" sz="3600" b="1" dirty="0">
                  <a:latin typeface="黑体" pitchFamily="49" charset="-122"/>
                  <a:ea typeface="黑体" pitchFamily="49" charset="-122"/>
                </a:endParaRPr>
              </a:p>
            </p:txBody>
          </p:sp>
          <p:sp>
            <p:nvSpPr>
              <p:cNvPr id="10"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grpSp>
        <p:pic>
          <p:nvPicPr>
            <p:cNvPr id="8" name="图片 7"/>
            <p:cNvPicPr>
              <a:picLocks noChangeAspect="1"/>
            </p:cNvPicPr>
            <p:nvPr/>
          </p:nvPicPr>
          <p:blipFill>
            <a:blip r:embed="rId2" cstate="print"/>
            <a:stretch>
              <a:fillRect/>
            </a:stretch>
          </p:blipFill>
          <p:spPr>
            <a:xfrm>
              <a:off x="1202862" y="2008104"/>
              <a:ext cx="450465" cy="3852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linds(horizontal)">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linds(horizontal)">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blinds(horizontal)">
                                      <p:cBhvr>
                                        <p:cTn id="30" dur="5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blinds(horizontal)">
                                      <p:cBhvr>
                                        <p:cTn id="35" dur="500"/>
                                        <p:tgtEl>
                                          <p:spTgt spid="2">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blinds(horizontal)">
                                      <p:cBhvr>
                                        <p:cTn id="40" dur="500"/>
                                        <p:tgtEl>
                                          <p:spTgt spid="2">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blinds(horizontal)">
                                      <p:cBhvr>
                                        <p:cTn id="45" dur="500"/>
                                        <p:tgtEl>
                                          <p:spTgt spid="2">
                                            <p:txEl>
                                              <p:pRg st="8" end="8"/>
                                            </p:txEl>
                                          </p:spTgt>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
                                            <p:txEl>
                                              <p:pRg st="9" end="9"/>
                                            </p:txEl>
                                          </p:spTgt>
                                        </p:tgtEl>
                                        <p:attrNameLst>
                                          <p:attrName>style.visibility</p:attrName>
                                        </p:attrNameLst>
                                      </p:cBhvr>
                                      <p:to>
                                        <p:strVal val="visible"/>
                                      </p:to>
                                    </p:set>
                                    <p:animEffect transition="in" filter="blinds(horizontal)">
                                      <p:cBhvr>
                                        <p:cTn id="48" dur="500"/>
                                        <p:tgtEl>
                                          <p:spTgt spid="2">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
                                            <p:txEl>
                                              <p:pRg st="10" end="10"/>
                                            </p:txEl>
                                          </p:spTgt>
                                        </p:tgtEl>
                                        <p:attrNameLst>
                                          <p:attrName>style.visibility</p:attrName>
                                        </p:attrNameLst>
                                      </p:cBhvr>
                                      <p:to>
                                        <p:strVal val="visible"/>
                                      </p:to>
                                    </p:set>
                                    <p:animEffect transition="in" filter="blinds(horizontal)">
                                      <p:cBhvr>
                                        <p:cTn id="53"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DBECCFED-0AA0-4D46-813D-EA3FD74157A3}" type="slidenum">
              <a:rPr lang="zh-CN" altLang="en-US">
                <a:latin typeface="Verdana" pitchFamily="34" charset="0"/>
                <a:ea typeface="宋体" pitchFamily="2" charset="-122"/>
              </a:rPr>
              <a:pPr/>
              <a:t>17</a:t>
            </a:fld>
            <a:endParaRPr lang="en-US" altLang="zh-CN">
              <a:latin typeface="Verdana" pitchFamily="34" charset="0"/>
              <a:ea typeface="宋体" pitchFamily="2" charset="-122"/>
            </a:endParaRPr>
          </a:p>
        </p:txBody>
      </p:sp>
      <p:sp>
        <p:nvSpPr>
          <p:cNvPr id="2" name="Rectangle 3"/>
          <p:cNvSpPr>
            <a:spLocks noGrp="1" noChangeArrowheads="1"/>
          </p:cNvSpPr>
          <p:nvPr>
            <p:ph type="body" idx="1"/>
          </p:nvPr>
        </p:nvSpPr>
        <p:spPr>
          <a:xfrm>
            <a:off x="251520" y="980728"/>
            <a:ext cx="8229600" cy="4678451"/>
          </a:xfrm>
        </p:spPr>
        <p:txBody>
          <a:bodyPr/>
          <a:lstStyle/>
          <a:p>
            <a:pPr eaLnBrk="1" hangingPunct="1">
              <a:lnSpc>
                <a:spcPct val="90000"/>
              </a:lnSpc>
              <a:buClr>
                <a:srgbClr val="FF0000"/>
              </a:buClr>
              <a:buFont typeface="Wingdings" pitchFamily="2" charset="2"/>
              <a:buChar char="n"/>
            </a:pPr>
            <a:r>
              <a:rPr lang="zh-CN" altLang="en-US" sz="2800" b="1" dirty="0"/>
              <a:t> 邻接点的求解方法：</a:t>
            </a:r>
          </a:p>
          <a:p>
            <a:pPr eaLnBrk="1" hangingPunct="1">
              <a:lnSpc>
                <a:spcPct val="90000"/>
              </a:lnSpc>
              <a:buFont typeface="Wingdings" pitchFamily="2" charset="2"/>
              <a:buNone/>
            </a:pPr>
            <a:r>
              <a:rPr lang="zh-CN" altLang="en-US" sz="2400" b="1" dirty="0"/>
              <a:t>（1）</a:t>
            </a:r>
            <a:r>
              <a:rPr lang="zh-CN" altLang="en-US" sz="2400" dirty="0">
                <a:solidFill>
                  <a:srgbClr val="FF0000"/>
                </a:solidFill>
              </a:rPr>
              <a:t>邻接点求解的具体实现依赖于图的存储结构</a:t>
            </a:r>
            <a:r>
              <a:rPr lang="zh-CN" altLang="en-US" sz="2400" dirty="0"/>
              <a:t>，为便于</a:t>
            </a:r>
            <a:endParaRPr lang="en-US" altLang="zh-CN" sz="2400" dirty="0"/>
          </a:p>
          <a:p>
            <a:pPr eaLnBrk="1" hangingPunct="1">
              <a:lnSpc>
                <a:spcPct val="90000"/>
              </a:lnSpc>
              <a:buFont typeface="Wingdings" pitchFamily="2" charset="2"/>
              <a:buNone/>
            </a:pPr>
            <a:r>
              <a:rPr lang="en-US" altLang="zh-CN" sz="2400" dirty="0"/>
              <a:t>         </a:t>
            </a:r>
            <a:r>
              <a:rPr lang="zh-CN" altLang="en-US" sz="2400" dirty="0"/>
              <a:t>讨论，后面的讨论中避开了具体存储结构，通过采用如</a:t>
            </a:r>
            <a:endParaRPr lang="en-US" altLang="zh-CN" sz="2400" dirty="0"/>
          </a:p>
          <a:p>
            <a:pPr eaLnBrk="1" hangingPunct="1">
              <a:lnSpc>
                <a:spcPct val="90000"/>
              </a:lnSpc>
              <a:buFont typeface="Wingdings" pitchFamily="2" charset="2"/>
              <a:buNone/>
            </a:pPr>
            <a:r>
              <a:rPr lang="en-US" altLang="zh-CN" sz="2400" dirty="0"/>
              <a:t>         </a:t>
            </a:r>
            <a:r>
              <a:rPr lang="zh-CN" altLang="en-US" sz="2400" dirty="0"/>
              <a:t>下两个运算来实现邻接点的求解：</a:t>
            </a:r>
          </a:p>
          <a:p>
            <a:pPr eaLnBrk="1" hangingPunct="1">
              <a:lnSpc>
                <a:spcPct val="90000"/>
              </a:lnSpc>
              <a:buFont typeface="Wingdings" pitchFamily="2" charset="2"/>
              <a:buNone/>
            </a:pPr>
            <a:r>
              <a:rPr lang="zh-CN" altLang="en-US" sz="2400" b="1" dirty="0"/>
              <a:t>      </a:t>
            </a:r>
            <a:r>
              <a:rPr lang="en-US" altLang="zh-CN" sz="2200" b="1" dirty="0" err="1">
                <a:solidFill>
                  <a:srgbClr val="0000FF"/>
                </a:solidFill>
              </a:rPr>
              <a:t>int</a:t>
            </a:r>
            <a:r>
              <a:rPr lang="en-US" altLang="zh-CN" sz="2200" b="1" dirty="0"/>
              <a:t>  </a:t>
            </a:r>
            <a:r>
              <a:rPr lang="en-US" altLang="zh-CN" sz="2200" b="1" dirty="0" err="1"/>
              <a:t>firstadj</a:t>
            </a:r>
            <a:r>
              <a:rPr lang="en-US" altLang="zh-CN" sz="2200" b="1" dirty="0"/>
              <a:t>(</a:t>
            </a:r>
            <a:r>
              <a:rPr lang="en-US" altLang="zh-CN" sz="2200" b="1" dirty="0" err="1"/>
              <a:t>G,v</a:t>
            </a:r>
            <a:r>
              <a:rPr lang="en-US" altLang="zh-CN" sz="2200" b="1" dirty="0"/>
              <a:t>); </a:t>
            </a:r>
          </a:p>
          <a:p>
            <a:pPr eaLnBrk="1" hangingPunct="1">
              <a:lnSpc>
                <a:spcPct val="90000"/>
              </a:lnSpc>
              <a:buFont typeface="Wingdings" pitchFamily="2" charset="2"/>
              <a:buNone/>
            </a:pPr>
            <a:r>
              <a:rPr lang="en-US" altLang="zh-CN" sz="2200" b="1" dirty="0"/>
              <a:t>            </a:t>
            </a:r>
            <a:r>
              <a:rPr lang="zh-CN" altLang="en-US" sz="2200" b="1" dirty="0"/>
              <a:t>返回顶点</a:t>
            </a:r>
            <a:r>
              <a:rPr lang="en-US" altLang="zh-CN" sz="2200" b="1" dirty="0"/>
              <a:t>v</a:t>
            </a:r>
            <a:r>
              <a:rPr lang="zh-CN" altLang="en-US" sz="2200" b="1" dirty="0"/>
              <a:t>的第一个邻接点号。</a:t>
            </a:r>
          </a:p>
          <a:p>
            <a:pPr eaLnBrk="1" hangingPunct="1">
              <a:lnSpc>
                <a:spcPct val="90000"/>
              </a:lnSpc>
              <a:buFont typeface="Wingdings" pitchFamily="2" charset="2"/>
              <a:buNone/>
            </a:pPr>
            <a:r>
              <a:rPr lang="zh-CN" altLang="en-US" sz="2200" b="1" dirty="0"/>
              <a:t>            若不存在时，返回</a:t>
            </a:r>
            <a:r>
              <a:rPr lang="en-US" altLang="zh-CN" sz="2200" b="1" dirty="0"/>
              <a:t>0</a:t>
            </a:r>
            <a:r>
              <a:rPr lang="zh-CN" altLang="en-US" sz="2200" b="1" dirty="0"/>
              <a:t>（或定义为</a:t>
            </a:r>
            <a:r>
              <a:rPr lang="en-US" altLang="zh-CN" sz="2200" b="1" dirty="0"/>
              <a:t>-1</a:t>
            </a:r>
            <a:r>
              <a:rPr lang="zh-CN" altLang="en-US" sz="2200" b="1" dirty="0"/>
              <a:t>）。</a:t>
            </a:r>
          </a:p>
          <a:p>
            <a:pPr eaLnBrk="1" hangingPunct="1">
              <a:lnSpc>
                <a:spcPct val="90000"/>
              </a:lnSpc>
              <a:buFont typeface="Wingdings" pitchFamily="2" charset="2"/>
              <a:buNone/>
            </a:pPr>
            <a:r>
              <a:rPr lang="zh-CN" altLang="en-US" sz="2200" b="1" dirty="0"/>
              <a:t>      </a:t>
            </a:r>
            <a:r>
              <a:rPr lang="en-US" altLang="zh-CN" sz="2200" b="1" dirty="0" err="1">
                <a:solidFill>
                  <a:srgbClr val="0000FF"/>
                </a:solidFill>
              </a:rPr>
              <a:t>int</a:t>
            </a:r>
            <a:r>
              <a:rPr lang="en-US" altLang="zh-CN" sz="2200" b="1" dirty="0"/>
              <a:t>  </a:t>
            </a:r>
            <a:r>
              <a:rPr lang="en-US" altLang="zh-CN" sz="2200" b="1" dirty="0" err="1"/>
              <a:t>nextadj</a:t>
            </a:r>
            <a:r>
              <a:rPr lang="en-US" altLang="zh-CN" sz="2200" b="1" dirty="0"/>
              <a:t>(</a:t>
            </a:r>
            <a:r>
              <a:rPr lang="en-US" altLang="zh-CN" sz="2200" b="1" dirty="0" err="1"/>
              <a:t>G,v,w</a:t>
            </a:r>
            <a:r>
              <a:rPr lang="en-US" altLang="zh-CN" sz="2200" b="1" dirty="0"/>
              <a:t>); </a:t>
            </a:r>
          </a:p>
          <a:p>
            <a:pPr eaLnBrk="1" hangingPunct="1">
              <a:lnSpc>
                <a:spcPct val="90000"/>
              </a:lnSpc>
              <a:buFont typeface="Wingdings" pitchFamily="2" charset="2"/>
              <a:buNone/>
            </a:pPr>
            <a:r>
              <a:rPr lang="en-US" altLang="zh-CN" sz="2200" b="1" dirty="0"/>
              <a:t>            </a:t>
            </a:r>
            <a:r>
              <a:rPr lang="zh-CN" altLang="en-US" sz="2200" b="1" dirty="0"/>
              <a:t>返回顶点</a:t>
            </a:r>
            <a:r>
              <a:rPr lang="en-US" altLang="zh-CN" sz="2200" b="1" dirty="0"/>
              <a:t>v</a:t>
            </a:r>
            <a:r>
              <a:rPr lang="zh-CN" altLang="en-US" sz="2200" b="1" dirty="0"/>
              <a:t>的邻接点中处于邻接点</a:t>
            </a:r>
            <a:r>
              <a:rPr lang="en-US" altLang="zh-CN" sz="2200" b="1" dirty="0"/>
              <a:t>w</a:t>
            </a:r>
            <a:r>
              <a:rPr lang="zh-CN" altLang="en-US" sz="2200" b="1" dirty="0"/>
              <a:t>之后的邻接点号。</a:t>
            </a:r>
          </a:p>
          <a:p>
            <a:pPr eaLnBrk="1" hangingPunct="1">
              <a:lnSpc>
                <a:spcPct val="90000"/>
              </a:lnSpc>
              <a:buFont typeface="Wingdings" pitchFamily="2" charset="2"/>
              <a:buNone/>
            </a:pPr>
            <a:r>
              <a:rPr lang="zh-CN" altLang="en-US" sz="2200" b="1" dirty="0"/>
              <a:t>           若不存在时，返回</a:t>
            </a:r>
            <a:r>
              <a:rPr lang="en-US" altLang="zh-CN" sz="2200" b="1" dirty="0"/>
              <a:t>0</a:t>
            </a:r>
            <a:r>
              <a:rPr lang="zh-CN" altLang="en-US" sz="2200" b="1" dirty="0"/>
              <a:t>（或定义为</a:t>
            </a:r>
            <a:r>
              <a:rPr lang="en-US" altLang="zh-CN" sz="2200" b="1" dirty="0"/>
              <a:t>-1</a:t>
            </a:r>
            <a:r>
              <a:rPr lang="zh-CN" altLang="en-US" sz="2200" b="1" dirty="0"/>
              <a:t>）。</a:t>
            </a:r>
          </a:p>
          <a:p>
            <a:pPr eaLnBrk="1" hangingPunct="1">
              <a:lnSpc>
                <a:spcPct val="90000"/>
              </a:lnSpc>
              <a:buFont typeface="Wingdings" pitchFamily="2" charset="2"/>
              <a:buNone/>
            </a:pPr>
            <a:endParaRPr lang="zh-CN" altLang="en-US" dirty="0"/>
          </a:p>
          <a:p>
            <a:pPr eaLnBrk="1" hangingPunct="1">
              <a:lnSpc>
                <a:spcPct val="90000"/>
              </a:lnSpc>
              <a:buFont typeface="Wingdings" pitchFamily="2" charset="2"/>
              <a:buNone/>
            </a:pPr>
            <a:r>
              <a:rPr lang="zh-CN" altLang="en-US" sz="2400" dirty="0"/>
              <a:t>（2）在编码实现时，需根据所设定的图的存储结构，自行 </a:t>
            </a:r>
            <a:endParaRPr lang="en-US" altLang="zh-CN" sz="2400" dirty="0"/>
          </a:p>
          <a:p>
            <a:pPr eaLnBrk="1" hangingPunct="1">
              <a:lnSpc>
                <a:spcPct val="90000"/>
              </a:lnSpc>
              <a:buFont typeface="Wingdings" pitchFamily="2" charset="2"/>
              <a:buNone/>
            </a:pPr>
            <a:r>
              <a:rPr lang="en-US" altLang="zh-CN" sz="2400" dirty="0"/>
              <a:t>          </a:t>
            </a:r>
            <a:r>
              <a:rPr lang="zh-CN" altLang="en-US" sz="2400" dirty="0"/>
              <a:t>实现这两个函数。</a:t>
            </a:r>
          </a:p>
        </p:txBody>
      </p:sp>
      <p:grpSp>
        <p:nvGrpSpPr>
          <p:cNvPr id="6" name="组合 5"/>
          <p:cNvGrpSpPr/>
          <p:nvPr/>
        </p:nvGrpSpPr>
        <p:grpSpPr>
          <a:xfrm>
            <a:off x="-252536" y="80662"/>
            <a:ext cx="7344816" cy="684042"/>
            <a:chOff x="220537" y="1866348"/>
            <a:chExt cx="7344816" cy="684042"/>
          </a:xfrm>
        </p:grpSpPr>
        <p:grpSp>
          <p:nvGrpSpPr>
            <p:cNvPr id="7" name="组合 6"/>
            <p:cNvGrpSpPr/>
            <p:nvPr/>
          </p:nvGrpSpPr>
          <p:grpSpPr>
            <a:xfrm>
              <a:off x="220537" y="1866348"/>
              <a:ext cx="7344816" cy="684042"/>
              <a:chOff x="179512" y="1326432"/>
              <a:chExt cx="7344816" cy="684042"/>
            </a:xfrm>
          </p:grpSpPr>
          <p:sp>
            <p:nvSpPr>
              <p:cNvPr id="9" name="TextBox 6"/>
              <p:cNvSpPr txBox="1">
                <a:spLocks noChangeArrowheads="1"/>
              </p:cNvSpPr>
              <p:nvPr/>
            </p:nvSpPr>
            <p:spPr bwMode="auto">
              <a:xfrm>
                <a:off x="179512" y="1326432"/>
                <a:ext cx="7344816"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9.2 </a:t>
                </a:r>
                <a:r>
                  <a:rPr lang="zh-CN" altLang="en-US" sz="3600" b="1" dirty="0">
                    <a:latin typeface="Times New Roman" pitchFamily="18" charset="0"/>
                    <a:ea typeface="黑体" pitchFamily="49" charset="-122"/>
                  </a:rPr>
                  <a:t>基本概念和运算</a:t>
                </a:r>
                <a:endParaRPr lang="zh-CN" altLang="en-US" sz="3600" b="1" dirty="0">
                  <a:latin typeface="黑体" pitchFamily="49" charset="-122"/>
                  <a:ea typeface="黑体" pitchFamily="49" charset="-122"/>
                </a:endParaRPr>
              </a:p>
            </p:txBody>
          </p:sp>
          <p:sp>
            <p:nvSpPr>
              <p:cNvPr id="10"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grpSp>
        <p:pic>
          <p:nvPicPr>
            <p:cNvPr id="8" name="图片 7"/>
            <p:cNvPicPr>
              <a:picLocks noChangeAspect="1"/>
            </p:cNvPicPr>
            <p:nvPr/>
          </p:nvPicPr>
          <p:blipFill>
            <a:blip r:embed="rId2" cstate="print"/>
            <a:stretch>
              <a:fillRect/>
            </a:stretch>
          </p:blipFill>
          <p:spPr>
            <a:xfrm>
              <a:off x="1202862" y="2008104"/>
              <a:ext cx="450465" cy="3852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blinds(horizontal)">
                                      <p:cBhvr>
                                        <p:cTn id="57" dur="500"/>
                                        <p:tgtEl>
                                          <p:spTgt spid="2">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
                                            <p:txEl>
                                              <p:pRg st="12" end="12"/>
                                            </p:txEl>
                                          </p:spTgt>
                                        </p:tgtEl>
                                        <p:attrNameLst>
                                          <p:attrName>style.visibility</p:attrName>
                                        </p:attrNameLst>
                                      </p:cBhvr>
                                      <p:to>
                                        <p:strVal val="visible"/>
                                      </p:to>
                                    </p:set>
                                    <p:animEffect transition="in" filter="blinds(horizontal)">
                                      <p:cBhvr>
                                        <p:cTn id="62"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A378A8CA-1998-4B1F-934D-F893D5226CC9}" type="slidenum">
              <a:rPr lang="zh-CN" altLang="en-US">
                <a:latin typeface="Verdana" pitchFamily="34" charset="0"/>
                <a:ea typeface="宋体" pitchFamily="2" charset="-122"/>
              </a:rPr>
              <a:pPr/>
              <a:t>18</a:t>
            </a:fld>
            <a:endParaRPr lang="en-US" altLang="zh-CN">
              <a:latin typeface="Verdana" pitchFamily="34" charset="0"/>
              <a:ea typeface="宋体" pitchFamily="2" charset="-122"/>
            </a:endParaRPr>
          </a:p>
        </p:txBody>
      </p:sp>
      <p:sp>
        <p:nvSpPr>
          <p:cNvPr id="4" name="Rectangle 3"/>
          <p:cNvSpPr>
            <a:spLocks noGrp="1" noChangeArrowheads="1"/>
          </p:cNvSpPr>
          <p:nvPr>
            <p:ph type="body" idx="1"/>
          </p:nvPr>
        </p:nvSpPr>
        <p:spPr>
          <a:xfrm>
            <a:off x="350044" y="957584"/>
            <a:ext cx="8229600" cy="4678451"/>
          </a:xfrm>
        </p:spPr>
        <p:txBody>
          <a:bodyPr/>
          <a:lstStyle/>
          <a:p>
            <a:pPr eaLnBrk="1" hangingPunct="1">
              <a:buClr>
                <a:srgbClr val="FF0000"/>
              </a:buClr>
              <a:buFont typeface="Wingdings" pitchFamily="2" charset="2"/>
              <a:buChar char="Ø"/>
            </a:pPr>
            <a:r>
              <a:rPr lang="zh-CN" altLang="en-US" sz="2200" b="1" dirty="0"/>
              <a:t>图的存储 </a:t>
            </a:r>
            <a:r>
              <a:rPr lang="en-US" altLang="zh-CN" sz="2200" b="1" dirty="0"/>
              <a:t>—— </a:t>
            </a:r>
            <a:r>
              <a:rPr lang="zh-CN" altLang="en-US" sz="2200" b="1" dirty="0"/>
              <a:t>图结构在计算机中的存储形式</a:t>
            </a:r>
          </a:p>
          <a:p>
            <a:pPr marL="495300" indent="-495300" eaLnBrk="1" hangingPunct="1">
              <a:buFont typeface="Wingdings" pitchFamily="2" charset="2"/>
              <a:buNone/>
            </a:pPr>
            <a:r>
              <a:rPr lang="en-US" altLang="zh-CN" sz="2200" b="1" dirty="0">
                <a:solidFill>
                  <a:srgbClr val="FF0000"/>
                </a:solidFill>
              </a:rPr>
              <a:t>1. </a:t>
            </a:r>
            <a:r>
              <a:rPr lang="zh-CN" altLang="en-US" sz="2200" b="1" dirty="0">
                <a:solidFill>
                  <a:srgbClr val="FF0000"/>
                </a:solidFill>
              </a:rPr>
              <a:t>邻接矩阵</a:t>
            </a:r>
            <a:r>
              <a:rPr lang="en-US" altLang="zh-CN" sz="2200" b="1" dirty="0">
                <a:solidFill>
                  <a:srgbClr val="0000FF"/>
                </a:solidFill>
              </a:rPr>
              <a:t>(Adjacency Matrix)</a:t>
            </a:r>
            <a:endParaRPr lang="zh-CN" altLang="en-US" sz="2200" b="1" dirty="0">
              <a:solidFill>
                <a:srgbClr val="0000FF"/>
              </a:solidFill>
            </a:endParaRPr>
          </a:p>
          <a:p>
            <a:pPr marL="495300" indent="-495300" eaLnBrk="1" hangingPunct="1">
              <a:buFont typeface="Wingdings" pitchFamily="2" charset="2"/>
              <a:buNone/>
            </a:pPr>
            <a:r>
              <a:rPr lang="zh-CN" altLang="en-US" sz="2000" dirty="0"/>
              <a:t>   </a:t>
            </a:r>
            <a:r>
              <a:rPr lang="zh-CN" altLang="en-US" sz="2000" b="1" dirty="0"/>
              <a:t>（</a:t>
            </a:r>
            <a:r>
              <a:rPr lang="en-US" altLang="zh-CN" sz="2000" b="1" dirty="0"/>
              <a:t>1</a:t>
            </a:r>
            <a:r>
              <a:rPr lang="zh-CN" altLang="en-US" sz="2000" b="1" dirty="0"/>
              <a:t>）不带权值</a:t>
            </a:r>
          </a:p>
          <a:p>
            <a:pPr marL="495300" indent="-495300" eaLnBrk="1" hangingPunct="1">
              <a:buFont typeface="Wingdings" pitchFamily="2" charset="2"/>
              <a:buNone/>
            </a:pPr>
            <a:r>
              <a:rPr lang="zh-CN" altLang="en-US" sz="2000" dirty="0"/>
              <a:t>             假设图中有</a:t>
            </a:r>
            <a:r>
              <a:rPr lang="en-US" altLang="zh-CN" sz="2000" dirty="0"/>
              <a:t>n</a:t>
            </a:r>
            <a:r>
              <a:rPr lang="zh-CN" altLang="en-US" sz="2000" dirty="0"/>
              <a:t>个顶点。则采用</a:t>
            </a:r>
            <a:r>
              <a:rPr lang="en-US" altLang="zh-CN" sz="2000" dirty="0" err="1"/>
              <a:t>n×n</a:t>
            </a:r>
            <a:r>
              <a:rPr lang="zh-CN" altLang="en-US" sz="2000" dirty="0"/>
              <a:t>的矩阵</a:t>
            </a:r>
            <a:r>
              <a:rPr lang="en-US" altLang="zh-CN" sz="2000" dirty="0"/>
              <a:t>A</a:t>
            </a:r>
            <a:r>
              <a:rPr lang="zh-CN" altLang="en-US" sz="2000" dirty="0"/>
              <a:t>来表示，</a:t>
            </a:r>
          </a:p>
          <a:p>
            <a:pPr marL="495300" indent="-495300" eaLnBrk="1" hangingPunct="1">
              <a:buFont typeface="Wingdings" pitchFamily="2" charset="2"/>
              <a:buNone/>
            </a:pPr>
            <a:r>
              <a:rPr lang="zh-CN" altLang="en-US" sz="2000" dirty="0"/>
              <a:t>                                      </a:t>
            </a:r>
            <a:r>
              <a:rPr lang="en-US" altLang="zh-CN" sz="2000" dirty="0"/>
              <a:t>1    &lt;</a:t>
            </a:r>
            <a:r>
              <a:rPr lang="en-US" altLang="zh-CN" sz="2000" i="1" dirty="0" err="1"/>
              <a:t>i</a:t>
            </a:r>
            <a:r>
              <a:rPr lang="zh-CN" altLang="en-US" sz="2000" dirty="0"/>
              <a:t>，</a:t>
            </a:r>
            <a:r>
              <a:rPr lang="en-US" altLang="zh-CN" sz="2000" i="1" dirty="0"/>
              <a:t>j</a:t>
            </a:r>
            <a:r>
              <a:rPr lang="en-US" altLang="zh-CN" sz="2000" dirty="0"/>
              <a:t>&gt;∈E</a:t>
            </a:r>
          </a:p>
          <a:p>
            <a:pPr marL="495300" indent="-495300" eaLnBrk="1" hangingPunct="1">
              <a:buFont typeface="Wingdings" pitchFamily="2" charset="2"/>
              <a:buNone/>
            </a:pPr>
            <a:r>
              <a:rPr lang="en-US" altLang="zh-CN" sz="2000" dirty="0"/>
              <a:t>             </a:t>
            </a:r>
            <a:r>
              <a:rPr lang="zh-CN" altLang="en-US" sz="2000" dirty="0"/>
              <a:t>其中   </a:t>
            </a:r>
            <a:r>
              <a:rPr lang="en-US" altLang="zh-CN" sz="2000" dirty="0" err="1"/>
              <a:t>A</a:t>
            </a:r>
            <a:r>
              <a:rPr lang="en-US" altLang="zh-CN" sz="2000" i="1" baseline="-25000" dirty="0" err="1"/>
              <a:t>ij</a:t>
            </a:r>
            <a:r>
              <a:rPr lang="zh-CN" altLang="en-US" sz="2000" dirty="0"/>
              <a:t>＝</a:t>
            </a:r>
          </a:p>
          <a:p>
            <a:pPr marL="495300" indent="-495300" eaLnBrk="1" hangingPunct="1">
              <a:buFont typeface="Wingdings" pitchFamily="2" charset="2"/>
              <a:buNone/>
            </a:pPr>
            <a:r>
              <a:rPr lang="zh-CN" altLang="en-US" sz="2000" dirty="0"/>
              <a:t>                                      </a:t>
            </a:r>
            <a:r>
              <a:rPr lang="en-US" altLang="zh-CN" sz="2000" dirty="0"/>
              <a:t>0     </a:t>
            </a:r>
            <a:r>
              <a:rPr lang="zh-CN" altLang="en-US" sz="2000" dirty="0"/>
              <a:t>否则</a:t>
            </a:r>
          </a:p>
          <a:p>
            <a:pPr marL="495300" indent="-495300" eaLnBrk="1" hangingPunct="1">
              <a:buFont typeface="Wingdings" pitchFamily="2" charset="2"/>
              <a:buNone/>
            </a:pPr>
            <a:r>
              <a:rPr lang="zh-CN" altLang="en-US" sz="2000" b="1" dirty="0">
                <a:solidFill>
                  <a:srgbClr val="FF0000"/>
                </a:solidFill>
              </a:rPr>
              <a:t>例</a:t>
            </a:r>
            <a:r>
              <a:rPr lang="zh-CN" altLang="en-US" sz="2000" dirty="0"/>
              <a:t>：</a:t>
            </a:r>
          </a:p>
        </p:txBody>
      </p:sp>
      <p:sp>
        <p:nvSpPr>
          <p:cNvPr id="15364" name="AutoShape 4"/>
          <p:cNvSpPr/>
          <p:nvPr/>
        </p:nvSpPr>
        <p:spPr bwMode="auto">
          <a:xfrm>
            <a:off x="2618677" y="2920654"/>
            <a:ext cx="114300" cy="504825"/>
          </a:xfrm>
          <a:prstGeom prst="leftBrace">
            <a:avLst>
              <a:gd name="adj1" fmla="val 36806"/>
              <a:gd name="adj2" fmla="val 50000"/>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grpSp>
        <p:nvGrpSpPr>
          <p:cNvPr id="2" name="Group 5"/>
          <p:cNvGrpSpPr/>
          <p:nvPr/>
        </p:nvGrpSpPr>
        <p:grpSpPr bwMode="auto">
          <a:xfrm>
            <a:off x="1331913" y="4076700"/>
            <a:ext cx="1657350" cy="1512888"/>
            <a:chOff x="0" y="0"/>
            <a:chExt cx="1044" cy="953"/>
          </a:xfrm>
        </p:grpSpPr>
        <p:sp>
          <p:nvSpPr>
            <p:cNvPr id="5" name="Oval 6"/>
            <p:cNvSpPr>
              <a:spLocks noChangeArrowheads="1"/>
            </p:cNvSpPr>
            <p:nvPr/>
          </p:nvSpPr>
          <p:spPr bwMode="auto">
            <a:xfrm>
              <a:off x="0" y="0"/>
              <a:ext cx="182" cy="181"/>
            </a:xfrm>
            <a:prstGeom prst="ellipse">
              <a:avLst/>
            </a:prstGeom>
            <a:solidFill>
              <a:srgbClr val="FFFF00"/>
            </a:solidFill>
            <a:ln w="9525">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ea typeface="宋体" pitchFamily="2" charset="-122"/>
                </a:rPr>
                <a:t>1</a:t>
              </a:r>
            </a:p>
          </p:txBody>
        </p:sp>
        <p:sp>
          <p:nvSpPr>
            <p:cNvPr id="6" name="Oval 7"/>
            <p:cNvSpPr>
              <a:spLocks noChangeArrowheads="1"/>
            </p:cNvSpPr>
            <p:nvPr/>
          </p:nvSpPr>
          <p:spPr bwMode="auto">
            <a:xfrm>
              <a:off x="0" y="772"/>
              <a:ext cx="182" cy="181"/>
            </a:xfrm>
            <a:prstGeom prst="ellipse">
              <a:avLst/>
            </a:prstGeom>
            <a:solidFill>
              <a:srgbClr val="FFFF00"/>
            </a:solidFill>
            <a:ln w="9525">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ea typeface="宋体" pitchFamily="2" charset="-122"/>
                </a:rPr>
                <a:t>3</a:t>
              </a:r>
            </a:p>
          </p:txBody>
        </p:sp>
        <p:sp>
          <p:nvSpPr>
            <p:cNvPr id="7" name="Oval 8"/>
            <p:cNvSpPr>
              <a:spLocks noChangeArrowheads="1"/>
            </p:cNvSpPr>
            <p:nvPr/>
          </p:nvSpPr>
          <p:spPr bwMode="auto">
            <a:xfrm>
              <a:off x="862" y="0"/>
              <a:ext cx="182" cy="181"/>
            </a:xfrm>
            <a:prstGeom prst="ellipse">
              <a:avLst/>
            </a:prstGeom>
            <a:solidFill>
              <a:srgbClr val="FFFF00"/>
            </a:solidFill>
            <a:ln w="9525">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ea typeface="宋体" pitchFamily="2" charset="-122"/>
                </a:rPr>
                <a:t>2</a:t>
              </a:r>
            </a:p>
          </p:txBody>
        </p:sp>
        <p:sp>
          <p:nvSpPr>
            <p:cNvPr id="15378" name="Oval 9"/>
            <p:cNvSpPr>
              <a:spLocks noChangeArrowheads="1"/>
            </p:cNvSpPr>
            <p:nvPr/>
          </p:nvSpPr>
          <p:spPr bwMode="auto">
            <a:xfrm>
              <a:off x="862" y="771"/>
              <a:ext cx="182" cy="181"/>
            </a:xfrm>
            <a:prstGeom prst="ellipse">
              <a:avLst/>
            </a:prstGeom>
            <a:solidFill>
              <a:srgbClr val="FFFF00"/>
            </a:solidFill>
            <a:ln w="9525">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ea typeface="宋体" pitchFamily="2" charset="-122"/>
                </a:rPr>
                <a:t>4</a:t>
              </a:r>
            </a:p>
          </p:txBody>
        </p:sp>
        <p:sp>
          <p:nvSpPr>
            <p:cNvPr id="15379" name="Line 10"/>
            <p:cNvSpPr>
              <a:spLocks noChangeShapeType="1"/>
            </p:cNvSpPr>
            <p:nvPr/>
          </p:nvSpPr>
          <p:spPr bwMode="auto">
            <a:xfrm flipH="1" flipV="1">
              <a:off x="163" y="134"/>
              <a:ext cx="740" cy="658"/>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380" name="Line 11"/>
            <p:cNvSpPr>
              <a:spLocks noChangeShapeType="1"/>
            </p:cNvSpPr>
            <p:nvPr/>
          </p:nvSpPr>
          <p:spPr bwMode="auto">
            <a:xfrm>
              <a:off x="91" y="182"/>
              <a:ext cx="0" cy="59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381" name="Line 12"/>
            <p:cNvSpPr>
              <a:spLocks noChangeShapeType="1"/>
            </p:cNvSpPr>
            <p:nvPr/>
          </p:nvSpPr>
          <p:spPr bwMode="auto">
            <a:xfrm>
              <a:off x="181" y="862"/>
              <a:ext cx="681"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 name="Line 13"/>
            <p:cNvSpPr>
              <a:spLocks noChangeShapeType="1"/>
            </p:cNvSpPr>
            <p:nvPr/>
          </p:nvSpPr>
          <p:spPr bwMode="auto">
            <a:xfrm flipH="1">
              <a:off x="957" y="181"/>
              <a:ext cx="0" cy="587"/>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383" name="Line 14"/>
            <p:cNvSpPr>
              <a:spLocks noChangeShapeType="1"/>
            </p:cNvSpPr>
            <p:nvPr/>
          </p:nvSpPr>
          <p:spPr bwMode="auto">
            <a:xfrm>
              <a:off x="181" y="91"/>
              <a:ext cx="681"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15375" name="AutoShape 15"/>
          <p:cNvSpPr>
            <a:spLocks noChangeArrowheads="1"/>
          </p:cNvSpPr>
          <p:nvPr/>
        </p:nvSpPr>
        <p:spPr bwMode="auto">
          <a:xfrm>
            <a:off x="4140200" y="4221163"/>
            <a:ext cx="1439863" cy="1296987"/>
          </a:xfrm>
          <a:prstGeom prst="bracketPair">
            <a:avLst>
              <a:gd name="adj" fmla="val 16667"/>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a:ea typeface="宋体" pitchFamily="2" charset="-122"/>
              </a:rPr>
              <a:t>0  1  1  0</a:t>
            </a:r>
          </a:p>
          <a:p>
            <a:pPr algn="ctr"/>
            <a:r>
              <a:rPr lang="en-US" altLang="zh-CN">
                <a:ea typeface="宋体" pitchFamily="2" charset="-122"/>
              </a:rPr>
              <a:t>0  0  0  1</a:t>
            </a:r>
          </a:p>
          <a:p>
            <a:pPr algn="ctr"/>
            <a:r>
              <a:rPr lang="en-US" altLang="zh-CN">
                <a:ea typeface="宋体" pitchFamily="2" charset="-122"/>
              </a:rPr>
              <a:t>0  0  0  1</a:t>
            </a:r>
          </a:p>
          <a:p>
            <a:pPr algn="ctr"/>
            <a:r>
              <a:rPr lang="en-US" altLang="zh-CN">
                <a:ea typeface="宋体" pitchFamily="2" charset="-122"/>
              </a:rPr>
              <a:t>1  0  0  0</a:t>
            </a:r>
          </a:p>
        </p:txBody>
      </p:sp>
      <p:sp>
        <p:nvSpPr>
          <p:cNvPr id="15376" name="Rectangle 16"/>
          <p:cNvSpPr>
            <a:spLocks noChangeArrowheads="1"/>
          </p:cNvSpPr>
          <p:nvPr/>
        </p:nvSpPr>
        <p:spPr bwMode="auto">
          <a:xfrm>
            <a:off x="5940425" y="3994736"/>
            <a:ext cx="3092782" cy="720725"/>
          </a:xfrm>
          <a:prstGeom prst="rect">
            <a:avLst/>
          </a:prstGeom>
          <a:noFill/>
          <a:ln w="9525">
            <a:solidFill>
              <a:srgbClr val="FF0000"/>
            </a:solidFill>
            <a:miter lim="800000"/>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spcBef>
                <a:spcPts val="600"/>
              </a:spcBef>
            </a:pPr>
            <a:r>
              <a:rPr lang="zh-CN" altLang="en-US" sz="2000" dirty="0">
                <a:ea typeface="宋体" pitchFamily="2" charset="-122"/>
              </a:rPr>
              <a:t>行的方向：发出的弧</a:t>
            </a:r>
          </a:p>
          <a:p>
            <a:pPr algn="ctr">
              <a:spcBef>
                <a:spcPts val="600"/>
              </a:spcBef>
            </a:pPr>
            <a:r>
              <a:rPr lang="zh-CN" altLang="en-US" sz="2000" dirty="0">
                <a:ea typeface="宋体" pitchFamily="2" charset="-122"/>
              </a:rPr>
              <a:t>列的方向 ：进入的弧</a:t>
            </a:r>
          </a:p>
        </p:txBody>
      </p:sp>
      <p:sp>
        <p:nvSpPr>
          <p:cNvPr id="15377" name="AutoShape 17"/>
          <p:cNvSpPr>
            <a:spLocks noChangeArrowheads="1"/>
          </p:cNvSpPr>
          <p:nvPr/>
        </p:nvSpPr>
        <p:spPr bwMode="auto">
          <a:xfrm>
            <a:off x="3132138" y="4652963"/>
            <a:ext cx="647700" cy="360213"/>
          </a:xfrm>
          <a:prstGeom prst="notchedRightArrow">
            <a:avLst>
              <a:gd name="adj1" fmla="val 50000"/>
              <a:gd name="adj2" fmla="val 37500"/>
            </a:avLst>
          </a:prstGeom>
          <a:solidFill>
            <a:srgbClr val="FF0000"/>
          </a:solidFill>
          <a:ln w="9525">
            <a:solidFill>
              <a:schemeClr val="tx1"/>
            </a:solidFill>
            <a:miter lim="800000"/>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grpSp>
        <p:nvGrpSpPr>
          <p:cNvPr id="3" name="Group 18"/>
          <p:cNvGrpSpPr/>
          <p:nvPr/>
        </p:nvGrpSpPr>
        <p:grpSpPr bwMode="auto">
          <a:xfrm>
            <a:off x="2003425" y="4868863"/>
            <a:ext cx="4225925" cy="1512887"/>
            <a:chOff x="0" y="0"/>
            <a:chExt cx="2662" cy="953"/>
          </a:xfrm>
        </p:grpSpPr>
        <p:sp>
          <p:nvSpPr>
            <p:cNvPr id="15372" name="Freeform 19"/>
            <p:cNvSpPr/>
            <p:nvPr/>
          </p:nvSpPr>
          <p:spPr bwMode="auto">
            <a:xfrm>
              <a:off x="0" y="179"/>
              <a:ext cx="1993" cy="484"/>
            </a:xfrm>
            <a:custGeom>
              <a:avLst/>
              <a:gdLst>
                <a:gd name="T0" fmla="*/ 0 w 1993"/>
                <a:gd name="T1" fmla="*/ 210 h 484"/>
                <a:gd name="T2" fmla="*/ 402 w 1993"/>
                <a:gd name="T3" fmla="*/ 475 h 484"/>
                <a:gd name="T4" fmla="*/ 731 w 1993"/>
                <a:gd name="T5" fmla="*/ 484 h 484"/>
                <a:gd name="T6" fmla="*/ 1823 w 1993"/>
                <a:gd name="T7" fmla="*/ 439 h 484"/>
                <a:gd name="T8" fmla="*/ 1993 w 1993"/>
                <a:gd name="T9" fmla="*/ 0 h 484"/>
                <a:gd name="T10" fmla="*/ 0 60000 65536"/>
                <a:gd name="T11" fmla="*/ 0 60000 65536"/>
                <a:gd name="T12" fmla="*/ 0 60000 65536"/>
                <a:gd name="T13" fmla="*/ 0 60000 65536"/>
                <a:gd name="T14" fmla="*/ 0 60000 65536"/>
                <a:gd name="T15" fmla="*/ 0 w 1993"/>
                <a:gd name="T16" fmla="*/ 0 h 484"/>
                <a:gd name="T17" fmla="*/ 1993 w 1993"/>
                <a:gd name="T18" fmla="*/ 484 h 484"/>
              </a:gdLst>
              <a:ahLst/>
              <a:cxnLst>
                <a:cxn ang="T10">
                  <a:pos x="T0" y="T1"/>
                </a:cxn>
                <a:cxn ang="T11">
                  <a:pos x="T2" y="T3"/>
                </a:cxn>
                <a:cxn ang="T12">
                  <a:pos x="T4" y="T5"/>
                </a:cxn>
                <a:cxn ang="T13">
                  <a:pos x="T6" y="T7"/>
                </a:cxn>
                <a:cxn ang="T14">
                  <a:pos x="T8" y="T9"/>
                </a:cxn>
              </a:cxnLst>
              <a:rect l="T15" t="T16" r="T17" b="T18"/>
              <a:pathLst>
                <a:path w="1993" h="484">
                  <a:moveTo>
                    <a:pt x="0" y="210"/>
                  </a:moveTo>
                  <a:lnTo>
                    <a:pt x="402" y="475"/>
                  </a:lnTo>
                  <a:lnTo>
                    <a:pt x="731" y="484"/>
                  </a:lnTo>
                  <a:lnTo>
                    <a:pt x="1823" y="439"/>
                  </a:lnTo>
                  <a:lnTo>
                    <a:pt x="1993" y="0"/>
                  </a:lnTo>
                </a:path>
              </a:pathLst>
            </a:custGeom>
            <a:noFill/>
            <a:ln w="38100" cap="flat" cmpd="sng">
              <a:solidFill>
                <a:srgbClr val="FF0000"/>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5373" name="AutoShape 20"/>
            <p:cNvSpPr>
              <a:spLocks noChangeArrowheads="1"/>
            </p:cNvSpPr>
            <p:nvPr/>
          </p:nvSpPr>
          <p:spPr bwMode="auto">
            <a:xfrm>
              <a:off x="1936" y="696"/>
              <a:ext cx="726" cy="257"/>
            </a:xfrm>
            <a:prstGeom prst="wedgeRectCallout">
              <a:avLst>
                <a:gd name="adj1" fmla="val -63424"/>
                <a:gd name="adj2" fmla="val -84019"/>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zh-CN" altLang="en-US" dirty="0">
                  <a:solidFill>
                    <a:srgbClr val="FF0000"/>
                  </a:solidFill>
                  <a:ea typeface="宋体" pitchFamily="2" charset="-122"/>
                </a:rPr>
                <a:t>对应关系</a:t>
              </a:r>
            </a:p>
          </p:txBody>
        </p:sp>
        <p:sp>
          <p:nvSpPr>
            <p:cNvPr id="15374" name="Oval 21"/>
            <p:cNvSpPr>
              <a:spLocks noChangeArrowheads="1"/>
            </p:cNvSpPr>
            <p:nvPr/>
          </p:nvSpPr>
          <p:spPr bwMode="auto">
            <a:xfrm>
              <a:off x="1981" y="0"/>
              <a:ext cx="136" cy="182"/>
            </a:xfrm>
            <a:prstGeom prst="ellipse">
              <a:avLst/>
            </a:prstGeom>
            <a:noFill/>
            <a:ln w="19050">
              <a:solidFill>
                <a:srgbClr val="FF0000"/>
              </a:solidFill>
              <a:rou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grpSp>
      <p:grpSp>
        <p:nvGrpSpPr>
          <p:cNvPr id="25" name="组合 114"/>
          <p:cNvGrpSpPr/>
          <p:nvPr/>
        </p:nvGrpSpPr>
        <p:grpSpPr>
          <a:xfrm>
            <a:off x="-1260648" y="113331"/>
            <a:ext cx="7758650" cy="671524"/>
            <a:chOff x="-820156" y="3371971"/>
            <a:chExt cx="7758650" cy="671524"/>
          </a:xfrm>
        </p:grpSpPr>
        <p:grpSp>
          <p:nvGrpSpPr>
            <p:cNvPr id="26" name="组合 105"/>
            <p:cNvGrpSpPr/>
            <p:nvPr/>
          </p:nvGrpSpPr>
          <p:grpSpPr>
            <a:xfrm>
              <a:off x="-820156" y="3371971"/>
              <a:ext cx="7758650" cy="671524"/>
              <a:chOff x="-820156" y="3371971"/>
              <a:chExt cx="7758650" cy="671524"/>
            </a:xfrm>
          </p:grpSpPr>
          <p:sp>
            <p:nvSpPr>
              <p:cNvPr id="2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29" name="TextBox 6"/>
              <p:cNvSpPr txBox="1">
                <a:spLocks noChangeArrowheads="1"/>
              </p:cNvSpPr>
              <p:nvPr/>
            </p:nvSpPr>
            <p:spPr bwMode="auto">
              <a:xfrm>
                <a:off x="-820156" y="3371971"/>
                <a:ext cx="775865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9.3 </a:t>
                </a:r>
                <a:r>
                  <a:rPr lang="zh-CN" altLang="en-US" sz="3600" b="1" dirty="0">
                    <a:latin typeface="Times New Roman" pitchFamily="18" charset="0"/>
                    <a:ea typeface="黑体" pitchFamily="49" charset="-122"/>
                  </a:rPr>
                  <a:t>图的存储</a:t>
                </a:r>
              </a:p>
            </p:txBody>
          </p:sp>
        </p:grpSp>
        <p:pic>
          <p:nvPicPr>
            <p:cNvPr id="27" name="图片 26" descr="12.jpg"/>
            <p:cNvPicPr>
              <a:picLocks noChangeAspect="1"/>
            </p:cNvPicPr>
            <p:nvPr/>
          </p:nvPicPr>
          <p:blipFill>
            <a:blip r:embed="rId2" cstate="print"/>
            <a:stretch>
              <a:fillRect/>
            </a:stretch>
          </p:blipFill>
          <p:spPr>
            <a:xfrm>
              <a:off x="1115929" y="3530600"/>
              <a:ext cx="446172" cy="431048"/>
            </a:xfrm>
            <a:prstGeom prst="rect">
              <a:avLst/>
            </a:prstGeom>
          </p:spPr>
        </p:pic>
      </p:grpSp>
      <p:grpSp>
        <p:nvGrpSpPr>
          <p:cNvPr id="9" name="组合 8"/>
          <p:cNvGrpSpPr/>
          <p:nvPr/>
        </p:nvGrpSpPr>
        <p:grpSpPr>
          <a:xfrm>
            <a:off x="5940425" y="4841875"/>
            <a:ext cx="3097213" cy="1077218"/>
            <a:chOff x="5940425" y="4841875"/>
            <a:chExt cx="3097213" cy="1077218"/>
          </a:xfrm>
        </p:grpSpPr>
        <p:sp>
          <p:nvSpPr>
            <p:cNvPr id="15382" name="Text Box 22"/>
            <p:cNvSpPr txBox="1">
              <a:spLocks noChangeArrowheads="1"/>
            </p:cNvSpPr>
            <p:nvPr/>
          </p:nvSpPr>
          <p:spPr bwMode="auto">
            <a:xfrm>
              <a:off x="5940425" y="4841875"/>
              <a:ext cx="3097213" cy="1077218"/>
            </a:xfrm>
            <a:prstGeom prst="rect">
              <a:avLst/>
            </a:prstGeom>
            <a:noFill/>
            <a:ln w="9525">
              <a:solidFill>
                <a:srgbClr val="FF0000"/>
              </a:solidFill>
              <a:miter lim="800000"/>
            </a:ln>
            <a:extLst>
              <a:ext uri="{909E8E84-426E-40DD-AFC4-6F175D3DCCD1}">
                <a14:hiddenFill xmlns:a14="http://schemas.microsoft.com/office/drawing/2010/main" xmlns="">
                  <a:solidFill>
                    <a:srgbClr val="FFFFFF"/>
                  </a:solidFill>
                </a14:hiddenFill>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ts val="600"/>
                </a:spcBef>
              </a:pPr>
              <a:r>
                <a:rPr lang="zh-CN" altLang="en-US" dirty="0">
                  <a:solidFill>
                    <a:srgbClr val="FF0000"/>
                  </a:solidFill>
                  <a:ea typeface="宋体" pitchFamily="2" charset="-122"/>
                </a:rPr>
                <a:t>思考</a:t>
              </a:r>
              <a:r>
                <a:rPr lang="zh-CN" altLang="en-US" dirty="0">
                  <a:ea typeface="宋体" pitchFamily="2" charset="-122"/>
                </a:rPr>
                <a:t>：在邻接矩阵中，如何</a:t>
              </a:r>
              <a:endParaRPr lang="en-US" altLang="zh-CN" dirty="0">
                <a:ea typeface="宋体" pitchFamily="2" charset="-122"/>
              </a:endParaRPr>
            </a:p>
            <a:p>
              <a:pPr>
                <a:spcBef>
                  <a:spcPts val="600"/>
                </a:spcBef>
              </a:pPr>
              <a:r>
                <a:rPr lang="zh-CN" altLang="en-US" dirty="0">
                  <a:ea typeface="宋体" pitchFamily="2" charset="-122"/>
                </a:rPr>
                <a:t>          求解顶点v的入度和出</a:t>
              </a:r>
              <a:endParaRPr lang="en-US" altLang="zh-CN" dirty="0">
                <a:ea typeface="宋体" pitchFamily="2" charset="-122"/>
              </a:endParaRPr>
            </a:p>
            <a:p>
              <a:pPr>
                <a:spcBef>
                  <a:spcPts val="600"/>
                </a:spcBef>
              </a:pPr>
              <a:r>
                <a:rPr lang="zh-CN" altLang="en-US" dirty="0">
                  <a:ea typeface="宋体" pitchFamily="2" charset="-122"/>
                </a:rPr>
                <a:t>          度？</a:t>
              </a:r>
            </a:p>
          </p:txBody>
        </p:sp>
        <p:pic>
          <p:nvPicPr>
            <p:cNvPr id="31" name="图片 30"/>
            <p:cNvPicPr>
              <a:picLocks noChangeAspect="1"/>
            </p:cNvPicPr>
            <p:nvPr/>
          </p:nvPicPr>
          <p:blipFill>
            <a:blip r:embed="rId3" cstate="print"/>
            <a:stretch>
              <a:fillRect/>
            </a:stretch>
          </p:blipFill>
          <p:spPr>
            <a:xfrm>
              <a:off x="6116601" y="5260748"/>
              <a:ext cx="279473" cy="475343"/>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364"/>
                                        </p:tgtEl>
                                        <p:attrNameLst>
                                          <p:attrName>style.visibility</p:attrName>
                                        </p:attrNameLst>
                                      </p:cBhvr>
                                      <p:to>
                                        <p:strVal val="visible"/>
                                      </p:to>
                                    </p:set>
                                    <p:animEffect transition="in" filter="blinds(horizontal)">
                                      <p:cBhvr>
                                        <p:cTn id="32" dur="500"/>
                                        <p:tgtEl>
                                          <p:spTgt spid="1536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blinds(horizontal)">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blinds(horizontal)">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blinds(horizontal)">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linds(horizontal)">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377"/>
                                        </p:tgtEl>
                                        <p:attrNameLst>
                                          <p:attrName>style.visibility</p:attrName>
                                        </p:attrNameLst>
                                      </p:cBhvr>
                                      <p:to>
                                        <p:strVal val="visible"/>
                                      </p:to>
                                    </p:set>
                                    <p:animEffect transition="in" filter="blinds(horizontal)">
                                      <p:cBhvr>
                                        <p:cTn id="57" dur="500"/>
                                        <p:tgtEl>
                                          <p:spTgt spid="1537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5375"/>
                                        </p:tgtEl>
                                        <p:attrNameLst>
                                          <p:attrName>style.visibility</p:attrName>
                                        </p:attrNameLst>
                                      </p:cBhvr>
                                      <p:to>
                                        <p:strVal val="visible"/>
                                      </p:to>
                                    </p:set>
                                    <p:animEffect transition="in" filter="blinds(horizontal)">
                                      <p:cBhvr>
                                        <p:cTn id="62" dur="500"/>
                                        <p:tgtEl>
                                          <p:spTgt spid="1537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blinds(horizontal)">
                                      <p:cBhvr>
                                        <p:cTn id="67" dur="500"/>
                                        <p:tgtEl>
                                          <p:spTgt spid="3"/>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5376"/>
                                        </p:tgtEl>
                                        <p:attrNameLst>
                                          <p:attrName>style.visibility</p:attrName>
                                        </p:attrNameLst>
                                      </p:cBhvr>
                                      <p:to>
                                        <p:strVal val="visible"/>
                                      </p:to>
                                    </p:set>
                                    <p:animEffect transition="in" filter="blinds(horizontal)">
                                      <p:cBhvr>
                                        <p:cTn id="72" dur="500"/>
                                        <p:tgtEl>
                                          <p:spTgt spid="15376"/>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9"/>
                                        </p:tgtEl>
                                        <p:attrNameLst>
                                          <p:attrName>style.visibility</p:attrName>
                                        </p:attrNameLst>
                                      </p:cBhvr>
                                      <p:to>
                                        <p:strVal val="visible"/>
                                      </p:to>
                                    </p:set>
                                    <p:anim calcmode="lin" valueType="num">
                                      <p:cBhvr additive="base">
                                        <p:cTn id="77" dur="500" fill="hold"/>
                                        <p:tgtEl>
                                          <p:spTgt spid="9"/>
                                        </p:tgtEl>
                                        <p:attrNameLst>
                                          <p:attrName>ppt_x</p:attrName>
                                        </p:attrNameLst>
                                      </p:cBhvr>
                                      <p:tavLst>
                                        <p:tav tm="0">
                                          <p:val>
                                            <p:strVal val="#ppt_x"/>
                                          </p:val>
                                        </p:tav>
                                        <p:tav tm="100000">
                                          <p:val>
                                            <p:strVal val="#ppt_x"/>
                                          </p:val>
                                        </p:tav>
                                      </p:tavLst>
                                    </p:anim>
                                    <p:anim calcmode="lin" valueType="num">
                                      <p:cBhvr additive="base">
                                        <p:cTn id="7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15364" grpId="0" animBg="1"/>
      <p:bldP spid="15375" grpId="0" animBg="1" autoUpdateAnimBg="0"/>
      <p:bldP spid="15376" grpId="0" bldLvl="0" animBg="1" autoUpdateAnimBg="0"/>
      <p:bldP spid="1537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F26BDEE9-753B-4376-9237-C11015BEC9D8}" type="slidenum">
              <a:rPr lang="zh-CN" altLang="en-US">
                <a:solidFill>
                  <a:schemeClr val="bg1"/>
                </a:solidFill>
                <a:latin typeface="Verdana" pitchFamily="34" charset="0"/>
                <a:ea typeface="宋体" pitchFamily="2" charset="-122"/>
              </a:rPr>
              <a:pPr/>
              <a:t>19</a:t>
            </a:fld>
            <a:endParaRPr lang="en-US" altLang="zh-CN" dirty="0">
              <a:solidFill>
                <a:schemeClr val="bg1"/>
              </a:solidFill>
              <a:latin typeface="Verdana" pitchFamily="34" charset="0"/>
              <a:ea typeface="宋体" pitchFamily="2" charset="-122"/>
            </a:endParaRPr>
          </a:p>
        </p:txBody>
      </p:sp>
      <p:sp>
        <p:nvSpPr>
          <p:cNvPr id="4" name="Rectangle 3"/>
          <p:cNvSpPr>
            <a:spLocks noGrp="1" noChangeArrowheads="1"/>
          </p:cNvSpPr>
          <p:nvPr>
            <p:ph type="body" idx="1"/>
          </p:nvPr>
        </p:nvSpPr>
        <p:spPr>
          <a:xfrm>
            <a:off x="385763" y="945808"/>
            <a:ext cx="8229600" cy="4894475"/>
          </a:xfrm>
        </p:spPr>
        <p:txBody>
          <a:bodyPr/>
          <a:lstStyle/>
          <a:p>
            <a:pPr marL="495300" indent="-495300" eaLnBrk="1" hangingPunct="1">
              <a:buFont typeface="Wingdings" pitchFamily="2" charset="2"/>
              <a:buNone/>
            </a:pPr>
            <a:r>
              <a:rPr lang="zh-CN" altLang="en-US" sz="2000" dirty="0"/>
              <a:t>  </a:t>
            </a:r>
          </a:p>
          <a:p>
            <a:pPr marL="495300" indent="-495300" eaLnBrk="1" hangingPunct="1">
              <a:buFont typeface="Wingdings" pitchFamily="2" charset="2"/>
              <a:buNone/>
            </a:pPr>
            <a:endParaRPr lang="zh-CN" altLang="en-US" sz="2000" dirty="0"/>
          </a:p>
          <a:p>
            <a:pPr marL="495300" indent="-495300" eaLnBrk="1" hangingPunct="1">
              <a:buFont typeface="Wingdings" pitchFamily="2" charset="2"/>
              <a:buNone/>
            </a:pPr>
            <a:endParaRPr lang="zh-CN" altLang="en-US" sz="2000" dirty="0"/>
          </a:p>
          <a:p>
            <a:pPr marL="495300" indent="-495300" eaLnBrk="1" hangingPunct="1">
              <a:buFont typeface="Wingdings" pitchFamily="2" charset="2"/>
              <a:buNone/>
            </a:pPr>
            <a:endParaRPr lang="zh-CN" altLang="en-US" sz="2000" dirty="0"/>
          </a:p>
          <a:p>
            <a:pPr marL="495300" indent="-495300" eaLnBrk="1" hangingPunct="1">
              <a:buFont typeface="Wingdings" pitchFamily="2" charset="2"/>
              <a:buNone/>
            </a:pPr>
            <a:endParaRPr lang="zh-CN" altLang="en-US" sz="2000" dirty="0"/>
          </a:p>
          <a:p>
            <a:pPr marL="495300" indent="-495300" eaLnBrk="1" hangingPunct="1">
              <a:buFont typeface="Wingdings" pitchFamily="2" charset="2"/>
              <a:buNone/>
            </a:pPr>
            <a:r>
              <a:rPr lang="zh-CN" altLang="en-US" sz="2000" b="1" dirty="0"/>
              <a:t>（</a:t>
            </a:r>
            <a:r>
              <a:rPr lang="en-US" altLang="zh-CN" sz="2000" b="1" dirty="0"/>
              <a:t>2</a:t>
            </a:r>
            <a:r>
              <a:rPr lang="zh-CN" altLang="en-US" sz="2000" b="1" dirty="0"/>
              <a:t>） 网络的表示方法</a:t>
            </a:r>
          </a:p>
          <a:p>
            <a:pPr marL="495300" indent="-495300" eaLnBrk="1" hangingPunct="1">
              <a:buFont typeface="Wingdings" pitchFamily="2" charset="2"/>
              <a:buNone/>
            </a:pPr>
            <a:r>
              <a:rPr lang="zh-CN" altLang="en-US" sz="2000" dirty="0"/>
              <a:t>                    </a:t>
            </a:r>
            <a:r>
              <a:rPr lang="en-US" altLang="zh-CN" sz="2000" dirty="0" err="1"/>
              <a:t>w</a:t>
            </a:r>
            <a:r>
              <a:rPr lang="en-US" altLang="zh-CN" sz="2000" i="1" baseline="-25000" dirty="0" err="1"/>
              <a:t>ij</a:t>
            </a:r>
            <a:r>
              <a:rPr lang="en-US" altLang="zh-CN" sz="2000" dirty="0"/>
              <a:t>    &lt;</a:t>
            </a:r>
            <a:r>
              <a:rPr lang="en-US" altLang="zh-CN" sz="2000" i="1" dirty="0" err="1"/>
              <a:t>i</a:t>
            </a:r>
            <a:r>
              <a:rPr lang="zh-CN" altLang="en-US" sz="2000" dirty="0"/>
              <a:t>，</a:t>
            </a:r>
            <a:r>
              <a:rPr lang="en-US" altLang="zh-CN" sz="2000" i="1" dirty="0"/>
              <a:t>j</a:t>
            </a:r>
            <a:r>
              <a:rPr lang="en-US" altLang="zh-CN" sz="2000" dirty="0"/>
              <a:t>&gt;∈E</a:t>
            </a:r>
          </a:p>
          <a:p>
            <a:pPr marL="495300" indent="-495300" eaLnBrk="1" hangingPunct="1">
              <a:buFont typeface="Wingdings" pitchFamily="2" charset="2"/>
              <a:buNone/>
            </a:pPr>
            <a:r>
              <a:rPr lang="en-US" altLang="zh-CN" sz="2000" dirty="0"/>
              <a:t>      </a:t>
            </a:r>
            <a:r>
              <a:rPr lang="en-US" altLang="zh-CN" sz="2000" dirty="0" err="1"/>
              <a:t>A</a:t>
            </a:r>
            <a:r>
              <a:rPr lang="en-US" altLang="zh-CN" sz="2000" i="1" baseline="-25000" dirty="0" err="1"/>
              <a:t>ij</a:t>
            </a:r>
            <a:r>
              <a:rPr lang="zh-CN" altLang="en-US" sz="2000" dirty="0"/>
              <a:t>＝ </a:t>
            </a:r>
          </a:p>
          <a:p>
            <a:pPr marL="495300" indent="-495300" eaLnBrk="1" hangingPunct="1">
              <a:buFont typeface="Wingdings" pitchFamily="2" charset="2"/>
              <a:buNone/>
            </a:pPr>
            <a:r>
              <a:rPr lang="zh-CN" altLang="en-US" sz="2000" dirty="0"/>
              <a:t>                     </a:t>
            </a:r>
            <a:r>
              <a:rPr lang="en-US" altLang="zh-CN" sz="2000" dirty="0"/>
              <a:t>0    </a:t>
            </a:r>
            <a:r>
              <a:rPr lang="zh-CN" altLang="en-US" sz="2000" dirty="0"/>
              <a:t>或</a:t>
            </a:r>
            <a:r>
              <a:rPr lang="zh-CN" altLang="en-US" sz="2000" dirty="0">
                <a:latin typeface="楷体_GB2312" pitchFamily="1" charset="-122"/>
              </a:rPr>
              <a:t>∞</a:t>
            </a:r>
            <a:r>
              <a:rPr lang="zh-CN" altLang="en-US" sz="2000" dirty="0"/>
              <a:t>  否则</a:t>
            </a:r>
          </a:p>
          <a:p>
            <a:pPr marL="495300" indent="-495300" eaLnBrk="1" hangingPunct="1">
              <a:buFont typeface="Wingdings" pitchFamily="2" charset="2"/>
              <a:buNone/>
            </a:pPr>
            <a:r>
              <a:rPr lang="zh-CN" altLang="en-US" sz="2000" b="1" dirty="0">
                <a:solidFill>
                  <a:srgbClr val="FF0000"/>
                </a:solidFill>
              </a:rPr>
              <a:t>例</a:t>
            </a:r>
            <a:r>
              <a:rPr lang="zh-CN" altLang="en-US" sz="2000" dirty="0"/>
              <a:t>：</a:t>
            </a:r>
          </a:p>
        </p:txBody>
      </p:sp>
      <p:sp>
        <p:nvSpPr>
          <p:cNvPr id="16388" name="AutoShape 4"/>
          <p:cNvSpPr/>
          <p:nvPr/>
        </p:nvSpPr>
        <p:spPr bwMode="auto">
          <a:xfrm>
            <a:off x="1562894" y="3358661"/>
            <a:ext cx="71983" cy="791146"/>
          </a:xfrm>
          <a:prstGeom prst="leftBrace">
            <a:avLst>
              <a:gd name="adj1" fmla="val 23611"/>
              <a:gd name="adj2" fmla="val 50000"/>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sp>
        <p:nvSpPr>
          <p:cNvPr id="16389" name="AutoShape 5"/>
          <p:cNvSpPr>
            <a:spLocks noChangeArrowheads="1"/>
          </p:cNvSpPr>
          <p:nvPr/>
        </p:nvSpPr>
        <p:spPr bwMode="auto">
          <a:xfrm>
            <a:off x="4427538" y="4437063"/>
            <a:ext cx="1727200" cy="1657350"/>
          </a:xfrm>
          <a:prstGeom prst="bracketPair">
            <a:avLst>
              <a:gd name="adj" fmla="val 16667"/>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zh-CN" altLang="en-US" dirty="0">
                <a:ea typeface="宋体" pitchFamily="2" charset="-122"/>
              </a:rPr>
              <a:t>∞   </a:t>
            </a:r>
            <a:r>
              <a:rPr lang="en-US" altLang="zh-CN" dirty="0">
                <a:ea typeface="宋体" pitchFamily="2" charset="-122"/>
              </a:rPr>
              <a:t>4   3  5</a:t>
            </a:r>
          </a:p>
          <a:p>
            <a:pPr algn="ctr"/>
            <a:r>
              <a:rPr lang="en-US" altLang="zh-CN" dirty="0">
                <a:ea typeface="宋体" pitchFamily="2" charset="-122"/>
              </a:rPr>
              <a:t>4   </a:t>
            </a:r>
            <a:r>
              <a:rPr lang="zh-CN" altLang="en-US" dirty="0">
                <a:ea typeface="宋体" pitchFamily="2" charset="-122"/>
              </a:rPr>
              <a:t>∞</a:t>
            </a:r>
            <a:r>
              <a:rPr lang="en-US" altLang="zh-CN" dirty="0">
                <a:ea typeface="宋体" pitchFamily="2" charset="-122"/>
              </a:rPr>
              <a:t>   </a:t>
            </a:r>
            <a:r>
              <a:rPr lang="zh-CN" altLang="en-US" dirty="0">
                <a:ea typeface="宋体" pitchFamily="2" charset="-122"/>
              </a:rPr>
              <a:t>∞</a:t>
            </a:r>
            <a:r>
              <a:rPr lang="en-US" altLang="zh-CN" dirty="0">
                <a:ea typeface="宋体" pitchFamily="2" charset="-122"/>
              </a:rPr>
              <a:t>  2</a:t>
            </a:r>
          </a:p>
          <a:p>
            <a:pPr algn="ctr"/>
            <a:r>
              <a:rPr lang="en-US" altLang="zh-CN" dirty="0">
                <a:ea typeface="宋体" pitchFamily="2" charset="-122"/>
              </a:rPr>
              <a:t>3   </a:t>
            </a:r>
            <a:r>
              <a:rPr lang="zh-CN" altLang="en-US" dirty="0">
                <a:ea typeface="宋体" pitchFamily="2" charset="-122"/>
              </a:rPr>
              <a:t>∞</a:t>
            </a:r>
            <a:r>
              <a:rPr lang="en-US" altLang="zh-CN" dirty="0">
                <a:ea typeface="宋体" pitchFamily="2" charset="-122"/>
              </a:rPr>
              <a:t>  </a:t>
            </a:r>
            <a:r>
              <a:rPr lang="zh-CN" altLang="en-US" dirty="0">
                <a:ea typeface="宋体" pitchFamily="2" charset="-122"/>
              </a:rPr>
              <a:t>∞ </a:t>
            </a:r>
            <a:r>
              <a:rPr lang="en-US" altLang="zh-CN" dirty="0">
                <a:ea typeface="宋体" pitchFamily="2" charset="-122"/>
              </a:rPr>
              <a:t> 6</a:t>
            </a:r>
          </a:p>
          <a:p>
            <a:pPr algn="ctr"/>
            <a:r>
              <a:rPr lang="en-US" altLang="zh-CN" dirty="0">
                <a:ea typeface="宋体" pitchFamily="2" charset="-122"/>
              </a:rPr>
              <a:t>5   2   6  </a:t>
            </a:r>
            <a:r>
              <a:rPr lang="zh-CN" altLang="en-US" dirty="0">
                <a:ea typeface="宋体" pitchFamily="2" charset="-122"/>
              </a:rPr>
              <a:t>∞</a:t>
            </a:r>
            <a:endParaRPr lang="en-US" altLang="zh-CN" dirty="0">
              <a:ea typeface="宋体" pitchFamily="2" charset="-122"/>
            </a:endParaRPr>
          </a:p>
        </p:txBody>
      </p:sp>
      <p:grpSp>
        <p:nvGrpSpPr>
          <p:cNvPr id="2" name="Group 6"/>
          <p:cNvGrpSpPr/>
          <p:nvPr/>
        </p:nvGrpSpPr>
        <p:grpSpPr bwMode="auto">
          <a:xfrm>
            <a:off x="684732" y="1096539"/>
            <a:ext cx="1512888" cy="1368425"/>
            <a:chOff x="0" y="0"/>
            <a:chExt cx="953" cy="862"/>
          </a:xfrm>
        </p:grpSpPr>
        <p:sp>
          <p:nvSpPr>
            <p:cNvPr id="16413" name="Oval 7"/>
            <p:cNvSpPr>
              <a:spLocks noChangeArrowheads="1"/>
            </p:cNvSpPr>
            <p:nvPr/>
          </p:nvSpPr>
          <p:spPr bwMode="auto">
            <a:xfrm>
              <a:off x="0" y="0"/>
              <a:ext cx="182" cy="181"/>
            </a:xfrm>
            <a:prstGeom prst="ellipse">
              <a:avLst/>
            </a:prstGeom>
            <a:solidFill>
              <a:srgbClr val="FFFF00"/>
            </a:solidFill>
            <a:ln w="9525">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ea typeface="宋体" pitchFamily="2" charset="-122"/>
                </a:rPr>
                <a:t>1</a:t>
              </a:r>
            </a:p>
          </p:txBody>
        </p:sp>
        <p:sp>
          <p:nvSpPr>
            <p:cNvPr id="16414" name="Oval 8"/>
            <p:cNvSpPr>
              <a:spLocks noChangeArrowheads="1"/>
            </p:cNvSpPr>
            <p:nvPr/>
          </p:nvSpPr>
          <p:spPr bwMode="auto">
            <a:xfrm>
              <a:off x="771" y="0"/>
              <a:ext cx="182" cy="181"/>
            </a:xfrm>
            <a:prstGeom prst="ellipse">
              <a:avLst/>
            </a:prstGeom>
            <a:solidFill>
              <a:srgbClr val="FFFF00"/>
            </a:solidFill>
            <a:ln w="9525">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ea typeface="宋体" pitchFamily="2" charset="-122"/>
                </a:rPr>
                <a:t>2</a:t>
              </a:r>
            </a:p>
          </p:txBody>
        </p:sp>
        <p:sp>
          <p:nvSpPr>
            <p:cNvPr id="16415" name="Oval 9"/>
            <p:cNvSpPr>
              <a:spLocks noChangeArrowheads="1"/>
            </p:cNvSpPr>
            <p:nvPr/>
          </p:nvSpPr>
          <p:spPr bwMode="auto">
            <a:xfrm>
              <a:off x="771" y="681"/>
              <a:ext cx="182" cy="181"/>
            </a:xfrm>
            <a:prstGeom prst="ellipse">
              <a:avLst/>
            </a:prstGeom>
            <a:solidFill>
              <a:srgbClr val="FFFF00"/>
            </a:solidFill>
            <a:ln w="9525">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ea typeface="宋体" pitchFamily="2" charset="-122"/>
                </a:rPr>
                <a:t>4</a:t>
              </a:r>
            </a:p>
          </p:txBody>
        </p:sp>
        <p:sp>
          <p:nvSpPr>
            <p:cNvPr id="16416" name="Oval 10"/>
            <p:cNvSpPr>
              <a:spLocks noChangeArrowheads="1"/>
            </p:cNvSpPr>
            <p:nvPr/>
          </p:nvSpPr>
          <p:spPr bwMode="auto">
            <a:xfrm>
              <a:off x="0" y="681"/>
              <a:ext cx="182" cy="181"/>
            </a:xfrm>
            <a:prstGeom prst="ellipse">
              <a:avLst/>
            </a:prstGeom>
            <a:solidFill>
              <a:srgbClr val="FFFF00"/>
            </a:solidFill>
            <a:ln w="9525">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ea typeface="宋体" pitchFamily="2" charset="-122"/>
                </a:rPr>
                <a:t>3</a:t>
              </a:r>
            </a:p>
          </p:txBody>
        </p:sp>
        <p:sp>
          <p:nvSpPr>
            <p:cNvPr id="16417" name="Line 11"/>
            <p:cNvSpPr>
              <a:spLocks noChangeShapeType="1"/>
            </p:cNvSpPr>
            <p:nvPr/>
          </p:nvSpPr>
          <p:spPr bwMode="auto">
            <a:xfrm>
              <a:off x="91" y="182"/>
              <a:ext cx="0" cy="499"/>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5" name="Line 12"/>
            <p:cNvSpPr>
              <a:spLocks noChangeShapeType="1"/>
            </p:cNvSpPr>
            <p:nvPr/>
          </p:nvSpPr>
          <p:spPr bwMode="auto">
            <a:xfrm>
              <a:off x="164" y="151"/>
              <a:ext cx="646" cy="552"/>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 name="Line 13"/>
            <p:cNvSpPr>
              <a:spLocks noChangeShapeType="1"/>
            </p:cNvSpPr>
            <p:nvPr/>
          </p:nvSpPr>
          <p:spPr bwMode="auto">
            <a:xfrm>
              <a:off x="182" y="771"/>
              <a:ext cx="589" cy="0"/>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7" name="Line 14"/>
            <p:cNvSpPr>
              <a:spLocks noChangeShapeType="1"/>
            </p:cNvSpPr>
            <p:nvPr/>
          </p:nvSpPr>
          <p:spPr bwMode="auto">
            <a:xfrm flipV="1">
              <a:off x="904" y="169"/>
              <a:ext cx="0" cy="530"/>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6421" name="Line 15"/>
            <p:cNvSpPr>
              <a:spLocks noChangeShapeType="1"/>
            </p:cNvSpPr>
            <p:nvPr/>
          </p:nvSpPr>
          <p:spPr bwMode="auto">
            <a:xfrm flipH="1">
              <a:off x="182" y="91"/>
              <a:ext cx="589" cy="0"/>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grpSp>
      <p:sp>
        <p:nvSpPr>
          <p:cNvPr id="16400" name="AutoShape 16"/>
          <p:cNvSpPr>
            <a:spLocks noChangeArrowheads="1"/>
          </p:cNvSpPr>
          <p:nvPr/>
        </p:nvSpPr>
        <p:spPr bwMode="auto">
          <a:xfrm>
            <a:off x="4010214" y="1194807"/>
            <a:ext cx="1439862" cy="1296987"/>
          </a:xfrm>
          <a:prstGeom prst="bracketPair">
            <a:avLst>
              <a:gd name="adj" fmla="val 16667"/>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a:ea typeface="宋体" pitchFamily="2" charset="-122"/>
              </a:rPr>
              <a:t>0  1  1  1</a:t>
            </a:r>
          </a:p>
          <a:p>
            <a:pPr algn="ctr"/>
            <a:r>
              <a:rPr lang="en-US" altLang="zh-CN">
                <a:ea typeface="宋体" pitchFamily="2" charset="-122"/>
              </a:rPr>
              <a:t>1  0  0  1</a:t>
            </a:r>
          </a:p>
          <a:p>
            <a:pPr algn="ctr"/>
            <a:r>
              <a:rPr lang="en-US" altLang="zh-CN">
                <a:ea typeface="宋体" pitchFamily="2" charset="-122"/>
              </a:rPr>
              <a:t>1  0  0  1</a:t>
            </a:r>
          </a:p>
          <a:p>
            <a:pPr algn="ctr"/>
            <a:r>
              <a:rPr lang="en-US" altLang="zh-CN">
                <a:ea typeface="宋体" pitchFamily="2" charset="-122"/>
              </a:rPr>
              <a:t>1  1  1  0</a:t>
            </a:r>
          </a:p>
        </p:txBody>
      </p:sp>
      <p:sp>
        <p:nvSpPr>
          <p:cNvPr id="16401" name="AutoShape 17"/>
          <p:cNvSpPr>
            <a:spLocks noChangeArrowheads="1"/>
          </p:cNvSpPr>
          <p:nvPr/>
        </p:nvSpPr>
        <p:spPr bwMode="auto">
          <a:xfrm>
            <a:off x="2618677" y="1617023"/>
            <a:ext cx="792163" cy="360362"/>
          </a:xfrm>
          <a:prstGeom prst="notchedRightArrow">
            <a:avLst>
              <a:gd name="adj1" fmla="val 50000"/>
              <a:gd name="adj2" fmla="val 54956"/>
            </a:avLst>
          </a:prstGeom>
          <a:solidFill>
            <a:srgbClr val="FF0000"/>
          </a:solidFill>
          <a:ln w="9525">
            <a:solidFill>
              <a:schemeClr val="tx1"/>
            </a:solidFill>
            <a:miter lim="800000"/>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sp>
        <p:nvSpPr>
          <p:cNvPr id="16402" name="AutoShape 18"/>
          <p:cNvSpPr>
            <a:spLocks noChangeArrowheads="1"/>
          </p:cNvSpPr>
          <p:nvPr/>
        </p:nvSpPr>
        <p:spPr bwMode="auto">
          <a:xfrm>
            <a:off x="3585817" y="5084360"/>
            <a:ext cx="792163" cy="360362"/>
          </a:xfrm>
          <a:prstGeom prst="notchedRightArrow">
            <a:avLst>
              <a:gd name="adj1" fmla="val 50000"/>
              <a:gd name="adj2" fmla="val 54956"/>
            </a:avLst>
          </a:prstGeom>
          <a:solidFill>
            <a:srgbClr val="FF0000"/>
          </a:solidFill>
          <a:ln w="9525">
            <a:solidFill>
              <a:schemeClr val="tx1"/>
            </a:solidFill>
            <a:miter lim="800000"/>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grpSp>
        <p:nvGrpSpPr>
          <p:cNvPr id="3" name="Group 19"/>
          <p:cNvGrpSpPr/>
          <p:nvPr/>
        </p:nvGrpSpPr>
        <p:grpSpPr bwMode="auto">
          <a:xfrm>
            <a:off x="1187450" y="4292600"/>
            <a:ext cx="2492375" cy="1944688"/>
            <a:chOff x="0" y="0"/>
            <a:chExt cx="1570" cy="1225"/>
          </a:xfrm>
        </p:grpSpPr>
        <p:sp>
          <p:nvSpPr>
            <p:cNvPr id="16407" name="Line 28"/>
            <p:cNvSpPr>
              <a:spLocks noChangeShapeType="1"/>
            </p:cNvSpPr>
            <p:nvPr/>
          </p:nvSpPr>
          <p:spPr bwMode="auto">
            <a:xfrm flipH="1" flipV="1">
              <a:off x="325" y="305"/>
              <a:ext cx="945" cy="738"/>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6399" name="Oval 20"/>
            <p:cNvSpPr>
              <a:spLocks noChangeArrowheads="1"/>
            </p:cNvSpPr>
            <p:nvPr/>
          </p:nvSpPr>
          <p:spPr bwMode="auto">
            <a:xfrm>
              <a:off x="136" y="136"/>
              <a:ext cx="215" cy="219"/>
            </a:xfrm>
            <a:prstGeom prst="ellipse">
              <a:avLst/>
            </a:prstGeom>
            <a:solidFill>
              <a:srgbClr val="FFFF00"/>
            </a:solidFill>
            <a:ln w="9525">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ea typeface="宋体" pitchFamily="2" charset="-122"/>
                </a:rPr>
                <a:t>1</a:t>
              </a:r>
            </a:p>
          </p:txBody>
        </p:sp>
        <p:sp>
          <p:nvSpPr>
            <p:cNvPr id="8" name="Oval 21"/>
            <p:cNvSpPr>
              <a:spLocks noChangeArrowheads="1"/>
            </p:cNvSpPr>
            <p:nvPr/>
          </p:nvSpPr>
          <p:spPr bwMode="auto">
            <a:xfrm>
              <a:off x="1245" y="1006"/>
              <a:ext cx="215" cy="219"/>
            </a:xfrm>
            <a:prstGeom prst="ellipse">
              <a:avLst/>
            </a:prstGeom>
            <a:solidFill>
              <a:srgbClr val="FFFF00"/>
            </a:solidFill>
            <a:ln w="9525">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ea typeface="宋体" pitchFamily="2" charset="-122"/>
                </a:rPr>
                <a:t>4</a:t>
              </a:r>
            </a:p>
          </p:txBody>
        </p:sp>
        <p:sp>
          <p:nvSpPr>
            <p:cNvPr id="9" name="Oval 22"/>
            <p:cNvSpPr>
              <a:spLocks noChangeArrowheads="1"/>
            </p:cNvSpPr>
            <p:nvPr/>
          </p:nvSpPr>
          <p:spPr bwMode="auto">
            <a:xfrm>
              <a:off x="1225" y="136"/>
              <a:ext cx="215" cy="219"/>
            </a:xfrm>
            <a:prstGeom prst="ellipse">
              <a:avLst/>
            </a:prstGeom>
            <a:solidFill>
              <a:srgbClr val="FFFF00"/>
            </a:solidFill>
            <a:ln w="9525">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ea typeface="宋体" pitchFamily="2" charset="-122"/>
                </a:rPr>
                <a:t>2</a:t>
              </a:r>
            </a:p>
          </p:txBody>
        </p:sp>
        <p:sp>
          <p:nvSpPr>
            <p:cNvPr id="10" name="Oval 23"/>
            <p:cNvSpPr>
              <a:spLocks noChangeArrowheads="1"/>
            </p:cNvSpPr>
            <p:nvPr/>
          </p:nvSpPr>
          <p:spPr bwMode="auto">
            <a:xfrm>
              <a:off x="129" y="1006"/>
              <a:ext cx="215" cy="219"/>
            </a:xfrm>
            <a:prstGeom prst="ellipse">
              <a:avLst/>
            </a:prstGeom>
            <a:solidFill>
              <a:srgbClr val="FFFF00"/>
            </a:solidFill>
            <a:ln w="9525">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ea typeface="宋体" pitchFamily="2" charset="-122"/>
                </a:rPr>
                <a:t>3</a:t>
              </a:r>
            </a:p>
          </p:txBody>
        </p:sp>
        <p:sp>
          <p:nvSpPr>
            <p:cNvPr id="16403" name="Line 24"/>
            <p:cNvSpPr>
              <a:spLocks noChangeShapeType="1"/>
            </p:cNvSpPr>
            <p:nvPr/>
          </p:nvSpPr>
          <p:spPr bwMode="auto">
            <a:xfrm flipV="1">
              <a:off x="351" y="240"/>
              <a:ext cx="874" cy="0"/>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r>
                <a:rPr lang="en-US" altLang="zh-CN" dirty="0"/>
                <a:t> </a:t>
              </a:r>
              <a:endParaRPr lang="zh-CN" altLang="en-US" dirty="0"/>
            </a:p>
          </p:txBody>
        </p:sp>
        <p:sp>
          <p:nvSpPr>
            <p:cNvPr id="16404" name="Line 25"/>
            <p:cNvSpPr>
              <a:spLocks noChangeShapeType="1"/>
            </p:cNvSpPr>
            <p:nvPr/>
          </p:nvSpPr>
          <p:spPr bwMode="auto">
            <a:xfrm flipH="1">
              <a:off x="227" y="355"/>
              <a:ext cx="0" cy="651"/>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6405" name="Line 26"/>
            <p:cNvSpPr>
              <a:spLocks noChangeShapeType="1"/>
            </p:cNvSpPr>
            <p:nvPr/>
          </p:nvSpPr>
          <p:spPr bwMode="auto">
            <a:xfrm>
              <a:off x="344" y="1135"/>
              <a:ext cx="901" cy="2"/>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6406" name="Line 27"/>
            <p:cNvSpPr>
              <a:spLocks noChangeShapeType="1"/>
            </p:cNvSpPr>
            <p:nvPr/>
          </p:nvSpPr>
          <p:spPr bwMode="auto">
            <a:xfrm>
              <a:off x="1316" y="355"/>
              <a:ext cx="0" cy="661"/>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6408" name="Rectangle 29"/>
            <p:cNvSpPr>
              <a:spLocks noChangeArrowheads="1"/>
            </p:cNvSpPr>
            <p:nvPr/>
          </p:nvSpPr>
          <p:spPr bwMode="auto">
            <a:xfrm>
              <a:off x="590" y="907"/>
              <a:ext cx="300" cy="3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a:ea typeface="宋体" pitchFamily="2" charset="-122"/>
                </a:rPr>
                <a:t>6</a:t>
              </a:r>
            </a:p>
          </p:txBody>
        </p:sp>
        <p:sp>
          <p:nvSpPr>
            <p:cNvPr id="16409" name="Rectangle 30"/>
            <p:cNvSpPr>
              <a:spLocks noChangeArrowheads="1"/>
            </p:cNvSpPr>
            <p:nvPr/>
          </p:nvSpPr>
          <p:spPr bwMode="auto">
            <a:xfrm>
              <a:off x="0" y="526"/>
              <a:ext cx="300" cy="3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a:ea typeface="宋体" pitchFamily="2" charset="-122"/>
                </a:rPr>
                <a:t>3</a:t>
              </a:r>
            </a:p>
          </p:txBody>
        </p:sp>
        <p:sp>
          <p:nvSpPr>
            <p:cNvPr id="16410" name="Rectangle 31"/>
            <p:cNvSpPr>
              <a:spLocks noChangeArrowheads="1"/>
            </p:cNvSpPr>
            <p:nvPr/>
          </p:nvSpPr>
          <p:spPr bwMode="auto">
            <a:xfrm>
              <a:off x="730" y="438"/>
              <a:ext cx="300" cy="3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a:ea typeface="宋体" pitchFamily="2" charset="-122"/>
                </a:rPr>
                <a:t>5</a:t>
              </a:r>
            </a:p>
          </p:txBody>
        </p:sp>
        <p:sp>
          <p:nvSpPr>
            <p:cNvPr id="16411" name="Rectangle 32"/>
            <p:cNvSpPr>
              <a:spLocks noChangeArrowheads="1"/>
            </p:cNvSpPr>
            <p:nvPr/>
          </p:nvSpPr>
          <p:spPr bwMode="auto">
            <a:xfrm>
              <a:off x="1270" y="453"/>
              <a:ext cx="300" cy="3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ea typeface="宋体" pitchFamily="2" charset="-122"/>
                </a:rPr>
                <a:t>2</a:t>
              </a:r>
            </a:p>
          </p:txBody>
        </p:sp>
        <p:sp>
          <p:nvSpPr>
            <p:cNvPr id="16412" name="Rectangle 33"/>
            <p:cNvSpPr>
              <a:spLocks noChangeArrowheads="1"/>
            </p:cNvSpPr>
            <p:nvPr/>
          </p:nvSpPr>
          <p:spPr bwMode="auto">
            <a:xfrm>
              <a:off x="681" y="0"/>
              <a:ext cx="300" cy="3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a:ea typeface="宋体" pitchFamily="2" charset="-122"/>
                </a:rPr>
                <a:t>4</a:t>
              </a:r>
            </a:p>
          </p:txBody>
        </p:sp>
      </p:grpSp>
      <p:sp>
        <p:nvSpPr>
          <p:cNvPr id="16419" name="Text Box 35"/>
          <p:cNvSpPr txBox="1">
            <a:spLocks noChangeArrowheads="1"/>
          </p:cNvSpPr>
          <p:nvPr/>
        </p:nvSpPr>
        <p:spPr bwMode="auto">
          <a:xfrm>
            <a:off x="5868144" y="1528872"/>
            <a:ext cx="2554287" cy="369332"/>
          </a:xfrm>
          <a:prstGeom prst="rect">
            <a:avLst/>
          </a:prstGeom>
          <a:noFill/>
          <a:ln w="9525">
            <a:solidFill>
              <a:srgbClr val="FF0000"/>
            </a:solidFill>
            <a:miter lim="800000"/>
          </a:ln>
          <a:extLst>
            <a:ext uri="{909E8E84-426E-40DD-AFC4-6F175D3DCCD1}">
              <a14:hiddenFill xmlns:a14="http://schemas.microsoft.com/office/drawing/2010/main" xmlns="">
                <a:solidFill>
                  <a:srgbClr val="FFFFFF"/>
                </a:solidFill>
              </a14:hiddenFill>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r>
              <a:rPr lang="zh-CN" altLang="en-US" b="1" dirty="0">
                <a:solidFill>
                  <a:srgbClr val="0000FF"/>
                </a:solidFill>
                <a:ea typeface="宋体" pitchFamily="2" charset="-122"/>
              </a:rPr>
              <a:t>无向图的邻接矩阵对称 </a:t>
            </a:r>
          </a:p>
        </p:txBody>
      </p:sp>
      <p:sp>
        <p:nvSpPr>
          <p:cNvPr id="16420" name="Rectangle 36"/>
          <p:cNvSpPr>
            <a:spLocks noChangeArrowheads="1"/>
          </p:cNvSpPr>
          <p:nvPr/>
        </p:nvSpPr>
        <p:spPr bwMode="auto">
          <a:xfrm>
            <a:off x="3924300" y="2882746"/>
            <a:ext cx="5296515" cy="1119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tIns="63480" bIns="69828" anchor="ct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r>
              <a:rPr lang="en-US" altLang="zh-CN" sz="1600" dirty="0">
                <a:ea typeface="宋体" pitchFamily="2" charset="-122"/>
              </a:rPr>
              <a:t> </a:t>
            </a:r>
            <a:r>
              <a:rPr lang="en-US" altLang="zh-CN" sz="1600" dirty="0" err="1">
                <a:solidFill>
                  <a:srgbClr val="0000FF"/>
                </a:solidFill>
                <a:ea typeface="宋体" pitchFamily="2" charset="-122"/>
              </a:rPr>
              <a:t>VertexType</a:t>
            </a:r>
            <a:r>
              <a:rPr lang="en-US" altLang="zh-CN" sz="1600" dirty="0">
                <a:ea typeface="宋体" pitchFamily="2" charset="-122"/>
              </a:rPr>
              <a:t> </a:t>
            </a:r>
            <a:r>
              <a:rPr lang="en-US" altLang="zh-CN" sz="1600" dirty="0" err="1">
                <a:ea typeface="宋体" pitchFamily="2" charset="-122"/>
              </a:rPr>
              <a:t>vexs</a:t>
            </a:r>
            <a:r>
              <a:rPr lang="en-US" altLang="zh-CN" sz="1600" dirty="0">
                <a:ea typeface="宋体" pitchFamily="2" charset="-122"/>
              </a:rPr>
              <a:t>[MAXVEX];   //</a:t>
            </a:r>
            <a:r>
              <a:rPr lang="zh-CN" altLang="en-US" sz="1600" dirty="0">
                <a:ea typeface="宋体" pitchFamily="2" charset="-122"/>
              </a:rPr>
              <a:t>顶点表</a:t>
            </a:r>
          </a:p>
          <a:p>
            <a:r>
              <a:rPr lang="zh-CN" altLang="en-US" sz="1600" dirty="0">
                <a:ea typeface="宋体" pitchFamily="2" charset="-122"/>
              </a:rPr>
              <a:t> </a:t>
            </a:r>
            <a:r>
              <a:rPr lang="en-US" altLang="zh-CN" sz="1600" dirty="0" err="1">
                <a:solidFill>
                  <a:srgbClr val="0000FF"/>
                </a:solidFill>
                <a:ea typeface="宋体" pitchFamily="2" charset="-122"/>
              </a:rPr>
              <a:t>EdgeType</a:t>
            </a:r>
            <a:r>
              <a:rPr lang="en-US" altLang="zh-CN" sz="1600" dirty="0">
                <a:ea typeface="宋体" pitchFamily="2" charset="-122"/>
              </a:rPr>
              <a:t>   arc[MAXVEX][MAXVEX]; //</a:t>
            </a:r>
            <a:r>
              <a:rPr lang="zh-CN" altLang="en-US" sz="1600" dirty="0">
                <a:ea typeface="宋体" pitchFamily="2" charset="-122"/>
              </a:rPr>
              <a:t>邻接矩阵</a:t>
            </a:r>
          </a:p>
          <a:p>
            <a:r>
              <a:rPr lang="zh-CN" altLang="en-US" sz="1600" dirty="0">
                <a:ea typeface="宋体" pitchFamily="2" charset="-122"/>
              </a:rPr>
              <a:t> </a:t>
            </a:r>
            <a:r>
              <a:rPr lang="en-US" altLang="zh-CN" sz="1600" dirty="0" err="1">
                <a:solidFill>
                  <a:srgbClr val="0000FF"/>
                </a:solidFill>
                <a:ea typeface="宋体" pitchFamily="2" charset="-122"/>
              </a:rPr>
              <a:t>int</a:t>
            </a:r>
            <a:r>
              <a:rPr lang="en-US" altLang="zh-CN" sz="1600" dirty="0">
                <a:ea typeface="宋体" pitchFamily="2" charset="-122"/>
              </a:rPr>
              <a:t> </a:t>
            </a:r>
            <a:r>
              <a:rPr lang="en-US" altLang="zh-CN" sz="1600" dirty="0" err="1">
                <a:ea typeface="宋体" pitchFamily="2" charset="-122"/>
              </a:rPr>
              <a:t>numVertexes</a:t>
            </a:r>
            <a:r>
              <a:rPr lang="en-US" altLang="zh-CN" sz="1600" dirty="0">
                <a:ea typeface="宋体" pitchFamily="2" charset="-122"/>
              </a:rPr>
              <a:t>, </a:t>
            </a:r>
            <a:r>
              <a:rPr lang="en-US" altLang="zh-CN" sz="1600" dirty="0" err="1">
                <a:ea typeface="宋体" pitchFamily="2" charset="-122"/>
              </a:rPr>
              <a:t>numEdges</a:t>
            </a:r>
            <a:r>
              <a:rPr lang="en-US" altLang="zh-CN" sz="1600" dirty="0">
                <a:ea typeface="宋体" pitchFamily="2" charset="-122"/>
              </a:rPr>
              <a:t>; //</a:t>
            </a:r>
            <a:r>
              <a:rPr lang="zh-CN" altLang="en-US" sz="1600" dirty="0">
                <a:ea typeface="宋体" pitchFamily="2" charset="-122"/>
              </a:rPr>
              <a:t>图中当前的顶点数和边数</a:t>
            </a:r>
          </a:p>
          <a:p>
            <a:r>
              <a:rPr lang="en-US" altLang="zh-CN" sz="1600" dirty="0">
                <a:ea typeface="宋体" pitchFamily="2" charset="-122"/>
              </a:rPr>
              <a:t> </a:t>
            </a:r>
          </a:p>
        </p:txBody>
      </p:sp>
      <p:grpSp>
        <p:nvGrpSpPr>
          <p:cNvPr id="39" name="组合 114"/>
          <p:cNvGrpSpPr/>
          <p:nvPr/>
        </p:nvGrpSpPr>
        <p:grpSpPr>
          <a:xfrm>
            <a:off x="-1260648" y="113331"/>
            <a:ext cx="7758650" cy="671524"/>
            <a:chOff x="-820156" y="3371971"/>
            <a:chExt cx="7758650" cy="671524"/>
          </a:xfrm>
        </p:grpSpPr>
        <p:grpSp>
          <p:nvGrpSpPr>
            <p:cNvPr id="40" name="组合 105"/>
            <p:cNvGrpSpPr/>
            <p:nvPr/>
          </p:nvGrpSpPr>
          <p:grpSpPr>
            <a:xfrm>
              <a:off x="-820156" y="3371971"/>
              <a:ext cx="7758650" cy="671524"/>
              <a:chOff x="-820156" y="3371971"/>
              <a:chExt cx="7758650" cy="671524"/>
            </a:xfrm>
          </p:grpSpPr>
          <p:sp>
            <p:nvSpPr>
              <p:cNvPr id="42"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43" name="TextBox 6"/>
              <p:cNvSpPr txBox="1">
                <a:spLocks noChangeArrowheads="1"/>
              </p:cNvSpPr>
              <p:nvPr/>
            </p:nvSpPr>
            <p:spPr bwMode="auto">
              <a:xfrm>
                <a:off x="-820156" y="3371971"/>
                <a:ext cx="775865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9.3 </a:t>
                </a:r>
                <a:r>
                  <a:rPr lang="zh-CN" altLang="en-US" sz="3600" b="1" dirty="0">
                    <a:latin typeface="Times New Roman" pitchFamily="18" charset="0"/>
                    <a:ea typeface="黑体" pitchFamily="49" charset="-122"/>
                  </a:rPr>
                  <a:t>图的存储</a:t>
                </a:r>
              </a:p>
            </p:txBody>
          </p:sp>
        </p:grpSp>
        <p:pic>
          <p:nvPicPr>
            <p:cNvPr id="41" name="图片 40" descr="12.jpg"/>
            <p:cNvPicPr>
              <a:picLocks noChangeAspect="1"/>
            </p:cNvPicPr>
            <p:nvPr/>
          </p:nvPicPr>
          <p:blipFill>
            <a:blip r:embed="rId2" cstate="print"/>
            <a:stretch>
              <a:fillRect/>
            </a:stretch>
          </p:blipFill>
          <p:spPr>
            <a:xfrm>
              <a:off x="1115929" y="3530600"/>
              <a:ext cx="446172" cy="431048"/>
            </a:xfrm>
            <a:prstGeom prst="rect">
              <a:avLst/>
            </a:prstGeom>
          </p:spPr>
        </p:pic>
      </p:grpSp>
      <p:grpSp>
        <p:nvGrpSpPr>
          <p:cNvPr id="14" name="组合 13"/>
          <p:cNvGrpSpPr/>
          <p:nvPr/>
        </p:nvGrpSpPr>
        <p:grpSpPr>
          <a:xfrm>
            <a:off x="6288088" y="4189225"/>
            <a:ext cx="2714625" cy="923330"/>
            <a:chOff x="6288088" y="4189225"/>
            <a:chExt cx="2714625" cy="923330"/>
          </a:xfrm>
        </p:grpSpPr>
        <p:sp>
          <p:nvSpPr>
            <p:cNvPr id="16418" name="Text Box 34"/>
            <p:cNvSpPr txBox="1">
              <a:spLocks noChangeArrowheads="1"/>
            </p:cNvSpPr>
            <p:nvPr/>
          </p:nvSpPr>
          <p:spPr bwMode="auto">
            <a:xfrm>
              <a:off x="6288088" y="4189225"/>
              <a:ext cx="2714625" cy="923330"/>
            </a:xfrm>
            <a:prstGeom prst="rect">
              <a:avLst/>
            </a:prstGeom>
            <a:noFill/>
            <a:ln w="9525">
              <a:solidFill>
                <a:srgbClr val="FF0000"/>
              </a:solidFill>
              <a:bevel/>
            </a:ln>
            <a:extLst>
              <a:ext uri="{909E8E84-426E-40DD-AFC4-6F175D3DCCD1}">
                <a14:hiddenFill xmlns:a14="http://schemas.microsoft.com/office/drawing/2010/main" xmlns="">
                  <a:solidFill>
                    <a:srgbClr val="FFFFFF"/>
                  </a:solidFill>
                </a14:hiddenFill>
              </a:ext>
            </a:extLst>
          </p:spPr>
          <p:txBody>
            <a:bodyPr wrap="squar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r>
                <a:rPr lang="zh-CN" altLang="en-US" dirty="0">
                  <a:solidFill>
                    <a:srgbClr val="FF0000"/>
                  </a:solidFill>
                  <a:ea typeface="宋体" pitchFamily="2" charset="-122"/>
                </a:rPr>
                <a:t>思考</a:t>
              </a:r>
              <a:r>
                <a:rPr lang="zh-CN" altLang="en-US" dirty="0">
                  <a:ea typeface="宋体" pitchFamily="2" charset="-122"/>
                </a:rPr>
                <a:t>：在邻接矩阵中，</a:t>
              </a:r>
              <a:endParaRPr lang="en-US" altLang="zh-CN" dirty="0">
                <a:ea typeface="宋体" pitchFamily="2" charset="-122"/>
              </a:endParaRPr>
            </a:p>
            <a:p>
              <a:r>
                <a:rPr lang="en-US" altLang="zh-CN" dirty="0">
                  <a:ea typeface="宋体" pitchFamily="2" charset="-122"/>
                </a:rPr>
                <a:t>           </a:t>
              </a:r>
              <a:r>
                <a:rPr lang="zh-CN" altLang="en-US" dirty="0">
                  <a:ea typeface="宋体" pitchFamily="2" charset="-122"/>
                </a:rPr>
                <a:t>如何依次求解顶</a:t>
              </a:r>
              <a:endParaRPr lang="en-US" altLang="zh-CN" dirty="0">
                <a:ea typeface="宋体" pitchFamily="2" charset="-122"/>
              </a:endParaRPr>
            </a:p>
            <a:p>
              <a:r>
                <a:rPr lang="en-US" altLang="zh-CN" dirty="0">
                  <a:ea typeface="宋体" pitchFamily="2" charset="-122"/>
                </a:rPr>
                <a:t>           </a:t>
              </a:r>
              <a:r>
                <a:rPr lang="zh-CN" altLang="en-US" dirty="0">
                  <a:ea typeface="宋体" pitchFamily="2" charset="-122"/>
                </a:rPr>
                <a:t>点v的邻接点？</a:t>
              </a:r>
            </a:p>
          </p:txBody>
        </p:sp>
        <p:pic>
          <p:nvPicPr>
            <p:cNvPr id="13" name="图片 1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440161" y="4550673"/>
              <a:ext cx="306715" cy="41061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01"/>
                                        </p:tgtEl>
                                        <p:attrNameLst>
                                          <p:attrName>style.visibility</p:attrName>
                                        </p:attrNameLst>
                                      </p:cBhvr>
                                      <p:to>
                                        <p:strVal val="visible"/>
                                      </p:to>
                                    </p:set>
                                    <p:animEffect transition="in" filter="blinds(horizontal)">
                                      <p:cBhvr>
                                        <p:cTn id="12" dur="500"/>
                                        <p:tgtEl>
                                          <p:spTgt spid="1640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400"/>
                                        </p:tgtEl>
                                        <p:attrNameLst>
                                          <p:attrName>style.visibility</p:attrName>
                                        </p:attrNameLst>
                                      </p:cBhvr>
                                      <p:to>
                                        <p:strVal val="visible"/>
                                      </p:to>
                                    </p:set>
                                    <p:animEffect transition="in" filter="blinds(horizontal)">
                                      <p:cBhvr>
                                        <p:cTn id="17" dur="500"/>
                                        <p:tgtEl>
                                          <p:spTgt spid="164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419"/>
                                        </p:tgtEl>
                                        <p:attrNameLst>
                                          <p:attrName>style.visibility</p:attrName>
                                        </p:attrNameLst>
                                      </p:cBhvr>
                                      <p:to>
                                        <p:strVal val="visible"/>
                                      </p:to>
                                    </p:set>
                                    <p:animEffect transition="in" filter="blinds(horizontal)">
                                      <p:cBhvr>
                                        <p:cTn id="22" dur="500"/>
                                        <p:tgtEl>
                                          <p:spTgt spid="164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linds(horizontal)">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388"/>
                                        </p:tgtEl>
                                        <p:attrNameLst>
                                          <p:attrName>style.visibility</p:attrName>
                                        </p:attrNameLst>
                                      </p:cBhvr>
                                      <p:to>
                                        <p:strVal val="visible"/>
                                      </p:to>
                                    </p:set>
                                    <p:animEffect transition="in" filter="blinds(horizontal)">
                                      <p:cBhvr>
                                        <p:cTn id="37" dur="500"/>
                                        <p:tgtEl>
                                          <p:spTgt spid="1638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linds(horizontal)">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blinds(horizontal)">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blinds(horizontal)">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blinds(horizontal)">
                                      <p:cBhvr>
                                        <p:cTn id="57" dur="5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6402"/>
                                        </p:tgtEl>
                                        <p:attrNameLst>
                                          <p:attrName>style.visibility</p:attrName>
                                        </p:attrNameLst>
                                      </p:cBhvr>
                                      <p:to>
                                        <p:strVal val="visible"/>
                                      </p:to>
                                    </p:set>
                                    <p:animEffect transition="in" filter="blinds(horizontal)">
                                      <p:cBhvr>
                                        <p:cTn id="62" dur="500"/>
                                        <p:tgtEl>
                                          <p:spTgt spid="1640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6389"/>
                                        </p:tgtEl>
                                        <p:attrNameLst>
                                          <p:attrName>style.visibility</p:attrName>
                                        </p:attrNameLst>
                                      </p:cBhvr>
                                      <p:to>
                                        <p:strVal val="visible"/>
                                      </p:to>
                                    </p:set>
                                    <p:animEffect transition="in" filter="blinds(horizontal)">
                                      <p:cBhvr>
                                        <p:cTn id="67" dur="500"/>
                                        <p:tgtEl>
                                          <p:spTgt spid="1638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6420"/>
                                        </p:tgtEl>
                                        <p:attrNameLst>
                                          <p:attrName>style.visibility</p:attrName>
                                        </p:attrNameLst>
                                      </p:cBhvr>
                                      <p:to>
                                        <p:strVal val="visible"/>
                                      </p:to>
                                    </p:set>
                                    <p:animEffect transition="in" filter="blinds(horizontal)">
                                      <p:cBhvr>
                                        <p:cTn id="72" dur="500"/>
                                        <p:tgtEl>
                                          <p:spTgt spid="16420"/>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16388" grpId="0" animBg="1"/>
      <p:bldP spid="16389" grpId="0" animBg="1" autoUpdateAnimBg="0"/>
      <p:bldP spid="16400" grpId="0" animBg="1" autoUpdateAnimBg="0"/>
      <p:bldP spid="16401" grpId="0" animBg="1"/>
      <p:bldP spid="16402" grpId="0" animBg="1"/>
      <p:bldP spid="16419" grpId="0" bldLvl="0" animBg="1" autoUpdateAnimBg="0"/>
      <p:bldP spid="16420"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4097"/>
          <p:cNvSpPr>
            <a:spLocks noGrp="1" noChangeArrowheads="1"/>
          </p:cNvSpPr>
          <p:nvPr>
            <p:ph type="title"/>
          </p:nvPr>
        </p:nvSpPr>
        <p:spPr>
          <a:xfrm>
            <a:off x="395536" y="124266"/>
            <a:ext cx="8928992" cy="660930"/>
          </a:xfrm>
        </p:spPr>
        <p:txBody>
          <a:bodyPr>
            <a:normAutofit/>
          </a:bodyPr>
          <a:lstStyle/>
          <a:p>
            <a:pPr eaLnBrk="1" hangingPunct="1"/>
            <a:r>
              <a:rPr lang="zh-CN" altLang="en-US" b="1" dirty="0"/>
              <a:t>第</a:t>
            </a:r>
            <a:r>
              <a:rPr lang="en-US" altLang="zh-CN" b="1" dirty="0"/>
              <a:t>9</a:t>
            </a:r>
            <a:r>
              <a:rPr lang="zh-CN" altLang="en-US" dirty="0"/>
              <a:t>章 图</a:t>
            </a:r>
            <a:r>
              <a:rPr lang="en-US" altLang="zh-CN"/>
              <a:t>(</a:t>
            </a:r>
            <a:r>
              <a:rPr lang="en-US" altLang="zh-CN">
                <a:solidFill>
                  <a:srgbClr val="FF0000"/>
                </a:solidFill>
                <a:latin typeface="Comic Sans MS" pitchFamily="66" charset="0"/>
              </a:rPr>
              <a:t>Graph</a:t>
            </a:r>
            <a:r>
              <a:rPr lang="en-US" altLang="zh-CN"/>
              <a:t>)</a:t>
            </a:r>
            <a:endParaRPr lang="zh-CN" altLang="en-US" sz="3100" b="1" dirty="0"/>
          </a:p>
        </p:txBody>
      </p:sp>
      <p:grpSp>
        <p:nvGrpSpPr>
          <p:cNvPr id="14" name="组合 114"/>
          <p:cNvGrpSpPr/>
          <p:nvPr/>
        </p:nvGrpSpPr>
        <p:grpSpPr>
          <a:xfrm>
            <a:off x="-331598" y="2412201"/>
            <a:ext cx="6703798" cy="584751"/>
            <a:chOff x="-489955" y="3363717"/>
            <a:chExt cx="7301815" cy="765718"/>
          </a:xfrm>
        </p:grpSpPr>
        <p:grpSp>
          <p:nvGrpSpPr>
            <p:cNvPr id="15" name="组合 105"/>
            <p:cNvGrpSpPr/>
            <p:nvPr/>
          </p:nvGrpSpPr>
          <p:grpSpPr>
            <a:xfrm>
              <a:off x="-489955" y="3363717"/>
              <a:ext cx="7301815" cy="765718"/>
              <a:chOff x="-489955" y="3363717"/>
              <a:chExt cx="7301815" cy="765718"/>
            </a:xfrm>
          </p:grpSpPr>
          <p:sp>
            <p:nvSpPr>
              <p:cNvPr id="1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18" name="TextBox 6"/>
              <p:cNvSpPr txBox="1">
                <a:spLocks noChangeArrowheads="1"/>
              </p:cNvSpPr>
              <p:nvPr/>
            </p:nvSpPr>
            <p:spPr bwMode="auto">
              <a:xfrm>
                <a:off x="-489955" y="3363717"/>
                <a:ext cx="7301815" cy="7657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9.3 </a:t>
                </a:r>
                <a:r>
                  <a:rPr lang="zh-CN" altLang="en-US" sz="3200" b="1" dirty="0">
                    <a:latin typeface="Times New Roman" pitchFamily="18" charset="0"/>
                    <a:ea typeface="黑体" pitchFamily="49" charset="-122"/>
                  </a:rPr>
                  <a:t>图的存储</a:t>
                </a:r>
              </a:p>
            </p:txBody>
          </p:sp>
        </p:grpSp>
        <p:pic>
          <p:nvPicPr>
            <p:cNvPr id="16" name="图片 15" descr="12.jpg"/>
            <p:cNvPicPr>
              <a:picLocks noChangeAspect="1"/>
            </p:cNvPicPr>
            <p:nvPr/>
          </p:nvPicPr>
          <p:blipFill>
            <a:blip r:embed="rId2" cstate="print"/>
            <a:stretch>
              <a:fillRect/>
            </a:stretch>
          </p:blipFill>
          <p:spPr>
            <a:xfrm>
              <a:off x="1115929" y="3530600"/>
              <a:ext cx="446172" cy="431048"/>
            </a:xfrm>
            <a:prstGeom prst="rect">
              <a:avLst/>
            </a:prstGeom>
          </p:spPr>
        </p:pic>
      </p:grpSp>
      <p:grpSp>
        <p:nvGrpSpPr>
          <p:cNvPr id="19" name="组合 67"/>
          <p:cNvGrpSpPr/>
          <p:nvPr/>
        </p:nvGrpSpPr>
        <p:grpSpPr>
          <a:xfrm>
            <a:off x="-345759" y="3068960"/>
            <a:ext cx="6717959" cy="584751"/>
            <a:chOff x="-483146" y="4179148"/>
            <a:chExt cx="7317240" cy="765717"/>
          </a:xfrm>
        </p:grpSpPr>
        <p:grpSp>
          <p:nvGrpSpPr>
            <p:cNvPr id="20" name="组合 106"/>
            <p:cNvGrpSpPr/>
            <p:nvPr/>
          </p:nvGrpSpPr>
          <p:grpSpPr>
            <a:xfrm>
              <a:off x="-483146" y="4179148"/>
              <a:ext cx="7317240" cy="765717"/>
              <a:chOff x="-492671" y="4179148"/>
              <a:chExt cx="7317240" cy="765717"/>
            </a:xfrm>
          </p:grpSpPr>
          <p:sp>
            <p:nvSpPr>
              <p:cNvPr id="22"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23" name="TextBox 6"/>
              <p:cNvSpPr txBox="1">
                <a:spLocks noChangeArrowheads="1"/>
              </p:cNvSpPr>
              <p:nvPr/>
            </p:nvSpPr>
            <p:spPr bwMode="auto">
              <a:xfrm>
                <a:off x="-492671" y="4179148"/>
                <a:ext cx="7317240" cy="765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9.4 </a:t>
                </a:r>
                <a:r>
                  <a:rPr lang="zh-CN" altLang="en-US" sz="3200" b="1" dirty="0">
                    <a:latin typeface="Times New Roman" pitchFamily="18" charset="0"/>
                    <a:ea typeface="黑体" pitchFamily="49" charset="-122"/>
                  </a:rPr>
                  <a:t>图的遍历</a:t>
                </a:r>
                <a:endParaRPr lang="zh-CN" altLang="en-US" sz="3200" b="1" dirty="0">
                  <a:latin typeface="黑体" pitchFamily="49" charset="-122"/>
                  <a:ea typeface="黑体" pitchFamily="49" charset="-122"/>
                </a:endParaRPr>
              </a:p>
            </p:txBody>
          </p:sp>
        </p:grpSp>
        <p:pic>
          <p:nvPicPr>
            <p:cNvPr id="21" name="图片 20" descr="无标题.png"/>
            <p:cNvPicPr>
              <a:picLocks noChangeAspect="1"/>
            </p:cNvPicPr>
            <p:nvPr/>
          </p:nvPicPr>
          <p:blipFill>
            <a:blip r:embed="rId3" cstate="print"/>
            <a:stretch>
              <a:fillRect/>
            </a:stretch>
          </p:blipFill>
          <p:spPr>
            <a:xfrm>
              <a:off x="1137949" y="4364064"/>
              <a:ext cx="433676" cy="330989"/>
            </a:xfrm>
            <a:prstGeom prst="rect">
              <a:avLst/>
            </a:prstGeom>
          </p:spPr>
        </p:pic>
      </p:grpSp>
      <p:grpSp>
        <p:nvGrpSpPr>
          <p:cNvPr id="24" name="组合 109"/>
          <p:cNvGrpSpPr/>
          <p:nvPr/>
        </p:nvGrpSpPr>
        <p:grpSpPr>
          <a:xfrm>
            <a:off x="194752" y="3733991"/>
            <a:ext cx="6006842" cy="584751"/>
            <a:chOff x="117438" y="4509962"/>
            <a:chExt cx="6542686" cy="765718"/>
          </a:xfrm>
        </p:grpSpPr>
        <p:sp>
          <p:nvSpPr>
            <p:cNvPr id="25"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itchFamily="34" charset="-122"/>
              </a:endParaRPr>
            </a:p>
          </p:txBody>
        </p:sp>
        <p:pic>
          <p:nvPicPr>
            <p:cNvPr id="26" name="图片 25" descr="u=714968970,2342735455&amp;fm=27&amp;gp=0.jpg"/>
            <p:cNvPicPr/>
            <p:nvPr/>
          </p:nvPicPr>
          <p:blipFill>
            <a:blip r:embed="rId4"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7" name="TextBox 6"/>
            <p:cNvSpPr txBox="1">
              <a:spLocks noChangeArrowheads="1"/>
            </p:cNvSpPr>
            <p:nvPr/>
          </p:nvSpPr>
          <p:spPr bwMode="auto">
            <a:xfrm>
              <a:off x="117438" y="4509962"/>
              <a:ext cx="6542686" cy="7657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9.5 </a:t>
              </a:r>
              <a:r>
                <a:rPr lang="zh-CN" altLang="en-US" sz="3200" b="1" dirty="0">
                  <a:latin typeface="Times New Roman" pitchFamily="18" charset="0"/>
                  <a:ea typeface="黑体" pitchFamily="49" charset="-122"/>
                </a:rPr>
                <a:t>最小生成树</a:t>
              </a:r>
              <a:endParaRPr lang="zh-CN" altLang="en-US" sz="3600" b="1" dirty="0">
                <a:latin typeface="黑体" pitchFamily="49" charset="-122"/>
                <a:ea typeface="黑体" pitchFamily="49" charset="-122"/>
              </a:endParaRPr>
            </a:p>
          </p:txBody>
        </p:sp>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a:t>
            </a:fld>
            <a:endParaRPr lang="zh-CN" altLang="en-US" dirty="0"/>
          </a:p>
        </p:txBody>
      </p:sp>
      <p:grpSp>
        <p:nvGrpSpPr>
          <p:cNvPr id="51" name="组合 50"/>
          <p:cNvGrpSpPr/>
          <p:nvPr/>
        </p:nvGrpSpPr>
        <p:grpSpPr>
          <a:xfrm>
            <a:off x="937752" y="5868585"/>
            <a:ext cx="3664694" cy="584751"/>
            <a:chOff x="989571" y="5778644"/>
            <a:chExt cx="3991603" cy="765717"/>
          </a:xfrm>
        </p:grpSpPr>
        <p:sp>
          <p:nvSpPr>
            <p:cNvPr id="8"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7" name="TextBox 6"/>
            <p:cNvSpPr txBox="1">
              <a:spLocks noChangeArrowheads="1"/>
            </p:cNvSpPr>
            <p:nvPr/>
          </p:nvSpPr>
          <p:spPr bwMode="auto">
            <a:xfrm>
              <a:off x="1473933" y="5778644"/>
              <a:ext cx="3507241" cy="765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9.8 </a:t>
              </a:r>
              <a:r>
                <a:rPr lang="zh-CN" altLang="en-US" sz="3200" b="1" dirty="0">
                  <a:latin typeface="Times New Roman" pitchFamily="18" charset="0"/>
                  <a:ea typeface="黑体" pitchFamily="49" charset="-122"/>
                </a:rPr>
                <a:t>本章小结</a:t>
              </a:r>
            </a:p>
          </p:txBody>
        </p:sp>
        <p:sp>
          <p:nvSpPr>
            <p:cNvPr id="34" name="KSO_Shape"/>
            <p:cNvSpPr/>
            <p:nvPr/>
          </p:nvSpPr>
          <p:spPr bwMode="auto">
            <a:xfrm>
              <a:off x="1187624" y="5942836"/>
              <a:ext cx="458076" cy="366692"/>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itchFamily="34" charset="-122"/>
              </a:endParaRPr>
            </a:p>
          </p:txBody>
        </p:sp>
      </p:grpSp>
      <p:grpSp>
        <p:nvGrpSpPr>
          <p:cNvPr id="49" name="组合 48"/>
          <p:cNvGrpSpPr/>
          <p:nvPr/>
        </p:nvGrpSpPr>
        <p:grpSpPr>
          <a:xfrm>
            <a:off x="-485186" y="1633929"/>
            <a:ext cx="8183437" cy="584751"/>
            <a:chOff x="-571097" y="1790145"/>
            <a:chExt cx="8913447" cy="765718"/>
          </a:xfrm>
        </p:grpSpPr>
        <p:grpSp>
          <p:nvGrpSpPr>
            <p:cNvPr id="37" name="组合 36"/>
            <p:cNvGrpSpPr/>
            <p:nvPr/>
          </p:nvGrpSpPr>
          <p:grpSpPr>
            <a:xfrm>
              <a:off x="-571097" y="1790145"/>
              <a:ext cx="8913447" cy="765718"/>
              <a:chOff x="-612122" y="1250229"/>
              <a:chExt cx="8913447" cy="765718"/>
            </a:xfrm>
          </p:grpSpPr>
          <p:sp>
            <p:nvSpPr>
              <p:cNvPr id="38" name="TextBox 6"/>
              <p:cNvSpPr txBox="1">
                <a:spLocks noChangeArrowheads="1"/>
              </p:cNvSpPr>
              <p:nvPr/>
            </p:nvSpPr>
            <p:spPr bwMode="auto">
              <a:xfrm>
                <a:off x="-612122" y="1250229"/>
                <a:ext cx="8913447" cy="7657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9.2 </a:t>
                </a:r>
                <a:r>
                  <a:rPr lang="zh-CN" altLang="en-US" sz="3200" b="1" dirty="0">
                    <a:latin typeface="Times New Roman" pitchFamily="18" charset="0"/>
                    <a:ea typeface="黑体" pitchFamily="49" charset="-122"/>
                  </a:rPr>
                  <a:t>基本概念与运算</a:t>
                </a:r>
              </a:p>
            </p:txBody>
          </p:sp>
          <p:sp>
            <p:nvSpPr>
              <p:cNvPr id="40"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grpSp>
        <p:pic>
          <p:nvPicPr>
            <p:cNvPr id="43" name="图片 42"/>
            <p:cNvPicPr>
              <a:picLocks noChangeAspect="1"/>
            </p:cNvPicPr>
            <p:nvPr/>
          </p:nvPicPr>
          <p:blipFill>
            <a:blip r:embed="rId5" cstate="print"/>
            <a:stretch>
              <a:fillRect/>
            </a:stretch>
          </p:blipFill>
          <p:spPr>
            <a:xfrm>
              <a:off x="1189825" y="2023053"/>
              <a:ext cx="495511" cy="423803"/>
            </a:xfrm>
            <a:prstGeom prst="rect">
              <a:avLst/>
            </a:prstGeom>
          </p:spPr>
        </p:pic>
      </p:grpSp>
      <p:grpSp>
        <p:nvGrpSpPr>
          <p:cNvPr id="50" name="组合 49"/>
          <p:cNvGrpSpPr/>
          <p:nvPr/>
        </p:nvGrpSpPr>
        <p:grpSpPr>
          <a:xfrm>
            <a:off x="467544" y="4447216"/>
            <a:ext cx="6736805" cy="584751"/>
            <a:chOff x="466329" y="4957062"/>
            <a:chExt cx="7337766" cy="765717"/>
          </a:xfrm>
        </p:grpSpPr>
        <p:sp>
          <p:nvSpPr>
            <p:cNvPr id="31"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30" name="TextBox 6"/>
            <p:cNvSpPr txBox="1">
              <a:spLocks noChangeArrowheads="1"/>
            </p:cNvSpPr>
            <p:nvPr/>
          </p:nvSpPr>
          <p:spPr bwMode="auto">
            <a:xfrm>
              <a:off x="466329" y="4957062"/>
              <a:ext cx="7337766" cy="765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9.6 </a:t>
              </a:r>
              <a:r>
                <a:rPr lang="zh-CN" altLang="en-US" sz="3200" b="1" dirty="0">
                  <a:latin typeface="Times New Roman" pitchFamily="18" charset="0"/>
                  <a:ea typeface="黑体" pitchFamily="49" charset="-122"/>
                </a:rPr>
                <a:t>有向无环图的应用</a:t>
              </a:r>
            </a:p>
          </p:txBody>
        </p:sp>
        <p:pic>
          <p:nvPicPr>
            <p:cNvPr id="48" name="图片 47"/>
            <p:cNvPicPr>
              <a:picLocks noChangeAspect="1"/>
            </p:cNvPicPr>
            <p:nvPr/>
          </p:nvPicPr>
          <p:blipFill>
            <a:blip r:embed="rId6" cstate="print"/>
            <a:stretch>
              <a:fillRect/>
            </a:stretch>
          </p:blipFill>
          <p:spPr>
            <a:xfrm>
              <a:off x="1199659" y="5205012"/>
              <a:ext cx="420013" cy="322083"/>
            </a:xfrm>
            <a:prstGeom prst="rect">
              <a:avLst/>
            </a:prstGeom>
          </p:spPr>
        </p:pic>
      </p:grpSp>
      <p:grpSp>
        <p:nvGrpSpPr>
          <p:cNvPr id="41" name="组合 40"/>
          <p:cNvGrpSpPr/>
          <p:nvPr/>
        </p:nvGrpSpPr>
        <p:grpSpPr>
          <a:xfrm>
            <a:off x="628884" y="1003421"/>
            <a:ext cx="3884618" cy="584751"/>
            <a:chOff x="611560" y="1326432"/>
            <a:chExt cx="4231148" cy="765718"/>
          </a:xfrm>
        </p:grpSpPr>
        <p:sp>
          <p:nvSpPr>
            <p:cNvPr id="42" name="TextBox 6"/>
            <p:cNvSpPr txBox="1">
              <a:spLocks noChangeArrowheads="1"/>
            </p:cNvSpPr>
            <p:nvPr/>
          </p:nvSpPr>
          <p:spPr bwMode="auto">
            <a:xfrm>
              <a:off x="611560" y="1326432"/>
              <a:ext cx="4231148" cy="7657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9.1 </a:t>
              </a:r>
              <a:r>
                <a:rPr lang="zh-CN" altLang="en-US" sz="3200" b="1" dirty="0">
                  <a:latin typeface="黑体" pitchFamily="49" charset="-122"/>
                  <a:ea typeface="黑体" pitchFamily="49" charset="-122"/>
                </a:rPr>
                <a:t>引言</a:t>
              </a:r>
            </a:p>
          </p:txBody>
        </p:sp>
        <p:grpSp>
          <p:nvGrpSpPr>
            <p:cNvPr id="44" name="组合 43"/>
            <p:cNvGrpSpPr/>
            <p:nvPr/>
          </p:nvGrpSpPr>
          <p:grpSpPr>
            <a:xfrm>
              <a:off x="958665" y="1327471"/>
              <a:ext cx="842977" cy="683003"/>
              <a:chOff x="958665" y="1327471"/>
              <a:chExt cx="842977" cy="683003"/>
            </a:xfrm>
          </p:grpSpPr>
          <p:sp>
            <p:nvSpPr>
              <p:cNvPr id="45"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pic>
            <p:nvPicPr>
              <p:cNvPr id="46" name="图片 45" descr="1.jpg"/>
              <p:cNvPicPr>
                <a:picLocks noChangeAspect="1"/>
              </p:cNvPicPr>
              <p:nvPr/>
            </p:nvPicPr>
            <p:blipFill>
              <a:blip r:embed="rId7" cstate="print"/>
              <a:stretch>
                <a:fillRect/>
              </a:stretch>
            </p:blipFill>
            <p:spPr>
              <a:xfrm>
                <a:off x="1189071" y="1467621"/>
                <a:ext cx="377680" cy="419801"/>
              </a:xfrm>
              <a:prstGeom prst="rect">
                <a:avLst/>
              </a:prstGeom>
            </p:spPr>
          </p:pic>
        </p:grpSp>
      </p:grpSp>
      <p:grpSp>
        <p:nvGrpSpPr>
          <p:cNvPr id="6" name="组合 5"/>
          <p:cNvGrpSpPr/>
          <p:nvPr/>
        </p:nvGrpSpPr>
        <p:grpSpPr>
          <a:xfrm>
            <a:off x="-900608" y="5146594"/>
            <a:ext cx="7848872" cy="584751"/>
            <a:chOff x="-900608" y="5146594"/>
            <a:chExt cx="7848872" cy="584751"/>
          </a:xfrm>
        </p:grpSpPr>
        <p:grpSp>
          <p:nvGrpSpPr>
            <p:cNvPr id="36" name="组合 35"/>
            <p:cNvGrpSpPr/>
            <p:nvPr/>
          </p:nvGrpSpPr>
          <p:grpSpPr>
            <a:xfrm>
              <a:off x="-900608" y="5146594"/>
              <a:ext cx="7848872" cy="584751"/>
              <a:chOff x="-1024508" y="5770424"/>
              <a:chExt cx="8549038" cy="765717"/>
            </a:xfrm>
          </p:grpSpPr>
          <p:sp>
            <p:nvSpPr>
              <p:cNvPr id="39"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47" name="TextBox 6"/>
              <p:cNvSpPr txBox="1">
                <a:spLocks noChangeArrowheads="1"/>
              </p:cNvSpPr>
              <p:nvPr/>
            </p:nvSpPr>
            <p:spPr bwMode="auto">
              <a:xfrm>
                <a:off x="-1024508" y="5770424"/>
                <a:ext cx="8549038" cy="765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9.7 </a:t>
                </a:r>
                <a:r>
                  <a:rPr lang="zh-CN" altLang="en-US" sz="3200" b="1" dirty="0">
                    <a:latin typeface="Times New Roman" pitchFamily="18" charset="0"/>
                    <a:ea typeface="黑体" pitchFamily="49" charset="-122"/>
                  </a:rPr>
                  <a:t>最短路径</a:t>
                </a:r>
              </a:p>
            </p:txBody>
          </p:sp>
        </p:grpSp>
        <p:pic>
          <p:nvPicPr>
            <p:cNvPr id="5" name="图片 4"/>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1150733" y="5263536"/>
              <a:ext cx="324923" cy="325704"/>
            </a:xfrm>
            <a:prstGeom prst="rect">
              <a:avLst/>
            </a:prstGeom>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ox(in)">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灯片编号占位符 7"/>
          <p:cNvSpPr>
            <a:spLocks noGrp="1"/>
          </p:cNvSpPr>
          <p:nvPr>
            <p:ph type="sldNum" sz="quarter" idx="12"/>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CCC7AC94-0504-41BD-AC1C-36CED032D1A6}" type="slidenum">
              <a:rPr lang="zh-CN" altLang="en-US">
                <a:latin typeface="Verdana" pitchFamily="34" charset="0"/>
                <a:ea typeface="宋体" pitchFamily="2" charset="-122"/>
              </a:rPr>
              <a:pPr/>
              <a:t>20</a:t>
            </a:fld>
            <a:endParaRPr lang="en-US" altLang="zh-CN">
              <a:latin typeface="Verdana" pitchFamily="34" charset="0"/>
              <a:ea typeface="宋体" pitchFamily="2" charset="-122"/>
            </a:endParaRPr>
          </a:p>
        </p:txBody>
      </p:sp>
      <p:sp>
        <p:nvSpPr>
          <p:cNvPr id="4" name="Rectangle 3"/>
          <p:cNvSpPr>
            <a:spLocks noGrp="1" noChangeArrowheads="1"/>
          </p:cNvSpPr>
          <p:nvPr>
            <p:ph type="body" sz="half" idx="1"/>
          </p:nvPr>
        </p:nvSpPr>
        <p:spPr>
          <a:xfrm>
            <a:off x="395536" y="946150"/>
            <a:ext cx="7777162" cy="4968875"/>
          </a:xfrm>
        </p:spPr>
        <p:txBody>
          <a:bodyPr/>
          <a:lstStyle/>
          <a:p>
            <a:pPr eaLnBrk="1" hangingPunct="1">
              <a:buFont typeface="Wingdings" pitchFamily="2" charset="2"/>
              <a:buNone/>
            </a:pPr>
            <a:r>
              <a:rPr lang="en-US" altLang="zh-CN" sz="2400" b="1" dirty="0">
                <a:solidFill>
                  <a:srgbClr val="FF0000"/>
                </a:solidFill>
              </a:rPr>
              <a:t>2. </a:t>
            </a:r>
            <a:r>
              <a:rPr lang="zh-CN" altLang="en-US" sz="2400" b="1" dirty="0">
                <a:solidFill>
                  <a:srgbClr val="FF0000"/>
                </a:solidFill>
              </a:rPr>
              <a:t>邻接表表示法</a:t>
            </a:r>
            <a:r>
              <a:rPr lang="en-US" altLang="zh-CN" sz="2400" b="1" dirty="0">
                <a:solidFill>
                  <a:srgbClr val="0000FF"/>
                </a:solidFill>
              </a:rPr>
              <a:t>(Adjacency Table Representation)</a:t>
            </a:r>
            <a:endParaRPr lang="zh-CN" altLang="en-US" sz="2400" b="1" dirty="0">
              <a:solidFill>
                <a:srgbClr val="0000FF"/>
              </a:solidFill>
            </a:endParaRPr>
          </a:p>
          <a:p>
            <a:pPr eaLnBrk="1" hangingPunct="1">
              <a:buFont typeface="Wingdings" pitchFamily="2" charset="2"/>
              <a:buNone/>
            </a:pPr>
            <a:r>
              <a:rPr lang="zh-CN" altLang="en-US" sz="1800" b="1" dirty="0"/>
              <a:t>     </a:t>
            </a:r>
            <a:r>
              <a:rPr lang="en-US" altLang="zh-CN" sz="2200" b="1" dirty="0"/>
              <a:t>—— </a:t>
            </a:r>
            <a:r>
              <a:rPr lang="zh-CN" altLang="en-US" sz="2200" b="1" dirty="0"/>
              <a:t>将邻接点构成链表</a:t>
            </a:r>
            <a:r>
              <a:rPr lang="zh-CN" altLang="en-US" sz="2200" dirty="0"/>
              <a:t> </a:t>
            </a:r>
          </a:p>
          <a:p>
            <a:pPr eaLnBrk="1" hangingPunct="1">
              <a:buClr>
                <a:srgbClr val="FF0000"/>
              </a:buClr>
              <a:buFont typeface="Wingdings" pitchFamily="2" charset="2"/>
              <a:buChar char="ü"/>
            </a:pPr>
            <a:r>
              <a:rPr lang="zh-CN" altLang="en-US" sz="2200" dirty="0"/>
              <a:t>  </a:t>
            </a:r>
            <a:r>
              <a:rPr lang="zh-CN" altLang="en-US" sz="2200" b="1" dirty="0">
                <a:solidFill>
                  <a:srgbClr val="FF0000"/>
                </a:solidFill>
              </a:rPr>
              <a:t>例</a:t>
            </a:r>
            <a:r>
              <a:rPr lang="zh-CN" altLang="en-US" sz="2200" dirty="0"/>
              <a:t>：</a:t>
            </a:r>
          </a:p>
        </p:txBody>
      </p:sp>
      <p:graphicFrame>
        <p:nvGraphicFramePr>
          <p:cNvPr id="17412" name="Group 4"/>
          <p:cNvGraphicFramePr>
            <a:graphicFrameLocks noGrp="1"/>
          </p:cNvGraphicFramePr>
          <p:nvPr>
            <p:ph sz="quarter" idx="2"/>
          </p:nvPr>
        </p:nvGraphicFramePr>
        <p:xfrm>
          <a:off x="3348038" y="2924175"/>
          <a:ext cx="1152525" cy="1916113"/>
        </p:xfrm>
        <a:graphic>
          <a:graphicData uri="http://schemas.openxmlformats.org/drawingml/2006/table">
            <a:tbl>
              <a:tblPr/>
              <a:tblGrid>
                <a:gridCol w="549275"/>
                <a:gridCol w="603250"/>
              </a:tblGrid>
              <a:tr h="479425">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1</a:t>
                      </a: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482600">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2</a:t>
                      </a: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dirty="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481013">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3</a:t>
                      </a: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473075">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4</a:t>
                      </a: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dirty="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pSp>
        <p:nvGrpSpPr>
          <p:cNvPr id="2" name="Group 21"/>
          <p:cNvGrpSpPr/>
          <p:nvPr/>
        </p:nvGrpSpPr>
        <p:grpSpPr bwMode="auto">
          <a:xfrm>
            <a:off x="1044575" y="2997200"/>
            <a:ext cx="1441450" cy="1296988"/>
            <a:chOff x="0" y="0"/>
            <a:chExt cx="908" cy="817"/>
          </a:xfrm>
        </p:grpSpPr>
        <p:sp>
          <p:nvSpPr>
            <p:cNvPr id="17527" name="Oval 22"/>
            <p:cNvSpPr>
              <a:spLocks noChangeArrowheads="1"/>
            </p:cNvSpPr>
            <p:nvPr/>
          </p:nvSpPr>
          <p:spPr bwMode="auto">
            <a:xfrm>
              <a:off x="0" y="0"/>
              <a:ext cx="182" cy="182"/>
            </a:xfrm>
            <a:prstGeom prst="ellipse">
              <a:avLst/>
            </a:prstGeom>
            <a:solidFill>
              <a:srgbClr val="FFFF00"/>
            </a:solidFill>
            <a:ln w="9525">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ea typeface="宋体" pitchFamily="2" charset="-122"/>
                </a:rPr>
                <a:t>1</a:t>
              </a:r>
            </a:p>
          </p:txBody>
        </p:sp>
        <p:sp>
          <p:nvSpPr>
            <p:cNvPr id="17528" name="Oval 23"/>
            <p:cNvSpPr>
              <a:spLocks noChangeArrowheads="1"/>
            </p:cNvSpPr>
            <p:nvPr/>
          </p:nvSpPr>
          <p:spPr bwMode="auto">
            <a:xfrm>
              <a:off x="726" y="0"/>
              <a:ext cx="182" cy="182"/>
            </a:xfrm>
            <a:prstGeom prst="ellipse">
              <a:avLst/>
            </a:prstGeom>
            <a:solidFill>
              <a:srgbClr val="FFFF00"/>
            </a:solidFill>
            <a:ln w="9525">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ea typeface="宋体" pitchFamily="2" charset="-122"/>
                </a:rPr>
                <a:t>2</a:t>
              </a:r>
            </a:p>
          </p:txBody>
        </p:sp>
        <p:sp>
          <p:nvSpPr>
            <p:cNvPr id="17529" name="Oval 24"/>
            <p:cNvSpPr>
              <a:spLocks noChangeArrowheads="1"/>
            </p:cNvSpPr>
            <p:nvPr/>
          </p:nvSpPr>
          <p:spPr bwMode="auto">
            <a:xfrm>
              <a:off x="726" y="635"/>
              <a:ext cx="182" cy="182"/>
            </a:xfrm>
            <a:prstGeom prst="ellipse">
              <a:avLst/>
            </a:prstGeom>
            <a:solidFill>
              <a:srgbClr val="FFFF00"/>
            </a:solidFill>
            <a:ln w="9525">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ea typeface="宋体" pitchFamily="2" charset="-122"/>
                </a:rPr>
                <a:t>4</a:t>
              </a:r>
            </a:p>
          </p:txBody>
        </p:sp>
        <p:sp>
          <p:nvSpPr>
            <p:cNvPr id="5" name="Oval 25"/>
            <p:cNvSpPr>
              <a:spLocks noChangeArrowheads="1"/>
            </p:cNvSpPr>
            <p:nvPr/>
          </p:nvSpPr>
          <p:spPr bwMode="auto">
            <a:xfrm>
              <a:off x="0" y="635"/>
              <a:ext cx="182" cy="182"/>
            </a:xfrm>
            <a:prstGeom prst="ellipse">
              <a:avLst/>
            </a:prstGeom>
            <a:solidFill>
              <a:srgbClr val="FFFF00"/>
            </a:solidFill>
            <a:ln w="9525">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ea typeface="宋体" pitchFamily="2" charset="-122"/>
                </a:rPr>
                <a:t>3</a:t>
              </a:r>
            </a:p>
          </p:txBody>
        </p:sp>
        <p:sp>
          <p:nvSpPr>
            <p:cNvPr id="17531" name="Line 26"/>
            <p:cNvSpPr>
              <a:spLocks noChangeShapeType="1"/>
            </p:cNvSpPr>
            <p:nvPr/>
          </p:nvSpPr>
          <p:spPr bwMode="auto">
            <a:xfrm>
              <a:off x="91" y="182"/>
              <a:ext cx="0" cy="453"/>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7532" name="Line 27"/>
            <p:cNvSpPr>
              <a:spLocks noChangeShapeType="1"/>
            </p:cNvSpPr>
            <p:nvPr/>
          </p:nvSpPr>
          <p:spPr bwMode="auto">
            <a:xfrm>
              <a:off x="182" y="726"/>
              <a:ext cx="544" cy="0"/>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7533" name="Line 28"/>
            <p:cNvSpPr>
              <a:spLocks noChangeShapeType="1"/>
            </p:cNvSpPr>
            <p:nvPr/>
          </p:nvSpPr>
          <p:spPr bwMode="auto">
            <a:xfrm flipV="1">
              <a:off x="817" y="182"/>
              <a:ext cx="0" cy="453"/>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 name="Line 29"/>
            <p:cNvSpPr>
              <a:spLocks noChangeShapeType="1"/>
            </p:cNvSpPr>
            <p:nvPr/>
          </p:nvSpPr>
          <p:spPr bwMode="auto">
            <a:xfrm flipH="1">
              <a:off x="182" y="91"/>
              <a:ext cx="544" cy="0"/>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7535" name="Line 30"/>
            <p:cNvSpPr>
              <a:spLocks noChangeShapeType="1"/>
            </p:cNvSpPr>
            <p:nvPr/>
          </p:nvSpPr>
          <p:spPr bwMode="auto">
            <a:xfrm flipH="1" flipV="1">
              <a:off x="158" y="147"/>
              <a:ext cx="614" cy="511"/>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grpSp>
      <p:sp>
        <p:nvSpPr>
          <p:cNvPr id="17439" name="Rectangle 31"/>
          <p:cNvSpPr>
            <a:spLocks noChangeArrowheads="1"/>
          </p:cNvSpPr>
          <p:nvPr/>
        </p:nvSpPr>
        <p:spPr bwMode="auto">
          <a:xfrm>
            <a:off x="3205163" y="2493963"/>
            <a:ext cx="576262"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a:ea typeface="宋体" pitchFamily="2" charset="-122"/>
              </a:rPr>
              <a:t>data</a:t>
            </a:r>
          </a:p>
        </p:txBody>
      </p:sp>
      <p:sp>
        <p:nvSpPr>
          <p:cNvPr id="17440" name="Rectangle 32"/>
          <p:cNvSpPr>
            <a:spLocks noChangeArrowheads="1"/>
          </p:cNvSpPr>
          <p:nvPr/>
        </p:nvSpPr>
        <p:spPr bwMode="auto">
          <a:xfrm>
            <a:off x="3708400" y="2565400"/>
            <a:ext cx="8636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a:ea typeface="宋体" pitchFamily="2" charset="-122"/>
              </a:rPr>
              <a:t>firstadj</a:t>
            </a:r>
          </a:p>
        </p:txBody>
      </p:sp>
      <p:graphicFrame>
        <p:nvGraphicFramePr>
          <p:cNvPr id="17441" name="Group 33"/>
          <p:cNvGraphicFramePr>
            <a:graphicFrameLocks noGrp="1"/>
          </p:cNvGraphicFramePr>
          <p:nvPr>
            <p:ph sz="quarter" idx="3"/>
          </p:nvPr>
        </p:nvGraphicFramePr>
        <p:xfrm>
          <a:off x="5005388" y="2919413"/>
          <a:ext cx="752475" cy="427038"/>
        </p:xfrm>
        <a:graphic>
          <a:graphicData uri="http://schemas.openxmlformats.org/drawingml/2006/table">
            <a:tbl>
              <a:tblPr/>
              <a:tblGrid>
                <a:gridCol w="465137"/>
                <a:gridCol w="287338"/>
              </a:tblGrid>
              <a:tr h="427038">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dirty="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7449" name="Group 41"/>
          <p:cNvGraphicFramePr>
            <a:graphicFrameLocks noGrp="1"/>
          </p:cNvGraphicFramePr>
          <p:nvPr/>
        </p:nvGraphicFramePr>
        <p:xfrm>
          <a:off x="6227812" y="2925763"/>
          <a:ext cx="752475" cy="427038"/>
        </p:xfrm>
        <a:graphic>
          <a:graphicData uri="http://schemas.openxmlformats.org/drawingml/2006/table">
            <a:tbl>
              <a:tblPr/>
              <a:tblGrid>
                <a:gridCol w="465137"/>
                <a:gridCol w="287338"/>
              </a:tblGrid>
              <a:tr h="427038">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dirty="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7457" name="Group 49"/>
          <p:cNvGraphicFramePr>
            <a:graphicFrameLocks noGrp="1"/>
          </p:cNvGraphicFramePr>
          <p:nvPr/>
        </p:nvGraphicFramePr>
        <p:xfrm>
          <a:off x="7524799" y="2925763"/>
          <a:ext cx="752475" cy="427038"/>
        </p:xfrm>
        <a:graphic>
          <a:graphicData uri="http://schemas.openxmlformats.org/drawingml/2006/table">
            <a:tbl>
              <a:tblPr/>
              <a:tblGrid>
                <a:gridCol w="433388"/>
                <a:gridCol w="319087"/>
              </a:tblGrid>
              <a:tr h="427038">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sp>
        <p:nvSpPr>
          <p:cNvPr id="17465" name="Line 57"/>
          <p:cNvSpPr>
            <a:spLocks noChangeShapeType="1"/>
          </p:cNvSpPr>
          <p:nvPr/>
        </p:nvSpPr>
        <p:spPr bwMode="auto">
          <a:xfrm>
            <a:off x="4141788" y="3141663"/>
            <a:ext cx="863600"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7466" name="Line 58"/>
          <p:cNvSpPr>
            <a:spLocks noChangeShapeType="1"/>
          </p:cNvSpPr>
          <p:nvPr/>
        </p:nvSpPr>
        <p:spPr bwMode="auto">
          <a:xfrm>
            <a:off x="5580112" y="3141663"/>
            <a:ext cx="647700"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7467" name="Line 59"/>
          <p:cNvSpPr>
            <a:spLocks noChangeShapeType="1"/>
          </p:cNvSpPr>
          <p:nvPr/>
        </p:nvSpPr>
        <p:spPr bwMode="auto">
          <a:xfrm>
            <a:off x="6877099" y="3141663"/>
            <a:ext cx="647700"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aphicFrame>
        <p:nvGraphicFramePr>
          <p:cNvPr id="17468" name="Group 60"/>
          <p:cNvGraphicFramePr>
            <a:graphicFrameLocks noGrp="1"/>
          </p:cNvGraphicFramePr>
          <p:nvPr/>
        </p:nvGraphicFramePr>
        <p:xfrm>
          <a:off x="5005388" y="3430588"/>
          <a:ext cx="752475" cy="427038"/>
        </p:xfrm>
        <a:graphic>
          <a:graphicData uri="http://schemas.openxmlformats.org/drawingml/2006/table">
            <a:tbl>
              <a:tblPr/>
              <a:tblGrid>
                <a:gridCol w="431800"/>
                <a:gridCol w="320675"/>
              </a:tblGrid>
              <a:tr h="427038">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dirty="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7476" name="Group 68"/>
          <p:cNvGraphicFramePr>
            <a:graphicFrameLocks noGrp="1"/>
          </p:cNvGraphicFramePr>
          <p:nvPr/>
        </p:nvGraphicFramePr>
        <p:xfrm>
          <a:off x="6229350" y="3430588"/>
          <a:ext cx="752475" cy="427038"/>
        </p:xfrm>
        <a:graphic>
          <a:graphicData uri="http://schemas.openxmlformats.org/drawingml/2006/table">
            <a:tbl>
              <a:tblPr/>
              <a:tblGrid>
                <a:gridCol w="465138"/>
                <a:gridCol w="287337"/>
              </a:tblGrid>
              <a:tr h="427038">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7484" name="Group 76"/>
          <p:cNvGraphicFramePr>
            <a:graphicFrameLocks noGrp="1"/>
          </p:cNvGraphicFramePr>
          <p:nvPr/>
        </p:nvGraphicFramePr>
        <p:xfrm>
          <a:off x="5005388" y="4438650"/>
          <a:ext cx="752475" cy="427038"/>
        </p:xfrm>
        <a:graphic>
          <a:graphicData uri="http://schemas.openxmlformats.org/drawingml/2006/table">
            <a:tbl>
              <a:tblPr/>
              <a:tblGrid>
                <a:gridCol w="465137"/>
                <a:gridCol w="287338"/>
              </a:tblGrid>
              <a:tr h="427038">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dirty="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7492" name="Group 84"/>
          <p:cNvGraphicFramePr>
            <a:graphicFrameLocks noGrp="1"/>
          </p:cNvGraphicFramePr>
          <p:nvPr/>
        </p:nvGraphicFramePr>
        <p:xfrm>
          <a:off x="6229350" y="3933825"/>
          <a:ext cx="752475" cy="427038"/>
        </p:xfrm>
        <a:graphic>
          <a:graphicData uri="http://schemas.openxmlformats.org/drawingml/2006/table">
            <a:tbl>
              <a:tblPr/>
              <a:tblGrid>
                <a:gridCol w="465138"/>
                <a:gridCol w="287337"/>
              </a:tblGrid>
              <a:tr h="427038">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7500" name="Group 92"/>
          <p:cNvGraphicFramePr>
            <a:graphicFrameLocks noGrp="1"/>
          </p:cNvGraphicFramePr>
          <p:nvPr/>
        </p:nvGraphicFramePr>
        <p:xfrm>
          <a:off x="5005388" y="3933825"/>
          <a:ext cx="752475" cy="427038"/>
        </p:xfrm>
        <a:graphic>
          <a:graphicData uri="http://schemas.openxmlformats.org/drawingml/2006/table">
            <a:tbl>
              <a:tblPr/>
              <a:tblGrid>
                <a:gridCol w="465137"/>
                <a:gridCol w="287338"/>
              </a:tblGrid>
              <a:tr h="427038">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dirty="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7508" name="Group 100"/>
          <p:cNvGraphicFramePr>
            <a:graphicFrameLocks noGrp="1"/>
          </p:cNvGraphicFramePr>
          <p:nvPr/>
        </p:nvGraphicFramePr>
        <p:xfrm>
          <a:off x="6227812" y="4438650"/>
          <a:ext cx="752475" cy="427038"/>
        </p:xfrm>
        <a:graphic>
          <a:graphicData uri="http://schemas.openxmlformats.org/drawingml/2006/table">
            <a:tbl>
              <a:tblPr/>
              <a:tblGrid>
                <a:gridCol w="465137"/>
                <a:gridCol w="287338"/>
              </a:tblGrid>
              <a:tr h="427038">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dirty="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sp>
        <p:nvSpPr>
          <p:cNvPr id="17516" name="Line 108"/>
          <p:cNvSpPr>
            <a:spLocks noChangeShapeType="1"/>
          </p:cNvSpPr>
          <p:nvPr/>
        </p:nvSpPr>
        <p:spPr bwMode="auto">
          <a:xfrm>
            <a:off x="4141788" y="3646488"/>
            <a:ext cx="863600"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7517" name="Line 109"/>
          <p:cNvSpPr>
            <a:spLocks noChangeShapeType="1"/>
          </p:cNvSpPr>
          <p:nvPr/>
        </p:nvSpPr>
        <p:spPr bwMode="auto">
          <a:xfrm>
            <a:off x="5653088" y="3646488"/>
            <a:ext cx="576262"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7518" name="Line 110"/>
          <p:cNvSpPr>
            <a:spLocks noChangeShapeType="1"/>
          </p:cNvSpPr>
          <p:nvPr/>
        </p:nvSpPr>
        <p:spPr bwMode="auto">
          <a:xfrm>
            <a:off x="4141788" y="4149725"/>
            <a:ext cx="863600"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7519" name="Line 111"/>
          <p:cNvSpPr>
            <a:spLocks noChangeShapeType="1"/>
          </p:cNvSpPr>
          <p:nvPr/>
        </p:nvSpPr>
        <p:spPr bwMode="auto">
          <a:xfrm>
            <a:off x="5581650" y="4078288"/>
            <a:ext cx="647700"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7520" name="Line 112"/>
          <p:cNvSpPr>
            <a:spLocks noChangeShapeType="1"/>
          </p:cNvSpPr>
          <p:nvPr/>
        </p:nvSpPr>
        <p:spPr bwMode="auto">
          <a:xfrm>
            <a:off x="4213225" y="4654550"/>
            <a:ext cx="792163"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7521" name="Line 113"/>
          <p:cNvSpPr>
            <a:spLocks noChangeShapeType="1"/>
          </p:cNvSpPr>
          <p:nvPr/>
        </p:nvSpPr>
        <p:spPr bwMode="auto">
          <a:xfrm>
            <a:off x="5580112" y="4654550"/>
            <a:ext cx="647700"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aphicFrame>
        <p:nvGraphicFramePr>
          <p:cNvPr id="17522" name="Group 114"/>
          <p:cNvGraphicFramePr>
            <a:graphicFrameLocks noGrp="1"/>
          </p:cNvGraphicFramePr>
          <p:nvPr/>
        </p:nvGraphicFramePr>
        <p:xfrm>
          <a:off x="7524328" y="4442122"/>
          <a:ext cx="752475" cy="427038"/>
        </p:xfrm>
        <a:graphic>
          <a:graphicData uri="http://schemas.openxmlformats.org/drawingml/2006/table">
            <a:tbl>
              <a:tblPr/>
              <a:tblGrid>
                <a:gridCol w="433387"/>
                <a:gridCol w="319088"/>
              </a:tblGrid>
              <a:tr h="427038">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sp>
        <p:nvSpPr>
          <p:cNvPr id="17530" name="Line 122"/>
          <p:cNvSpPr>
            <a:spLocks noChangeShapeType="1"/>
          </p:cNvSpPr>
          <p:nvPr/>
        </p:nvSpPr>
        <p:spPr bwMode="auto">
          <a:xfrm>
            <a:off x="6875512" y="4658022"/>
            <a:ext cx="647700"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nvGrpSpPr>
          <p:cNvPr id="3" name="Group 123"/>
          <p:cNvGrpSpPr/>
          <p:nvPr/>
        </p:nvGrpSpPr>
        <p:grpSpPr bwMode="auto">
          <a:xfrm>
            <a:off x="1763713" y="1773238"/>
            <a:ext cx="4321175" cy="1295399"/>
            <a:chOff x="0" y="0"/>
            <a:chExt cx="2722" cy="727"/>
          </a:xfrm>
        </p:grpSpPr>
        <p:sp>
          <p:nvSpPr>
            <p:cNvPr id="17525" name="Freeform 124"/>
            <p:cNvSpPr/>
            <p:nvPr/>
          </p:nvSpPr>
          <p:spPr bwMode="auto">
            <a:xfrm>
              <a:off x="0" y="441"/>
              <a:ext cx="2171" cy="286"/>
            </a:xfrm>
            <a:custGeom>
              <a:avLst/>
              <a:gdLst>
                <a:gd name="T0" fmla="*/ 0 w 2677"/>
                <a:gd name="T1" fmla="*/ 286 h 286"/>
                <a:gd name="T2" fmla="*/ 198 w 2677"/>
                <a:gd name="T3" fmla="*/ 18 h 286"/>
                <a:gd name="T4" fmla="*/ 539 w 2677"/>
                <a:gd name="T5" fmla="*/ 0 h 286"/>
                <a:gd name="T6" fmla="*/ 1315 w 2677"/>
                <a:gd name="T7" fmla="*/ 9 h 286"/>
                <a:gd name="T8" fmla="*/ 1428 w 2677"/>
                <a:gd name="T9" fmla="*/ 241 h 286"/>
                <a:gd name="T10" fmla="*/ 0 60000 65536"/>
                <a:gd name="T11" fmla="*/ 0 60000 65536"/>
                <a:gd name="T12" fmla="*/ 0 60000 65536"/>
                <a:gd name="T13" fmla="*/ 0 60000 65536"/>
                <a:gd name="T14" fmla="*/ 0 60000 65536"/>
                <a:gd name="T15" fmla="*/ 0 w 2677"/>
                <a:gd name="T16" fmla="*/ 0 h 286"/>
                <a:gd name="T17" fmla="*/ 2677 w 2677"/>
                <a:gd name="T18" fmla="*/ 286 h 286"/>
              </a:gdLst>
              <a:ahLst/>
              <a:cxnLst>
                <a:cxn ang="T10">
                  <a:pos x="T0" y="T1"/>
                </a:cxn>
                <a:cxn ang="T11">
                  <a:pos x="T2" y="T3"/>
                </a:cxn>
                <a:cxn ang="T12">
                  <a:pos x="T4" y="T5"/>
                </a:cxn>
                <a:cxn ang="T13">
                  <a:pos x="T6" y="T7"/>
                </a:cxn>
                <a:cxn ang="T14">
                  <a:pos x="T8" y="T9"/>
                </a:cxn>
              </a:cxnLst>
              <a:rect l="T15" t="T16" r="T17" b="T18"/>
              <a:pathLst>
                <a:path w="2677" h="286">
                  <a:moveTo>
                    <a:pt x="0" y="286"/>
                  </a:moveTo>
                  <a:lnTo>
                    <a:pt x="371" y="18"/>
                  </a:lnTo>
                  <a:lnTo>
                    <a:pt x="1011" y="0"/>
                  </a:lnTo>
                  <a:lnTo>
                    <a:pt x="2465" y="9"/>
                  </a:lnTo>
                  <a:lnTo>
                    <a:pt x="2677" y="241"/>
                  </a:lnTo>
                </a:path>
              </a:pathLst>
            </a:custGeom>
            <a:noFill/>
            <a:ln w="38100" cap="flat" cmpd="sng">
              <a:solidFill>
                <a:srgbClr val="FF0000"/>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7526" name="AutoShape 125"/>
            <p:cNvSpPr>
              <a:spLocks noChangeArrowheads="1"/>
            </p:cNvSpPr>
            <p:nvPr/>
          </p:nvSpPr>
          <p:spPr bwMode="auto">
            <a:xfrm>
              <a:off x="1996" y="0"/>
              <a:ext cx="726" cy="272"/>
            </a:xfrm>
            <a:prstGeom prst="wedgeRectCallout">
              <a:avLst>
                <a:gd name="adj1" fmla="val -106472"/>
                <a:gd name="adj2" fmla="val 100000"/>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zh-CN" altLang="en-US" dirty="0">
                  <a:solidFill>
                    <a:srgbClr val="FF0000"/>
                  </a:solidFill>
                  <a:ea typeface="宋体" pitchFamily="2" charset="-122"/>
                </a:rPr>
                <a:t>对应关系</a:t>
              </a:r>
            </a:p>
          </p:txBody>
        </p:sp>
      </p:grpSp>
      <p:sp>
        <p:nvSpPr>
          <p:cNvPr id="17534" name="Text Box 126"/>
          <p:cNvSpPr txBox="1">
            <a:spLocks noChangeArrowheads="1"/>
          </p:cNvSpPr>
          <p:nvPr/>
        </p:nvSpPr>
        <p:spPr bwMode="auto">
          <a:xfrm>
            <a:off x="1908175" y="5373688"/>
            <a:ext cx="6048201" cy="369332"/>
          </a:xfrm>
          <a:prstGeom prst="rect">
            <a:avLst/>
          </a:prstGeom>
          <a:noFill/>
          <a:ln w="9525">
            <a:solidFill>
              <a:srgbClr val="FF0000"/>
            </a:solidFill>
            <a:bevel/>
          </a:ln>
          <a:extLst>
            <a:ext uri="{909E8E84-426E-40DD-AFC4-6F175D3DCCD1}">
              <a14:hiddenFill xmlns:a14="http://schemas.microsoft.com/office/drawing/2010/main" xmlns="">
                <a:solidFill>
                  <a:srgbClr val="FFFFFF"/>
                </a:solidFill>
              </a14:hiddenFill>
            </a:ext>
          </a:extLst>
        </p:spPr>
        <p:txBody>
          <a:bodyPr wrap="squar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r>
              <a:rPr lang="zh-CN" altLang="en-US" dirty="0">
                <a:solidFill>
                  <a:srgbClr val="FF0000"/>
                </a:solidFill>
                <a:ea typeface="宋体" pitchFamily="2" charset="-122"/>
              </a:rPr>
              <a:t>思考</a:t>
            </a:r>
            <a:r>
              <a:rPr lang="zh-CN" altLang="en-US" dirty="0">
                <a:ea typeface="宋体" pitchFamily="2" charset="-122"/>
              </a:rPr>
              <a:t>：在邻接矩阵中，如何求解顶点v的入度和出度？</a:t>
            </a:r>
          </a:p>
        </p:txBody>
      </p:sp>
      <p:grpSp>
        <p:nvGrpSpPr>
          <p:cNvPr id="43" name="组合 114"/>
          <p:cNvGrpSpPr/>
          <p:nvPr/>
        </p:nvGrpSpPr>
        <p:grpSpPr>
          <a:xfrm>
            <a:off x="-1260648" y="113331"/>
            <a:ext cx="7758650" cy="671524"/>
            <a:chOff x="-820156" y="3371971"/>
            <a:chExt cx="7758650" cy="671524"/>
          </a:xfrm>
        </p:grpSpPr>
        <p:grpSp>
          <p:nvGrpSpPr>
            <p:cNvPr id="44" name="组合 105"/>
            <p:cNvGrpSpPr/>
            <p:nvPr/>
          </p:nvGrpSpPr>
          <p:grpSpPr>
            <a:xfrm>
              <a:off x="-820156" y="3371971"/>
              <a:ext cx="7758650" cy="671524"/>
              <a:chOff x="-820156" y="3371971"/>
              <a:chExt cx="7758650" cy="671524"/>
            </a:xfrm>
          </p:grpSpPr>
          <p:sp>
            <p:nvSpPr>
              <p:cNvPr id="46"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47" name="TextBox 6"/>
              <p:cNvSpPr txBox="1">
                <a:spLocks noChangeArrowheads="1"/>
              </p:cNvSpPr>
              <p:nvPr/>
            </p:nvSpPr>
            <p:spPr bwMode="auto">
              <a:xfrm>
                <a:off x="-820156" y="3371971"/>
                <a:ext cx="775865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9.3 </a:t>
                </a:r>
                <a:r>
                  <a:rPr lang="zh-CN" altLang="en-US" sz="3600" b="1" dirty="0">
                    <a:latin typeface="Times New Roman" pitchFamily="18" charset="0"/>
                    <a:ea typeface="黑体" pitchFamily="49" charset="-122"/>
                  </a:rPr>
                  <a:t>图的存储</a:t>
                </a:r>
              </a:p>
            </p:txBody>
          </p:sp>
        </p:grpSp>
        <p:pic>
          <p:nvPicPr>
            <p:cNvPr id="45" name="图片 44" descr="12.jpg"/>
            <p:cNvPicPr>
              <a:picLocks noChangeAspect="1"/>
            </p:cNvPicPr>
            <p:nvPr/>
          </p:nvPicPr>
          <p:blipFill>
            <a:blip r:embed="rId3" cstate="print"/>
            <a:stretch>
              <a:fillRect/>
            </a:stretch>
          </p:blipFill>
          <p:spPr>
            <a:xfrm>
              <a:off x="1115929" y="3530600"/>
              <a:ext cx="446172" cy="431048"/>
            </a:xfrm>
            <a:prstGeom prst="rect">
              <a:avLst/>
            </a:prstGeom>
          </p:spPr>
        </p:pic>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412"/>
                                        </p:tgtEl>
                                        <p:attrNameLst>
                                          <p:attrName>style.visibility</p:attrName>
                                        </p:attrNameLst>
                                      </p:cBhvr>
                                      <p:to>
                                        <p:strVal val="visible"/>
                                      </p:to>
                                    </p:set>
                                    <p:animEffect transition="in" filter="blinds(horizontal)">
                                      <p:cBhvr>
                                        <p:cTn id="27" dur="500"/>
                                        <p:tgtEl>
                                          <p:spTgt spid="1741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7439"/>
                                        </p:tgtEl>
                                        <p:attrNameLst>
                                          <p:attrName>style.visibility</p:attrName>
                                        </p:attrNameLst>
                                      </p:cBhvr>
                                      <p:to>
                                        <p:strVal val="visible"/>
                                      </p:to>
                                    </p:set>
                                    <p:animEffect transition="in" filter="blinds(horizontal)">
                                      <p:cBhvr>
                                        <p:cTn id="30" dur="500"/>
                                        <p:tgtEl>
                                          <p:spTgt spid="1743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7440"/>
                                        </p:tgtEl>
                                        <p:attrNameLst>
                                          <p:attrName>style.visibility</p:attrName>
                                        </p:attrNameLst>
                                      </p:cBhvr>
                                      <p:to>
                                        <p:strVal val="visible"/>
                                      </p:to>
                                    </p:set>
                                    <p:animEffect transition="in" filter="blinds(horizontal)">
                                      <p:cBhvr>
                                        <p:cTn id="33" dur="500"/>
                                        <p:tgtEl>
                                          <p:spTgt spid="1744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7441"/>
                                        </p:tgtEl>
                                        <p:attrNameLst>
                                          <p:attrName>style.visibility</p:attrName>
                                        </p:attrNameLst>
                                      </p:cBhvr>
                                      <p:to>
                                        <p:strVal val="visible"/>
                                      </p:to>
                                    </p:set>
                                    <p:animEffect transition="in" filter="blinds(horizontal)">
                                      <p:cBhvr>
                                        <p:cTn id="38" dur="500"/>
                                        <p:tgtEl>
                                          <p:spTgt spid="17441"/>
                                        </p:tgtEl>
                                      </p:cBhvr>
                                    </p:animEffect>
                                  </p:childTnLst>
                                </p:cTn>
                              </p:par>
                              <p:par>
                                <p:cTn id="39" presetID="3" presetClass="entr" presetSubtype="10" fill="hold" nodeType="withEffect">
                                  <p:stCondLst>
                                    <p:cond delay="0"/>
                                  </p:stCondLst>
                                  <p:childTnLst>
                                    <p:set>
                                      <p:cBhvr>
                                        <p:cTn id="40" dur="1" fill="hold">
                                          <p:stCondLst>
                                            <p:cond delay="0"/>
                                          </p:stCondLst>
                                        </p:cTn>
                                        <p:tgtEl>
                                          <p:spTgt spid="17449"/>
                                        </p:tgtEl>
                                        <p:attrNameLst>
                                          <p:attrName>style.visibility</p:attrName>
                                        </p:attrNameLst>
                                      </p:cBhvr>
                                      <p:to>
                                        <p:strVal val="visible"/>
                                      </p:to>
                                    </p:set>
                                    <p:animEffect transition="in" filter="blinds(horizontal)">
                                      <p:cBhvr>
                                        <p:cTn id="41" dur="500"/>
                                        <p:tgtEl>
                                          <p:spTgt spid="17449"/>
                                        </p:tgtEl>
                                      </p:cBhvr>
                                    </p:animEffect>
                                  </p:childTnLst>
                                </p:cTn>
                              </p:par>
                              <p:par>
                                <p:cTn id="42" presetID="3" presetClass="entr" presetSubtype="10" fill="hold" nodeType="withEffect">
                                  <p:stCondLst>
                                    <p:cond delay="0"/>
                                  </p:stCondLst>
                                  <p:childTnLst>
                                    <p:set>
                                      <p:cBhvr>
                                        <p:cTn id="43" dur="1" fill="hold">
                                          <p:stCondLst>
                                            <p:cond delay="0"/>
                                          </p:stCondLst>
                                        </p:cTn>
                                        <p:tgtEl>
                                          <p:spTgt spid="17457"/>
                                        </p:tgtEl>
                                        <p:attrNameLst>
                                          <p:attrName>style.visibility</p:attrName>
                                        </p:attrNameLst>
                                      </p:cBhvr>
                                      <p:to>
                                        <p:strVal val="visible"/>
                                      </p:to>
                                    </p:set>
                                    <p:animEffect transition="in" filter="blinds(horizontal)">
                                      <p:cBhvr>
                                        <p:cTn id="44" dur="500"/>
                                        <p:tgtEl>
                                          <p:spTgt spid="17457"/>
                                        </p:tgtEl>
                                      </p:cBhvr>
                                    </p:animEffect>
                                  </p:childTnLst>
                                </p:cTn>
                              </p:par>
                              <p:par>
                                <p:cTn id="45" presetID="3" presetClass="entr" presetSubtype="10" fill="hold" nodeType="withEffect">
                                  <p:stCondLst>
                                    <p:cond delay="0"/>
                                  </p:stCondLst>
                                  <p:childTnLst>
                                    <p:set>
                                      <p:cBhvr>
                                        <p:cTn id="46" dur="1" fill="hold">
                                          <p:stCondLst>
                                            <p:cond delay="0"/>
                                          </p:stCondLst>
                                        </p:cTn>
                                        <p:tgtEl>
                                          <p:spTgt spid="17465"/>
                                        </p:tgtEl>
                                        <p:attrNameLst>
                                          <p:attrName>style.visibility</p:attrName>
                                        </p:attrNameLst>
                                      </p:cBhvr>
                                      <p:to>
                                        <p:strVal val="visible"/>
                                      </p:to>
                                    </p:set>
                                    <p:animEffect transition="in" filter="blinds(horizontal)">
                                      <p:cBhvr>
                                        <p:cTn id="47" dur="500"/>
                                        <p:tgtEl>
                                          <p:spTgt spid="17465"/>
                                        </p:tgtEl>
                                      </p:cBhvr>
                                    </p:animEffect>
                                  </p:childTnLst>
                                </p:cTn>
                              </p:par>
                              <p:par>
                                <p:cTn id="48" presetID="3" presetClass="entr" presetSubtype="10" fill="hold" nodeType="withEffect">
                                  <p:stCondLst>
                                    <p:cond delay="0"/>
                                  </p:stCondLst>
                                  <p:childTnLst>
                                    <p:set>
                                      <p:cBhvr>
                                        <p:cTn id="49" dur="1" fill="hold">
                                          <p:stCondLst>
                                            <p:cond delay="0"/>
                                          </p:stCondLst>
                                        </p:cTn>
                                        <p:tgtEl>
                                          <p:spTgt spid="17466"/>
                                        </p:tgtEl>
                                        <p:attrNameLst>
                                          <p:attrName>style.visibility</p:attrName>
                                        </p:attrNameLst>
                                      </p:cBhvr>
                                      <p:to>
                                        <p:strVal val="visible"/>
                                      </p:to>
                                    </p:set>
                                    <p:animEffect transition="in" filter="blinds(horizontal)">
                                      <p:cBhvr>
                                        <p:cTn id="50" dur="500"/>
                                        <p:tgtEl>
                                          <p:spTgt spid="17466"/>
                                        </p:tgtEl>
                                      </p:cBhvr>
                                    </p:animEffect>
                                  </p:childTnLst>
                                </p:cTn>
                              </p:par>
                              <p:par>
                                <p:cTn id="51" presetID="3" presetClass="entr" presetSubtype="10" fill="hold" nodeType="withEffect">
                                  <p:stCondLst>
                                    <p:cond delay="0"/>
                                  </p:stCondLst>
                                  <p:childTnLst>
                                    <p:set>
                                      <p:cBhvr>
                                        <p:cTn id="52" dur="1" fill="hold">
                                          <p:stCondLst>
                                            <p:cond delay="0"/>
                                          </p:stCondLst>
                                        </p:cTn>
                                        <p:tgtEl>
                                          <p:spTgt spid="17467"/>
                                        </p:tgtEl>
                                        <p:attrNameLst>
                                          <p:attrName>style.visibility</p:attrName>
                                        </p:attrNameLst>
                                      </p:cBhvr>
                                      <p:to>
                                        <p:strVal val="visible"/>
                                      </p:to>
                                    </p:set>
                                    <p:animEffect transition="in" filter="blinds(horizontal)">
                                      <p:cBhvr>
                                        <p:cTn id="53" dur="500"/>
                                        <p:tgtEl>
                                          <p:spTgt spid="17467"/>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blinds(horizontal)">
                                      <p:cBhvr>
                                        <p:cTn id="58" dur="500"/>
                                        <p:tgtEl>
                                          <p:spTgt spid="3"/>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17468"/>
                                        </p:tgtEl>
                                        <p:attrNameLst>
                                          <p:attrName>style.visibility</p:attrName>
                                        </p:attrNameLst>
                                      </p:cBhvr>
                                      <p:to>
                                        <p:strVal val="visible"/>
                                      </p:to>
                                    </p:set>
                                    <p:animEffect transition="in" filter="blinds(horizontal)">
                                      <p:cBhvr>
                                        <p:cTn id="63" dur="500"/>
                                        <p:tgtEl>
                                          <p:spTgt spid="17468"/>
                                        </p:tgtEl>
                                      </p:cBhvr>
                                    </p:animEffect>
                                  </p:childTnLst>
                                </p:cTn>
                              </p:par>
                              <p:par>
                                <p:cTn id="64" presetID="3" presetClass="entr" presetSubtype="10" fill="hold" nodeType="withEffect">
                                  <p:stCondLst>
                                    <p:cond delay="0"/>
                                  </p:stCondLst>
                                  <p:childTnLst>
                                    <p:set>
                                      <p:cBhvr>
                                        <p:cTn id="65" dur="1" fill="hold">
                                          <p:stCondLst>
                                            <p:cond delay="0"/>
                                          </p:stCondLst>
                                        </p:cTn>
                                        <p:tgtEl>
                                          <p:spTgt spid="17476"/>
                                        </p:tgtEl>
                                        <p:attrNameLst>
                                          <p:attrName>style.visibility</p:attrName>
                                        </p:attrNameLst>
                                      </p:cBhvr>
                                      <p:to>
                                        <p:strVal val="visible"/>
                                      </p:to>
                                    </p:set>
                                    <p:animEffect transition="in" filter="blinds(horizontal)">
                                      <p:cBhvr>
                                        <p:cTn id="66" dur="500"/>
                                        <p:tgtEl>
                                          <p:spTgt spid="17476"/>
                                        </p:tgtEl>
                                      </p:cBhvr>
                                    </p:animEffect>
                                  </p:childTnLst>
                                </p:cTn>
                              </p:par>
                              <p:par>
                                <p:cTn id="67" presetID="3" presetClass="entr" presetSubtype="10" fill="hold" nodeType="withEffect">
                                  <p:stCondLst>
                                    <p:cond delay="0"/>
                                  </p:stCondLst>
                                  <p:childTnLst>
                                    <p:set>
                                      <p:cBhvr>
                                        <p:cTn id="68" dur="1" fill="hold">
                                          <p:stCondLst>
                                            <p:cond delay="0"/>
                                          </p:stCondLst>
                                        </p:cTn>
                                        <p:tgtEl>
                                          <p:spTgt spid="17516"/>
                                        </p:tgtEl>
                                        <p:attrNameLst>
                                          <p:attrName>style.visibility</p:attrName>
                                        </p:attrNameLst>
                                      </p:cBhvr>
                                      <p:to>
                                        <p:strVal val="visible"/>
                                      </p:to>
                                    </p:set>
                                    <p:animEffect transition="in" filter="blinds(horizontal)">
                                      <p:cBhvr>
                                        <p:cTn id="69" dur="500"/>
                                        <p:tgtEl>
                                          <p:spTgt spid="17516"/>
                                        </p:tgtEl>
                                      </p:cBhvr>
                                    </p:animEffect>
                                  </p:childTnLst>
                                </p:cTn>
                              </p:par>
                              <p:par>
                                <p:cTn id="70" presetID="3" presetClass="entr" presetSubtype="10" fill="hold" nodeType="withEffect">
                                  <p:stCondLst>
                                    <p:cond delay="0"/>
                                  </p:stCondLst>
                                  <p:childTnLst>
                                    <p:set>
                                      <p:cBhvr>
                                        <p:cTn id="71" dur="1" fill="hold">
                                          <p:stCondLst>
                                            <p:cond delay="0"/>
                                          </p:stCondLst>
                                        </p:cTn>
                                        <p:tgtEl>
                                          <p:spTgt spid="17517"/>
                                        </p:tgtEl>
                                        <p:attrNameLst>
                                          <p:attrName>style.visibility</p:attrName>
                                        </p:attrNameLst>
                                      </p:cBhvr>
                                      <p:to>
                                        <p:strVal val="visible"/>
                                      </p:to>
                                    </p:set>
                                    <p:animEffect transition="in" filter="blinds(horizontal)">
                                      <p:cBhvr>
                                        <p:cTn id="72" dur="500"/>
                                        <p:tgtEl>
                                          <p:spTgt spid="1751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7492"/>
                                        </p:tgtEl>
                                        <p:attrNameLst>
                                          <p:attrName>style.visibility</p:attrName>
                                        </p:attrNameLst>
                                      </p:cBhvr>
                                      <p:to>
                                        <p:strVal val="visible"/>
                                      </p:to>
                                    </p:set>
                                    <p:animEffect transition="in" filter="blinds(horizontal)">
                                      <p:cBhvr>
                                        <p:cTn id="77" dur="500"/>
                                        <p:tgtEl>
                                          <p:spTgt spid="17492"/>
                                        </p:tgtEl>
                                      </p:cBhvr>
                                    </p:animEffect>
                                  </p:childTnLst>
                                </p:cTn>
                              </p:par>
                              <p:par>
                                <p:cTn id="78" presetID="3" presetClass="entr" presetSubtype="10" fill="hold" nodeType="withEffect">
                                  <p:stCondLst>
                                    <p:cond delay="0"/>
                                  </p:stCondLst>
                                  <p:childTnLst>
                                    <p:set>
                                      <p:cBhvr>
                                        <p:cTn id="79" dur="1" fill="hold">
                                          <p:stCondLst>
                                            <p:cond delay="0"/>
                                          </p:stCondLst>
                                        </p:cTn>
                                        <p:tgtEl>
                                          <p:spTgt spid="17500"/>
                                        </p:tgtEl>
                                        <p:attrNameLst>
                                          <p:attrName>style.visibility</p:attrName>
                                        </p:attrNameLst>
                                      </p:cBhvr>
                                      <p:to>
                                        <p:strVal val="visible"/>
                                      </p:to>
                                    </p:set>
                                    <p:animEffect transition="in" filter="blinds(horizontal)">
                                      <p:cBhvr>
                                        <p:cTn id="80" dur="500"/>
                                        <p:tgtEl>
                                          <p:spTgt spid="17500"/>
                                        </p:tgtEl>
                                      </p:cBhvr>
                                    </p:animEffect>
                                  </p:childTnLst>
                                </p:cTn>
                              </p:par>
                              <p:par>
                                <p:cTn id="81" presetID="3" presetClass="entr" presetSubtype="10" fill="hold" nodeType="withEffect">
                                  <p:stCondLst>
                                    <p:cond delay="0"/>
                                  </p:stCondLst>
                                  <p:childTnLst>
                                    <p:set>
                                      <p:cBhvr>
                                        <p:cTn id="82" dur="1" fill="hold">
                                          <p:stCondLst>
                                            <p:cond delay="0"/>
                                          </p:stCondLst>
                                        </p:cTn>
                                        <p:tgtEl>
                                          <p:spTgt spid="17518"/>
                                        </p:tgtEl>
                                        <p:attrNameLst>
                                          <p:attrName>style.visibility</p:attrName>
                                        </p:attrNameLst>
                                      </p:cBhvr>
                                      <p:to>
                                        <p:strVal val="visible"/>
                                      </p:to>
                                    </p:set>
                                    <p:animEffect transition="in" filter="blinds(horizontal)">
                                      <p:cBhvr>
                                        <p:cTn id="83" dur="500"/>
                                        <p:tgtEl>
                                          <p:spTgt spid="17518"/>
                                        </p:tgtEl>
                                      </p:cBhvr>
                                    </p:animEffect>
                                  </p:childTnLst>
                                </p:cTn>
                              </p:par>
                              <p:par>
                                <p:cTn id="84" presetID="3" presetClass="entr" presetSubtype="10" fill="hold" nodeType="withEffect">
                                  <p:stCondLst>
                                    <p:cond delay="0"/>
                                  </p:stCondLst>
                                  <p:childTnLst>
                                    <p:set>
                                      <p:cBhvr>
                                        <p:cTn id="85" dur="1" fill="hold">
                                          <p:stCondLst>
                                            <p:cond delay="0"/>
                                          </p:stCondLst>
                                        </p:cTn>
                                        <p:tgtEl>
                                          <p:spTgt spid="17519"/>
                                        </p:tgtEl>
                                        <p:attrNameLst>
                                          <p:attrName>style.visibility</p:attrName>
                                        </p:attrNameLst>
                                      </p:cBhvr>
                                      <p:to>
                                        <p:strVal val="visible"/>
                                      </p:to>
                                    </p:set>
                                    <p:animEffect transition="in" filter="blinds(horizontal)">
                                      <p:cBhvr>
                                        <p:cTn id="86" dur="500"/>
                                        <p:tgtEl>
                                          <p:spTgt spid="17519"/>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17484"/>
                                        </p:tgtEl>
                                        <p:attrNameLst>
                                          <p:attrName>style.visibility</p:attrName>
                                        </p:attrNameLst>
                                      </p:cBhvr>
                                      <p:to>
                                        <p:strVal val="visible"/>
                                      </p:to>
                                    </p:set>
                                    <p:animEffect transition="in" filter="blinds(horizontal)">
                                      <p:cBhvr>
                                        <p:cTn id="91" dur="500"/>
                                        <p:tgtEl>
                                          <p:spTgt spid="17484"/>
                                        </p:tgtEl>
                                      </p:cBhvr>
                                    </p:animEffect>
                                  </p:childTnLst>
                                </p:cTn>
                              </p:par>
                              <p:par>
                                <p:cTn id="92" presetID="3" presetClass="entr" presetSubtype="10" fill="hold" nodeType="withEffect">
                                  <p:stCondLst>
                                    <p:cond delay="0"/>
                                  </p:stCondLst>
                                  <p:childTnLst>
                                    <p:set>
                                      <p:cBhvr>
                                        <p:cTn id="93" dur="1" fill="hold">
                                          <p:stCondLst>
                                            <p:cond delay="0"/>
                                          </p:stCondLst>
                                        </p:cTn>
                                        <p:tgtEl>
                                          <p:spTgt spid="17508"/>
                                        </p:tgtEl>
                                        <p:attrNameLst>
                                          <p:attrName>style.visibility</p:attrName>
                                        </p:attrNameLst>
                                      </p:cBhvr>
                                      <p:to>
                                        <p:strVal val="visible"/>
                                      </p:to>
                                    </p:set>
                                    <p:animEffect transition="in" filter="blinds(horizontal)">
                                      <p:cBhvr>
                                        <p:cTn id="94" dur="500"/>
                                        <p:tgtEl>
                                          <p:spTgt spid="17508"/>
                                        </p:tgtEl>
                                      </p:cBhvr>
                                    </p:animEffect>
                                  </p:childTnLst>
                                </p:cTn>
                              </p:par>
                              <p:par>
                                <p:cTn id="95" presetID="3" presetClass="entr" presetSubtype="10" fill="hold" nodeType="withEffect">
                                  <p:stCondLst>
                                    <p:cond delay="0"/>
                                  </p:stCondLst>
                                  <p:childTnLst>
                                    <p:set>
                                      <p:cBhvr>
                                        <p:cTn id="96" dur="1" fill="hold">
                                          <p:stCondLst>
                                            <p:cond delay="0"/>
                                          </p:stCondLst>
                                        </p:cTn>
                                        <p:tgtEl>
                                          <p:spTgt spid="17520"/>
                                        </p:tgtEl>
                                        <p:attrNameLst>
                                          <p:attrName>style.visibility</p:attrName>
                                        </p:attrNameLst>
                                      </p:cBhvr>
                                      <p:to>
                                        <p:strVal val="visible"/>
                                      </p:to>
                                    </p:set>
                                    <p:animEffect transition="in" filter="blinds(horizontal)">
                                      <p:cBhvr>
                                        <p:cTn id="97" dur="500"/>
                                        <p:tgtEl>
                                          <p:spTgt spid="17520"/>
                                        </p:tgtEl>
                                      </p:cBhvr>
                                    </p:animEffect>
                                  </p:childTnLst>
                                </p:cTn>
                              </p:par>
                              <p:par>
                                <p:cTn id="98" presetID="3" presetClass="entr" presetSubtype="10" fill="hold" nodeType="withEffect">
                                  <p:stCondLst>
                                    <p:cond delay="0"/>
                                  </p:stCondLst>
                                  <p:childTnLst>
                                    <p:set>
                                      <p:cBhvr>
                                        <p:cTn id="99" dur="1" fill="hold">
                                          <p:stCondLst>
                                            <p:cond delay="0"/>
                                          </p:stCondLst>
                                        </p:cTn>
                                        <p:tgtEl>
                                          <p:spTgt spid="17521"/>
                                        </p:tgtEl>
                                        <p:attrNameLst>
                                          <p:attrName>style.visibility</p:attrName>
                                        </p:attrNameLst>
                                      </p:cBhvr>
                                      <p:to>
                                        <p:strVal val="visible"/>
                                      </p:to>
                                    </p:set>
                                    <p:animEffect transition="in" filter="blinds(horizontal)">
                                      <p:cBhvr>
                                        <p:cTn id="100" dur="500"/>
                                        <p:tgtEl>
                                          <p:spTgt spid="17521"/>
                                        </p:tgtEl>
                                      </p:cBhvr>
                                    </p:animEffect>
                                  </p:childTnLst>
                                </p:cTn>
                              </p:par>
                              <p:par>
                                <p:cTn id="101" presetID="3" presetClass="entr" presetSubtype="10" fill="hold" nodeType="withEffect">
                                  <p:stCondLst>
                                    <p:cond delay="0"/>
                                  </p:stCondLst>
                                  <p:childTnLst>
                                    <p:set>
                                      <p:cBhvr>
                                        <p:cTn id="102" dur="1" fill="hold">
                                          <p:stCondLst>
                                            <p:cond delay="0"/>
                                          </p:stCondLst>
                                        </p:cTn>
                                        <p:tgtEl>
                                          <p:spTgt spid="17522"/>
                                        </p:tgtEl>
                                        <p:attrNameLst>
                                          <p:attrName>style.visibility</p:attrName>
                                        </p:attrNameLst>
                                      </p:cBhvr>
                                      <p:to>
                                        <p:strVal val="visible"/>
                                      </p:to>
                                    </p:set>
                                    <p:animEffect transition="in" filter="blinds(horizontal)">
                                      <p:cBhvr>
                                        <p:cTn id="103" dur="500"/>
                                        <p:tgtEl>
                                          <p:spTgt spid="17522"/>
                                        </p:tgtEl>
                                      </p:cBhvr>
                                    </p:animEffect>
                                  </p:childTnLst>
                                </p:cTn>
                              </p:par>
                              <p:par>
                                <p:cTn id="104" presetID="3" presetClass="entr" presetSubtype="10" fill="hold" nodeType="withEffect">
                                  <p:stCondLst>
                                    <p:cond delay="0"/>
                                  </p:stCondLst>
                                  <p:childTnLst>
                                    <p:set>
                                      <p:cBhvr>
                                        <p:cTn id="105" dur="1" fill="hold">
                                          <p:stCondLst>
                                            <p:cond delay="0"/>
                                          </p:stCondLst>
                                        </p:cTn>
                                        <p:tgtEl>
                                          <p:spTgt spid="17530"/>
                                        </p:tgtEl>
                                        <p:attrNameLst>
                                          <p:attrName>style.visibility</p:attrName>
                                        </p:attrNameLst>
                                      </p:cBhvr>
                                      <p:to>
                                        <p:strVal val="visible"/>
                                      </p:to>
                                    </p:set>
                                    <p:animEffect transition="in" filter="blinds(horizontal)">
                                      <p:cBhvr>
                                        <p:cTn id="106" dur="500"/>
                                        <p:tgtEl>
                                          <p:spTgt spid="17530"/>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17534"/>
                                        </p:tgtEl>
                                        <p:attrNameLst>
                                          <p:attrName>style.visibility</p:attrName>
                                        </p:attrNameLst>
                                      </p:cBhvr>
                                      <p:to>
                                        <p:strVal val="visible"/>
                                      </p:to>
                                    </p:set>
                                    <p:animEffect transition="in" filter="blinds(horizontal)">
                                      <p:cBhvr>
                                        <p:cTn id="111" dur="500"/>
                                        <p:tgtEl>
                                          <p:spTgt spid="17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17439" grpId="0" autoUpdateAnimBg="0"/>
      <p:bldP spid="17440" grpId="0" autoUpdateAnimBg="0"/>
      <p:bldP spid="17534" grpId="0" bldLvl="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灯片编号占位符 7"/>
          <p:cNvSpPr>
            <a:spLocks noGrp="1"/>
          </p:cNvSpPr>
          <p:nvPr>
            <p:ph type="sldNum" sz="quarter" idx="12"/>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0CBAFA11-D4AC-413C-9226-4B7E780B9C60}" type="slidenum">
              <a:rPr lang="zh-CN" altLang="en-US">
                <a:latin typeface="Verdana" pitchFamily="34" charset="0"/>
                <a:ea typeface="宋体" pitchFamily="2" charset="-122"/>
              </a:rPr>
              <a:pPr/>
              <a:t>21</a:t>
            </a:fld>
            <a:endParaRPr lang="en-US" altLang="zh-CN">
              <a:latin typeface="Verdana" pitchFamily="34" charset="0"/>
              <a:ea typeface="宋体" pitchFamily="2" charset="-122"/>
            </a:endParaRPr>
          </a:p>
        </p:txBody>
      </p:sp>
      <p:sp>
        <p:nvSpPr>
          <p:cNvPr id="4" name="Rectangle 3"/>
          <p:cNvSpPr>
            <a:spLocks noGrp="1" noChangeArrowheads="1"/>
          </p:cNvSpPr>
          <p:nvPr>
            <p:ph type="body" sz="half" idx="1"/>
          </p:nvPr>
        </p:nvSpPr>
        <p:spPr>
          <a:xfrm>
            <a:off x="543645" y="1484015"/>
            <a:ext cx="8064500" cy="5040312"/>
          </a:xfrm>
        </p:spPr>
        <p:txBody>
          <a:bodyPr/>
          <a:lstStyle/>
          <a:p>
            <a:pPr eaLnBrk="1" hangingPunct="1"/>
            <a:endParaRPr lang="zh-CN" altLang="en-US" sz="2000" b="1" dirty="0"/>
          </a:p>
          <a:p>
            <a:pPr eaLnBrk="1" hangingPunct="1"/>
            <a:endParaRPr lang="zh-CN" altLang="en-US" sz="2000" b="1" dirty="0"/>
          </a:p>
          <a:p>
            <a:pPr eaLnBrk="1" hangingPunct="1"/>
            <a:endParaRPr lang="zh-CN" altLang="en-US" sz="2000" b="1" dirty="0"/>
          </a:p>
          <a:p>
            <a:pPr eaLnBrk="1" hangingPunct="1"/>
            <a:endParaRPr lang="zh-CN" altLang="en-US" sz="2000" b="1" dirty="0"/>
          </a:p>
          <a:p>
            <a:pPr eaLnBrk="1" hangingPunct="1"/>
            <a:endParaRPr lang="zh-CN" altLang="en-US" sz="2000" b="1" dirty="0"/>
          </a:p>
          <a:p>
            <a:pPr eaLnBrk="1" hangingPunct="1"/>
            <a:endParaRPr lang="zh-CN" altLang="en-US" sz="2000" b="1" dirty="0"/>
          </a:p>
          <a:p>
            <a:pPr eaLnBrk="1" hangingPunct="1">
              <a:buClr>
                <a:srgbClr val="FF0000"/>
              </a:buClr>
              <a:buFont typeface="Wingdings" pitchFamily="2" charset="2"/>
              <a:buChar char="n"/>
            </a:pPr>
            <a:r>
              <a:rPr lang="zh-CN" altLang="en-US" sz="2400" b="1" dirty="0">
                <a:solidFill>
                  <a:srgbClr val="FF0000"/>
                </a:solidFill>
              </a:rPr>
              <a:t>逆邻接链表</a:t>
            </a:r>
            <a:r>
              <a:rPr lang="en-US" altLang="zh-CN" sz="2400" b="1" dirty="0">
                <a:solidFill>
                  <a:srgbClr val="0000FF"/>
                </a:solidFill>
              </a:rPr>
              <a:t>(Inverse Adjacency List)</a:t>
            </a:r>
            <a:endParaRPr lang="zh-CN" altLang="en-US" sz="2400" b="1" dirty="0">
              <a:solidFill>
                <a:srgbClr val="0000FF"/>
              </a:solidFill>
            </a:endParaRPr>
          </a:p>
          <a:p>
            <a:pPr eaLnBrk="1" hangingPunct="1">
              <a:buFont typeface="Wingdings" pitchFamily="2" charset="2"/>
              <a:buNone/>
            </a:pPr>
            <a:r>
              <a:rPr lang="en-US" altLang="zh-CN" sz="2200" dirty="0">
                <a:solidFill>
                  <a:srgbClr val="FF0000"/>
                </a:solidFill>
              </a:rPr>
              <a:t>     </a:t>
            </a:r>
            <a:r>
              <a:rPr lang="en-US" altLang="zh-CN" sz="2200" dirty="0"/>
              <a:t>—— </a:t>
            </a:r>
            <a:r>
              <a:rPr lang="zh-CN" altLang="en-US" sz="2200" b="1" dirty="0"/>
              <a:t>将“邻接自”的顶点</a:t>
            </a:r>
            <a:endParaRPr lang="en-US" altLang="zh-CN" sz="2200" b="1" dirty="0"/>
          </a:p>
          <a:p>
            <a:pPr eaLnBrk="1" hangingPunct="1">
              <a:buFont typeface="Wingdings" pitchFamily="2" charset="2"/>
              <a:buNone/>
            </a:pPr>
            <a:r>
              <a:rPr lang="en-US" altLang="zh-CN" sz="2200" b="1" dirty="0"/>
              <a:t>              </a:t>
            </a:r>
            <a:r>
              <a:rPr lang="zh-CN" altLang="en-US" sz="2200" b="1" dirty="0"/>
              <a:t>连成链表</a:t>
            </a:r>
            <a:r>
              <a:rPr lang="zh-CN" altLang="en-US" sz="2200" dirty="0"/>
              <a:t> </a:t>
            </a:r>
          </a:p>
        </p:txBody>
      </p:sp>
      <p:graphicFrame>
        <p:nvGraphicFramePr>
          <p:cNvPr id="18436" name="Group 4"/>
          <p:cNvGraphicFramePr>
            <a:graphicFrameLocks noGrp="1"/>
          </p:cNvGraphicFramePr>
          <p:nvPr>
            <p:ph sz="quarter" idx="2"/>
          </p:nvPr>
        </p:nvGraphicFramePr>
        <p:xfrm>
          <a:off x="4787900" y="4610819"/>
          <a:ext cx="1081088" cy="1831976"/>
        </p:xfrm>
        <a:graphic>
          <a:graphicData uri="http://schemas.openxmlformats.org/drawingml/2006/table">
            <a:tbl>
              <a:tblPr/>
              <a:tblGrid>
                <a:gridCol w="446088"/>
                <a:gridCol w="635000"/>
              </a:tblGrid>
              <a:tr h="431800">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1</a:t>
                      </a: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dirty="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465138">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a:ln>
                            <a:noFill/>
                          </a:ln>
                          <a:solidFill>
                            <a:schemeClr val="tx1"/>
                          </a:solidFill>
                          <a:effectLst/>
                          <a:latin typeface="Times New Roman" pitchFamily="18" charset="0"/>
                          <a:ea typeface="楷体_GB2312" pitchFamily="1" charset="-122"/>
                        </a:rPr>
                        <a:t>2</a:t>
                      </a: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dirty="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468313">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3</a:t>
                      </a: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dirty="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466725">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4</a:t>
                      </a: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dirty="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sp>
        <p:nvSpPr>
          <p:cNvPr id="18453" name="Rectangle 21"/>
          <p:cNvSpPr>
            <a:spLocks noChangeArrowheads="1"/>
          </p:cNvSpPr>
          <p:nvPr/>
        </p:nvSpPr>
        <p:spPr bwMode="auto">
          <a:xfrm>
            <a:off x="3924300" y="1484015"/>
            <a:ext cx="1368425" cy="433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a:ea typeface="宋体" pitchFamily="2" charset="-122"/>
              </a:rPr>
              <a:t>data  firstadj</a:t>
            </a:r>
          </a:p>
        </p:txBody>
      </p:sp>
      <p:graphicFrame>
        <p:nvGraphicFramePr>
          <p:cNvPr id="18454" name="Group 22"/>
          <p:cNvGraphicFramePr>
            <a:graphicFrameLocks noGrp="1"/>
          </p:cNvGraphicFramePr>
          <p:nvPr>
            <p:ph sz="quarter" idx="3"/>
          </p:nvPr>
        </p:nvGraphicFramePr>
        <p:xfrm>
          <a:off x="6565064" y="4539381"/>
          <a:ext cx="753311" cy="427038"/>
        </p:xfrm>
        <a:graphic>
          <a:graphicData uri="http://schemas.openxmlformats.org/drawingml/2006/table">
            <a:tbl>
              <a:tblPr/>
              <a:tblGrid>
                <a:gridCol w="445378"/>
                <a:gridCol w="307933"/>
              </a:tblGrid>
              <a:tr h="427038">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sp>
        <p:nvSpPr>
          <p:cNvPr id="18462" name="Line 30"/>
          <p:cNvSpPr>
            <a:spLocks noChangeShapeType="1"/>
          </p:cNvSpPr>
          <p:nvPr/>
        </p:nvSpPr>
        <p:spPr bwMode="auto">
          <a:xfrm flipV="1">
            <a:off x="5651500" y="4821981"/>
            <a:ext cx="913564" cy="4738"/>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aphicFrame>
        <p:nvGraphicFramePr>
          <p:cNvPr id="18463" name="Group 31"/>
          <p:cNvGraphicFramePr>
            <a:graphicFrameLocks noGrp="1"/>
          </p:cNvGraphicFramePr>
          <p:nvPr/>
        </p:nvGraphicFramePr>
        <p:xfrm>
          <a:off x="6588126" y="5115644"/>
          <a:ext cx="730250" cy="427038"/>
        </p:xfrm>
        <a:graphic>
          <a:graphicData uri="http://schemas.openxmlformats.org/drawingml/2006/table">
            <a:tbl>
              <a:tblPr/>
              <a:tblGrid>
                <a:gridCol w="432146"/>
                <a:gridCol w="298104"/>
              </a:tblGrid>
              <a:tr h="427038">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8471" name="Group 39"/>
          <p:cNvGraphicFramePr>
            <a:graphicFrameLocks noGrp="1"/>
          </p:cNvGraphicFramePr>
          <p:nvPr/>
        </p:nvGraphicFramePr>
        <p:xfrm>
          <a:off x="6588125" y="5618881"/>
          <a:ext cx="730250" cy="427038"/>
        </p:xfrm>
        <a:graphic>
          <a:graphicData uri="http://schemas.openxmlformats.org/drawingml/2006/table">
            <a:tbl>
              <a:tblPr/>
              <a:tblGrid>
                <a:gridCol w="431800"/>
                <a:gridCol w="298450"/>
              </a:tblGrid>
              <a:tr h="427038">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8479" name="Group 47"/>
          <p:cNvGraphicFramePr>
            <a:graphicFrameLocks noGrp="1"/>
          </p:cNvGraphicFramePr>
          <p:nvPr/>
        </p:nvGraphicFramePr>
        <p:xfrm>
          <a:off x="7885113" y="6123706"/>
          <a:ext cx="730250" cy="427038"/>
        </p:xfrm>
        <a:graphic>
          <a:graphicData uri="http://schemas.openxmlformats.org/drawingml/2006/table">
            <a:tbl>
              <a:tblPr/>
              <a:tblGrid>
                <a:gridCol w="431800"/>
                <a:gridCol w="298450"/>
              </a:tblGrid>
              <a:tr h="427038">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sp>
        <p:nvSpPr>
          <p:cNvPr id="18487" name="Line 55"/>
          <p:cNvSpPr>
            <a:spLocks noChangeShapeType="1"/>
          </p:cNvSpPr>
          <p:nvPr/>
        </p:nvSpPr>
        <p:spPr bwMode="auto">
          <a:xfrm>
            <a:off x="5651499" y="5331543"/>
            <a:ext cx="936625" cy="4763"/>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8488" name="Line 56"/>
          <p:cNvSpPr>
            <a:spLocks noChangeShapeType="1"/>
          </p:cNvSpPr>
          <p:nvPr/>
        </p:nvSpPr>
        <p:spPr bwMode="auto">
          <a:xfrm>
            <a:off x="5651500" y="5763344"/>
            <a:ext cx="936625"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8489" name="Line 57"/>
          <p:cNvSpPr>
            <a:spLocks noChangeShapeType="1"/>
          </p:cNvSpPr>
          <p:nvPr/>
        </p:nvSpPr>
        <p:spPr bwMode="auto">
          <a:xfrm>
            <a:off x="5651500" y="6268169"/>
            <a:ext cx="936625"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nvGrpSpPr>
          <p:cNvPr id="2" name="Group 58"/>
          <p:cNvGrpSpPr/>
          <p:nvPr/>
        </p:nvGrpSpPr>
        <p:grpSpPr bwMode="auto">
          <a:xfrm>
            <a:off x="1187450" y="1699915"/>
            <a:ext cx="1441450" cy="1368425"/>
            <a:chOff x="0" y="0"/>
            <a:chExt cx="908" cy="862"/>
          </a:xfrm>
        </p:grpSpPr>
        <p:sp>
          <p:nvSpPr>
            <p:cNvPr id="18568" name="Oval 59"/>
            <p:cNvSpPr>
              <a:spLocks noChangeArrowheads="1"/>
            </p:cNvSpPr>
            <p:nvPr/>
          </p:nvSpPr>
          <p:spPr bwMode="auto">
            <a:xfrm>
              <a:off x="726" y="680"/>
              <a:ext cx="182" cy="182"/>
            </a:xfrm>
            <a:prstGeom prst="ellipse">
              <a:avLst/>
            </a:prstGeom>
            <a:solidFill>
              <a:srgbClr val="FFFF00"/>
            </a:solidFill>
            <a:ln w="9525">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ea typeface="宋体" pitchFamily="2" charset="-122"/>
                </a:rPr>
                <a:t>4</a:t>
              </a:r>
            </a:p>
          </p:txBody>
        </p:sp>
        <p:sp>
          <p:nvSpPr>
            <p:cNvPr id="18569" name="Oval 60"/>
            <p:cNvSpPr>
              <a:spLocks noChangeArrowheads="1"/>
            </p:cNvSpPr>
            <p:nvPr/>
          </p:nvSpPr>
          <p:spPr bwMode="auto">
            <a:xfrm>
              <a:off x="0" y="680"/>
              <a:ext cx="182" cy="182"/>
            </a:xfrm>
            <a:prstGeom prst="ellipse">
              <a:avLst/>
            </a:prstGeom>
            <a:solidFill>
              <a:srgbClr val="FFFF00"/>
            </a:solidFill>
            <a:ln w="9525">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ea typeface="宋体" pitchFamily="2" charset="-122"/>
                </a:rPr>
                <a:t>3</a:t>
              </a:r>
            </a:p>
          </p:txBody>
        </p:sp>
        <p:sp>
          <p:nvSpPr>
            <p:cNvPr id="5" name="Oval 61"/>
            <p:cNvSpPr>
              <a:spLocks noChangeArrowheads="1"/>
            </p:cNvSpPr>
            <p:nvPr/>
          </p:nvSpPr>
          <p:spPr bwMode="auto">
            <a:xfrm>
              <a:off x="726" y="0"/>
              <a:ext cx="182" cy="182"/>
            </a:xfrm>
            <a:prstGeom prst="ellipse">
              <a:avLst/>
            </a:prstGeom>
            <a:solidFill>
              <a:srgbClr val="FFFF00"/>
            </a:solidFill>
            <a:ln w="9525">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ea typeface="宋体" pitchFamily="2" charset="-122"/>
                </a:rPr>
                <a:t>2</a:t>
              </a:r>
            </a:p>
          </p:txBody>
        </p:sp>
        <p:sp>
          <p:nvSpPr>
            <p:cNvPr id="6" name="Oval 62"/>
            <p:cNvSpPr>
              <a:spLocks noChangeArrowheads="1"/>
            </p:cNvSpPr>
            <p:nvPr/>
          </p:nvSpPr>
          <p:spPr bwMode="auto">
            <a:xfrm>
              <a:off x="0" y="45"/>
              <a:ext cx="182" cy="182"/>
            </a:xfrm>
            <a:prstGeom prst="ellipse">
              <a:avLst/>
            </a:prstGeom>
            <a:solidFill>
              <a:srgbClr val="FFFF00"/>
            </a:solidFill>
            <a:ln w="9525">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ea typeface="宋体" pitchFamily="2" charset="-122"/>
                </a:rPr>
                <a:t>1</a:t>
              </a:r>
            </a:p>
          </p:txBody>
        </p:sp>
        <p:sp>
          <p:nvSpPr>
            <p:cNvPr id="18572" name="Line 63"/>
            <p:cNvSpPr>
              <a:spLocks noChangeShapeType="1"/>
            </p:cNvSpPr>
            <p:nvPr/>
          </p:nvSpPr>
          <p:spPr bwMode="auto">
            <a:xfrm flipV="1">
              <a:off x="181" y="136"/>
              <a:ext cx="545"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8573" name="Line 64"/>
            <p:cNvSpPr>
              <a:spLocks noChangeShapeType="1"/>
            </p:cNvSpPr>
            <p:nvPr/>
          </p:nvSpPr>
          <p:spPr bwMode="auto">
            <a:xfrm>
              <a:off x="90" y="227"/>
              <a:ext cx="0" cy="453"/>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8574" name="Line 65"/>
            <p:cNvSpPr>
              <a:spLocks noChangeShapeType="1"/>
            </p:cNvSpPr>
            <p:nvPr/>
          </p:nvSpPr>
          <p:spPr bwMode="auto">
            <a:xfrm>
              <a:off x="182" y="726"/>
              <a:ext cx="544"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7" name="Line 66"/>
            <p:cNvSpPr>
              <a:spLocks noChangeShapeType="1"/>
            </p:cNvSpPr>
            <p:nvPr/>
          </p:nvSpPr>
          <p:spPr bwMode="auto">
            <a:xfrm>
              <a:off x="816" y="181"/>
              <a:ext cx="0" cy="499"/>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8576" name="Line 67"/>
            <p:cNvSpPr>
              <a:spLocks noChangeShapeType="1"/>
            </p:cNvSpPr>
            <p:nvPr/>
          </p:nvSpPr>
          <p:spPr bwMode="auto">
            <a:xfrm flipH="1" flipV="1">
              <a:off x="181" y="181"/>
              <a:ext cx="590" cy="50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aphicFrame>
        <p:nvGraphicFramePr>
          <p:cNvPr id="18500" name="Group 68"/>
          <p:cNvGraphicFramePr>
            <a:graphicFrameLocks noGrp="1"/>
          </p:cNvGraphicFramePr>
          <p:nvPr/>
        </p:nvGraphicFramePr>
        <p:xfrm>
          <a:off x="7092950" y="1844377"/>
          <a:ext cx="719138" cy="427038"/>
        </p:xfrm>
        <a:graphic>
          <a:graphicData uri="http://schemas.openxmlformats.org/drawingml/2006/table">
            <a:tbl>
              <a:tblPr/>
              <a:tblGrid>
                <a:gridCol w="444500"/>
                <a:gridCol w="274638"/>
              </a:tblGrid>
              <a:tr h="427038">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8508" name="Group 76"/>
          <p:cNvGraphicFramePr>
            <a:graphicFrameLocks noGrp="1"/>
          </p:cNvGraphicFramePr>
          <p:nvPr/>
        </p:nvGraphicFramePr>
        <p:xfrm>
          <a:off x="5795963" y="1844377"/>
          <a:ext cx="752475" cy="427038"/>
        </p:xfrm>
        <a:graphic>
          <a:graphicData uri="http://schemas.openxmlformats.org/drawingml/2006/table">
            <a:tbl>
              <a:tblPr/>
              <a:tblGrid>
                <a:gridCol w="465137"/>
                <a:gridCol w="287338"/>
              </a:tblGrid>
              <a:tr h="427038">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dirty="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8516" name="Group 84"/>
          <p:cNvGraphicFramePr>
            <a:graphicFrameLocks noGrp="1"/>
          </p:cNvGraphicFramePr>
          <p:nvPr/>
        </p:nvGraphicFramePr>
        <p:xfrm>
          <a:off x="3995738" y="1917402"/>
          <a:ext cx="1152525" cy="1852614"/>
        </p:xfrm>
        <a:graphic>
          <a:graphicData uri="http://schemas.openxmlformats.org/drawingml/2006/table">
            <a:tbl>
              <a:tblPr/>
              <a:tblGrid>
                <a:gridCol w="549275"/>
                <a:gridCol w="603250"/>
              </a:tblGrid>
              <a:tr h="503238">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1</a:t>
                      </a: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dirty="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449263">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a:ln>
                            <a:noFill/>
                          </a:ln>
                          <a:solidFill>
                            <a:schemeClr val="tx1"/>
                          </a:solidFill>
                          <a:effectLst/>
                          <a:latin typeface="Times New Roman" pitchFamily="18" charset="0"/>
                          <a:ea typeface="楷体_GB2312" pitchFamily="1" charset="-122"/>
                        </a:rPr>
                        <a:t>2</a:t>
                      </a: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dirty="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450850">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a:ln>
                            <a:noFill/>
                          </a:ln>
                          <a:solidFill>
                            <a:schemeClr val="tx1"/>
                          </a:solidFill>
                          <a:effectLst/>
                          <a:latin typeface="Times New Roman" pitchFamily="18" charset="0"/>
                          <a:ea typeface="楷体_GB2312" pitchFamily="1" charset="-122"/>
                        </a:rPr>
                        <a:t>3</a:t>
                      </a: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dirty="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449263">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4</a:t>
                      </a: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dirty="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sp>
        <p:nvSpPr>
          <p:cNvPr id="18533" name="Line 101"/>
          <p:cNvSpPr>
            <a:spLocks noChangeShapeType="1"/>
          </p:cNvSpPr>
          <p:nvPr/>
        </p:nvSpPr>
        <p:spPr bwMode="auto">
          <a:xfrm flipV="1">
            <a:off x="4859338" y="2084091"/>
            <a:ext cx="936625"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8534" name="Line 102"/>
          <p:cNvSpPr>
            <a:spLocks noChangeShapeType="1"/>
          </p:cNvSpPr>
          <p:nvPr/>
        </p:nvSpPr>
        <p:spPr bwMode="auto">
          <a:xfrm>
            <a:off x="6443663" y="2060277"/>
            <a:ext cx="647700"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aphicFrame>
        <p:nvGraphicFramePr>
          <p:cNvPr id="18535" name="Group 103"/>
          <p:cNvGraphicFramePr>
            <a:graphicFrameLocks noGrp="1"/>
          </p:cNvGraphicFramePr>
          <p:nvPr/>
        </p:nvGraphicFramePr>
        <p:xfrm>
          <a:off x="5795963" y="2349202"/>
          <a:ext cx="752475" cy="427038"/>
        </p:xfrm>
        <a:graphic>
          <a:graphicData uri="http://schemas.openxmlformats.org/drawingml/2006/table">
            <a:tbl>
              <a:tblPr/>
              <a:tblGrid>
                <a:gridCol w="465137"/>
                <a:gridCol w="287338"/>
              </a:tblGrid>
              <a:tr h="427038">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8543" name="Group 111"/>
          <p:cNvGraphicFramePr>
            <a:graphicFrameLocks noGrp="1"/>
          </p:cNvGraphicFramePr>
          <p:nvPr/>
        </p:nvGraphicFramePr>
        <p:xfrm>
          <a:off x="5795963" y="2852440"/>
          <a:ext cx="752475" cy="427038"/>
        </p:xfrm>
        <a:graphic>
          <a:graphicData uri="http://schemas.openxmlformats.org/drawingml/2006/table">
            <a:tbl>
              <a:tblPr/>
              <a:tblGrid>
                <a:gridCol w="465137"/>
                <a:gridCol w="287338"/>
              </a:tblGrid>
              <a:tr h="427038">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8551" name="Group 119"/>
          <p:cNvGraphicFramePr>
            <a:graphicFrameLocks noGrp="1"/>
          </p:cNvGraphicFramePr>
          <p:nvPr/>
        </p:nvGraphicFramePr>
        <p:xfrm>
          <a:off x="5795963" y="3362002"/>
          <a:ext cx="752475" cy="427038"/>
        </p:xfrm>
        <a:graphic>
          <a:graphicData uri="http://schemas.openxmlformats.org/drawingml/2006/table">
            <a:tbl>
              <a:tblPr/>
              <a:tblGrid>
                <a:gridCol w="503237"/>
                <a:gridCol w="249238"/>
              </a:tblGrid>
              <a:tr h="427038">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sp>
        <p:nvSpPr>
          <p:cNvPr id="18559" name="Line 127"/>
          <p:cNvSpPr>
            <a:spLocks noChangeShapeType="1"/>
          </p:cNvSpPr>
          <p:nvPr/>
        </p:nvSpPr>
        <p:spPr bwMode="auto">
          <a:xfrm>
            <a:off x="4859338" y="2563515"/>
            <a:ext cx="936625" cy="1587"/>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8560" name="Line 128"/>
          <p:cNvSpPr>
            <a:spLocks noChangeShapeType="1"/>
          </p:cNvSpPr>
          <p:nvPr/>
        </p:nvSpPr>
        <p:spPr bwMode="auto">
          <a:xfrm>
            <a:off x="4859338" y="3068340"/>
            <a:ext cx="936625"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8561" name="Line 129"/>
          <p:cNvSpPr>
            <a:spLocks noChangeShapeType="1"/>
          </p:cNvSpPr>
          <p:nvPr/>
        </p:nvSpPr>
        <p:spPr bwMode="auto">
          <a:xfrm>
            <a:off x="4859339" y="3543001"/>
            <a:ext cx="938212" cy="4764"/>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aphicFrame>
        <p:nvGraphicFramePr>
          <p:cNvPr id="18562" name="Group 130"/>
          <p:cNvGraphicFramePr>
            <a:graphicFrameLocks noGrp="1"/>
          </p:cNvGraphicFramePr>
          <p:nvPr/>
        </p:nvGraphicFramePr>
        <p:xfrm>
          <a:off x="6588125" y="6123706"/>
          <a:ext cx="752475" cy="427038"/>
        </p:xfrm>
        <a:graphic>
          <a:graphicData uri="http://schemas.openxmlformats.org/drawingml/2006/table">
            <a:tbl>
              <a:tblPr/>
              <a:tblGrid>
                <a:gridCol w="431800"/>
                <a:gridCol w="320675"/>
              </a:tblGrid>
              <a:tr h="427038">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dirty="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sp>
        <p:nvSpPr>
          <p:cNvPr id="18570" name="Line 138"/>
          <p:cNvSpPr>
            <a:spLocks noChangeShapeType="1"/>
          </p:cNvSpPr>
          <p:nvPr/>
        </p:nvSpPr>
        <p:spPr bwMode="auto">
          <a:xfrm>
            <a:off x="7235825" y="6339606"/>
            <a:ext cx="647700"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8571" name="Rectangle 139"/>
          <p:cNvSpPr>
            <a:spLocks noChangeArrowheads="1"/>
          </p:cNvSpPr>
          <p:nvPr/>
        </p:nvSpPr>
        <p:spPr bwMode="auto">
          <a:xfrm>
            <a:off x="4703762" y="4220865"/>
            <a:ext cx="1368425" cy="433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ea typeface="宋体" pitchFamily="2" charset="-122"/>
              </a:rPr>
              <a:t>data  </a:t>
            </a:r>
            <a:r>
              <a:rPr lang="en-US" altLang="zh-CN" dirty="0" err="1">
                <a:ea typeface="宋体" pitchFamily="2" charset="-122"/>
              </a:rPr>
              <a:t>firstadj</a:t>
            </a:r>
            <a:endParaRPr lang="en-US" altLang="zh-CN" dirty="0">
              <a:ea typeface="宋体" pitchFamily="2" charset="-122"/>
            </a:endParaRPr>
          </a:p>
        </p:txBody>
      </p:sp>
      <p:grpSp>
        <p:nvGrpSpPr>
          <p:cNvPr id="3" name="Group 140"/>
          <p:cNvGrpSpPr/>
          <p:nvPr/>
        </p:nvGrpSpPr>
        <p:grpSpPr bwMode="auto">
          <a:xfrm>
            <a:off x="1835150" y="980728"/>
            <a:ext cx="5329238" cy="938213"/>
            <a:chOff x="0" y="136"/>
            <a:chExt cx="3357" cy="591"/>
          </a:xfrm>
        </p:grpSpPr>
        <p:sp>
          <p:nvSpPr>
            <p:cNvPr id="18566" name="Freeform 141"/>
            <p:cNvSpPr/>
            <p:nvPr/>
          </p:nvSpPr>
          <p:spPr bwMode="auto">
            <a:xfrm>
              <a:off x="0" y="441"/>
              <a:ext cx="2677" cy="286"/>
            </a:xfrm>
            <a:custGeom>
              <a:avLst/>
              <a:gdLst>
                <a:gd name="T0" fmla="*/ 0 w 2677"/>
                <a:gd name="T1" fmla="*/ 286 h 286"/>
                <a:gd name="T2" fmla="*/ 371 w 2677"/>
                <a:gd name="T3" fmla="*/ 18 h 286"/>
                <a:gd name="T4" fmla="*/ 1011 w 2677"/>
                <a:gd name="T5" fmla="*/ 0 h 286"/>
                <a:gd name="T6" fmla="*/ 2465 w 2677"/>
                <a:gd name="T7" fmla="*/ 9 h 286"/>
                <a:gd name="T8" fmla="*/ 2677 w 2677"/>
                <a:gd name="T9" fmla="*/ 241 h 286"/>
                <a:gd name="T10" fmla="*/ 0 60000 65536"/>
                <a:gd name="T11" fmla="*/ 0 60000 65536"/>
                <a:gd name="T12" fmla="*/ 0 60000 65536"/>
                <a:gd name="T13" fmla="*/ 0 60000 65536"/>
                <a:gd name="T14" fmla="*/ 0 60000 65536"/>
                <a:gd name="T15" fmla="*/ 0 w 2677"/>
                <a:gd name="T16" fmla="*/ 0 h 286"/>
                <a:gd name="T17" fmla="*/ 2677 w 2677"/>
                <a:gd name="T18" fmla="*/ 286 h 286"/>
              </a:gdLst>
              <a:ahLst/>
              <a:cxnLst>
                <a:cxn ang="T10">
                  <a:pos x="T0" y="T1"/>
                </a:cxn>
                <a:cxn ang="T11">
                  <a:pos x="T2" y="T3"/>
                </a:cxn>
                <a:cxn ang="T12">
                  <a:pos x="T4" y="T5"/>
                </a:cxn>
                <a:cxn ang="T13">
                  <a:pos x="T6" y="T7"/>
                </a:cxn>
                <a:cxn ang="T14">
                  <a:pos x="T8" y="T9"/>
                </a:cxn>
              </a:cxnLst>
              <a:rect l="T15" t="T16" r="T17" b="T18"/>
              <a:pathLst>
                <a:path w="2677" h="286">
                  <a:moveTo>
                    <a:pt x="0" y="286"/>
                  </a:moveTo>
                  <a:lnTo>
                    <a:pt x="371" y="18"/>
                  </a:lnTo>
                  <a:lnTo>
                    <a:pt x="1011" y="0"/>
                  </a:lnTo>
                  <a:lnTo>
                    <a:pt x="2465" y="9"/>
                  </a:lnTo>
                  <a:lnTo>
                    <a:pt x="2677" y="241"/>
                  </a:lnTo>
                </a:path>
              </a:pathLst>
            </a:custGeom>
            <a:noFill/>
            <a:ln w="38100" cap="flat" cmpd="sng">
              <a:solidFill>
                <a:srgbClr val="FF0000"/>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8567" name="AutoShape 142"/>
            <p:cNvSpPr>
              <a:spLocks noChangeArrowheads="1"/>
            </p:cNvSpPr>
            <p:nvPr/>
          </p:nvSpPr>
          <p:spPr bwMode="auto">
            <a:xfrm>
              <a:off x="2540" y="136"/>
              <a:ext cx="817" cy="218"/>
            </a:xfrm>
            <a:prstGeom prst="wedgeRectCallout">
              <a:avLst>
                <a:gd name="adj1" fmla="val -49386"/>
                <a:gd name="adj2" fmla="val 129071"/>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zh-CN" altLang="en-US" dirty="0">
                  <a:solidFill>
                    <a:srgbClr val="FF0000"/>
                  </a:solidFill>
                  <a:ea typeface="宋体" pitchFamily="2" charset="-122"/>
                </a:rPr>
                <a:t>对应关系</a:t>
              </a:r>
            </a:p>
          </p:txBody>
        </p:sp>
      </p:grpSp>
      <p:sp>
        <p:nvSpPr>
          <p:cNvPr id="18575" name="AutoShape 143"/>
          <p:cNvSpPr>
            <a:spLocks noChangeArrowheads="1"/>
          </p:cNvSpPr>
          <p:nvPr/>
        </p:nvSpPr>
        <p:spPr bwMode="auto">
          <a:xfrm>
            <a:off x="6761539" y="3890888"/>
            <a:ext cx="2160588" cy="360362"/>
          </a:xfrm>
          <a:prstGeom prst="wedgeRectCallout">
            <a:avLst>
              <a:gd name="adj1" fmla="val -46620"/>
              <a:gd name="adj2" fmla="val 118282"/>
            </a:avLst>
          </a:prstGeom>
          <a:noFill/>
          <a:ln w="28575">
            <a:solidFill>
              <a:srgbClr val="FF000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zh-CN" altLang="en-US">
                <a:ea typeface="宋体" pitchFamily="2" charset="-122"/>
              </a:rPr>
              <a:t>代表弧</a:t>
            </a:r>
            <a:r>
              <a:rPr lang="en-US" altLang="zh-CN">
                <a:ea typeface="宋体" pitchFamily="2" charset="-122"/>
              </a:rPr>
              <a:t>&lt;4,1&gt;</a:t>
            </a:r>
          </a:p>
        </p:txBody>
      </p:sp>
      <p:grpSp>
        <p:nvGrpSpPr>
          <p:cNvPr id="44" name="组合 114"/>
          <p:cNvGrpSpPr/>
          <p:nvPr/>
        </p:nvGrpSpPr>
        <p:grpSpPr>
          <a:xfrm>
            <a:off x="-1260648" y="113331"/>
            <a:ext cx="7758650" cy="671524"/>
            <a:chOff x="-820156" y="3371971"/>
            <a:chExt cx="7758650" cy="671524"/>
          </a:xfrm>
        </p:grpSpPr>
        <p:grpSp>
          <p:nvGrpSpPr>
            <p:cNvPr id="45" name="组合 105"/>
            <p:cNvGrpSpPr/>
            <p:nvPr/>
          </p:nvGrpSpPr>
          <p:grpSpPr>
            <a:xfrm>
              <a:off x="-820156" y="3371971"/>
              <a:ext cx="7758650" cy="671524"/>
              <a:chOff x="-820156" y="3371971"/>
              <a:chExt cx="7758650" cy="671524"/>
            </a:xfrm>
          </p:grpSpPr>
          <p:sp>
            <p:nvSpPr>
              <p:cNvPr id="4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48" name="TextBox 6"/>
              <p:cNvSpPr txBox="1">
                <a:spLocks noChangeArrowheads="1"/>
              </p:cNvSpPr>
              <p:nvPr/>
            </p:nvSpPr>
            <p:spPr bwMode="auto">
              <a:xfrm>
                <a:off x="-820156" y="3371971"/>
                <a:ext cx="775865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9.3 </a:t>
                </a:r>
                <a:r>
                  <a:rPr lang="zh-CN" altLang="en-US" sz="3600" b="1" dirty="0">
                    <a:latin typeface="Times New Roman" pitchFamily="18" charset="0"/>
                    <a:ea typeface="黑体" pitchFamily="49" charset="-122"/>
                  </a:rPr>
                  <a:t>图的存储</a:t>
                </a:r>
              </a:p>
            </p:txBody>
          </p:sp>
        </p:grpSp>
        <p:pic>
          <p:nvPicPr>
            <p:cNvPr id="46" name="图片 45" descr="12.jpg"/>
            <p:cNvPicPr>
              <a:picLocks noChangeAspect="1"/>
            </p:cNvPicPr>
            <p:nvPr/>
          </p:nvPicPr>
          <p:blipFill>
            <a:blip r:embed="rId2" cstate="print"/>
            <a:stretch>
              <a:fillRect/>
            </a:stretch>
          </p:blipFill>
          <p:spPr>
            <a:xfrm>
              <a:off x="1115929" y="3530600"/>
              <a:ext cx="446172" cy="431048"/>
            </a:xfrm>
            <a:prstGeom prst="rect">
              <a:avLst/>
            </a:prstGeom>
          </p:spPr>
        </p:pic>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516"/>
                                        </p:tgtEl>
                                        <p:attrNameLst>
                                          <p:attrName>style.visibility</p:attrName>
                                        </p:attrNameLst>
                                      </p:cBhvr>
                                      <p:to>
                                        <p:strVal val="visible"/>
                                      </p:to>
                                    </p:set>
                                    <p:animEffect transition="in" filter="blinds(horizontal)">
                                      <p:cBhvr>
                                        <p:cTn id="12" dur="500"/>
                                        <p:tgtEl>
                                          <p:spTgt spid="1851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8453"/>
                                        </p:tgtEl>
                                        <p:attrNameLst>
                                          <p:attrName>style.visibility</p:attrName>
                                        </p:attrNameLst>
                                      </p:cBhvr>
                                      <p:to>
                                        <p:strVal val="visible"/>
                                      </p:to>
                                    </p:set>
                                    <p:animEffect transition="in" filter="blinds(horizontal)">
                                      <p:cBhvr>
                                        <p:cTn id="15" dur="500"/>
                                        <p:tgtEl>
                                          <p:spTgt spid="1845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8500"/>
                                        </p:tgtEl>
                                        <p:attrNameLst>
                                          <p:attrName>style.visibility</p:attrName>
                                        </p:attrNameLst>
                                      </p:cBhvr>
                                      <p:to>
                                        <p:strVal val="visible"/>
                                      </p:to>
                                    </p:set>
                                    <p:animEffect transition="in" filter="blinds(horizontal)">
                                      <p:cBhvr>
                                        <p:cTn id="20" dur="500"/>
                                        <p:tgtEl>
                                          <p:spTgt spid="18500"/>
                                        </p:tgtEl>
                                      </p:cBhvr>
                                    </p:animEffect>
                                  </p:childTnLst>
                                </p:cTn>
                              </p:par>
                              <p:par>
                                <p:cTn id="21" presetID="3" presetClass="entr" presetSubtype="10" fill="hold" nodeType="withEffect">
                                  <p:stCondLst>
                                    <p:cond delay="0"/>
                                  </p:stCondLst>
                                  <p:childTnLst>
                                    <p:set>
                                      <p:cBhvr>
                                        <p:cTn id="22" dur="1" fill="hold">
                                          <p:stCondLst>
                                            <p:cond delay="0"/>
                                          </p:stCondLst>
                                        </p:cTn>
                                        <p:tgtEl>
                                          <p:spTgt spid="18508"/>
                                        </p:tgtEl>
                                        <p:attrNameLst>
                                          <p:attrName>style.visibility</p:attrName>
                                        </p:attrNameLst>
                                      </p:cBhvr>
                                      <p:to>
                                        <p:strVal val="visible"/>
                                      </p:to>
                                    </p:set>
                                    <p:animEffect transition="in" filter="blinds(horizontal)">
                                      <p:cBhvr>
                                        <p:cTn id="23" dur="500"/>
                                        <p:tgtEl>
                                          <p:spTgt spid="18508"/>
                                        </p:tgtEl>
                                      </p:cBhvr>
                                    </p:animEffect>
                                  </p:childTnLst>
                                </p:cTn>
                              </p:par>
                              <p:par>
                                <p:cTn id="24" presetID="3" presetClass="entr" presetSubtype="10" fill="hold" nodeType="withEffect">
                                  <p:stCondLst>
                                    <p:cond delay="0"/>
                                  </p:stCondLst>
                                  <p:childTnLst>
                                    <p:set>
                                      <p:cBhvr>
                                        <p:cTn id="25" dur="1" fill="hold">
                                          <p:stCondLst>
                                            <p:cond delay="0"/>
                                          </p:stCondLst>
                                        </p:cTn>
                                        <p:tgtEl>
                                          <p:spTgt spid="18533"/>
                                        </p:tgtEl>
                                        <p:attrNameLst>
                                          <p:attrName>style.visibility</p:attrName>
                                        </p:attrNameLst>
                                      </p:cBhvr>
                                      <p:to>
                                        <p:strVal val="visible"/>
                                      </p:to>
                                    </p:set>
                                    <p:animEffect transition="in" filter="blinds(horizontal)">
                                      <p:cBhvr>
                                        <p:cTn id="26" dur="500"/>
                                        <p:tgtEl>
                                          <p:spTgt spid="18533"/>
                                        </p:tgtEl>
                                      </p:cBhvr>
                                    </p:animEffect>
                                  </p:childTnLst>
                                </p:cTn>
                              </p:par>
                              <p:par>
                                <p:cTn id="27" presetID="3" presetClass="entr" presetSubtype="10" fill="hold" nodeType="withEffect">
                                  <p:stCondLst>
                                    <p:cond delay="0"/>
                                  </p:stCondLst>
                                  <p:childTnLst>
                                    <p:set>
                                      <p:cBhvr>
                                        <p:cTn id="28" dur="1" fill="hold">
                                          <p:stCondLst>
                                            <p:cond delay="0"/>
                                          </p:stCondLst>
                                        </p:cTn>
                                        <p:tgtEl>
                                          <p:spTgt spid="18534"/>
                                        </p:tgtEl>
                                        <p:attrNameLst>
                                          <p:attrName>style.visibility</p:attrName>
                                        </p:attrNameLst>
                                      </p:cBhvr>
                                      <p:to>
                                        <p:strVal val="visible"/>
                                      </p:to>
                                    </p:set>
                                    <p:animEffect transition="in" filter="blinds(horizontal)">
                                      <p:cBhvr>
                                        <p:cTn id="29" dur="500"/>
                                        <p:tgtEl>
                                          <p:spTgt spid="18534"/>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linds(horizontal)">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8535"/>
                                        </p:tgtEl>
                                        <p:attrNameLst>
                                          <p:attrName>style.visibility</p:attrName>
                                        </p:attrNameLst>
                                      </p:cBhvr>
                                      <p:to>
                                        <p:strVal val="visible"/>
                                      </p:to>
                                    </p:set>
                                    <p:animEffect transition="in" filter="blinds(horizontal)">
                                      <p:cBhvr>
                                        <p:cTn id="39" dur="500"/>
                                        <p:tgtEl>
                                          <p:spTgt spid="18535"/>
                                        </p:tgtEl>
                                      </p:cBhvr>
                                    </p:animEffect>
                                  </p:childTnLst>
                                </p:cTn>
                              </p:par>
                              <p:par>
                                <p:cTn id="40" presetID="3" presetClass="entr" presetSubtype="10" fill="hold" nodeType="withEffect">
                                  <p:stCondLst>
                                    <p:cond delay="0"/>
                                  </p:stCondLst>
                                  <p:childTnLst>
                                    <p:set>
                                      <p:cBhvr>
                                        <p:cTn id="41" dur="1" fill="hold">
                                          <p:stCondLst>
                                            <p:cond delay="0"/>
                                          </p:stCondLst>
                                        </p:cTn>
                                        <p:tgtEl>
                                          <p:spTgt spid="18559"/>
                                        </p:tgtEl>
                                        <p:attrNameLst>
                                          <p:attrName>style.visibility</p:attrName>
                                        </p:attrNameLst>
                                      </p:cBhvr>
                                      <p:to>
                                        <p:strVal val="visible"/>
                                      </p:to>
                                    </p:set>
                                    <p:animEffect transition="in" filter="blinds(horizontal)">
                                      <p:cBhvr>
                                        <p:cTn id="42" dur="500"/>
                                        <p:tgtEl>
                                          <p:spTgt spid="1855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8543"/>
                                        </p:tgtEl>
                                        <p:attrNameLst>
                                          <p:attrName>style.visibility</p:attrName>
                                        </p:attrNameLst>
                                      </p:cBhvr>
                                      <p:to>
                                        <p:strVal val="visible"/>
                                      </p:to>
                                    </p:set>
                                    <p:animEffect transition="in" filter="blinds(horizontal)">
                                      <p:cBhvr>
                                        <p:cTn id="47" dur="500"/>
                                        <p:tgtEl>
                                          <p:spTgt spid="18543"/>
                                        </p:tgtEl>
                                      </p:cBhvr>
                                    </p:animEffect>
                                  </p:childTnLst>
                                </p:cTn>
                              </p:par>
                              <p:par>
                                <p:cTn id="48" presetID="3" presetClass="entr" presetSubtype="10" fill="hold" nodeType="withEffect">
                                  <p:stCondLst>
                                    <p:cond delay="0"/>
                                  </p:stCondLst>
                                  <p:childTnLst>
                                    <p:set>
                                      <p:cBhvr>
                                        <p:cTn id="49" dur="1" fill="hold">
                                          <p:stCondLst>
                                            <p:cond delay="0"/>
                                          </p:stCondLst>
                                        </p:cTn>
                                        <p:tgtEl>
                                          <p:spTgt spid="18560"/>
                                        </p:tgtEl>
                                        <p:attrNameLst>
                                          <p:attrName>style.visibility</p:attrName>
                                        </p:attrNameLst>
                                      </p:cBhvr>
                                      <p:to>
                                        <p:strVal val="visible"/>
                                      </p:to>
                                    </p:set>
                                    <p:animEffect transition="in" filter="blinds(horizontal)">
                                      <p:cBhvr>
                                        <p:cTn id="50" dur="500"/>
                                        <p:tgtEl>
                                          <p:spTgt spid="18560"/>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18551"/>
                                        </p:tgtEl>
                                        <p:attrNameLst>
                                          <p:attrName>style.visibility</p:attrName>
                                        </p:attrNameLst>
                                      </p:cBhvr>
                                      <p:to>
                                        <p:strVal val="visible"/>
                                      </p:to>
                                    </p:set>
                                    <p:animEffect transition="in" filter="blinds(horizontal)">
                                      <p:cBhvr>
                                        <p:cTn id="55" dur="500"/>
                                        <p:tgtEl>
                                          <p:spTgt spid="18551"/>
                                        </p:tgtEl>
                                      </p:cBhvr>
                                    </p:animEffect>
                                  </p:childTnLst>
                                </p:cTn>
                              </p:par>
                              <p:par>
                                <p:cTn id="56" presetID="3" presetClass="entr" presetSubtype="10" fill="hold" nodeType="withEffect">
                                  <p:stCondLst>
                                    <p:cond delay="0"/>
                                  </p:stCondLst>
                                  <p:childTnLst>
                                    <p:set>
                                      <p:cBhvr>
                                        <p:cTn id="57" dur="1" fill="hold">
                                          <p:stCondLst>
                                            <p:cond delay="0"/>
                                          </p:stCondLst>
                                        </p:cTn>
                                        <p:tgtEl>
                                          <p:spTgt spid="18561"/>
                                        </p:tgtEl>
                                        <p:attrNameLst>
                                          <p:attrName>style.visibility</p:attrName>
                                        </p:attrNameLst>
                                      </p:cBhvr>
                                      <p:to>
                                        <p:strVal val="visible"/>
                                      </p:to>
                                    </p:set>
                                    <p:animEffect transition="in" filter="blinds(horizontal)">
                                      <p:cBhvr>
                                        <p:cTn id="58" dur="500"/>
                                        <p:tgtEl>
                                          <p:spTgt spid="18561"/>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animEffect transition="in" filter="blinds(horizontal)">
                                      <p:cBhvr>
                                        <p:cTn id="63" dur="500"/>
                                        <p:tgtEl>
                                          <p:spTgt spid="4">
                                            <p:txEl>
                                              <p:pRg st="6" end="6"/>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4">
                                            <p:txEl>
                                              <p:pRg st="7" end="7"/>
                                            </p:txEl>
                                          </p:spTgt>
                                        </p:tgtEl>
                                        <p:attrNameLst>
                                          <p:attrName>style.visibility</p:attrName>
                                        </p:attrNameLst>
                                      </p:cBhvr>
                                      <p:to>
                                        <p:strVal val="visible"/>
                                      </p:to>
                                    </p:set>
                                    <p:animEffect transition="in" filter="blinds(horizontal)">
                                      <p:cBhvr>
                                        <p:cTn id="68" dur="500"/>
                                        <p:tgtEl>
                                          <p:spTgt spid="4">
                                            <p:txEl>
                                              <p:pRg st="7" end="7"/>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animEffect transition="in" filter="blinds(horizontal)">
                                      <p:cBhvr>
                                        <p:cTn id="73" dur="500"/>
                                        <p:tgtEl>
                                          <p:spTgt spid="4">
                                            <p:txEl>
                                              <p:pRg st="8" end="8"/>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8571"/>
                                        </p:tgtEl>
                                        <p:attrNameLst>
                                          <p:attrName>style.visibility</p:attrName>
                                        </p:attrNameLst>
                                      </p:cBhvr>
                                      <p:to>
                                        <p:strVal val="visible"/>
                                      </p:to>
                                    </p:set>
                                    <p:animEffect transition="in" filter="blinds(horizontal)">
                                      <p:cBhvr>
                                        <p:cTn id="78" dur="500"/>
                                        <p:tgtEl>
                                          <p:spTgt spid="18571"/>
                                        </p:tgtEl>
                                      </p:cBhvr>
                                    </p:animEffect>
                                  </p:childTnLst>
                                </p:cTn>
                              </p:par>
                              <p:par>
                                <p:cTn id="79" presetID="3" presetClass="entr" presetSubtype="10" fill="hold" nodeType="withEffect">
                                  <p:stCondLst>
                                    <p:cond delay="0"/>
                                  </p:stCondLst>
                                  <p:childTnLst>
                                    <p:set>
                                      <p:cBhvr>
                                        <p:cTn id="80" dur="1" fill="hold">
                                          <p:stCondLst>
                                            <p:cond delay="0"/>
                                          </p:stCondLst>
                                        </p:cTn>
                                        <p:tgtEl>
                                          <p:spTgt spid="18436"/>
                                        </p:tgtEl>
                                        <p:attrNameLst>
                                          <p:attrName>style.visibility</p:attrName>
                                        </p:attrNameLst>
                                      </p:cBhvr>
                                      <p:to>
                                        <p:strVal val="visible"/>
                                      </p:to>
                                    </p:set>
                                    <p:animEffect transition="in" filter="blinds(horizontal)">
                                      <p:cBhvr>
                                        <p:cTn id="81" dur="500"/>
                                        <p:tgtEl>
                                          <p:spTgt spid="18436"/>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18454"/>
                                        </p:tgtEl>
                                        <p:attrNameLst>
                                          <p:attrName>style.visibility</p:attrName>
                                        </p:attrNameLst>
                                      </p:cBhvr>
                                      <p:to>
                                        <p:strVal val="visible"/>
                                      </p:to>
                                    </p:set>
                                    <p:animEffect transition="in" filter="blinds(horizontal)">
                                      <p:cBhvr>
                                        <p:cTn id="86" dur="500"/>
                                        <p:tgtEl>
                                          <p:spTgt spid="18454"/>
                                        </p:tgtEl>
                                      </p:cBhvr>
                                    </p:animEffect>
                                  </p:childTnLst>
                                </p:cTn>
                              </p:par>
                              <p:par>
                                <p:cTn id="87" presetID="3" presetClass="entr" presetSubtype="10" fill="hold" nodeType="withEffect">
                                  <p:stCondLst>
                                    <p:cond delay="0"/>
                                  </p:stCondLst>
                                  <p:childTnLst>
                                    <p:set>
                                      <p:cBhvr>
                                        <p:cTn id="88" dur="1" fill="hold">
                                          <p:stCondLst>
                                            <p:cond delay="0"/>
                                          </p:stCondLst>
                                        </p:cTn>
                                        <p:tgtEl>
                                          <p:spTgt spid="18462"/>
                                        </p:tgtEl>
                                        <p:attrNameLst>
                                          <p:attrName>style.visibility</p:attrName>
                                        </p:attrNameLst>
                                      </p:cBhvr>
                                      <p:to>
                                        <p:strVal val="visible"/>
                                      </p:to>
                                    </p:set>
                                    <p:animEffect transition="in" filter="blinds(horizontal)">
                                      <p:cBhvr>
                                        <p:cTn id="89" dur="500"/>
                                        <p:tgtEl>
                                          <p:spTgt spid="18462"/>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18487"/>
                                        </p:tgtEl>
                                        <p:attrNameLst>
                                          <p:attrName>style.visibility</p:attrName>
                                        </p:attrNameLst>
                                      </p:cBhvr>
                                      <p:to>
                                        <p:strVal val="visible"/>
                                      </p:to>
                                    </p:set>
                                    <p:animEffect transition="in" filter="blinds(horizontal)">
                                      <p:cBhvr>
                                        <p:cTn id="94" dur="500"/>
                                        <p:tgtEl>
                                          <p:spTgt spid="18487"/>
                                        </p:tgtEl>
                                      </p:cBhvr>
                                    </p:animEffect>
                                  </p:childTnLst>
                                </p:cTn>
                              </p:par>
                              <p:par>
                                <p:cTn id="95" presetID="3" presetClass="entr" presetSubtype="10" fill="hold" nodeType="withEffect">
                                  <p:stCondLst>
                                    <p:cond delay="0"/>
                                  </p:stCondLst>
                                  <p:childTnLst>
                                    <p:set>
                                      <p:cBhvr>
                                        <p:cTn id="96" dur="1" fill="hold">
                                          <p:stCondLst>
                                            <p:cond delay="0"/>
                                          </p:stCondLst>
                                        </p:cTn>
                                        <p:tgtEl>
                                          <p:spTgt spid="18463"/>
                                        </p:tgtEl>
                                        <p:attrNameLst>
                                          <p:attrName>style.visibility</p:attrName>
                                        </p:attrNameLst>
                                      </p:cBhvr>
                                      <p:to>
                                        <p:strVal val="visible"/>
                                      </p:to>
                                    </p:set>
                                    <p:animEffect transition="in" filter="blinds(horizontal)">
                                      <p:cBhvr>
                                        <p:cTn id="97" dur="500"/>
                                        <p:tgtEl>
                                          <p:spTgt spid="18463"/>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18471"/>
                                        </p:tgtEl>
                                        <p:attrNameLst>
                                          <p:attrName>style.visibility</p:attrName>
                                        </p:attrNameLst>
                                      </p:cBhvr>
                                      <p:to>
                                        <p:strVal val="visible"/>
                                      </p:to>
                                    </p:set>
                                    <p:animEffect transition="in" filter="blinds(horizontal)">
                                      <p:cBhvr>
                                        <p:cTn id="102" dur="500"/>
                                        <p:tgtEl>
                                          <p:spTgt spid="18471"/>
                                        </p:tgtEl>
                                      </p:cBhvr>
                                    </p:animEffect>
                                  </p:childTnLst>
                                </p:cTn>
                              </p:par>
                              <p:par>
                                <p:cTn id="103" presetID="3" presetClass="entr" presetSubtype="10" fill="hold" nodeType="withEffect">
                                  <p:stCondLst>
                                    <p:cond delay="0"/>
                                  </p:stCondLst>
                                  <p:childTnLst>
                                    <p:set>
                                      <p:cBhvr>
                                        <p:cTn id="104" dur="1" fill="hold">
                                          <p:stCondLst>
                                            <p:cond delay="0"/>
                                          </p:stCondLst>
                                        </p:cTn>
                                        <p:tgtEl>
                                          <p:spTgt spid="18488"/>
                                        </p:tgtEl>
                                        <p:attrNameLst>
                                          <p:attrName>style.visibility</p:attrName>
                                        </p:attrNameLst>
                                      </p:cBhvr>
                                      <p:to>
                                        <p:strVal val="visible"/>
                                      </p:to>
                                    </p:set>
                                    <p:animEffect transition="in" filter="blinds(horizontal)">
                                      <p:cBhvr>
                                        <p:cTn id="105" dur="500"/>
                                        <p:tgtEl>
                                          <p:spTgt spid="18488"/>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nodeType="clickEffect">
                                  <p:stCondLst>
                                    <p:cond delay="0"/>
                                  </p:stCondLst>
                                  <p:childTnLst>
                                    <p:set>
                                      <p:cBhvr>
                                        <p:cTn id="109" dur="1" fill="hold">
                                          <p:stCondLst>
                                            <p:cond delay="0"/>
                                          </p:stCondLst>
                                        </p:cTn>
                                        <p:tgtEl>
                                          <p:spTgt spid="18479"/>
                                        </p:tgtEl>
                                        <p:attrNameLst>
                                          <p:attrName>style.visibility</p:attrName>
                                        </p:attrNameLst>
                                      </p:cBhvr>
                                      <p:to>
                                        <p:strVal val="visible"/>
                                      </p:to>
                                    </p:set>
                                    <p:animEffect transition="in" filter="blinds(horizontal)">
                                      <p:cBhvr>
                                        <p:cTn id="110" dur="500"/>
                                        <p:tgtEl>
                                          <p:spTgt spid="18479"/>
                                        </p:tgtEl>
                                      </p:cBhvr>
                                    </p:animEffect>
                                  </p:childTnLst>
                                </p:cTn>
                              </p:par>
                              <p:par>
                                <p:cTn id="111" presetID="3" presetClass="entr" presetSubtype="10" fill="hold" nodeType="withEffect">
                                  <p:stCondLst>
                                    <p:cond delay="0"/>
                                  </p:stCondLst>
                                  <p:childTnLst>
                                    <p:set>
                                      <p:cBhvr>
                                        <p:cTn id="112" dur="1" fill="hold">
                                          <p:stCondLst>
                                            <p:cond delay="0"/>
                                          </p:stCondLst>
                                        </p:cTn>
                                        <p:tgtEl>
                                          <p:spTgt spid="18562"/>
                                        </p:tgtEl>
                                        <p:attrNameLst>
                                          <p:attrName>style.visibility</p:attrName>
                                        </p:attrNameLst>
                                      </p:cBhvr>
                                      <p:to>
                                        <p:strVal val="visible"/>
                                      </p:to>
                                    </p:set>
                                    <p:animEffect transition="in" filter="blinds(horizontal)">
                                      <p:cBhvr>
                                        <p:cTn id="113" dur="500"/>
                                        <p:tgtEl>
                                          <p:spTgt spid="18562"/>
                                        </p:tgtEl>
                                      </p:cBhvr>
                                    </p:animEffect>
                                  </p:childTnLst>
                                </p:cTn>
                              </p:par>
                              <p:par>
                                <p:cTn id="114" presetID="3" presetClass="entr" presetSubtype="10" fill="hold" nodeType="withEffect">
                                  <p:stCondLst>
                                    <p:cond delay="0"/>
                                  </p:stCondLst>
                                  <p:childTnLst>
                                    <p:set>
                                      <p:cBhvr>
                                        <p:cTn id="115" dur="1" fill="hold">
                                          <p:stCondLst>
                                            <p:cond delay="0"/>
                                          </p:stCondLst>
                                        </p:cTn>
                                        <p:tgtEl>
                                          <p:spTgt spid="18489"/>
                                        </p:tgtEl>
                                        <p:attrNameLst>
                                          <p:attrName>style.visibility</p:attrName>
                                        </p:attrNameLst>
                                      </p:cBhvr>
                                      <p:to>
                                        <p:strVal val="visible"/>
                                      </p:to>
                                    </p:set>
                                    <p:animEffect transition="in" filter="blinds(horizontal)">
                                      <p:cBhvr>
                                        <p:cTn id="116" dur="500"/>
                                        <p:tgtEl>
                                          <p:spTgt spid="18489"/>
                                        </p:tgtEl>
                                      </p:cBhvr>
                                    </p:animEffect>
                                  </p:childTnLst>
                                </p:cTn>
                              </p:par>
                              <p:par>
                                <p:cTn id="117" presetID="3" presetClass="entr" presetSubtype="10" fill="hold" nodeType="withEffect">
                                  <p:stCondLst>
                                    <p:cond delay="0"/>
                                  </p:stCondLst>
                                  <p:childTnLst>
                                    <p:set>
                                      <p:cBhvr>
                                        <p:cTn id="118" dur="1" fill="hold">
                                          <p:stCondLst>
                                            <p:cond delay="0"/>
                                          </p:stCondLst>
                                        </p:cTn>
                                        <p:tgtEl>
                                          <p:spTgt spid="18570"/>
                                        </p:tgtEl>
                                        <p:attrNameLst>
                                          <p:attrName>style.visibility</p:attrName>
                                        </p:attrNameLst>
                                      </p:cBhvr>
                                      <p:to>
                                        <p:strVal val="visible"/>
                                      </p:to>
                                    </p:set>
                                    <p:animEffect transition="in" filter="blinds(horizontal)">
                                      <p:cBhvr>
                                        <p:cTn id="119" dur="500"/>
                                        <p:tgtEl>
                                          <p:spTgt spid="18570"/>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grpId="0" nodeType="clickEffect">
                                  <p:stCondLst>
                                    <p:cond delay="0"/>
                                  </p:stCondLst>
                                  <p:childTnLst>
                                    <p:set>
                                      <p:cBhvr>
                                        <p:cTn id="123" dur="1" fill="hold">
                                          <p:stCondLst>
                                            <p:cond delay="0"/>
                                          </p:stCondLst>
                                        </p:cTn>
                                        <p:tgtEl>
                                          <p:spTgt spid="18575"/>
                                        </p:tgtEl>
                                        <p:attrNameLst>
                                          <p:attrName>style.visibility</p:attrName>
                                        </p:attrNameLst>
                                      </p:cBhvr>
                                      <p:to>
                                        <p:strVal val="visible"/>
                                      </p:to>
                                    </p:set>
                                    <p:animEffect transition="in" filter="blinds(horizontal)">
                                      <p:cBhvr>
                                        <p:cTn id="124" dur="500"/>
                                        <p:tgtEl>
                                          <p:spTgt spid="18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18453" grpId="0" autoUpdateAnimBg="0"/>
      <p:bldP spid="18571" grpId="0" autoUpdateAnimBg="0"/>
      <p:bldP spid="18575"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C418335A-36D7-4CE0-93A1-5ECBD109D9AC}" type="slidenum">
              <a:rPr lang="zh-CN" altLang="en-US">
                <a:latin typeface="Verdana" pitchFamily="34" charset="0"/>
                <a:ea typeface="宋体" pitchFamily="2" charset="-122"/>
              </a:rPr>
              <a:pPr/>
              <a:t>22</a:t>
            </a:fld>
            <a:endParaRPr lang="en-US" altLang="zh-CN">
              <a:latin typeface="Verdana" pitchFamily="34" charset="0"/>
              <a:ea typeface="宋体" pitchFamily="2" charset="-122"/>
            </a:endParaRPr>
          </a:p>
        </p:txBody>
      </p:sp>
      <p:sp>
        <p:nvSpPr>
          <p:cNvPr id="3" name="Rectangle 3"/>
          <p:cNvSpPr>
            <a:spLocks noGrp="1" noChangeArrowheads="1"/>
          </p:cNvSpPr>
          <p:nvPr>
            <p:ph type="body" idx="1"/>
          </p:nvPr>
        </p:nvSpPr>
        <p:spPr>
          <a:xfrm>
            <a:off x="323528" y="931823"/>
            <a:ext cx="8229600" cy="4678451"/>
          </a:xfrm>
        </p:spPr>
        <p:txBody>
          <a:bodyPr/>
          <a:lstStyle/>
          <a:p>
            <a:pPr eaLnBrk="1" hangingPunct="1">
              <a:buClr>
                <a:srgbClr val="FF0000"/>
              </a:buClr>
              <a:buFont typeface="Wingdings" pitchFamily="2" charset="2"/>
              <a:buChar char="Ø"/>
            </a:pPr>
            <a:r>
              <a:rPr lang="zh-CN" altLang="en-US" sz="2400" b="1" dirty="0"/>
              <a:t>网络的存储</a:t>
            </a:r>
            <a:endParaRPr lang="en-US" altLang="zh-CN" sz="2400" b="1" dirty="0"/>
          </a:p>
          <a:p>
            <a:pPr eaLnBrk="1" hangingPunct="1">
              <a:buFont typeface="Wingdings" pitchFamily="2" charset="2"/>
              <a:buNone/>
            </a:pPr>
            <a:r>
              <a:rPr lang="zh-CN" altLang="en-US" dirty="0"/>
              <a:t>    </a:t>
            </a:r>
            <a:r>
              <a:rPr lang="zh-CN" altLang="en-US" sz="2400" b="1" dirty="0">
                <a:solidFill>
                  <a:srgbClr val="0000FF"/>
                </a:solidFill>
              </a:rPr>
              <a:t>用邻接表表示网络</a:t>
            </a:r>
            <a:r>
              <a:rPr lang="en-US" altLang="zh-CN" sz="2400" dirty="0"/>
              <a:t>:</a:t>
            </a:r>
          </a:p>
          <a:p>
            <a:pPr eaLnBrk="1" hangingPunct="1">
              <a:buFont typeface="Wingdings" pitchFamily="2" charset="2"/>
              <a:buNone/>
            </a:pPr>
            <a:r>
              <a:rPr lang="zh-CN" altLang="en-US" sz="2400" dirty="0"/>
              <a:t>      在邻接表中的每个结点中</a:t>
            </a:r>
            <a:r>
              <a:rPr lang="zh-CN" altLang="en-US" sz="2400" dirty="0">
                <a:solidFill>
                  <a:srgbClr val="FF0000"/>
                </a:solidFill>
              </a:rPr>
              <a:t>增加</a:t>
            </a:r>
            <a:endParaRPr lang="zh-CN" altLang="en-US" sz="2400" dirty="0"/>
          </a:p>
          <a:p>
            <a:pPr eaLnBrk="1" hangingPunct="1">
              <a:buFont typeface="Wingdings" pitchFamily="2" charset="2"/>
              <a:buNone/>
            </a:pPr>
            <a:r>
              <a:rPr lang="zh-CN" altLang="en-US" sz="2400" dirty="0"/>
              <a:t>      存放对应边的</a:t>
            </a:r>
            <a:r>
              <a:rPr lang="zh-CN" altLang="en-US" sz="2400" dirty="0">
                <a:solidFill>
                  <a:srgbClr val="FF0000"/>
                </a:solidFill>
              </a:rPr>
              <a:t>权值的字段</a:t>
            </a:r>
            <a:r>
              <a:rPr lang="zh-CN" altLang="en-US" sz="2400" dirty="0"/>
              <a:t>；</a:t>
            </a:r>
            <a:endParaRPr lang="en-US" altLang="zh-CN" sz="2400" dirty="0"/>
          </a:p>
          <a:p>
            <a:pPr eaLnBrk="1" hangingPunct="1">
              <a:buClr>
                <a:srgbClr val="FF0000"/>
              </a:buClr>
              <a:buFont typeface="Wingdings" pitchFamily="2" charset="2"/>
              <a:buChar char="ü"/>
            </a:pPr>
            <a:r>
              <a:rPr lang="zh-CN" altLang="en-US" sz="2400" dirty="0">
                <a:solidFill>
                  <a:srgbClr val="FF0000"/>
                </a:solidFill>
              </a:rPr>
              <a:t>例</a:t>
            </a:r>
            <a:r>
              <a:rPr lang="zh-CN" altLang="en-US" sz="2400" dirty="0"/>
              <a:t>：图</a:t>
            </a:r>
            <a:r>
              <a:rPr lang="en-US" altLang="zh-CN" sz="2400" dirty="0"/>
              <a:t>G</a:t>
            </a:r>
            <a:r>
              <a:rPr lang="en-US" altLang="zh-CN" sz="2400" baseline="-25000" dirty="0"/>
              <a:t>3</a:t>
            </a:r>
            <a:r>
              <a:rPr lang="zh-CN" altLang="en-US" sz="2400" dirty="0"/>
              <a:t>对应的邻接表如下</a:t>
            </a:r>
            <a:r>
              <a:rPr lang="en-US" altLang="zh-CN" sz="2400" dirty="0"/>
              <a:t>: </a:t>
            </a:r>
          </a:p>
        </p:txBody>
      </p:sp>
      <p:grpSp>
        <p:nvGrpSpPr>
          <p:cNvPr id="2" name="Group 4"/>
          <p:cNvGrpSpPr/>
          <p:nvPr/>
        </p:nvGrpSpPr>
        <p:grpSpPr bwMode="auto">
          <a:xfrm>
            <a:off x="6600825" y="1196975"/>
            <a:ext cx="1871663" cy="2038350"/>
            <a:chOff x="144" y="0"/>
            <a:chExt cx="1179" cy="1284"/>
          </a:xfrm>
        </p:grpSpPr>
        <p:grpSp>
          <p:nvGrpSpPr>
            <p:cNvPr id="19540" name="Group 5"/>
            <p:cNvGrpSpPr/>
            <p:nvPr/>
          </p:nvGrpSpPr>
          <p:grpSpPr bwMode="auto">
            <a:xfrm>
              <a:off x="181" y="0"/>
              <a:ext cx="953" cy="953"/>
              <a:chOff x="0" y="0"/>
              <a:chExt cx="1620" cy="1767"/>
            </a:xfrm>
          </p:grpSpPr>
          <p:sp>
            <p:nvSpPr>
              <p:cNvPr id="19542" name="Oval 6"/>
              <p:cNvSpPr>
                <a:spLocks noChangeArrowheads="1"/>
              </p:cNvSpPr>
              <p:nvPr/>
            </p:nvSpPr>
            <p:spPr bwMode="auto">
              <a:xfrm>
                <a:off x="1260" y="156"/>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latin typeface="Times New Roman" pitchFamily="18" charset="0"/>
                    <a:ea typeface="宋体" pitchFamily="2" charset="-122"/>
                  </a:rPr>
                  <a:t>2</a:t>
                </a:r>
                <a:endParaRPr lang="en-US" altLang="zh-CN" dirty="0">
                  <a:ea typeface="宋体" pitchFamily="2" charset="-122"/>
                </a:endParaRPr>
              </a:p>
            </p:txBody>
          </p:sp>
          <p:sp>
            <p:nvSpPr>
              <p:cNvPr id="19543" name="Oval 7"/>
              <p:cNvSpPr>
                <a:spLocks noChangeArrowheads="1"/>
              </p:cNvSpPr>
              <p:nvPr/>
            </p:nvSpPr>
            <p:spPr bwMode="auto">
              <a:xfrm>
                <a:off x="0" y="156"/>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latin typeface="Times New Roman" pitchFamily="18" charset="0"/>
                    <a:ea typeface="宋体" pitchFamily="2" charset="-122"/>
                  </a:rPr>
                  <a:t>1</a:t>
                </a:r>
                <a:endParaRPr lang="en-US" altLang="zh-CN" dirty="0">
                  <a:ea typeface="宋体" pitchFamily="2" charset="-122"/>
                </a:endParaRPr>
              </a:p>
            </p:txBody>
          </p:sp>
          <p:sp>
            <p:nvSpPr>
              <p:cNvPr id="19544" name="Oval 8"/>
              <p:cNvSpPr>
                <a:spLocks noChangeArrowheads="1"/>
              </p:cNvSpPr>
              <p:nvPr/>
            </p:nvSpPr>
            <p:spPr bwMode="auto">
              <a:xfrm>
                <a:off x="0" y="1404"/>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latin typeface="Times New Roman" pitchFamily="18" charset="0"/>
                    <a:ea typeface="宋体" pitchFamily="2" charset="-122"/>
                  </a:rPr>
                  <a:t>3</a:t>
                </a:r>
                <a:endParaRPr lang="en-US" altLang="zh-CN" dirty="0">
                  <a:ea typeface="宋体" pitchFamily="2" charset="-122"/>
                </a:endParaRPr>
              </a:p>
            </p:txBody>
          </p:sp>
          <p:sp>
            <p:nvSpPr>
              <p:cNvPr id="19545" name="Oval 9"/>
              <p:cNvSpPr>
                <a:spLocks noChangeArrowheads="1"/>
              </p:cNvSpPr>
              <p:nvPr/>
            </p:nvSpPr>
            <p:spPr bwMode="auto">
              <a:xfrm>
                <a:off x="1260" y="1404"/>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latin typeface="Times New Roman" pitchFamily="18" charset="0"/>
                    <a:ea typeface="宋体" pitchFamily="2" charset="-122"/>
                  </a:rPr>
                  <a:t>4</a:t>
                </a:r>
                <a:endParaRPr lang="en-US" altLang="zh-CN" dirty="0">
                  <a:ea typeface="宋体" pitchFamily="2" charset="-122"/>
                </a:endParaRPr>
              </a:p>
            </p:txBody>
          </p:sp>
          <p:sp>
            <p:nvSpPr>
              <p:cNvPr id="19546" name="Line 10"/>
              <p:cNvSpPr>
                <a:spLocks noChangeShapeType="1"/>
              </p:cNvSpPr>
              <p:nvPr/>
            </p:nvSpPr>
            <p:spPr bwMode="auto">
              <a:xfrm>
                <a:off x="360" y="312"/>
                <a:ext cx="900" cy="0"/>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 name="Line 11"/>
              <p:cNvSpPr>
                <a:spLocks noChangeShapeType="1"/>
              </p:cNvSpPr>
              <p:nvPr/>
            </p:nvSpPr>
            <p:spPr bwMode="auto">
              <a:xfrm>
                <a:off x="360" y="1560"/>
                <a:ext cx="900" cy="0"/>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 name="Line 12"/>
              <p:cNvSpPr>
                <a:spLocks noChangeShapeType="1"/>
              </p:cNvSpPr>
              <p:nvPr/>
            </p:nvSpPr>
            <p:spPr bwMode="auto">
              <a:xfrm>
                <a:off x="180" y="624"/>
                <a:ext cx="0" cy="780"/>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6" name="Line 13"/>
              <p:cNvSpPr>
                <a:spLocks noChangeShapeType="1"/>
              </p:cNvSpPr>
              <p:nvPr/>
            </p:nvSpPr>
            <p:spPr bwMode="auto">
              <a:xfrm>
                <a:off x="1440" y="624"/>
                <a:ext cx="0" cy="780"/>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7" name="Line 14"/>
              <p:cNvSpPr>
                <a:spLocks noChangeShapeType="1"/>
              </p:cNvSpPr>
              <p:nvPr/>
            </p:nvSpPr>
            <p:spPr bwMode="auto">
              <a:xfrm flipH="1" flipV="1">
                <a:off x="360" y="468"/>
                <a:ext cx="900" cy="936"/>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 name="Text Box 15"/>
              <p:cNvSpPr txBox="1">
                <a:spLocks noChangeArrowheads="1"/>
              </p:cNvSpPr>
              <p:nvPr/>
            </p:nvSpPr>
            <p:spPr bwMode="auto">
              <a:xfrm>
                <a:off x="720" y="0"/>
                <a:ext cx="180" cy="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just"/>
                <a:r>
                  <a:rPr lang="en-US" altLang="zh-CN" sz="1600">
                    <a:latin typeface="Times New Roman" pitchFamily="18" charset="0"/>
                    <a:ea typeface="宋体" pitchFamily="2" charset="-122"/>
                  </a:rPr>
                  <a:t>6</a:t>
                </a:r>
                <a:endParaRPr lang="en-US" altLang="zh-CN" sz="1600">
                  <a:ea typeface="宋体" pitchFamily="2" charset="-122"/>
                </a:endParaRPr>
              </a:p>
            </p:txBody>
          </p:sp>
          <p:sp>
            <p:nvSpPr>
              <p:cNvPr id="9" name="Text Box 16"/>
              <p:cNvSpPr txBox="1">
                <a:spLocks noChangeArrowheads="1"/>
              </p:cNvSpPr>
              <p:nvPr/>
            </p:nvSpPr>
            <p:spPr bwMode="auto">
              <a:xfrm>
                <a:off x="0" y="780"/>
                <a:ext cx="180" cy="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just"/>
                <a:r>
                  <a:rPr lang="en-US" altLang="zh-CN" sz="1600">
                    <a:latin typeface="Times New Roman" pitchFamily="18" charset="0"/>
                    <a:ea typeface="宋体" pitchFamily="2" charset="-122"/>
                  </a:rPr>
                  <a:t>5</a:t>
                </a:r>
                <a:endParaRPr lang="en-US" altLang="zh-CN" sz="1600">
                  <a:ea typeface="宋体" pitchFamily="2" charset="-122"/>
                </a:endParaRPr>
              </a:p>
            </p:txBody>
          </p:sp>
          <p:sp>
            <p:nvSpPr>
              <p:cNvPr id="10" name="Text Box 17"/>
              <p:cNvSpPr txBox="1">
                <a:spLocks noChangeArrowheads="1"/>
              </p:cNvSpPr>
              <p:nvPr/>
            </p:nvSpPr>
            <p:spPr bwMode="auto">
              <a:xfrm>
                <a:off x="900" y="624"/>
                <a:ext cx="180" cy="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just"/>
                <a:r>
                  <a:rPr lang="en-US" altLang="zh-CN" sz="1600">
                    <a:latin typeface="Times New Roman" pitchFamily="18" charset="0"/>
                    <a:ea typeface="宋体" pitchFamily="2" charset="-122"/>
                  </a:rPr>
                  <a:t>8</a:t>
                </a:r>
                <a:endParaRPr lang="en-US" altLang="zh-CN" sz="1600">
                  <a:ea typeface="宋体" pitchFamily="2" charset="-122"/>
                </a:endParaRPr>
              </a:p>
            </p:txBody>
          </p:sp>
          <p:sp>
            <p:nvSpPr>
              <p:cNvPr id="11" name="Text Box 18"/>
              <p:cNvSpPr txBox="1">
                <a:spLocks noChangeArrowheads="1"/>
              </p:cNvSpPr>
              <p:nvPr/>
            </p:nvSpPr>
            <p:spPr bwMode="auto">
              <a:xfrm>
                <a:off x="1260" y="780"/>
                <a:ext cx="180" cy="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just"/>
                <a:r>
                  <a:rPr lang="en-US" altLang="zh-CN" sz="1600">
                    <a:latin typeface="Times New Roman" pitchFamily="18" charset="0"/>
                    <a:ea typeface="宋体" pitchFamily="2" charset="-122"/>
                  </a:rPr>
                  <a:t>3</a:t>
                </a:r>
                <a:endParaRPr lang="en-US" altLang="zh-CN" sz="1600">
                  <a:ea typeface="宋体" pitchFamily="2" charset="-122"/>
                </a:endParaRPr>
              </a:p>
            </p:txBody>
          </p:sp>
          <p:sp>
            <p:nvSpPr>
              <p:cNvPr id="19555" name="Text Box 19"/>
              <p:cNvSpPr txBox="1">
                <a:spLocks noChangeArrowheads="1"/>
              </p:cNvSpPr>
              <p:nvPr/>
            </p:nvSpPr>
            <p:spPr bwMode="auto">
              <a:xfrm>
                <a:off x="720" y="1248"/>
                <a:ext cx="180" cy="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just"/>
                <a:r>
                  <a:rPr lang="en-US" altLang="zh-CN" sz="1600">
                    <a:latin typeface="Times New Roman" pitchFamily="18" charset="0"/>
                    <a:ea typeface="宋体" pitchFamily="2" charset="-122"/>
                  </a:rPr>
                  <a:t>7</a:t>
                </a:r>
                <a:endParaRPr lang="en-US" altLang="zh-CN" sz="1600">
                  <a:ea typeface="宋体" pitchFamily="2" charset="-122"/>
                </a:endParaRPr>
              </a:p>
            </p:txBody>
          </p:sp>
        </p:grpSp>
        <p:sp>
          <p:nvSpPr>
            <p:cNvPr id="19541" name="Text Box 20"/>
            <p:cNvSpPr txBox="1">
              <a:spLocks noChangeArrowheads="1"/>
            </p:cNvSpPr>
            <p:nvPr/>
          </p:nvSpPr>
          <p:spPr bwMode="auto">
            <a:xfrm>
              <a:off x="144" y="1053"/>
              <a:ext cx="1179"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zh-CN" altLang="en-US" b="1" dirty="0">
                  <a:ea typeface="宋体" pitchFamily="2" charset="-122"/>
                </a:rPr>
                <a:t>图</a:t>
              </a:r>
              <a:r>
                <a:rPr lang="en-US" altLang="zh-CN" b="1" dirty="0">
                  <a:ea typeface="宋体" pitchFamily="2" charset="-122"/>
                </a:rPr>
                <a:t>G</a:t>
              </a:r>
              <a:r>
                <a:rPr lang="en-US" altLang="zh-CN" b="1" baseline="-25000" dirty="0">
                  <a:ea typeface="宋体" pitchFamily="2" charset="-122"/>
                </a:rPr>
                <a:t>3</a:t>
              </a:r>
              <a:r>
                <a:rPr lang="en-US" altLang="zh-CN" b="1" dirty="0">
                  <a:ea typeface="宋体" pitchFamily="2" charset="-122"/>
                </a:rPr>
                <a:t>  </a:t>
              </a:r>
              <a:r>
                <a:rPr lang="zh-CN" altLang="en-US" b="1" dirty="0">
                  <a:ea typeface="宋体" pitchFamily="2" charset="-122"/>
                </a:rPr>
                <a:t>网络示例</a:t>
              </a:r>
            </a:p>
          </p:txBody>
        </p:sp>
      </p:grpSp>
      <p:sp>
        <p:nvSpPr>
          <p:cNvPr id="19477" name="Rectangle 21"/>
          <p:cNvSpPr>
            <a:spLocks noChangeArrowheads="1"/>
          </p:cNvSpPr>
          <p:nvPr/>
        </p:nvSpPr>
        <p:spPr bwMode="auto">
          <a:xfrm>
            <a:off x="2484438" y="3644900"/>
            <a:ext cx="1368425" cy="43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a:ea typeface="宋体" pitchFamily="2" charset="-122"/>
              </a:rPr>
              <a:t>data  firstadj</a:t>
            </a:r>
          </a:p>
        </p:txBody>
      </p:sp>
      <p:graphicFrame>
        <p:nvGraphicFramePr>
          <p:cNvPr id="19478" name="Group 22"/>
          <p:cNvGraphicFramePr>
            <a:graphicFrameLocks noGrp="1"/>
          </p:cNvGraphicFramePr>
          <p:nvPr/>
        </p:nvGraphicFramePr>
        <p:xfrm>
          <a:off x="6588125" y="4005263"/>
          <a:ext cx="1512888" cy="427038"/>
        </p:xfrm>
        <a:graphic>
          <a:graphicData uri="http://schemas.openxmlformats.org/drawingml/2006/table">
            <a:tbl>
              <a:tblPr/>
              <a:tblGrid>
                <a:gridCol w="577850"/>
                <a:gridCol w="577850"/>
                <a:gridCol w="357188"/>
              </a:tblGrid>
              <a:tr h="427038">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5B5"/>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5B5"/>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9488" name="Group 32"/>
          <p:cNvGraphicFramePr>
            <a:graphicFrameLocks noGrp="1"/>
          </p:cNvGraphicFramePr>
          <p:nvPr/>
        </p:nvGraphicFramePr>
        <p:xfrm>
          <a:off x="4356100" y="4002088"/>
          <a:ext cx="1728788" cy="427038"/>
        </p:xfrm>
        <a:graphic>
          <a:graphicData uri="http://schemas.openxmlformats.org/drawingml/2006/table">
            <a:tbl>
              <a:tblPr/>
              <a:tblGrid>
                <a:gridCol w="660400"/>
                <a:gridCol w="660400"/>
                <a:gridCol w="407988"/>
              </a:tblGrid>
              <a:tr h="427038">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5B5"/>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5B5"/>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dirty="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9498" name="Group 42"/>
          <p:cNvGraphicFramePr>
            <a:graphicFrameLocks noGrp="1"/>
          </p:cNvGraphicFramePr>
          <p:nvPr/>
        </p:nvGraphicFramePr>
        <p:xfrm>
          <a:off x="2555875" y="4078288"/>
          <a:ext cx="1152525" cy="1852614"/>
        </p:xfrm>
        <a:graphic>
          <a:graphicData uri="http://schemas.openxmlformats.org/drawingml/2006/table">
            <a:tbl>
              <a:tblPr/>
              <a:tblGrid>
                <a:gridCol w="549275"/>
                <a:gridCol w="603250"/>
              </a:tblGrid>
              <a:tr h="503238">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1</a:t>
                      </a: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5B5"/>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dirty="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449263">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2</a:t>
                      </a: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5B5"/>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dirty="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450850">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3</a:t>
                      </a: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5B5"/>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dirty="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449263">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4</a:t>
                      </a: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CD5B5"/>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dirty="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sp>
        <p:nvSpPr>
          <p:cNvPr id="19515" name="Line 59"/>
          <p:cNvSpPr>
            <a:spLocks noChangeShapeType="1"/>
          </p:cNvSpPr>
          <p:nvPr/>
        </p:nvSpPr>
        <p:spPr bwMode="auto">
          <a:xfrm>
            <a:off x="3348038" y="4221163"/>
            <a:ext cx="1008062"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9516" name="Line 60"/>
          <p:cNvSpPr>
            <a:spLocks noChangeShapeType="1"/>
          </p:cNvSpPr>
          <p:nvPr/>
        </p:nvSpPr>
        <p:spPr bwMode="auto">
          <a:xfrm>
            <a:off x="5938838" y="4221163"/>
            <a:ext cx="647700"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aphicFrame>
        <p:nvGraphicFramePr>
          <p:cNvPr id="19517" name="Group 61"/>
          <p:cNvGraphicFramePr>
            <a:graphicFrameLocks noGrp="1"/>
          </p:cNvGraphicFramePr>
          <p:nvPr/>
        </p:nvGraphicFramePr>
        <p:xfrm>
          <a:off x="4356100" y="4506913"/>
          <a:ext cx="1728788" cy="427038"/>
        </p:xfrm>
        <a:graphic>
          <a:graphicData uri="http://schemas.openxmlformats.org/drawingml/2006/table">
            <a:tbl>
              <a:tblPr/>
              <a:tblGrid>
                <a:gridCol w="647700"/>
                <a:gridCol w="648320"/>
                <a:gridCol w="432768"/>
              </a:tblGrid>
              <a:tr h="427038">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5B5"/>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5B5"/>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9527" name="Group 71"/>
          <p:cNvGraphicFramePr>
            <a:graphicFrameLocks noGrp="1"/>
          </p:cNvGraphicFramePr>
          <p:nvPr/>
        </p:nvGraphicFramePr>
        <p:xfrm>
          <a:off x="4356100" y="5011738"/>
          <a:ext cx="1728788" cy="427038"/>
        </p:xfrm>
        <a:graphic>
          <a:graphicData uri="http://schemas.openxmlformats.org/drawingml/2006/table">
            <a:tbl>
              <a:tblPr/>
              <a:tblGrid>
                <a:gridCol w="660400"/>
                <a:gridCol w="660400"/>
                <a:gridCol w="407988"/>
              </a:tblGrid>
              <a:tr h="427038">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5B5"/>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5B5"/>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9537" name="Group 81"/>
          <p:cNvGraphicFramePr>
            <a:graphicFrameLocks noGrp="1"/>
          </p:cNvGraphicFramePr>
          <p:nvPr/>
        </p:nvGraphicFramePr>
        <p:xfrm>
          <a:off x="4356100" y="5516563"/>
          <a:ext cx="1728788" cy="427038"/>
        </p:xfrm>
        <a:graphic>
          <a:graphicData uri="http://schemas.openxmlformats.org/drawingml/2006/table">
            <a:tbl>
              <a:tblPr/>
              <a:tblGrid>
                <a:gridCol w="665163"/>
                <a:gridCol w="663575"/>
                <a:gridCol w="400050"/>
              </a:tblGrid>
              <a:tr h="427038">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5B5"/>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5B5"/>
                    </a:solid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sp>
        <p:nvSpPr>
          <p:cNvPr id="19547" name="Line 91"/>
          <p:cNvSpPr>
            <a:spLocks noChangeShapeType="1"/>
          </p:cNvSpPr>
          <p:nvPr/>
        </p:nvSpPr>
        <p:spPr bwMode="auto">
          <a:xfrm>
            <a:off x="3348038" y="4725988"/>
            <a:ext cx="1008062"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9548" name="Line 92"/>
          <p:cNvSpPr>
            <a:spLocks noChangeShapeType="1"/>
          </p:cNvSpPr>
          <p:nvPr/>
        </p:nvSpPr>
        <p:spPr bwMode="auto">
          <a:xfrm>
            <a:off x="3419475" y="5229225"/>
            <a:ext cx="936625"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9549" name="Line 93"/>
          <p:cNvSpPr>
            <a:spLocks noChangeShapeType="1"/>
          </p:cNvSpPr>
          <p:nvPr/>
        </p:nvSpPr>
        <p:spPr bwMode="auto">
          <a:xfrm>
            <a:off x="3492500" y="5708650"/>
            <a:ext cx="865188"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9550" name="Text Box 94"/>
          <p:cNvSpPr txBox="1">
            <a:spLocks noChangeArrowheads="1"/>
          </p:cNvSpPr>
          <p:nvPr/>
        </p:nvSpPr>
        <p:spPr bwMode="auto">
          <a:xfrm>
            <a:off x="3925094" y="6081785"/>
            <a:ext cx="2303462"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zh-CN" altLang="en-US" b="1" dirty="0">
                <a:ea typeface="宋体" pitchFamily="2" charset="-122"/>
              </a:rPr>
              <a:t>图</a:t>
            </a:r>
            <a:r>
              <a:rPr lang="en-US" altLang="zh-CN" b="1" dirty="0">
                <a:ea typeface="宋体" pitchFamily="2" charset="-122"/>
              </a:rPr>
              <a:t>G</a:t>
            </a:r>
            <a:r>
              <a:rPr lang="en-US" altLang="zh-CN" b="1" baseline="-25000" dirty="0">
                <a:ea typeface="宋体" pitchFamily="2" charset="-122"/>
              </a:rPr>
              <a:t>3 </a:t>
            </a:r>
            <a:r>
              <a:rPr lang="zh-CN" altLang="en-US" b="1" dirty="0">
                <a:ea typeface="宋体" pitchFamily="2" charset="-122"/>
              </a:rPr>
              <a:t>对应的邻接表</a:t>
            </a:r>
          </a:p>
        </p:txBody>
      </p:sp>
      <p:sp>
        <p:nvSpPr>
          <p:cNvPr id="19551" name="AutoShape 95"/>
          <p:cNvSpPr>
            <a:spLocks noChangeArrowheads="1"/>
          </p:cNvSpPr>
          <p:nvPr/>
        </p:nvSpPr>
        <p:spPr bwMode="auto">
          <a:xfrm>
            <a:off x="5148263" y="1052513"/>
            <a:ext cx="1368425" cy="720725"/>
          </a:xfrm>
          <a:prstGeom prst="wedgeRectCallout">
            <a:avLst>
              <a:gd name="adj1" fmla="val 33065"/>
              <a:gd name="adj2" fmla="val 196037"/>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zh-CN" altLang="en-US" dirty="0">
                <a:solidFill>
                  <a:srgbClr val="FF0000"/>
                </a:solidFill>
                <a:ea typeface="宋体" pitchFamily="2" charset="-122"/>
              </a:rPr>
              <a:t>边</a:t>
            </a:r>
            <a:r>
              <a:rPr lang="en-US" altLang="zh-CN" dirty="0">
                <a:solidFill>
                  <a:srgbClr val="FF0000"/>
                </a:solidFill>
                <a:ea typeface="宋体" pitchFamily="2" charset="-122"/>
              </a:rPr>
              <a:t>(1,2)</a:t>
            </a:r>
            <a:r>
              <a:rPr lang="zh-CN" altLang="en-US" dirty="0">
                <a:solidFill>
                  <a:srgbClr val="FF0000"/>
                </a:solidFill>
                <a:ea typeface="宋体" pitchFamily="2" charset="-122"/>
              </a:rPr>
              <a:t>的权值的表示</a:t>
            </a:r>
          </a:p>
        </p:txBody>
      </p:sp>
      <p:sp>
        <p:nvSpPr>
          <p:cNvPr id="19552" name="Oval 96"/>
          <p:cNvSpPr>
            <a:spLocks noChangeArrowheads="1"/>
          </p:cNvSpPr>
          <p:nvPr/>
        </p:nvSpPr>
        <p:spPr bwMode="auto">
          <a:xfrm>
            <a:off x="5076825" y="3933825"/>
            <a:ext cx="503238" cy="574675"/>
          </a:xfrm>
          <a:prstGeom prst="ellipse">
            <a:avLst/>
          </a:prstGeom>
          <a:noFill/>
          <a:ln w="28575">
            <a:solidFill>
              <a:srgbClr val="FF0000"/>
            </a:solidFill>
            <a:round/>
          </a:ln>
          <a:extLst>
            <a:ext uri="{909E8E84-426E-40DD-AFC4-6F175D3DCCD1}">
              <a14:hiddenFill xmlns:a14="http://schemas.microsoft.com/office/drawing/2010/main" xmlns="">
                <a:solidFill>
                  <a:srgbClr val="FFFFFF"/>
                </a:solidFill>
              </a14:hiddenFill>
            </a:ext>
          </a:extLst>
        </p:spPr>
        <p:txBody>
          <a:bodyPr anchor="ct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sp>
        <p:nvSpPr>
          <p:cNvPr id="19553" name="Oval 97"/>
          <p:cNvSpPr>
            <a:spLocks noChangeArrowheads="1"/>
          </p:cNvSpPr>
          <p:nvPr/>
        </p:nvSpPr>
        <p:spPr bwMode="auto">
          <a:xfrm>
            <a:off x="7164388" y="1052513"/>
            <a:ext cx="503237" cy="574675"/>
          </a:xfrm>
          <a:prstGeom prst="ellipse">
            <a:avLst/>
          </a:prstGeom>
          <a:noFill/>
          <a:ln w="28575">
            <a:solidFill>
              <a:srgbClr val="FF0000"/>
            </a:solidFill>
            <a:round/>
          </a:ln>
          <a:extLst>
            <a:ext uri="{909E8E84-426E-40DD-AFC4-6F175D3DCCD1}">
              <a14:hiddenFill xmlns:a14="http://schemas.microsoft.com/office/drawing/2010/main" xmlns="">
                <a:solidFill>
                  <a:srgbClr val="FFFFFF"/>
                </a:solidFill>
              </a14:hiddenFill>
            </a:ext>
          </a:extLst>
        </p:spPr>
        <p:txBody>
          <a:bodyPr anchor="ct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sp>
        <p:nvSpPr>
          <p:cNvPr id="19554" name="Line 98"/>
          <p:cNvSpPr>
            <a:spLocks noChangeShapeType="1"/>
          </p:cNvSpPr>
          <p:nvPr/>
        </p:nvSpPr>
        <p:spPr bwMode="auto">
          <a:xfrm flipH="1">
            <a:off x="5435600" y="1557338"/>
            <a:ext cx="1800225" cy="2376487"/>
          </a:xfrm>
          <a:prstGeom prst="line">
            <a:avLst/>
          </a:prstGeom>
          <a:noFill/>
          <a:ln w="28575">
            <a:solidFill>
              <a:srgbClr val="FF0000"/>
            </a:solidFill>
            <a:round/>
            <a:tailEnd type="arrow" w="med" len="med"/>
          </a:ln>
          <a:extLst>
            <a:ext uri="{909E8E84-426E-40DD-AFC4-6F175D3DCCD1}">
              <a14:hiddenFill xmlns:a14="http://schemas.microsoft.com/office/drawing/2010/main" xmlns="">
                <a:noFill/>
              </a14:hiddenFill>
            </a:ext>
          </a:extLst>
        </p:spPr>
        <p:txBody>
          <a:bodyPr>
            <a:spAutoFit/>
          </a:bodyPr>
          <a:lstStyle/>
          <a:p>
            <a:endParaRPr lang="zh-CN" altLang="en-US"/>
          </a:p>
        </p:txBody>
      </p:sp>
      <p:grpSp>
        <p:nvGrpSpPr>
          <p:cNvPr id="40" name="组合 114"/>
          <p:cNvGrpSpPr/>
          <p:nvPr/>
        </p:nvGrpSpPr>
        <p:grpSpPr>
          <a:xfrm>
            <a:off x="-1260648" y="113331"/>
            <a:ext cx="7758650" cy="671524"/>
            <a:chOff x="-820156" y="3371971"/>
            <a:chExt cx="7758650" cy="671524"/>
          </a:xfrm>
        </p:grpSpPr>
        <p:grpSp>
          <p:nvGrpSpPr>
            <p:cNvPr id="41" name="组合 105"/>
            <p:cNvGrpSpPr/>
            <p:nvPr/>
          </p:nvGrpSpPr>
          <p:grpSpPr>
            <a:xfrm>
              <a:off x="-820156" y="3371971"/>
              <a:ext cx="7758650" cy="671524"/>
              <a:chOff x="-820156" y="3371971"/>
              <a:chExt cx="7758650" cy="671524"/>
            </a:xfrm>
          </p:grpSpPr>
          <p:sp>
            <p:nvSpPr>
              <p:cNvPr id="43"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44" name="TextBox 6"/>
              <p:cNvSpPr txBox="1">
                <a:spLocks noChangeArrowheads="1"/>
              </p:cNvSpPr>
              <p:nvPr/>
            </p:nvSpPr>
            <p:spPr bwMode="auto">
              <a:xfrm>
                <a:off x="-820156" y="3371971"/>
                <a:ext cx="775865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9.3 </a:t>
                </a:r>
                <a:r>
                  <a:rPr lang="zh-CN" altLang="en-US" sz="3600" b="1" dirty="0">
                    <a:latin typeface="Times New Roman" pitchFamily="18" charset="0"/>
                    <a:ea typeface="黑体" pitchFamily="49" charset="-122"/>
                  </a:rPr>
                  <a:t>图的存储</a:t>
                </a:r>
              </a:p>
            </p:txBody>
          </p:sp>
        </p:grpSp>
        <p:pic>
          <p:nvPicPr>
            <p:cNvPr id="42" name="图片 41" descr="12.jpg"/>
            <p:cNvPicPr>
              <a:picLocks noChangeAspect="1"/>
            </p:cNvPicPr>
            <p:nvPr/>
          </p:nvPicPr>
          <p:blipFill>
            <a:blip r:embed="rId2" cstate="print"/>
            <a:stretch>
              <a:fillRect/>
            </a:stretch>
          </p:blipFill>
          <p:spPr>
            <a:xfrm>
              <a:off x="1115929" y="3530600"/>
              <a:ext cx="446172" cy="431048"/>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9498"/>
                                        </p:tgtEl>
                                        <p:attrNameLst>
                                          <p:attrName>style.visibility</p:attrName>
                                        </p:attrNameLst>
                                      </p:cBhvr>
                                      <p:to>
                                        <p:strVal val="visible"/>
                                      </p:to>
                                    </p:set>
                                    <p:animEffect transition="in" filter="blinds(horizontal)">
                                      <p:cBhvr>
                                        <p:cTn id="37" dur="500"/>
                                        <p:tgtEl>
                                          <p:spTgt spid="1949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9477"/>
                                        </p:tgtEl>
                                        <p:attrNameLst>
                                          <p:attrName>style.visibility</p:attrName>
                                        </p:attrNameLst>
                                      </p:cBhvr>
                                      <p:to>
                                        <p:strVal val="visible"/>
                                      </p:to>
                                    </p:set>
                                    <p:animEffect transition="in" filter="blinds(horizontal)">
                                      <p:cBhvr>
                                        <p:cTn id="40" dur="500"/>
                                        <p:tgtEl>
                                          <p:spTgt spid="1947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9478"/>
                                        </p:tgtEl>
                                        <p:attrNameLst>
                                          <p:attrName>style.visibility</p:attrName>
                                        </p:attrNameLst>
                                      </p:cBhvr>
                                      <p:to>
                                        <p:strVal val="visible"/>
                                      </p:to>
                                    </p:set>
                                    <p:animEffect transition="in" filter="blinds(horizontal)">
                                      <p:cBhvr>
                                        <p:cTn id="45" dur="500"/>
                                        <p:tgtEl>
                                          <p:spTgt spid="19478"/>
                                        </p:tgtEl>
                                      </p:cBhvr>
                                    </p:animEffect>
                                  </p:childTnLst>
                                </p:cTn>
                              </p:par>
                              <p:par>
                                <p:cTn id="46" presetID="3" presetClass="entr" presetSubtype="10" fill="hold" nodeType="withEffect">
                                  <p:stCondLst>
                                    <p:cond delay="0"/>
                                  </p:stCondLst>
                                  <p:childTnLst>
                                    <p:set>
                                      <p:cBhvr>
                                        <p:cTn id="47" dur="1" fill="hold">
                                          <p:stCondLst>
                                            <p:cond delay="0"/>
                                          </p:stCondLst>
                                        </p:cTn>
                                        <p:tgtEl>
                                          <p:spTgt spid="19488"/>
                                        </p:tgtEl>
                                        <p:attrNameLst>
                                          <p:attrName>style.visibility</p:attrName>
                                        </p:attrNameLst>
                                      </p:cBhvr>
                                      <p:to>
                                        <p:strVal val="visible"/>
                                      </p:to>
                                    </p:set>
                                    <p:animEffect transition="in" filter="blinds(horizontal)">
                                      <p:cBhvr>
                                        <p:cTn id="48" dur="500"/>
                                        <p:tgtEl>
                                          <p:spTgt spid="19488"/>
                                        </p:tgtEl>
                                      </p:cBhvr>
                                    </p:animEffect>
                                  </p:childTnLst>
                                </p:cTn>
                              </p:par>
                              <p:par>
                                <p:cTn id="49" presetID="3" presetClass="entr" presetSubtype="10" fill="hold" nodeType="withEffect">
                                  <p:stCondLst>
                                    <p:cond delay="0"/>
                                  </p:stCondLst>
                                  <p:childTnLst>
                                    <p:set>
                                      <p:cBhvr>
                                        <p:cTn id="50" dur="1" fill="hold">
                                          <p:stCondLst>
                                            <p:cond delay="0"/>
                                          </p:stCondLst>
                                        </p:cTn>
                                        <p:tgtEl>
                                          <p:spTgt spid="19515"/>
                                        </p:tgtEl>
                                        <p:attrNameLst>
                                          <p:attrName>style.visibility</p:attrName>
                                        </p:attrNameLst>
                                      </p:cBhvr>
                                      <p:to>
                                        <p:strVal val="visible"/>
                                      </p:to>
                                    </p:set>
                                    <p:animEffect transition="in" filter="blinds(horizontal)">
                                      <p:cBhvr>
                                        <p:cTn id="51" dur="500"/>
                                        <p:tgtEl>
                                          <p:spTgt spid="19515"/>
                                        </p:tgtEl>
                                      </p:cBhvr>
                                    </p:animEffect>
                                  </p:childTnLst>
                                </p:cTn>
                              </p:par>
                              <p:par>
                                <p:cTn id="52" presetID="3" presetClass="entr" presetSubtype="10" fill="hold" nodeType="withEffect">
                                  <p:stCondLst>
                                    <p:cond delay="0"/>
                                  </p:stCondLst>
                                  <p:childTnLst>
                                    <p:set>
                                      <p:cBhvr>
                                        <p:cTn id="53" dur="1" fill="hold">
                                          <p:stCondLst>
                                            <p:cond delay="0"/>
                                          </p:stCondLst>
                                        </p:cTn>
                                        <p:tgtEl>
                                          <p:spTgt spid="19516"/>
                                        </p:tgtEl>
                                        <p:attrNameLst>
                                          <p:attrName>style.visibility</p:attrName>
                                        </p:attrNameLst>
                                      </p:cBhvr>
                                      <p:to>
                                        <p:strVal val="visible"/>
                                      </p:to>
                                    </p:set>
                                    <p:animEffect transition="in" filter="blinds(horizontal)">
                                      <p:cBhvr>
                                        <p:cTn id="54" dur="500"/>
                                        <p:tgtEl>
                                          <p:spTgt spid="19516"/>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19517"/>
                                        </p:tgtEl>
                                        <p:attrNameLst>
                                          <p:attrName>style.visibility</p:attrName>
                                        </p:attrNameLst>
                                      </p:cBhvr>
                                      <p:to>
                                        <p:strVal val="visible"/>
                                      </p:to>
                                    </p:set>
                                    <p:animEffect transition="in" filter="blinds(horizontal)">
                                      <p:cBhvr>
                                        <p:cTn id="59" dur="500"/>
                                        <p:tgtEl>
                                          <p:spTgt spid="19517"/>
                                        </p:tgtEl>
                                      </p:cBhvr>
                                    </p:animEffect>
                                  </p:childTnLst>
                                </p:cTn>
                              </p:par>
                              <p:par>
                                <p:cTn id="60" presetID="3" presetClass="entr" presetSubtype="10" fill="hold" nodeType="withEffect">
                                  <p:stCondLst>
                                    <p:cond delay="0"/>
                                  </p:stCondLst>
                                  <p:childTnLst>
                                    <p:set>
                                      <p:cBhvr>
                                        <p:cTn id="61" dur="1" fill="hold">
                                          <p:stCondLst>
                                            <p:cond delay="0"/>
                                          </p:stCondLst>
                                        </p:cTn>
                                        <p:tgtEl>
                                          <p:spTgt spid="19547"/>
                                        </p:tgtEl>
                                        <p:attrNameLst>
                                          <p:attrName>style.visibility</p:attrName>
                                        </p:attrNameLst>
                                      </p:cBhvr>
                                      <p:to>
                                        <p:strVal val="visible"/>
                                      </p:to>
                                    </p:set>
                                    <p:animEffect transition="in" filter="blinds(horizontal)">
                                      <p:cBhvr>
                                        <p:cTn id="62" dur="500"/>
                                        <p:tgtEl>
                                          <p:spTgt spid="1954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9527"/>
                                        </p:tgtEl>
                                        <p:attrNameLst>
                                          <p:attrName>style.visibility</p:attrName>
                                        </p:attrNameLst>
                                      </p:cBhvr>
                                      <p:to>
                                        <p:strVal val="visible"/>
                                      </p:to>
                                    </p:set>
                                    <p:animEffect transition="in" filter="blinds(horizontal)">
                                      <p:cBhvr>
                                        <p:cTn id="67" dur="500"/>
                                        <p:tgtEl>
                                          <p:spTgt spid="19527"/>
                                        </p:tgtEl>
                                      </p:cBhvr>
                                    </p:animEffect>
                                  </p:childTnLst>
                                </p:cTn>
                              </p:par>
                              <p:par>
                                <p:cTn id="68" presetID="3" presetClass="entr" presetSubtype="10" fill="hold" nodeType="withEffect">
                                  <p:stCondLst>
                                    <p:cond delay="0"/>
                                  </p:stCondLst>
                                  <p:childTnLst>
                                    <p:set>
                                      <p:cBhvr>
                                        <p:cTn id="69" dur="1" fill="hold">
                                          <p:stCondLst>
                                            <p:cond delay="0"/>
                                          </p:stCondLst>
                                        </p:cTn>
                                        <p:tgtEl>
                                          <p:spTgt spid="19548"/>
                                        </p:tgtEl>
                                        <p:attrNameLst>
                                          <p:attrName>style.visibility</p:attrName>
                                        </p:attrNameLst>
                                      </p:cBhvr>
                                      <p:to>
                                        <p:strVal val="visible"/>
                                      </p:to>
                                    </p:set>
                                    <p:animEffect transition="in" filter="blinds(horizontal)">
                                      <p:cBhvr>
                                        <p:cTn id="70" dur="500"/>
                                        <p:tgtEl>
                                          <p:spTgt spid="19548"/>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19537"/>
                                        </p:tgtEl>
                                        <p:attrNameLst>
                                          <p:attrName>style.visibility</p:attrName>
                                        </p:attrNameLst>
                                      </p:cBhvr>
                                      <p:to>
                                        <p:strVal val="visible"/>
                                      </p:to>
                                    </p:set>
                                    <p:animEffect transition="in" filter="blinds(horizontal)">
                                      <p:cBhvr>
                                        <p:cTn id="75" dur="500"/>
                                        <p:tgtEl>
                                          <p:spTgt spid="19537"/>
                                        </p:tgtEl>
                                      </p:cBhvr>
                                    </p:animEffect>
                                  </p:childTnLst>
                                </p:cTn>
                              </p:par>
                              <p:par>
                                <p:cTn id="76" presetID="3" presetClass="entr" presetSubtype="10" fill="hold" nodeType="withEffect">
                                  <p:stCondLst>
                                    <p:cond delay="0"/>
                                  </p:stCondLst>
                                  <p:childTnLst>
                                    <p:set>
                                      <p:cBhvr>
                                        <p:cTn id="77" dur="1" fill="hold">
                                          <p:stCondLst>
                                            <p:cond delay="0"/>
                                          </p:stCondLst>
                                        </p:cTn>
                                        <p:tgtEl>
                                          <p:spTgt spid="19549"/>
                                        </p:tgtEl>
                                        <p:attrNameLst>
                                          <p:attrName>style.visibility</p:attrName>
                                        </p:attrNameLst>
                                      </p:cBhvr>
                                      <p:to>
                                        <p:strVal val="visible"/>
                                      </p:to>
                                    </p:set>
                                    <p:animEffect transition="in" filter="blinds(horizontal)">
                                      <p:cBhvr>
                                        <p:cTn id="78" dur="500"/>
                                        <p:tgtEl>
                                          <p:spTgt spid="19549"/>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19550"/>
                                        </p:tgtEl>
                                        <p:attrNameLst>
                                          <p:attrName>style.visibility</p:attrName>
                                        </p:attrNameLst>
                                      </p:cBhvr>
                                      <p:to>
                                        <p:strVal val="visible"/>
                                      </p:to>
                                    </p:set>
                                    <p:animEffect transition="in" filter="blinds(horizontal)">
                                      <p:cBhvr>
                                        <p:cTn id="83" dur="500"/>
                                        <p:tgtEl>
                                          <p:spTgt spid="19550"/>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19552"/>
                                        </p:tgtEl>
                                        <p:attrNameLst>
                                          <p:attrName>style.visibility</p:attrName>
                                        </p:attrNameLst>
                                      </p:cBhvr>
                                      <p:to>
                                        <p:strVal val="visible"/>
                                      </p:to>
                                    </p:set>
                                    <p:animEffect transition="in" filter="blinds(horizontal)">
                                      <p:cBhvr>
                                        <p:cTn id="88" dur="500"/>
                                        <p:tgtEl>
                                          <p:spTgt spid="19552"/>
                                        </p:tgtEl>
                                      </p:cBhvr>
                                    </p:animEffect>
                                  </p:childTnLst>
                                </p:cTn>
                              </p:par>
                              <p:par>
                                <p:cTn id="89" presetID="3" presetClass="entr" presetSubtype="10" fill="hold" nodeType="withEffect">
                                  <p:stCondLst>
                                    <p:cond delay="0"/>
                                  </p:stCondLst>
                                  <p:childTnLst>
                                    <p:set>
                                      <p:cBhvr>
                                        <p:cTn id="90" dur="1" fill="hold">
                                          <p:stCondLst>
                                            <p:cond delay="0"/>
                                          </p:stCondLst>
                                        </p:cTn>
                                        <p:tgtEl>
                                          <p:spTgt spid="19554"/>
                                        </p:tgtEl>
                                        <p:attrNameLst>
                                          <p:attrName>style.visibility</p:attrName>
                                        </p:attrNameLst>
                                      </p:cBhvr>
                                      <p:to>
                                        <p:strVal val="visible"/>
                                      </p:to>
                                    </p:set>
                                    <p:animEffect transition="in" filter="blinds(horizontal)">
                                      <p:cBhvr>
                                        <p:cTn id="91" dur="500"/>
                                        <p:tgtEl>
                                          <p:spTgt spid="19554"/>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19553"/>
                                        </p:tgtEl>
                                        <p:attrNameLst>
                                          <p:attrName>style.visibility</p:attrName>
                                        </p:attrNameLst>
                                      </p:cBhvr>
                                      <p:to>
                                        <p:strVal val="visible"/>
                                      </p:to>
                                    </p:set>
                                    <p:animEffect transition="in" filter="blinds(horizontal)">
                                      <p:cBhvr>
                                        <p:cTn id="94" dur="500"/>
                                        <p:tgtEl>
                                          <p:spTgt spid="19553"/>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19551"/>
                                        </p:tgtEl>
                                        <p:attrNameLst>
                                          <p:attrName>style.visibility</p:attrName>
                                        </p:attrNameLst>
                                      </p:cBhvr>
                                      <p:to>
                                        <p:strVal val="visible"/>
                                      </p:to>
                                    </p:set>
                                    <p:animEffect transition="in" filter="blinds(horizontal)">
                                      <p:cBhvr>
                                        <p:cTn id="97" dur="500"/>
                                        <p:tgtEl>
                                          <p:spTgt spid="19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19477" grpId="0" autoUpdateAnimBg="0"/>
      <p:bldP spid="19550" grpId="0" autoUpdateAnimBg="0"/>
      <p:bldP spid="19551" grpId="0" animBg="1" autoUpdateAnimBg="0"/>
      <p:bldP spid="19552" grpId="0" animBg="1"/>
      <p:bldP spid="1955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9512" y="1023045"/>
            <a:ext cx="1224136" cy="1047837"/>
          </a:xfrm>
          <a:prstGeom prst="rect">
            <a:avLst/>
          </a:prstGeom>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23</a:t>
            </a:fld>
            <a:endParaRPr lang="zh-CN" altLang="en-US" dirty="0"/>
          </a:p>
        </p:txBody>
      </p:sp>
      <p:sp>
        <p:nvSpPr>
          <p:cNvPr id="7" name="标题 1"/>
          <p:cNvSpPr>
            <a:spLocks noGrp="1"/>
          </p:cNvSpPr>
          <p:nvPr>
            <p:ph type="title"/>
          </p:nvPr>
        </p:nvSpPr>
        <p:spPr>
          <a:xfrm>
            <a:off x="457200" y="124266"/>
            <a:ext cx="8229600" cy="660930"/>
          </a:xfrm>
        </p:spPr>
        <p:txBody>
          <a:bodyPr/>
          <a:lstStyle/>
          <a:p>
            <a:r>
              <a:rPr lang="zh-CN" altLang="en-US" dirty="0"/>
              <a:t>上文回顾</a:t>
            </a:r>
          </a:p>
        </p:txBody>
      </p:sp>
      <p:pic>
        <p:nvPicPr>
          <p:cNvPr id="9" name="图片 8"/>
          <p:cNvPicPr>
            <a:picLocks noChangeAspect="1"/>
          </p:cNvPicPr>
          <p:nvPr/>
        </p:nvPicPr>
        <p:blipFill>
          <a:blip r:embed="rId3"/>
          <a:stretch>
            <a:fillRect/>
          </a:stretch>
        </p:blipFill>
        <p:spPr>
          <a:xfrm>
            <a:off x="319593" y="979262"/>
            <a:ext cx="8504814" cy="5842001"/>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CC142270-E110-4F36-A3F4-49E690738719}" type="slidenum">
              <a:rPr lang="zh-CN" altLang="en-US">
                <a:latin typeface="Verdana" pitchFamily="34" charset="0"/>
                <a:ea typeface="宋体" pitchFamily="2" charset="-122"/>
              </a:rPr>
              <a:pPr/>
              <a:t>24</a:t>
            </a:fld>
            <a:endParaRPr lang="en-US" altLang="zh-CN">
              <a:latin typeface="Verdana" pitchFamily="34" charset="0"/>
              <a:ea typeface="宋体" pitchFamily="2" charset="-122"/>
            </a:endParaRPr>
          </a:p>
        </p:txBody>
      </p:sp>
      <p:sp>
        <p:nvSpPr>
          <p:cNvPr id="2" name="Rectangle 3"/>
          <p:cNvSpPr>
            <a:spLocks noGrp="1" noChangeArrowheads="1"/>
          </p:cNvSpPr>
          <p:nvPr>
            <p:ph type="body" idx="1"/>
          </p:nvPr>
        </p:nvSpPr>
        <p:spPr>
          <a:xfrm>
            <a:off x="251520" y="939676"/>
            <a:ext cx="8712968" cy="5369644"/>
          </a:xfrm>
        </p:spPr>
        <p:txBody>
          <a:bodyPr/>
          <a:lstStyle/>
          <a:p>
            <a:pPr eaLnBrk="1" hangingPunct="1">
              <a:buClr>
                <a:srgbClr val="FF0000"/>
              </a:buClr>
              <a:buFont typeface="Wingdings" pitchFamily="2" charset="2"/>
              <a:buChar char="Ø"/>
            </a:pPr>
            <a:r>
              <a:rPr lang="zh-CN" altLang="en-US" sz="2800" b="1" dirty="0"/>
              <a:t>图的遍历</a:t>
            </a:r>
            <a:r>
              <a:rPr lang="en-US" altLang="zh-CN" sz="2800" b="1" dirty="0"/>
              <a:t>(</a:t>
            </a:r>
            <a:r>
              <a:rPr lang="en-US" altLang="zh-CN" sz="2800" b="1" dirty="0">
                <a:solidFill>
                  <a:srgbClr val="0000FF"/>
                </a:solidFill>
              </a:rPr>
              <a:t>Graph Traversal</a:t>
            </a:r>
            <a:r>
              <a:rPr lang="en-US" altLang="zh-CN" sz="2800" b="1" dirty="0"/>
              <a:t>)</a:t>
            </a:r>
          </a:p>
          <a:p>
            <a:pPr marL="660400" indent="-660400" eaLnBrk="1" hangingPunct="1">
              <a:buFont typeface="Wingdings" pitchFamily="2" charset="2"/>
              <a:buNone/>
            </a:pPr>
            <a:r>
              <a:rPr lang="zh-CN" altLang="en-US" b="1" dirty="0"/>
              <a:t>    </a:t>
            </a:r>
            <a:r>
              <a:rPr lang="zh-CN" altLang="en-US" sz="2400" b="1" dirty="0"/>
              <a:t>访问图中所有顶点一次且仅且一次。</a:t>
            </a:r>
          </a:p>
          <a:p>
            <a:pPr marL="660400" indent="-660400">
              <a:buNone/>
            </a:pPr>
            <a:r>
              <a:rPr lang="zh-CN" altLang="en-US" sz="2400" b="1" dirty="0"/>
              <a:t>                                            深度优先搜索遍历</a:t>
            </a:r>
            <a:r>
              <a:rPr lang="en-US" altLang="zh-CN" sz="2400" b="1" dirty="0"/>
              <a:t>(</a:t>
            </a:r>
            <a:r>
              <a:rPr lang="en-US" altLang="zh-CN" sz="2400" b="1" dirty="0">
                <a:solidFill>
                  <a:srgbClr val="0000FF"/>
                </a:solidFill>
              </a:rPr>
              <a:t>DFS</a:t>
            </a:r>
            <a:r>
              <a:rPr lang="en-US" altLang="zh-CN" sz="2400" b="1" dirty="0"/>
              <a:t>)</a:t>
            </a:r>
          </a:p>
          <a:p>
            <a:pPr marL="660400" indent="-660400">
              <a:buNone/>
            </a:pPr>
            <a:r>
              <a:rPr lang="zh-CN" altLang="en-US" sz="2400" b="1" dirty="0"/>
              <a:t>       图的两种遍历算法     </a:t>
            </a:r>
            <a:endParaRPr lang="en-US" altLang="zh-CN" sz="2400" b="1" dirty="0"/>
          </a:p>
          <a:p>
            <a:pPr marL="660400" indent="-660400">
              <a:buNone/>
            </a:pPr>
            <a:r>
              <a:rPr lang="en-US" altLang="zh-CN" sz="2400" b="1" dirty="0"/>
              <a:t>                                           </a:t>
            </a:r>
            <a:r>
              <a:rPr lang="zh-CN" altLang="en-US" sz="2400" b="1" dirty="0"/>
              <a:t> 广度优先搜索遍历</a:t>
            </a:r>
            <a:r>
              <a:rPr lang="en-US" altLang="zh-CN" sz="2400" b="1" dirty="0"/>
              <a:t>(</a:t>
            </a:r>
            <a:r>
              <a:rPr lang="en-US" altLang="zh-CN" sz="2400" b="1" dirty="0">
                <a:solidFill>
                  <a:srgbClr val="0000FF"/>
                </a:solidFill>
              </a:rPr>
              <a:t>BFS</a:t>
            </a:r>
            <a:r>
              <a:rPr lang="en-US" altLang="zh-CN" sz="2400" b="1" dirty="0"/>
              <a:t>)</a:t>
            </a:r>
          </a:p>
          <a:p>
            <a:pPr eaLnBrk="1" hangingPunct="1">
              <a:spcBef>
                <a:spcPts val="600"/>
              </a:spcBef>
              <a:buClr>
                <a:srgbClr val="FF0000"/>
              </a:buClr>
              <a:buFont typeface="Wingdings" pitchFamily="2" charset="2"/>
              <a:buChar char="Ø"/>
            </a:pPr>
            <a:r>
              <a:rPr lang="zh-CN" altLang="en-US" sz="2800" b="1" dirty="0"/>
              <a:t>深度优先搜索遍历</a:t>
            </a:r>
            <a:r>
              <a:rPr lang="en-US" altLang="zh-CN" sz="2400" b="1" dirty="0"/>
              <a:t>(</a:t>
            </a:r>
            <a:r>
              <a:rPr lang="en-US" altLang="zh-CN" sz="2400" b="1" dirty="0">
                <a:solidFill>
                  <a:srgbClr val="0000FF"/>
                </a:solidFill>
              </a:rPr>
              <a:t>Depth First Search Traversal</a:t>
            </a:r>
            <a:r>
              <a:rPr lang="en-US" altLang="zh-CN" sz="2400" b="1" dirty="0"/>
              <a:t>)</a:t>
            </a:r>
            <a:endParaRPr lang="zh-CN" altLang="en-US" sz="2400" b="1" dirty="0"/>
          </a:p>
          <a:p>
            <a:pPr marL="660400" indent="-660400" eaLnBrk="1" hangingPunct="1">
              <a:buFont typeface="Wingdings" pitchFamily="2" charset="2"/>
              <a:buNone/>
            </a:pPr>
            <a:r>
              <a:rPr lang="zh-CN" altLang="en-US" sz="2400" b="1" dirty="0">
                <a:solidFill>
                  <a:srgbClr val="FF0000"/>
                </a:solidFill>
              </a:rPr>
              <a:t> </a:t>
            </a:r>
            <a:r>
              <a:rPr lang="en-US" altLang="zh-CN" sz="2400" b="1" dirty="0">
                <a:solidFill>
                  <a:srgbClr val="FF0000"/>
                </a:solidFill>
              </a:rPr>
              <a:t>1.  </a:t>
            </a:r>
            <a:r>
              <a:rPr lang="zh-CN" altLang="en-US" sz="2400" b="1" dirty="0">
                <a:solidFill>
                  <a:srgbClr val="FF0000"/>
                </a:solidFill>
              </a:rPr>
              <a:t>基本算法</a:t>
            </a:r>
          </a:p>
          <a:p>
            <a:pPr marL="660400" indent="-660400" eaLnBrk="1" hangingPunct="1">
              <a:buFont typeface="Wingdings" pitchFamily="2" charset="2"/>
              <a:buNone/>
            </a:pPr>
            <a:r>
              <a:rPr lang="zh-CN" altLang="en-US" sz="2400" dirty="0"/>
              <a:t>    </a:t>
            </a:r>
            <a:r>
              <a:rPr lang="zh-CN" altLang="en-US" sz="2400" b="1" dirty="0"/>
              <a:t>从顶点</a:t>
            </a:r>
            <a:r>
              <a:rPr lang="en-US" altLang="zh-CN" sz="2400" b="1" dirty="0"/>
              <a:t>v</a:t>
            </a:r>
            <a:r>
              <a:rPr lang="en-US" altLang="zh-CN" sz="2400" b="1" baseline="-25000" dirty="0"/>
              <a:t>0</a:t>
            </a:r>
            <a:r>
              <a:rPr lang="zh-CN" altLang="en-US" sz="2400" b="1" dirty="0"/>
              <a:t>出发深度优先搜索遍历图</a:t>
            </a:r>
            <a:r>
              <a:rPr lang="en-US" altLang="zh-CN" sz="2400" b="1" dirty="0"/>
              <a:t>G</a:t>
            </a:r>
            <a:r>
              <a:rPr lang="zh-CN" altLang="en-US" sz="2400" b="1" dirty="0"/>
              <a:t>的</a:t>
            </a:r>
            <a:r>
              <a:rPr lang="en-US" altLang="zh-CN" sz="2400" b="1" dirty="0"/>
              <a:t>dfs (v</a:t>
            </a:r>
            <a:r>
              <a:rPr lang="en-US" altLang="zh-CN" sz="2400" b="1" baseline="-25000" dirty="0"/>
              <a:t>0</a:t>
            </a:r>
            <a:r>
              <a:rPr lang="en-US" altLang="zh-CN" sz="2400" b="1" dirty="0"/>
              <a:t>)</a:t>
            </a:r>
            <a:r>
              <a:rPr lang="zh-CN" altLang="en-US" sz="2400" b="1" dirty="0"/>
              <a:t>描述如下：</a:t>
            </a:r>
          </a:p>
          <a:p>
            <a:pPr marL="660400" indent="-660400" eaLnBrk="1" hangingPunct="1">
              <a:buFont typeface="Wingdings" pitchFamily="2" charset="2"/>
              <a:buNone/>
            </a:pPr>
            <a:r>
              <a:rPr lang="zh-CN" altLang="en-US" sz="2400" b="1" dirty="0"/>
              <a:t>    </a:t>
            </a:r>
            <a:r>
              <a:rPr lang="en-US" altLang="zh-CN" sz="2400" b="1" dirty="0"/>
              <a:t>(1) </a:t>
            </a:r>
            <a:r>
              <a:rPr lang="zh-CN" altLang="en-US" sz="2400" b="1" dirty="0"/>
              <a:t>访问</a:t>
            </a:r>
            <a:r>
              <a:rPr lang="en-US" altLang="zh-CN" sz="2400" b="1" dirty="0"/>
              <a:t>v</a:t>
            </a:r>
            <a:r>
              <a:rPr lang="en-US" altLang="zh-CN" sz="2400" b="1" baseline="-25000" dirty="0"/>
              <a:t>0 </a:t>
            </a:r>
            <a:r>
              <a:rPr lang="zh-CN" altLang="en-US" sz="2400" b="1" dirty="0"/>
              <a:t>；</a:t>
            </a:r>
          </a:p>
          <a:p>
            <a:pPr marL="660400" indent="-660400" eaLnBrk="1" hangingPunct="1">
              <a:buFont typeface="Wingdings" pitchFamily="2" charset="2"/>
              <a:buNone/>
            </a:pPr>
            <a:r>
              <a:rPr lang="zh-CN" altLang="en-US" sz="2400" b="1" dirty="0"/>
              <a:t>    </a:t>
            </a:r>
            <a:r>
              <a:rPr lang="en-US" altLang="zh-CN" sz="2400" b="1" dirty="0"/>
              <a:t>(2) </a:t>
            </a:r>
            <a:r>
              <a:rPr lang="zh-CN" altLang="en-US" sz="2400" b="1" dirty="0"/>
              <a:t>依次从</a:t>
            </a:r>
            <a:r>
              <a:rPr lang="en-US" altLang="zh-CN" sz="2400" b="1" dirty="0"/>
              <a:t>v</a:t>
            </a:r>
            <a:r>
              <a:rPr lang="en-US" altLang="zh-CN" sz="2400" b="1" baseline="-25000" dirty="0"/>
              <a:t>0</a:t>
            </a:r>
            <a:r>
              <a:rPr lang="zh-CN" altLang="en-US" sz="2400" b="1" dirty="0"/>
              <a:t>的未被访问过的邻接点出发深度遍历。     </a:t>
            </a:r>
          </a:p>
        </p:txBody>
      </p:sp>
      <p:sp>
        <p:nvSpPr>
          <p:cNvPr id="20484" name="AutoShape 4"/>
          <p:cNvSpPr/>
          <p:nvPr/>
        </p:nvSpPr>
        <p:spPr bwMode="auto">
          <a:xfrm>
            <a:off x="3491881" y="2348880"/>
            <a:ext cx="216024" cy="1008112"/>
          </a:xfrm>
          <a:prstGeom prst="leftBrace">
            <a:avLst>
              <a:gd name="adj1" fmla="val 16630"/>
              <a:gd name="adj2" fmla="val 50000"/>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grpSp>
        <p:nvGrpSpPr>
          <p:cNvPr id="12" name="组合 67"/>
          <p:cNvGrpSpPr/>
          <p:nvPr/>
        </p:nvGrpSpPr>
        <p:grpSpPr>
          <a:xfrm>
            <a:off x="-945040" y="103196"/>
            <a:ext cx="7317240" cy="674847"/>
            <a:chOff x="-537205" y="4202884"/>
            <a:chExt cx="7317240" cy="674847"/>
          </a:xfrm>
        </p:grpSpPr>
        <p:grpSp>
          <p:nvGrpSpPr>
            <p:cNvPr id="13" name="组合 106"/>
            <p:cNvGrpSpPr/>
            <p:nvPr/>
          </p:nvGrpSpPr>
          <p:grpSpPr>
            <a:xfrm>
              <a:off x="-537205" y="4202884"/>
              <a:ext cx="7317240" cy="674847"/>
              <a:chOff x="-546730" y="4202884"/>
              <a:chExt cx="7317240" cy="674847"/>
            </a:xfrm>
          </p:grpSpPr>
          <p:sp>
            <p:nvSpPr>
              <p:cNvPr id="15"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16" name="TextBox 6"/>
              <p:cNvSpPr txBox="1">
                <a:spLocks noChangeArrowheads="1"/>
              </p:cNvSpPr>
              <p:nvPr/>
            </p:nvSpPr>
            <p:spPr bwMode="auto">
              <a:xfrm>
                <a:off x="-546730" y="4218085"/>
                <a:ext cx="731724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9.4 </a:t>
                </a:r>
                <a:r>
                  <a:rPr lang="zh-CN" altLang="en-US" sz="3600" b="1" dirty="0">
                    <a:latin typeface="Times New Roman" pitchFamily="18" charset="0"/>
                    <a:ea typeface="黑体" pitchFamily="49" charset="-122"/>
                  </a:rPr>
                  <a:t>图的遍历</a:t>
                </a:r>
              </a:p>
            </p:txBody>
          </p:sp>
        </p:grpSp>
        <p:pic>
          <p:nvPicPr>
            <p:cNvPr id="14" name="图片 13"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484"/>
                                        </p:tgtEl>
                                        <p:attrNameLst>
                                          <p:attrName>style.visibility</p:attrName>
                                        </p:attrNameLst>
                                      </p:cBhvr>
                                      <p:to>
                                        <p:strVal val="visible"/>
                                      </p:to>
                                    </p:set>
                                    <p:animEffect transition="in" filter="blinds(horizontal)">
                                      <p:cBhvr>
                                        <p:cTn id="27" dur="500"/>
                                        <p:tgtEl>
                                          <p:spTgt spid="2048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blinds(horizontal)">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blinds(horizontal)">
                                      <p:cBhvr>
                                        <p:cTn id="37" dur="500"/>
                                        <p:tgtEl>
                                          <p:spTgt spid="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blinds(horizontal)">
                                      <p:cBhvr>
                                        <p:cTn id="42" dur="500"/>
                                        <p:tgtEl>
                                          <p:spTgt spid="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Effect transition="in" filter="blinds(horizontal)">
                                      <p:cBhvr>
                                        <p:cTn id="47" dur="500"/>
                                        <p:tgtEl>
                                          <p:spTgt spid="2">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8" end="8"/>
                                            </p:txEl>
                                          </p:spTgt>
                                        </p:tgtEl>
                                        <p:attrNameLst>
                                          <p:attrName>style.visibility</p:attrName>
                                        </p:attrNameLst>
                                      </p:cBhvr>
                                      <p:to>
                                        <p:strVal val="visible"/>
                                      </p:to>
                                    </p:set>
                                    <p:animEffect transition="in" filter="blinds(horizontal)">
                                      <p:cBhvr>
                                        <p:cTn id="52" dur="500"/>
                                        <p:tgtEl>
                                          <p:spTgt spid="2">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9" end="9"/>
                                            </p:txEl>
                                          </p:spTgt>
                                        </p:tgtEl>
                                        <p:attrNameLst>
                                          <p:attrName>style.visibility</p:attrName>
                                        </p:attrNameLst>
                                      </p:cBhvr>
                                      <p:to>
                                        <p:strVal val="visible"/>
                                      </p:to>
                                    </p:set>
                                    <p:animEffect transition="in" filter="blinds(horizontal)">
                                      <p:cBhvr>
                                        <p:cTn id="5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utoUpdateAnimBg="0"/>
      <p:bldP spid="20484" grpId="0" uiExpan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DA03921E-5DDB-4D63-9420-4DCCC31E0D8D}" type="slidenum">
              <a:rPr lang="zh-CN" altLang="en-US">
                <a:latin typeface="Verdana" pitchFamily="34" charset="0"/>
                <a:ea typeface="宋体" pitchFamily="2" charset="-122"/>
              </a:rPr>
              <a:pPr/>
              <a:t>25</a:t>
            </a:fld>
            <a:endParaRPr lang="en-US" altLang="zh-CN">
              <a:latin typeface="Verdana" pitchFamily="34" charset="0"/>
              <a:ea typeface="宋体" pitchFamily="2" charset="-122"/>
            </a:endParaRPr>
          </a:p>
        </p:txBody>
      </p:sp>
      <p:sp>
        <p:nvSpPr>
          <p:cNvPr id="21506" name="Text Box 2"/>
          <p:cNvSpPr txBox="1">
            <a:spLocks noChangeArrowheads="1"/>
          </p:cNvSpPr>
          <p:nvPr/>
        </p:nvSpPr>
        <p:spPr bwMode="auto">
          <a:xfrm>
            <a:off x="6588125" y="3429000"/>
            <a:ext cx="863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dirty="0">
                <a:latin typeface="Times New Roman" pitchFamily="18" charset="0"/>
                <a:ea typeface="宋体" pitchFamily="2" charset="-122"/>
              </a:rPr>
              <a:t>dfs(8)</a:t>
            </a:r>
            <a:endParaRPr lang="zh-CN" altLang="en-US" dirty="0">
              <a:latin typeface="Times New Roman" pitchFamily="18" charset="0"/>
              <a:ea typeface="宋体" pitchFamily="2" charset="-122"/>
            </a:endParaRPr>
          </a:p>
        </p:txBody>
      </p:sp>
      <p:sp>
        <p:nvSpPr>
          <p:cNvPr id="21507" name="Text Box 3"/>
          <p:cNvSpPr txBox="1">
            <a:spLocks noChangeArrowheads="1"/>
          </p:cNvSpPr>
          <p:nvPr/>
        </p:nvSpPr>
        <p:spPr bwMode="auto">
          <a:xfrm>
            <a:off x="6227763" y="4581525"/>
            <a:ext cx="863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dirty="0">
                <a:latin typeface="Times New Roman" pitchFamily="18" charset="0"/>
                <a:ea typeface="宋体" pitchFamily="2" charset="-122"/>
              </a:rPr>
              <a:t>dfs(9)</a:t>
            </a:r>
            <a:endParaRPr lang="zh-CN" altLang="en-US" dirty="0">
              <a:latin typeface="Times New Roman" pitchFamily="18" charset="0"/>
              <a:ea typeface="宋体" pitchFamily="2" charset="-122"/>
            </a:endParaRPr>
          </a:p>
        </p:txBody>
      </p:sp>
      <p:sp>
        <p:nvSpPr>
          <p:cNvPr id="21508" name="Text Box 4"/>
          <p:cNvSpPr txBox="1">
            <a:spLocks noChangeArrowheads="1"/>
          </p:cNvSpPr>
          <p:nvPr/>
        </p:nvSpPr>
        <p:spPr bwMode="auto">
          <a:xfrm>
            <a:off x="3995738" y="3716338"/>
            <a:ext cx="8636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dirty="0">
                <a:latin typeface="Times New Roman" pitchFamily="18" charset="0"/>
                <a:ea typeface="宋体" pitchFamily="2" charset="-122"/>
              </a:rPr>
              <a:t>dfs(4)</a:t>
            </a:r>
            <a:endParaRPr lang="zh-CN" altLang="en-US" dirty="0">
              <a:latin typeface="Times New Roman" pitchFamily="18" charset="0"/>
              <a:ea typeface="宋体" pitchFamily="2" charset="-122"/>
            </a:endParaRPr>
          </a:p>
        </p:txBody>
      </p:sp>
      <p:sp>
        <p:nvSpPr>
          <p:cNvPr id="21509" name="Text Box 5"/>
          <p:cNvSpPr txBox="1">
            <a:spLocks noChangeArrowheads="1"/>
          </p:cNvSpPr>
          <p:nvPr/>
        </p:nvSpPr>
        <p:spPr bwMode="auto">
          <a:xfrm>
            <a:off x="2195513" y="4221163"/>
            <a:ext cx="8636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dirty="0">
                <a:latin typeface="Times New Roman" pitchFamily="18" charset="0"/>
                <a:ea typeface="宋体" pitchFamily="2" charset="-122"/>
              </a:rPr>
              <a:t>dfs(3)</a:t>
            </a:r>
            <a:endParaRPr lang="zh-CN" altLang="en-US" dirty="0">
              <a:latin typeface="Times New Roman" pitchFamily="18" charset="0"/>
              <a:ea typeface="宋体" pitchFamily="2" charset="-122"/>
            </a:endParaRPr>
          </a:p>
        </p:txBody>
      </p:sp>
      <p:sp>
        <p:nvSpPr>
          <p:cNvPr id="21512" name="Rectangle 7"/>
          <p:cNvSpPr>
            <a:spLocks noGrp="1" noChangeArrowheads="1"/>
          </p:cNvSpPr>
          <p:nvPr>
            <p:ph type="body" idx="1"/>
          </p:nvPr>
        </p:nvSpPr>
        <p:spPr>
          <a:xfrm>
            <a:off x="323850" y="908793"/>
            <a:ext cx="8229600" cy="4678451"/>
          </a:xfrm>
        </p:spPr>
        <p:txBody>
          <a:bodyPr/>
          <a:lstStyle/>
          <a:p>
            <a:pPr eaLnBrk="1" hangingPunct="1">
              <a:buClr>
                <a:srgbClr val="FF0000"/>
              </a:buClr>
              <a:buFont typeface="Wingdings" pitchFamily="2" charset="2"/>
              <a:buChar char="ü"/>
            </a:pPr>
            <a:r>
              <a:rPr lang="zh-CN" altLang="en-US" sz="2800" b="1" dirty="0"/>
              <a:t>以下图为例来讨论</a:t>
            </a:r>
            <a:r>
              <a:rPr lang="en-US" altLang="zh-CN" sz="2800" b="1" dirty="0"/>
              <a:t>dfs</a:t>
            </a:r>
            <a:r>
              <a:rPr lang="zh-CN" altLang="en-US" sz="2800" b="1" dirty="0"/>
              <a:t>算法的执行过程：调用</a:t>
            </a:r>
            <a:r>
              <a:rPr lang="en-US" altLang="zh-CN" sz="2800" b="1" dirty="0"/>
              <a:t>dfs(1) </a:t>
            </a:r>
            <a:r>
              <a:rPr lang="en-US" altLang="zh-CN" sz="2800" dirty="0"/>
              <a:t> </a:t>
            </a:r>
          </a:p>
        </p:txBody>
      </p:sp>
      <p:sp>
        <p:nvSpPr>
          <p:cNvPr id="2" name="Line 8"/>
          <p:cNvSpPr>
            <a:spLocks noChangeShapeType="1"/>
          </p:cNvSpPr>
          <p:nvPr/>
        </p:nvSpPr>
        <p:spPr bwMode="auto">
          <a:xfrm flipH="1">
            <a:off x="3708400" y="2636838"/>
            <a:ext cx="1655763" cy="765175"/>
          </a:xfrm>
          <a:prstGeom prst="line">
            <a:avLst/>
          </a:prstGeom>
          <a:noFill/>
          <a:ln w="19050">
            <a:solidFill>
              <a:srgbClr val="FF0000"/>
            </a:solidFill>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1513" name="Line 9"/>
          <p:cNvSpPr>
            <a:spLocks noChangeShapeType="1"/>
          </p:cNvSpPr>
          <p:nvPr/>
        </p:nvSpPr>
        <p:spPr bwMode="auto">
          <a:xfrm flipH="1">
            <a:off x="3060700" y="3716338"/>
            <a:ext cx="273050" cy="431800"/>
          </a:xfrm>
          <a:prstGeom prst="line">
            <a:avLst/>
          </a:prstGeom>
          <a:noFill/>
          <a:ln w="19050">
            <a:solidFill>
              <a:srgbClr val="FF0000"/>
            </a:solidFill>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1514" name="Line 10"/>
          <p:cNvSpPr>
            <a:spLocks noChangeShapeType="1"/>
          </p:cNvSpPr>
          <p:nvPr/>
        </p:nvSpPr>
        <p:spPr bwMode="auto">
          <a:xfrm>
            <a:off x="3636963" y="3787775"/>
            <a:ext cx="342900" cy="395288"/>
          </a:xfrm>
          <a:prstGeom prst="line">
            <a:avLst/>
          </a:prstGeom>
          <a:noFill/>
          <a:ln w="19050">
            <a:solidFill>
              <a:schemeClr val="accent2"/>
            </a:solidFill>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1515" name="Line 11"/>
          <p:cNvSpPr>
            <a:spLocks noChangeShapeType="1"/>
          </p:cNvSpPr>
          <p:nvPr/>
        </p:nvSpPr>
        <p:spPr bwMode="auto">
          <a:xfrm flipH="1">
            <a:off x="3779838" y="4364038"/>
            <a:ext cx="228600" cy="495300"/>
          </a:xfrm>
          <a:prstGeom prst="line">
            <a:avLst/>
          </a:prstGeom>
          <a:noFill/>
          <a:ln w="19050">
            <a:solidFill>
              <a:srgbClr val="FF0000"/>
            </a:solidFill>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1516" name="Line 12"/>
          <p:cNvSpPr>
            <a:spLocks noChangeShapeType="1"/>
          </p:cNvSpPr>
          <p:nvPr/>
        </p:nvSpPr>
        <p:spPr bwMode="auto">
          <a:xfrm>
            <a:off x="4068763" y="5229225"/>
            <a:ext cx="647700" cy="0"/>
          </a:xfrm>
          <a:prstGeom prst="line">
            <a:avLst/>
          </a:prstGeom>
          <a:noFill/>
          <a:ln w="19050">
            <a:solidFill>
              <a:srgbClr val="FF0000"/>
            </a:solidFill>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1517" name="Line 13"/>
          <p:cNvSpPr>
            <a:spLocks noChangeShapeType="1"/>
          </p:cNvSpPr>
          <p:nvPr/>
        </p:nvSpPr>
        <p:spPr bwMode="auto">
          <a:xfrm>
            <a:off x="5859463" y="2722563"/>
            <a:ext cx="1223962" cy="792162"/>
          </a:xfrm>
          <a:prstGeom prst="line">
            <a:avLst/>
          </a:prstGeom>
          <a:noFill/>
          <a:ln w="19050">
            <a:solidFill>
              <a:srgbClr val="FF0000"/>
            </a:solidFill>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1518" name="Line 14"/>
          <p:cNvSpPr>
            <a:spLocks noChangeShapeType="1"/>
          </p:cNvSpPr>
          <p:nvPr/>
        </p:nvSpPr>
        <p:spPr bwMode="auto">
          <a:xfrm flipH="1">
            <a:off x="6791325" y="3716338"/>
            <a:ext cx="342900" cy="511175"/>
          </a:xfrm>
          <a:prstGeom prst="line">
            <a:avLst/>
          </a:prstGeom>
          <a:noFill/>
          <a:ln w="19050">
            <a:solidFill>
              <a:srgbClr val="FF0000"/>
            </a:solidFill>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1519" name="Line 15"/>
          <p:cNvSpPr>
            <a:spLocks noChangeShapeType="1"/>
          </p:cNvSpPr>
          <p:nvPr/>
        </p:nvSpPr>
        <p:spPr bwMode="auto">
          <a:xfrm flipV="1">
            <a:off x="5219700" y="4508500"/>
            <a:ext cx="133350" cy="466725"/>
          </a:xfrm>
          <a:prstGeom prst="line">
            <a:avLst/>
          </a:prstGeom>
          <a:noFill/>
          <a:ln w="19050">
            <a:solidFill>
              <a:srgbClr val="FF0000"/>
            </a:solidFill>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1520" name="Line 16"/>
          <p:cNvSpPr>
            <a:spLocks noChangeShapeType="1"/>
          </p:cNvSpPr>
          <p:nvPr/>
        </p:nvSpPr>
        <p:spPr bwMode="auto">
          <a:xfrm flipH="1" flipV="1">
            <a:off x="3995738" y="5013325"/>
            <a:ext cx="792162" cy="0"/>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1521" name="Line 17"/>
          <p:cNvSpPr>
            <a:spLocks noChangeShapeType="1"/>
          </p:cNvSpPr>
          <p:nvPr/>
        </p:nvSpPr>
        <p:spPr bwMode="auto">
          <a:xfrm flipV="1">
            <a:off x="3995738" y="4508500"/>
            <a:ext cx="215900" cy="431800"/>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1522" name="Line 18"/>
          <p:cNvSpPr>
            <a:spLocks noChangeShapeType="1"/>
          </p:cNvSpPr>
          <p:nvPr/>
        </p:nvSpPr>
        <p:spPr bwMode="auto">
          <a:xfrm flipH="1" flipV="1">
            <a:off x="3779838" y="3644900"/>
            <a:ext cx="381000" cy="454025"/>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1523" name="Line 19"/>
          <p:cNvSpPr>
            <a:spLocks noChangeShapeType="1"/>
          </p:cNvSpPr>
          <p:nvPr/>
        </p:nvSpPr>
        <p:spPr bwMode="auto">
          <a:xfrm flipV="1">
            <a:off x="3203575" y="3787775"/>
            <a:ext cx="280988" cy="509588"/>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1524" name="Line 20"/>
          <p:cNvSpPr>
            <a:spLocks noChangeShapeType="1"/>
          </p:cNvSpPr>
          <p:nvPr/>
        </p:nvSpPr>
        <p:spPr bwMode="auto">
          <a:xfrm flipV="1">
            <a:off x="3840163" y="2779713"/>
            <a:ext cx="1668462" cy="733425"/>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1525" name="Line 21"/>
          <p:cNvSpPr>
            <a:spLocks noChangeShapeType="1"/>
          </p:cNvSpPr>
          <p:nvPr/>
        </p:nvSpPr>
        <p:spPr bwMode="auto">
          <a:xfrm flipH="1" flipV="1">
            <a:off x="6011863" y="2563813"/>
            <a:ext cx="1152525" cy="720725"/>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1526" name="Line 22"/>
          <p:cNvSpPr>
            <a:spLocks noChangeShapeType="1"/>
          </p:cNvSpPr>
          <p:nvPr/>
        </p:nvSpPr>
        <p:spPr bwMode="auto">
          <a:xfrm flipV="1">
            <a:off x="7019925" y="3787775"/>
            <a:ext cx="330200" cy="576263"/>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1527" name="Line 23"/>
          <p:cNvSpPr>
            <a:spLocks noChangeShapeType="1"/>
          </p:cNvSpPr>
          <p:nvPr/>
        </p:nvSpPr>
        <p:spPr bwMode="auto">
          <a:xfrm flipH="1">
            <a:off x="7164388" y="4364038"/>
            <a:ext cx="342900" cy="0"/>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1528" name="Line 24"/>
          <p:cNvSpPr>
            <a:spLocks noChangeShapeType="1"/>
          </p:cNvSpPr>
          <p:nvPr/>
        </p:nvSpPr>
        <p:spPr bwMode="auto">
          <a:xfrm flipH="1">
            <a:off x="5003800" y="4508500"/>
            <a:ext cx="114300" cy="395288"/>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1529" name="Line 25"/>
          <p:cNvSpPr>
            <a:spLocks noChangeShapeType="1"/>
          </p:cNvSpPr>
          <p:nvPr/>
        </p:nvSpPr>
        <p:spPr bwMode="auto">
          <a:xfrm>
            <a:off x="7092950" y="4579938"/>
            <a:ext cx="503238" cy="0"/>
          </a:xfrm>
          <a:prstGeom prst="line">
            <a:avLst/>
          </a:prstGeom>
          <a:noFill/>
          <a:ln w="19050">
            <a:solidFill>
              <a:srgbClr val="FF0000"/>
            </a:solidFill>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1530" name="AutoShape 26"/>
          <p:cNvSpPr>
            <a:spLocks noChangeArrowheads="1"/>
          </p:cNvSpPr>
          <p:nvPr/>
        </p:nvSpPr>
        <p:spPr bwMode="auto">
          <a:xfrm>
            <a:off x="1403350" y="1628775"/>
            <a:ext cx="2520950" cy="936625"/>
          </a:xfrm>
          <a:prstGeom prst="wedgeRectCallout">
            <a:avLst>
              <a:gd name="adj1" fmla="val 72167"/>
              <a:gd name="adj2" fmla="val 91185"/>
            </a:avLst>
          </a:prstGeom>
          <a:solidFill>
            <a:srgbClr val="FFFFFF"/>
          </a:solidFill>
          <a:ln w="9525">
            <a:solidFill>
              <a:srgbClr val="FF0000"/>
            </a:solidFill>
            <a:prstDash val="dash"/>
            <a:miter lim="800000"/>
          </a:ln>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just"/>
            <a:r>
              <a:rPr lang="zh-CN" altLang="en-US" dirty="0">
                <a:latin typeface="Times New Roman" pitchFamily="18" charset="0"/>
                <a:ea typeface="宋体" pitchFamily="2" charset="-122"/>
              </a:rPr>
              <a:t>此箭头表示是从遍历运算</a:t>
            </a:r>
            <a:r>
              <a:rPr lang="en-US" altLang="zh-CN" dirty="0">
                <a:latin typeface="Times New Roman" pitchFamily="18" charset="0"/>
                <a:ea typeface="宋体" pitchFamily="2" charset="-122"/>
              </a:rPr>
              <a:t>dfs(1)</a:t>
            </a:r>
            <a:r>
              <a:rPr lang="zh-CN" altLang="en-US" dirty="0">
                <a:latin typeface="Times New Roman" pitchFamily="18" charset="0"/>
                <a:ea typeface="宋体" pitchFamily="2" charset="-122"/>
              </a:rPr>
              <a:t>中调用</a:t>
            </a:r>
            <a:r>
              <a:rPr lang="en-US" altLang="zh-CN" dirty="0">
                <a:latin typeface="Times New Roman" pitchFamily="18" charset="0"/>
                <a:ea typeface="宋体" pitchFamily="2" charset="-122"/>
              </a:rPr>
              <a:t>dfs(2)</a:t>
            </a:r>
            <a:r>
              <a:rPr lang="zh-CN" altLang="en-US" dirty="0">
                <a:latin typeface="Times New Roman" pitchFamily="18" charset="0"/>
                <a:ea typeface="宋体" pitchFamily="2" charset="-122"/>
              </a:rPr>
              <a:t>，即从顶点</a:t>
            </a:r>
            <a:r>
              <a:rPr lang="en-US" altLang="zh-CN" dirty="0">
                <a:latin typeface="Times New Roman" pitchFamily="18" charset="0"/>
                <a:ea typeface="宋体" pitchFamily="2" charset="-122"/>
              </a:rPr>
              <a:t>1</a:t>
            </a:r>
            <a:r>
              <a:rPr lang="zh-CN" altLang="en-US" dirty="0">
                <a:latin typeface="Times New Roman" pitchFamily="18" charset="0"/>
                <a:ea typeface="宋体" pitchFamily="2" charset="-122"/>
              </a:rPr>
              <a:t>直接转到</a:t>
            </a:r>
            <a:r>
              <a:rPr lang="en-US" altLang="zh-CN" dirty="0">
                <a:latin typeface="Times New Roman" pitchFamily="18" charset="0"/>
                <a:ea typeface="宋体" pitchFamily="2" charset="-122"/>
              </a:rPr>
              <a:t>2 </a:t>
            </a:r>
            <a:endParaRPr lang="en-US" altLang="zh-CN" dirty="0">
              <a:ea typeface="宋体" pitchFamily="2" charset="-122"/>
            </a:endParaRPr>
          </a:p>
        </p:txBody>
      </p:sp>
      <p:sp>
        <p:nvSpPr>
          <p:cNvPr id="21531" name="AutoShape 27"/>
          <p:cNvSpPr>
            <a:spLocks noChangeArrowheads="1"/>
          </p:cNvSpPr>
          <p:nvPr/>
        </p:nvSpPr>
        <p:spPr bwMode="auto">
          <a:xfrm>
            <a:off x="323850" y="2708275"/>
            <a:ext cx="2376488" cy="1296988"/>
          </a:xfrm>
          <a:prstGeom prst="wedgeRectCallout">
            <a:avLst>
              <a:gd name="adj1" fmla="val 74514"/>
              <a:gd name="adj2" fmla="val 53181"/>
            </a:avLst>
          </a:prstGeom>
          <a:solidFill>
            <a:srgbClr val="FFFFFF"/>
          </a:solidFill>
          <a:ln w="9525">
            <a:solidFill>
              <a:srgbClr val="FF0000"/>
            </a:solidFill>
            <a:prstDash val="dash"/>
            <a:miter lim="800000"/>
          </a:ln>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just"/>
            <a:r>
              <a:rPr lang="zh-CN" altLang="en-US" sz="1600" dirty="0">
                <a:latin typeface="Times New Roman" pitchFamily="18" charset="0"/>
                <a:ea typeface="宋体" pitchFamily="2" charset="-122"/>
              </a:rPr>
              <a:t>此虚箭头表示是在</a:t>
            </a:r>
            <a:r>
              <a:rPr lang="en-US" altLang="zh-CN" sz="1600" dirty="0">
                <a:latin typeface="Times New Roman" pitchFamily="18" charset="0"/>
                <a:ea typeface="宋体" pitchFamily="2" charset="-122"/>
              </a:rPr>
              <a:t>dfs(3)</a:t>
            </a:r>
            <a:r>
              <a:rPr lang="zh-CN" altLang="en-US" sz="1600" dirty="0">
                <a:latin typeface="Times New Roman" pitchFamily="18" charset="0"/>
                <a:ea typeface="宋体" pitchFamily="2" charset="-122"/>
              </a:rPr>
              <a:t>执行完毕后返回到遍历运算</a:t>
            </a:r>
            <a:r>
              <a:rPr lang="en-US" altLang="zh-CN" sz="1600" dirty="0">
                <a:latin typeface="Times New Roman" pitchFamily="18" charset="0"/>
                <a:ea typeface="宋体" pitchFamily="2" charset="-122"/>
              </a:rPr>
              <a:t>dfs(2)</a:t>
            </a:r>
            <a:r>
              <a:rPr lang="zh-CN" altLang="en-US" sz="1600" dirty="0">
                <a:latin typeface="Times New Roman" pitchFamily="18" charset="0"/>
                <a:ea typeface="宋体" pitchFamily="2" charset="-122"/>
              </a:rPr>
              <a:t>中，即从顶点</a:t>
            </a:r>
            <a:r>
              <a:rPr lang="en-US" altLang="zh-CN" sz="1600" dirty="0">
                <a:latin typeface="Times New Roman" pitchFamily="18" charset="0"/>
                <a:ea typeface="宋体" pitchFamily="2" charset="-122"/>
              </a:rPr>
              <a:t>3</a:t>
            </a:r>
            <a:r>
              <a:rPr lang="zh-CN" altLang="en-US" sz="1600" dirty="0">
                <a:latin typeface="Times New Roman" pitchFamily="18" charset="0"/>
                <a:ea typeface="宋体" pitchFamily="2" charset="-122"/>
              </a:rPr>
              <a:t>返回到</a:t>
            </a:r>
            <a:r>
              <a:rPr lang="en-US" altLang="zh-CN" sz="1600" dirty="0">
                <a:latin typeface="Times New Roman" pitchFamily="18" charset="0"/>
                <a:ea typeface="宋体" pitchFamily="2" charset="-122"/>
              </a:rPr>
              <a:t>2</a:t>
            </a:r>
            <a:endParaRPr lang="en-US" altLang="zh-CN" sz="1600" dirty="0">
              <a:ea typeface="宋体" pitchFamily="2" charset="-122"/>
            </a:endParaRPr>
          </a:p>
        </p:txBody>
      </p:sp>
      <p:grpSp>
        <p:nvGrpSpPr>
          <p:cNvPr id="21533" name="Group 28"/>
          <p:cNvGrpSpPr/>
          <p:nvPr/>
        </p:nvGrpSpPr>
        <p:grpSpPr bwMode="auto">
          <a:xfrm>
            <a:off x="2916238" y="2420938"/>
            <a:ext cx="5041900" cy="2892425"/>
            <a:chOff x="0" y="0"/>
            <a:chExt cx="3176" cy="1822"/>
          </a:xfrm>
        </p:grpSpPr>
        <p:sp>
          <p:nvSpPr>
            <p:cNvPr id="21543" name="Line 29"/>
            <p:cNvSpPr>
              <a:spLocks noChangeShapeType="1"/>
            </p:cNvSpPr>
            <p:nvPr/>
          </p:nvSpPr>
          <p:spPr bwMode="auto">
            <a:xfrm flipH="1">
              <a:off x="504" y="136"/>
              <a:ext cx="1151" cy="533"/>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1544" name="Line 30"/>
            <p:cNvSpPr>
              <a:spLocks noChangeShapeType="1"/>
            </p:cNvSpPr>
            <p:nvPr/>
          </p:nvSpPr>
          <p:spPr bwMode="auto">
            <a:xfrm flipH="1">
              <a:off x="136" y="778"/>
              <a:ext cx="205" cy="356"/>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1545" name="Line 31"/>
            <p:cNvSpPr>
              <a:spLocks noChangeShapeType="1"/>
            </p:cNvSpPr>
            <p:nvPr/>
          </p:nvSpPr>
          <p:spPr bwMode="auto">
            <a:xfrm>
              <a:off x="454" y="771"/>
              <a:ext cx="272" cy="317"/>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1546" name="Line 32"/>
            <p:cNvSpPr>
              <a:spLocks noChangeShapeType="1"/>
            </p:cNvSpPr>
            <p:nvPr/>
          </p:nvSpPr>
          <p:spPr bwMode="auto">
            <a:xfrm flipH="1">
              <a:off x="590" y="1270"/>
              <a:ext cx="181" cy="363"/>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1547" name="Line 33"/>
            <p:cNvSpPr>
              <a:spLocks noChangeShapeType="1"/>
            </p:cNvSpPr>
            <p:nvPr/>
          </p:nvSpPr>
          <p:spPr bwMode="auto">
            <a:xfrm>
              <a:off x="907" y="1224"/>
              <a:ext cx="352" cy="403"/>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1548" name="Line 34"/>
            <p:cNvSpPr>
              <a:spLocks noChangeShapeType="1"/>
            </p:cNvSpPr>
            <p:nvPr/>
          </p:nvSpPr>
          <p:spPr bwMode="auto">
            <a:xfrm flipH="1">
              <a:off x="1361" y="1315"/>
              <a:ext cx="96" cy="308"/>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1549" name="Line 35"/>
            <p:cNvSpPr>
              <a:spLocks noChangeShapeType="1"/>
            </p:cNvSpPr>
            <p:nvPr/>
          </p:nvSpPr>
          <p:spPr bwMode="auto">
            <a:xfrm>
              <a:off x="952" y="1179"/>
              <a:ext cx="409" cy="0"/>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1550" name="Line 36"/>
            <p:cNvSpPr>
              <a:spLocks noChangeShapeType="1"/>
            </p:cNvSpPr>
            <p:nvPr/>
          </p:nvSpPr>
          <p:spPr bwMode="auto">
            <a:xfrm>
              <a:off x="1860" y="136"/>
              <a:ext cx="861" cy="544"/>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1551" name="Line 37"/>
            <p:cNvSpPr>
              <a:spLocks noChangeShapeType="1"/>
            </p:cNvSpPr>
            <p:nvPr/>
          </p:nvSpPr>
          <p:spPr bwMode="auto">
            <a:xfrm flipH="1">
              <a:off x="2540" y="816"/>
              <a:ext cx="220" cy="363"/>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1552" name="Line 38"/>
            <p:cNvSpPr>
              <a:spLocks noChangeShapeType="1"/>
            </p:cNvSpPr>
            <p:nvPr/>
          </p:nvSpPr>
          <p:spPr bwMode="auto">
            <a:xfrm>
              <a:off x="2858" y="816"/>
              <a:ext cx="181" cy="318"/>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1553" name="Line 39"/>
            <p:cNvSpPr>
              <a:spLocks noChangeShapeType="1"/>
            </p:cNvSpPr>
            <p:nvPr/>
          </p:nvSpPr>
          <p:spPr bwMode="auto">
            <a:xfrm>
              <a:off x="2585" y="1270"/>
              <a:ext cx="412" cy="0"/>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1554" name="Line 40"/>
            <p:cNvSpPr>
              <a:spLocks noChangeShapeType="1"/>
            </p:cNvSpPr>
            <p:nvPr/>
          </p:nvSpPr>
          <p:spPr bwMode="auto">
            <a:xfrm>
              <a:off x="635" y="1723"/>
              <a:ext cx="590" cy="0"/>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3" name="Oval 41"/>
            <p:cNvSpPr>
              <a:spLocks noChangeArrowheads="1"/>
            </p:cNvSpPr>
            <p:nvPr/>
          </p:nvSpPr>
          <p:spPr bwMode="auto">
            <a:xfrm>
              <a:off x="1225" y="163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6</a:t>
              </a:r>
            </a:p>
          </p:txBody>
        </p:sp>
        <p:sp>
          <p:nvSpPr>
            <p:cNvPr id="4" name="Oval 42"/>
            <p:cNvSpPr>
              <a:spLocks noChangeArrowheads="1"/>
            </p:cNvSpPr>
            <p:nvPr/>
          </p:nvSpPr>
          <p:spPr bwMode="auto">
            <a:xfrm>
              <a:off x="1406" y="1088"/>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7</a:t>
              </a:r>
            </a:p>
          </p:txBody>
        </p:sp>
        <p:sp>
          <p:nvSpPr>
            <p:cNvPr id="5" name="Oval 43"/>
            <p:cNvSpPr>
              <a:spLocks noChangeArrowheads="1"/>
            </p:cNvSpPr>
            <p:nvPr/>
          </p:nvSpPr>
          <p:spPr bwMode="auto">
            <a:xfrm>
              <a:off x="1678" y="0"/>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1</a:t>
              </a:r>
            </a:p>
          </p:txBody>
        </p:sp>
        <p:sp>
          <p:nvSpPr>
            <p:cNvPr id="6" name="Oval 44"/>
            <p:cNvSpPr>
              <a:spLocks noChangeArrowheads="1"/>
            </p:cNvSpPr>
            <p:nvPr/>
          </p:nvSpPr>
          <p:spPr bwMode="auto">
            <a:xfrm>
              <a:off x="317" y="635"/>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2</a:t>
              </a:r>
            </a:p>
          </p:txBody>
        </p:sp>
        <p:sp>
          <p:nvSpPr>
            <p:cNvPr id="7" name="Oval 45"/>
            <p:cNvSpPr>
              <a:spLocks noChangeArrowheads="1"/>
            </p:cNvSpPr>
            <p:nvPr/>
          </p:nvSpPr>
          <p:spPr bwMode="auto">
            <a:xfrm>
              <a:off x="454" y="163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5</a:t>
              </a:r>
            </a:p>
          </p:txBody>
        </p:sp>
        <p:sp>
          <p:nvSpPr>
            <p:cNvPr id="8" name="Oval 46"/>
            <p:cNvSpPr>
              <a:spLocks noChangeArrowheads="1"/>
            </p:cNvSpPr>
            <p:nvPr/>
          </p:nvSpPr>
          <p:spPr bwMode="auto">
            <a:xfrm>
              <a:off x="0" y="1134"/>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3</a:t>
              </a:r>
            </a:p>
          </p:txBody>
        </p:sp>
        <p:sp>
          <p:nvSpPr>
            <p:cNvPr id="9" name="Oval 47"/>
            <p:cNvSpPr>
              <a:spLocks noChangeArrowheads="1"/>
            </p:cNvSpPr>
            <p:nvPr/>
          </p:nvSpPr>
          <p:spPr bwMode="auto">
            <a:xfrm>
              <a:off x="726" y="1088"/>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4</a:t>
              </a:r>
            </a:p>
          </p:txBody>
        </p:sp>
        <p:sp>
          <p:nvSpPr>
            <p:cNvPr id="10" name="Oval 48"/>
            <p:cNvSpPr>
              <a:spLocks noChangeArrowheads="1"/>
            </p:cNvSpPr>
            <p:nvPr/>
          </p:nvSpPr>
          <p:spPr bwMode="auto">
            <a:xfrm>
              <a:off x="2721" y="635"/>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8</a:t>
              </a:r>
            </a:p>
          </p:txBody>
        </p:sp>
        <p:sp>
          <p:nvSpPr>
            <p:cNvPr id="21563" name="Oval 49"/>
            <p:cNvSpPr>
              <a:spLocks noChangeArrowheads="1"/>
            </p:cNvSpPr>
            <p:nvPr/>
          </p:nvSpPr>
          <p:spPr bwMode="auto">
            <a:xfrm>
              <a:off x="2994" y="1179"/>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10</a:t>
              </a:r>
            </a:p>
          </p:txBody>
        </p:sp>
      </p:grpSp>
      <p:sp>
        <p:nvSpPr>
          <p:cNvPr id="21534" name="Oval 50"/>
          <p:cNvSpPr>
            <a:spLocks noChangeArrowheads="1"/>
          </p:cNvSpPr>
          <p:nvPr/>
        </p:nvSpPr>
        <p:spPr bwMode="auto">
          <a:xfrm>
            <a:off x="6732588" y="4292600"/>
            <a:ext cx="288925" cy="30003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9</a:t>
            </a:r>
          </a:p>
        </p:txBody>
      </p:sp>
      <p:sp>
        <p:nvSpPr>
          <p:cNvPr id="21555" name="Text Box 51"/>
          <p:cNvSpPr txBox="1">
            <a:spLocks noChangeArrowheads="1"/>
          </p:cNvSpPr>
          <p:nvPr/>
        </p:nvSpPr>
        <p:spPr bwMode="auto">
          <a:xfrm>
            <a:off x="5365750" y="1987550"/>
            <a:ext cx="863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dirty="0">
                <a:latin typeface="Times New Roman" pitchFamily="18" charset="0"/>
                <a:ea typeface="宋体" pitchFamily="2" charset="-122"/>
              </a:rPr>
              <a:t>dfs(1)</a:t>
            </a:r>
            <a:endParaRPr lang="zh-CN" altLang="en-US" dirty="0">
              <a:latin typeface="Times New Roman" pitchFamily="18" charset="0"/>
              <a:ea typeface="宋体" pitchFamily="2" charset="-122"/>
            </a:endParaRPr>
          </a:p>
        </p:txBody>
      </p:sp>
      <p:sp>
        <p:nvSpPr>
          <p:cNvPr id="21556" name="Text Box 52"/>
          <p:cNvSpPr txBox="1">
            <a:spLocks noChangeArrowheads="1"/>
          </p:cNvSpPr>
          <p:nvPr/>
        </p:nvSpPr>
        <p:spPr bwMode="auto">
          <a:xfrm>
            <a:off x="3203575" y="2995613"/>
            <a:ext cx="8636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dirty="0">
                <a:latin typeface="Times New Roman" pitchFamily="18" charset="0"/>
                <a:ea typeface="宋体" pitchFamily="2" charset="-122"/>
              </a:rPr>
              <a:t>dfs(2)</a:t>
            </a:r>
            <a:endParaRPr lang="zh-CN" altLang="en-US" dirty="0">
              <a:latin typeface="Times New Roman" pitchFamily="18" charset="0"/>
              <a:ea typeface="宋体" pitchFamily="2" charset="-122"/>
            </a:endParaRPr>
          </a:p>
        </p:txBody>
      </p:sp>
      <p:sp>
        <p:nvSpPr>
          <p:cNvPr id="21557" name="Text Box 53"/>
          <p:cNvSpPr txBox="1">
            <a:spLocks noChangeArrowheads="1"/>
          </p:cNvSpPr>
          <p:nvPr/>
        </p:nvSpPr>
        <p:spPr bwMode="auto">
          <a:xfrm>
            <a:off x="3492500" y="5300663"/>
            <a:ext cx="8636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dirty="0">
                <a:latin typeface="Times New Roman" pitchFamily="18" charset="0"/>
                <a:ea typeface="宋体" pitchFamily="2" charset="-122"/>
              </a:rPr>
              <a:t>dfs(5)</a:t>
            </a:r>
            <a:endParaRPr lang="zh-CN" altLang="en-US" dirty="0">
              <a:latin typeface="Times New Roman" pitchFamily="18" charset="0"/>
              <a:ea typeface="宋体" pitchFamily="2" charset="-122"/>
            </a:endParaRPr>
          </a:p>
        </p:txBody>
      </p:sp>
      <p:sp>
        <p:nvSpPr>
          <p:cNvPr id="21558" name="Text Box 54"/>
          <p:cNvSpPr txBox="1">
            <a:spLocks noChangeArrowheads="1"/>
          </p:cNvSpPr>
          <p:nvPr/>
        </p:nvSpPr>
        <p:spPr bwMode="auto">
          <a:xfrm>
            <a:off x="4716463" y="5300663"/>
            <a:ext cx="8636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dirty="0">
                <a:latin typeface="Times New Roman" pitchFamily="18" charset="0"/>
                <a:ea typeface="宋体" pitchFamily="2" charset="-122"/>
              </a:rPr>
              <a:t>dfs(6)</a:t>
            </a:r>
            <a:endParaRPr lang="zh-CN" altLang="en-US" dirty="0">
              <a:latin typeface="Times New Roman" pitchFamily="18" charset="0"/>
              <a:ea typeface="宋体" pitchFamily="2" charset="-122"/>
            </a:endParaRPr>
          </a:p>
        </p:txBody>
      </p:sp>
      <p:sp>
        <p:nvSpPr>
          <p:cNvPr id="21559" name="Text Box 55"/>
          <p:cNvSpPr txBox="1">
            <a:spLocks noChangeArrowheads="1"/>
          </p:cNvSpPr>
          <p:nvPr/>
        </p:nvSpPr>
        <p:spPr bwMode="auto">
          <a:xfrm>
            <a:off x="5076825" y="3860800"/>
            <a:ext cx="863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dirty="0">
                <a:latin typeface="Times New Roman" pitchFamily="18" charset="0"/>
                <a:ea typeface="宋体" pitchFamily="2" charset="-122"/>
              </a:rPr>
              <a:t>dfs(7)</a:t>
            </a:r>
            <a:endParaRPr lang="zh-CN" altLang="en-US" dirty="0">
              <a:latin typeface="Times New Roman" pitchFamily="18" charset="0"/>
              <a:ea typeface="宋体" pitchFamily="2" charset="-122"/>
            </a:endParaRPr>
          </a:p>
        </p:txBody>
      </p:sp>
      <p:sp>
        <p:nvSpPr>
          <p:cNvPr id="21560" name="Text Box 56"/>
          <p:cNvSpPr txBox="1">
            <a:spLocks noChangeArrowheads="1"/>
          </p:cNvSpPr>
          <p:nvPr/>
        </p:nvSpPr>
        <p:spPr bwMode="auto">
          <a:xfrm>
            <a:off x="7451725" y="4581525"/>
            <a:ext cx="10795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dirty="0">
                <a:latin typeface="Times New Roman" pitchFamily="18" charset="0"/>
                <a:ea typeface="宋体" pitchFamily="2" charset="-122"/>
              </a:rPr>
              <a:t>dfs(10)</a:t>
            </a:r>
            <a:endParaRPr lang="zh-CN" altLang="en-US" dirty="0">
              <a:latin typeface="Times New Roman" pitchFamily="18" charset="0"/>
              <a:ea typeface="宋体" pitchFamily="2" charset="-122"/>
            </a:endParaRPr>
          </a:p>
        </p:txBody>
      </p:sp>
      <p:sp>
        <p:nvSpPr>
          <p:cNvPr id="21561" name="AutoShape 57"/>
          <p:cNvSpPr>
            <a:spLocks noChangeArrowheads="1"/>
          </p:cNvSpPr>
          <p:nvPr/>
        </p:nvSpPr>
        <p:spPr bwMode="auto">
          <a:xfrm>
            <a:off x="323850" y="4941888"/>
            <a:ext cx="2879725" cy="1150937"/>
          </a:xfrm>
          <a:prstGeom prst="wedgeRectCallout">
            <a:avLst>
              <a:gd name="adj1" fmla="val 25745"/>
              <a:gd name="adj2" fmla="val -85032"/>
            </a:avLst>
          </a:prstGeom>
          <a:noFill/>
          <a:ln w="9525">
            <a:solidFill>
              <a:srgbClr val="FF0000"/>
            </a:solidFill>
            <a:prstDash val="dash"/>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r>
              <a:rPr lang="zh-CN" altLang="en-US" sz="1600" dirty="0">
                <a:ea typeface="宋体" pitchFamily="2" charset="-122"/>
              </a:rPr>
              <a:t>在访问顶点</a:t>
            </a:r>
            <a:r>
              <a:rPr lang="en-US" altLang="zh-CN" sz="1600" dirty="0">
                <a:ea typeface="宋体" pitchFamily="2" charset="-122"/>
              </a:rPr>
              <a:t>3</a:t>
            </a:r>
            <a:r>
              <a:rPr lang="zh-CN" altLang="en-US" sz="1600" dirty="0">
                <a:ea typeface="宋体" pitchFamily="2" charset="-122"/>
              </a:rPr>
              <a:t>后，由于顶点</a:t>
            </a:r>
            <a:r>
              <a:rPr lang="en-US" altLang="zh-CN" sz="1600" dirty="0">
                <a:ea typeface="宋体" pitchFamily="2" charset="-122"/>
              </a:rPr>
              <a:t>3</a:t>
            </a:r>
            <a:r>
              <a:rPr lang="zh-CN" altLang="en-US" sz="1600" dirty="0">
                <a:ea typeface="宋体" pitchFamily="2" charset="-122"/>
              </a:rPr>
              <a:t>的邻接点已全被访问，故</a:t>
            </a:r>
            <a:r>
              <a:rPr lang="en-US" altLang="zh-CN" sz="1600" dirty="0">
                <a:ea typeface="宋体" pitchFamily="2" charset="-122"/>
              </a:rPr>
              <a:t>dfs</a:t>
            </a:r>
            <a:r>
              <a:rPr lang="zh-CN" altLang="en-US" sz="1600" dirty="0">
                <a:ea typeface="宋体" pitchFamily="2" charset="-122"/>
              </a:rPr>
              <a:t>（</a:t>
            </a:r>
            <a:r>
              <a:rPr lang="en-US" altLang="zh-CN" sz="1600" dirty="0">
                <a:ea typeface="宋体" pitchFamily="2" charset="-122"/>
              </a:rPr>
              <a:t>3</a:t>
            </a:r>
            <a:r>
              <a:rPr lang="zh-CN" altLang="en-US" sz="1600" dirty="0">
                <a:ea typeface="宋体" pitchFamily="2" charset="-122"/>
              </a:rPr>
              <a:t>）执行到此结束，应返回到调用层，即返回到</a:t>
            </a:r>
            <a:r>
              <a:rPr lang="en-US" altLang="zh-CN" sz="1600" dirty="0">
                <a:ea typeface="宋体" pitchFamily="2" charset="-122"/>
              </a:rPr>
              <a:t>dfs(2) </a:t>
            </a:r>
            <a:endParaRPr lang="zh-CN" altLang="en-US" sz="1600" dirty="0">
              <a:ea typeface="宋体" pitchFamily="2" charset="-122"/>
            </a:endParaRPr>
          </a:p>
        </p:txBody>
      </p:sp>
      <p:sp>
        <p:nvSpPr>
          <p:cNvPr id="21562" name="AutoShape 58"/>
          <p:cNvSpPr>
            <a:spLocks noChangeArrowheads="1"/>
          </p:cNvSpPr>
          <p:nvPr/>
        </p:nvSpPr>
        <p:spPr bwMode="auto">
          <a:xfrm>
            <a:off x="6227763" y="1557338"/>
            <a:ext cx="2808733" cy="1008062"/>
          </a:xfrm>
          <a:prstGeom prst="wedgeRectCallout">
            <a:avLst>
              <a:gd name="adj1" fmla="val -58001"/>
              <a:gd name="adj2" fmla="val 18347"/>
            </a:avLst>
          </a:prstGeom>
          <a:solidFill>
            <a:srgbClr val="FFFFFF"/>
          </a:solidFill>
          <a:ln w="9525">
            <a:solidFill>
              <a:srgbClr val="FF0000"/>
            </a:solidFill>
            <a:prstDash val="dash"/>
            <a:miter lim="800000"/>
          </a:ln>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r>
              <a:rPr lang="en-US" altLang="zh-CN" sz="1600" dirty="0">
                <a:ea typeface="宋体" pitchFamily="2" charset="-122"/>
              </a:rPr>
              <a:t>dfs(1)</a:t>
            </a:r>
            <a:r>
              <a:rPr lang="zh-CN" altLang="en-US" sz="1600" dirty="0">
                <a:ea typeface="宋体" pitchFamily="2" charset="-122"/>
              </a:rPr>
              <a:t>包含如下两部分操作：</a:t>
            </a:r>
          </a:p>
          <a:p>
            <a:r>
              <a:rPr lang="zh-CN" altLang="en-US" sz="1600" dirty="0">
                <a:ea typeface="宋体" pitchFamily="2" charset="-122"/>
              </a:rPr>
              <a:t>（</a:t>
            </a:r>
            <a:r>
              <a:rPr lang="en-US" altLang="zh-CN" sz="1600" dirty="0">
                <a:ea typeface="宋体" pitchFamily="2" charset="-122"/>
              </a:rPr>
              <a:t>1</a:t>
            </a:r>
            <a:r>
              <a:rPr lang="zh-CN" altLang="en-US" sz="1600" dirty="0">
                <a:ea typeface="宋体" pitchFamily="2" charset="-122"/>
              </a:rPr>
              <a:t>）访问顶点</a:t>
            </a:r>
            <a:r>
              <a:rPr lang="en-US" altLang="zh-CN" sz="1600" dirty="0">
                <a:ea typeface="宋体" pitchFamily="2" charset="-122"/>
              </a:rPr>
              <a:t>1</a:t>
            </a:r>
            <a:r>
              <a:rPr lang="zh-CN" altLang="en-US" sz="1600" dirty="0">
                <a:ea typeface="宋体" pitchFamily="2" charset="-122"/>
              </a:rPr>
              <a:t>；</a:t>
            </a:r>
          </a:p>
          <a:p>
            <a:r>
              <a:rPr lang="zh-CN" altLang="en-US" sz="1600" dirty="0">
                <a:ea typeface="宋体" pitchFamily="2" charset="-122"/>
              </a:rPr>
              <a:t>（</a:t>
            </a:r>
            <a:r>
              <a:rPr lang="en-US" altLang="zh-CN" sz="1600" dirty="0">
                <a:ea typeface="宋体" pitchFamily="2" charset="-122"/>
              </a:rPr>
              <a:t>2</a:t>
            </a:r>
            <a:r>
              <a:rPr lang="zh-CN" altLang="en-US" sz="1600" dirty="0">
                <a:ea typeface="宋体" pitchFamily="2" charset="-122"/>
              </a:rPr>
              <a:t>）依次执行</a:t>
            </a:r>
            <a:r>
              <a:rPr lang="en-US" altLang="zh-CN" sz="1600" dirty="0">
                <a:ea typeface="宋体" pitchFamily="2" charset="-122"/>
              </a:rPr>
              <a:t>dfs(2)</a:t>
            </a:r>
            <a:r>
              <a:rPr lang="zh-CN" altLang="en-US" sz="1600" dirty="0">
                <a:ea typeface="宋体" pitchFamily="2" charset="-122"/>
              </a:rPr>
              <a:t>和</a:t>
            </a:r>
            <a:r>
              <a:rPr lang="en-US" altLang="zh-CN" sz="1600" dirty="0">
                <a:ea typeface="宋体" pitchFamily="2" charset="-122"/>
              </a:rPr>
              <a:t>dfs(8)</a:t>
            </a:r>
            <a:r>
              <a:rPr lang="en-US" altLang="zh-CN" dirty="0">
                <a:ea typeface="宋体" pitchFamily="2" charset="-122"/>
              </a:rPr>
              <a:t> </a:t>
            </a:r>
          </a:p>
        </p:txBody>
      </p:sp>
      <p:grpSp>
        <p:nvGrpSpPr>
          <p:cNvPr id="66" name="组合 67"/>
          <p:cNvGrpSpPr/>
          <p:nvPr/>
        </p:nvGrpSpPr>
        <p:grpSpPr>
          <a:xfrm>
            <a:off x="-903767" y="76371"/>
            <a:ext cx="11067421" cy="674847"/>
            <a:chOff x="-537206" y="4202884"/>
            <a:chExt cx="11067421" cy="674847"/>
          </a:xfrm>
        </p:grpSpPr>
        <p:grpSp>
          <p:nvGrpSpPr>
            <p:cNvPr id="67" name="组合 106"/>
            <p:cNvGrpSpPr/>
            <p:nvPr/>
          </p:nvGrpSpPr>
          <p:grpSpPr>
            <a:xfrm>
              <a:off x="-537206" y="4202884"/>
              <a:ext cx="11067421" cy="674847"/>
              <a:chOff x="-546731" y="4202884"/>
              <a:chExt cx="11067421" cy="674847"/>
            </a:xfrm>
          </p:grpSpPr>
          <p:sp>
            <p:nvSpPr>
              <p:cNvPr id="6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70"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9.4 </a:t>
                </a:r>
                <a:r>
                  <a:rPr lang="zh-CN" altLang="en-US" sz="3600" b="1" dirty="0">
                    <a:latin typeface="Times New Roman" pitchFamily="18" charset="0"/>
                    <a:ea typeface="黑体" pitchFamily="49" charset="-122"/>
                  </a:rPr>
                  <a:t>图的遍历</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深度优先搜索遍历</a:t>
                </a:r>
              </a:p>
            </p:txBody>
          </p:sp>
        </p:grpSp>
        <p:pic>
          <p:nvPicPr>
            <p:cNvPr id="68" name="图片 6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55"/>
                                        </p:tgtEl>
                                        <p:attrNameLst>
                                          <p:attrName>style.visibility</p:attrName>
                                        </p:attrNameLst>
                                      </p:cBhvr>
                                      <p:to>
                                        <p:strVal val="visible"/>
                                      </p:to>
                                    </p:set>
                                    <p:animEffect transition="in" filter="blinds(horizontal)">
                                      <p:cBhvr>
                                        <p:cTn id="7" dur="500"/>
                                        <p:tgtEl>
                                          <p:spTgt spid="215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62"/>
                                        </p:tgtEl>
                                        <p:attrNameLst>
                                          <p:attrName>style.visibility</p:attrName>
                                        </p:attrNameLst>
                                      </p:cBhvr>
                                      <p:to>
                                        <p:strVal val="visible"/>
                                      </p:to>
                                    </p:set>
                                    <p:animEffect transition="in" filter="blinds(horizontal)">
                                      <p:cBhvr>
                                        <p:cTn id="12" dur="500"/>
                                        <p:tgtEl>
                                          <p:spTgt spid="215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530"/>
                                        </p:tgtEl>
                                        <p:attrNameLst>
                                          <p:attrName>style.visibility</p:attrName>
                                        </p:attrNameLst>
                                      </p:cBhvr>
                                      <p:to>
                                        <p:strVal val="visible"/>
                                      </p:to>
                                    </p:set>
                                    <p:animEffect transition="in" filter="blinds(horizontal)">
                                      <p:cBhvr>
                                        <p:cTn id="22" dur="500"/>
                                        <p:tgtEl>
                                          <p:spTgt spid="2153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556"/>
                                        </p:tgtEl>
                                        <p:attrNameLst>
                                          <p:attrName>style.visibility</p:attrName>
                                        </p:attrNameLst>
                                      </p:cBhvr>
                                      <p:to>
                                        <p:strVal val="visible"/>
                                      </p:to>
                                    </p:set>
                                    <p:animEffect transition="in" filter="blinds(horizontal)">
                                      <p:cBhvr>
                                        <p:cTn id="27" dur="500"/>
                                        <p:tgtEl>
                                          <p:spTgt spid="2155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513"/>
                                        </p:tgtEl>
                                        <p:attrNameLst>
                                          <p:attrName>style.visibility</p:attrName>
                                        </p:attrNameLst>
                                      </p:cBhvr>
                                      <p:to>
                                        <p:strVal val="visible"/>
                                      </p:to>
                                    </p:set>
                                    <p:animEffect transition="in" filter="blinds(horizontal)">
                                      <p:cBhvr>
                                        <p:cTn id="32" dur="500"/>
                                        <p:tgtEl>
                                          <p:spTgt spid="215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509"/>
                                        </p:tgtEl>
                                        <p:attrNameLst>
                                          <p:attrName>style.visibility</p:attrName>
                                        </p:attrNameLst>
                                      </p:cBhvr>
                                      <p:to>
                                        <p:strVal val="visible"/>
                                      </p:to>
                                    </p:set>
                                    <p:animEffect transition="in" filter="blinds(horizontal)">
                                      <p:cBhvr>
                                        <p:cTn id="37" dur="500"/>
                                        <p:tgtEl>
                                          <p:spTgt spid="2150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561"/>
                                        </p:tgtEl>
                                        <p:attrNameLst>
                                          <p:attrName>style.visibility</p:attrName>
                                        </p:attrNameLst>
                                      </p:cBhvr>
                                      <p:to>
                                        <p:strVal val="visible"/>
                                      </p:to>
                                    </p:set>
                                    <p:animEffect transition="in" filter="blinds(horizontal)">
                                      <p:cBhvr>
                                        <p:cTn id="42" dur="500"/>
                                        <p:tgtEl>
                                          <p:spTgt spid="2156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1523"/>
                                        </p:tgtEl>
                                        <p:attrNameLst>
                                          <p:attrName>style.visibility</p:attrName>
                                        </p:attrNameLst>
                                      </p:cBhvr>
                                      <p:to>
                                        <p:strVal val="visible"/>
                                      </p:to>
                                    </p:set>
                                    <p:animEffect transition="in" filter="blinds(horizontal)">
                                      <p:cBhvr>
                                        <p:cTn id="47" dur="500"/>
                                        <p:tgtEl>
                                          <p:spTgt spid="2152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1531"/>
                                        </p:tgtEl>
                                        <p:attrNameLst>
                                          <p:attrName>style.visibility</p:attrName>
                                        </p:attrNameLst>
                                      </p:cBhvr>
                                      <p:to>
                                        <p:strVal val="visible"/>
                                      </p:to>
                                    </p:set>
                                    <p:animEffect transition="in" filter="blinds(horizontal)">
                                      <p:cBhvr>
                                        <p:cTn id="52" dur="500"/>
                                        <p:tgtEl>
                                          <p:spTgt spid="2153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1514"/>
                                        </p:tgtEl>
                                        <p:attrNameLst>
                                          <p:attrName>style.visibility</p:attrName>
                                        </p:attrNameLst>
                                      </p:cBhvr>
                                      <p:to>
                                        <p:strVal val="visible"/>
                                      </p:to>
                                    </p:set>
                                    <p:animEffect transition="in" filter="blinds(horizontal)">
                                      <p:cBhvr>
                                        <p:cTn id="57" dur="500"/>
                                        <p:tgtEl>
                                          <p:spTgt spid="2151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1508"/>
                                        </p:tgtEl>
                                        <p:attrNameLst>
                                          <p:attrName>style.visibility</p:attrName>
                                        </p:attrNameLst>
                                      </p:cBhvr>
                                      <p:to>
                                        <p:strVal val="visible"/>
                                      </p:to>
                                    </p:set>
                                    <p:animEffect transition="in" filter="blinds(horizontal)">
                                      <p:cBhvr>
                                        <p:cTn id="62" dur="500"/>
                                        <p:tgtEl>
                                          <p:spTgt spid="2150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1515"/>
                                        </p:tgtEl>
                                        <p:attrNameLst>
                                          <p:attrName>style.visibility</p:attrName>
                                        </p:attrNameLst>
                                      </p:cBhvr>
                                      <p:to>
                                        <p:strVal val="visible"/>
                                      </p:to>
                                    </p:set>
                                    <p:animEffect transition="in" filter="blinds(horizontal)">
                                      <p:cBhvr>
                                        <p:cTn id="67" dur="500"/>
                                        <p:tgtEl>
                                          <p:spTgt spid="2151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1557"/>
                                        </p:tgtEl>
                                        <p:attrNameLst>
                                          <p:attrName>style.visibility</p:attrName>
                                        </p:attrNameLst>
                                      </p:cBhvr>
                                      <p:to>
                                        <p:strVal val="visible"/>
                                      </p:to>
                                    </p:set>
                                    <p:animEffect transition="in" filter="blinds(horizontal)">
                                      <p:cBhvr>
                                        <p:cTn id="72" dur="500"/>
                                        <p:tgtEl>
                                          <p:spTgt spid="2155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21516"/>
                                        </p:tgtEl>
                                        <p:attrNameLst>
                                          <p:attrName>style.visibility</p:attrName>
                                        </p:attrNameLst>
                                      </p:cBhvr>
                                      <p:to>
                                        <p:strVal val="visible"/>
                                      </p:to>
                                    </p:set>
                                    <p:animEffect transition="in" filter="blinds(horizontal)">
                                      <p:cBhvr>
                                        <p:cTn id="77" dur="500"/>
                                        <p:tgtEl>
                                          <p:spTgt spid="21516"/>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1558"/>
                                        </p:tgtEl>
                                        <p:attrNameLst>
                                          <p:attrName>style.visibility</p:attrName>
                                        </p:attrNameLst>
                                      </p:cBhvr>
                                      <p:to>
                                        <p:strVal val="visible"/>
                                      </p:to>
                                    </p:set>
                                    <p:animEffect transition="in" filter="blinds(horizontal)">
                                      <p:cBhvr>
                                        <p:cTn id="82" dur="500"/>
                                        <p:tgtEl>
                                          <p:spTgt spid="21558"/>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21519"/>
                                        </p:tgtEl>
                                        <p:attrNameLst>
                                          <p:attrName>style.visibility</p:attrName>
                                        </p:attrNameLst>
                                      </p:cBhvr>
                                      <p:to>
                                        <p:strVal val="visible"/>
                                      </p:to>
                                    </p:set>
                                    <p:animEffect transition="in" filter="blinds(horizontal)">
                                      <p:cBhvr>
                                        <p:cTn id="87" dur="500"/>
                                        <p:tgtEl>
                                          <p:spTgt spid="21519"/>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1559"/>
                                        </p:tgtEl>
                                        <p:attrNameLst>
                                          <p:attrName>style.visibility</p:attrName>
                                        </p:attrNameLst>
                                      </p:cBhvr>
                                      <p:to>
                                        <p:strVal val="visible"/>
                                      </p:to>
                                    </p:set>
                                    <p:animEffect transition="in" filter="blinds(horizontal)">
                                      <p:cBhvr>
                                        <p:cTn id="92" dur="500"/>
                                        <p:tgtEl>
                                          <p:spTgt spid="21559"/>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21528"/>
                                        </p:tgtEl>
                                        <p:attrNameLst>
                                          <p:attrName>style.visibility</p:attrName>
                                        </p:attrNameLst>
                                      </p:cBhvr>
                                      <p:to>
                                        <p:strVal val="visible"/>
                                      </p:to>
                                    </p:set>
                                    <p:animEffect transition="in" filter="blinds(horizontal)">
                                      <p:cBhvr>
                                        <p:cTn id="97" dur="500"/>
                                        <p:tgtEl>
                                          <p:spTgt spid="21528"/>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21520"/>
                                        </p:tgtEl>
                                        <p:attrNameLst>
                                          <p:attrName>style.visibility</p:attrName>
                                        </p:attrNameLst>
                                      </p:cBhvr>
                                      <p:to>
                                        <p:strVal val="visible"/>
                                      </p:to>
                                    </p:set>
                                    <p:animEffect transition="in" filter="blinds(horizontal)">
                                      <p:cBhvr>
                                        <p:cTn id="102" dur="500"/>
                                        <p:tgtEl>
                                          <p:spTgt spid="21520"/>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21521"/>
                                        </p:tgtEl>
                                        <p:attrNameLst>
                                          <p:attrName>style.visibility</p:attrName>
                                        </p:attrNameLst>
                                      </p:cBhvr>
                                      <p:to>
                                        <p:strVal val="visible"/>
                                      </p:to>
                                    </p:set>
                                    <p:animEffect transition="in" filter="blinds(horizontal)">
                                      <p:cBhvr>
                                        <p:cTn id="107" dur="500"/>
                                        <p:tgtEl>
                                          <p:spTgt spid="21521"/>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21522"/>
                                        </p:tgtEl>
                                        <p:attrNameLst>
                                          <p:attrName>style.visibility</p:attrName>
                                        </p:attrNameLst>
                                      </p:cBhvr>
                                      <p:to>
                                        <p:strVal val="visible"/>
                                      </p:to>
                                    </p:set>
                                    <p:animEffect transition="in" filter="blinds(horizontal)">
                                      <p:cBhvr>
                                        <p:cTn id="112" dur="500"/>
                                        <p:tgtEl>
                                          <p:spTgt spid="21522"/>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21524"/>
                                        </p:tgtEl>
                                        <p:attrNameLst>
                                          <p:attrName>style.visibility</p:attrName>
                                        </p:attrNameLst>
                                      </p:cBhvr>
                                      <p:to>
                                        <p:strVal val="visible"/>
                                      </p:to>
                                    </p:set>
                                    <p:animEffect transition="in" filter="blinds(horizontal)">
                                      <p:cBhvr>
                                        <p:cTn id="117" dur="500"/>
                                        <p:tgtEl>
                                          <p:spTgt spid="21524"/>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21517"/>
                                        </p:tgtEl>
                                        <p:attrNameLst>
                                          <p:attrName>style.visibility</p:attrName>
                                        </p:attrNameLst>
                                      </p:cBhvr>
                                      <p:to>
                                        <p:strVal val="visible"/>
                                      </p:to>
                                    </p:set>
                                    <p:animEffect transition="in" filter="blinds(horizontal)">
                                      <p:cBhvr>
                                        <p:cTn id="122" dur="500"/>
                                        <p:tgtEl>
                                          <p:spTgt spid="21517"/>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21506"/>
                                        </p:tgtEl>
                                        <p:attrNameLst>
                                          <p:attrName>style.visibility</p:attrName>
                                        </p:attrNameLst>
                                      </p:cBhvr>
                                      <p:to>
                                        <p:strVal val="visible"/>
                                      </p:to>
                                    </p:set>
                                    <p:animEffect transition="in" filter="blinds(horizontal)">
                                      <p:cBhvr>
                                        <p:cTn id="127" dur="500"/>
                                        <p:tgtEl>
                                          <p:spTgt spid="21506"/>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nodeType="clickEffect">
                                  <p:stCondLst>
                                    <p:cond delay="0"/>
                                  </p:stCondLst>
                                  <p:childTnLst>
                                    <p:set>
                                      <p:cBhvr>
                                        <p:cTn id="131" dur="1" fill="hold">
                                          <p:stCondLst>
                                            <p:cond delay="0"/>
                                          </p:stCondLst>
                                        </p:cTn>
                                        <p:tgtEl>
                                          <p:spTgt spid="21518"/>
                                        </p:tgtEl>
                                        <p:attrNameLst>
                                          <p:attrName>style.visibility</p:attrName>
                                        </p:attrNameLst>
                                      </p:cBhvr>
                                      <p:to>
                                        <p:strVal val="visible"/>
                                      </p:to>
                                    </p:set>
                                    <p:animEffect transition="in" filter="blinds(horizontal)">
                                      <p:cBhvr>
                                        <p:cTn id="132" dur="500"/>
                                        <p:tgtEl>
                                          <p:spTgt spid="21518"/>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21507"/>
                                        </p:tgtEl>
                                        <p:attrNameLst>
                                          <p:attrName>style.visibility</p:attrName>
                                        </p:attrNameLst>
                                      </p:cBhvr>
                                      <p:to>
                                        <p:strVal val="visible"/>
                                      </p:to>
                                    </p:set>
                                    <p:animEffect transition="in" filter="blinds(horizontal)">
                                      <p:cBhvr>
                                        <p:cTn id="137" dur="500"/>
                                        <p:tgtEl>
                                          <p:spTgt spid="21507"/>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nodeType="clickEffect">
                                  <p:stCondLst>
                                    <p:cond delay="0"/>
                                  </p:stCondLst>
                                  <p:childTnLst>
                                    <p:set>
                                      <p:cBhvr>
                                        <p:cTn id="141" dur="1" fill="hold">
                                          <p:stCondLst>
                                            <p:cond delay="0"/>
                                          </p:stCondLst>
                                        </p:cTn>
                                        <p:tgtEl>
                                          <p:spTgt spid="21529"/>
                                        </p:tgtEl>
                                        <p:attrNameLst>
                                          <p:attrName>style.visibility</p:attrName>
                                        </p:attrNameLst>
                                      </p:cBhvr>
                                      <p:to>
                                        <p:strVal val="visible"/>
                                      </p:to>
                                    </p:set>
                                    <p:animEffect transition="in" filter="blinds(horizontal)">
                                      <p:cBhvr>
                                        <p:cTn id="142" dur="500"/>
                                        <p:tgtEl>
                                          <p:spTgt spid="21529"/>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21560"/>
                                        </p:tgtEl>
                                        <p:attrNameLst>
                                          <p:attrName>style.visibility</p:attrName>
                                        </p:attrNameLst>
                                      </p:cBhvr>
                                      <p:to>
                                        <p:strVal val="visible"/>
                                      </p:to>
                                    </p:set>
                                    <p:animEffect transition="in" filter="blinds(horizontal)">
                                      <p:cBhvr>
                                        <p:cTn id="147" dur="500"/>
                                        <p:tgtEl>
                                          <p:spTgt spid="21560"/>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nodeType="clickEffect">
                                  <p:stCondLst>
                                    <p:cond delay="0"/>
                                  </p:stCondLst>
                                  <p:childTnLst>
                                    <p:set>
                                      <p:cBhvr>
                                        <p:cTn id="151" dur="1" fill="hold">
                                          <p:stCondLst>
                                            <p:cond delay="0"/>
                                          </p:stCondLst>
                                        </p:cTn>
                                        <p:tgtEl>
                                          <p:spTgt spid="21527"/>
                                        </p:tgtEl>
                                        <p:attrNameLst>
                                          <p:attrName>style.visibility</p:attrName>
                                        </p:attrNameLst>
                                      </p:cBhvr>
                                      <p:to>
                                        <p:strVal val="visible"/>
                                      </p:to>
                                    </p:set>
                                    <p:animEffect transition="in" filter="blinds(horizontal)">
                                      <p:cBhvr>
                                        <p:cTn id="152" dur="500"/>
                                        <p:tgtEl>
                                          <p:spTgt spid="21527"/>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nodeType="clickEffect">
                                  <p:stCondLst>
                                    <p:cond delay="0"/>
                                  </p:stCondLst>
                                  <p:childTnLst>
                                    <p:set>
                                      <p:cBhvr>
                                        <p:cTn id="156" dur="1" fill="hold">
                                          <p:stCondLst>
                                            <p:cond delay="0"/>
                                          </p:stCondLst>
                                        </p:cTn>
                                        <p:tgtEl>
                                          <p:spTgt spid="21526"/>
                                        </p:tgtEl>
                                        <p:attrNameLst>
                                          <p:attrName>style.visibility</p:attrName>
                                        </p:attrNameLst>
                                      </p:cBhvr>
                                      <p:to>
                                        <p:strVal val="visible"/>
                                      </p:to>
                                    </p:set>
                                    <p:animEffect transition="in" filter="blinds(horizontal)">
                                      <p:cBhvr>
                                        <p:cTn id="157" dur="500"/>
                                        <p:tgtEl>
                                          <p:spTgt spid="21526"/>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nodeType="clickEffect">
                                  <p:stCondLst>
                                    <p:cond delay="0"/>
                                  </p:stCondLst>
                                  <p:childTnLst>
                                    <p:set>
                                      <p:cBhvr>
                                        <p:cTn id="161" dur="1" fill="hold">
                                          <p:stCondLst>
                                            <p:cond delay="0"/>
                                          </p:stCondLst>
                                        </p:cTn>
                                        <p:tgtEl>
                                          <p:spTgt spid="21525"/>
                                        </p:tgtEl>
                                        <p:attrNameLst>
                                          <p:attrName>style.visibility</p:attrName>
                                        </p:attrNameLst>
                                      </p:cBhvr>
                                      <p:to>
                                        <p:strVal val="visible"/>
                                      </p:to>
                                    </p:set>
                                    <p:animEffect transition="in" filter="blinds(horizontal)">
                                      <p:cBhvr>
                                        <p:cTn id="162" dur="500"/>
                                        <p:tgtEl>
                                          <p:spTgt spid="21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07" grpId="0" autoUpdateAnimBg="0"/>
      <p:bldP spid="21508" grpId="0" autoUpdateAnimBg="0"/>
      <p:bldP spid="21509" grpId="0" autoUpdateAnimBg="0"/>
      <p:bldP spid="21530" grpId="0" animBg="1" autoUpdateAnimBg="0"/>
      <p:bldP spid="21531" grpId="0" animBg="1" autoUpdateAnimBg="0"/>
      <p:bldP spid="21555" grpId="0" autoUpdateAnimBg="0"/>
      <p:bldP spid="21556" grpId="0" autoUpdateAnimBg="0"/>
      <p:bldP spid="21557" grpId="0" autoUpdateAnimBg="0"/>
      <p:bldP spid="21558" grpId="0" autoUpdateAnimBg="0"/>
      <p:bldP spid="21559" grpId="0" autoUpdateAnimBg="0"/>
      <p:bldP spid="21560" grpId="0" autoUpdateAnimBg="0"/>
      <p:bldP spid="21561" grpId="0" animBg="1" autoUpdateAnimBg="0"/>
      <p:bldP spid="21562"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38BC91EC-8334-4214-97E7-D3BBB487AD1E}" type="slidenum">
              <a:rPr lang="zh-CN" altLang="en-US">
                <a:latin typeface="Verdana" pitchFamily="34" charset="0"/>
                <a:ea typeface="宋体" pitchFamily="2" charset="-122"/>
              </a:rPr>
              <a:pPr/>
              <a:t>26</a:t>
            </a:fld>
            <a:endParaRPr lang="en-US" altLang="zh-CN">
              <a:latin typeface="Verdana" pitchFamily="34" charset="0"/>
              <a:ea typeface="宋体" pitchFamily="2" charset="-122"/>
            </a:endParaRPr>
          </a:p>
        </p:txBody>
      </p:sp>
      <p:sp>
        <p:nvSpPr>
          <p:cNvPr id="4" name="Rectangle 3"/>
          <p:cNvSpPr>
            <a:spLocks noGrp="1" noChangeArrowheads="1"/>
          </p:cNvSpPr>
          <p:nvPr>
            <p:ph type="body" idx="1"/>
          </p:nvPr>
        </p:nvSpPr>
        <p:spPr>
          <a:xfrm>
            <a:off x="323850" y="934690"/>
            <a:ext cx="8497888" cy="4678451"/>
          </a:xfrm>
        </p:spPr>
        <p:txBody>
          <a:bodyPr/>
          <a:lstStyle/>
          <a:p>
            <a:pPr eaLnBrk="1" hangingPunct="1">
              <a:buClr>
                <a:srgbClr val="FF0000"/>
              </a:buClr>
              <a:buFont typeface="Wingdings" pitchFamily="2" charset="2"/>
              <a:buChar char="ü"/>
            </a:pPr>
            <a:r>
              <a:rPr lang="zh-CN" altLang="en-US" sz="2400" b="1" dirty="0"/>
              <a:t>将</a:t>
            </a:r>
            <a:r>
              <a:rPr lang="en-US" altLang="zh-CN" sz="2400" b="1" dirty="0"/>
              <a:t>dfs(1) </a:t>
            </a:r>
            <a:r>
              <a:rPr lang="zh-CN" altLang="en-US" sz="2400" b="1" dirty="0"/>
              <a:t>执行过程中所搜索的边</a:t>
            </a:r>
            <a:r>
              <a:rPr lang="en-US" altLang="zh-CN" sz="2400" b="1" dirty="0"/>
              <a:t>(</a:t>
            </a:r>
            <a:r>
              <a:rPr lang="zh-CN" altLang="en-US" sz="2400" b="1" dirty="0">
                <a:solidFill>
                  <a:srgbClr val="FF0000"/>
                </a:solidFill>
              </a:rPr>
              <a:t>用红色标注的边</a:t>
            </a:r>
            <a:r>
              <a:rPr lang="en-US" altLang="zh-CN" sz="2400" b="1" dirty="0"/>
              <a:t>)</a:t>
            </a:r>
            <a:r>
              <a:rPr lang="zh-CN" altLang="en-US" sz="2400" b="1" dirty="0"/>
              <a:t>连接起来，</a:t>
            </a:r>
          </a:p>
          <a:p>
            <a:pPr eaLnBrk="1" hangingPunct="1">
              <a:buFont typeface="Wingdings" pitchFamily="2" charset="2"/>
              <a:buNone/>
            </a:pPr>
            <a:r>
              <a:rPr lang="zh-CN" altLang="en-US" sz="2400" b="1" dirty="0"/>
              <a:t>    得到一棵生成树</a:t>
            </a:r>
            <a:r>
              <a:rPr lang="en-US" altLang="zh-CN" sz="2400" b="1" dirty="0"/>
              <a:t>----</a:t>
            </a:r>
            <a:r>
              <a:rPr lang="en-US" altLang="zh-CN" sz="2400" b="1" dirty="0">
                <a:solidFill>
                  <a:srgbClr val="FF0000"/>
                </a:solidFill>
              </a:rPr>
              <a:t>dfs</a:t>
            </a:r>
            <a:r>
              <a:rPr lang="zh-CN" altLang="en-US" sz="2400" b="1" dirty="0">
                <a:solidFill>
                  <a:srgbClr val="FF0000"/>
                </a:solidFill>
              </a:rPr>
              <a:t>生成树</a:t>
            </a:r>
            <a:r>
              <a:rPr lang="zh-CN" altLang="en-US" sz="2400" b="1" dirty="0"/>
              <a:t>。</a:t>
            </a:r>
            <a:r>
              <a:rPr lang="zh-CN" altLang="en-US" sz="2400" dirty="0"/>
              <a:t> </a:t>
            </a:r>
          </a:p>
        </p:txBody>
      </p:sp>
      <p:grpSp>
        <p:nvGrpSpPr>
          <p:cNvPr id="2" name="Group 4"/>
          <p:cNvGrpSpPr/>
          <p:nvPr/>
        </p:nvGrpSpPr>
        <p:grpSpPr bwMode="auto">
          <a:xfrm>
            <a:off x="323850" y="2565400"/>
            <a:ext cx="4178300" cy="2892425"/>
            <a:chOff x="0" y="0"/>
            <a:chExt cx="2632" cy="1822"/>
          </a:xfrm>
        </p:grpSpPr>
        <p:sp>
          <p:nvSpPr>
            <p:cNvPr id="22557" name="Line 5"/>
            <p:cNvSpPr>
              <a:spLocks noChangeShapeType="1"/>
            </p:cNvSpPr>
            <p:nvPr/>
          </p:nvSpPr>
          <p:spPr bwMode="auto">
            <a:xfrm flipH="1">
              <a:off x="459" y="90"/>
              <a:ext cx="811" cy="514"/>
            </a:xfrm>
            <a:prstGeom prst="line">
              <a:avLst/>
            </a:prstGeom>
            <a:noFill/>
            <a:ln w="19050">
              <a:solidFill>
                <a:srgbClr val="FF0000"/>
              </a:solidFill>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2558" name="Line 6"/>
            <p:cNvSpPr>
              <a:spLocks noChangeShapeType="1"/>
            </p:cNvSpPr>
            <p:nvPr/>
          </p:nvSpPr>
          <p:spPr bwMode="auto">
            <a:xfrm flipH="1">
              <a:off x="91" y="816"/>
              <a:ext cx="172" cy="272"/>
            </a:xfrm>
            <a:prstGeom prst="line">
              <a:avLst/>
            </a:prstGeom>
            <a:noFill/>
            <a:ln w="19050">
              <a:solidFill>
                <a:srgbClr val="FF0000"/>
              </a:solidFill>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2559" name="Line 7"/>
            <p:cNvSpPr>
              <a:spLocks noChangeShapeType="1"/>
            </p:cNvSpPr>
            <p:nvPr/>
          </p:nvSpPr>
          <p:spPr bwMode="auto">
            <a:xfrm>
              <a:off x="454" y="861"/>
              <a:ext cx="216" cy="249"/>
            </a:xfrm>
            <a:prstGeom prst="line">
              <a:avLst/>
            </a:prstGeom>
            <a:noFill/>
            <a:ln w="19050">
              <a:solidFill>
                <a:srgbClr val="FF0000"/>
              </a:solidFill>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2560" name="Line 8"/>
            <p:cNvSpPr>
              <a:spLocks noChangeShapeType="1"/>
            </p:cNvSpPr>
            <p:nvPr/>
          </p:nvSpPr>
          <p:spPr bwMode="auto">
            <a:xfrm flipH="1">
              <a:off x="544" y="1224"/>
              <a:ext cx="144" cy="312"/>
            </a:xfrm>
            <a:prstGeom prst="line">
              <a:avLst/>
            </a:prstGeom>
            <a:noFill/>
            <a:ln w="19050">
              <a:solidFill>
                <a:srgbClr val="FF0000"/>
              </a:solidFill>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2561" name="Line 9"/>
            <p:cNvSpPr>
              <a:spLocks noChangeShapeType="1"/>
            </p:cNvSpPr>
            <p:nvPr/>
          </p:nvSpPr>
          <p:spPr bwMode="auto">
            <a:xfrm>
              <a:off x="726" y="1804"/>
              <a:ext cx="408" cy="0"/>
            </a:xfrm>
            <a:prstGeom prst="line">
              <a:avLst/>
            </a:prstGeom>
            <a:noFill/>
            <a:ln w="19050">
              <a:solidFill>
                <a:srgbClr val="FF0000"/>
              </a:solidFill>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2562" name="Line 10"/>
            <p:cNvSpPr>
              <a:spLocks noChangeShapeType="1"/>
            </p:cNvSpPr>
            <p:nvPr/>
          </p:nvSpPr>
          <p:spPr bwMode="auto">
            <a:xfrm>
              <a:off x="1497" y="226"/>
              <a:ext cx="590" cy="499"/>
            </a:xfrm>
            <a:prstGeom prst="line">
              <a:avLst/>
            </a:prstGeom>
            <a:noFill/>
            <a:ln w="19050">
              <a:solidFill>
                <a:srgbClr val="FF0000"/>
              </a:solidFill>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2563" name="Line 11"/>
            <p:cNvSpPr>
              <a:spLocks noChangeShapeType="1"/>
            </p:cNvSpPr>
            <p:nvPr/>
          </p:nvSpPr>
          <p:spPr bwMode="auto">
            <a:xfrm flipH="1">
              <a:off x="1905" y="816"/>
              <a:ext cx="208" cy="317"/>
            </a:xfrm>
            <a:prstGeom prst="line">
              <a:avLst/>
            </a:prstGeom>
            <a:noFill/>
            <a:ln w="19050">
              <a:solidFill>
                <a:srgbClr val="FF0000"/>
              </a:solidFill>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2564" name="Line 12"/>
            <p:cNvSpPr>
              <a:spLocks noChangeShapeType="1"/>
            </p:cNvSpPr>
            <p:nvPr/>
          </p:nvSpPr>
          <p:spPr bwMode="auto">
            <a:xfrm flipV="1">
              <a:off x="1451" y="1315"/>
              <a:ext cx="84" cy="294"/>
            </a:xfrm>
            <a:prstGeom prst="line">
              <a:avLst/>
            </a:prstGeom>
            <a:noFill/>
            <a:ln w="19050">
              <a:solidFill>
                <a:srgbClr val="FF0000"/>
              </a:solidFill>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2565" name="Line 13"/>
            <p:cNvSpPr>
              <a:spLocks noChangeShapeType="1"/>
            </p:cNvSpPr>
            <p:nvPr/>
          </p:nvSpPr>
          <p:spPr bwMode="auto">
            <a:xfrm flipH="1" flipV="1">
              <a:off x="680" y="1633"/>
              <a:ext cx="499" cy="0"/>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2566" name="Line 14"/>
            <p:cNvSpPr>
              <a:spLocks noChangeShapeType="1"/>
            </p:cNvSpPr>
            <p:nvPr/>
          </p:nvSpPr>
          <p:spPr bwMode="auto">
            <a:xfrm flipV="1">
              <a:off x="680" y="1315"/>
              <a:ext cx="136" cy="272"/>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2567" name="Line 15"/>
            <p:cNvSpPr>
              <a:spLocks noChangeShapeType="1"/>
            </p:cNvSpPr>
            <p:nvPr/>
          </p:nvSpPr>
          <p:spPr bwMode="auto">
            <a:xfrm flipH="1" flipV="1">
              <a:off x="544" y="771"/>
              <a:ext cx="240" cy="286"/>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2568" name="Line 16"/>
            <p:cNvSpPr>
              <a:spLocks noChangeShapeType="1"/>
            </p:cNvSpPr>
            <p:nvPr/>
          </p:nvSpPr>
          <p:spPr bwMode="auto">
            <a:xfrm flipV="1">
              <a:off x="181" y="861"/>
              <a:ext cx="177" cy="321"/>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2569" name="Line 17"/>
            <p:cNvSpPr>
              <a:spLocks noChangeShapeType="1"/>
            </p:cNvSpPr>
            <p:nvPr/>
          </p:nvSpPr>
          <p:spPr bwMode="auto">
            <a:xfrm flipV="1">
              <a:off x="582" y="226"/>
              <a:ext cx="733" cy="462"/>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2570" name="Line 18"/>
            <p:cNvSpPr>
              <a:spLocks noChangeShapeType="1"/>
            </p:cNvSpPr>
            <p:nvPr/>
          </p:nvSpPr>
          <p:spPr bwMode="auto">
            <a:xfrm flipH="1" flipV="1">
              <a:off x="1542" y="90"/>
              <a:ext cx="590" cy="454"/>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2571" name="Line 19"/>
            <p:cNvSpPr>
              <a:spLocks noChangeShapeType="1"/>
            </p:cNvSpPr>
            <p:nvPr/>
          </p:nvSpPr>
          <p:spPr bwMode="auto">
            <a:xfrm flipV="1">
              <a:off x="2041" y="861"/>
              <a:ext cx="208" cy="363"/>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2572" name="Line 20"/>
            <p:cNvSpPr>
              <a:spLocks noChangeShapeType="1"/>
            </p:cNvSpPr>
            <p:nvPr/>
          </p:nvSpPr>
          <p:spPr bwMode="auto">
            <a:xfrm flipH="1">
              <a:off x="2132" y="1224"/>
              <a:ext cx="253" cy="0"/>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2573" name="Line 21"/>
            <p:cNvSpPr>
              <a:spLocks noChangeShapeType="1"/>
            </p:cNvSpPr>
            <p:nvPr/>
          </p:nvSpPr>
          <p:spPr bwMode="auto">
            <a:xfrm flipH="1">
              <a:off x="1315" y="1315"/>
              <a:ext cx="72" cy="249"/>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2574" name="Line 22"/>
            <p:cNvSpPr>
              <a:spLocks noChangeShapeType="1"/>
            </p:cNvSpPr>
            <p:nvPr/>
          </p:nvSpPr>
          <p:spPr bwMode="auto">
            <a:xfrm>
              <a:off x="2087" y="1360"/>
              <a:ext cx="317" cy="0"/>
            </a:xfrm>
            <a:prstGeom prst="line">
              <a:avLst/>
            </a:prstGeom>
            <a:noFill/>
            <a:ln w="19050">
              <a:solidFill>
                <a:srgbClr val="FF0000"/>
              </a:solidFill>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22575" name="Line 23"/>
            <p:cNvSpPr>
              <a:spLocks noChangeShapeType="1"/>
            </p:cNvSpPr>
            <p:nvPr/>
          </p:nvSpPr>
          <p:spPr bwMode="auto">
            <a:xfrm flipH="1">
              <a:off x="504" y="136"/>
              <a:ext cx="811" cy="533"/>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2576" name="Line 24"/>
            <p:cNvSpPr>
              <a:spLocks noChangeShapeType="1"/>
            </p:cNvSpPr>
            <p:nvPr/>
          </p:nvSpPr>
          <p:spPr bwMode="auto">
            <a:xfrm flipH="1">
              <a:off x="136" y="778"/>
              <a:ext cx="205" cy="356"/>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2577" name="Line 25"/>
            <p:cNvSpPr>
              <a:spLocks noChangeShapeType="1"/>
            </p:cNvSpPr>
            <p:nvPr/>
          </p:nvSpPr>
          <p:spPr bwMode="auto">
            <a:xfrm>
              <a:off x="454" y="771"/>
              <a:ext cx="289" cy="334"/>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2578" name="Line 26"/>
            <p:cNvSpPr>
              <a:spLocks noChangeShapeType="1"/>
            </p:cNvSpPr>
            <p:nvPr/>
          </p:nvSpPr>
          <p:spPr bwMode="auto">
            <a:xfrm flipH="1">
              <a:off x="590" y="1270"/>
              <a:ext cx="181" cy="363"/>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2579" name="Line 27"/>
            <p:cNvSpPr>
              <a:spLocks noChangeShapeType="1"/>
            </p:cNvSpPr>
            <p:nvPr/>
          </p:nvSpPr>
          <p:spPr bwMode="auto">
            <a:xfrm>
              <a:off x="907" y="1224"/>
              <a:ext cx="352" cy="403"/>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2580" name="Line 28"/>
            <p:cNvSpPr>
              <a:spLocks noChangeShapeType="1"/>
            </p:cNvSpPr>
            <p:nvPr/>
          </p:nvSpPr>
          <p:spPr bwMode="auto">
            <a:xfrm flipH="1">
              <a:off x="1361" y="1315"/>
              <a:ext cx="96" cy="308"/>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2581" name="Line 29"/>
            <p:cNvSpPr>
              <a:spLocks noChangeShapeType="1"/>
            </p:cNvSpPr>
            <p:nvPr/>
          </p:nvSpPr>
          <p:spPr bwMode="auto">
            <a:xfrm>
              <a:off x="952" y="1179"/>
              <a:ext cx="409" cy="0"/>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2582" name="Line 30"/>
            <p:cNvSpPr>
              <a:spLocks noChangeShapeType="1"/>
            </p:cNvSpPr>
            <p:nvPr/>
          </p:nvSpPr>
          <p:spPr bwMode="auto">
            <a:xfrm>
              <a:off x="1497" y="136"/>
              <a:ext cx="680" cy="544"/>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2583" name="Line 31"/>
            <p:cNvSpPr>
              <a:spLocks noChangeShapeType="1"/>
            </p:cNvSpPr>
            <p:nvPr/>
          </p:nvSpPr>
          <p:spPr bwMode="auto">
            <a:xfrm flipH="1">
              <a:off x="1996" y="816"/>
              <a:ext cx="220" cy="363"/>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2584" name="Line 32"/>
            <p:cNvSpPr>
              <a:spLocks noChangeShapeType="1"/>
            </p:cNvSpPr>
            <p:nvPr/>
          </p:nvSpPr>
          <p:spPr bwMode="auto">
            <a:xfrm>
              <a:off x="2314" y="816"/>
              <a:ext cx="207" cy="362"/>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2585" name="Line 33"/>
            <p:cNvSpPr>
              <a:spLocks noChangeShapeType="1"/>
            </p:cNvSpPr>
            <p:nvPr/>
          </p:nvSpPr>
          <p:spPr bwMode="auto">
            <a:xfrm>
              <a:off x="2041" y="1270"/>
              <a:ext cx="412" cy="0"/>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2586" name="Line 34"/>
            <p:cNvSpPr>
              <a:spLocks noChangeShapeType="1"/>
            </p:cNvSpPr>
            <p:nvPr/>
          </p:nvSpPr>
          <p:spPr bwMode="auto">
            <a:xfrm>
              <a:off x="635" y="1723"/>
              <a:ext cx="590" cy="0"/>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2587" name="Oval 35"/>
            <p:cNvSpPr>
              <a:spLocks noChangeArrowheads="1"/>
            </p:cNvSpPr>
            <p:nvPr/>
          </p:nvSpPr>
          <p:spPr bwMode="auto">
            <a:xfrm>
              <a:off x="1225" y="163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6</a:t>
              </a:r>
            </a:p>
          </p:txBody>
        </p:sp>
        <p:sp>
          <p:nvSpPr>
            <p:cNvPr id="22588" name="Oval 36"/>
            <p:cNvSpPr>
              <a:spLocks noChangeArrowheads="1"/>
            </p:cNvSpPr>
            <p:nvPr/>
          </p:nvSpPr>
          <p:spPr bwMode="auto">
            <a:xfrm>
              <a:off x="1406" y="1088"/>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7</a:t>
              </a:r>
            </a:p>
          </p:txBody>
        </p:sp>
        <p:sp>
          <p:nvSpPr>
            <p:cNvPr id="22589" name="Oval 37"/>
            <p:cNvSpPr>
              <a:spLocks noChangeArrowheads="1"/>
            </p:cNvSpPr>
            <p:nvPr/>
          </p:nvSpPr>
          <p:spPr bwMode="auto">
            <a:xfrm>
              <a:off x="1315" y="0"/>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a:ea typeface="宋体" pitchFamily="2" charset="-122"/>
                </a:rPr>
                <a:t>1</a:t>
              </a:r>
            </a:p>
          </p:txBody>
        </p:sp>
        <p:sp>
          <p:nvSpPr>
            <p:cNvPr id="22590" name="Oval 38"/>
            <p:cNvSpPr>
              <a:spLocks noChangeArrowheads="1"/>
            </p:cNvSpPr>
            <p:nvPr/>
          </p:nvSpPr>
          <p:spPr bwMode="auto">
            <a:xfrm>
              <a:off x="317" y="635"/>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2</a:t>
              </a:r>
            </a:p>
          </p:txBody>
        </p:sp>
        <p:sp>
          <p:nvSpPr>
            <p:cNvPr id="22591" name="Oval 39"/>
            <p:cNvSpPr>
              <a:spLocks noChangeArrowheads="1"/>
            </p:cNvSpPr>
            <p:nvPr/>
          </p:nvSpPr>
          <p:spPr bwMode="auto">
            <a:xfrm>
              <a:off x="454" y="163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5</a:t>
              </a:r>
            </a:p>
          </p:txBody>
        </p:sp>
        <p:sp>
          <p:nvSpPr>
            <p:cNvPr id="22592" name="Oval 40"/>
            <p:cNvSpPr>
              <a:spLocks noChangeArrowheads="1"/>
            </p:cNvSpPr>
            <p:nvPr/>
          </p:nvSpPr>
          <p:spPr bwMode="auto">
            <a:xfrm>
              <a:off x="0" y="1134"/>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3</a:t>
              </a:r>
            </a:p>
          </p:txBody>
        </p:sp>
        <p:sp>
          <p:nvSpPr>
            <p:cNvPr id="5" name="Oval 41"/>
            <p:cNvSpPr>
              <a:spLocks noChangeArrowheads="1"/>
            </p:cNvSpPr>
            <p:nvPr/>
          </p:nvSpPr>
          <p:spPr bwMode="auto">
            <a:xfrm>
              <a:off x="726" y="1088"/>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4</a:t>
              </a:r>
            </a:p>
          </p:txBody>
        </p:sp>
        <p:sp>
          <p:nvSpPr>
            <p:cNvPr id="6" name="Oval 42"/>
            <p:cNvSpPr>
              <a:spLocks noChangeArrowheads="1"/>
            </p:cNvSpPr>
            <p:nvPr/>
          </p:nvSpPr>
          <p:spPr bwMode="auto">
            <a:xfrm>
              <a:off x="2177" y="635"/>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8</a:t>
              </a:r>
            </a:p>
          </p:txBody>
        </p:sp>
        <p:sp>
          <p:nvSpPr>
            <p:cNvPr id="7" name="Oval 43"/>
            <p:cNvSpPr>
              <a:spLocks noChangeArrowheads="1"/>
            </p:cNvSpPr>
            <p:nvPr/>
          </p:nvSpPr>
          <p:spPr bwMode="auto">
            <a:xfrm>
              <a:off x="2450" y="1179"/>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10</a:t>
              </a:r>
            </a:p>
          </p:txBody>
        </p:sp>
        <p:sp>
          <p:nvSpPr>
            <p:cNvPr id="22596" name="Oval 44"/>
            <p:cNvSpPr>
              <a:spLocks noChangeArrowheads="1"/>
            </p:cNvSpPr>
            <p:nvPr/>
          </p:nvSpPr>
          <p:spPr bwMode="auto">
            <a:xfrm>
              <a:off x="1860" y="1179"/>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9</a:t>
              </a:r>
            </a:p>
          </p:txBody>
        </p:sp>
      </p:grpSp>
      <p:grpSp>
        <p:nvGrpSpPr>
          <p:cNvPr id="3" name="Group 45"/>
          <p:cNvGrpSpPr/>
          <p:nvPr/>
        </p:nvGrpSpPr>
        <p:grpSpPr bwMode="auto">
          <a:xfrm>
            <a:off x="4643438" y="2492375"/>
            <a:ext cx="4178300" cy="2892425"/>
            <a:chOff x="0" y="0"/>
            <a:chExt cx="2632" cy="1822"/>
          </a:xfrm>
        </p:grpSpPr>
        <p:sp>
          <p:nvSpPr>
            <p:cNvPr id="22538" name="Line 46"/>
            <p:cNvSpPr>
              <a:spLocks noChangeShapeType="1"/>
            </p:cNvSpPr>
            <p:nvPr/>
          </p:nvSpPr>
          <p:spPr bwMode="auto">
            <a:xfrm flipH="1">
              <a:off x="504" y="136"/>
              <a:ext cx="811" cy="533"/>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2539" name="Line 47"/>
            <p:cNvSpPr>
              <a:spLocks noChangeShapeType="1"/>
            </p:cNvSpPr>
            <p:nvPr/>
          </p:nvSpPr>
          <p:spPr bwMode="auto">
            <a:xfrm flipH="1">
              <a:off x="136" y="778"/>
              <a:ext cx="205" cy="356"/>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2540" name="Line 48"/>
            <p:cNvSpPr>
              <a:spLocks noChangeShapeType="1"/>
            </p:cNvSpPr>
            <p:nvPr/>
          </p:nvSpPr>
          <p:spPr bwMode="auto">
            <a:xfrm>
              <a:off x="454" y="771"/>
              <a:ext cx="305" cy="345"/>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2541" name="Line 49"/>
            <p:cNvSpPr>
              <a:spLocks noChangeShapeType="1"/>
            </p:cNvSpPr>
            <p:nvPr/>
          </p:nvSpPr>
          <p:spPr bwMode="auto">
            <a:xfrm flipH="1">
              <a:off x="590" y="1270"/>
              <a:ext cx="181" cy="363"/>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2542" name="Line 50"/>
            <p:cNvSpPr>
              <a:spLocks noChangeShapeType="1"/>
            </p:cNvSpPr>
            <p:nvPr/>
          </p:nvSpPr>
          <p:spPr bwMode="auto">
            <a:xfrm flipH="1">
              <a:off x="1360" y="1276"/>
              <a:ext cx="137" cy="357"/>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2543" name="Line 51"/>
            <p:cNvSpPr>
              <a:spLocks noChangeShapeType="1"/>
            </p:cNvSpPr>
            <p:nvPr/>
          </p:nvSpPr>
          <p:spPr bwMode="auto">
            <a:xfrm>
              <a:off x="1497" y="136"/>
              <a:ext cx="680" cy="544"/>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2544" name="Line 52"/>
            <p:cNvSpPr>
              <a:spLocks noChangeShapeType="1"/>
            </p:cNvSpPr>
            <p:nvPr/>
          </p:nvSpPr>
          <p:spPr bwMode="auto">
            <a:xfrm flipH="1">
              <a:off x="1996" y="816"/>
              <a:ext cx="220" cy="363"/>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2545" name="Line 53"/>
            <p:cNvSpPr>
              <a:spLocks noChangeShapeType="1"/>
            </p:cNvSpPr>
            <p:nvPr/>
          </p:nvSpPr>
          <p:spPr bwMode="auto">
            <a:xfrm>
              <a:off x="2041" y="1270"/>
              <a:ext cx="412" cy="0"/>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2546" name="Line 54"/>
            <p:cNvSpPr>
              <a:spLocks noChangeShapeType="1"/>
            </p:cNvSpPr>
            <p:nvPr/>
          </p:nvSpPr>
          <p:spPr bwMode="auto">
            <a:xfrm>
              <a:off x="635" y="1723"/>
              <a:ext cx="590" cy="0"/>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2547" name="Oval 55"/>
            <p:cNvSpPr>
              <a:spLocks noChangeArrowheads="1"/>
            </p:cNvSpPr>
            <p:nvPr/>
          </p:nvSpPr>
          <p:spPr bwMode="auto">
            <a:xfrm>
              <a:off x="1225" y="163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6</a:t>
              </a:r>
            </a:p>
          </p:txBody>
        </p:sp>
        <p:sp>
          <p:nvSpPr>
            <p:cNvPr id="22548" name="Oval 56"/>
            <p:cNvSpPr>
              <a:spLocks noChangeArrowheads="1"/>
            </p:cNvSpPr>
            <p:nvPr/>
          </p:nvSpPr>
          <p:spPr bwMode="auto">
            <a:xfrm>
              <a:off x="1406" y="1088"/>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7</a:t>
              </a:r>
            </a:p>
          </p:txBody>
        </p:sp>
        <p:sp>
          <p:nvSpPr>
            <p:cNvPr id="22549" name="Oval 57"/>
            <p:cNvSpPr>
              <a:spLocks noChangeArrowheads="1"/>
            </p:cNvSpPr>
            <p:nvPr/>
          </p:nvSpPr>
          <p:spPr bwMode="auto">
            <a:xfrm>
              <a:off x="1315" y="0"/>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1</a:t>
              </a:r>
            </a:p>
          </p:txBody>
        </p:sp>
        <p:sp>
          <p:nvSpPr>
            <p:cNvPr id="22550" name="Oval 58"/>
            <p:cNvSpPr>
              <a:spLocks noChangeArrowheads="1"/>
            </p:cNvSpPr>
            <p:nvPr/>
          </p:nvSpPr>
          <p:spPr bwMode="auto">
            <a:xfrm>
              <a:off x="317" y="635"/>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2</a:t>
              </a:r>
            </a:p>
          </p:txBody>
        </p:sp>
        <p:sp>
          <p:nvSpPr>
            <p:cNvPr id="22551" name="Oval 59"/>
            <p:cNvSpPr>
              <a:spLocks noChangeArrowheads="1"/>
            </p:cNvSpPr>
            <p:nvPr/>
          </p:nvSpPr>
          <p:spPr bwMode="auto">
            <a:xfrm>
              <a:off x="454" y="163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5</a:t>
              </a:r>
            </a:p>
          </p:txBody>
        </p:sp>
        <p:sp>
          <p:nvSpPr>
            <p:cNvPr id="22552" name="Oval 60"/>
            <p:cNvSpPr>
              <a:spLocks noChangeArrowheads="1"/>
            </p:cNvSpPr>
            <p:nvPr/>
          </p:nvSpPr>
          <p:spPr bwMode="auto">
            <a:xfrm>
              <a:off x="0" y="1134"/>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3</a:t>
              </a:r>
            </a:p>
          </p:txBody>
        </p:sp>
        <p:sp>
          <p:nvSpPr>
            <p:cNvPr id="22553" name="Oval 61"/>
            <p:cNvSpPr>
              <a:spLocks noChangeArrowheads="1"/>
            </p:cNvSpPr>
            <p:nvPr/>
          </p:nvSpPr>
          <p:spPr bwMode="auto">
            <a:xfrm>
              <a:off x="726" y="1088"/>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4</a:t>
              </a:r>
            </a:p>
          </p:txBody>
        </p:sp>
        <p:sp>
          <p:nvSpPr>
            <p:cNvPr id="22554" name="Oval 62"/>
            <p:cNvSpPr>
              <a:spLocks noChangeArrowheads="1"/>
            </p:cNvSpPr>
            <p:nvPr/>
          </p:nvSpPr>
          <p:spPr bwMode="auto">
            <a:xfrm>
              <a:off x="2177" y="635"/>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8</a:t>
              </a:r>
            </a:p>
          </p:txBody>
        </p:sp>
        <p:sp>
          <p:nvSpPr>
            <p:cNvPr id="22555" name="Oval 63"/>
            <p:cNvSpPr>
              <a:spLocks noChangeArrowheads="1"/>
            </p:cNvSpPr>
            <p:nvPr/>
          </p:nvSpPr>
          <p:spPr bwMode="auto">
            <a:xfrm>
              <a:off x="2450" y="1179"/>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10</a:t>
              </a:r>
            </a:p>
          </p:txBody>
        </p:sp>
        <p:sp>
          <p:nvSpPr>
            <p:cNvPr id="22556" name="Oval 64"/>
            <p:cNvSpPr>
              <a:spLocks noChangeArrowheads="1"/>
            </p:cNvSpPr>
            <p:nvPr/>
          </p:nvSpPr>
          <p:spPr bwMode="auto">
            <a:xfrm>
              <a:off x="1860" y="1179"/>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9</a:t>
              </a:r>
            </a:p>
          </p:txBody>
        </p:sp>
      </p:grpSp>
      <p:sp>
        <p:nvSpPr>
          <p:cNvPr id="22593" name="AutoShape 65"/>
          <p:cNvSpPr>
            <a:spLocks noChangeArrowheads="1"/>
          </p:cNvSpPr>
          <p:nvPr/>
        </p:nvSpPr>
        <p:spPr bwMode="auto">
          <a:xfrm>
            <a:off x="4067175" y="2997200"/>
            <a:ext cx="935038" cy="360363"/>
          </a:xfrm>
          <a:prstGeom prst="notchedRightArrow">
            <a:avLst>
              <a:gd name="adj1" fmla="val 50000"/>
              <a:gd name="adj2" fmla="val 64868"/>
            </a:avLst>
          </a:prstGeom>
          <a:solidFill>
            <a:schemeClr val="accent2"/>
          </a:solidFill>
          <a:ln w="9525">
            <a:solidFill>
              <a:schemeClr val="tx1"/>
            </a:solidFill>
            <a:miter lim="800000"/>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sp>
        <p:nvSpPr>
          <p:cNvPr id="22594" name="Text Box 66"/>
          <p:cNvSpPr txBox="1">
            <a:spLocks noChangeArrowheads="1"/>
          </p:cNvSpPr>
          <p:nvPr/>
        </p:nvSpPr>
        <p:spPr bwMode="auto">
          <a:xfrm>
            <a:off x="827088" y="5589588"/>
            <a:ext cx="2376487"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zh-CN" altLang="en-US" b="1" dirty="0">
                <a:ea typeface="宋体" pitchFamily="2" charset="-122"/>
              </a:rPr>
              <a:t>原图及其搜索示意图</a:t>
            </a:r>
          </a:p>
        </p:txBody>
      </p:sp>
      <p:sp>
        <p:nvSpPr>
          <p:cNvPr id="22595" name="Text Box 67"/>
          <p:cNvSpPr txBox="1">
            <a:spLocks noChangeArrowheads="1"/>
          </p:cNvSpPr>
          <p:nvPr/>
        </p:nvSpPr>
        <p:spPr bwMode="auto">
          <a:xfrm>
            <a:off x="5508625" y="5589588"/>
            <a:ext cx="2376488"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spcBef>
                <a:spcPct val="50000"/>
              </a:spcBef>
            </a:pPr>
            <a:r>
              <a:rPr lang="en-US" altLang="zh-CN" b="1" dirty="0">
                <a:ea typeface="宋体" pitchFamily="2" charset="-122"/>
              </a:rPr>
              <a:t>dfs(1)</a:t>
            </a:r>
            <a:r>
              <a:rPr lang="zh-CN" altLang="en-US" b="1" dirty="0">
                <a:ea typeface="宋体" pitchFamily="2" charset="-122"/>
              </a:rPr>
              <a:t>生成树</a:t>
            </a:r>
          </a:p>
        </p:txBody>
      </p:sp>
      <p:grpSp>
        <p:nvGrpSpPr>
          <p:cNvPr id="75" name="组合 67"/>
          <p:cNvGrpSpPr/>
          <p:nvPr/>
        </p:nvGrpSpPr>
        <p:grpSpPr>
          <a:xfrm>
            <a:off x="-903767" y="76371"/>
            <a:ext cx="11067421" cy="674847"/>
            <a:chOff x="-537206" y="4202884"/>
            <a:chExt cx="11067421" cy="674847"/>
          </a:xfrm>
        </p:grpSpPr>
        <p:grpSp>
          <p:nvGrpSpPr>
            <p:cNvPr id="76" name="组合 106"/>
            <p:cNvGrpSpPr/>
            <p:nvPr/>
          </p:nvGrpSpPr>
          <p:grpSpPr>
            <a:xfrm>
              <a:off x="-537206" y="4202884"/>
              <a:ext cx="11067421" cy="674847"/>
              <a:chOff x="-546731" y="4202884"/>
              <a:chExt cx="11067421" cy="674847"/>
            </a:xfrm>
          </p:grpSpPr>
          <p:sp>
            <p:nvSpPr>
              <p:cNvPr id="7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79"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9.4 </a:t>
                </a:r>
                <a:r>
                  <a:rPr lang="zh-CN" altLang="en-US" sz="3600" b="1" dirty="0">
                    <a:latin typeface="Times New Roman" pitchFamily="18" charset="0"/>
                    <a:ea typeface="黑体" pitchFamily="49" charset="-122"/>
                  </a:rPr>
                  <a:t>图的遍历</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深度优先搜索遍历</a:t>
                </a:r>
              </a:p>
            </p:txBody>
          </p:sp>
        </p:grpSp>
        <p:pic>
          <p:nvPicPr>
            <p:cNvPr id="77" name="图片 76"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2594"/>
                                        </p:tgtEl>
                                        <p:attrNameLst>
                                          <p:attrName>style.visibility</p:attrName>
                                        </p:attrNameLst>
                                      </p:cBhvr>
                                      <p:to>
                                        <p:strVal val="visible"/>
                                      </p:to>
                                    </p:set>
                                    <p:animEffect transition="in" filter="blinds(horizontal)">
                                      <p:cBhvr>
                                        <p:cTn id="20" dur="500"/>
                                        <p:tgtEl>
                                          <p:spTgt spid="2259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2593"/>
                                        </p:tgtEl>
                                        <p:attrNameLst>
                                          <p:attrName>style.visibility</p:attrName>
                                        </p:attrNameLst>
                                      </p:cBhvr>
                                      <p:to>
                                        <p:strVal val="visible"/>
                                      </p:to>
                                    </p:set>
                                    <p:animEffect transition="in" filter="blinds(horizontal)">
                                      <p:cBhvr>
                                        <p:cTn id="25" dur="500"/>
                                        <p:tgtEl>
                                          <p:spTgt spid="2259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linds(horizontal)">
                                      <p:cBhvr>
                                        <p:cTn id="30" dur="500"/>
                                        <p:tgtEl>
                                          <p:spTgt spid="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2595"/>
                                        </p:tgtEl>
                                        <p:attrNameLst>
                                          <p:attrName>style.visibility</p:attrName>
                                        </p:attrNameLst>
                                      </p:cBhvr>
                                      <p:to>
                                        <p:strVal val="visible"/>
                                      </p:to>
                                    </p:set>
                                    <p:animEffect transition="in" filter="blinds(horizontal)">
                                      <p:cBhvr>
                                        <p:cTn id="33" dur="500"/>
                                        <p:tgtEl>
                                          <p:spTgt spid="22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22593" grpId="0" animBg="1"/>
      <p:bldP spid="22594" grpId="0" autoUpdateAnimBg="0"/>
      <p:bldP spid="2259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9B5CC66A-FC9B-4774-B336-35245FD80DCF}" type="slidenum">
              <a:rPr lang="zh-CN" altLang="en-US">
                <a:latin typeface="Verdana" pitchFamily="34" charset="0"/>
                <a:ea typeface="宋体" pitchFamily="2" charset="-122"/>
              </a:rPr>
              <a:pPr/>
              <a:t>27</a:t>
            </a:fld>
            <a:endParaRPr lang="en-US" altLang="zh-CN">
              <a:latin typeface="Verdana" pitchFamily="34" charset="0"/>
              <a:ea typeface="宋体" pitchFamily="2" charset="-122"/>
            </a:endParaRPr>
          </a:p>
        </p:txBody>
      </p:sp>
      <p:sp>
        <p:nvSpPr>
          <p:cNvPr id="2" name="Rectangle 3"/>
          <p:cNvSpPr>
            <a:spLocks noGrp="1" noChangeArrowheads="1"/>
          </p:cNvSpPr>
          <p:nvPr>
            <p:ph type="body" idx="1"/>
          </p:nvPr>
        </p:nvSpPr>
        <p:spPr>
          <a:xfrm>
            <a:off x="457200" y="963166"/>
            <a:ext cx="8229600" cy="4678451"/>
          </a:xfrm>
        </p:spPr>
        <p:txBody>
          <a:bodyPr/>
          <a:lstStyle/>
          <a:p>
            <a:pPr eaLnBrk="1" hangingPunct="1">
              <a:lnSpc>
                <a:spcPct val="90000"/>
              </a:lnSpc>
              <a:buClr>
                <a:srgbClr val="FF0000"/>
              </a:buClr>
              <a:buFont typeface="Wingdings" pitchFamily="2" charset="2"/>
              <a:buChar char="n"/>
            </a:pPr>
            <a:r>
              <a:rPr lang="en-US" altLang="zh-CN" sz="2400" b="1" dirty="0"/>
              <a:t>dfs</a:t>
            </a:r>
            <a:r>
              <a:rPr lang="zh-CN" altLang="en-US" sz="2400" b="1" dirty="0"/>
              <a:t>算法设计的讨论</a:t>
            </a:r>
            <a:r>
              <a:rPr lang="en-US" altLang="zh-CN" sz="2400" b="1" dirty="0"/>
              <a:t> </a:t>
            </a:r>
            <a:endParaRPr lang="zh-CN" altLang="en-US" sz="2400" b="1" dirty="0"/>
          </a:p>
          <a:p>
            <a:pPr eaLnBrk="1" hangingPunct="1">
              <a:buFont typeface="Wingdings" pitchFamily="2" charset="2"/>
              <a:buNone/>
            </a:pPr>
            <a:r>
              <a:rPr lang="zh-CN" altLang="en-US" sz="2000" b="1" dirty="0"/>
              <a:t>     先回顾一下</a:t>
            </a:r>
            <a:r>
              <a:rPr lang="en-US" altLang="zh-CN" sz="2000" b="1" dirty="0"/>
              <a:t>dfs (v</a:t>
            </a:r>
            <a:r>
              <a:rPr lang="en-US" altLang="zh-CN" sz="2000" b="1" baseline="-25000" dirty="0"/>
              <a:t>0</a:t>
            </a:r>
            <a:r>
              <a:rPr lang="en-US" altLang="zh-CN" sz="2000" b="1" dirty="0"/>
              <a:t>)</a:t>
            </a:r>
            <a:r>
              <a:rPr lang="zh-CN" altLang="en-US" sz="2000" b="1" dirty="0"/>
              <a:t>的描述：</a:t>
            </a:r>
          </a:p>
          <a:p>
            <a:pPr eaLnBrk="1" hangingPunct="1">
              <a:buFont typeface="Wingdings" pitchFamily="2" charset="2"/>
              <a:buNone/>
            </a:pPr>
            <a:r>
              <a:rPr lang="zh-CN" altLang="en-US" sz="2000" b="1" dirty="0"/>
              <a:t>    </a:t>
            </a:r>
            <a:r>
              <a:rPr lang="en-US" altLang="zh-CN" sz="2000" b="1" dirty="0"/>
              <a:t>(1) </a:t>
            </a:r>
            <a:r>
              <a:rPr lang="zh-CN" altLang="en-US" sz="2000" b="1" dirty="0"/>
              <a:t>访问</a:t>
            </a:r>
            <a:r>
              <a:rPr lang="en-US" altLang="zh-CN" sz="2000" b="1" dirty="0"/>
              <a:t>v</a:t>
            </a:r>
            <a:r>
              <a:rPr lang="en-US" altLang="zh-CN" sz="2000" b="1" baseline="-25000" dirty="0"/>
              <a:t>0 </a:t>
            </a:r>
            <a:r>
              <a:rPr lang="zh-CN" altLang="en-US" sz="2000" b="1" dirty="0"/>
              <a:t>；</a:t>
            </a:r>
          </a:p>
          <a:p>
            <a:pPr eaLnBrk="1" hangingPunct="1">
              <a:buFont typeface="Wingdings" pitchFamily="2" charset="2"/>
              <a:buNone/>
            </a:pPr>
            <a:r>
              <a:rPr lang="zh-CN" altLang="en-US" sz="2000" b="1" dirty="0"/>
              <a:t>    </a:t>
            </a:r>
            <a:r>
              <a:rPr lang="en-US" altLang="zh-CN" sz="2000" b="1" dirty="0"/>
              <a:t>(2) </a:t>
            </a:r>
            <a:r>
              <a:rPr lang="zh-CN" altLang="en-US" sz="2000" b="1" dirty="0"/>
              <a:t>依次从</a:t>
            </a:r>
            <a:r>
              <a:rPr lang="en-US" altLang="zh-CN" sz="2000" b="1" dirty="0"/>
              <a:t>v</a:t>
            </a:r>
            <a:r>
              <a:rPr lang="en-US" altLang="zh-CN" sz="2000" b="1" baseline="-25000" dirty="0"/>
              <a:t>0</a:t>
            </a:r>
            <a:r>
              <a:rPr lang="zh-CN" altLang="en-US" sz="2000" b="1" dirty="0"/>
              <a:t>的未被访问过的邻接点出发深度遍历。</a:t>
            </a:r>
          </a:p>
          <a:p>
            <a:pPr eaLnBrk="1" hangingPunct="1">
              <a:spcBef>
                <a:spcPts val="800"/>
              </a:spcBef>
              <a:buFont typeface="Wingdings" pitchFamily="2" charset="2"/>
              <a:buNone/>
            </a:pPr>
            <a:r>
              <a:rPr lang="zh-CN" altLang="en-US" sz="2000" b="1" dirty="0"/>
              <a:t> </a:t>
            </a:r>
            <a:r>
              <a:rPr lang="zh-CN" altLang="en-US" sz="2000" b="1" dirty="0">
                <a:solidFill>
                  <a:srgbClr val="FF0000"/>
                </a:solidFill>
              </a:rPr>
              <a:t>分析</a:t>
            </a:r>
            <a:r>
              <a:rPr lang="zh-CN" altLang="en-US" sz="2000" b="1" dirty="0"/>
              <a:t>：由算法描述可知：</a:t>
            </a:r>
          </a:p>
          <a:p>
            <a:pPr eaLnBrk="1" hangingPunct="1">
              <a:spcBef>
                <a:spcPts val="800"/>
              </a:spcBef>
              <a:buFont typeface="Wingdings" pitchFamily="2" charset="2"/>
              <a:buNone/>
            </a:pPr>
            <a:r>
              <a:rPr lang="zh-CN" altLang="en-US" sz="2000" b="1" dirty="0"/>
              <a:t>     ①访问顶点</a:t>
            </a:r>
            <a:r>
              <a:rPr lang="en-US" altLang="zh-CN" sz="2000" b="1" dirty="0"/>
              <a:t>v</a:t>
            </a:r>
            <a:r>
              <a:rPr lang="en-US" altLang="zh-CN" sz="2000" b="1" baseline="-25000" dirty="0"/>
              <a:t>0</a:t>
            </a:r>
            <a:r>
              <a:rPr lang="zh-CN" altLang="en-US" sz="2000" b="1" dirty="0"/>
              <a:t>的基本操作：</a:t>
            </a:r>
          </a:p>
          <a:p>
            <a:pPr eaLnBrk="1" hangingPunct="1">
              <a:spcBef>
                <a:spcPts val="800"/>
              </a:spcBef>
              <a:buFont typeface="Wingdings" pitchFamily="2" charset="2"/>
              <a:buNone/>
            </a:pPr>
            <a:r>
              <a:rPr lang="zh-CN" altLang="en-US" sz="2000" b="1" dirty="0"/>
              <a:t>          可用</a:t>
            </a:r>
            <a:r>
              <a:rPr lang="en-US" altLang="zh-CN" sz="2000" b="1" dirty="0"/>
              <a:t>visit(v</a:t>
            </a:r>
            <a:r>
              <a:rPr lang="en-US" altLang="zh-CN" sz="2000" b="1" baseline="-25000" dirty="0"/>
              <a:t>0</a:t>
            </a:r>
            <a:r>
              <a:rPr lang="en-US" altLang="zh-CN" sz="2000" b="1" dirty="0"/>
              <a:t>)</a:t>
            </a:r>
            <a:r>
              <a:rPr lang="zh-CN" altLang="en-US" sz="2000" b="1" dirty="0"/>
              <a:t>简单表示。</a:t>
            </a:r>
          </a:p>
          <a:p>
            <a:pPr eaLnBrk="1" hangingPunct="1">
              <a:spcBef>
                <a:spcPts val="800"/>
              </a:spcBef>
              <a:buFont typeface="Wingdings" pitchFamily="2" charset="2"/>
              <a:buNone/>
            </a:pPr>
            <a:r>
              <a:rPr lang="zh-CN" altLang="en-US" sz="2000" b="1" dirty="0"/>
              <a:t>     ②设置访问标志数组</a:t>
            </a:r>
            <a:r>
              <a:rPr lang="en-US" altLang="zh-CN" sz="2000" b="1" dirty="0"/>
              <a:t>visited[ ]</a:t>
            </a:r>
            <a:r>
              <a:rPr lang="zh-CN" altLang="en-US" sz="2000" b="1" dirty="0"/>
              <a:t>，并约定：</a:t>
            </a:r>
          </a:p>
          <a:p>
            <a:pPr eaLnBrk="1" hangingPunct="1">
              <a:spcBef>
                <a:spcPts val="800"/>
              </a:spcBef>
              <a:buFont typeface="Wingdings" pitchFamily="2" charset="2"/>
              <a:buNone/>
            </a:pPr>
            <a:r>
              <a:rPr lang="zh-CN" altLang="en-US" sz="2000" b="1" dirty="0"/>
              <a:t>     某顶点</a:t>
            </a:r>
            <a:r>
              <a:rPr lang="en-US" altLang="zh-CN" sz="2000" b="1" dirty="0"/>
              <a:t>v</a:t>
            </a:r>
            <a:r>
              <a:rPr lang="en-US" altLang="zh-CN" sz="2000" b="1" i="1" baseline="-25000" dirty="0"/>
              <a:t>i</a:t>
            </a:r>
            <a:r>
              <a:rPr lang="zh-CN" altLang="en-US" sz="2000" b="1" dirty="0"/>
              <a:t>未被访问时， </a:t>
            </a:r>
            <a:r>
              <a:rPr lang="en-US" altLang="zh-CN" sz="2000" b="1" dirty="0"/>
              <a:t>visited[</a:t>
            </a:r>
            <a:r>
              <a:rPr lang="en-US" altLang="zh-CN" sz="2000" b="1" dirty="0" err="1"/>
              <a:t>i</a:t>
            </a:r>
            <a:r>
              <a:rPr lang="en-US" altLang="zh-CN" sz="2000" b="1" dirty="0"/>
              <a:t>]==FALSE</a:t>
            </a:r>
            <a:r>
              <a:rPr lang="zh-CN" altLang="en-US" sz="2000" b="1" dirty="0"/>
              <a:t>（初值）</a:t>
            </a:r>
          </a:p>
          <a:p>
            <a:pPr eaLnBrk="1" hangingPunct="1">
              <a:spcBef>
                <a:spcPts val="800"/>
              </a:spcBef>
              <a:buFont typeface="Wingdings" pitchFamily="2" charset="2"/>
              <a:buNone/>
            </a:pPr>
            <a:r>
              <a:rPr lang="zh-CN" altLang="en-US" sz="2000" b="1" dirty="0"/>
              <a:t>                  </a:t>
            </a:r>
            <a:r>
              <a:rPr lang="en-US" altLang="zh-CN" sz="2000" b="1" dirty="0"/>
              <a:t>v</a:t>
            </a:r>
            <a:r>
              <a:rPr lang="en-US" altLang="zh-CN" sz="2000" b="1" i="1" baseline="-25000" dirty="0"/>
              <a:t>i</a:t>
            </a:r>
            <a:r>
              <a:rPr lang="zh-CN" altLang="en-US" sz="2000" b="1" dirty="0"/>
              <a:t>被访问过后， </a:t>
            </a:r>
            <a:r>
              <a:rPr lang="en-US" altLang="zh-CN" sz="2000" b="1" dirty="0"/>
              <a:t>visited[</a:t>
            </a:r>
            <a:r>
              <a:rPr lang="en-US" altLang="zh-CN" sz="2000" b="1" dirty="0" err="1"/>
              <a:t>i</a:t>
            </a:r>
            <a:r>
              <a:rPr lang="en-US" altLang="zh-CN" sz="2000" b="1" dirty="0"/>
              <a:t>]==TRUE</a:t>
            </a:r>
            <a:r>
              <a:rPr lang="zh-CN" altLang="en-US" sz="2000" b="1" dirty="0"/>
              <a:t>（初值）</a:t>
            </a:r>
          </a:p>
          <a:p>
            <a:pPr eaLnBrk="1" hangingPunct="1">
              <a:spcBef>
                <a:spcPts val="800"/>
              </a:spcBef>
              <a:buFont typeface="Wingdings" pitchFamily="2" charset="2"/>
              <a:buNone/>
            </a:pPr>
            <a:r>
              <a:rPr lang="zh-CN" altLang="en-US" sz="2000" b="1" dirty="0">
                <a:latin typeface="楷体_GB2312" pitchFamily="1" charset="-122"/>
              </a:rPr>
              <a:t>   ③</a:t>
            </a:r>
            <a:r>
              <a:rPr lang="zh-CN" altLang="en-US" sz="2000" b="1" dirty="0">
                <a:solidFill>
                  <a:srgbClr val="FF0000"/>
                </a:solidFill>
                <a:latin typeface="楷体_GB2312" pitchFamily="1" charset="-122"/>
              </a:rPr>
              <a:t>依次</a:t>
            </a:r>
            <a:r>
              <a:rPr lang="en-US" altLang="zh-CN" sz="2000" b="1" dirty="0">
                <a:solidFill>
                  <a:srgbClr val="FF0000"/>
                </a:solidFill>
                <a:latin typeface="楷体_GB2312" pitchFamily="1" charset="-122"/>
              </a:rPr>
              <a:t>…</a:t>
            </a:r>
            <a:r>
              <a:rPr lang="zh-CN" altLang="en-US" sz="2000" b="1" dirty="0"/>
              <a:t>求邻接点可以采用以下两个函数：</a:t>
            </a:r>
          </a:p>
          <a:p>
            <a:pPr eaLnBrk="1" hangingPunct="1">
              <a:spcBef>
                <a:spcPts val="800"/>
              </a:spcBef>
              <a:buFont typeface="Wingdings" pitchFamily="2" charset="2"/>
              <a:buNone/>
            </a:pPr>
            <a:r>
              <a:rPr lang="zh-CN" altLang="en-US" sz="2000" b="1" dirty="0"/>
              <a:t>        </a:t>
            </a:r>
            <a:r>
              <a:rPr lang="en-US" altLang="zh-CN" sz="2000" b="1" dirty="0" err="1"/>
              <a:t>firstadj</a:t>
            </a:r>
            <a:r>
              <a:rPr lang="en-US" altLang="zh-CN" sz="2000" b="1" dirty="0"/>
              <a:t>(</a:t>
            </a:r>
            <a:r>
              <a:rPr lang="en-US" altLang="zh-CN" sz="2000" b="1" dirty="0" err="1"/>
              <a:t>G,v</a:t>
            </a:r>
            <a:r>
              <a:rPr lang="en-US" altLang="zh-CN" sz="2000" b="1" dirty="0"/>
              <a:t>) </a:t>
            </a:r>
            <a:r>
              <a:rPr lang="zh-CN" altLang="en-US" sz="2000" b="1" dirty="0"/>
              <a:t>：返回</a:t>
            </a:r>
            <a:r>
              <a:rPr lang="en-US" altLang="zh-CN" sz="2000" b="1" dirty="0"/>
              <a:t>v</a:t>
            </a:r>
            <a:r>
              <a:rPr lang="zh-CN" altLang="en-US" sz="2000" b="1" dirty="0"/>
              <a:t>的第一个邻接点（号），或</a:t>
            </a:r>
            <a:r>
              <a:rPr lang="en-US" altLang="zh-CN" sz="2000" b="1" dirty="0"/>
              <a:t>0</a:t>
            </a:r>
            <a:r>
              <a:rPr lang="zh-CN" altLang="en-US" sz="2000" b="1" dirty="0"/>
              <a:t>（不存在时）。</a:t>
            </a:r>
          </a:p>
          <a:p>
            <a:pPr eaLnBrk="1" hangingPunct="1">
              <a:spcBef>
                <a:spcPts val="800"/>
              </a:spcBef>
              <a:buFont typeface="Wingdings" pitchFamily="2" charset="2"/>
              <a:buNone/>
            </a:pPr>
            <a:r>
              <a:rPr lang="zh-CN" altLang="en-US" sz="2000" b="1" dirty="0"/>
              <a:t>        </a:t>
            </a:r>
            <a:r>
              <a:rPr lang="en-US" altLang="zh-CN" sz="2000" b="1" dirty="0" err="1"/>
              <a:t>nextadj</a:t>
            </a:r>
            <a:r>
              <a:rPr lang="en-US" altLang="zh-CN" sz="2000" b="1" dirty="0"/>
              <a:t>(</a:t>
            </a:r>
            <a:r>
              <a:rPr lang="en-US" altLang="zh-CN" sz="2000" b="1" dirty="0" err="1"/>
              <a:t>G,v,w</a:t>
            </a:r>
            <a:r>
              <a:rPr lang="en-US" altLang="zh-CN" sz="2000" b="1" dirty="0"/>
              <a:t>);</a:t>
            </a:r>
            <a:r>
              <a:rPr lang="zh-CN" altLang="en-US" sz="2000" b="1" dirty="0"/>
              <a:t>返回</a:t>
            </a:r>
            <a:r>
              <a:rPr lang="en-US" altLang="zh-CN" sz="2000" b="1" dirty="0"/>
              <a:t>v</a:t>
            </a:r>
            <a:r>
              <a:rPr lang="zh-CN" altLang="en-US" sz="2000" b="1" dirty="0"/>
              <a:t>的第邻接点中处于邻接点</a:t>
            </a:r>
            <a:r>
              <a:rPr lang="en-US" altLang="zh-CN" sz="2000" b="1" dirty="0"/>
              <a:t>w</a:t>
            </a:r>
            <a:r>
              <a:rPr lang="zh-CN" altLang="en-US" sz="2000" b="1" dirty="0"/>
              <a:t>之后的邻接点号</a:t>
            </a:r>
            <a:r>
              <a:rPr lang="en-US" altLang="zh-CN" sz="2000" b="1" dirty="0"/>
              <a:t>,  </a:t>
            </a:r>
          </a:p>
          <a:p>
            <a:pPr eaLnBrk="1" hangingPunct="1">
              <a:spcBef>
                <a:spcPts val="800"/>
              </a:spcBef>
              <a:buFont typeface="Wingdings" pitchFamily="2" charset="2"/>
              <a:buNone/>
            </a:pPr>
            <a:r>
              <a:rPr lang="en-US" altLang="zh-CN" sz="2000" b="1" dirty="0"/>
              <a:t>              </a:t>
            </a:r>
            <a:r>
              <a:rPr lang="zh-CN" altLang="en-US" sz="2000" b="1" dirty="0"/>
              <a:t>或</a:t>
            </a:r>
            <a:r>
              <a:rPr lang="en-US" altLang="zh-CN" sz="2000" b="1" dirty="0"/>
              <a:t>0</a:t>
            </a:r>
            <a:r>
              <a:rPr lang="zh-CN" altLang="en-US" sz="2000" b="1" dirty="0"/>
              <a:t>（不存在时）</a:t>
            </a:r>
          </a:p>
        </p:txBody>
      </p:sp>
      <p:sp>
        <p:nvSpPr>
          <p:cNvPr id="23556" name="Oval 4"/>
          <p:cNvSpPr>
            <a:spLocks noChangeArrowheads="1"/>
          </p:cNvSpPr>
          <p:nvPr/>
        </p:nvSpPr>
        <p:spPr bwMode="auto">
          <a:xfrm>
            <a:off x="1115616" y="1700213"/>
            <a:ext cx="1080120" cy="431800"/>
          </a:xfrm>
          <a:prstGeom prst="ellipse">
            <a:avLst/>
          </a:prstGeom>
          <a:noFill/>
          <a:ln w="12700">
            <a:solidFill>
              <a:srgbClr val="FF0000"/>
            </a:solidFill>
            <a:prstDash val="sysDot"/>
            <a:rou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solidFill>
                <a:srgbClr val="FF0000"/>
              </a:solidFill>
            </a:endParaRPr>
          </a:p>
        </p:txBody>
      </p:sp>
      <p:sp>
        <p:nvSpPr>
          <p:cNvPr id="23557" name="Oval 5"/>
          <p:cNvSpPr>
            <a:spLocks noChangeArrowheads="1"/>
          </p:cNvSpPr>
          <p:nvPr/>
        </p:nvSpPr>
        <p:spPr bwMode="auto">
          <a:xfrm>
            <a:off x="898525" y="3305684"/>
            <a:ext cx="2952750" cy="358775"/>
          </a:xfrm>
          <a:prstGeom prst="ellipse">
            <a:avLst/>
          </a:prstGeom>
          <a:noFill/>
          <a:ln w="12700">
            <a:solidFill>
              <a:srgbClr val="FF0000"/>
            </a:solidFill>
            <a:prstDash val="sysDot"/>
            <a:rou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sp>
        <p:nvSpPr>
          <p:cNvPr id="23558" name="Line 6"/>
          <p:cNvSpPr>
            <a:spLocks noChangeShapeType="1"/>
          </p:cNvSpPr>
          <p:nvPr/>
        </p:nvSpPr>
        <p:spPr bwMode="auto">
          <a:xfrm>
            <a:off x="1619672" y="2132013"/>
            <a:ext cx="504403" cy="1064334"/>
          </a:xfrm>
          <a:prstGeom prst="line">
            <a:avLst/>
          </a:prstGeom>
          <a:noFill/>
          <a:ln w="12700">
            <a:solidFill>
              <a:srgbClr val="FF0000"/>
            </a:solidFill>
            <a:prstDash val="sysDot"/>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3559" name="Line 7"/>
          <p:cNvSpPr>
            <a:spLocks noChangeShapeType="1"/>
          </p:cNvSpPr>
          <p:nvPr/>
        </p:nvSpPr>
        <p:spPr bwMode="auto">
          <a:xfrm>
            <a:off x="3707160" y="2420937"/>
            <a:ext cx="511819" cy="1351591"/>
          </a:xfrm>
          <a:prstGeom prst="line">
            <a:avLst/>
          </a:prstGeom>
          <a:noFill/>
          <a:ln w="12700">
            <a:solidFill>
              <a:srgbClr val="FF0000"/>
            </a:solidFill>
            <a:prstDash val="sysDot"/>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3560" name="Rectangle 8"/>
          <p:cNvSpPr>
            <a:spLocks noChangeArrowheads="1"/>
          </p:cNvSpPr>
          <p:nvPr/>
        </p:nvSpPr>
        <p:spPr bwMode="auto">
          <a:xfrm>
            <a:off x="1132242" y="3772528"/>
            <a:ext cx="4248150" cy="287090"/>
          </a:xfrm>
          <a:prstGeom prst="rect">
            <a:avLst/>
          </a:prstGeom>
          <a:noFill/>
          <a:ln w="12700">
            <a:solidFill>
              <a:srgbClr val="FF0000"/>
            </a:solidFill>
            <a:prstDash val="sysDot"/>
            <a:miter lim="800000"/>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sp>
        <p:nvSpPr>
          <p:cNvPr id="23561" name="Rectangle 9"/>
          <p:cNvSpPr>
            <a:spLocks noChangeArrowheads="1"/>
          </p:cNvSpPr>
          <p:nvPr/>
        </p:nvSpPr>
        <p:spPr bwMode="auto">
          <a:xfrm>
            <a:off x="2403447" y="2133600"/>
            <a:ext cx="1295400" cy="287338"/>
          </a:xfrm>
          <a:prstGeom prst="rect">
            <a:avLst/>
          </a:prstGeom>
          <a:noFill/>
          <a:ln w="12700">
            <a:solidFill>
              <a:srgbClr val="FF0000"/>
            </a:solidFill>
            <a:prstDash val="sysDot"/>
            <a:miter lim="800000"/>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sp>
        <p:nvSpPr>
          <p:cNvPr id="23562" name="Freeform 10"/>
          <p:cNvSpPr/>
          <p:nvPr/>
        </p:nvSpPr>
        <p:spPr bwMode="auto">
          <a:xfrm>
            <a:off x="4572000" y="2492374"/>
            <a:ext cx="935434" cy="2448471"/>
          </a:xfrm>
          <a:custGeom>
            <a:avLst/>
            <a:gdLst>
              <a:gd name="T0" fmla="*/ 2147483647 w 686"/>
              <a:gd name="T1" fmla="*/ 0 h 1383"/>
              <a:gd name="T2" fmla="*/ 2147483647 w 686"/>
              <a:gd name="T3" fmla="*/ 2147483647 h 1383"/>
              <a:gd name="T4" fmla="*/ 2147483647 w 686"/>
              <a:gd name="T5" fmla="*/ 2147483647 h 1383"/>
              <a:gd name="T6" fmla="*/ 2147483647 w 686"/>
              <a:gd name="T7" fmla="*/ 2147483647 h 1383"/>
              <a:gd name="T8" fmla="*/ 2147483647 w 686"/>
              <a:gd name="T9" fmla="*/ 2147483647 h 1383"/>
              <a:gd name="T10" fmla="*/ 2147483647 w 686"/>
              <a:gd name="T11" fmla="*/ 2147483647 h 1383"/>
              <a:gd name="T12" fmla="*/ 2147483647 w 686"/>
              <a:gd name="T13" fmla="*/ 2147483647 h 1383"/>
              <a:gd name="T14" fmla="*/ 2147483647 w 686"/>
              <a:gd name="T15" fmla="*/ 2147483647 h 1383"/>
              <a:gd name="T16" fmla="*/ 2147483647 w 686"/>
              <a:gd name="T17" fmla="*/ 2147483647 h 1383"/>
              <a:gd name="T18" fmla="*/ 0 w 686"/>
              <a:gd name="T19" fmla="*/ 2147483647 h 13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6"/>
              <a:gd name="T31" fmla="*/ 0 h 1383"/>
              <a:gd name="T32" fmla="*/ 686 w 686"/>
              <a:gd name="T33" fmla="*/ 1383 h 13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6" h="1383">
                <a:moveTo>
                  <a:pt x="90" y="0"/>
                </a:moveTo>
                <a:lnTo>
                  <a:pt x="448" y="140"/>
                </a:lnTo>
                <a:lnTo>
                  <a:pt x="567" y="222"/>
                </a:lnTo>
                <a:lnTo>
                  <a:pt x="631" y="359"/>
                </a:lnTo>
                <a:lnTo>
                  <a:pt x="686" y="588"/>
                </a:lnTo>
                <a:lnTo>
                  <a:pt x="659" y="743"/>
                </a:lnTo>
                <a:lnTo>
                  <a:pt x="604" y="926"/>
                </a:lnTo>
                <a:lnTo>
                  <a:pt x="485" y="1100"/>
                </a:lnTo>
                <a:lnTo>
                  <a:pt x="311" y="1310"/>
                </a:lnTo>
                <a:lnTo>
                  <a:pt x="0" y="1383"/>
                </a:lnTo>
              </a:path>
            </a:pathLst>
          </a:custGeom>
          <a:noFill/>
          <a:ln w="12700" cap="flat" cmpd="sng">
            <a:solidFill>
              <a:srgbClr val="FF0000"/>
            </a:solidFill>
            <a:prstDash val="sysDot"/>
            <a:rou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3563" name="Rectangle 11"/>
          <p:cNvSpPr>
            <a:spLocks noChangeArrowheads="1"/>
          </p:cNvSpPr>
          <p:nvPr/>
        </p:nvSpPr>
        <p:spPr bwMode="auto">
          <a:xfrm>
            <a:off x="1212563" y="4940846"/>
            <a:ext cx="4464496" cy="360362"/>
          </a:xfrm>
          <a:prstGeom prst="rect">
            <a:avLst/>
          </a:prstGeom>
          <a:noFill/>
          <a:ln w="12700">
            <a:solidFill>
              <a:srgbClr val="FF0000"/>
            </a:solidFill>
            <a:prstDash val="sysDot"/>
            <a:miter lim="800000"/>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sp>
        <p:nvSpPr>
          <p:cNvPr id="23564" name="Rectangle 12"/>
          <p:cNvSpPr>
            <a:spLocks noChangeArrowheads="1"/>
          </p:cNvSpPr>
          <p:nvPr/>
        </p:nvSpPr>
        <p:spPr bwMode="auto">
          <a:xfrm>
            <a:off x="3923928" y="2060575"/>
            <a:ext cx="792163" cy="431800"/>
          </a:xfrm>
          <a:prstGeom prst="rect">
            <a:avLst/>
          </a:prstGeom>
          <a:noFill/>
          <a:ln w="12700">
            <a:solidFill>
              <a:srgbClr val="FF0000"/>
            </a:solidFill>
            <a:prstDash val="sysDot"/>
            <a:miter lim="800000"/>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sp>
        <p:nvSpPr>
          <p:cNvPr id="23565" name="Text Box 13"/>
          <p:cNvSpPr txBox="1">
            <a:spLocks noChangeArrowheads="1"/>
          </p:cNvSpPr>
          <p:nvPr/>
        </p:nvSpPr>
        <p:spPr bwMode="auto">
          <a:xfrm>
            <a:off x="4716463" y="1640866"/>
            <a:ext cx="3023889" cy="369332"/>
          </a:xfrm>
          <a:prstGeom prst="rect">
            <a:avLst/>
          </a:prstGeom>
          <a:noFill/>
          <a:ln w="12700">
            <a:solidFill>
              <a:srgbClr val="FF0000"/>
            </a:solidFill>
            <a:prstDash val="sysDot"/>
            <a:miter lim="800000"/>
          </a:ln>
          <a:extLst>
            <a:ext uri="{909E8E84-426E-40DD-AFC4-6F175D3DCCD1}">
              <a14:hiddenFill xmlns:a14="http://schemas.microsoft.com/office/drawing/2010/main" xmlns="">
                <a:solidFill>
                  <a:srgbClr val="FFFFFF"/>
                </a:solidFill>
              </a14:hiddenFill>
            </a:ext>
          </a:extLst>
        </p:spPr>
        <p:txBody>
          <a:bodyPr wrap="squar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zh-CN" altLang="en-US" b="1" dirty="0">
                <a:latin typeface="Times New Roman" pitchFamily="18" charset="0"/>
                <a:ea typeface="宋体" pitchFamily="2" charset="-122"/>
              </a:rPr>
              <a:t>访问</a:t>
            </a:r>
            <a:r>
              <a:rPr lang="en-US" altLang="zh-CN" b="1" dirty="0">
                <a:latin typeface="Times New Roman" pitchFamily="18" charset="0"/>
                <a:ea typeface="宋体" pitchFamily="2" charset="-122"/>
              </a:rPr>
              <a:t>v</a:t>
            </a:r>
            <a:r>
              <a:rPr lang="en-US" altLang="zh-CN" b="1" baseline="-25000" dirty="0">
                <a:latin typeface="Times New Roman" pitchFamily="18" charset="0"/>
                <a:ea typeface="宋体" pitchFamily="2" charset="-122"/>
              </a:rPr>
              <a:t>0</a:t>
            </a:r>
            <a:r>
              <a:rPr lang="zh-CN" altLang="en-US" b="1" dirty="0">
                <a:latin typeface="Times New Roman" pitchFamily="18" charset="0"/>
                <a:ea typeface="宋体" pitchFamily="2" charset="-122"/>
              </a:rPr>
              <a:t>时， </a:t>
            </a:r>
            <a:r>
              <a:rPr lang="en-US" altLang="zh-CN" b="1" dirty="0">
                <a:latin typeface="Times New Roman" pitchFamily="18" charset="0"/>
                <a:ea typeface="宋体" pitchFamily="2" charset="-122"/>
              </a:rPr>
              <a:t>visited[</a:t>
            </a:r>
            <a:r>
              <a:rPr lang="en-US" altLang="zh-CN" b="1" dirty="0" err="1">
                <a:latin typeface="Times New Roman" pitchFamily="18" charset="0"/>
                <a:ea typeface="宋体" pitchFamily="2" charset="-122"/>
              </a:rPr>
              <a:t>i</a:t>
            </a:r>
            <a:r>
              <a:rPr lang="en-US" altLang="zh-CN" b="1" dirty="0">
                <a:latin typeface="Times New Roman" pitchFamily="18" charset="0"/>
                <a:ea typeface="宋体" pitchFamily="2" charset="-122"/>
              </a:rPr>
              <a:t>]=TRUE;</a:t>
            </a:r>
            <a:endParaRPr lang="zh-CN" altLang="en-US" b="1" dirty="0">
              <a:latin typeface="Times New Roman" pitchFamily="18" charset="0"/>
              <a:ea typeface="宋体" pitchFamily="2" charset="-122"/>
            </a:endParaRPr>
          </a:p>
        </p:txBody>
      </p:sp>
      <p:sp>
        <p:nvSpPr>
          <p:cNvPr id="23566" name="Line 14"/>
          <p:cNvSpPr>
            <a:spLocks noChangeShapeType="1"/>
          </p:cNvSpPr>
          <p:nvPr/>
        </p:nvSpPr>
        <p:spPr bwMode="auto">
          <a:xfrm flipV="1">
            <a:off x="6018833" y="2010198"/>
            <a:ext cx="720873" cy="2210890"/>
          </a:xfrm>
          <a:prstGeom prst="line">
            <a:avLst/>
          </a:prstGeom>
          <a:noFill/>
          <a:ln w="12700">
            <a:solidFill>
              <a:srgbClr val="FF0000"/>
            </a:solidFill>
            <a:prstDash val="sysDot"/>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nvGrpSpPr>
          <p:cNvPr id="22" name="组合 67"/>
          <p:cNvGrpSpPr/>
          <p:nvPr/>
        </p:nvGrpSpPr>
        <p:grpSpPr>
          <a:xfrm>
            <a:off x="-903767" y="76371"/>
            <a:ext cx="11067421" cy="674847"/>
            <a:chOff x="-537206" y="4202884"/>
            <a:chExt cx="11067421" cy="674847"/>
          </a:xfrm>
        </p:grpSpPr>
        <p:grpSp>
          <p:nvGrpSpPr>
            <p:cNvPr id="23" name="组合 106"/>
            <p:cNvGrpSpPr/>
            <p:nvPr/>
          </p:nvGrpSpPr>
          <p:grpSpPr>
            <a:xfrm>
              <a:off x="-537206" y="4202884"/>
              <a:ext cx="11067421" cy="674847"/>
              <a:chOff x="-546731" y="4202884"/>
              <a:chExt cx="11067421" cy="674847"/>
            </a:xfrm>
          </p:grpSpPr>
          <p:sp>
            <p:nvSpPr>
              <p:cNvPr id="25"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26"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9.4 </a:t>
                </a:r>
                <a:r>
                  <a:rPr lang="zh-CN" altLang="en-US" sz="3600" b="1" dirty="0">
                    <a:latin typeface="Times New Roman" pitchFamily="18" charset="0"/>
                    <a:ea typeface="黑体" pitchFamily="49" charset="-122"/>
                  </a:rPr>
                  <a:t>图的遍历</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深度优先搜索遍历</a:t>
                </a:r>
              </a:p>
            </p:txBody>
          </p:sp>
        </p:grpSp>
        <p:pic>
          <p:nvPicPr>
            <p:cNvPr id="24" name="图片 23"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556"/>
                                        </p:tgtEl>
                                        <p:attrNameLst>
                                          <p:attrName>style.visibility</p:attrName>
                                        </p:attrNameLst>
                                      </p:cBhvr>
                                      <p:to>
                                        <p:strVal val="visible"/>
                                      </p:to>
                                    </p:set>
                                    <p:animEffect transition="in" filter="blinds(horizontal)">
                                      <p:cBhvr>
                                        <p:cTn id="37" dur="500"/>
                                        <p:tgtEl>
                                          <p:spTgt spid="2355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3558"/>
                                        </p:tgtEl>
                                        <p:attrNameLst>
                                          <p:attrName>style.visibility</p:attrName>
                                        </p:attrNameLst>
                                      </p:cBhvr>
                                      <p:to>
                                        <p:strVal val="visible"/>
                                      </p:to>
                                    </p:set>
                                    <p:animEffect transition="in" filter="blinds(horizontal)">
                                      <p:cBhvr>
                                        <p:cTn id="42" dur="500"/>
                                        <p:tgtEl>
                                          <p:spTgt spid="2355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6" end="6"/>
                                            </p:txEl>
                                          </p:spTgt>
                                        </p:tgtEl>
                                        <p:attrNameLst>
                                          <p:attrName>style.visibility</p:attrName>
                                        </p:attrNameLst>
                                      </p:cBhvr>
                                      <p:to>
                                        <p:strVal val="visible"/>
                                      </p:to>
                                    </p:set>
                                    <p:animEffect transition="in" filter="blinds(horizontal)">
                                      <p:cBhvr>
                                        <p:cTn id="47" dur="500"/>
                                        <p:tgtEl>
                                          <p:spTgt spid="2">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3557"/>
                                        </p:tgtEl>
                                        <p:attrNameLst>
                                          <p:attrName>style.visibility</p:attrName>
                                        </p:attrNameLst>
                                      </p:cBhvr>
                                      <p:to>
                                        <p:strVal val="visible"/>
                                      </p:to>
                                    </p:set>
                                    <p:animEffect transition="in" filter="blinds(horizontal)">
                                      <p:cBhvr>
                                        <p:cTn id="52" dur="500"/>
                                        <p:tgtEl>
                                          <p:spTgt spid="2355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3561"/>
                                        </p:tgtEl>
                                        <p:attrNameLst>
                                          <p:attrName>style.visibility</p:attrName>
                                        </p:attrNameLst>
                                      </p:cBhvr>
                                      <p:to>
                                        <p:strVal val="visible"/>
                                      </p:to>
                                    </p:set>
                                    <p:animEffect transition="in" filter="blinds(horizontal)">
                                      <p:cBhvr>
                                        <p:cTn id="57" dur="500"/>
                                        <p:tgtEl>
                                          <p:spTgt spid="2356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3559"/>
                                        </p:tgtEl>
                                        <p:attrNameLst>
                                          <p:attrName>style.visibility</p:attrName>
                                        </p:attrNameLst>
                                      </p:cBhvr>
                                      <p:to>
                                        <p:strVal val="visible"/>
                                      </p:to>
                                    </p:set>
                                    <p:animEffect transition="in" filter="blinds(horizontal)">
                                      <p:cBhvr>
                                        <p:cTn id="62" dur="500"/>
                                        <p:tgtEl>
                                          <p:spTgt spid="2355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
                                            <p:txEl>
                                              <p:pRg st="7" end="7"/>
                                            </p:txEl>
                                          </p:spTgt>
                                        </p:tgtEl>
                                        <p:attrNameLst>
                                          <p:attrName>style.visibility</p:attrName>
                                        </p:attrNameLst>
                                      </p:cBhvr>
                                      <p:to>
                                        <p:strVal val="visible"/>
                                      </p:to>
                                    </p:set>
                                    <p:animEffect transition="in" filter="blinds(horizontal)">
                                      <p:cBhvr>
                                        <p:cTn id="67" dur="500"/>
                                        <p:tgtEl>
                                          <p:spTgt spid="2">
                                            <p:txEl>
                                              <p:pRg st="7" end="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3560"/>
                                        </p:tgtEl>
                                        <p:attrNameLst>
                                          <p:attrName>style.visibility</p:attrName>
                                        </p:attrNameLst>
                                      </p:cBhvr>
                                      <p:to>
                                        <p:strVal val="visible"/>
                                      </p:to>
                                    </p:set>
                                    <p:animEffect transition="in" filter="blinds(horizontal)">
                                      <p:cBhvr>
                                        <p:cTn id="72" dur="500"/>
                                        <p:tgtEl>
                                          <p:spTgt spid="23560"/>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
                                            <p:txEl>
                                              <p:pRg st="8" end="8"/>
                                            </p:txEl>
                                          </p:spTgt>
                                        </p:tgtEl>
                                        <p:attrNameLst>
                                          <p:attrName>style.visibility</p:attrName>
                                        </p:attrNameLst>
                                      </p:cBhvr>
                                      <p:to>
                                        <p:strVal val="visible"/>
                                      </p:to>
                                    </p:set>
                                    <p:animEffect transition="in" filter="blinds(horizontal)">
                                      <p:cBhvr>
                                        <p:cTn id="77" dur="500"/>
                                        <p:tgtEl>
                                          <p:spTgt spid="2">
                                            <p:txEl>
                                              <p:pRg st="8" end="8"/>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
                                            <p:txEl>
                                              <p:pRg st="9" end="9"/>
                                            </p:txEl>
                                          </p:spTgt>
                                        </p:tgtEl>
                                        <p:attrNameLst>
                                          <p:attrName>style.visibility</p:attrName>
                                        </p:attrNameLst>
                                      </p:cBhvr>
                                      <p:to>
                                        <p:strVal val="visible"/>
                                      </p:to>
                                    </p:set>
                                    <p:animEffect transition="in" filter="blinds(horizontal)">
                                      <p:cBhvr>
                                        <p:cTn id="82" dur="500"/>
                                        <p:tgtEl>
                                          <p:spTgt spid="2">
                                            <p:txEl>
                                              <p:pRg st="9" end="9"/>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23566"/>
                                        </p:tgtEl>
                                        <p:attrNameLst>
                                          <p:attrName>style.visibility</p:attrName>
                                        </p:attrNameLst>
                                      </p:cBhvr>
                                      <p:to>
                                        <p:strVal val="visible"/>
                                      </p:to>
                                    </p:set>
                                    <p:animEffect transition="in" filter="blinds(horizontal)">
                                      <p:cBhvr>
                                        <p:cTn id="87" dur="500"/>
                                        <p:tgtEl>
                                          <p:spTgt spid="23566"/>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3565"/>
                                        </p:tgtEl>
                                        <p:attrNameLst>
                                          <p:attrName>style.visibility</p:attrName>
                                        </p:attrNameLst>
                                      </p:cBhvr>
                                      <p:to>
                                        <p:strVal val="visible"/>
                                      </p:to>
                                    </p:set>
                                    <p:animEffect transition="in" filter="blinds(horizontal)">
                                      <p:cBhvr>
                                        <p:cTn id="92" dur="500"/>
                                        <p:tgtEl>
                                          <p:spTgt spid="23565"/>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23564"/>
                                        </p:tgtEl>
                                        <p:attrNameLst>
                                          <p:attrName>style.visibility</p:attrName>
                                        </p:attrNameLst>
                                      </p:cBhvr>
                                      <p:to>
                                        <p:strVal val="visible"/>
                                      </p:to>
                                    </p:set>
                                    <p:animEffect transition="in" filter="blinds(horizontal)">
                                      <p:cBhvr>
                                        <p:cTn id="97" dur="500"/>
                                        <p:tgtEl>
                                          <p:spTgt spid="23564"/>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23562"/>
                                        </p:tgtEl>
                                        <p:attrNameLst>
                                          <p:attrName>style.visibility</p:attrName>
                                        </p:attrNameLst>
                                      </p:cBhvr>
                                      <p:to>
                                        <p:strVal val="visible"/>
                                      </p:to>
                                    </p:set>
                                    <p:animEffect transition="in" filter="blinds(horizontal)">
                                      <p:cBhvr>
                                        <p:cTn id="102" dur="500"/>
                                        <p:tgtEl>
                                          <p:spTgt spid="23562"/>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2">
                                            <p:txEl>
                                              <p:pRg st="10" end="10"/>
                                            </p:txEl>
                                          </p:spTgt>
                                        </p:tgtEl>
                                        <p:attrNameLst>
                                          <p:attrName>style.visibility</p:attrName>
                                        </p:attrNameLst>
                                      </p:cBhvr>
                                      <p:to>
                                        <p:strVal val="visible"/>
                                      </p:to>
                                    </p:set>
                                    <p:animEffect transition="in" filter="blinds(horizontal)">
                                      <p:cBhvr>
                                        <p:cTn id="107" dur="500"/>
                                        <p:tgtEl>
                                          <p:spTgt spid="2">
                                            <p:txEl>
                                              <p:pRg st="10" end="1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23563"/>
                                        </p:tgtEl>
                                        <p:attrNameLst>
                                          <p:attrName>style.visibility</p:attrName>
                                        </p:attrNameLst>
                                      </p:cBhvr>
                                      <p:to>
                                        <p:strVal val="visible"/>
                                      </p:to>
                                    </p:set>
                                    <p:animEffect transition="in" filter="blinds(horizontal)">
                                      <p:cBhvr>
                                        <p:cTn id="112" dur="500"/>
                                        <p:tgtEl>
                                          <p:spTgt spid="23563"/>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2">
                                            <p:txEl>
                                              <p:pRg st="11" end="11"/>
                                            </p:txEl>
                                          </p:spTgt>
                                        </p:tgtEl>
                                        <p:attrNameLst>
                                          <p:attrName>style.visibility</p:attrName>
                                        </p:attrNameLst>
                                      </p:cBhvr>
                                      <p:to>
                                        <p:strVal val="visible"/>
                                      </p:to>
                                    </p:set>
                                    <p:animEffect transition="in" filter="blinds(horizontal)">
                                      <p:cBhvr>
                                        <p:cTn id="117" dur="500"/>
                                        <p:tgtEl>
                                          <p:spTgt spid="2">
                                            <p:txEl>
                                              <p:pRg st="11" end="11"/>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2">
                                            <p:txEl>
                                              <p:pRg st="12" end="12"/>
                                            </p:txEl>
                                          </p:spTgt>
                                        </p:tgtEl>
                                        <p:attrNameLst>
                                          <p:attrName>style.visibility</p:attrName>
                                        </p:attrNameLst>
                                      </p:cBhvr>
                                      <p:to>
                                        <p:strVal val="visible"/>
                                      </p:to>
                                    </p:set>
                                    <p:animEffect transition="in" filter="blinds(horizontal)">
                                      <p:cBhvr>
                                        <p:cTn id="122" dur="500"/>
                                        <p:tgtEl>
                                          <p:spTgt spid="2">
                                            <p:txEl>
                                              <p:pRg st="12" end="12"/>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2">
                                            <p:txEl>
                                              <p:pRg st="13" end="13"/>
                                            </p:txEl>
                                          </p:spTgt>
                                        </p:tgtEl>
                                        <p:attrNameLst>
                                          <p:attrName>style.visibility</p:attrName>
                                        </p:attrNameLst>
                                      </p:cBhvr>
                                      <p:to>
                                        <p:strVal val="visible"/>
                                      </p:to>
                                    </p:set>
                                    <p:animEffect transition="in" filter="blinds(horizontal)">
                                      <p:cBhvr>
                                        <p:cTn id="127"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23556" grpId="0" animBg="1"/>
      <p:bldP spid="23557" grpId="0" animBg="1"/>
      <p:bldP spid="23560" grpId="0" animBg="1"/>
      <p:bldP spid="23561" grpId="0" animBg="1"/>
      <p:bldP spid="23563" grpId="0" animBg="1"/>
      <p:bldP spid="23564" grpId="0" animBg="1"/>
      <p:bldP spid="23565"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959A4E67-87C4-4224-B0A1-98FCFDDE43E8}" type="slidenum">
              <a:rPr lang="zh-CN" altLang="en-US">
                <a:latin typeface="Verdana" pitchFamily="34" charset="0"/>
                <a:ea typeface="宋体" pitchFamily="2" charset="-122"/>
              </a:rPr>
              <a:pPr/>
              <a:t>28</a:t>
            </a:fld>
            <a:endParaRPr lang="en-US" altLang="zh-CN">
              <a:latin typeface="Verdana" pitchFamily="34" charset="0"/>
              <a:ea typeface="宋体" pitchFamily="2" charset="-122"/>
            </a:endParaRPr>
          </a:p>
        </p:txBody>
      </p:sp>
      <p:sp>
        <p:nvSpPr>
          <p:cNvPr id="24578" name="Text Box 2"/>
          <p:cNvSpPr txBox="1">
            <a:spLocks noChangeArrowheads="1"/>
          </p:cNvSpPr>
          <p:nvPr/>
        </p:nvSpPr>
        <p:spPr bwMode="auto">
          <a:xfrm>
            <a:off x="7740650" y="2852738"/>
            <a:ext cx="503238" cy="439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just"/>
            <a:r>
              <a:rPr lang="en-US" altLang="zh-CN" sz="1600" b="1">
                <a:latin typeface="Times New Roman" pitchFamily="18" charset="0"/>
                <a:ea typeface="宋体" pitchFamily="2" charset="-122"/>
              </a:rPr>
              <a:t>Y</a:t>
            </a:r>
            <a:endParaRPr lang="en-US" altLang="zh-CN" sz="1600" b="1">
              <a:ea typeface="宋体" pitchFamily="2" charset="-122"/>
            </a:endParaRPr>
          </a:p>
        </p:txBody>
      </p:sp>
      <p:sp>
        <p:nvSpPr>
          <p:cNvPr id="24579" name="Text Box 3"/>
          <p:cNvSpPr txBox="1">
            <a:spLocks noChangeArrowheads="1"/>
          </p:cNvSpPr>
          <p:nvPr/>
        </p:nvSpPr>
        <p:spPr bwMode="auto">
          <a:xfrm>
            <a:off x="6300788" y="3357563"/>
            <a:ext cx="504825" cy="44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just"/>
            <a:r>
              <a:rPr lang="en-US" altLang="zh-CN" sz="1600" b="1">
                <a:latin typeface="Times New Roman" pitchFamily="18" charset="0"/>
                <a:ea typeface="宋体" pitchFamily="2" charset="-122"/>
              </a:rPr>
              <a:t>N</a:t>
            </a:r>
            <a:endParaRPr lang="en-US" altLang="zh-CN" sz="1600" b="1">
              <a:ea typeface="宋体" pitchFamily="2" charset="-122"/>
            </a:endParaRPr>
          </a:p>
        </p:txBody>
      </p:sp>
      <p:sp>
        <p:nvSpPr>
          <p:cNvPr id="4" name="Rectangle 5"/>
          <p:cNvSpPr>
            <a:spLocks noGrp="1" noChangeArrowheads="1"/>
          </p:cNvSpPr>
          <p:nvPr>
            <p:ph type="body" idx="1"/>
          </p:nvPr>
        </p:nvSpPr>
        <p:spPr>
          <a:xfrm>
            <a:off x="457200" y="1052737"/>
            <a:ext cx="8229600" cy="5040560"/>
          </a:xfrm>
        </p:spPr>
        <p:txBody>
          <a:bodyPr/>
          <a:lstStyle/>
          <a:p>
            <a:pPr eaLnBrk="1" hangingPunct="1">
              <a:lnSpc>
                <a:spcPct val="90000"/>
              </a:lnSpc>
              <a:buFont typeface="Wingdings" pitchFamily="2" charset="2"/>
              <a:buNone/>
            </a:pPr>
            <a:r>
              <a:rPr lang="zh-CN" altLang="en-US" sz="2000" b="1" dirty="0"/>
              <a:t>由讨论可得到</a:t>
            </a:r>
            <a:r>
              <a:rPr lang="en-US" altLang="zh-CN" sz="2000" b="1" dirty="0"/>
              <a:t>dfs</a:t>
            </a:r>
            <a:r>
              <a:rPr lang="zh-CN" altLang="en-US" sz="2000" b="1" dirty="0"/>
              <a:t>算法的流程图如下</a:t>
            </a:r>
            <a:r>
              <a:rPr lang="zh-CN" altLang="en-US" sz="2000" dirty="0"/>
              <a:t>：</a:t>
            </a:r>
          </a:p>
          <a:p>
            <a:pPr eaLnBrk="1" hangingPunct="1">
              <a:lnSpc>
                <a:spcPct val="90000"/>
              </a:lnSpc>
              <a:buFont typeface="Wingdings" pitchFamily="2" charset="2"/>
              <a:buNone/>
            </a:pPr>
            <a:r>
              <a:rPr lang="zh-CN" altLang="en-US" sz="2000" b="1" dirty="0"/>
              <a:t>由此得深度遍历基本算法</a:t>
            </a:r>
            <a:r>
              <a:rPr lang="en-US" altLang="zh-CN" sz="2000" b="1" dirty="0"/>
              <a:t>dfs(v0)</a:t>
            </a:r>
            <a:r>
              <a:rPr lang="zh-CN" altLang="en-US" sz="2000" b="1" dirty="0"/>
              <a:t>如下 </a:t>
            </a:r>
            <a:r>
              <a:rPr lang="en-US" altLang="zh-CN" sz="2000" b="1" dirty="0"/>
              <a:t>:</a:t>
            </a:r>
            <a:r>
              <a:rPr lang="en-US" altLang="zh-CN" sz="1800" dirty="0"/>
              <a:t>   </a:t>
            </a:r>
            <a:r>
              <a:rPr lang="en-US" altLang="zh-CN" sz="1800" b="1" dirty="0"/>
              <a:t> </a:t>
            </a:r>
          </a:p>
          <a:p>
            <a:pPr eaLnBrk="1" hangingPunct="1">
              <a:lnSpc>
                <a:spcPct val="90000"/>
              </a:lnSpc>
              <a:buFont typeface="Wingdings" pitchFamily="2" charset="2"/>
              <a:buNone/>
            </a:pPr>
            <a:r>
              <a:rPr lang="en-US" altLang="zh-CN" sz="1800" b="1" dirty="0"/>
              <a:t>     </a:t>
            </a:r>
            <a:r>
              <a:rPr lang="en-US" altLang="zh-CN" sz="2000" dirty="0">
                <a:solidFill>
                  <a:srgbClr val="0000FF"/>
                </a:solidFill>
              </a:rPr>
              <a:t>void</a:t>
            </a:r>
            <a:r>
              <a:rPr lang="en-US" altLang="zh-CN" sz="2000" dirty="0"/>
              <a:t>  dfs(</a:t>
            </a:r>
            <a:r>
              <a:rPr lang="en-US" altLang="zh-CN" sz="2000" dirty="0" err="1"/>
              <a:t>int</a:t>
            </a:r>
            <a:r>
              <a:rPr lang="en-US" altLang="zh-CN" sz="2000" dirty="0"/>
              <a:t> v</a:t>
            </a:r>
            <a:r>
              <a:rPr lang="en-US" altLang="zh-CN" sz="2000" baseline="-25000" dirty="0"/>
              <a:t>0</a:t>
            </a:r>
            <a:r>
              <a:rPr lang="en-US" altLang="zh-CN" sz="2000" dirty="0"/>
              <a:t>) </a:t>
            </a:r>
          </a:p>
          <a:p>
            <a:pPr eaLnBrk="1" hangingPunct="1">
              <a:lnSpc>
                <a:spcPct val="90000"/>
              </a:lnSpc>
              <a:buFont typeface="Wingdings" pitchFamily="2" charset="2"/>
              <a:buNone/>
            </a:pPr>
            <a:r>
              <a:rPr lang="en-US" altLang="zh-CN" sz="2000" dirty="0"/>
              <a:t>     {  </a:t>
            </a:r>
          </a:p>
          <a:p>
            <a:pPr eaLnBrk="1" hangingPunct="1">
              <a:lnSpc>
                <a:spcPct val="90000"/>
              </a:lnSpc>
              <a:buFont typeface="Wingdings" pitchFamily="2" charset="2"/>
              <a:buNone/>
            </a:pPr>
            <a:r>
              <a:rPr lang="en-US" altLang="zh-CN" sz="2000" dirty="0"/>
              <a:t>         visit(v</a:t>
            </a:r>
            <a:r>
              <a:rPr lang="en-US" altLang="zh-CN" sz="2000" baseline="-25000" dirty="0"/>
              <a:t>0</a:t>
            </a:r>
            <a:r>
              <a:rPr lang="en-US" altLang="zh-CN" sz="2000" dirty="0"/>
              <a:t>);  </a:t>
            </a:r>
          </a:p>
          <a:p>
            <a:pPr eaLnBrk="1" hangingPunct="1">
              <a:lnSpc>
                <a:spcPct val="90000"/>
              </a:lnSpc>
              <a:buFont typeface="Wingdings" pitchFamily="2" charset="2"/>
              <a:buNone/>
            </a:pPr>
            <a:r>
              <a:rPr lang="en-US" altLang="zh-CN" sz="2000" dirty="0"/>
              <a:t>         visited[v</a:t>
            </a:r>
            <a:r>
              <a:rPr lang="en-US" altLang="zh-CN" sz="2000" baseline="-25000" dirty="0"/>
              <a:t>0</a:t>
            </a:r>
            <a:r>
              <a:rPr lang="en-US" altLang="zh-CN" sz="2000" dirty="0"/>
              <a:t>]=TRUE;</a:t>
            </a:r>
          </a:p>
          <a:p>
            <a:pPr eaLnBrk="1" hangingPunct="1">
              <a:lnSpc>
                <a:spcPct val="90000"/>
              </a:lnSpc>
              <a:buFont typeface="Wingdings" pitchFamily="2" charset="2"/>
              <a:buNone/>
            </a:pPr>
            <a:r>
              <a:rPr lang="en-US" altLang="zh-CN" sz="2000" dirty="0"/>
              <a:t>         w = </a:t>
            </a:r>
            <a:r>
              <a:rPr lang="en-US" altLang="zh-CN" sz="2000" dirty="0" err="1"/>
              <a:t>firstadj</a:t>
            </a:r>
            <a:r>
              <a:rPr lang="en-US" altLang="zh-CN" sz="2000" dirty="0"/>
              <a:t>(G,v</a:t>
            </a:r>
            <a:r>
              <a:rPr lang="en-US" altLang="zh-CN" sz="2000" baseline="-25000" dirty="0"/>
              <a:t>0</a:t>
            </a:r>
            <a:r>
              <a:rPr lang="en-US" altLang="zh-CN" sz="2000" dirty="0"/>
              <a:t>);</a:t>
            </a:r>
          </a:p>
          <a:p>
            <a:pPr eaLnBrk="1" hangingPunct="1">
              <a:lnSpc>
                <a:spcPct val="90000"/>
              </a:lnSpc>
              <a:buFont typeface="Wingdings" pitchFamily="2" charset="2"/>
              <a:buNone/>
            </a:pPr>
            <a:r>
              <a:rPr lang="en-US" altLang="zh-CN" sz="2000" dirty="0"/>
              <a:t>         </a:t>
            </a:r>
            <a:r>
              <a:rPr lang="en-US" altLang="zh-CN" sz="2000" dirty="0">
                <a:solidFill>
                  <a:srgbClr val="0000FF"/>
                </a:solidFill>
              </a:rPr>
              <a:t>while</a:t>
            </a:r>
            <a:r>
              <a:rPr lang="en-US" altLang="zh-CN" sz="2000" dirty="0"/>
              <a:t> (w!=0) </a:t>
            </a:r>
          </a:p>
          <a:p>
            <a:pPr eaLnBrk="1" hangingPunct="1">
              <a:lnSpc>
                <a:spcPct val="90000"/>
              </a:lnSpc>
              <a:buFont typeface="Wingdings" pitchFamily="2" charset="2"/>
              <a:buNone/>
            </a:pPr>
            <a:r>
              <a:rPr lang="en-US" altLang="zh-CN" sz="2000" dirty="0"/>
              <a:t>            {</a:t>
            </a:r>
          </a:p>
          <a:p>
            <a:pPr eaLnBrk="1" hangingPunct="1">
              <a:lnSpc>
                <a:spcPct val="90000"/>
              </a:lnSpc>
              <a:buFont typeface="Wingdings" pitchFamily="2" charset="2"/>
              <a:buNone/>
            </a:pPr>
            <a:r>
              <a:rPr lang="en-US" altLang="zh-CN" sz="2000" dirty="0"/>
              <a:t>                 </a:t>
            </a:r>
            <a:r>
              <a:rPr lang="en-US" altLang="zh-CN" sz="2000" dirty="0">
                <a:solidFill>
                  <a:srgbClr val="0000FF"/>
                </a:solidFill>
              </a:rPr>
              <a:t>if</a:t>
            </a:r>
            <a:r>
              <a:rPr lang="en-US" altLang="zh-CN" sz="2000" dirty="0"/>
              <a:t> (!visited[w]) </a:t>
            </a:r>
          </a:p>
          <a:p>
            <a:pPr eaLnBrk="1" hangingPunct="1">
              <a:lnSpc>
                <a:spcPct val="90000"/>
              </a:lnSpc>
              <a:buFont typeface="Wingdings" pitchFamily="2" charset="2"/>
              <a:buNone/>
            </a:pPr>
            <a:r>
              <a:rPr lang="en-US" altLang="zh-CN" sz="2000" dirty="0"/>
              <a:t>                      dfs(w);</a:t>
            </a:r>
          </a:p>
          <a:p>
            <a:pPr eaLnBrk="1" hangingPunct="1">
              <a:lnSpc>
                <a:spcPct val="90000"/>
              </a:lnSpc>
              <a:buFont typeface="Wingdings" pitchFamily="2" charset="2"/>
              <a:buNone/>
            </a:pPr>
            <a:r>
              <a:rPr lang="en-US" altLang="zh-CN" sz="2000" dirty="0"/>
              <a:t>                 w = </a:t>
            </a:r>
            <a:r>
              <a:rPr lang="en-US" altLang="zh-CN" sz="2000" dirty="0" err="1"/>
              <a:t>nextadj</a:t>
            </a:r>
            <a:r>
              <a:rPr lang="en-US" altLang="zh-CN" sz="2000" dirty="0"/>
              <a:t>(G,v</a:t>
            </a:r>
            <a:r>
              <a:rPr lang="en-US" altLang="zh-CN" sz="2000" baseline="-25000" dirty="0"/>
              <a:t>0</a:t>
            </a:r>
            <a:r>
              <a:rPr lang="en-US" altLang="zh-CN" sz="2000" dirty="0"/>
              <a:t>,w);</a:t>
            </a:r>
          </a:p>
          <a:p>
            <a:pPr eaLnBrk="1" hangingPunct="1">
              <a:lnSpc>
                <a:spcPct val="90000"/>
              </a:lnSpc>
              <a:buFont typeface="Wingdings" pitchFamily="2" charset="2"/>
              <a:buNone/>
            </a:pPr>
            <a:r>
              <a:rPr lang="en-US" altLang="zh-CN" sz="2000" dirty="0"/>
              <a:t>             }</a:t>
            </a:r>
          </a:p>
          <a:p>
            <a:pPr eaLnBrk="1" hangingPunct="1">
              <a:lnSpc>
                <a:spcPct val="90000"/>
              </a:lnSpc>
              <a:buFont typeface="Wingdings" pitchFamily="2" charset="2"/>
              <a:buNone/>
            </a:pPr>
            <a:r>
              <a:rPr lang="en-US" altLang="zh-CN" sz="2000" dirty="0"/>
              <a:t>      }</a:t>
            </a:r>
            <a:endParaRPr lang="en-US" altLang="zh-CN" dirty="0"/>
          </a:p>
        </p:txBody>
      </p:sp>
      <p:sp>
        <p:nvSpPr>
          <p:cNvPr id="24582" name="Text Box 6"/>
          <p:cNvSpPr txBox="1">
            <a:spLocks noChangeArrowheads="1"/>
          </p:cNvSpPr>
          <p:nvPr/>
        </p:nvSpPr>
        <p:spPr bwMode="auto">
          <a:xfrm>
            <a:off x="7914899" y="4192588"/>
            <a:ext cx="504825" cy="44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just"/>
            <a:r>
              <a:rPr lang="en-US" altLang="zh-CN" sz="1600" b="1">
                <a:latin typeface="Times New Roman" pitchFamily="18" charset="0"/>
                <a:ea typeface="宋体" pitchFamily="2" charset="-122"/>
              </a:rPr>
              <a:t>Y</a:t>
            </a:r>
            <a:endParaRPr lang="en-US" altLang="zh-CN" sz="1600" b="1">
              <a:ea typeface="宋体" pitchFamily="2" charset="-122"/>
            </a:endParaRPr>
          </a:p>
        </p:txBody>
      </p:sp>
      <p:sp>
        <p:nvSpPr>
          <p:cNvPr id="24583" name="Text Box 7"/>
          <p:cNvSpPr txBox="1">
            <a:spLocks noChangeArrowheads="1"/>
          </p:cNvSpPr>
          <p:nvPr/>
        </p:nvSpPr>
        <p:spPr bwMode="auto">
          <a:xfrm>
            <a:off x="5148263" y="1484313"/>
            <a:ext cx="3384550" cy="438150"/>
          </a:xfrm>
          <a:prstGeom prst="rect">
            <a:avLst/>
          </a:prstGeom>
          <a:noFill/>
          <a:ln w="9525">
            <a:solidFill>
              <a:schemeClr val="tx2"/>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spcBef>
                <a:spcPct val="50000"/>
              </a:spcBef>
            </a:pPr>
            <a:r>
              <a:rPr lang="en-US" altLang="zh-CN" b="1" dirty="0">
                <a:latin typeface="Times New Roman" pitchFamily="18" charset="0"/>
                <a:ea typeface="宋体" pitchFamily="2" charset="-122"/>
              </a:rPr>
              <a:t>visit(v</a:t>
            </a:r>
            <a:r>
              <a:rPr lang="en-US" altLang="zh-CN" b="1" baseline="-25000" dirty="0">
                <a:latin typeface="Times New Roman" pitchFamily="18" charset="0"/>
                <a:ea typeface="宋体" pitchFamily="2" charset="-122"/>
              </a:rPr>
              <a:t>0</a:t>
            </a:r>
            <a:r>
              <a:rPr lang="en-US" altLang="zh-CN" b="1" dirty="0">
                <a:latin typeface="Times New Roman" pitchFamily="18" charset="0"/>
                <a:ea typeface="宋体" pitchFamily="2" charset="-122"/>
              </a:rPr>
              <a:t>)</a:t>
            </a:r>
            <a:r>
              <a:rPr lang="en-US" altLang="zh-CN" dirty="0">
                <a:latin typeface="Times New Roman" pitchFamily="18" charset="0"/>
                <a:ea typeface="宋体" pitchFamily="2" charset="-122"/>
              </a:rPr>
              <a:t>; </a:t>
            </a:r>
            <a:r>
              <a:rPr lang="en-US" altLang="zh-CN" b="1" dirty="0">
                <a:latin typeface="Times New Roman" pitchFamily="18" charset="0"/>
                <a:ea typeface="宋体" pitchFamily="2" charset="-122"/>
              </a:rPr>
              <a:t>visited[v</a:t>
            </a:r>
            <a:r>
              <a:rPr lang="en-US" altLang="zh-CN" b="1" baseline="-25000" dirty="0">
                <a:latin typeface="Times New Roman" pitchFamily="18" charset="0"/>
                <a:ea typeface="宋体" pitchFamily="2" charset="-122"/>
              </a:rPr>
              <a:t>0</a:t>
            </a:r>
            <a:r>
              <a:rPr lang="en-US" altLang="zh-CN" b="1" dirty="0">
                <a:latin typeface="Times New Roman" pitchFamily="18" charset="0"/>
                <a:ea typeface="宋体" pitchFamily="2" charset="-122"/>
              </a:rPr>
              <a:t>]=TRUE;</a:t>
            </a:r>
          </a:p>
        </p:txBody>
      </p:sp>
      <p:sp>
        <p:nvSpPr>
          <p:cNvPr id="24584" name="Line 8"/>
          <p:cNvSpPr>
            <a:spLocks noChangeShapeType="1"/>
          </p:cNvSpPr>
          <p:nvPr/>
        </p:nvSpPr>
        <p:spPr bwMode="auto">
          <a:xfrm>
            <a:off x="6827838" y="2643188"/>
            <a:ext cx="1587" cy="228600"/>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4585" name="AutoShape 9"/>
          <p:cNvSpPr>
            <a:spLocks noChangeArrowheads="1"/>
          </p:cNvSpPr>
          <p:nvPr/>
        </p:nvSpPr>
        <p:spPr bwMode="auto">
          <a:xfrm>
            <a:off x="5819775" y="2871788"/>
            <a:ext cx="2016125" cy="587375"/>
          </a:xfrm>
          <a:prstGeom prst="flowChartDecision">
            <a:avLst/>
          </a:prstGeom>
          <a:noFill/>
          <a:ln w="9525">
            <a:solidFill>
              <a:srgbClr val="00000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sz="1600" b="1">
                <a:latin typeface="Times New Roman" pitchFamily="18" charset="0"/>
                <a:ea typeface="宋体" pitchFamily="2" charset="-122"/>
              </a:rPr>
              <a:t>w==0?</a:t>
            </a:r>
            <a:endParaRPr lang="zh-CN" altLang="en-US" sz="1600" b="1">
              <a:ea typeface="宋体" pitchFamily="2" charset="-122"/>
            </a:endParaRPr>
          </a:p>
        </p:txBody>
      </p:sp>
      <p:sp>
        <p:nvSpPr>
          <p:cNvPr id="24586" name="Line 10"/>
          <p:cNvSpPr>
            <a:spLocks noChangeShapeType="1"/>
          </p:cNvSpPr>
          <p:nvPr/>
        </p:nvSpPr>
        <p:spPr bwMode="auto">
          <a:xfrm>
            <a:off x="7835900" y="3165475"/>
            <a:ext cx="336550" cy="1588"/>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 name="Line 12"/>
          <p:cNvSpPr>
            <a:spLocks noChangeShapeType="1"/>
          </p:cNvSpPr>
          <p:nvPr/>
        </p:nvSpPr>
        <p:spPr bwMode="auto">
          <a:xfrm>
            <a:off x="6827838" y="3459163"/>
            <a:ext cx="1587" cy="293687"/>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4589" name="AutoShape 13"/>
          <p:cNvSpPr>
            <a:spLocks noChangeArrowheads="1"/>
          </p:cNvSpPr>
          <p:nvPr/>
        </p:nvSpPr>
        <p:spPr bwMode="auto">
          <a:xfrm>
            <a:off x="5733281" y="3774107"/>
            <a:ext cx="2209800" cy="735013"/>
          </a:xfrm>
          <a:prstGeom prst="flowChartDecision">
            <a:avLst/>
          </a:prstGeom>
          <a:noFill/>
          <a:ln w="9525">
            <a:solidFill>
              <a:srgbClr val="00000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sz="1600" b="1" dirty="0">
                <a:latin typeface="Times New Roman" pitchFamily="18" charset="0"/>
                <a:ea typeface="宋体" pitchFamily="2" charset="-122"/>
              </a:rPr>
              <a:t>w</a:t>
            </a:r>
            <a:r>
              <a:rPr lang="zh-CN" altLang="en-US" sz="1600" b="1" dirty="0">
                <a:latin typeface="Times New Roman" pitchFamily="18" charset="0"/>
                <a:ea typeface="宋体" pitchFamily="2" charset="-122"/>
              </a:rPr>
              <a:t>被访问过？</a:t>
            </a:r>
          </a:p>
        </p:txBody>
      </p:sp>
      <p:grpSp>
        <p:nvGrpSpPr>
          <p:cNvPr id="2" name="Group 14"/>
          <p:cNvGrpSpPr/>
          <p:nvPr/>
        </p:nvGrpSpPr>
        <p:grpSpPr bwMode="auto">
          <a:xfrm>
            <a:off x="5423718" y="4130675"/>
            <a:ext cx="504825" cy="484188"/>
            <a:chOff x="0" y="-12"/>
            <a:chExt cx="318" cy="305"/>
          </a:xfrm>
        </p:grpSpPr>
        <p:sp>
          <p:nvSpPr>
            <p:cNvPr id="6" name="Text Box 15"/>
            <p:cNvSpPr txBox="1">
              <a:spLocks noChangeArrowheads="1"/>
            </p:cNvSpPr>
            <p:nvPr/>
          </p:nvSpPr>
          <p:spPr bwMode="auto">
            <a:xfrm>
              <a:off x="0" y="0"/>
              <a:ext cx="318" cy="2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just"/>
              <a:r>
                <a:rPr lang="en-US" altLang="zh-CN" sz="1600" b="1">
                  <a:latin typeface="Times New Roman" pitchFamily="18" charset="0"/>
                  <a:ea typeface="宋体" pitchFamily="2" charset="-122"/>
                </a:rPr>
                <a:t>N</a:t>
              </a:r>
              <a:endParaRPr lang="en-US" altLang="zh-CN" sz="1600" b="1">
                <a:ea typeface="宋体" pitchFamily="2" charset="-122"/>
              </a:endParaRPr>
            </a:p>
          </p:txBody>
        </p:sp>
        <p:sp>
          <p:nvSpPr>
            <p:cNvPr id="24604" name="Line 16"/>
            <p:cNvSpPr>
              <a:spLocks noChangeShapeType="1"/>
            </p:cNvSpPr>
            <p:nvPr/>
          </p:nvSpPr>
          <p:spPr bwMode="auto">
            <a:xfrm>
              <a:off x="195" y="-12"/>
              <a:ext cx="2" cy="305"/>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24594" name="Text Box 18"/>
          <p:cNvSpPr txBox="1">
            <a:spLocks noChangeArrowheads="1"/>
          </p:cNvSpPr>
          <p:nvPr/>
        </p:nvSpPr>
        <p:spPr bwMode="auto">
          <a:xfrm>
            <a:off x="5063356" y="4605338"/>
            <a:ext cx="1344612" cy="354012"/>
          </a:xfrm>
          <a:prstGeom prst="rect">
            <a:avLst/>
          </a:prstGeom>
          <a:noFill/>
          <a:ln w="9525">
            <a:solidFill>
              <a:schemeClr val="tx2"/>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sz="1600" b="1" dirty="0">
                <a:latin typeface="Times New Roman" pitchFamily="18" charset="0"/>
                <a:ea typeface="宋体" pitchFamily="2" charset="-122"/>
              </a:rPr>
              <a:t>dfs(w);</a:t>
            </a:r>
            <a:endParaRPr lang="en-US" altLang="zh-CN" sz="1600" b="1" dirty="0">
              <a:ea typeface="宋体" pitchFamily="2" charset="-122"/>
            </a:endParaRPr>
          </a:p>
        </p:txBody>
      </p:sp>
      <p:sp>
        <p:nvSpPr>
          <p:cNvPr id="24595" name="Text Box 19"/>
          <p:cNvSpPr txBox="1">
            <a:spLocks noChangeArrowheads="1"/>
          </p:cNvSpPr>
          <p:nvPr/>
        </p:nvSpPr>
        <p:spPr bwMode="auto">
          <a:xfrm>
            <a:off x="5542781" y="5398950"/>
            <a:ext cx="2400300" cy="373062"/>
          </a:xfrm>
          <a:prstGeom prst="rect">
            <a:avLst/>
          </a:prstGeom>
          <a:noFill/>
          <a:ln w="9525">
            <a:solidFill>
              <a:schemeClr val="tx2"/>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a:latin typeface="Times New Roman" pitchFamily="18" charset="0"/>
                <a:ea typeface="宋体" pitchFamily="2" charset="-122"/>
              </a:rPr>
              <a:t>w=nextadj(G,v0,w);</a:t>
            </a:r>
          </a:p>
        </p:txBody>
      </p:sp>
      <p:grpSp>
        <p:nvGrpSpPr>
          <p:cNvPr id="3" name="Group 21"/>
          <p:cNvGrpSpPr/>
          <p:nvPr/>
        </p:nvGrpSpPr>
        <p:grpSpPr bwMode="auto">
          <a:xfrm>
            <a:off x="6516688" y="981075"/>
            <a:ext cx="433387" cy="503238"/>
            <a:chOff x="0" y="0"/>
            <a:chExt cx="273" cy="317"/>
          </a:xfrm>
        </p:grpSpPr>
        <p:sp>
          <p:nvSpPr>
            <p:cNvPr id="7" name="Line 22"/>
            <p:cNvSpPr>
              <a:spLocks noChangeShapeType="1"/>
            </p:cNvSpPr>
            <p:nvPr/>
          </p:nvSpPr>
          <p:spPr bwMode="auto">
            <a:xfrm>
              <a:off x="136" y="136"/>
              <a:ext cx="0" cy="181"/>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 name="Oval 23"/>
            <p:cNvSpPr>
              <a:spLocks noChangeArrowheads="1"/>
            </p:cNvSpPr>
            <p:nvPr/>
          </p:nvSpPr>
          <p:spPr bwMode="auto">
            <a:xfrm>
              <a:off x="0" y="0"/>
              <a:ext cx="273" cy="181"/>
            </a:xfrm>
            <a:prstGeom prst="ellipse">
              <a:avLst/>
            </a:prstGeom>
            <a:solidFill>
              <a:srgbClr val="FF6600"/>
            </a:solidFill>
            <a:ln w="9525">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grpSp>
      <p:sp>
        <p:nvSpPr>
          <p:cNvPr id="24600" name="Text Box 24"/>
          <p:cNvSpPr txBox="1">
            <a:spLocks noChangeArrowheads="1"/>
          </p:cNvSpPr>
          <p:nvPr/>
        </p:nvSpPr>
        <p:spPr bwMode="auto">
          <a:xfrm>
            <a:off x="5627688" y="2205038"/>
            <a:ext cx="2257425" cy="438150"/>
          </a:xfrm>
          <a:prstGeom prst="rect">
            <a:avLst/>
          </a:prstGeom>
          <a:noFill/>
          <a:ln w="9525">
            <a:solidFill>
              <a:schemeClr val="tx2"/>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latin typeface="Times New Roman" pitchFamily="18" charset="0"/>
                <a:ea typeface="宋体" pitchFamily="2" charset="-122"/>
              </a:rPr>
              <a:t>w=</a:t>
            </a:r>
            <a:r>
              <a:rPr lang="en-US" altLang="zh-CN" b="1" dirty="0" err="1">
                <a:latin typeface="Times New Roman" pitchFamily="18" charset="0"/>
                <a:ea typeface="宋体" pitchFamily="2" charset="-122"/>
              </a:rPr>
              <a:t>firstadj</a:t>
            </a:r>
            <a:r>
              <a:rPr lang="en-US" altLang="zh-CN" b="1" dirty="0">
                <a:latin typeface="Times New Roman" pitchFamily="18" charset="0"/>
                <a:ea typeface="宋体" pitchFamily="2" charset="-122"/>
              </a:rPr>
              <a:t>(G,v</a:t>
            </a:r>
            <a:r>
              <a:rPr lang="en-US" altLang="zh-CN" b="1" baseline="-25000" dirty="0">
                <a:latin typeface="Times New Roman" pitchFamily="18" charset="0"/>
                <a:ea typeface="宋体" pitchFamily="2" charset="-122"/>
              </a:rPr>
              <a:t>0</a:t>
            </a:r>
            <a:r>
              <a:rPr lang="en-US" altLang="zh-CN" b="1" dirty="0">
                <a:latin typeface="Times New Roman" pitchFamily="18" charset="0"/>
                <a:ea typeface="宋体" pitchFamily="2" charset="-122"/>
              </a:rPr>
              <a:t>) </a:t>
            </a:r>
            <a:r>
              <a:rPr lang="zh-CN" altLang="en-US" b="1" dirty="0">
                <a:latin typeface="Times New Roman" pitchFamily="18" charset="0"/>
                <a:ea typeface="宋体" pitchFamily="2" charset="-122"/>
              </a:rPr>
              <a:t>：</a:t>
            </a:r>
          </a:p>
        </p:txBody>
      </p:sp>
      <p:sp>
        <p:nvSpPr>
          <p:cNvPr id="24601" name="Oval 25"/>
          <p:cNvSpPr>
            <a:spLocks noChangeArrowheads="1"/>
          </p:cNvSpPr>
          <p:nvPr/>
        </p:nvSpPr>
        <p:spPr bwMode="auto">
          <a:xfrm>
            <a:off x="8172450" y="2997200"/>
            <a:ext cx="431800" cy="287338"/>
          </a:xfrm>
          <a:prstGeom prst="ellipse">
            <a:avLst/>
          </a:prstGeom>
          <a:solidFill>
            <a:srgbClr val="FF6600"/>
          </a:solidFill>
          <a:ln w="9525">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sp>
        <p:nvSpPr>
          <p:cNvPr id="24602" name="Line 26"/>
          <p:cNvSpPr>
            <a:spLocks noChangeShapeType="1"/>
          </p:cNvSpPr>
          <p:nvPr/>
        </p:nvSpPr>
        <p:spPr bwMode="auto">
          <a:xfrm>
            <a:off x="6732588" y="1916113"/>
            <a:ext cx="1587" cy="293687"/>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nvGrpSpPr>
          <p:cNvPr id="43" name="组合 42"/>
          <p:cNvGrpSpPr/>
          <p:nvPr/>
        </p:nvGrpSpPr>
        <p:grpSpPr>
          <a:xfrm>
            <a:off x="7223397" y="4141614"/>
            <a:ext cx="723677" cy="1248265"/>
            <a:chOff x="7308304" y="4141614"/>
            <a:chExt cx="723677" cy="1248265"/>
          </a:xfrm>
        </p:grpSpPr>
        <p:cxnSp>
          <p:nvCxnSpPr>
            <p:cNvPr id="11" name="直接连接符 10"/>
            <p:cNvCxnSpPr/>
            <p:nvPr/>
          </p:nvCxnSpPr>
          <p:spPr>
            <a:xfrm flipH="1">
              <a:off x="8027988" y="4141614"/>
              <a:ext cx="3993" cy="9890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7308305" y="5130650"/>
              <a:ext cx="719683" cy="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308304" y="5130651"/>
              <a:ext cx="0" cy="2592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5648373" y="4959350"/>
            <a:ext cx="1072333" cy="430529"/>
            <a:chOff x="5733280" y="4959350"/>
            <a:chExt cx="1072333" cy="430529"/>
          </a:xfrm>
        </p:grpSpPr>
        <p:cxnSp>
          <p:nvCxnSpPr>
            <p:cNvPr id="17" name="直接连接符 16"/>
            <p:cNvCxnSpPr>
              <a:stCxn id="24594" idx="2"/>
            </p:cNvCxnSpPr>
            <p:nvPr/>
          </p:nvCxnSpPr>
          <p:spPr>
            <a:xfrm flipH="1">
              <a:off x="5733281" y="4959350"/>
              <a:ext cx="2381" cy="1713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733280" y="5130650"/>
              <a:ext cx="1072333"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805613" y="5130651"/>
              <a:ext cx="0" cy="2592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4788024" y="3165475"/>
            <a:ext cx="2160240" cy="2927822"/>
            <a:chOff x="4788024" y="3165475"/>
            <a:chExt cx="2160240" cy="2927822"/>
          </a:xfrm>
        </p:grpSpPr>
        <p:cxnSp>
          <p:nvCxnSpPr>
            <p:cNvPr id="26" name="直接连接符 25"/>
            <p:cNvCxnSpPr/>
            <p:nvPr/>
          </p:nvCxnSpPr>
          <p:spPr>
            <a:xfrm>
              <a:off x="6948264" y="5772012"/>
              <a:ext cx="0" cy="3212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4788024" y="6093297"/>
              <a:ext cx="21602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4788024" y="3165475"/>
              <a:ext cx="0" cy="29278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4585" idx="1"/>
            </p:cNvCxnSpPr>
            <p:nvPr/>
          </p:nvCxnSpPr>
          <p:spPr>
            <a:xfrm flipH="1" flipV="1">
              <a:off x="4788024" y="3165475"/>
              <a:ext cx="1031751" cy="1"/>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45" name="组合 67"/>
          <p:cNvGrpSpPr/>
          <p:nvPr/>
        </p:nvGrpSpPr>
        <p:grpSpPr>
          <a:xfrm>
            <a:off x="-903767" y="76371"/>
            <a:ext cx="11067421" cy="674847"/>
            <a:chOff x="-537206" y="4202884"/>
            <a:chExt cx="11067421" cy="674847"/>
          </a:xfrm>
        </p:grpSpPr>
        <p:grpSp>
          <p:nvGrpSpPr>
            <p:cNvPr id="46" name="组合 106"/>
            <p:cNvGrpSpPr/>
            <p:nvPr/>
          </p:nvGrpSpPr>
          <p:grpSpPr>
            <a:xfrm>
              <a:off x="-537206" y="4202884"/>
              <a:ext cx="11067421" cy="674847"/>
              <a:chOff x="-546731" y="4202884"/>
              <a:chExt cx="11067421" cy="674847"/>
            </a:xfrm>
          </p:grpSpPr>
          <p:sp>
            <p:nvSpPr>
              <p:cNvPr id="4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49"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9.4 </a:t>
                </a:r>
                <a:r>
                  <a:rPr lang="zh-CN" altLang="en-US" sz="3600" b="1" dirty="0">
                    <a:latin typeface="Times New Roman" pitchFamily="18" charset="0"/>
                    <a:ea typeface="黑体" pitchFamily="49" charset="-122"/>
                  </a:rPr>
                  <a:t>图的遍历</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深度优先搜索遍历</a:t>
                </a:r>
              </a:p>
            </p:txBody>
          </p:sp>
        </p:grpSp>
        <p:pic>
          <p:nvPicPr>
            <p:cNvPr id="47" name="图片 46"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83"/>
                                        </p:tgtEl>
                                        <p:attrNameLst>
                                          <p:attrName>style.visibility</p:attrName>
                                        </p:attrNameLst>
                                      </p:cBhvr>
                                      <p:to>
                                        <p:strVal val="visible"/>
                                      </p:to>
                                    </p:set>
                                    <p:animEffect transition="in" filter="blinds(horizontal)">
                                      <p:cBhvr>
                                        <p:cTn id="17" dur="500"/>
                                        <p:tgtEl>
                                          <p:spTgt spid="2458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602"/>
                                        </p:tgtEl>
                                        <p:attrNameLst>
                                          <p:attrName>style.visibility</p:attrName>
                                        </p:attrNameLst>
                                      </p:cBhvr>
                                      <p:to>
                                        <p:strVal val="visible"/>
                                      </p:to>
                                    </p:set>
                                    <p:animEffect transition="in" filter="blinds(horizontal)">
                                      <p:cBhvr>
                                        <p:cTn id="22" dur="500"/>
                                        <p:tgtEl>
                                          <p:spTgt spid="2460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4600"/>
                                        </p:tgtEl>
                                        <p:attrNameLst>
                                          <p:attrName>style.visibility</p:attrName>
                                        </p:attrNameLst>
                                      </p:cBhvr>
                                      <p:to>
                                        <p:strVal val="visible"/>
                                      </p:to>
                                    </p:set>
                                    <p:animEffect transition="in" filter="blinds(horizontal)">
                                      <p:cBhvr>
                                        <p:cTn id="25" dur="500"/>
                                        <p:tgtEl>
                                          <p:spTgt spid="2460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4584"/>
                                        </p:tgtEl>
                                        <p:attrNameLst>
                                          <p:attrName>style.visibility</p:attrName>
                                        </p:attrNameLst>
                                      </p:cBhvr>
                                      <p:to>
                                        <p:strVal val="visible"/>
                                      </p:to>
                                    </p:set>
                                    <p:animEffect transition="in" filter="blinds(horizontal)">
                                      <p:cBhvr>
                                        <p:cTn id="30" dur="500"/>
                                        <p:tgtEl>
                                          <p:spTgt spid="2458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linds(horizontal)">
                                      <p:cBhvr>
                                        <p:cTn id="35" dur="500"/>
                                        <p:tgtEl>
                                          <p:spTgt spid="5"/>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4579"/>
                                        </p:tgtEl>
                                        <p:attrNameLst>
                                          <p:attrName>style.visibility</p:attrName>
                                        </p:attrNameLst>
                                      </p:cBhvr>
                                      <p:to>
                                        <p:strVal val="visible"/>
                                      </p:to>
                                    </p:set>
                                    <p:animEffect transition="in" filter="blinds(horizontal)">
                                      <p:cBhvr>
                                        <p:cTn id="38" dur="500"/>
                                        <p:tgtEl>
                                          <p:spTgt spid="24579"/>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4585"/>
                                        </p:tgtEl>
                                        <p:attrNameLst>
                                          <p:attrName>style.visibility</p:attrName>
                                        </p:attrNameLst>
                                      </p:cBhvr>
                                      <p:to>
                                        <p:strVal val="visible"/>
                                      </p:to>
                                    </p:set>
                                    <p:animEffect transition="in" filter="blinds(horizontal)">
                                      <p:cBhvr>
                                        <p:cTn id="41" dur="500"/>
                                        <p:tgtEl>
                                          <p:spTgt spid="24585"/>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4589"/>
                                        </p:tgtEl>
                                        <p:attrNameLst>
                                          <p:attrName>style.visibility</p:attrName>
                                        </p:attrNameLst>
                                      </p:cBhvr>
                                      <p:to>
                                        <p:strVal val="visible"/>
                                      </p:to>
                                    </p:set>
                                    <p:animEffect transition="in" filter="blinds(horizontal)">
                                      <p:cBhvr>
                                        <p:cTn id="46" dur="500"/>
                                        <p:tgtEl>
                                          <p:spTgt spid="24589"/>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blinds(horizontal)">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4594"/>
                                        </p:tgtEl>
                                        <p:attrNameLst>
                                          <p:attrName>style.visibility</p:attrName>
                                        </p:attrNameLst>
                                      </p:cBhvr>
                                      <p:to>
                                        <p:strVal val="visible"/>
                                      </p:to>
                                    </p:set>
                                    <p:animEffect transition="in" filter="blinds(horizontal)">
                                      <p:cBhvr>
                                        <p:cTn id="56" dur="500"/>
                                        <p:tgtEl>
                                          <p:spTgt spid="24594"/>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3" presetClass="entr" presetSubtype="10" fill="hold" grpId="0" nodeType="withEffect">
                                  <p:stCondLst>
                                    <p:cond delay="0"/>
                                  </p:stCondLst>
                                  <p:childTnLst>
                                    <p:set>
                                      <p:cBhvr>
                                        <p:cTn id="66" dur="1" fill="hold">
                                          <p:stCondLst>
                                            <p:cond delay="0"/>
                                          </p:stCondLst>
                                        </p:cTn>
                                        <p:tgtEl>
                                          <p:spTgt spid="24582"/>
                                        </p:tgtEl>
                                        <p:attrNameLst>
                                          <p:attrName>style.visibility</p:attrName>
                                        </p:attrNameLst>
                                      </p:cBhvr>
                                      <p:to>
                                        <p:strVal val="visible"/>
                                      </p:to>
                                    </p:set>
                                    <p:animEffect transition="in" filter="blinds(horizontal)">
                                      <p:cBhvr>
                                        <p:cTn id="67" dur="500"/>
                                        <p:tgtEl>
                                          <p:spTgt spid="24582"/>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24595"/>
                                        </p:tgtEl>
                                        <p:attrNameLst>
                                          <p:attrName>style.visibility</p:attrName>
                                        </p:attrNameLst>
                                      </p:cBhvr>
                                      <p:to>
                                        <p:strVal val="visible"/>
                                      </p:to>
                                    </p:set>
                                    <p:animEffect transition="in" filter="blinds(horizontal)">
                                      <p:cBhvr>
                                        <p:cTn id="70" dur="500"/>
                                        <p:tgtEl>
                                          <p:spTgt spid="24595"/>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1" fill="hold">
                                          <p:stCondLst>
                                            <p:cond delay="0"/>
                                          </p:stCondLst>
                                        </p:cTn>
                                        <p:tgtEl>
                                          <p:spTgt spid="24586"/>
                                        </p:tgtEl>
                                        <p:attrNameLst>
                                          <p:attrName>style.visibility</p:attrName>
                                        </p:attrNameLst>
                                      </p:cBhvr>
                                      <p:to>
                                        <p:strVal val="visible"/>
                                      </p:to>
                                    </p:set>
                                    <p:animEffect transition="in" filter="blinds(horizontal)">
                                      <p:cBhvr>
                                        <p:cTn id="79" dur="500"/>
                                        <p:tgtEl>
                                          <p:spTgt spid="24586"/>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24578"/>
                                        </p:tgtEl>
                                        <p:attrNameLst>
                                          <p:attrName>style.visibility</p:attrName>
                                        </p:attrNameLst>
                                      </p:cBhvr>
                                      <p:to>
                                        <p:strVal val="visible"/>
                                      </p:to>
                                    </p:set>
                                    <p:animEffect transition="in" filter="blinds(horizontal)">
                                      <p:cBhvr>
                                        <p:cTn id="82" dur="500"/>
                                        <p:tgtEl>
                                          <p:spTgt spid="24578"/>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24601"/>
                                        </p:tgtEl>
                                        <p:attrNameLst>
                                          <p:attrName>style.visibility</p:attrName>
                                        </p:attrNameLst>
                                      </p:cBhvr>
                                      <p:to>
                                        <p:strVal val="visible"/>
                                      </p:to>
                                    </p:set>
                                    <p:animEffect transition="in" filter="blinds(horizontal)">
                                      <p:cBhvr>
                                        <p:cTn id="85" dur="500"/>
                                        <p:tgtEl>
                                          <p:spTgt spid="24601"/>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4">
                                            <p:txEl>
                                              <p:pRg st="1" end="1"/>
                                            </p:txEl>
                                          </p:spTgt>
                                        </p:tgtEl>
                                        <p:attrNameLst>
                                          <p:attrName>style.visibility</p:attrName>
                                        </p:attrNameLst>
                                      </p:cBhvr>
                                      <p:to>
                                        <p:strVal val="visible"/>
                                      </p:to>
                                    </p:set>
                                    <p:animEffect transition="in" filter="blinds(horizontal)">
                                      <p:cBhvr>
                                        <p:cTn id="90" dur="500"/>
                                        <p:tgtEl>
                                          <p:spTgt spid="4">
                                            <p:txEl>
                                              <p:pRg st="1" end="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4">
                                            <p:txEl>
                                              <p:pRg st="2" end="2"/>
                                            </p:txEl>
                                          </p:spTgt>
                                        </p:tgtEl>
                                        <p:attrNameLst>
                                          <p:attrName>style.visibility</p:attrName>
                                        </p:attrNameLst>
                                      </p:cBhvr>
                                      <p:to>
                                        <p:strVal val="visible"/>
                                      </p:to>
                                    </p:set>
                                    <p:animEffect transition="in" filter="blinds(horizontal)">
                                      <p:cBhvr>
                                        <p:cTn id="95" dur="500"/>
                                        <p:tgtEl>
                                          <p:spTgt spid="4">
                                            <p:txEl>
                                              <p:pRg st="2" end="2"/>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4">
                                            <p:txEl>
                                              <p:pRg st="3" end="3"/>
                                            </p:txEl>
                                          </p:spTgt>
                                        </p:tgtEl>
                                        <p:attrNameLst>
                                          <p:attrName>style.visibility</p:attrName>
                                        </p:attrNameLst>
                                      </p:cBhvr>
                                      <p:to>
                                        <p:strVal val="visible"/>
                                      </p:to>
                                    </p:set>
                                    <p:animEffect transition="in" filter="blinds(horizontal)">
                                      <p:cBhvr>
                                        <p:cTn id="100" dur="500"/>
                                        <p:tgtEl>
                                          <p:spTgt spid="4">
                                            <p:txEl>
                                              <p:pRg st="3" end="3"/>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4">
                                            <p:txEl>
                                              <p:pRg st="4" end="4"/>
                                            </p:txEl>
                                          </p:spTgt>
                                        </p:tgtEl>
                                        <p:attrNameLst>
                                          <p:attrName>style.visibility</p:attrName>
                                        </p:attrNameLst>
                                      </p:cBhvr>
                                      <p:to>
                                        <p:strVal val="visible"/>
                                      </p:to>
                                    </p:set>
                                    <p:animEffect transition="in" filter="blinds(horizontal)">
                                      <p:cBhvr>
                                        <p:cTn id="105" dur="500"/>
                                        <p:tgtEl>
                                          <p:spTgt spid="4">
                                            <p:txEl>
                                              <p:pRg st="4" end="4"/>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4">
                                            <p:txEl>
                                              <p:pRg st="5" end="5"/>
                                            </p:txEl>
                                          </p:spTgt>
                                        </p:tgtEl>
                                        <p:attrNameLst>
                                          <p:attrName>style.visibility</p:attrName>
                                        </p:attrNameLst>
                                      </p:cBhvr>
                                      <p:to>
                                        <p:strVal val="visible"/>
                                      </p:to>
                                    </p:set>
                                    <p:animEffect transition="in" filter="blinds(horizontal)">
                                      <p:cBhvr>
                                        <p:cTn id="110" dur="500"/>
                                        <p:tgtEl>
                                          <p:spTgt spid="4">
                                            <p:txEl>
                                              <p:pRg st="5" end="5"/>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4">
                                            <p:txEl>
                                              <p:pRg st="6" end="6"/>
                                            </p:txEl>
                                          </p:spTgt>
                                        </p:tgtEl>
                                        <p:attrNameLst>
                                          <p:attrName>style.visibility</p:attrName>
                                        </p:attrNameLst>
                                      </p:cBhvr>
                                      <p:to>
                                        <p:strVal val="visible"/>
                                      </p:to>
                                    </p:set>
                                    <p:animEffect transition="in" filter="blinds(horizontal)">
                                      <p:cBhvr>
                                        <p:cTn id="115" dur="500"/>
                                        <p:tgtEl>
                                          <p:spTgt spid="4">
                                            <p:txEl>
                                              <p:pRg st="6" end="6"/>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4">
                                            <p:txEl>
                                              <p:pRg st="7" end="7"/>
                                            </p:txEl>
                                          </p:spTgt>
                                        </p:tgtEl>
                                        <p:attrNameLst>
                                          <p:attrName>style.visibility</p:attrName>
                                        </p:attrNameLst>
                                      </p:cBhvr>
                                      <p:to>
                                        <p:strVal val="visible"/>
                                      </p:to>
                                    </p:set>
                                    <p:animEffect transition="in" filter="blinds(horizontal)">
                                      <p:cBhvr>
                                        <p:cTn id="120" dur="500"/>
                                        <p:tgtEl>
                                          <p:spTgt spid="4">
                                            <p:txEl>
                                              <p:pRg st="7" end="7"/>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grpId="0" nodeType="clickEffect">
                                  <p:stCondLst>
                                    <p:cond delay="0"/>
                                  </p:stCondLst>
                                  <p:childTnLst>
                                    <p:set>
                                      <p:cBhvr>
                                        <p:cTn id="124" dur="1" fill="hold">
                                          <p:stCondLst>
                                            <p:cond delay="0"/>
                                          </p:stCondLst>
                                        </p:cTn>
                                        <p:tgtEl>
                                          <p:spTgt spid="4">
                                            <p:txEl>
                                              <p:pRg st="8" end="8"/>
                                            </p:txEl>
                                          </p:spTgt>
                                        </p:tgtEl>
                                        <p:attrNameLst>
                                          <p:attrName>style.visibility</p:attrName>
                                        </p:attrNameLst>
                                      </p:cBhvr>
                                      <p:to>
                                        <p:strVal val="visible"/>
                                      </p:to>
                                    </p:set>
                                    <p:animEffect transition="in" filter="blinds(horizontal)">
                                      <p:cBhvr>
                                        <p:cTn id="125" dur="500"/>
                                        <p:tgtEl>
                                          <p:spTgt spid="4">
                                            <p:txEl>
                                              <p:pRg st="8" end="8"/>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4">
                                            <p:txEl>
                                              <p:pRg st="9" end="9"/>
                                            </p:txEl>
                                          </p:spTgt>
                                        </p:tgtEl>
                                        <p:attrNameLst>
                                          <p:attrName>style.visibility</p:attrName>
                                        </p:attrNameLst>
                                      </p:cBhvr>
                                      <p:to>
                                        <p:strVal val="visible"/>
                                      </p:to>
                                    </p:set>
                                    <p:animEffect transition="in" filter="blinds(horizontal)">
                                      <p:cBhvr>
                                        <p:cTn id="130" dur="500"/>
                                        <p:tgtEl>
                                          <p:spTgt spid="4">
                                            <p:txEl>
                                              <p:pRg st="9" end="9"/>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ntr" presetSubtype="10" fill="hold" grpId="0" nodeType="clickEffect">
                                  <p:stCondLst>
                                    <p:cond delay="0"/>
                                  </p:stCondLst>
                                  <p:childTnLst>
                                    <p:set>
                                      <p:cBhvr>
                                        <p:cTn id="134" dur="1" fill="hold">
                                          <p:stCondLst>
                                            <p:cond delay="0"/>
                                          </p:stCondLst>
                                        </p:cTn>
                                        <p:tgtEl>
                                          <p:spTgt spid="4">
                                            <p:txEl>
                                              <p:pRg st="10" end="10"/>
                                            </p:txEl>
                                          </p:spTgt>
                                        </p:tgtEl>
                                        <p:attrNameLst>
                                          <p:attrName>style.visibility</p:attrName>
                                        </p:attrNameLst>
                                      </p:cBhvr>
                                      <p:to>
                                        <p:strVal val="visible"/>
                                      </p:to>
                                    </p:set>
                                    <p:animEffect transition="in" filter="blinds(horizontal)">
                                      <p:cBhvr>
                                        <p:cTn id="135" dur="500"/>
                                        <p:tgtEl>
                                          <p:spTgt spid="4">
                                            <p:txEl>
                                              <p:pRg st="10" end="10"/>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4">
                                            <p:txEl>
                                              <p:pRg st="11" end="11"/>
                                            </p:txEl>
                                          </p:spTgt>
                                        </p:tgtEl>
                                        <p:attrNameLst>
                                          <p:attrName>style.visibility</p:attrName>
                                        </p:attrNameLst>
                                      </p:cBhvr>
                                      <p:to>
                                        <p:strVal val="visible"/>
                                      </p:to>
                                    </p:set>
                                    <p:animEffect transition="in" filter="blinds(horizontal)">
                                      <p:cBhvr>
                                        <p:cTn id="140" dur="500"/>
                                        <p:tgtEl>
                                          <p:spTgt spid="4">
                                            <p:txEl>
                                              <p:pRg st="11" end="11"/>
                                            </p:txEl>
                                          </p:spTgt>
                                        </p:tgtEl>
                                      </p:cBhvr>
                                    </p:animEffect>
                                  </p:childTnLst>
                                </p:cTn>
                              </p:par>
                            </p:childTnLst>
                          </p:cTn>
                        </p:par>
                      </p:childTnLst>
                    </p:cTn>
                  </p:par>
                  <p:par>
                    <p:cTn id="141" fill="hold">
                      <p:stCondLst>
                        <p:cond delay="indefinite"/>
                      </p:stCondLst>
                      <p:childTnLst>
                        <p:par>
                          <p:cTn id="142" fill="hold">
                            <p:stCondLst>
                              <p:cond delay="0"/>
                            </p:stCondLst>
                            <p:childTnLst>
                              <p:par>
                                <p:cTn id="143" presetID="3" presetClass="entr" presetSubtype="10" fill="hold" grpId="0" nodeType="clickEffect">
                                  <p:stCondLst>
                                    <p:cond delay="0"/>
                                  </p:stCondLst>
                                  <p:childTnLst>
                                    <p:set>
                                      <p:cBhvr>
                                        <p:cTn id="144" dur="1" fill="hold">
                                          <p:stCondLst>
                                            <p:cond delay="0"/>
                                          </p:stCondLst>
                                        </p:cTn>
                                        <p:tgtEl>
                                          <p:spTgt spid="4">
                                            <p:txEl>
                                              <p:pRg st="12" end="12"/>
                                            </p:txEl>
                                          </p:spTgt>
                                        </p:tgtEl>
                                        <p:attrNameLst>
                                          <p:attrName>style.visibility</p:attrName>
                                        </p:attrNameLst>
                                      </p:cBhvr>
                                      <p:to>
                                        <p:strVal val="visible"/>
                                      </p:to>
                                    </p:set>
                                    <p:animEffect transition="in" filter="blinds(horizontal)">
                                      <p:cBhvr>
                                        <p:cTn id="145" dur="500"/>
                                        <p:tgtEl>
                                          <p:spTgt spid="4">
                                            <p:txEl>
                                              <p:pRg st="12" end="12"/>
                                            </p:txEl>
                                          </p:spTgt>
                                        </p:tgtEl>
                                      </p:cBhvr>
                                    </p:animEffect>
                                  </p:childTnLst>
                                </p:cTn>
                              </p:par>
                            </p:childTnLst>
                          </p:cTn>
                        </p:par>
                      </p:childTnLst>
                    </p:cTn>
                  </p:par>
                  <p:par>
                    <p:cTn id="146" fill="hold">
                      <p:stCondLst>
                        <p:cond delay="indefinite"/>
                      </p:stCondLst>
                      <p:childTnLst>
                        <p:par>
                          <p:cTn id="147" fill="hold">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4">
                                            <p:txEl>
                                              <p:pRg st="13" end="13"/>
                                            </p:txEl>
                                          </p:spTgt>
                                        </p:tgtEl>
                                        <p:attrNameLst>
                                          <p:attrName>style.visibility</p:attrName>
                                        </p:attrNameLst>
                                      </p:cBhvr>
                                      <p:to>
                                        <p:strVal val="visible"/>
                                      </p:to>
                                    </p:set>
                                    <p:animEffect transition="in" filter="blinds(horizontal)">
                                      <p:cBhvr>
                                        <p:cTn id="150"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79" grpId="0" autoUpdateAnimBg="0"/>
      <p:bldP spid="4" grpId="0" uiExpand="1" build="p" autoUpdateAnimBg="0"/>
      <p:bldP spid="24582" grpId="0" autoUpdateAnimBg="0"/>
      <p:bldP spid="24583" grpId="0" animBg="1" autoUpdateAnimBg="0"/>
      <p:bldP spid="24585" grpId="0" animBg="1" autoUpdateAnimBg="0"/>
      <p:bldP spid="24589" grpId="0" animBg="1" autoUpdateAnimBg="0"/>
      <p:bldP spid="24594" grpId="0" animBg="1" autoUpdateAnimBg="0"/>
      <p:bldP spid="24595" grpId="0" animBg="1" autoUpdateAnimBg="0"/>
      <p:bldP spid="24600" grpId="0" animBg="1" autoUpdateAnimBg="0"/>
      <p:bldP spid="2460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body" idx="1"/>
          </p:nvPr>
        </p:nvSpPr>
        <p:spPr>
          <a:xfrm>
            <a:off x="493395" y="979488"/>
            <a:ext cx="7993062" cy="4899025"/>
          </a:xfrm>
        </p:spPr>
        <p:txBody>
          <a:bodyPr/>
          <a:lstStyle/>
          <a:p>
            <a:pPr marL="495300" indent="-495300" eaLnBrk="1" hangingPunct="1">
              <a:buFont typeface="Wingdings" pitchFamily="2" charset="2"/>
              <a:buNone/>
            </a:pPr>
            <a:r>
              <a:rPr lang="zh-CN" altLang="en-US" sz="2400" b="1" dirty="0">
                <a:solidFill>
                  <a:schemeClr val="accent2"/>
                </a:solidFill>
              </a:rPr>
              <a:t>    </a:t>
            </a:r>
            <a:r>
              <a:rPr lang="zh-CN" altLang="en-US" sz="2400" b="1" dirty="0">
                <a:solidFill>
                  <a:srgbClr val="FF0000"/>
                </a:solidFill>
              </a:rPr>
              <a:t>问题</a:t>
            </a:r>
            <a:r>
              <a:rPr lang="zh-CN" altLang="en-US" sz="2400" b="1" dirty="0"/>
              <a:t>：</a:t>
            </a:r>
          </a:p>
          <a:p>
            <a:pPr marL="495300" indent="-495300" eaLnBrk="1" hangingPunct="1">
              <a:spcBef>
                <a:spcPts val="1200"/>
              </a:spcBef>
              <a:buFont typeface="Wingdings" pitchFamily="2" charset="2"/>
              <a:buNone/>
            </a:pPr>
            <a:r>
              <a:rPr lang="zh-CN" altLang="en-US" sz="2400" b="1" dirty="0"/>
              <a:t> （</a:t>
            </a:r>
            <a:r>
              <a:rPr lang="en-US" altLang="zh-CN" sz="2400" b="1" dirty="0"/>
              <a:t>1</a:t>
            </a:r>
            <a:r>
              <a:rPr lang="zh-CN" altLang="en-US" sz="2400" b="1" dirty="0"/>
              <a:t>）</a:t>
            </a:r>
            <a:r>
              <a:rPr lang="en-US" altLang="zh-CN" sz="2400" b="1" dirty="0"/>
              <a:t>dfs</a:t>
            </a:r>
            <a:r>
              <a:rPr lang="zh-CN" altLang="en-US" sz="2400" b="1" dirty="0"/>
              <a:t>算法是否</a:t>
            </a:r>
            <a:r>
              <a:rPr lang="zh-CN" altLang="en-US" sz="2400" b="1" dirty="0">
                <a:solidFill>
                  <a:srgbClr val="FF0000"/>
                </a:solidFill>
              </a:rPr>
              <a:t>适用于有向图</a:t>
            </a:r>
            <a:r>
              <a:rPr lang="zh-CN" altLang="en-US" sz="2400" b="1" dirty="0"/>
              <a:t>？</a:t>
            </a:r>
          </a:p>
          <a:p>
            <a:pPr marL="495300" indent="-495300" eaLnBrk="1" hangingPunct="1">
              <a:spcBef>
                <a:spcPts val="1200"/>
              </a:spcBef>
              <a:buFont typeface="Wingdings" pitchFamily="2" charset="2"/>
              <a:buNone/>
            </a:pPr>
            <a:r>
              <a:rPr lang="zh-CN" altLang="en-US" sz="2400" b="1" dirty="0"/>
              <a:t> （</a:t>
            </a:r>
            <a:r>
              <a:rPr lang="en-US" altLang="zh-CN" sz="2400" b="1" dirty="0"/>
              <a:t>2</a:t>
            </a:r>
            <a:r>
              <a:rPr lang="zh-CN" altLang="en-US" sz="2400" b="1" dirty="0"/>
              <a:t>）</a:t>
            </a:r>
            <a:r>
              <a:rPr lang="zh-CN" altLang="en-US" sz="2400" b="1" dirty="0">
                <a:solidFill>
                  <a:srgbClr val="FF0000"/>
                </a:solidFill>
              </a:rPr>
              <a:t>如何设置</a:t>
            </a:r>
            <a:r>
              <a:rPr lang="zh-CN" altLang="en-US" sz="2400" b="1" dirty="0"/>
              <a:t>标志数组</a:t>
            </a:r>
            <a:r>
              <a:rPr lang="en-US" altLang="zh-CN" sz="2400" b="1" dirty="0"/>
              <a:t>visited[]</a:t>
            </a:r>
            <a:r>
              <a:rPr lang="zh-CN" altLang="en-US" sz="2400" b="1" dirty="0"/>
              <a:t>的初值？</a:t>
            </a:r>
          </a:p>
          <a:p>
            <a:pPr marL="495300" indent="-495300" eaLnBrk="1" hangingPunct="1">
              <a:spcBef>
                <a:spcPts val="1200"/>
              </a:spcBef>
              <a:buFont typeface="Wingdings" pitchFamily="2" charset="2"/>
              <a:buNone/>
            </a:pPr>
            <a:r>
              <a:rPr lang="zh-CN" altLang="en-US" sz="2400" b="1" dirty="0"/>
              <a:t>            能否在</a:t>
            </a:r>
            <a:r>
              <a:rPr lang="en-US" altLang="zh-CN" sz="2400" b="1" dirty="0"/>
              <a:t>dfs</a:t>
            </a:r>
            <a:r>
              <a:rPr lang="zh-CN" altLang="en-US" sz="2400" b="1" dirty="0"/>
              <a:t>算法中设置？</a:t>
            </a:r>
          </a:p>
          <a:p>
            <a:pPr marL="495300" indent="-495300" eaLnBrk="1" hangingPunct="1">
              <a:spcBef>
                <a:spcPts val="1200"/>
              </a:spcBef>
              <a:buFont typeface="Wingdings" pitchFamily="2" charset="2"/>
              <a:buNone/>
            </a:pPr>
            <a:r>
              <a:rPr lang="zh-CN" altLang="en-US" sz="2400" b="1" dirty="0"/>
              <a:t> （</a:t>
            </a:r>
            <a:r>
              <a:rPr lang="en-US" altLang="zh-CN" sz="2400" b="1" dirty="0"/>
              <a:t>3</a:t>
            </a:r>
            <a:r>
              <a:rPr lang="zh-CN" altLang="en-US" sz="2400" b="1" dirty="0"/>
              <a:t>）从某顶点出发是否能保证访问到</a:t>
            </a:r>
            <a:r>
              <a:rPr lang="zh-CN" altLang="en-US" sz="2400" b="1" dirty="0">
                <a:solidFill>
                  <a:srgbClr val="FF0000"/>
                </a:solidFill>
              </a:rPr>
              <a:t>所有顶点</a:t>
            </a:r>
            <a:r>
              <a:rPr lang="zh-CN" altLang="en-US" sz="2400" b="1" dirty="0"/>
              <a:t>？</a:t>
            </a:r>
          </a:p>
          <a:p>
            <a:pPr marL="495300" indent="-495300" eaLnBrk="1" hangingPunct="1">
              <a:spcBef>
                <a:spcPts val="1200"/>
              </a:spcBef>
              <a:buFont typeface="Wingdings" pitchFamily="2" charset="2"/>
              <a:buNone/>
            </a:pPr>
            <a:r>
              <a:rPr lang="zh-CN" altLang="en-US" sz="2400" b="1" dirty="0"/>
              <a:t>           或者说：选择一个起点调用一次</a:t>
            </a:r>
            <a:r>
              <a:rPr lang="en-US" altLang="zh-CN" sz="2400" b="1" dirty="0"/>
              <a:t>dfs</a:t>
            </a:r>
            <a:r>
              <a:rPr lang="zh-CN" altLang="en-US" sz="2400" b="1" dirty="0"/>
              <a:t>算法，能否实现</a:t>
            </a:r>
            <a:endParaRPr lang="en-US" altLang="zh-CN" sz="2400" b="1" dirty="0"/>
          </a:p>
          <a:p>
            <a:pPr marL="495300" indent="-495300" eaLnBrk="1" hangingPunct="1">
              <a:spcBef>
                <a:spcPts val="1200"/>
              </a:spcBef>
              <a:buFont typeface="Wingdings" pitchFamily="2" charset="2"/>
              <a:buNone/>
            </a:pPr>
            <a:r>
              <a:rPr lang="en-US" altLang="zh-CN" sz="2400" b="1" dirty="0"/>
              <a:t>           </a:t>
            </a:r>
            <a:r>
              <a:rPr lang="zh-CN" altLang="en-US" sz="2400" b="1" dirty="0"/>
              <a:t>对</a:t>
            </a:r>
            <a:r>
              <a:rPr lang="zh-CN" altLang="en-US" sz="2400" b="1" dirty="0">
                <a:solidFill>
                  <a:srgbClr val="FF0000"/>
                </a:solidFill>
              </a:rPr>
              <a:t>整个图</a:t>
            </a:r>
            <a:r>
              <a:rPr lang="zh-CN" altLang="en-US" sz="2400" b="1" dirty="0"/>
              <a:t>的遍历？</a:t>
            </a:r>
          </a:p>
        </p:txBody>
      </p:sp>
      <p:pic>
        <p:nvPicPr>
          <p:cNvPr id="2" name="图片 1"/>
          <p:cNvPicPr>
            <a:picLocks noChangeAspect="1"/>
          </p:cNvPicPr>
          <p:nvPr/>
        </p:nvPicPr>
        <p:blipFill>
          <a:blip r:embed="rId2" cstate="print"/>
          <a:stretch>
            <a:fillRect/>
          </a:stretch>
        </p:blipFill>
        <p:spPr>
          <a:xfrm>
            <a:off x="493395" y="979488"/>
            <a:ext cx="297084" cy="505296"/>
          </a:xfrm>
          <a:prstGeom prst="rect">
            <a:avLst/>
          </a:prstGeom>
        </p:spPr>
      </p:pic>
      <p:grpSp>
        <p:nvGrpSpPr>
          <p:cNvPr id="9" name="组合 67"/>
          <p:cNvGrpSpPr/>
          <p:nvPr/>
        </p:nvGrpSpPr>
        <p:grpSpPr>
          <a:xfrm>
            <a:off x="-903767" y="76371"/>
            <a:ext cx="11067421" cy="674847"/>
            <a:chOff x="-537206" y="4202884"/>
            <a:chExt cx="11067421" cy="674847"/>
          </a:xfrm>
        </p:grpSpPr>
        <p:grpSp>
          <p:nvGrpSpPr>
            <p:cNvPr id="10" name="组合 106"/>
            <p:cNvGrpSpPr/>
            <p:nvPr/>
          </p:nvGrpSpPr>
          <p:grpSpPr>
            <a:xfrm>
              <a:off x="-537206" y="4202884"/>
              <a:ext cx="11067421" cy="674847"/>
              <a:chOff x="-546731" y="4202884"/>
              <a:chExt cx="11067421" cy="674847"/>
            </a:xfrm>
          </p:grpSpPr>
          <p:sp>
            <p:nvSpPr>
              <p:cNvPr id="12"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13"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9.4 </a:t>
                </a:r>
                <a:r>
                  <a:rPr lang="zh-CN" altLang="en-US" sz="3600" b="1" dirty="0">
                    <a:latin typeface="Times New Roman" pitchFamily="18" charset="0"/>
                    <a:ea typeface="黑体" pitchFamily="49" charset="-122"/>
                  </a:rPr>
                  <a:t>图的遍历</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深度优先搜索遍历</a:t>
                </a:r>
              </a:p>
            </p:txBody>
          </p:sp>
        </p:grpSp>
        <p:pic>
          <p:nvPicPr>
            <p:cNvPr id="11" name="图片 10" descr="无标题.png"/>
            <p:cNvPicPr>
              <a:picLocks noChangeAspect="1"/>
            </p:cNvPicPr>
            <p:nvPr/>
          </p:nvPicPr>
          <p:blipFill>
            <a:blip r:embed="rId3"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上文回顾</a:t>
            </a:r>
          </a:p>
        </p:txBody>
      </p:sp>
      <p:pic>
        <p:nvPicPr>
          <p:cNvPr id="33" name="图片 3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9512" y="1023045"/>
            <a:ext cx="1224136" cy="1047837"/>
          </a:xfrm>
          <a:prstGeom prst="rect">
            <a:avLst/>
          </a:prstGeom>
        </p:spPr>
      </p:pic>
      <p:sp>
        <p:nvSpPr>
          <p:cNvPr id="3" name="灯片编号占位符 2"/>
          <p:cNvSpPr>
            <a:spLocks noGrp="1"/>
          </p:cNvSpPr>
          <p:nvPr>
            <p:ph type="sldNum" sz="quarter" idx="4"/>
          </p:nvPr>
        </p:nvSpPr>
        <p:spPr/>
        <p:txBody>
          <a:bodyPr/>
          <a:lstStyle/>
          <a:p>
            <a:pPr>
              <a:defRPr/>
            </a:pPr>
            <a:fld id="{6EA7BA5E-4115-4796-A8C9-4698036AB88B}" type="slidenum">
              <a:rPr lang="zh-CN" altLang="en-US" smtClean="0"/>
              <a:pPr>
                <a:defRPr/>
              </a:pPr>
              <a:t>3</a:t>
            </a:fld>
            <a:endParaRPr lang="zh-CN" altLang="en-US" dirty="0"/>
          </a:p>
        </p:txBody>
      </p:sp>
      <p:sp>
        <p:nvSpPr>
          <p:cNvPr id="6" name="页脚占位符 5"/>
          <p:cNvSpPr>
            <a:spLocks noGrp="1"/>
          </p:cNvSpPr>
          <p:nvPr>
            <p:ph type="ftr" sz="quarter" idx="3"/>
          </p:nvPr>
        </p:nvSpPr>
        <p:spPr/>
        <p:txBody>
          <a:bodyPr/>
          <a:lstStyle/>
          <a:p>
            <a:endParaRPr lang="zh-CN" altLang="en-US" dirty="0"/>
          </a:p>
        </p:txBody>
      </p:sp>
      <p:sp>
        <p:nvSpPr>
          <p:cNvPr id="8" name="文本框 7"/>
          <p:cNvSpPr txBox="1"/>
          <p:nvPr/>
        </p:nvSpPr>
        <p:spPr>
          <a:xfrm>
            <a:off x="520048" y="4215073"/>
            <a:ext cx="2358828" cy="369332"/>
          </a:xfrm>
          <a:prstGeom prst="rect">
            <a:avLst/>
          </a:prstGeom>
          <a:noFill/>
        </p:spPr>
        <p:txBody>
          <a:bodyPr wrap="square" rtlCol="0">
            <a:spAutoFit/>
          </a:bodyPr>
          <a:lstStyle/>
          <a:p>
            <a:r>
              <a:rPr lang="en-US" altLang="zh-CN" b="1" dirty="0">
                <a:solidFill>
                  <a:srgbClr val="0000FF"/>
                </a:solidFill>
              </a:rPr>
              <a:t> </a:t>
            </a:r>
            <a:endParaRPr lang="zh-CN" altLang="en-US" b="1" dirty="0">
              <a:solidFill>
                <a:srgbClr val="0000FF"/>
              </a:solidFill>
            </a:endParaRPr>
          </a:p>
        </p:txBody>
      </p:sp>
      <p:sp>
        <p:nvSpPr>
          <p:cNvPr id="4" name="文本框 3"/>
          <p:cNvSpPr txBox="1"/>
          <p:nvPr/>
        </p:nvSpPr>
        <p:spPr>
          <a:xfrm>
            <a:off x="323528" y="3938074"/>
            <a:ext cx="2520280" cy="1200329"/>
          </a:xfrm>
          <a:prstGeom prst="rect">
            <a:avLst/>
          </a:prstGeom>
          <a:noFill/>
        </p:spPr>
        <p:txBody>
          <a:bodyPr wrap="square" rtlCol="0">
            <a:spAutoFit/>
          </a:bodyPr>
          <a:lstStyle/>
          <a:p>
            <a:r>
              <a:rPr lang="zh-CN" altLang="en-US" b="1" dirty="0">
                <a:solidFill>
                  <a:srgbClr val="0000FF"/>
                </a:solidFill>
                <a:effectLst>
                  <a:outerShdw blurRad="38100" dist="38100" dir="2700000" algn="tl">
                    <a:srgbClr val="000000">
                      <a:alpha val="43137"/>
                    </a:srgbClr>
                  </a:outerShdw>
                </a:effectLst>
              </a:rPr>
              <a:t>将学习</a:t>
            </a:r>
            <a:r>
              <a:rPr lang="zh-CN" altLang="en-US" b="1" dirty="0">
                <a:solidFill>
                  <a:srgbClr val="FF0000"/>
                </a:solidFill>
                <a:effectLst>
                  <a:outerShdw blurRad="38100" dist="38100" dir="2700000" algn="tl">
                    <a:srgbClr val="000000">
                      <a:alpha val="43137"/>
                    </a:srgbClr>
                  </a:outerShdw>
                </a:effectLst>
              </a:rPr>
              <a:t>第</a:t>
            </a:r>
            <a:r>
              <a:rPr lang="en-US" altLang="zh-CN" b="1" dirty="0">
                <a:solidFill>
                  <a:srgbClr val="FF0000"/>
                </a:solidFill>
                <a:effectLst>
                  <a:outerShdw blurRad="38100" dist="38100" dir="2700000" algn="tl">
                    <a:srgbClr val="000000">
                      <a:alpha val="43137"/>
                    </a:srgbClr>
                  </a:outerShdw>
                </a:effectLst>
              </a:rPr>
              <a:t>2</a:t>
            </a:r>
            <a:r>
              <a:rPr lang="zh-CN" altLang="en-US" b="1" dirty="0">
                <a:solidFill>
                  <a:srgbClr val="FF0000"/>
                </a:solidFill>
                <a:effectLst>
                  <a:outerShdw blurRad="38100" dist="38100" dir="2700000" algn="tl">
                    <a:srgbClr val="000000">
                      <a:alpha val="43137"/>
                    </a:srgbClr>
                  </a:outerShdw>
                </a:effectLst>
              </a:rPr>
              <a:t>种非线性</a:t>
            </a:r>
            <a:r>
              <a:rPr lang="zh-CN" altLang="en-US" b="1" dirty="0">
                <a:solidFill>
                  <a:srgbClr val="0000FF"/>
                </a:solidFill>
                <a:effectLst>
                  <a:outerShdw blurRad="38100" dist="38100" dir="2700000" algn="tl">
                    <a:srgbClr val="000000">
                      <a:alpha val="43137"/>
                    </a:srgbClr>
                  </a:outerShdw>
                </a:effectLst>
              </a:rPr>
              <a:t>数据结构：</a:t>
            </a:r>
            <a:endParaRPr lang="en-US" altLang="zh-CN" b="1" dirty="0">
              <a:solidFill>
                <a:srgbClr val="0000FF"/>
              </a:solidFill>
              <a:effectLst>
                <a:outerShdw blurRad="38100" dist="38100" dir="2700000" algn="tl">
                  <a:srgbClr val="000000">
                    <a:alpha val="43137"/>
                  </a:srgbClr>
                </a:outerShdw>
              </a:effectLst>
            </a:endParaRPr>
          </a:p>
          <a:p>
            <a:r>
              <a:rPr lang="en-US" altLang="zh-CN" b="1" dirty="0">
                <a:solidFill>
                  <a:srgbClr val="0000FF"/>
                </a:solidFill>
                <a:effectLst>
                  <a:outerShdw blurRad="38100" dist="38100" dir="2700000" algn="tl">
                    <a:srgbClr val="000000">
                      <a:alpha val="43137"/>
                    </a:srgbClr>
                  </a:outerShdw>
                </a:effectLst>
              </a:rPr>
              <a:t>        </a:t>
            </a:r>
            <a:r>
              <a:rPr lang="zh-CN" altLang="en-US" b="1" dirty="0">
                <a:solidFill>
                  <a:srgbClr val="FF0000"/>
                </a:solidFill>
                <a:effectLst>
                  <a:outerShdw blurRad="38100" dist="38100" dir="2700000" algn="tl">
                    <a:srgbClr val="000000">
                      <a:alpha val="43137"/>
                    </a:srgbClr>
                  </a:outerShdw>
                </a:effectLst>
              </a:rPr>
              <a:t>     图</a:t>
            </a:r>
          </a:p>
          <a:p>
            <a:endParaRPr lang="zh-CN" altLang="en-US" dirty="0">
              <a:latin typeface="仿宋" pitchFamily="49" charset="-122"/>
              <a:ea typeface="仿宋" pitchFamily="49" charset="-122"/>
            </a:endParaRPr>
          </a:p>
        </p:txBody>
      </p:sp>
      <p:pic>
        <p:nvPicPr>
          <p:cNvPr id="5" name="图片 4"/>
          <p:cNvPicPr>
            <a:picLocks noChangeAspect="1"/>
          </p:cNvPicPr>
          <p:nvPr/>
        </p:nvPicPr>
        <p:blipFill>
          <a:blip r:embed="rId3"/>
          <a:stretch>
            <a:fillRect/>
          </a:stretch>
        </p:blipFill>
        <p:spPr>
          <a:xfrm>
            <a:off x="2627784" y="1084007"/>
            <a:ext cx="6181857" cy="4521200"/>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334FD19C-CC96-4380-8E9B-7661B885A059}" type="slidenum">
              <a:rPr lang="zh-CN" altLang="en-US">
                <a:latin typeface="Verdana" pitchFamily="34" charset="0"/>
                <a:ea typeface="宋体" pitchFamily="2" charset="-122"/>
              </a:rPr>
              <a:pPr/>
              <a:t>30</a:t>
            </a:fld>
            <a:endParaRPr lang="en-US" altLang="zh-CN">
              <a:latin typeface="Verdana" pitchFamily="34" charset="0"/>
              <a:ea typeface="宋体" pitchFamily="2" charset="-122"/>
            </a:endParaRPr>
          </a:p>
        </p:txBody>
      </p:sp>
      <p:sp>
        <p:nvSpPr>
          <p:cNvPr id="4" name="Rectangle 3"/>
          <p:cNvSpPr>
            <a:spLocks noGrp="1" noChangeArrowheads="1"/>
          </p:cNvSpPr>
          <p:nvPr>
            <p:ph type="body" idx="1"/>
          </p:nvPr>
        </p:nvSpPr>
        <p:spPr>
          <a:xfrm>
            <a:off x="493395" y="979488"/>
            <a:ext cx="7993062" cy="4899025"/>
          </a:xfrm>
        </p:spPr>
        <p:txBody>
          <a:bodyPr/>
          <a:lstStyle/>
          <a:p>
            <a:pPr marL="495300" indent="-495300" eaLnBrk="1" hangingPunct="1">
              <a:buFont typeface="Wingdings" pitchFamily="2" charset="2"/>
              <a:buNone/>
            </a:pPr>
            <a:r>
              <a:rPr lang="en-US" altLang="zh-CN" sz="2400" b="1" dirty="0">
                <a:solidFill>
                  <a:srgbClr val="0000FF"/>
                </a:solidFill>
              </a:rPr>
              <a:t>2. </a:t>
            </a:r>
            <a:r>
              <a:rPr lang="zh-CN" altLang="en-US" sz="2400" b="1" dirty="0">
                <a:solidFill>
                  <a:srgbClr val="0000FF"/>
                </a:solidFill>
              </a:rPr>
              <a:t>遍历整个图的算法</a:t>
            </a:r>
          </a:p>
          <a:p>
            <a:pPr marL="495300" indent="-495300" eaLnBrk="1" hangingPunct="1">
              <a:buFont typeface="Wingdings" pitchFamily="2" charset="2"/>
              <a:buNone/>
            </a:pPr>
            <a:r>
              <a:rPr lang="fr-FR" altLang="en-US" sz="2200" dirty="0"/>
              <a:t>    dfs</a:t>
            </a:r>
            <a:r>
              <a:rPr lang="zh-CN" altLang="en-US" sz="2200" b="1" dirty="0"/>
              <a:t>算法在应用于非连通图，或者是某些有向图时，</a:t>
            </a:r>
          </a:p>
          <a:p>
            <a:pPr marL="495300" indent="-495300" eaLnBrk="1" hangingPunct="1">
              <a:buFont typeface="Wingdings" pitchFamily="2" charset="2"/>
              <a:buNone/>
            </a:pPr>
            <a:r>
              <a:rPr lang="zh-CN" altLang="en-US" sz="2200" b="1" dirty="0"/>
              <a:t>   某一次调用就不能保证访问到所有顶点。如下图所示。</a:t>
            </a:r>
            <a:r>
              <a:rPr lang="fr-FR" altLang="en-US" sz="2200" dirty="0"/>
              <a:t>     </a:t>
            </a:r>
            <a:endParaRPr lang="zh-CN" altLang="en-US" sz="2200" dirty="0"/>
          </a:p>
        </p:txBody>
      </p:sp>
      <p:grpSp>
        <p:nvGrpSpPr>
          <p:cNvPr id="2" name="Group 4"/>
          <p:cNvGrpSpPr/>
          <p:nvPr/>
        </p:nvGrpSpPr>
        <p:grpSpPr bwMode="auto">
          <a:xfrm>
            <a:off x="684880" y="3645471"/>
            <a:ext cx="2089150" cy="1309687"/>
            <a:chOff x="0" y="0"/>
            <a:chExt cx="1316" cy="825"/>
          </a:xfrm>
        </p:grpSpPr>
        <p:sp>
          <p:nvSpPr>
            <p:cNvPr id="25628" name="Line 5"/>
            <p:cNvSpPr>
              <a:spLocks noChangeShapeType="1"/>
            </p:cNvSpPr>
            <p:nvPr/>
          </p:nvSpPr>
          <p:spPr bwMode="auto">
            <a:xfrm>
              <a:off x="90" y="182"/>
              <a:ext cx="0" cy="454"/>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5629" name="Line 6"/>
            <p:cNvSpPr>
              <a:spLocks noChangeShapeType="1"/>
            </p:cNvSpPr>
            <p:nvPr/>
          </p:nvSpPr>
          <p:spPr bwMode="auto">
            <a:xfrm flipV="1">
              <a:off x="635" y="91"/>
              <a:ext cx="499" cy="0"/>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5630" name="Line 7"/>
            <p:cNvSpPr>
              <a:spLocks noChangeShapeType="1"/>
            </p:cNvSpPr>
            <p:nvPr/>
          </p:nvSpPr>
          <p:spPr bwMode="auto">
            <a:xfrm>
              <a:off x="635" y="726"/>
              <a:ext cx="499" cy="0"/>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5631" name="Oval 8"/>
            <p:cNvSpPr>
              <a:spLocks noChangeArrowheads="1"/>
            </p:cNvSpPr>
            <p:nvPr/>
          </p:nvSpPr>
          <p:spPr bwMode="auto">
            <a:xfrm>
              <a:off x="1134" y="636"/>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6</a:t>
              </a:r>
            </a:p>
          </p:txBody>
        </p:sp>
        <p:sp>
          <p:nvSpPr>
            <p:cNvPr id="25632" name="Oval 9"/>
            <p:cNvSpPr>
              <a:spLocks noChangeArrowheads="1"/>
            </p:cNvSpPr>
            <p:nvPr/>
          </p:nvSpPr>
          <p:spPr bwMode="auto">
            <a:xfrm>
              <a:off x="0" y="0"/>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1</a:t>
              </a:r>
            </a:p>
          </p:txBody>
        </p:sp>
        <p:sp>
          <p:nvSpPr>
            <p:cNvPr id="25633" name="Oval 10"/>
            <p:cNvSpPr>
              <a:spLocks noChangeArrowheads="1"/>
            </p:cNvSpPr>
            <p:nvPr/>
          </p:nvSpPr>
          <p:spPr bwMode="auto">
            <a:xfrm>
              <a:off x="453" y="0"/>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2</a:t>
              </a:r>
            </a:p>
          </p:txBody>
        </p:sp>
        <p:sp>
          <p:nvSpPr>
            <p:cNvPr id="25634" name="Oval 11"/>
            <p:cNvSpPr>
              <a:spLocks noChangeArrowheads="1"/>
            </p:cNvSpPr>
            <p:nvPr/>
          </p:nvSpPr>
          <p:spPr bwMode="auto">
            <a:xfrm>
              <a:off x="453" y="590"/>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5</a:t>
              </a:r>
            </a:p>
          </p:txBody>
        </p:sp>
        <p:sp>
          <p:nvSpPr>
            <p:cNvPr id="25635" name="Oval 12"/>
            <p:cNvSpPr>
              <a:spLocks noChangeArrowheads="1"/>
            </p:cNvSpPr>
            <p:nvPr/>
          </p:nvSpPr>
          <p:spPr bwMode="auto">
            <a:xfrm>
              <a:off x="0" y="636"/>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3</a:t>
              </a:r>
            </a:p>
          </p:txBody>
        </p:sp>
        <p:sp>
          <p:nvSpPr>
            <p:cNvPr id="25636" name="Oval 13"/>
            <p:cNvSpPr>
              <a:spLocks noChangeArrowheads="1"/>
            </p:cNvSpPr>
            <p:nvPr/>
          </p:nvSpPr>
          <p:spPr bwMode="auto">
            <a:xfrm>
              <a:off x="1134" y="0"/>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4</a:t>
              </a:r>
            </a:p>
          </p:txBody>
        </p:sp>
      </p:grpSp>
      <p:grpSp>
        <p:nvGrpSpPr>
          <p:cNvPr id="3" name="Group 14"/>
          <p:cNvGrpSpPr/>
          <p:nvPr/>
        </p:nvGrpSpPr>
        <p:grpSpPr bwMode="auto">
          <a:xfrm>
            <a:off x="3277267" y="3501008"/>
            <a:ext cx="4932363" cy="1381125"/>
            <a:chOff x="0" y="0"/>
            <a:chExt cx="3107" cy="870"/>
          </a:xfrm>
        </p:grpSpPr>
        <p:sp>
          <p:nvSpPr>
            <p:cNvPr id="25607" name="Line 15"/>
            <p:cNvSpPr>
              <a:spLocks noChangeShapeType="1"/>
            </p:cNvSpPr>
            <p:nvPr/>
          </p:nvSpPr>
          <p:spPr bwMode="auto">
            <a:xfrm flipH="1" flipV="1">
              <a:off x="771" y="91"/>
              <a:ext cx="454" cy="11"/>
            </a:xfrm>
            <a:prstGeom prst="line">
              <a:avLst/>
            </a:prstGeom>
            <a:noFill/>
            <a:ln w="2857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5608" name="Line 16"/>
            <p:cNvSpPr>
              <a:spLocks noChangeShapeType="1"/>
            </p:cNvSpPr>
            <p:nvPr/>
          </p:nvSpPr>
          <p:spPr bwMode="auto">
            <a:xfrm flipH="1">
              <a:off x="157" y="91"/>
              <a:ext cx="433" cy="136"/>
            </a:xfrm>
            <a:prstGeom prst="line">
              <a:avLst/>
            </a:prstGeom>
            <a:noFill/>
            <a:ln w="2857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5609" name="Line 17"/>
            <p:cNvSpPr>
              <a:spLocks noChangeShapeType="1"/>
            </p:cNvSpPr>
            <p:nvPr/>
          </p:nvSpPr>
          <p:spPr bwMode="auto">
            <a:xfrm>
              <a:off x="160" y="350"/>
              <a:ext cx="294" cy="195"/>
            </a:xfrm>
            <a:prstGeom prst="line">
              <a:avLst/>
            </a:prstGeom>
            <a:noFill/>
            <a:ln w="2857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5610" name="Line 18"/>
            <p:cNvSpPr>
              <a:spLocks noChangeShapeType="1"/>
            </p:cNvSpPr>
            <p:nvPr/>
          </p:nvSpPr>
          <p:spPr bwMode="auto">
            <a:xfrm flipH="1" flipV="1">
              <a:off x="605" y="636"/>
              <a:ext cx="317" cy="136"/>
            </a:xfrm>
            <a:prstGeom prst="line">
              <a:avLst/>
            </a:prstGeom>
            <a:noFill/>
            <a:ln w="2857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5611" name="Line 19"/>
            <p:cNvSpPr>
              <a:spLocks noChangeShapeType="1"/>
            </p:cNvSpPr>
            <p:nvPr/>
          </p:nvSpPr>
          <p:spPr bwMode="auto">
            <a:xfrm flipH="1">
              <a:off x="611" y="137"/>
              <a:ext cx="665" cy="373"/>
            </a:xfrm>
            <a:prstGeom prst="line">
              <a:avLst/>
            </a:prstGeom>
            <a:noFill/>
            <a:ln w="2857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5612" name="Line 20"/>
            <p:cNvSpPr>
              <a:spLocks noChangeShapeType="1"/>
            </p:cNvSpPr>
            <p:nvPr/>
          </p:nvSpPr>
          <p:spPr bwMode="auto">
            <a:xfrm>
              <a:off x="726" y="137"/>
              <a:ext cx="998" cy="589"/>
            </a:xfrm>
            <a:prstGeom prst="line">
              <a:avLst/>
            </a:prstGeom>
            <a:noFill/>
            <a:ln w="2857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5613" name="Line 21"/>
            <p:cNvSpPr>
              <a:spLocks noChangeShapeType="1"/>
            </p:cNvSpPr>
            <p:nvPr/>
          </p:nvSpPr>
          <p:spPr bwMode="auto">
            <a:xfrm flipH="1">
              <a:off x="1065" y="273"/>
              <a:ext cx="840" cy="415"/>
            </a:xfrm>
            <a:prstGeom prst="line">
              <a:avLst/>
            </a:prstGeom>
            <a:noFill/>
            <a:ln w="2857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5614" name="Line 22"/>
            <p:cNvSpPr>
              <a:spLocks noChangeShapeType="1"/>
            </p:cNvSpPr>
            <p:nvPr/>
          </p:nvSpPr>
          <p:spPr bwMode="auto">
            <a:xfrm flipV="1">
              <a:off x="1860" y="370"/>
              <a:ext cx="497" cy="356"/>
            </a:xfrm>
            <a:prstGeom prst="line">
              <a:avLst/>
            </a:prstGeom>
            <a:noFill/>
            <a:ln w="2857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5615" name="Line 23"/>
            <p:cNvSpPr>
              <a:spLocks noChangeShapeType="1"/>
            </p:cNvSpPr>
            <p:nvPr/>
          </p:nvSpPr>
          <p:spPr bwMode="auto">
            <a:xfrm>
              <a:off x="1110" y="771"/>
              <a:ext cx="590" cy="0"/>
            </a:xfrm>
            <a:prstGeom prst="line">
              <a:avLst/>
            </a:prstGeom>
            <a:noFill/>
            <a:ln w="2857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5616" name="Oval 24"/>
            <p:cNvSpPr>
              <a:spLocks noChangeArrowheads="1"/>
            </p:cNvSpPr>
            <p:nvPr/>
          </p:nvSpPr>
          <p:spPr bwMode="auto">
            <a:xfrm>
              <a:off x="1700" y="681"/>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6</a:t>
              </a:r>
            </a:p>
          </p:txBody>
        </p:sp>
        <p:sp>
          <p:nvSpPr>
            <p:cNvPr id="25617" name="Oval 25"/>
            <p:cNvSpPr>
              <a:spLocks noChangeArrowheads="1"/>
            </p:cNvSpPr>
            <p:nvPr/>
          </p:nvSpPr>
          <p:spPr bwMode="auto">
            <a:xfrm>
              <a:off x="1881" y="136"/>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7</a:t>
              </a:r>
            </a:p>
          </p:txBody>
        </p:sp>
        <p:sp>
          <p:nvSpPr>
            <p:cNvPr id="25618" name="Oval 26"/>
            <p:cNvSpPr>
              <a:spLocks noChangeArrowheads="1"/>
            </p:cNvSpPr>
            <p:nvPr/>
          </p:nvSpPr>
          <p:spPr bwMode="auto">
            <a:xfrm>
              <a:off x="0" y="182"/>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1</a:t>
              </a:r>
            </a:p>
          </p:txBody>
        </p:sp>
        <p:sp>
          <p:nvSpPr>
            <p:cNvPr id="25619" name="Oval 27"/>
            <p:cNvSpPr>
              <a:spLocks noChangeArrowheads="1"/>
            </p:cNvSpPr>
            <p:nvPr/>
          </p:nvSpPr>
          <p:spPr bwMode="auto">
            <a:xfrm>
              <a:off x="590" y="0"/>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2</a:t>
              </a:r>
            </a:p>
          </p:txBody>
        </p:sp>
        <p:sp>
          <p:nvSpPr>
            <p:cNvPr id="25620" name="Oval 28"/>
            <p:cNvSpPr>
              <a:spLocks noChangeArrowheads="1"/>
            </p:cNvSpPr>
            <p:nvPr/>
          </p:nvSpPr>
          <p:spPr bwMode="auto">
            <a:xfrm>
              <a:off x="929" y="681"/>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5</a:t>
              </a:r>
            </a:p>
          </p:txBody>
        </p:sp>
        <p:sp>
          <p:nvSpPr>
            <p:cNvPr id="25621" name="Oval 29"/>
            <p:cNvSpPr>
              <a:spLocks noChangeArrowheads="1"/>
            </p:cNvSpPr>
            <p:nvPr/>
          </p:nvSpPr>
          <p:spPr bwMode="auto">
            <a:xfrm>
              <a:off x="454" y="499"/>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3</a:t>
              </a:r>
            </a:p>
          </p:txBody>
        </p:sp>
        <p:sp>
          <p:nvSpPr>
            <p:cNvPr id="25622" name="Oval 30"/>
            <p:cNvSpPr>
              <a:spLocks noChangeArrowheads="1"/>
            </p:cNvSpPr>
            <p:nvPr/>
          </p:nvSpPr>
          <p:spPr bwMode="auto">
            <a:xfrm>
              <a:off x="1225" y="0"/>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4</a:t>
              </a:r>
            </a:p>
          </p:txBody>
        </p:sp>
        <p:sp>
          <p:nvSpPr>
            <p:cNvPr id="25623" name="Oval 31"/>
            <p:cNvSpPr>
              <a:spLocks noChangeArrowheads="1"/>
            </p:cNvSpPr>
            <p:nvPr/>
          </p:nvSpPr>
          <p:spPr bwMode="auto">
            <a:xfrm>
              <a:off x="2314" y="681"/>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8</a:t>
              </a:r>
            </a:p>
          </p:txBody>
        </p:sp>
        <p:sp>
          <p:nvSpPr>
            <p:cNvPr id="25624" name="Oval 32"/>
            <p:cNvSpPr>
              <a:spLocks noChangeArrowheads="1"/>
            </p:cNvSpPr>
            <p:nvPr/>
          </p:nvSpPr>
          <p:spPr bwMode="auto">
            <a:xfrm>
              <a:off x="2925" y="27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10</a:t>
              </a:r>
            </a:p>
          </p:txBody>
        </p:sp>
        <p:sp>
          <p:nvSpPr>
            <p:cNvPr id="25625" name="Oval 33"/>
            <p:cNvSpPr>
              <a:spLocks noChangeArrowheads="1"/>
            </p:cNvSpPr>
            <p:nvPr/>
          </p:nvSpPr>
          <p:spPr bwMode="auto">
            <a:xfrm>
              <a:off x="2335" y="227"/>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9</a:t>
              </a:r>
            </a:p>
          </p:txBody>
        </p:sp>
        <p:sp>
          <p:nvSpPr>
            <p:cNvPr id="25626" name="Line 34"/>
            <p:cNvSpPr>
              <a:spLocks noChangeShapeType="1"/>
            </p:cNvSpPr>
            <p:nvPr/>
          </p:nvSpPr>
          <p:spPr bwMode="auto">
            <a:xfrm flipV="1">
              <a:off x="2495" y="409"/>
              <a:ext cx="454" cy="317"/>
            </a:xfrm>
            <a:prstGeom prst="line">
              <a:avLst/>
            </a:prstGeom>
            <a:noFill/>
            <a:ln w="2857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5627" name="Line 35"/>
            <p:cNvSpPr>
              <a:spLocks noChangeShapeType="1"/>
            </p:cNvSpPr>
            <p:nvPr/>
          </p:nvSpPr>
          <p:spPr bwMode="auto">
            <a:xfrm>
              <a:off x="1391" y="136"/>
              <a:ext cx="930" cy="590"/>
            </a:xfrm>
            <a:prstGeom prst="line">
              <a:avLst/>
            </a:prstGeom>
            <a:noFill/>
            <a:ln w="2857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43" name="组合 67"/>
          <p:cNvGrpSpPr/>
          <p:nvPr/>
        </p:nvGrpSpPr>
        <p:grpSpPr>
          <a:xfrm>
            <a:off x="-903767" y="76371"/>
            <a:ext cx="11067421" cy="674847"/>
            <a:chOff x="-537206" y="4202884"/>
            <a:chExt cx="11067421" cy="674847"/>
          </a:xfrm>
        </p:grpSpPr>
        <p:grpSp>
          <p:nvGrpSpPr>
            <p:cNvPr id="44" name="组合 106"/>
            <p:cNvGrpSpPr/>
            <p:nvPr/>
          </p:nvGrpSpPr>
          <p:grpSpPr>
            <a:xfrm>
              <a:off x="-537206" y="4202884"/>
              <a:ext cx="11067421" cy="674847"/>
              <a:chOff x="-546731" y="4202884"/>
              <a:chExt cx="11067421" cy="674847"/>
            </a:xfrm>
          </p:grpSpPr>
          <p:sp>
            <p:nvSpPr>
              <p:cNvPr id="46"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47"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9.4 </a:t>
                </a:r>
                <a:r>
                  <a:rPr lang="zh-CN" altLang="en-US" sz="3600" b="1" dirty="0">
                    <a:latin typeface="Times New Roman" pitchFamily="18" charset="0"/>
                    <a:ea typeface="黑体" pitchFamily="49" charset="-122"/>
                  </a:rPr>
                  <a:t>图的遍历</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深度优先搜索遍历</a:t>
                </a:r>
              </a:p>
            </p:txBody>
          </p:sp>
        </p:grpSp>
        <p:pic>
          <p:nvPicPr>
            <p:cNvPr id="45" name="图片 44"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0DD40B03-CB0E-4B7F-9DA8-56ECECDDDF0B}" type="slidenum">
              <a:rPr lang="zh-CN" altLang="en-US">
                <a:latin typeface="Verdana" pitchFamily="34" charset="0"/>
                <a:ea typeface="宋体" pitchFamily="2" charset="-122"/>
              </a:rPr>
              <a:pPr/>
              <a:t>31</a:t>
            </a:fld>
            <a:endParaRPr lang="en-US" altLang="zh-CN">
              <a:latin typeface="Verdana" pitchFamily="34" charset="0"/>
              <a:ea typeface="宋体" pitchFamily="2" charset="-122"/>
            </a:endParaRPr>
          </a:p>
        </p:txBody>
      </p:sp>
      <p:sp>
        <p:nvSpPr>
          <p:cNvPr id="2" name="Rectangle 3"/>
          <p:cNvSpPr>
            <a:spLocks noGrp="1" noChangeArrowheads="1"/>
          </p:cNvSpPr>
          <p:nvPr>
            <p:ph type="body" idx="1"/>
          </p:nvPr>
        </p:nvSpPr>
        <p:spPr>
          <a:xfrm>
            <a:off x="436137" y="1052736"/>
            <a:ext cx="8229600" cy="4678451"/>
          </a:xfrm>
        </p:spPr>
        <p:txBody>
          <a:bodyPr/>
          <a:lstStyle/>
          <a:p>
            <a:pPr eaLnBrk="1" hangingPunct="1">
              <a:lnSpc>
                <a:spcPct val="90000"/>
              </a:lnSpc>
              <a:buClr>
                <a:srgbClr val="FF0000"/>
              </a:buClr>
              <a:buFont typeface="Wingdings" pitchFamily="2" charset="2"/>
              <a:buChar char="n"/>
            </a:pPr>
            <a:r>
              <a:rPr lang="zh-CN" altLang="en-US" sz="2000" b="1" dirty="0"/>
              <a:t>为此，需要</a:t>
            </a:r>
            <a:r>
              <a:rPr lang="zh-CN" altLang="en-US" sz="2000" b="1" dirty="0">
                <a:solidFill>
                  <a:srgbClr val="FF0000"/>
                </a:solidFill>
              </a:rPr>
              <a:t>重新选择起点</a:t>
            </a:r>
            <a:r>
              <a:rPr lang="zh-CN" altLang="en-US" sz="2000" b="1" dirty="0"/>
              <a:t>来调用</a:t>
            </a:r>
            <a:r>
              <a:rPr lang="fr-FR" altLang="en-US" sz="2000" b="1" dirty="0"/>
              <a:t>dfs</a:t>
            </a:r>
            <a:r>
              <a:rPr lang="zh-CN" altLang="en-US" sz="2000" b="1" dirty="0"/>
              <a:t>算法。</a:t>
            </a:r>
          </a:p>
          <a:p>
            <a:pPr eaLnBrk="1" hangingPunct="1">
              <a:lnSpc>
                <a:spcPct val="90000"/>
              </a:lnSpc>
              <a:buFont typeface="Wingdings" pitchFamily="2" charset="2"/>
              <a:buNone/>
            </a:pPr>
            <a:r>
              <a:rPr lang="zh-CN" altLang="en-US" sz="2000" b="1" dirty="0"/>
              <a:t>            如何选择新的起点？</a:t>
            </a:r>
          </a:p>
          <a:p>
            <a:pPr eaLnBrk="1" hangingPunct="1">
              <a:lnSpc>
                <a:spcPct val="90000"/>
              </a:lnSpc>
              <a:buFont typeface="Wingdings" pitchFamily="2" charset="2"/>
              <a:buNone/>
            </a:pPr>
            <a:r>
              <a:rPr lang="zh-CN" altLang="en-US" sz="2000" b="1" dirty="0"/>
              <a:t>           起点应满足什么条件？</a:t>
            </a:r>
          </a:p>
          <a:p>
            <a:pPr eaLnBrk="1" hangingPunct="1">
              <a:lnSpc>
                <a:spcPct val="90000"/>
              </a:lnSpc>
              <a:buFont typeface="Wingdings" pitchFamily="2" charset="2"/>
              <a:buNone/>
            </a:pPr>
            <a:endParaRPr lang="en-US" altLang="zh-CN" sz="2000" b="1" dirty="0"/>
          </a:p>
          <a:p>
            <a:pPr eaLnBrk="1" hangingPunct="1">
              <a:lnSpc>
                <a:spcPct val="90000"/>
              </a:lnSpc>
              <a:buClr>
                <a:srgbClr val="FF0000"/>
              </a:buClr>
              <a:buFont typeface="Wingdings" pitchFamily="2" charset="2"/>
              <a:buChar char="n"/>
            </a:pPr>
            <a:r>
              <a:rPr lang="zh-CN" altLang="en-US" sz="2000" b="1" dirty="0"/>
              <a:t>将对访问标志数组的赋初值运算，以及选择起点的控制合在一起，</a:t>
            </a:r>
          </a:p>
          <a:p>
            <a:pPr eaLnBrk="1" hangingPunct="1">
              <a:lnSpc>
                <a:spcPct val="90000"/>
              </a:lnSpc>
              <a:buFont typeface="Wingdings" pitchFamily="2" charset="2"/>
              <a:buNone/>
            </a:pPr>
            <a:r>
              <a:rPr lang="zh-CN" altLang="en-US" sz="2000" b="1" dirty="0"/>
              <a:t>     构成对</a:t>
            </a:r>
            <a:r>
              <a:rPr lang="zh-CN" altLang="en-US" sz="2000" b="1" dirty="0">
                <a:solidFill>
                  <a:srgbClr val="FF0000"/>
                </a:solidFill>
              </a:rPr>
              <a:t>整个图的遍历算法</a:t>
            </a:r>
            <a:r>
              <a:rPr lang="zh-CN" altLang="en-US" sz="2000" b="1" dirty="0"/>
              <a:t>如下：</a:t>
            </a:r>
          </a:p>
        </p:txBody>
      </p:sp>
      <p:pic>
        <p:nvPicPr>
          <p:cNvPr id="11" name="图片 10"/>
          <p:cNvPicPr>
            <a:picLocks noChangeAspect="1"/>
          </p:cNvPicPr>
          <p:nvPr/>
        </p:nvPicPr>
        <p:blipFill>
          <a:blip r:embed="rId2" cstate="print"/>
          <a:stretch>
            <a:fillRect/>
          </a:stretch>
        </p:blipFill>
        <p:spPr>
          <a:xfrm>
            <a:off x="894246" y="1412776"/>
            <a:ext cx="313446" cy="533126"/>
          </a:xfrm>
          <a:prstGeom prst="rect">
            <a:avLst/>
          </a:prstGeom>
        </p:spPr>
      </p:pic>
      <p:sp>
        <p:nvSpPr>
          <p:cNvPr id="12" name="矩形 11"/>
          <p:cNvSpPr/>
          <p:nvPr/>
        </p:nvSpPr>
        <p:spPr>
          <a:xfrm>
            <a:off x="1547664" y="3212976"/>
            <a:ext cx="4572000" cy="2995692"/>
          </a:xfrm>
          <a:prstGeom prst="rect">
            <a:avLst/>
          </a:prstGeom>
        </p:spPr>
        <p:txBody>
          <a:bodyPr>
            <a:spAutoFit/>
          </a:bodyPr>
          <a:lstStyle/>
          <a:p>
            <a:pPr eaLnBrk="1" hangingPunct="1">
              <a:spcBef>
                <a:spcPts val="400"/>
              </a:spcBef>
              <a:buFont typeface="Wingdings" pitchFamily="2" charset="2"/>
              <a:buNone/>
            </a:pPr>
            <a:r>
              <a:rPr lang="fr-FR" altLang="en-US" b="1" dirty="0">
                <a:solidFill>
                  <a:srgbClr val="0000FF"/>
                </a:solidFill>
                <a:latin typeface="Times New Roman" pitchFamily="18" charset="0"/>
              </a:rPr>
              <a:t>void</a:t>
            </a:r>
            <a:r>
              <a:rPr lang="fr-FR" altLang="en-US" b="1" dirty="0">
                <a:latin typeface="Times New Roman" pitchFamily="18" charset="0"/>
              </a:rPr>
              <a:t>  dfs_travel (</a:t>
            </a:r>
            <a:r>
              <a:rPr lang="fr-FR" altLang="en-US" b="1" dirty="0">
                <a:solidFill>
                  <a:srgbClr val="0000FF"/>
                </a:solidFill>
                <a:latin typeface="Times New Roman" pitchFamily="18" charset="0"/>
              </a:rPr>
              <a:t>graph</a:t>
            </a:r>
            <a:r>
              <a:rPr lang="fr-FR" altLang="en-US" b="1" dirty="0">
                <a:latin typeface="Times New Roman" pitchFamily="18" charset="0"/>
              </a:rPr>
              <a:t> G) </a:t>
            </a:r>
          </a:p>
          <a:p>
            <a:pPr eaLnBrk="1" hangingPunct="1">
              <a:spcBef>
                <a:spcPts val="400"/>
              </a:spcBef>
              <a:buFont typeface="Wingdings" pitchFamily="2" charset="2"/>
              <a:buNone/>
            </a:pPr>
            <a:r>
              <a:rPr lang="en-US" altLang="zh-CN" b="1" dirty="0">
                <a:latin typeface="Times New Roman" pitchFamily="18" charset="0"/>
              </a:rPr>
              <a:t>{</a:t>
            </a:r>
          </a:p>
          <a:p>
            <a:pPr eaLnBrk="1" hangingPunct="1">
              <a:spcBef>
                <a:spcPts val="400"/>
              </a:spcBef>
              <a:buFont typeface="Wingdings" pitchFamily="2" charset="2"/>
              <a:buNone/>
            </a:pPr>
            <a:r>
              <a:rPr lang="en-US" altLang="zh-CN" b="1" dirty="0">
                <a:latin typeface="Times New Roman" pitchFamily="18" charset="0"/>
              </a:rPr>
              <a:t>          </a:t>
            </a:r>
            <a:r>
              <a:rPr lang="en-US" altLang="zh-CN" b="1" dirty="0">
                <a:solidFill>
                  <a:srgbClr val="0000FF"/>
                </a:solidFill>
                <a:latin typeface="Times New Roman" pitchFamily="18" charset="0"/>
              </a:rPr>
              <a:t>for</a:t>
            </a:r>
            <a:r>
              <a:rPr lang="en-US" altLang="zh-CN" b="1" dirty="0">
                <a:latin typeface="Times New Roman" pitchFamily="18" charset="0"/>
              </a:rPr>
              <a:t> ( </a:t>
            </a:r>
            <a:r>
              <a:rPr lang="en-US" altLang="zh-CN" b="1" dirty="0" err="1">
                <a:latin typeface="Times New Roman" pitchFamily="18" charset="0"/>
              </a:rPr>
              <a:t>i</a:t>
            </a:r>
            <a:r>
              <a:rPr lang="en-US" altLang="zh-CN" b="1" dirty="0">
                <a:latin typeface="Times New Roman" pitchFamily="18" charset="0"/>
              </a:rPr>
              <a:t> = 1; </a:t>
            </a:r>
            <a:r>
              <a:rPr lang="en-US" altLang="zh-CN" b="1" dirty="0" err="1">
                <a:latin typeface="Times New Roman" pitchFamily="18" charset="0"/>
              </a:rPr>
              <a:t>i</a:t>
            </a:r>
            <a:r>
              <a:rPr lang="en-US" altLang="zh-CN" b="1" dirty="0">
                <a:latin typeface="Times New Roman" pitchFamily="18" charset="0"/>
              </a:rPr>
              <a:t> &lt;= </a:t>
            </a:r>
            <a:r>
              <a:rPr lang="en-US" altLang="zh-CN" b="1" i="1" dirty="0">
                <a:latin typeface="Times New Roman" pitchFamily="18" charset="0"/>
              </a:rPr>
              <a:t>n</a:t>
            </a:r>
            <a:r>
              <a:rPr lang="en-US" altLang="zh-CN" b="1" dirty="0">
                <a:latin typeface="Times New Roman" pitchFamily="18" charset="0"/>
              </a:rPr>
              <a:t>; </a:t>
            </a:r>
            <a:r>
              <a:rPr lang="en-US" altLang="zh-CN" b="1" dirty="0" err="1">
                <a:latin typeface="Times New Roman" pitchFamily="18" charset="0"/>
              </a:rPr>
              <a:t>i</a:t>
            </a:r>
            <a:r>
              <a:rPr lang="en-US" altLang="zh-CN" b="1" dirty="0">
                <a:latin typeface="Times New Roman" pitchFamily="18" charset="0"/>
              </a:rPr>
              <a:t>++)  </a:t>
            </a:r>
          </a:p>
          <a:p>
            <a:pPr eaLnBrk="1" hangingPunct="1">
              <a:spcBef>
                <a:spcPts val="400"/>
              </a:spcBef>
              <a:buFont typeface="Wingdings" pitchFamily="2" charset="2"/>
              <a:buNone/>
            </a:pPr>
            <a:r>
              <a:rPr lang="en-US" altLang="zh-CN" b="1" dirty="0">
                <a:latin typeface="Times New Roman" pitchFamily="18" charset="0"/>
              </a:rPr>
              <a:t>                 visited[</a:t>
            </a:r>
            <a:r>
              <a:rPr lang="en-US" altLang="zh-CN" b="1" dirty="0" err="1">
                <a:latin typeface="Times New Roman" pitchFamily="18" charset="0"/>
              </a:rPr>
              <a:t>i</a:t>
            </a:r>
            <a:r>
              <a:rPr lang="en-US" altLang="zh-CN" b="1" dirty="0">
                <a:latin typeface="Times New Roman" pitchFamily="18" charset="0"/>
              </a:rPr>
              <a:t>] = </a:t>
            </a:r>
            <a:r>
              <a:rPr lang="en-US" altLang="zh-CN" b="1" dirty="0">
                <a:solidFill>
                  <a:srgbClr val="0000FF"/>
                </a:solidFill>
                <a:latin typeface="Times New Roman" pitchFamily="18" charset="0"/>
              </a:rPr>
              <a:t>FALSE</a:t>
            </a:r>
            <a:r>
              <a:rPr lang="en-US" altLang="zh-CN" b="1" dirty="0">
                <a:latin typeface="Times New Roman" pitchFamily="18" charset="0"/>
              </a:rPr>
              <a:t>;</a:t>
            </a:r>
          </a:p>
          <a:p>
            <a:pPr eaLnBrk="1" hangingPunct="1">
              <a:spcBef>
                <a:spcPts val="400"/>
              </a:spcBef>
              <a:buFont typeface="Wingdings" pitchFamily="2" charset="2"/>
              <a:buNone/>
            </a:pPr>
            <a:r>
              <a:rPr lang="en-US" altLang="zh-CN" b="1" dirty="0">
                <a:latin typeface="Times New Roman" pitchFamily="18" charset="0"/>
              </a:rPr>
              <a:t>          </a:t>
            </a:r>
            <a:r>
              <a:rPr lang="en-US" altLang="zh-CN" b="1" dirty="0">
                <a:solidFill>
                  <a:srgbClr val="0000FF"/>
                </a:solidFill>
                <a:latin typeface="Times New Roman" pitchFamily="18" charset="0"/>
              </a:rPr>
              <a:t>for</a:t>
            </a:r>
            <a:r>
              <a:rPr lang="en-US" altLang="zh-CN" b="1" dirty="0">
                <a:latin typeface="Times New Roman" pitchFamily="18" charset="0"/>
              </a:rPr>
              <a:t> ( </a:t>
            </a:r>
            <a:r>
              <a:rPr lang="en-US" altLang="zh-CN" b="1" dirty="0" err="1">
                <a:latin typeface="Times New Roman" pitchFamily="18" charset="0"/>
              </a:rPr>
              <a:t>i</a:t>
            </a:r>
            <a:r>
              <a:rPr lang="en-US" altLang="zh-CN" b="1" dirty="0">
                <a:latin typeface="Times New Roman" pitchFamily="18" charset="0"/>
              </a:rPr>
              <a:t> =1; </a:t>
            </a:r>
            <a:r>
              <a:rPr lang="en-US" altLang="zh-CN" b="1" dirty="0" err="1">
                <a:latin typeface="Times New Roman" pitchFamily="18" charset="0"/>
              </a:rPr>
              <a:t>i</a:t>
            </a:r>
            <a:r>
              <a:rPr lang="en-US" altLang="zh-CN" b="1" dirty="0">
                <a:latin typeface="Times New Roman" pitchFamily="18" charset="0"/>
              </a:rPr>
              <a:t> &lt;= </a:t>
            </a:r>
            <a:r>
              <a:rPr lang="en-US" altLang="zh-CN" b="1" i="1" dirty="0">
                <a:latin typeface="Times New Roman" pitchFamily="18" charset="0"/>
              </a:rPr>
              <a:t>n</a:t>
            </a:r>
            <a:r>
              <a:rPr lang="en-US" altLang="zh-CN" b="1" dirty="0">
                <a:latin typeface="Times New Roman" pitchFamily="18" charset="0"/>
              </a:rPr>
              <a:t>; </a:t>
            </a:r>
            <a:r>
              <a:rPr lang="en-US" altLang="zh-CN" b="1" dirty="0" err="1">
                <a:latin typeface="Times New Roman" pitchFamily="18" charset="0"/>
              </a:rPr>
              <a:t>i</a:t>
            </a:r>
            <a:r>
              <a:rPr lang="en-US" altLang="zh-CN" b="1" dirty="0">
                <a:latin typeface="Times New Roman" pitchFamily="18" charset="0"/>
              </a:rPr>
              <a:t>++){</a:t>
            </a:r>
          </a:p>
          <a:p>
            <a:pPr eaLnBrk="1" hangingPunct="1">
              <a:spcBef>
                <a:spcPts val="400"/>
              </a:spcBef>
              <a:buFont typeface="Wingdings" pitchFamily="2" charset="2"/>
              <a:buNone/>
            </a:pPr>
            <a:r>
              <a:rPr lang="en-US" altLang="zh-CN" b="1" dirty="0">
                <a:latin typeface="Times New Roman" pitchFamily="18" charset="0"/>
              </a:rPr>
              <a:t>                 </a:t>
            </a:r>
            <a:r>
              <a:rPr lang="en-US" altLang="zh-CN" b="1" dirty="0">
                <a:solidFill>
                  <a:srgbClr val="0000FF"/>
                </a:solidFill>
                <a:latin typeface="Times New Roman" pitchFamily="18" charset="0"/>
              </a:rPr>
              <a:t>if </a:t>
            </a:r>
            <a:r>
              <a:rPr lang="en-US" altLang="zh-CN" b="1" dirty="0">
                <a:latin typeface="Times New Roman" pitchFamily="18" charset="0"/>
              </a:rPr>
              <a:t>(!visited[</a:t>
            </a:r>
            <a:r>
              <a:rPr lang="en-US" altLang="zh-CN" b="1" dirty="0" err="1">
                <a:latin typeface="Times New Roman" pitchFamily="18" charset="0"/>
              </a:rPr>
              <a:t>i</a:t>
            </a:r>
            <a:r>
              <a:rPr lang="en-US" altLang="zh-CN" b="1" dirty="0">
                <a:latin typeface="Times New Roman" pitchFamily="18" charset="0"/>
              </a:rPr>
              <a:t>])    </a:t>
            </a:r>
          </a:p>
          <a:p>
            <a:pPr eaLnBrk="1" hangingPunct="1">
              <a:spcBef>
                <a:spcPts val="400"/>
              </a:spcBef>
              <a:buFont typeface="Wingdings" pitchFamily="2" charset="2"/>
              <a:buNone/>
            </a:pPr>
            <a:r>
              <a:rPr lang="en-US" altLang="zh-CN" b="1" dirty="0">
                <a:latin typeface="Times New Roman" pitchFamily="18" charset="0"/>
              </a:rPr>
              <a:t>                        </a:t>
            </a:r>
            <a:r>
              <a:rPr lang="en-US" altLang="zh-CN" b="1" dirty="0" err="1">
                <a:latin typeface="Times New Roman" pitchFamily="18" charset="0"/>
              </a:rPr>
              <a:t>dfs</a:t>
            </a:r>
            <a:r>
              <a:rPr lang="en-US" altLang="zh-CN" b="1" dirty="0">
                <a:latin typeface="Times New Roman" pitchFamily="18" charset="0"/>
              </a:rPr>
              <a:t>(</a:t>
            </a:r>
            <a:r>
              <a:rPr lang="en-US" altLang="zh-CN" b="1" dirty="0" err="1">
                <a:latin typeface="Times New Roman" pitchFamily="18" charset="0"/>
              </a:rPr>
              <a:t>i</a:t>
            </a:r>
            <a:r>
              <a:rPr lang="en-US" altLang="zh-CN" b="1" dirty="0">
                <a:latin typeface="Times New Roman" pitchFamily="18" charset="0"/>
              </a:rPr>
              <a:t>);</a:t>
            </a:r>
          </a:p>
          <a:p>
            <a:pPr eaLnBrk="1" hangingPunct="1">
              <a:spcBef>
                <a:spcPts val="400"/>
              </a:spcBef>
              <a:buFont typeface="Wingdings" pitchFamily="2" charset="2"/>
              <a:buNone/>
            </a:pPr>
            <a:r>
              <a:rPr lang="en-US" altLang="zh-CN" b="1" dirty="0">
                <a:latin typeface="Times New Roman" pitchFamily="18" charset="0"/>
              </a:rPr>
              <a:t>           }</a:t>
            </a:r>
          </a:p>
          <a:p>
            <a:pPr eaLnBrk="1" hangingPunct="1">
              <a:spcBef>
                <a:spcPts val="400"/>
              </a:spcBef>
              <a:buFont typeface="Wingdings" pitchFamily="2" charset="2"/>
              <a:buNone/>
            </a:pPr>
            <a:r>
              <a:rPr lang="en-US" altLang="zh-CN" b="1" dirty="0">
                <a:latin typeface="Times New Roman" pitchFamily="18" charset="0"/>
              </a:rPr>
              <a:t>  }</a:t>
            </a:r>
          </a:p>
        </p:txBody>
      </p:sp>
      <p:grpSp>
        <p:nvGrpSpPr>
          <p:cNvPr id="13" name="组合 67"/>
          <p:cNvGrpSpPr/>
          <p:nvPr/>
        </p:nvGrpSpPr>
        <p:grpSpPr>
          <a:xfrm>
            <a:off x="-903767" y="76371"/>
            <a:ext cx="11067421" cy="674847"/>
            <a:chOff x="-537206" y="4202884"/>
            <a:chExt cx="11067421" cy="674847"/>
          </a:xfrm>
        </p:grpSpPr>
        <p:grpSp>
          <p:nvGrpSpPr>
            <p:cNvPr id="14" name="组合 106"/>
            <p:cNvGrpSpPr/>
            <p:nvPr/>
          </p:nvGrpSpPr>
          <p:grpSpPr>
            <a:xfrm>
              <a:off x="-537206" y="4202884"/>
              <a:ext cx="11067421" cy="674847"/>
              <a:chOff x="-546731" y="4202884"/>
              <a:chExt cx="11067421" cy="674847"/>
            </a:xfrm>
          </p:grpSpPr>
          <p:sp>
            <p:nvSpPr>
              <p:cNvPr id="16"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17"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9.4 </a:t>
                </a:r>
                <a:r>
                  <a:rPr lang="zh-CN" altLang="en-US" sz="3600" b="1" dirty="0">
                    <a:latin typeface="Times New Roman" pitchFamily="18" charset="0"/>
                    <a:ea typeface="黑体" pitchFamily="49" charset="-122"/>
                  </a:rPr>
                  <a:t>图的遍历</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深度优先搜索遍历</a:t>
                </a:r>
              </a:p>
            </p:txBody>
          </p:sp>
        </p:grpSp>
        <p:pic>
          <p:nvPicPr>
            <p:cNvPr id="15" name="图片 14" descr="无标题.png"/>
            <p:cNvPicPr>
              <a:picLocks noChangeAspect="1"/>
            </p:cNvPicPr>
            <p:nvPr/>
          </p:nvPicPr>
          <p:blipFill>
            <a:blip r:embed="rId3"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blinds(horizontal)">
                                      <p:cBhvr>
                                        <p:cTn id="16" dur="5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blinds(horizontal)">
                                      <p:cBhvr>
                                        <p:cTn id="21" dur="500"/>
                                        <p:tgtEl>
                                          <p:spTgt spid="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blinds(horizontal)">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blinds(horizontal)">
                                      <p:cBhvr>
                                        <p:cTn id="31" dur="500"/>
                                        <p:tgtEl>
                                          <p:spTgt spid="2">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ppt_x"/>
                                          </p:val>
                                        </p:tav>
                                        <p:tav tm="100000">
                                          <p:val>
                                            <p:strVal val="#ppt_x"/>
                                          </p:val>
                                        </p:tav>
                                      </p:tavLst>
                                    </p:anim>
                                    <p:anim calcmode="lin" valueType="num">
                                      <p:cBhvr additive="base">
                                        <p:cTn id="3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utoUpdateAnimBg="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63879845-8738-44BB-843D-58ABD983F912}" type="slidenum">
              <a:rPr lang="zh-CN" altLang="en-US">
                <a:solidFill>
                  <a:schemeClr val="bg1"/>
                </a:solidFill>
                <a:latin typeface="Verdana" pitchFamily="34" charset="0"/>
                <a:ea typeface="宋体" pitchFamily="2" charset="-122"/>
              </a:rPr>
              <a:pPr/>
              <a:t>32</a:t>
            </a:fld>
            <a:endParaRPr lang="en-US" altLang="zh-CN" dirty="0">
              <a:solidFill>
                <a:schemeClr val="bg1"/>
              </a:solidFill>
              <a:latin typeface="Verdana" pitchFamily="34" charset="0"/>
              <a:ea typeface="宋体" pitchFamily="2" charset="-122"/>
            </a:endParaRPr>
          </a:p>
        </p:txBody>
      </p:sp>
      <p:sp>
        <p:nvSpPr>
          <p:cNvPr id="2" name="Rectangle 3"/>
          <p:cNvSpPr>
            <a:spLocks noGrp="1" noChangeArrowheads="1"/>
          </p:cNvSpPr>
          <p:nvPr>
            <p:ph type="body" idx="1"/>
          </p:nvPr>
        </p:nvSpPr>
        <p:spPr>
          <a:xfrm>
            <a:off x="395362" y="1004563"/>
            <a:ext cx="7993062" cy="5040313"/>
          </a:xfrm>
        </p:spPr>
        <p:txBody>
          <a:bodyPr/>
          <a:lstStyle/>
          <a:p>
            <a:pPr eaLnBrk="1" hangingPunct="1">
              <a:lnSpc>
                <a:spcPct val="90000"/>
              </a:lnSpc>
              <a:buClr>
                <a:srgbClr val="FF0000"/>
              </a:buClr>
              <a:buFont typeface="Wingdings" pitchFamily="2" charset="2"/>
              <a:buChar char="Ø"/>
            </a:pPr>
            <a:r>
              <a:rPr lang="en-US" altLang="zh-CN" sz="2400" b="1" dirty="0">
                <a:solidFill>
                  <a:srgbClr val="0000FF"/>
                </a:solidFill>
              </a:rPr>
              <a:t>3. </a:t>
            </a:r>
            <a:r>
              <a:rPr lang="zh-CN" altLang="en-US" sz="2400" b="1" dirty="0">
                <a:solidFill>
                  <a:srgbClr val="0000FF"/>
                </a:solidFill>
              </a:rPr>
              <a:t>深度遍历算法的应用</a:t>
            </a:r>
          </a:p>
          <a:p>
            <a:pPr lvl="1">
              <a:buClr>
                <a:srgbClr val="FF0000"/>
              </a:buClr>
              <a:buFont typeface="Wingdings" pitchFamily="2" charset="2"/>
              <a:buChar char="n"/>
            </a:pPr>
            <a:r>
              <a:rPr lang="zh-CN" altLang="en-US" sz="2000" b="1" dirty="0">
                <a:solidFill>
                  <a:srgbClr val="FF0000"/>
                </a:solidFill>
              </a:rPr>
              <a:t>问题</a:t>
            </a:r>
            <a:r>
              <a:rPr lang="zh-CN" altLang="en-US" sz="2000" b="1" dirty="0"/>
              <a:t>：</a:t>
            </a:r>
          </a:p>
          <a:p>
            <a:pPr marL="495300" indent="-495300" eaLnBrk="1" hangingPunct="1">
              <a:buFont typeface="Wingdings" pitchFamily="2" charset="2"/>
              <a:buNone/>
            </a:pPr>
            <a:r>
              <a:rPr lang="zh-CN" altLang="en-US" sz="2000" b="1" dirty="0"/>
              <a:t>    （</a:t>
            </a:r>
            <a:r>
              <a:rPr lang="en-US" altLang="zh-CN" sz="2000" b="1" dirty="0"/>
              <a:t>1</a:t>
            </a:r>
            <a:r>
              <a:rPr lang="zh-CN" altLang="en-US" sz="2000" b="1" dirty="0"/>
              <a:t>）如何设计算法以判断给定的无向图是否是连通的？</a:t>
            </a:r>
          </a:p>
          <a:p>
            <a:pPr marL="495300" indent="-495300" eaLnBrk="1" hangingPunct="1">
              <a:buFont typeface="Wingdings" pitchFamily="2" charset="2"/>
              <a:buNone/>
            </a:pPr>
            <a:r>
              <a:rPr lang="zh-CN" altLang="en-US" sz="2000" b="1" dirty="0"/>
              <a:t>    （</a:t>
            </a:r>
            <a:r>
              <a:rPr lang="en-US" altLang="zh-CN" sz="2000" b="1" dirty="0"/>
              <a:t>2</a:t>
            </a:r>
            <a:r>
              <a:rPr lang="zh-CN" altLang="en-US" sz="2000" b="1" dirty="0"/>
              <a:t>）如何设计算法以求解给定的无向图中的边数？</a:t>
            </a:r>
          </a:p>
          <a:p>
            <a:pPr marL="495300" indent="-495300" eaLnBrk="1" hangingPunct="1">
              <a:buFont typeface="Wingdings" pitchFamily="2" charset="2"/>
              <a:buNone/>
            </a:pPr>
            <a:r>
              <a:rPr lang="zh-CN" altLang="en-US" sz="2000" b="1" dirty="0"/>
              <a:t>    （</a:t>
            </a:r>
            <a:r>
              <a:rPr lang="en-US" altLang="zh-CN" sz="2000" b="1" dirty="0"/>
              <a:t>3</a:t>
            </a:r>
            <a:r>
              <a:rPr lang="zh-CN" altLang="en-US" sz="2000" b="1" dirty="0"/>
              <a:t>）设计算法以判断给定的无向图是树 </a:t>
            </a:r>
            <a:r>
              <a:rPr lang="en-US" altLang="zh-CN" sz="2000" b="1" dirty="0"/>
              <a:t>(</a:t>
            </a:r>
            <a:r>
              <a:rPr lang="zh-CN" altLang="en-US" sz="2000" b="1" dirty="0"/>
              <a:t>没有环路的连通图</a:t>
            </a:r>
            <a:r>
              <a:rPr lang="en-US" altLang="zh-CN" sz="2000" b="1" dirty="0"/>
              <a:t>)</a:t>
            </a:r>
            <a:endParaRPr lang="zh-CN" altLang="en-US" sz="2000" b="1" dirty="0"/>
          </a:p>
          <a:p>
            <a:pPr marL="495300" indent="-495300" eaLnBrk="1" hangingPunct="1">
              <a:buFont typeface="Wingdings" pitchFamily="2" charset="2"/>
              <a:buNone/>
            </a:pPr>
            <a:r>
              <a:rPr lang="en-US" altLang="zh-CN" sz="2000" b="1" dirty="0"/>
              <a:t>               (</a:t>
            </a:r>
            <a:r>
              <a:rPr lang="zh-CN" altLang="en-US" sz="2000" b="1" dirty="0"/>
              <a:t>判断给定的无向图是否包含环）。</a:t>
            </a:r>
          </a:p>
          <a:p>
            <a:pPr marL="495300" indent="-495300" eaLnBrk="1" hangingPunct="1">
              <a:buFont typeface="Wingdings" pitchFamily="2" charset="2"/>
              <a:buNone/>
            </a:pPr>
            <a:r>
              <a:rPr lang="zh-CN" altLang="en-US" sz="2000" b="1" dirty="0"/>
              <a:t>    （</a:t>
            </a:r>
            <a:r>
              <a:rPr lang="en-US" altLang="zh-CN" sz="2000" b="1" dirty="0"/>
              <a:t>4</a:t>
            </a:r>
            <a:r>
              <a:rPr lang="zh-CN" altLang="en-US" sz="2000" b="1" dirty="0"/>
              <a:t>）设计算法以判断给定的有向图是以</a:t>
            </a:r>
            <a:r>
              <a:rPr lang="en-US" altLang="zh-CN" sz="2000" b="1" dirty="0"/>
              <a:t>v</a:t>
            </a:r>
            <a:r>
              <a:rPr lang="en-US" altLang="zh-CN" sz="2000" b="1" baseline="-25000" dirty="0"/>
              <a:t>0</a:t>
            </a:r>
            <a:r>
              <a:rPr lang="zh-CN" altLang="en-US" sz="2000" b="1" dirty="0"/>
              <a:t>为根的有向树。</a:t>
            </a:r>
          </a:p>
          <a:p>
            <a:pPr marL="495300" indent="-495300" eaLnBrk="1" hangingPunct="1">
              <a:buFont typeface="Wingdings" pitchFamily="2" charset="2"/>
              <a:buNone/>
            </a:pPr>
            <a:r>
              <a:rPr lang="zh-CN" altLang="en-US" sz="2000" b="1" dirty="0"/>
              <a:t>    （</a:t>
            </a:r>
            <a:r>
              <a:rPr lang="en-US" altLang="zh-CN" sz="2000" b="1" dirty="0"/>
              <a:t>5</a:t>
            </a:r>
            <a:r>
              <a:rPr lang="zh-CN" altLang="en-US" sz="2000" b="1" dirty="0"/>
              <a:t>）设计算法以判断图中的一个顶点是否为</a:t>
            </a:r>
            <a:r>
              <a:rPr lang="zh-CN" altLang="en-US" sz="2000" b="1" dirty="0">
                <a:solidFill>
                  <a:srgbClr val="FF0000"/>
                </a:solidFill>
              </a:rPr>
              <a:t>关节点</a:t>
            </a:r>
            <a:r>
              <a:rPr lang="zh-CN" altLang="en-US" sz="2000" b="1" dirty="0"/>
              <a:t>。</a:t>
            </a:r>
          </a:p>
          <a:p>
            <a:pPr marL="495300" indent="-495300" eaLnBrk="1" hangingPunct="1">
              <a:buFont typeface="Wingdings" pitchFamily="2" charset="2"/>
              <a:buNone/>
            </a:pPr>
            <a:r>
              <a:rPr lang="zh-CN" altLang="en-US" sz="2000" b="1" dirty="0"/>
              <a:t>            </a:t>
            </a:r>
            <a:r>
              <a:rPr lang="zh-CN" altLang="en-US" sz="1800" b="1" dirty="0"/>
              <a:t>（</a:t>
            </a:r>
            <a:r>
              <a:rPr lang="zh-CN" altLang="en-US" sz="1800" b="1" dirty="0">
                <a:solidFill>
                  <a:srgbClr val="FF0000"/>
                </a:solidFill>
              </a:rPr>
              <a:t>关节点</a:t>
            </a:r>
            <a:r>
              <a:rPr lang="en-US" altLang="zh-CN" sz="1800" b="1" dirty="0"/>
              <a:t>(</a:t>
            </a:r>
            <a:r>
              <a:rPr lang="en-US" altLang="zh-CN" sz="1800" dirty="0">
                <a:solidFill>
                  <a:srgbClr val="0000FF"/>
                </a:solidFill>
              </a:rPr>
              <a:t>Articulation Point</a:t>
            </a:r>
            <a:r>
              <a:rPr lang="en-US" altLang="zh-CN" sz="1800" b="1" dirty="0"/>
              <a:t>)</a:t>
            </a:r>
            <a:r>
              <a:rPr lang="zh-CN" altLang="en-US" sz="1800" b="1" dirty="0"/>
              <a:t>：若一个顶点被删除后，其原先所在的连</a:t>
            </a:r>
            <a:endParaRPr lang="en-US" altLang="zh-CN" sz="1800" b="1" dirty="0"/>
          </a:p>
          <a:p>
            <a:pPr marL="495300" indent="-495300" eaLnBrk="1" hangingPunct="1">
              <a:buFont typeface="Wingdings" pitchFamily="2" charset="2"/>
              <a:buNone/>
            </a:pPr>
            <a:r>
              <a:rPr lang="en-US" altLang="zh-CN" sz="1800" b="1" dirty="0"/>
              <a:t>                                                                 </a:t>
            </a:r>
            <a:r>
              <a:rPr lang="zh-CN" altLang="en-US" sz="1800" b="1" dirty="0"/>
              <a:t>通分量变成两个及以上的连通分量）</a:t>
            </a:r>
            <a:endParaRPr lang="en-US" altLang="zh-CN" sz="1800" b="1" dirty="0"/>
          </a:p>
          <a:p>
            <a:pPr marL="495300" indent="-495300" eaLnBrk="1" hangingPunct="1">
              <a:buFont typeface="Wingdings" pitchFamily="2" charset="2"/>
              <a:buNone/>
            </a:pPr>
            <a:endParaRPr lang="en-US" altLang="zh-CN" sz="1800" b="1" dirty="0"/>
          </a:p>
          <a:p>
            <a:pPr marL="495300" indent="-495300" eaLnBrk="1" hangingPunct="1">
              <a:buFont typeface="Wingdings" pitchFamily="2" charset="2"/>
              <a:buNone/>
            </a:pPr>
            <a:endParaRPr lang="zh-CN" altLang="en-US" sz="1800" b="1" dirty="0"/>
          </a:p>
          <a:p>
            <a:pPr eaLnBrk="1" hangingPunct="1">
              <a:lnSpc>
                <a:spcPct val="90000"/>
              </a:lnSpc>
              <a:buClr>
                <a:srgbClr val="FF0000"/>
              </a:buClr>
              <a:buFont typeface="Wingdings" pitchFamily="2" charset="2"/>
              <a:buChar char="ü"/>
            </a:pPr>
            <a:r>
              <a:rPr lang="zh-CN" altLang="en-US" sz="1800" b="1" dirty="0"/>
              <a:t>例</a:t>
            </a:r>
            <a:r>
              <a:rPr lang="en-US" altLang="zh-CN" sz="1800" b="1" dirty="0"/>
              <a:t>: </a:t>
            </a:r>
            <a:r>
              <a:rPr lang="zh-CN" altLang="en-US" sz="1800" b="1" dirty="0"/>
              <a:t>右图中的顶点2、3、7</a:t>
            </a:r>
          </a:p>
          <a:p>
            <a:pPr marL="495300" indent="-495300" eaLnBrk="1" hangingPunct="1">
              <a:lnSpc>
                <a:spcPct val="90000"/>
              </a:lnSpc>
              <a:buFont typeface="Wingdings" pitchFamily="2" charset="2"/>
              <a:buNone/>
            </a:pPr>
            <a:r>
              <a:rPr lang="en-US" altLang="zh-CN" sz="1800" b="1" dirty="0"/>
              <a:t>            </a:t>
            </a:r>
            <a:r>
              <a:rPr lang="zh-CN" altLang="en-US" sz="1800" b="1" dirty="0"/>
              <a:t>即为关节点。</a:t>
            </a:r>
          </a:p>
          <a:p>
            <a:pPr marL="495300" indent="-495300" eaLnBrk="1" hangingPunct="1">
              <a:lnSpc>
                <a:spcPct val="90000"/>
              </a:lnSpc>
              <a:buFont typeface="Wingdings" pitchFamily="2" charset="2"/>
              <a:buNone/>
            </a:pPr>
            <a:r>
              <a:rPr lang="zh-CN" altLang="en-US" sz="2000" b="1" dirty="0"/>
              <a:t> </a:t>
            </a:r>
          </a:p>
        </p:txBody>
      </p:sp>
      <p:grpSp>
        <p:nvGrpSpPr>
          <p:cNvPr id="27653" name="Group 20"/>
          <p:cNvGrpSpPr/>
          <p:nvPr/>
        </p:nvGrpSpPr>
        <p:grpSpPr bwMode="auto">
          <a:xfrm>
            <a:off x="3608193" y="4653136"/>
            <a:ext cx="1801812" cy="1828800"/>
            <a:chOff x="3833" y="2659"/>
            <a:chExt cx="1135" cy="1152"/>
          </a:xfrm>
        </p:grpSpPr>
        <p:sp>
          <p:nvSpPr>
            <p:cNvPr id="27670" name="Oval 5"/>
            <p:cNvSpPr>
              <a:spLocks noChangeArrowheads="1"/>
            </p:cNvSpPr>
            <p:nvPr/>
          </p:nvSpPr>
          <p:spPr bwMode="auto">
            <a:xfrm>
              <a:off x="3879" y="3622"/>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6</a:t>
              </a:r>
            </a:p>
          </p:txBody>
        </p:sp>
        <p:sp>
          <p:nvSpPr>
            <p:cNvPr id="27671" name="Oval 6"/>
            <p:cNvSpPr>
              <a:spLocks noChangeArrowheads="1"/>
            </p:cNvSpPr>
            <p:nvPr/>
          </p:nvSpPr>
          <p:spPr bwMode="auto">
            <a:xfrm>
              <a:off x="4694" y="3612"/>
              <a:ext cx="182" cy="189"/>
            </a:xfrm>
            <a:prstGeom prst="ellipse">
              <a:avLst/>
            </a:prstGeom>
            <a:solidFill>
              <a:schemeClr val="accent6">
                <a:lumMod val="75000"/>
              </a:schemeClr>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7</a:t>
              </a:r>
            </a:p>
          </p:txBody>
        </p:sp>
        <p:sp>
          <p:nvSpPr>
            <p:cNvPr id="27672" name="Line 7"/>
            <p:cNvSpPr>
              <a:spLocks noChangeShapeType="1"/>
            </p:cNvSpPr>
            <p:nvPr/>
          </p:nvSpPr>
          <p:spPr bwMode="auto">
            <a:xfrm flipH="1">
              <a:off x="4495" y="2833"/>
              <a:ext cx="245" cy="278"/>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7673" name="Line 8"/>
            <p:cNvSpPr>
              <a:spLocks noChangeShapeType="1"/>
            </p:cNvSpPr>
            <p:nvPr/>
          </p:nvSpPr>
          <p:spPr bwMode="auto">
            <a:xfrm>
              <a:off x="4831" y="2900"/>
              <a:ext cx="44" cy="402"/>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7674" name="Line 9"/>
            <p:cNvSpPr>
              <a:spLocks noChangeShapeType="1"/>
            </p:cNvSpPr>
            <p:nvPr/>
          </p:nvSpPr>
          <p:spPr bwMode="auto">
            <a:xfrm>
              <a:off x="4106" y="2833"/>
              <a:ext cx="252" cy="280"/>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7675" name="Line 10"/>
            <p:cNvSpPr>
              <a:spLocks noChangeShapeType="1"/>
            </p:cNvSpPr>
            <p:nvPr/>
          </p:nvSpPr>
          <p:spPr bwMode="auto">
            <a:xfrm flipH="1">
              <a:off x="4006" y="3230"/>
              <a:ext cx="352" cy="172"/>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7676" name="Line 11"/>
            <p:cNvSpPr>
              <a:spLocks noChangeShapeType="1"/>
            </p:cNvSpPr>
            <p:nvPr/>
          </p:nvSpPr>
          <p:spPr bwMode="auto">
            <a:xfrm flipV="1">
              <a:off x="4061" y="3712"/>
              <a:ext cx="635" cy="0"/>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7677" name="Oval 12"/>
            <p:cNvSpPr>
              <a:spLocks noChangeArrowheads="1"/>
            </p:cNvSpPr>
            <p:nvPr/>
          </p:nvSpPr>
          <p:spPr bwMode="auto">
            <a:xfrm>
              <a:off x="3969" y="2659"/>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1</a:t>
              </a:r>
            </a:p>
          </p:txBody>
        </p:sp>
        <p:sp>
          <p:nvSpPr>
            <p:cNvPr id="27678" name="Oval 13"/>
            <p:cNvSpPr>
              <a:spLocks noChangeArrowheads="1"/>
            </p:cNvSpPr>
            <p:nvPr/>
          </p:nvSpPr>
          <p:spPr bwMode="auto">
            <a:xfrm>
              <a:off x="4740" y="2712"/>
              <a:ext cx="182" cy="189"/>
            </a:xfrm>
            <a:prstGeom prst="ellipse">
              <a:avLst/>
            </a:prstGeom>
            <a:solidFill>
              <a:schemeClr val="accent6">
                <a:lumMod val="75000"/>
              </a:schemeClr>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2</a:t>
              </a:r>
            </a:p>
          </p:txBody>
        </p:sp>
        <p:sp>
          <p:nvSpPr>
            <p:cNvPr id="27679" name="Oval 14"/>
            <p:cNvSpPr>
              <a:spLocks noChangeArrowheads="1"/>
            </p:cNvSpPr>
            <p:nvPr/>
          </p:nvSpPr>
          <p:spPr bwMode="auto">
            <a:xfrm>
              <a:off x="4786" y="3302"/>
              <a:ext cx="182" cy="190"/>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5</a:t>
              </a:r>
            </a:p>
          </p:txBody>
        </p:sp>
        <p:sp>
          <p:nvSpPr>
            <p:cNvPr id="27680" name="Oval 15"/>
            <p:cNvSpPr>
              <a:spLocks noChangeArrowheads="1"/>
            </p:cNvSpPr>
            <p:nvPr/>
          </p:nvSpPr>
          <p:spPr bwMode="auto">
            <a:xfrm>
              <a:off x="4332" y="3075"/>
              <a:ext cx="182" cy="189"/>
            </a:xfrm>
            <a:prstGeom prst="ellipse">
              <a:avLst/>
            </a:prstGeom>
            <a:solidFill>
              <a:schemeClr val="accent6">
                <a:lumMod val="75000"/>
              </a:schemeClr>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3</a:t>
              </a:r>
            </a:p>
          </p:txBody>
        </p:sp>
        <p:sp>
          <p:nvSpPr>
            <p:cNvPr id="27681" name="Oval 16"/>
            <p:cNvSpPr>
              <a:spLocks noChangeArrowheads="1"/>
            </p:cNvSpPr>
            <p:nvPr/>
          </p:nvSpPr>
          <p:spPr bwMode="auto">
            <a:xfrm>
              <a:off x="3833" y="3347"/>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4</a:t>
              </a:r>
            </a:p>
          </p:txBody>
        </p:sp>
        <p:sp>
          <p:nvSpPr>
            <p:cNvPr id="27682" name="Line 18"/>
            <p:cNvSpPr>
              <a:spLocks noChangeShapeType="1"/>
            </p:cNvSpPr>
            <p:nvPr/>
          </p:nvSpPr>
          <p:spPr bwMode="auto">
            <a:xfrm>
              <a:off x="4468" y="3249"/>
              <a:ext cx="272" cy="373"/>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grpSp>
      <p:sp>
        <p:nvSpPr>
          <p:cNvPr id="27654" name="手机 2360"/>
          <p:cNvSpPr/>
          <p:nvPr/>
        </p:nvSpPr>
        <p:spPr bwMode="auto">
          <a:xfrm>
            <a:off x="2124075" y="5229225"/>
            <a:ext cx="1054100" cy="1905000"/>
          </a:xfrm>
          <a:custGeom>
            <a:avLst/>
            <a:gdLst>
              <a:gd name="T0" fmla="*/ 74255 w 2808312"/>
              <a:gd name="T1" fmla="*/ 250608 h 5078692"/>
              <a:gd name="T2" fmla="*/ 66639 w 2808312"/>
              <a:gd name="T3" fmla="*/ 258208 h 5078692"/>
              <a:gd name="T4" fmla="*/ 74255 w 2808312"/>
              <a:gd name="T5" fmla="*/ 265809 h 5078692"/>
              <a:gd name="T6" fmla="*/ 81871 w 2808312"/>
              <a:gd name="T7" fmla="*/ 258208 h 5078692"/>
              <a:gd name="T8" fmla="*/ 74255 w 2808312"/>
              <a:gd name="T9" fmla="*/ 250608 h 5078692"/>
              <a:gd name="T10" fmla="*/ 2864 w 2808312"/>
              <a:gd name="T11" fmla="*/ 19641 h 5078692"/>
              <a:gd name="T12" fmla="*/ 2864 w 2808312"/>
              <a:gd name="T13" fmla="*/ 248388 h 5078692"/>
              <a:gd name="T14" fmla="*/ 145646 w 2808312"/>
              <a:gd name="T15" fmla="*/ 248388 h 5078692"/>
              <a:gd name="T16" fmla="*/ 145646 w 2808312"/>
              <a:gd name="T17" fmla="*/ 19641 h 5078692"/>
              <a:gd name="T18" fmla="*/ 2864 w 2808312"/>
              <a:gd name="T19" fmla="*/ 19641 h 5078692"/>
              <a:gd name="T20" fmla="*/ 61246 w 2808312"/>
              <a:gd name="T21" fmla="*/ 8870 h 5078692"/>
              <a:gd name="T22" fmla="*/ 60929 w 2808312"/>
              <a:gd name="T23" fmla="*/ 9187 h 5078692"/>
              <a:gd name="T24" fmla="*/ 60929 w 2808312"/>
              <a:gd name="T25" fmla="*/ 10454 h 5078692"/>
              <a:gd name="T26" fmla="*/ 61246 w 2808312"/>
              <a:gd name="T27" fmla="*/ 10770 h 5078692"/>
              <a:gd name="T28" fmla="*/ 87264 w 2808312"/>
              <a:gd name="T29" fmla="*/ 10770 h 5078692"/>
              <a:gd name="T30" fmla="*/ 87581 w 2808312"/>
              <a:gd name="T31" fmla="*/ 10454 h 5078692"/>
              <a:gd name="T32" fmla="*/ 87581 w 2808312"/>
              <a:gd name="T33" fmla="*/ 9187 h 5078692"/>
              <a:gd name="T34" fmla="*/ 87264 w 2808312"/>
              <a:gd name="T35" fmla="*/ 8870 h 5078692"/>
              <a:gd name="T36" fmla="*/ 61246 w 2808312"/>
              <a:gd name="T37" fmla="*/ 8870 h 5078692"/>
              <a:gd name="T38" fmla="*/ 16911 w 2808312"/>
              <a:gd name="T39" fmla="*/ 0 h 5078692"/>
              <a:gd name="T40" fmla="*/ 131599 w 2808312"/>
              <a:gd name="T41" fmla="*/ 0 h 5078692"/>
              <a:gd name="T42" fmla="*/ 148510 w 2808312"/>
              <a:gd name="T43" fmla="*/ 16876 h 5078692"/>
              <a:gd name="T44" fmla="*/ 148510 w 2808312"/>
              <a:gd name="T45" fmla="*/ 251152 h 5078692"/>
              <a:gd name="T46" fmla="*/ 131599 w 2808312"/>
              <a:gd name="T47" fmla="*/ 268029 h 5078692"/>
              <a:gd name="T48" fmla="*/ 16911 w 2808312"/>
              <a:gd name="T49" fmla="*/ 268029 h 5078692"/>
              <a:gd name="T50" fmla="*/ 0 w 2808312"/>
              <a:gd name="T51" fmla="*/ 251152 h 5078692"/>
              <a:gd name="T52" fmla="*/ 0 w 2808312"/>
              <a:gd name="T53" fmla="*/ 16876 h 5078692"/>
              <a:gd name="T54" fmla="*/ 16911 w 2808312"/>
              <a:gd name="T55" fmla="*/ 0 h 507869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808312"/>
              <a:gd name="T85" fmla="*/ 0 h 5078692"/>
              <a:gd name="T86" fmla="*/ 2808312 w 2808312"/>
              <a:gd name="T87" fmla="*/ 5078692 h 507869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lnTo>
                  <a:pt x="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lnTo>
                  <a:pt x="1158156" y="168079"/>
                </a:ln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anchor="ctr">
            <a:spAutoFit/>
          </a:bodyPr>
          <a:lstStyle/>
          <a:p>
            <a:endParaRPr lang="zh-CN" altLang="en-US"/>
          </a:p>
        </p:txBody>
      </p:sp>
      <p:grpSp>
        <p:nvGrpSpPr>
          <p:cNvPr id="4" name="组合 3"/>
          <p:cNvGrpSpPr/>
          <p:nvPr/>
        </p:nvGrpSpPr>
        <p:grpSpPr>
          <a:xfrm>
            <a:off x="7165975" y="1052736"/>
            <a:ext cx="1582490" cy="1457033"/>
            <a:chOff x="2843213" y="4696544"/>
            <a:chExt cx="2017712" cy="1828800"/>
          </a:xfrm>
        </p:grpSpPr>
        <p:sp>
          <p:nvSpPr>
            <p:cNvPr id="27655" name="Oval 22"/>
            <p:cNvSpPr>
              <a:spLocks noChangeArrowheads="1"/>
            </p:cNvSpPr>
            <p:nvPr/>
          </p:nvSpPr>
          <p:spPr bwMode="auto">
            <a:xfrm>
              <a:off x="3132138" y="6225307"/>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sz="1600" b="1" dirty="0">
                  <a:ea typeface="宋体" pitchFamily="2" charset="-122"/>
                </a:rPr>
                <a:t>3</a:t>
              </a:r>
            </a:p>
          </p:txBody>
        </p:sp>
        <p:sp>
          <p:nvSpPr>
            <p:cNvPr id="27656" name="Oval 23"/>
            <p:cNvSpPr>
              <a:spLocks noChangeArrowheads="1"/>
            </p:cNvSpPr>
            <p:nvPr/>
          </p:nvSpPr>
          <p:spPr bwMode="auto">
            <a:xfrm>
              <a:off x="4425950" y="6209432"/>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sz="1600" b="1" dirty="0">
                  <a:ea typeface="宋体" pitchFamily="2" charset="-122"/>
                </a:rPr>
                <a:t>4</a:t>
              </a:r>
            </a:p>
          </p:txBody>
        </p:sp>
        <p:sp>
          <p:nvSpPr>
            <p:cNvPr id="27657" name="Line 24"/>
            <p:cNvSpPr>
              <a:spLocks noChangeShapeType="1"/>
            </p:cNvSpPr>
            <p:nvPr/>
          </p:nvSpPr>
          <p:spPr bwMode="auto">
            <a:xfrm flipH="1">
              <a:off x="4092500" y="4994994"/>
              <a:ext cx="427112" cy="409031"/>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1600"/>
            </a:p>
          </p:txBody>
        </p:sp>
        <p:sp>
          <p:nvSpPr>
            <p:cNvPr id="27658" name="Line 25"/>
            <p:cNvSpPr>
              <a:spLocks noChangeShapeType="1"/>
            </p:cNvSpPr>
            <p:nvPr/>
          </p:nvSpPr>
          <p:spPr bwMode="auto">
            <a:xfrm>
              <a:off x="4667249" y="5080719"/>
              <a:ext cx="25402" cy="635000"/>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1600"/>
            </a:p>
          </p:txBody>
        </p:sp>
        <p:sp>
          <p:nvSpPr>
            <p:cNvPr id="27659" name="Line 26"/>
            <p:cNvSpPr>
              <a:spLocks noChangeShapeType="1"/>
            </p:cNvSpPr>
            <p:nvPr/>
          </p:nvSpPr>
          <p:spPr bwMode="auto">
            <a:xfrm flipH="1">
              <a:off x="2987674" y="4951262"/>
              <a:ext cx="334963" cy="464419"/>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1600"/>
            </a:p>
          </p:txBody>
        </p:sp>
        <p:sp>
          <p:nvSpPr>
            <p:cNvPr id="27660" name="Line 27"/>
            <p:cNvSpPr>
              <a:spLocks noChangeShapeType="1"/>
            </p:cNvSpPr>
            <p:nvPr/>
          </p:nvSpPr>
          <p:spPr bwMode="auto">
            <a:xfrm flipH="1">
              <a:off x="3132138" y="5512520"/>
              <a:ext cx="719137" cy="47624"/>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1600"/>
            </a:p>
          </p:txBody>
        </p:sp>
        <p:sp>
          <p:nvSpPr>
            <p:cNvPr id="27661" name="Line 28"/>
            <p:cNvSpPr>
              <a:spLocks noChangeShapeType="1"/>
            </p:cNvSpPr>
            <p:nvPr/>
          </p:nvSpPr>
          <p:spPr bwMode="auto">
            <a:xfrm flipV="1">
              <a:off x="3421063" y="6368182"/>
              <a:ext cx="1008062" cy="0"/>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1600"/>
            </a:p>
          </p:txBody>
        </p:sp>
        <p:sp>
          <p:nvSpPr>
            <p:cNvPr id="27662" name="Oval 29"/>
            <p:cNvSpPr>
              <a:spLocks noChangeArrowheads="1"/>
            </p:cNvSpPr>
            <p:nvPr/>
          </p:nvSpPr>
          <p:spPr bwMode="auto">
            <a:xfrm>
              <a:off x="3275013" y="4696544"/>
              <a:ext cx="288925" cy="298450"/>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sz="1600" b="1" dirty="0">
                  <a:ea typeface="宋体" pitchFamily="2" charset="-122"/>
                </a:rPr>
                <a:t>1</a:t>
              </a:r>
            </a:p>
          </p:txBody>
        </p:sp>
        <p:sp>
          <p:nvSpPr>
            <p:cNvPr id="27663" name="Oval 30"/>
            <p:cNvSpPr>
              <a:spLocks noChangeArrowheads="1"/>
            </p:cNvSpPr>
            <p:nvPr/>
          </p:nvSpPr>
          <p:spPr bwMode="auto">
            <a:xfrm>
              <a:off x="4498975" y="4780682"/>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sz="1600" b="1" dirty="0">
                  <a:ea typeface="宋体" pitchFamily="2" charset="-122"/>
                </a:rPr>
                <a:t>6</a:t>
              </a:r>
            </a:p>
          </p:txBody>
        </p:sp>
        <p:sp>
          <p:nvSpPr>
            <p:cNvPr id="27664" name="Oval 31"/>
            <p:cNvSpPr>
              <a:spLocks noChangeArrowheads="1"/>
            </p:cNvSpPr>
            <p:nvPr/>
          </p:nvSpPr>
          <p:spPr bwMode="auto">
            <a:xfrm>
              <a:off x="4572000" y="5717307"/>
              <a:ext cx="288925" cy="301625"/>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sz="1600" b="1" dirty="0">
                  <a:ea typeface="宋体" pitchFamily="2" charset="-122"/>
                </a:rPr>
                <a:t>7</a:t>
              </a:r>
            </a:p>
          </p:txBody>
        </p:sp>
        <p:sp>
          <p:nvSpPr>
            <p:cNvPr id="27665" name="Oval 32"/>
            <p:cNvSpPr>
              <a:spLocks noChangeArrowheads="1"/>
            </p:cNvSpPr>
            <p:nvPr/>
          </p:nvSpPr>
          <p:spPr bwMode="auto">
            <a:xfrm>
              <a:off x="3851275" y="5356944"/>
              <a:ext cx="288925" cy="30003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sz="1600" b="1" dirty="0">
                  <a:ea typeface="宋体" pitchFamily="2" charset="-122"/>
                </a:rPr>
                <a:t>5</a:t>
              </a:r>
            </a:p>
          </p:txBody>
        </p:sp>
        <p:sp>
          <p:nvSpPr>
            <p:cNvPr id="27666" name="Oval 33"/>
            <p:cNvSpPr>
              <a:spLocks noChangeArrowheads="1"/>
            </p:cNvSpPr>
            <p:nvPr/>
          </p:nvSpPr>
          <p:spPr bwMode="auto">
            <a:xfrm>
              <a:off x="2843213" y="5415682"/>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sz="1600" b="1" dirty="0">
                  <a:ea typeface="宋体" pitchFamily="2" charset="-122"/>
                </a:rPr>
                <a:t>2</a:t>
              </a:r>
            </a:p>
          </p:txBody>
        </p:sp>
        <p:sp>
          <p:nvSpPr>
            <p:cNvPr id="27667" name="Line 34"/>
            <p:cNvSpPr>
              <a:spLocks noChangeShapeType="1"/>
            </p:cNvSpPr>
            <p:nvPr/>
          </p:nvSpPr>
          <p:spPr bwMode="auto">
            <a:xfrm>
              <a:off x="4067174" y="5633169"/>
              <a:ext cx="457201" cy="577852"/>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1600"/>
            </a:p>
          </p:txBody>
        </p:sp>
        <p:sp>
          <p:nvSpPr>
            <p:cNvPr id="27668" name="Line 35"/>
            <p:cNvSpPr>
              <a:spLocks noChangeShapeType="1"/>
            </p:cNvSpPr>
            <p:nvPr/>
          </p:nvSpPr>
          <p:spPr bwMode="auto">
            <a:xfrm>
              <a:off x="3203575" y="6064969"/>
              <a:ext cx="73025" cy="142875"/>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14:hiddenLine>
              </a:ext>
            </a:extLst>
          </p:spPr>
          <p:txBody>
            <a:bodyPr>
              <a:spAutoFit/>
            </a:bodyPr>
            <a:lstStyle/>
            <a:p>
              <a:endParaRPr lang="zh-CN" altLang="en-US" sz="1600"/>
            </a:p>
          </p:txBody>
        </p:sp>
        <p:sp>
          <p:nvSpPr>
            <p:cNvPr id="27669" name="Line 36"/>
            <p:cNvSpPr>
              <a:spLocks noChangeShapeType="1"/>
            </p:cNvSpPr>
            <p:nvPr/>
          </p:nvSpPr>
          <p:spPr bwMode="auto">
            <a:xfrm>
              <a:off x="3059112" y="5703018"/>
              <a:ext cx="192088" cy="528315"/>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1600"/>
            </a:p>
          </p:txBody>
        </p:sp>
      </p:grpSp>
      <p:grpSp>
        <p:nvGrpSpPr>
          <p:cNvPr id="41" name="组合 67"/>
          <p:cNvGrpSpPr/>
          <p:nvPr/>
        </p:nvGrpSpPr>
        <p:grpSpPr>
          <a:xfrm>
            <a:off x="-903767" y="76371"/>
            <a:ext cx="11067421" cy="674847"/>
            <a:chOff x="-537206" y="4202884"/>
            <a:chExt cx="11067421" cy="674847"/>
          </a:xfrm>
        </p:grpSpPr>
        <p:grpSp>
          <p:nvGrpSpPr>
            <p:cNvPr id="42" name="组合 106"/>
            <p:cNvGrpSpPr/>
            <p:nvPr/>
          </p:nvGrpSpPr>
          <p:grpSpPr>
            <a:xfrm>
              <a:off x="-537206" y="4202884"/>
              <a:ext cx="11067421" cy="674847"/>
              <a:chOff x="-546731" y="4202884"/>
              <a:chExt cx="11067421" cy="674847"/>
            </a:xfrm>
          </p:grpSpPr>
          <p:sp>
            <p:nvSpPr>
              <p:cNvPr id="4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45"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9.4 </a:t>
                </a:r>
                <a:r>
                  <a:rPr lang="zh-CN" altLang="en-US" sz="3600" b="1" dirty="0">
                    <a:latin typeface="Times New Roman" pitchFamily="18" charset="0"/>
                    <a:ea typeface="黑体" pitchFamily="49" charset="-122"/>
                  </a:rPr>
                  <a:t>图的遍历</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深度优先搜索遍历</a:t>
                </a:r>
              </a:p>
            </p:txBody>
          </p:sp>
        </p:grpSp>
        <p:pic>
          <p:nvPicPr>
            <p:cNvPr id="43" name="图片 42" descr="无标题.png"/>
            <p:cNvPicPr>
              <a:picLocks noChangeAspect="1"/>
            </p:cNvPicPr>
            <p:nvPr/>
          </p:nvPicPr>
          <p:blipFill>
            <a:blip r:embed="rId3"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blinds(horizontal)">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blinds(horizontal)">
                                      <p:cBhvr>
                                        <p:cTn id="26" dur="500"/>
                                        <p:tgtEl>
                                          <p:spTgt spid="2">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blinds(horizontal)">
                                      <p:cBhvr>
                                        <p:cTn id="31" dur="500"/>
                                        <p:tgtEl>
                                          <p:spTgt spid="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Effect transition="in" filter="blinds(horizontal)">
                                      <p:cBhvr>
                                        <p:cTn id="36" dur="500"/>
                                        <p:tgtEl>
                                          <p:spTgt spid="2">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
                                            <p:txEl>
                                              <p:pRg st="6" end="6"/>
                                            </p:txEl>
                                          </p:spTgt>
                                        </p:tgtEl>
                                        <p:attrNameLst>
                                          <p:attrName>style.visibility</p:attrName>
                                        </p:attrNameLst>
                                      </p:cBhvr>
                                      <p:to>
                                        <p:strVal val="visible"/>
                                      </p:to>
                                    </p:set>
                                    <p:animEffect transition="in" filter="blinds(horizontal)">
                                      <p:cBhvr>
                                        <p:cTn id="41" dur="500"/>
                                        <p:tgtEl>
                                          <p:spTgt spid="2">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
                                            <p:txEl>
                                              <p:pRg st="7" end="7"/>
                                            </p:txEl>
                                          </p:spTgt>
                                        </p:tgtEl>
                                        <p:attrNameLst>
                                          <p:attrName>style.visibility</p:attrName>
                                        </p:attrNameLst>
                                      </p:cBhvr>
                                      <p:to>
                                        <p:strVal val="visible"/>
                                      </p:to>
                                    </p:set>
                                    <p:animEffect transition="in" filter="blinds(horizontal)">
                                      <p:cBhvr>
                                        <p:cTn id="46" dur="500"/>
                                        <p:tgtEl>
                                          <p:spTgt spid="2">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
                                            <p:txEl>
                                              <p:pRg st="8" end="8"/>
                                            </p:txEl>
                                          </p:spTgt>
                                        </p:tgtEl>
                                        <p:attrNameLst>
                                          <p:attrName>style.visibility</p:attrName>
                                        </p:attrNameLst>
                                      </p:cBhvr>
                                      <p:to>
                                        <p:strVal val="visible"/>
                                      </p:to>
                                    </p:set>
                                    <p:animEffect transition="in" filter="blinds(horizontal)">
                                      <p:cBhvr>
                                        <p:cTn id="51" dur="500"/>
                                        <p:tgtEl>
                                          <p:spTgt spid="2">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
                                            <p:txEl>
                                              <p:pRg st="9" end="9"/>
                                            </p:txEl>
                                          </p:spTgt>
                                        </p:tgtEl>
                                        <p:attrNameLst>
                                          <p:attrName>style.visibility</p:attrName>
                                        </p:attrNameLst>
                                      </p:cBhvr>
                                      <p:to>
                                        <p:strVal val="visible"/>
                                      </p:to>
                                    </p:set>
                                    <p:animEffect transition="in" filter="blinds(horizontal)">
                                      <p:cBhvr>
                                        <p:cTn id="56" dur="500"/>
                                        <p:tgtEl>
                                          <p:spTgt spid="2">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7653"/>
                                        </p:tgtEl>
                                        <p:attrNameLst>
                                          <p:attrName>style.visibility</p:attrName>
                                        </p:attrNameLst>
                                      </p:cBhvr>
                                      <p:to>
                                        <p:strVal val="visible"/>
                                      </p:to>
                                    </p:set>
                                    <p:anim calcmode="lin" valueType="num">
                                      <p:cBhvr additive="base">
                                        <p:cTn id="61" dur="500" fill="hold"/>
                                        <p:tgtEl>
                                          <p:spTgt spid="27653"/>
                                        </p:tgtEl>
                                        <p:attrNameLst>
                                          <p:attrName>ppt_x</p:attrName>
                                        </p:attrNameLst>
                                      </p:cBhvr>
                                      <p:tavLst>
                                        <p:tav tm="0">
                                          <p:val>
                                            <p:strVal val="#ppt_x"/>
                                          </p:val>
                                        </p:tav>
                                        <p:tav tm="100000">
                                          <p:val>
                                            <p:strVal val="#ppt_x"/>
                                          </p:val>
                                        </p:tav>
                                      </p:tavLst>
                                    </p:anim>
                                    <p:anim calcmode="lin" valueType="num">
                                      <p:cBhvr additive="base">
                                        <p:cTn id="62" dur="500" fill="hold"/>
                                        <p:tgtEl>
                                          <p:spTgt spid="2765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linds(horizontal)">
                                      <p:cBhvr>
                                        <p:cTn id="67" dur="500"/>
                                        <p:tgtEl>
                                          <p:spTgt spid="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
                                            <p:txEl>
                                              <p:pRg st="13" end="13"/>
                                            </p:txEl>
                                          </p:spTgt>
                                        </p:tgtEl>
                                        <p:attrNameLst>
                                          <p:attrName>style.visibility</p:attrName>
                                        </p:attrNameLst>
                                      </p:cBhvr>
                                      <p:to>
                                        <p:strVal val="visible"/>
                                      </p:to>
                                    </p:set>
                                    <p:animEffect transition="in" filter="blinds(horizontal)">
                                      <p:cBhvr>
                                        <p:cTn id="72" dur="500"/>
                                        <p:tgtEl>
                                          <p:spTgt spid="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
                                            <p:txEl>
                                              <p:pRg st="14" end="14"/>
                                            </p:txEl>
                                          </p:spTgt>
                                        </p:tgtEl>
                                        <p:attrNameLst>
                                          <p:attrName>style.visibility</p:attrName>
                                        </p:attrNameLst>
                                      </p:cBhvr>
                                      <p:to>
                                        <p:strVal val="visible"/>
                                      </p:to>
                                    </p:set>
                                    <p:animEffect transition="in" filter="blinds(horizontal)">
                                      <p:cBhvr>
                                        <p:cTn id="77"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C3D7CD0B-F780-4AF5-831C-DFD9566689C8}" type="slidenum">
              <a:rPr lang="zh-CN" altLang="en-US">
                <a:latin typeface="Verdana" pitchFamily="34" charset="0"/>
                <a:ea typeface="宋体" pitchFamily="2" charset="-122"/>
              </a:rPr>
              <a:pPr/>
              <a:t>33</a:t>
            </a:fld>
            <a:endParaRPr lang="en-US" altLang="zh-CN">
              <a:latin typeface="Verdana" pitchFamily="34" charset="0"/>
              <a:ea typeface="宋体" pitchFamily="2" charset="-122"/>
            </a:endParaRPr>
          </a:p>
        </p:txBody>
      </p:sp>
      <p:sp>
        <p:nvSpPr>
          <p:cNvPr id="2" name="Rectangle 3"/>
          <p:cNvSpPr>
            <a:spLocks noGrp="1" noChangeArrowheads="1"/>
          </p:cNvSpPr>
          <p:nvPr>
            <p:ph type="body" idx="1"/>
          </p:nvPr>
        </p:nvSpPr>
        <p:spPr>
          <a:xfrm>
            <a:off x="394299" y="912859"/>
            <a:ext cx="8229600" cy="4678451"/>
          </a:xfrm>
        </p:spPr>
        <p:txBody>
          <a:bodyPr/>
          <a:lstStyle/>
          <a:p>
            <a:pPr eaLnBrk="1" hangingPunct="1">
              <a:buClr>
                <a:srgbClr val="FF0000"/>
              </a:buClr>
              <a:buFont typeface="Wingdings" pitchFamily="2" charset="2"/>
              <a:buChar char="ü"/>
            </a:pPr>
            <a:r>
              <a:rPr lang="zh-CN" altLang="en-US" sz="2400" b="1" dirty="0">
                <a:solidFill>
                  <a:srgbClr val="FF0000"/>
                </a:solidFill>
              </a:rPr>
              <a:t>例</a:t>
            </a:r>
            <a:r>
              <a:rPr lang="en-US" altLang="zh-CN" sz="2400" b="1" dirty="0">
                <a:solidFill>
                  <a:srgbClr val="FF0000"/>
                </a:solidFill>
              </a:rPr>
              <a:t>1</a:t>
            </a:r>
            <a:r>
              <a:rPr lang="zh-CN" altLang="en-US" sz="2400" b="1" dirty="0">
                <a:solidFill>
                  <a:srgbClr val="FF0000"/>
                </a:solidFill>
              </a:rPr>
              <a:t>：</a:t>
            </a:r>
            <a:r>
              <a:rPr lang="zh-CN" altLang="en-US" sz="2400" b="1" dirty="0"/>
              <a:t>设计算法以求解无向图</a:t>
            </a:r>
            <a:r>
              <a:rPr lang="en-US" altLang="zh-CN" sz="2400" b="1" dirty="0"/>
              <a:t>G</a:t>
            </a:r>
            <a:r>
              <a:rPr lang="zh-CN" altLang="en-US" sz="2400" b="1" dirty="0"/>
              <a:t>的连通分量的个数。</a:t>
            </a:r>
          </a:p>
          <a:p>
            <a:pPr eaLnBrk="1" hangingPunct="1">
              <a:buClr>
                <a:srgbClr val="FF0000"/>
              </a:buClr>
              <a:buFont typeface="Wingdings" pitchFamily="2" charset="2"/>
              <a:buChar char="n"/>
            </a:pPr>
            <a:r>
              <a:rPr lang="zh-CN" altLang="en-US" sz="2000" b="1" dirty="0">
                <a:solidFill>
                  <a:srgbClr val="FF0000"/>
                </a:solidFill>
              </a:rPr>
              <a:t>分析</a:t>
            </a:r>
            <a:r>
              <a:rPr lang="zh-CN" altLang="en-US" sz="2000" dirty="0"/>
              <a:t>：对无向图</a:t>
            </a:r>
            <a:r>
              <a:rPr lang="en-US" altLang="zh-CN" sz="2000" dirty="0"/>
              <a:t>G</a:t>
            </a:r>
            <a:r>
              <a:rPr lang="zh-CN" altLang="en-US" sz="2000" dirty="0"/>
              <a:t>来说，选择某一顶点</a:t>
            </a:r>
            <a:r>
              <a:rPr lang="en-US" altLang="zh-CN" sz="2000" dirty="0"/>
              <a:t>v</a:t>
            </a:r>
            <a:r>
              <a:rPr lang="zh-CN" altLang="en-US" sz="2000" dirty="0"/>
              <a:t>执行</a:t>
            </a:r>
            <a:r>
              <a:rPr lang="en-US" altLang="zh-CN" sz="2000" dirty="0"/>
              <a:t>dfs(v)</a:t>
            </a:r>
            <a:r>
              <a:rPr lang="zh-CN" altLang="en-US" sz="2000" dirty="0"/>
              <a:t>，</a:t>
            </a:r>
          </a:p>
          <a:p>
            <a:pPr eaLnBrk="1" hangingPunct="1">
              <a:buFont typeface="Wingdings" pitchFamily="2" charset="2"/>
              <a:buNone/>
            </a:pPr>
            <a:r>
              <a:rPr lang="zh-CN" altLang="en-US" sz="2000" dirty="0"/>
              <a:t>      </a:t>
            </a:r>
            <a:r>
              <a:rPr lang="en-US" altLang="zh-CN" sz="2000" dirty="0"/>
              <a:t>           </a:t>
            </a:r>
            <a:r>
              <a:rPr lang="zh-CN" altLang="en-US" sz="2000" dirty="0"/>
              <a:t>可访问到所在连通分量中的所有顶点</a:t>
            </a:r>
          </a:p>
          <a:p>
            <a:pPr eaLnBrk="1" hangingPunct="1">
              <a:buFont typeface="Wingdings" pitchFamily="2" charset="2"/>
              <a:buNone/>
            </a:pPr>
            <a:r>
              <a:rPr lang="zh-CN" altLang="en-US" sz="2000" dirty="0"/>
              <a:t>                 因此，</a:t>
            </a:r>
            <a:r>
              <a:rPr lang="zh-CN" altLang="en-US" sz="2000" b="1" dirty="0">
                <a:solidFill>
                  <a:srgbClr val="FF0000"/>
                </a:solidFill>
              </a:rPr>
              <a:t>选择起点的次数就是图</a:t>
            </a:r>
            <a:r>
              <a:rPr lang="en-US" altLang="zh-CN" sz="2000" b="1" dirty="0">
                <a:solidFill>
                  <a:srgbClr val="FF0000"/>
                </a:solidFill>
              </a:rPr>
              <a:t>G</a:t>
            </a:r>
            <a:r>
              <a:rPr lang="zh-CN" altLang="en-US" sz="2000" b="1" dirty="0">
                <a:solidFill>
                  <a:srgbClr val="FF0000"/>
                </a:solidFill>
              </a:rPr>
              <a:t>的连通分量数</a:t>
            </a:r>
            <a:r>
              <a:rPr lang="zh-CN" altLang="en-US" sz="2000" dirty="0"/>
              <a:t>，     </a:t>
            </a:r>
            <a:endParaRPr lang="en-US" altLang="zh-CN" sz="2000" dirty="0"/>
          </a:p>
          <a:p>
            <a:pPr lvl="2">
              <a:buClr>
                <a:srgbClr val="FF0000"/>
              </a:buClr>
              <a:buFont typeface="Arial" pitchFamily="34" charset="0"/>
              <a:buChar char="•"/>
            </a:pPr>
            <a:r>
              <a:rPr lang="zh-CN" altLang="en-US" sz="2000" dirty="0"/>
              <a:t>可通过修改遍历整个图的算法</a:t>
            </a:r>
            <a:r>
              <a:rPr lang="en-US" altLang="zh-CN" sz="2000" dirty="0" err="1"/>
              <a:t>dfs_travel</a:t>
            </a:r>
            <a:r>
              <a:rPr lang="zh-CN" altLang="en-US" sz="2000" dirty="0"/>
              <a:t>来实现：</a:t>
            </a:r>
          </a:p>
          <a:p>
            <a:pPr eaLnBrk="1" hangingPunct="1">
              <a:buFont typeface="Wingdings" pitchFamily="2" charset="2"/>
              <a:buNone/>
            </a:pPr>
            <a:r>
              <a:rPr lang="zh-CN" altLang="en-US" sz="2000" b="1" dirty="0"/>
              <a:t>                  每调用一次</a:t>
            </a:r>
            <a:r>
              <a:rPr lang="en-US" altLang="zh-CN" sz="2000" b="1" dirty="0"/>
              <a:t>dfs</a:t>
            </a:r>
            <a:r>
              <a:rPr lang="zh-CN" altLang="en-US" sz="2000" b="1" dirty="0"/>
              <a:t>算法计数一次</a:t>
            </a:r>
            <a:r>
              <a:rPr lang="zh-CN" altLang="en-US" sz="2000" dirty="0"/>
              <a:t>。</a:t>
            </a:r>
          </a:p>
          <a:p>
            <a:pPr lvl="2">
              <a:buClr>
                <a:srgbClr val="FF0000"/>
              </a:buClr>
              <a:buFont typeface="Arial" pitchFamily="34" charset="0"/>
              <a:buChar char="•"/>
            </a:pPr>
            <a:r>
              <a:rPr lang="zh-CN" altLang="en-US" sz="2000" dirty="0"/>
              <a:t>同时，</a:t>
            </a:r>
            <a:r>
              <a:rPr lang="zh-CN" altLang="en-US" sz="2000" b="1" dirty="0"/>
              <a:t>考虑到要求解连通分量数</a:t>
            </a:r>
            <a:r>
              <a:rPr lang="zh-CN" altLang="en-US" sz="2000" dirty="0"/>
              <a:t>，将算法设计为整型函数。</a:t>
            </a:r>
          </a:p>
          <a:p>
            <a:pPr eaLnBrk="1" hangingPunct="1">
              <a:buFont typeface="Wingdings" pitchFamily="2" charset="2"/>
              <a:buNone/>
            </a:pPr>
            <a:endParaRPr lang="zh-CN" altLang="en-US" sz="2000" dirty="0"/>
          </a:p>
        </p:txBody>
      </p:sp>
      <p:sp>
        <p:nvSpPr>
          <p:cNvPr id="11" name="Rectangle 3"/>
          <p:cNvSpPr txBox="1">
            <a:spLocks noChangeArrowheads="1"/>
          </p:cNvSpPr>
          <p:nvPr/>
        </p:nvSpPr>
        <p:spPr bwMode="auto">
          <a:xfrm>
            <a:off x="1979712" y="3573016"/>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00"/>
              </a:spcBef>
              <a:buFont typeface="Wingdings" pitchFamily="2" charset="2"/>
              <a:buNone/>
            </a:pPr>
            <a:r>
              <a:rPr lang="en-US" altLang="zh-CN" sz="1800" b="1" dirty="0" err="1">
                <a:solidFill>
                  <a:srgbClr val="0000FF"/>
                </a:solidFill>
              </a:rPr>
              <a:t>int</a:t>
            </a:r>
            <a:r>
              <a:rPr lang="en-US" altLang="zh-CN" sz="1800" b="1" dirty="0"/>
              <a:t> </a:t>
            </a:r>
            <a:r>
              <a:rPr lang="en-US" altLang="zh-CN" sz="1800" b="1" dirty="0" err="1"/>
              <a:t>numofGC</a:t>
            </a:r>
            <a:r>
              <a:rPr lang="en-US" altLang="zh-CN" sz="1800" b="1" dirty="0"/>
              <a:t>(</a:t>
            </a:r>
            <a:r>
              <a:rPr lang="en-US" altLang="zh-CN" sz="1800" b="1" dirty="0">
                <a:solidFill>
                  <a:srgbClr val="0000FF"/>
                </a:solidFill>
              </a:rPr>
              <a:t>graph</a:t>
            </a:r>
            <a:r>
              <a:rPr lang="en-US" altLang="zh-CN" sz="1800" b="1" dirty="0"/>
              <a:t> G){</a:t>
            </a:r>
          </a:p>
          <a:p>
            <a:pPr>
              <a:spcBef>
                <a:spcPts val="200"/>
              </a:spcBef>
              <a:buFont typeface="Wingdings" pitchFamily="2" charset="2"/>
              <a:buNone/>
            </a:pPr>
            <a:r>
              <a:rPr lang="en-US" altLang="zh-CN" sz="1800" b="1" dirty="0">
                <a:solidFill>
                  <a:srgbClr val="0000FF"/>
                </a:solidFill>
              </a:rPr>
              <a:t>       </a:t>
            </a:r>
            <a:r>
              <a:rPr lang="en-US" altLang="zh-CN" sz="1800" b="1" dirty="0" err="1">
                <a:solidFill>
                  <a:srgbClr val="0000FF"/>
                </a:solidFill>
              </a:rPr>
              <a:t>int</a:t>
            </a:r>
            <a:r>
              <a:rPr lang="en-US" altLang="zh-CN" sz="1800" b="1" dirty="0"/>
              <a:t> </a:t>
            </a:r>
            <a:r>
              <a:rPr lang="en-US" altLang="zh-CN" sz="1800" b="1" i="1" dirty="0" err="1"/>
              <a:t>i</a:t>
            </a:r>
            <a:r>
              <a:rPr lang="en-US" altLang="zh-CN" sz="1800" b="1" dirty="0"/>
              <a:t>;  </a:t>
            </a:r>
            <a:r>
              <a:rPr lang="en-US" altLang="zh-CN" sz="1800" b="1" dirty="0" err="1">
                <a:solidFill>
                  <a:srgbClr val="0000FF"/>
                </a:solidFill>
              </a:rPr>
              <a:t>int</a:t>
            </a:r>
            <a:r>
              <a:rPr lang="en-US" altLang="zh-CN" sz="1800" b="1" dirty="0"/>
              <a:t> </a:t>
            </a:r>
            <a:r>
              <a:rPr lang="en-US" altLang="zh-CN" sz="1800" b="1" i="1" dirty="0"/>
              <a:t>k</a:t>
            </a:r>
            <a:r>
              <a:rPr lang="en-US" altLang="zh-CN" sz="1800" b="1" dirty="0"/>
              <a:t>=0;                         //</a:t>
            </a:r>
            <a:r>
              <a:rPr lang="en-US" altLang="zh-CN" sz="1800" b="1" i="1" dirty="0"/>
              <a:t>k</a:t>
            </a:r>
            <a:r>
              <a:rPr lang="zh-CN" altLang="en-US" sz="1800" b="1" dirty="0"/>
              <a:t>用于连通分量的计数</a:t>
            </a:r>
          </a:p>
          <a:p>
            <a:pPr>
              <a:spcBef>
                <a:spcPts val="200"/>
              </a:spcBef>
              <a:buFont typeface="Wingdings" pitchFamily="2" charset="2"/>
              <a:buNone/>
            </a:pPr>
            <a:r>
              <a:rPr lang="zh-CN" altLang="en-US" sz="1800" b="1" dirty="0"/>
              <a:t>       </a:t>
            </a:r>
            <a:r>
              <a:rPr lang="en-US" altLang="zh-CN" sz="1800" b="1" dirty="0">
                <a:solidFill>
                  <a:srgbClr val="0000FF"/>
                </a:solidFill>
              </a:rPr>
              <a:t>for</a:t>
            </a:r>
            <a:r>
              <a:rPr lang="en-US" altLang="zh-CN" sz="1800" b="1" dirty="0"/>
              <a:t> (</a:t>
            </a:r>
            <a:r>
              <a:rPr lang="en-US" altLang="zh-CN" sz="1800" b="1" i="1" dirty="0" err="1"/>
              <a:t>i</a:t>
            </a:r>
            <a:r>
              <a:rPr lang="en-US" altLang="zh-CN" sz="1800" b="1" dirty="0"/>
              <a:t>=1; </a:t>
            </a:r>
            <a:r>
              <a:rPr lang="en-US" altLang="zh-CN" sz="1800" b="1" i="1" dirty="0" err="1"/>
              <a:t>i</a:t>
            </a:r>
            <a:r>
              <a:rPr lang="en-US" altLang="zh-CN" sz="1800" b="1" dirty="0"/>
              <a:t>&lt;=</a:t>
            </a:r>
            <a:r>
              <a:rPr lang="en-US" altLang="zh-CN" sz="1800" b="1" i="1" dirty="0"/>
              <a:t>n</a:t>
            </a:r>
            <a:r>
              <a:rPr lang="en-US" altLang="zh-CN" sz="1800" b="1" dirty="0"/>
              <a:t>; </a:t>
            </a:r>
            <a:r>
              <a:rPr lang="en-US" altLang="zh-CN" sz="1800" b="1" i="1" dirty="0" err="1"/>
              <a:t>i</a:t>
            </a:r>
            <a:r>
              <a:rPr lang="en-US" altLang="zh-CN" sz="1800" b="1" dirty="0"/>
              <a:t>++)</a:t>
            </a:r>
          </a:p>
          <a:p>
            <a:pPr>
              <a:spcBef>
                <a:spcPts val="200"/>
              </a:spcBef>
              <a:buFont typeface="Wingdings" pitchFamily="2" charset="2"/>
              <a:buNone/>
            </a:pPr>
            <a:r>
              <a:rPr lang="en-US" altLang="zh-CN" sz="1800" b="1" dirty="0"/>
              <a:t>              visited[</a:t>
            </a:r>
            <a:r>
              <a:rPr lang="en-US" altLang="zh-CN" sz="1800" b="1" i="1" dirty="0" err="1"/>
              <a:t>i</a:t>
            </a:r>
            <a:r>
              <a:rPr lang="en-US" altLang="zh-CN" sz="1800" b="1" dirty="0"/>
              <a:t>]=FALSE;             </a:t>
            </a:r>
          </a:p>
          <a:p>
            <a:pPr>
              <a:spcBef>
                <a:spcPts val="200"/>
              </a:spcBef>
              <a:buFont typeface="Wingdings" pitchFamily="2" charset="2"/>
              <a:buNone/>
            </a:pPr>
            <a:r>
              <a:rPr lang="en-US" altLang="zh-CN" sz="1800" b="1" dirty="0"/>
              <a:t>       </a:t>
            </a:r>
            <a:r>
              <a:rPr lang="en-US" altLang="zh-CN" sz="1800" b="1" dirty="0">
                <a:solidFill>
                  <a:srgbClr val="0000FF"/>
                </a:solidFill>
              </a:rPr>
              <a:t>for</a:t>
            </a:r>
            <a:r>
              <a:rPr lang="en-US" altLang="zh-CN" sz="1800" b="1" dirty="0"/>
              <a:t> (</a:t>
            </a:r>
            <a:r>
              <a:rPr lang="en-US" altLang="zh-CN" sz="1800" b="1" i="1" dirty="0" err="1"/>
              <a:t>i</a:t>
            </a:r>
            <a:r>
              <a:rPr lang="en-US" altLang="zh-CN" sz="1800" b="1" dirty="0"/>
              <a:t>=1; </a:t>
            </a:r>
            <a:r>
              <a:rPr lang="en-US" altLang="zh-CN" sz="1800" b="1" i="1" dirty="0" err="1"/>
              <a:t>i</a:t>
            </a:r>
            <a:r>
              <a:rPr lang="en-US" altLang="zh-CN" sz="1800" b="1" dirty="0"/>
              <a:t>&lt;=</a:t>
            </a:r>
            <a:r>
              <a:rPr lang="en-US" altLang="zh-CN" sz="1800" b="1" i="1" dirty="0"/>
              <a:t>n</a:t>
            </a:r>
            <a:r>
              <a:rPr lang="en-US" altLang="zh-CN" sz="1800" b="1" dirty="0"/>
              <a:t>; </a:t>
            </a:r>
            <a:r>
              <a:rPr lang="en-US" altLang="zh-CN" sz="1800" b="1" i="1" dirty="0" err="1"/>
              <a:t>i</a:t>
            </a:r>
            <a:r>
              <a:rPr lang="en-US" altLang="zh-CN" sz="1800" b="1" dirty="0"/>
              <a:t>++){</a:t>
            </a:r>
          </a:p>
          <a:p>
            <a:pPr>
              <a:spcBef>
                <a:spcPts val="200"/>
              </a:spcBef>
              <a:buFont typeface="Wingdings" pitchFamily="2" charset="2"/>
              <a:buNone/>
            </a:pPr>
            <a:r>
              <a:rPr lang="en-US" altLang="zh-CN" sz="1800" b="1" dirty="0"/>
              <a:t>              </a:t>
            </a:r>
            <a:r>
              <a:rPr lang="en-US" altLang="zh-CN" sz="1800" b="1" dirty="0">
                <a:solidFill>
                  <a:srgbClr val="0000FF"/>
                </a:solidFill>
              </a:rPr>
              <a:t>if</a:t>
            </a:r>
            <a:r>
              <a:rPr lang="en-US" altLang="zh-CN" sz="1800" b="1" dirty="0"/>
              <a:t> (visited[</a:t>
            </a:r>
            <a:r>
              <a:rPr lang="en-US" altLang="zh-CN" sz="1800" b="1" i="1" dirty="0" err="1"/>
              <a:t>i</a:t>
            </a:r>
            <a:r>
              <a:rPr lang="en-US" altLang="zh-CN" sz="1800" b="1" dirty="0"/>
              <a:t>]==FALSE)</a:t>
            </a:r>
          </a:p>
          <a:p>
            <a:pPr>
              <a:spcBef>
                <a:spcPts val="200"/>
              </a:spcBef>
              <a:buFont typeface="Wingdings" pitchFamily="2" charset="2"/>
              <a:buNone/>
            </a:pPr>
            <a:r>
              <a:rPr lang="en-US" altLang="zh-CN" sz="1800" b="1" dirty="0"/>
              <a:t>             { </a:t>
            </a:r>
            <a:r>
              <a:rPr lang="en-US" altLang="zh-CN" sz="1800" b="1" i="1" dirty="0"/>
              <a:t>k</a:t>
            </a:r>
            <a:r>
              <a:rPr lang="en-US" altLang="zh-CN" sz="1800" b="1" dirty="0"/>
              <a:t>++;  </a:t>
            </a:r>
            <a:r>
              <a:rPr lang="en-US" altLang="zh-CN" sz="1800" b="1" dirty="0" err="1"/>
              <a:t>dfs</a:t>
            </a:r>
            <a:r>
              <a:rPr lang="en-US" altLang="zh-CN" sz="1800" b="1" dirty="0"/>
              <a:t>(G, </a:t>
            </a:r>
            <a:r>
              <a:rPr lang="en-US" altLang="zh-CN" sz="1800" b="1" i="1" dirty="0" err="1"/>
              <a:t>i</a:t>
            </a:r>
            <a:r>
              <a:rPr lang="en-US" altLang="zh-CN" sz="1800" b="1" dirty="0"/>
              <a:t>); }           //</a:t>
            </a:r>
            <a:r>
              <a:rPr lang="zh-CN" altLang="en-US" sz="1800" b="1" dirty="0"/>
              <a:t>用</a:t>
            </a:r>
            <a:r>
              <a:rPr lang="en-US" altLang="zh-CN" sz="1800" b="1" i="1" dirty="0"/>
              <a:t>k</a:t>
            </a:r>
            <a:r>
              <a:rPr lang="zh-CN" altLang="en-US" sz="1800" b="1" dirty="0"/>
              <a:t>来累计连通分量个数</a:t>
            </a:r>
          </a:p>
          <a:p>
            <a:pPr>
              <a:spcBef>
                <a:spcPts val="200"/>
              </a:spcBef>
              <a:buFont typeface="Wingdings" pitchFamily="2" charset="2"/>
              <a:buNone/>
            </a:pPr>
            <a:r>
              <a:rPr lang="en-US" altLang="zh-CN" sz="1800" b="1" dirty="0"/>
              <a:t>       }</a:t>
            </a:r>
          </a:p>
          <a:p>
            <a:pPr>
              <a:spcBef>
                <a:spcPts val="200"/>
              </a:spcBef>
              <a:buNone/>
            </a:pPr>
            <a:r>
              <a:rPr lang="en-US" altLang="zh-CN" sz="1800" b="1" dirty="0">
                <a:solidFill>
                  <a:srgbClr val="0000FF"/>
                </a:solidFill>
              </a:rPr>
              <a:t>       return</a:t>
            </a:r>
            <a:r>
              <a:rPr lang="en-US" altLang="zh-CN" sz="1800" b="1" dirty="0"/>
              <a:t>  </a:t>
            </a:r>
            <a:r>
              <a:rPr lang="en-US" altLang="zh-CN" sz="1800" b="1" i="1" dirty="0"/>
              <a:t>k</a:t>
            </a:r>
            <a:r>
              <a:rPr lang="en-US" altLang="zh-CN" sz="1800" b="1" dirty="0"/>
              <a:t> ;</a:t>
            </a:r>
          </a:p>
          <a:p>
            <a:pPr>
              <a:spcBef>
                <a:spcPts val="200"/>
              </a:spcBef>
              <a:buFont typeface="Wingdings" pitchFamily="2" charset="2"/>
              <a:buNone/>
            </a:pPr>
            <a:r>
              <a:rPr lang="en-US" altLang="zh-CN" sz="1800" b="1" dirty="0"/>
              <a:t>} </a:t>
            </a:r>
          </a:p>
        </p:txBody>
      </p:sp>
      <p:sp>
        <p:nvSpPr>
          <p:cNvPr id="12" name="Freeform 4"/>
          <p:cNvSpPr/>
          <p:nvPr/>
        </p:nvSpPr>
        <p:spPr bwMode="auto">
          <a:xfrm>
            <a:off x="1643042" y="3643314"/>
            <a:ext cx="3433014" cy="2117844"/>
          </a:xfrm>
          <a:custGeom>
            <a:avLst/>
            <a:gdLst>
              <a:gd name="T0" fmla="*/ 2147483647 w 2715"/>
              <a:gd name="T1" fmla="*/ 2147483647 h 1920"/>
              <a:gd name="T2" fmla="*/ 2147483647 w 2715"/>
              <a:gd name="T3" fmla="*/ 2147483647 h 1920"/>
              <a:gd name="T4" fmla="*/ 2147483647 w 2715"/>
              <a:gd name="T5" fmla="*/ 2147483647 h 1920"/>
              <a:gd name="T6" fmla="*/ 2147483647 w 2715"/>
              <a:gd name="T7" fmla="*/ 2147483647 h 1920"/>
              <a:gd name="T8" fmla="*/ 2147483647 w 2715"/>
              <a:gd name="T9" fmla="*/ 0 h 1920"/>
              <a:gd name="T10" fmla="*/ 0 w 2715"/>
              <a:gd name="T11" fmla="*/ 2147483647 h 1920"/>
              <a:gd name="T12" fmla="*/ 2147483647 w 2715"/>
              <a:gd name="T13" fmla="*/ 2147483647 h 1920"/>
              <a:gd name="T14" fmla="*/ 2147483647 w 2715"/>
              <a:gd name="T15" fmla="*/ 2147483647 h 1920"/>
              <a:gd name="T16" fmla="*/ 2147483647 w 2715"/>
              <a:gd name="T17" fmla="*/ 2147483647 h 1920"/>
              <a:gd name="T18" fmla="*/ 2147483647 w 2715"/>
              <a:gd name="T19" fmla="*/ 2147483647 h 1920"/>
              <a:gd name="T20" fmla="*/ 2147483647 w 2715"/>
              <a:gd name="T21" fmla="*/ 2147483647 h 1920"/>
              <a:gd name="T22" fmla="*/ 2147483647 w 2715"/>
              <a:gd name="T23" fmla="*/ 2147483647 h 19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15"/>
              <a:gd name="T37" fmla="*/ 0 h 1920"/>
              <a:gd name="T38" fmla="*/ 2715 w 2715"/>
              <a:gd name="T39" fmla="*/ 1920 h 19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15" h="1920">
                <a:moveTo>
                  <a:pt x="2715" y="1485"/>
                </a:moveTo>
                <a:lnTo>
                  <a:pt x="2715" y="330"/>
                </a:lnTo>
                <a:lnTo>
                  <a:pt x="570" y="315"/>
                </a:lnTo>
                <a:lnTo>
                  <a:pt x="570" y="15"/>
                </a:lnTo>
                <a:lnTo>
                  <a:pt x="15" y="0"/>
                </a:lnTo>
                <a:lnTo>
                  <a:pt x="0" y="1575"/>
                </a:lnTo>
                <a:lnTo>
                  <a:pt x="1440" y="1575"/>
                </a:lnTo>
                <a:lnTo>
                  <a:pt x="1440" y="1920"/>
                </a:lnTo>
                <a:lnTo>
                  <a:pt x="2235" y="1920"/>
                </a:lnTo>
                <a:lnTo>
                  <a:pt x="2220" y="1560"/>
                </a:lnTo>
                <a:lnTo>
                  <a:pt x="2700" y="1485"/>
                </a:lnTo>
                <a:lnTo>
                  <a:pt x="2685" y="1470"/>
                </a:lnTo>
              </a:path>
            </a:pathLst>
          </a:custGeom>
          <a:noFill/>
          <a:ln w="19050" cap="flat" cmpd="sng">
            <a:solidFill>
              <a:srgbClr val="FF0000"/>
            </a:solidFill>
            <a:prstDash val="sysDot"/>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3" name="AutoShape 5"/>
          <p:cNvSpPr>
            <a:spLocks noChangeArrowheads="1"/>
          </p:cNvSpPr>
          <p:nvPr/>
        </p:nvSpPr>
        <p:spPr bwMode="auto">
          <a:xfrm>
            <a:off x="6124529" y="4400364"/>
            <a:ext cx="2016224" cy="775809"/>
          </a:xfrm>
          <a:prstGeom prst="wedgeRectCallout">
            <a:avLst>
              <a:gd name="adj1" fmla="val -97862"/>
              <a:gd name="adj2" fmla="val -5452"/>
            </a:avLst>
          </a:prstGeom>
          <a:solidFill>
            <a:srgbClr val="FFFFFF"/>
          </a:solidFill>
          <a:ln w="19050">
            <a:solidFill>
              <a:srgbClr val="FF0000"/>
            </a:solidFill>
            <a:prstDash val="sysDot"/>
            <a:miter lim="800000"/>
          </a:ln>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just"/>
            <a:r>
              <a:rPr lang="zh-CN" altLang="en-US" sz="1600" dirty="0">
                <a:latin typeface="Times New Roman" pitchFamily="18" charset="0"/>
                <a:ea typeface="宋体" pitchFamily="2" charset="-122"/>
              </a:rPr>
              <a:t>遍历整个图的算法</a:t>
            </a:r>
            <a:r>
              <a:rPr lang="en-US" altLang="zh-CN" sz="1600" dirty="0" err="1">
                <a:latin typeface="Times New Roman" pitchFamily="18" charset="0"/>
                <a:ea typeface="宋体" pitchFamily="2" charset="-122"/>
              </a:rPr>
              <a:t>dfs_travel</a:t>
            </a:r>
            <a:r>
              <a:rPr lang="zh-CN" altLang="en-US" sz="1600" dirty="0">
                <a:latin typeface="Times New Roman" pitchFamily="18" charset="0"/>
                <a:ea typeface="宋体" pitchFamily="2" charset="-122"/>
              </a:rPr>
              <a:t>中的原来的部分</a:t>
            </a:r>
            <a:endParaRPr lang="zh-CN" altLang="en-US" sz="1600" dirty="0">
              <a:ea typeface="宋体" pitchFamily="2" charset="-122"/>
            </a:endParaRPr>
          </a:p>
        </p:txBody>
      </p:sp>
      <p:grpSp>
        <p:nvGrpSpPr>
          <p:cNvPr id="14" name="组合 67"/>
          <p:cNvGrpSpPr/>
          <p:nvPr/>
        </p:nvGrpSpPr>
        <p:grpSpPr>
          <a:xfrm>
            <a:off x="-903767" y="76371"/>
            <a:ext cx="11067421" cy="674847"/>
            <a:chOff x="-537206" y="4202884"/>
            <a:chExt cx="11067421" cy="674847"/>
          </a:xfrm>
        </p:grpSpPr>
        <p:grpSp>
          <p:nvGrpSpPr>
            <p:cNvPr id="15" name="组合 106"/>
            <p:cNvGrpSpPr/>
            <p:nvPr/>
          </p:nvGrpSpPr>
          <p:grpSpPr>
            <a:xfrm>
              <a:off x="-537206" y="4202884"/>
              <a:ext cx="11067421" cy="674847"/>
              <a:chOff x="-546731" y="4202884"/>
              <a:chExt cx="11067421" cy="674847"/>
            </a:xfrm>
          </p:grpSpPr>
          <p:sp>
            <p:nvSpPr>
              <p:cNvPr id="17"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18"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9.4 </a:t>
                </a:r>
                <a:r>
                  <a:rPr lang="zh-CN" altLang="en-US" sz="3600" b="1" dirty="0">
                    <a:latin typeface="Times New Roman" pitchFamily="18" charset="0"/>
                    <a:ea typeface="黑体" pitchFamily="49" charset="-122"/>
                  </a:rPr>
                  <a:t>图的遍历</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深度优先搜索遍历</a:t>
                </a:r>
              </a:p>
            </p:txBody>
          </p:sp>
        </p:grpSp>
        <p:pic>
          <p:nvPicPr>
            <p:cNvPr id="16" name="图片 15"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linds(horizontal)">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blinds(horizontal)">
                                      <p:cBhvr>
                                        <p:cTn id="30" dur="500"/>
                                        <p:tgtEl>
                                          <p:spTgt spid="2">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blinds(horizontal)">
                                      <p:cBhvr>
                                        <p:cTn id="33" dur="500"/>
                                        <p:tgtEl>
                                          <p:spTgt spid="2">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1">
                                            <p:txEl>
                                              <p:pRg st="0" end="0"/>
                                            </p:txEl>
                                          </p:spTgt>
                                        </p:tgtEl>
                                        <p:attrNameLst>
                                          <p:attrName>style.visibility</p:attrName>
                                        </p:attrNameLst>
                                      </p:cBhvr>
                                      <p:to>
                                        <p:strVal val="visible"/>
                                      </p:to>
                                    </p:set>
                                    <p:animEffect transition="in" filter="blinds(horizontal)">
                                      <p:cBhvr>
                                        <p:cTn id="38" dur="500"/>
                                        <p:tgtEl>
                                          <p:spTgt spid="11">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1">
                                            <p:txEl>
                                              <p:pRg st="1" end="1"/>
                                            </p:txEl>
                                          </p:spTgt>
                                        </p:tgtEl>
                                        <p:attrNameLst>
                                          <p:attrName>style.visibility</p:attrName>
                                        </p:attrNameLst>
                                      </p:cBhvr>
                                      <p:to>
                                        <p:strVal val="visible"/>
                                      </p:to>
                                    </p:set>
                                    <p:animEffect transition="in" filter="blinds(horizontal)">
                                      <p:cBhvr>
                                        <p:cTn id="43" dur="500"/>
                                        <p:tgtEl>
                                          <p:spTgt spid="11">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1">
                                            <p:txEl>
                                              <p:pRg st="2" end="2"/>
                                            </p:txEl>
                                          </p:spTgt>
                                        </p:tgtEl>
                                        <p:attrNameLst>
                                          <p:attrName>style.visibility</p:attrName>
                                        </p:attrNameLst>
                                      </p:cBhvr>
                                      <p:to>
                                        <p:strVal val="visible"/>
                                      </p:to>
                                    </p:set>
                                    <p:animEffect transition="in" filter="blinds(horizontal)">
                                      <p:cBhvr>
                                        <p:cTn id="48" dur="500"/>
                                        <p:tgtEl>
                                          <p:spTgt spid="11">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1">
                                            <p:txEl>
                                              <p:pRg st="3" end="3"/>
                                            </p:txEl>
                                          </p:spTgt>
                                        </p:tgtEl>
                                        <p:attrNameLst>
                                          <p:attrName>style.visibility</p:attrName>
                                        </p:attrNameLst>
                                      </p:cBhvr>
                                      <p:to>
                                        <p:strVal val="visible"/>
                                      </p:to>
                                    </p:set>
                                    <p:animEffect transition="in" filter="blinds(horizontal)">
                                      <p:cBhvr>
                                        <p:cTn id="53" dur="500"/>
                                        <p:tgtEl>
                                          <p:spTgt spid="11">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1">
                                            <p:txEl>
                                              <p:pRg st="4" end="4"/>
                                            </p:txEl>
                                          </p:spTgt>
                                        </p:tgtEl>
                                        <p:attrNameLst>
                                          <p:attrName>style.visibility</p:attrName>
                                        </p:attrNameLst>
                                      </p:cBhvr>
                                      <p:to>
                                        <p:strVal val="visible"/>
                                      </p:to>
                                    </p:set>
                                    <p:animEffect transition="in" filter="blinds(horizontal)">
                                      <p:cBhvr>
                                        <p:cTn id="58" dur="500"/>
                                        <p:tgtEl>
                                          <p:spTgt spid="11">
                                            <p:txEl>
                                              <p:pRg st="4" end="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1">
                                            <p:txEl>
                                              <p:pRg st="5" end="5"/>
                                            </p:txEl>
                                          </p:spTgt>
                                        </p:tgtEl>
                                        <p:attrNameLst>
                                          <p:attrName>style.visibility</p:attrName>
                                        </p:attrNameLst>
                                      </p:cBhvr>
                                      <p:to>
                                        <p:strVal val="visible"/>
                                      </p:to>
                                    </p:set>
                                    <p:animEffect transition="in" filter="blinds(horizontal)">
                                      <p:cBhvr>
                                        <p:cTn id="63" dur="500"/>
                                        <p:tgtEl>
                                          <p:spTgt spid="11">
                                            <p:txEl>
                                              <p:pRg st="5" end="5"/>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1">
                                            <p:txEl>
                                              <p:pRg st="6" end="6"/>
                                            </p:txEl>
                                          </p:spTgt>
                                        </p:tgtEl>
                                        <p:attrNameLst>
                                          <p:attrName>style.visibility</p:attrName>
                                        </p:attrNameLst>
                                      </p:cBhvr>
                                      <p:to>
                                        <p:strVal val="visible"/>
                                      </p:to>
                                    </p:set>
                                    <p:animEffect transition="in" filter="blinds(horizontal)">
                                      <p:cBhvr>
                                        <p:cTn id="68" dur="500"/>
                                        <p:tgtEl>
                                          <p:spTgt spid="11">
                                            <p:txEl>
                                              <p:pRg st="6" end="6"/>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11">
                                            <p:txEl>
                                              <p:pRg st="7" end="7"/>
                                            </p:txEl>
                                          </p:spTgt>
                                        </p:tgtEl>
                                        <p:attrNameLst>
                                          <p:attrName>style.visibility</p:attrName>
                                        </p:attrNameLst>
                                      </p:cBhvr>
                                      <p:to>
                                        <p:strVal val="visible"/>
                                      </p:to>
                                    </p:set>
                                    <p:animEffect transition="in" filter="blinds(horizontal)">
                                      <p:cBhvr>
                                        <p:cTn id="73" dur="500"/>
                                        <p:tgtEl>
                                          <p:spTgt spid="11">
                                            <p:txEl>
                                              <p:pRg st="7" end="7"/>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1">
                                            <p:txEl>
                                              <p:pRg st="8" end="8"/>
                                            </p:txEl>
                                          </p:spTgt>
                                        </p:tgtEl>
                                        <p:attrNameLst>
                                          <p:attrName>style.visibility</p:attrName>
                                        </p:attrNameLst>
                                      </p:cBhvr>
                                      <p:to>
                                        <p:strVal val="visible"/>
                                      </p:to>
                                    </p:set>
                                    <p:animEffect transition="in" filter="blinds(horizontal)">
                                      <p:cBhvr>
                                        <p:cTn id="78" dur="500"/>
                                        <p:tgtEl>
                                          <p:spTgt spid="11">
                                            <p:txEl>
                                              <p:pRg st="8" end="8"/>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11">
                                            <p:txEl>
                                              <p:pRg st="9" end="9"/>
                                            </p:txEl>
                                          </p:spTgt>
                                        </p:tgtEl>
                                        <p:attrNameLst>
                                          <p:attrName>style.visibility</p:attrName>
                                        </p:attrNameLst>
                                      </p:cBhvr>
                                      <p:to>
                                        <p:strVal val="visible"/>
                                      </p:to>
                                    </p:set>
                                    <p:animEffect transition="in" filter="blinds(horizontal)">
                                      <p:cBhvr>
                                        <p:cTn id="83" dur="500"/>
                                        <p:tgtEl>
                                          <p:spTgt spid="11">
                                            <p:txEl>
                                              <p:pRg st="9" end="9"/>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12"/>
                                        </p:tgtEl>
                                        <p:attrNameLst>
                                          <p:attrName>style.visibility</p:attrName>
                                        </p:attrNameLst>
                                      </p:cBhvr>
                                      <p:to>
                                        <p:strVal val="visible"/>
                                      </p:to>
                                    </p:set>
                                    <p:animEffect transition="in" filter="blinds(horizontal)">
                                      <p:cBhvr>
                                        <p:cTn id="88" dur="500"/>
                                        <p:tgtEl>
                                          <p:spTgt spid="12"/>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Effect transition="in" filter="blinds(horizontal)">
                                      <p:cBhvr>
                                        <p:cTn id="9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11" grpId="0" uiExpand="1" build="p" autoUpdateAnimBg="0"/>
      <p:bldP spid="13"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482C452C-E4CA-4A41-8709-30CCE2800B58}" type="slidenum">
              <a:rPr lang="zh-CN" altLang="en-US">
                <a:latin typeface="Verdana" pitchFamily="34" charset="0"/>
                <a:ea typeface="宋体" pitchFamily="2" charset="-122"/>
              </a:rPr>
              <a:pPr/>
              <a:t>34</a:t>
            </a:fld>
            <a:endParaRPr lang="en-US" altLang="zh-CN">
              <a:latin typeface="Verdana" pitchFamily="34" charset="0"/>
              <a:ea typeface="宋体" pitchFamily="2" charset="-122"/>
            </a:endParaRPr>
          </a:p>
        </p:txBody>
      </p:sp>
      <p:sp>
        <p:nvSpPr>
          <p:cNvPr id="2" name="Rectangle 3"/>
          <p:cNvSpPr>
            <a:spLocks noGrp="1" noChangeArrowheads="1"/>
          </p:cNvSpPr>
          <p:nvPr>
            <p:ph type="body" idx="1"/>
          </p:nvPr>
        </p:nvSpPr>
        <p:spPr>
          <a:xfrm>
            <a:off x="394299" y="980728"/>
            <a:ext cx="8229600" cy="4678451"/>
          </a:xfrm>
        </p:spPr>
        <p:txBody>
          <a:bodyPr/>
          <a:lstStyle/>
          <a:p>
            <a:pPr eaLnBrk="1" hangingPunct="1">
              <a:lnSpc>
                <a:spcPct val="90000"/>
              </a:lnSpc>
              <a:buClr>
                <a:srgbClr val="FF0000"/>
              </a:buClr>
              <a:buFont typeface="Wingdings" pitchFamily="2" charset="2"/>
              <a:buChar char="ü"/>
            </a:pPr>
            <a:r>
              <a:rPr lang="zh-CN" altLang="en-US" sz="2200" b="1" dirty="0">
                <a:solidFill>
                  <a:srgbClr val="FF0000"/>
                </a:solidFill>
              </a:rPr>
              <a:t>例</a:t>
            </a:r>
            <a:r>
              <a:rPr lang="en-US" altLang="zh-CN" sz="2200" b="1" dirty="0">
                <a:solidFill>
                  <a:srgbClr val="FF0000"/>
                </a:solidFill>
              </a:rPr>
              <a:t>2</a:t>
            </a:r>
            <a:r>
              <a:rPr lang="zh-CN" altLang="en-US" sz="2200" b="1" dirty="0">
                <a:solidFill>
                  <a:srgbClr val="FF0000"/>
                </a:solidFill>
              </a:rPr>
              <a:t>：</a:t>
            </a:r>
            <a:r>
              <a:rPr lang="zh-CN" altLang="en-US" sz="2200" b="1" dirty="0"/>
              <a:t>设计算法求出无向图</a:t>
            </a:r>
            <a:r>
              <a:rPr lang="en-US" altLang="zh-CN" sz="2200" b="1" dirty="0"/>
              <a:t>G</a:t>
            </a:r>
            <a:r>
              <a:rPr lang="zh-CN" altLang="en-US" sz="2200" b="1" dirty="0"/>
              <a:t>的边数。</a:t>
            </a:r>
          </a:p>
          <a:p>
            <a:pPr eaLnBrk="1" hangingPunct="1">
              <a:lnSpc>
                <a:spcPct val="90000"/>
              </a:lnSpc>
              <a:buFont typeface="Wingdings" pitchFamily="2" charset="2"/>
              <a:buNone/>
            </a:pPr>
            <a:r>
              <a:rPr lang="zh-CN" altLang="en-US" sz="2200" b="1" dirty="0"/>
              <a:t>算法如下：</a:t>
            </a:r>
          </a:p>
          <a:p>
            <a:pPr eaLnBrk="1" hangingPunct="1">
              <a:lnSpc>
                <a:spcPct val="90000"/>
              </a:lnSpc>
              <a:buFont typeface="Wingdings" pitchFamily="2" charset="2"/>
              <a:buNone/>
            </a:pPr>
            <a:r>
              <a:rPr lang="en-US" altLang="zh-CN" sz="2200" b="1" dirty="0">
                <a:solidFill>
                  <a:srgbClr val="0000FF"/>
                </a:solidFill>
              </a:rPr>
              <a:t>void</a:t>
            </a:r>
            <a:r>
              <a:rPr lang="en-US" altLang="zh-CN" sz="2200" b="1" dirty="0"/>
              <a:t>  dfs (</a:t>
            </a:r>
            <a:r>
              <a:rPr lang="en-US" altLang="zh-CN" sz="2200" b="1" dirty="0">
                <a:solidFill>
                  <a:srgbClr val="0000FF"/>
                </a:solidFill>
              </a:rPr>
              <a:t>graph</a:t>
            </a:r>
            <a:r>
              <a:rPr lang="en-US" altLang="zh-CN" sz="2200" b="1" dirty="0"/>
              <a:t> G, </a:t>
            </a:r>
            <a:r>
              <a:rPr lang="en-US" altLang="zh-CN" sz="2200" b="1" dirty="0" err="1">
                <a:solidFill>
                  <a:srgbClr val="0000FF"/>
                </a:solidFill>
              </a:rPr>
              <a:t>int</a:t>
            </a:r>
            <a:r>
              <a:rPr lang="en-US" altLang="zh-CN" sz="2200" b="1" dirty="0"/>
              <a:t> v )</a:t>
            </a:r>
          </a:p>
          <a:p>
            <a:pPr eaLnBrk="1" hangingPunct="1">
              <a:lnSpc>
                <a:spcPct val="90000"/>
              </a:lnSpc>
              <a:buFont typeface="Wingdings" pitchFamily="2" charset="2"/>
              <a:buNone/>
            </a:pPr>
            <a:r>
              <a:rPr lang="en-US" altLang="zh-CN" sz="2200" b="1" dirty="0"/>
              <a:t>{  </a:t>
            </a:r>
            <a:r>
              <a:rPr lang="en-US" altLang="zh-CN" sz="2200" b="1" dirty="0" err="1">
                <a:solidFill>
                  <a:srgbClr val="0000FF"/>
                </a:solidFill>
              </a:rPr>
              <a:t>int</a:t>
            </a:r>
            <a:r>
              <a:rPr lang="en-US" altLang="zh-CN" sz="2200" b="1" dirty="0"/>
              <a:t> w;</a:t>
            </a:r>
          </a:p>
          <a:p>
            <a:pPr eaLnBrk="1" hangingPunct="1">
              <a:lnSpc>
                <a:spcPct val="90000"/>
              </a:lnSpc>
              <a:buFont typeface="Wingdings" pitchFamily="2" charset="2"/>
              <a:buNone/>
            </a:pPr>
            <a:r>
              <a:rPr lang="en-US" altLang="zh-CN" sz="2200" b="1" dirty="0"/>
              <a:t>   visited[v]=</a:t>
            </a:r>
            <a:r>
              <a:rPr lang="en-US" altLang="zh-CN" sz="2200" b="1" dirty="0">
                <a:solidFill>
                  <a:srgbClr val="0000FF"/>
                </a:solidFill>
              </a:rPr>
              <a:t>TRUE</a:t>
            </a:r>
            <a:r>
              <a:rPr lang="en-US" altLang="zh-CN" sz="2200" b="1" dirty="0"/>
              <a:t>;          </a:t>
            </a:r>
            <a:r>
              <a:rPr lang="en-US" altLang="zh-CN" sz="2000" b="1" dirty="0"/>
              <a:t>//</a:t>
            </a:r>
            <a:r>
              <a:rPr lang="zh-CN" altLang="en-US" sz="2000" b="1" dirty="0"/>
              <a:t>设置访问标志（访问结点的其它操作被省去）</a:t>
            </a:r>
          </a:p>
          <a:p>
            <a:pPr eaLnBrk="1" hangingPunct="1">
              <a:lnSpc>
                <a:spcPct val="90000"/>
              </a:lnSpc>
              <a:buFont typeface="Wingdings" pitchFamily="2" charset="2"/>
              <a:buNone/>
            </a:pPr>
            <a:r>
              <a:rPr lang="zh-CN" altLang="en-US" sz="2200" b="1" dirty="0"/>
              <a:t>   </a:t>
            </a:r>
            <a:r>
              <a:rPr lang="en-US" altLang="zh-CN" sz="2200" b="1" dirty="0"/>
              <a:t>w=</a:t>
            </a:r>
            <a:r>
              <a:rPr lang="en-US" altLang="zh-CN" sz="2200" b="1" dirty="0" err="1"/>
              <a:t>firstadj</a:t>
            </a:r>
            <a:r>
              <a:rPr lang="en-US" altLang="zh-CN" sz="2200" b="1" dirty="0"/>
              <a:t>(</a:t>
            </a:r>
            <a:r>
              <a:rPr lang="en-US" altLang="zh-CN" sz="2200" b="1" dirty="0" err="1"/>
              <a:t>G,v</a:t>
            </a:r>
            <a:r>
              <a:rPr lang="en-US" altLang="zh-CN" sz="2200" b="1" dirty="0"/>
              <a:t>);</a:t>
            </a:r>
          </a:p>
          <a:p>
            <a:pPr eaLnBrk="1" hangingPunct="1">
              <a:lnSpc>
                <a:spcPct val="90000"/>
              </a:lnSpc>
              <a:buFont typeface="Wingdings" pitchFamily="2" charset="2"/>
              <a:buNone/>
            </a:pPr>
            <a:r>
              <a:rPr lang="en-US" altLang="zh-CN" sz="2200" b="1" dirty="0"/>
              <a:t>   </a:t>
            </a:r>
            <a:r>
              <a:rPr lang="en-US" altLang="zh-CN" sz="2200" b="1" dirty="0">
                <a:solidFill>
                  <a:srgbClr val="0000FF"/>
                </a:solidFill>
              </a:rPr>
              <a:t>while</a:t>
            </a:r>
            <a:r>
              <a:rPr lang="en-US" altLang="zh-CN" sz="2200" b="1" dirty="0"/>
              <a:t> (w!=0){</a:t>
            </a:r>
          </a:p>
          <a:p>
            <a:pPr eaLnBrk="1" hangingPunct="1">
              <a:lnSpc>
                <a:spcPct val="90000"/>
              </a:lnSpc>
              <a:buFont typeface="Wingdings" pitchFamily="2" charset="2"/>
              <a:buNone/>
            </a:pPr>
            <a:r>
              <a:rPr lang="en-US" altLang="zh-CN" sz="2200" b="1" dirty="0"/>
              <a:t>       E++;                         </a:t>
            </a:r>
            <a:r>
              <a:rPr lang="en-US" altLang="zh-CN" sz="2000" b="1" dirty="0"/>
              <a:t>//</a:t>
            </a:r>
            <a:r>
              <a:rPr lang="zh-CN" altLang="en-US" sz="2000" b="1" dirty="0"/>
              <a:t>此处意味着找到一条边，故累计到变量</a:t>
            </a:r>
            <a:r>
              <a:rPr lang="en-US" altLang="zh-CN" sz="2000" b="1" dirty="0"/>
              <a:t>E</a:t>
            </a:r>
            <a:r>
              <a:rPr lang="zh-CN" altLang="en-US" sz="2000" b="1" dirty="0"/>
              <a:t>中</a:t>
            </a:r>
          </a:p>
          <a:p>
            <a:pPr eaLnBrk="1" hangingPunct="1">
              <a:lnSpc>
                <a:spcPct val="90000"/>
              </a:lnSpc>
              <a:buFont typeface="Wingdings" pitchFamily="2" charset="2"/>
              <a:buNone/>
            </a:pPr>
            <a:r>
              <a:rPr lang="zh-CN" altLang="en-US" sz="2200" b="1" dirty="0"/>
              <a:t>       </a:t>
            </a:r>
            <a:r>
              <a:rPr lang="en-US" altLang="zh-CN" sz="2200" b="1" dirty="0">
                <a:solidFill>
                  <a:srgbClr val="0000FF"/>
                </a:solidFill>
              </a:rPr>
              <a:t>if</a:t>
            </a:r>
            <a:r>
              <a:rPr lang="en-US" altLang="zh-CN" sz="2200" b="1" dirty="0"/>
              <a:t> (visited[w]==</a:t>
            </a:r>
            <a:r>
              <a:rPr lang="en-US" altLang="zh-CN" sz="2200" b="1" dirty="0">
                <a:solidFill>
                  <a:srgbClr val="0000FF"/>
                </a:solidFill>
              </a:rPr>
              <a:t>FALSE</a:t>
            </a:r>
            <a:r>
              <a:rPr lang="en-US" altLang="zh-CN" sz="2200" b="1" dirty="0"/>
              <a:t>)</a:t>
            </a:r>
          </a:p>
          <a:p>
            <a:pPr eaLnBrk="1" hangingPunct="1">
              <a:lnSpc>
                <a:spcPct val="90000"/>
              </a:lnSpc>
              <a:buFont typeface="Wingdings" pitchFamily="2" charset="2"/>
              <a:buNone/>
            </a:pPr>
            <a:r>
              <a:rPr lang="en-US" altLang="zh-CN" sz="2200" b="1" dirty="0"/>
              <a:t>             </a:t>
            </a:r>
            <a:r>
              <a:rPr lang="en-US" altLang="zh-CN" sz="2200" b="1" dirty="0" err="1"/>
              <a:t>dfs</a:t>
            </a:r>
            <a:r>
              <a:rPr lang="en-US" altLang="zh-CN" sz="2200" b="1" dirty="0"/>
              <a:t>(</a:t>
            </a:r>
            <a:r>
              <a:rPr lang="en-US" altLang="zh-CN" sz="2200" b="1" dirty="0" err="1"/>
              <a:t>G,w</a:t>
            </a:r>
            <a:r>
              <a:rPr lang="en-US" altLang="zh-CN" sz="2200" b="1" dirty="0"/>
              <a:t>);</a:t>
            </a:r>
          </a:p>
          <a:p>
            <a:pPr eaLnBrk="1" hangingPunct="1">
              <a:lnSpc>
                <a:spcPct val="90000"/>
              </a:lnSpc>
              <a:buFont typeface="Wingdings" pitchFamily="2" charset="2"/>
              <a:buNone/>
            </a:pPr>
            <a:r>
              <a:rPr lang="en-US" altLang="zh-CN" sz="2200" b="1" dirty="0"/>
              <a:t>      w=</a:t>
            </a:r>
            <a:r>
              <a:rPr lang="en-US" altLang="zh-CN" sz="2200" b="1" dirty="0" err="1"/>
              <a:t>nextadj</a:t>
            </a:r>
            <a:r>
              <a:rPr lang="en-US" altLang="zh-CN" sz="2200" b="1" dirty="0"/>
              <a:t>(</a:t>
            </a:r>
            <a:r>
              <a:rPr lang="en-US" altLang="zh-CN" sz="2200" b="1" dirty="0" err="1"/>
              <a:t>G,v,w</a:t>
            </a:r>
            <a:r>
              <a:rPr lang="en-US" altLang="zh-CN" sz="2200" b="1" dirty="0"/>
              <a:t>);</a:t>
            </a:r>
          </a:p>
          <a:p>
            <a:pPr eaLnBrk="1" hangingPunct="1">
              <a:lnSpc>
                <a:spcPct val="90000"/>
              </a:lnSpc>
              <a:buFont typeface="Wingdings" pitchFamily="2" charset="2"/>
              <a:buNone/>
            </a:pPr>
            <a:r>
              <a:rPr lang="en-US" altLang="zh-CN" sz="2200" b="1" dirty="0"/>
              <a:t>   }</a:t>
            </a:r>
          </a:p>
          <a:p>
            <a:pPr eaLnBrk="1" hangingPunct="1">
              <a:lnSpc>
                <a:spcPct val="90000"/>
              </a:lnSpc>
              <a:buFont typeface="Wingdings" pitchFamily="2" charset="2"/>
              <a:buNone/>
            </a:pPr>
            <a:r>
              <a:rPr lang="en-US" altLang="zh-CN" sz="2200" b="1" dirty="0"/>
              <a:t>}</a:t>
            </a:r>
          </a:p>
        </p:txBody>
      </p:sp>
      <p:sp>
        <p:nvSpPr>
          <p:cNvPr id="30725" name="AutoShape 5"/>
          <p:cNvSpPr>
            <a:spLocks noChangeArrowheads="1"/>
          </p:cNvSpPr>
          <p:nvPr/>
        </p:nvSpPr>
        <p:spPr bwMode="auto">
          <a:xfrm>
            <a:off x="3527672" y="2060527"/>
            <a:ext cx="2628504" cy="360362"/>
          </a:xfrm>
          <a:prstGeom prst="wedgeRectCallout">
            <a:avLst>
              <a:gd name="adj1" fmla="val -70289"/>
              <a:gd name="adj2" fmla="val 37667"/>
            </a:avLst>
          </a:prstGeom>
          <a:solidFill>
            <a:srgbClr val="FFFFFF"/>
          </a:solidFill>
          <a:ln w="19050">
            <a:solidFill>
              <a:srgbClr val="FF0000"/>
            </a:solidFill>
            <a:prstDash val="sysDot"/>
            <a:miter lim="800000"/>
          </a:ln>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just"/>
            <a:r>
              <a:rPr lang="en-US" altLang="zh-CN" sz="2000" b="1" dirty="0">
                <a:latin typeface="Times New Roman" pitchFamily="18" charset="0"/>
                <a:ea typeface="宋体" pitchFamily="2" charset="-122"/>
              </a:rPr>
              <a:t>dfs</a:t>
            </a:r>
            <a:r>
              <a:rPr lang="zh-CN" altLang="en-US" sz="2000" b="1" dirty="0">
                <a:latin typeface="Times New Roman" pitchFamily="18" charset="0"/>
                <a:ea typeface="宋体" pitchFamily="2" charset="-122"/>
              </a:rPr>
              <a:t>算法中原有的操作</a:t>
            </a:r>
            <a:endParaRPr lang="zh-CN" altLang="en-US" sz="2000" b="1" dirty="0">
              <a:ea typeface="宋体" pitchFamily="2" charset="-122"/>
            </a:endParaRPr>
          </a:p>
        </p:txBody>
      </p:sp>
      <p:grpSp>
        <p:nvGrpSpPr>
          <p:cNvPr id="30" name="组合 29"/>
          <p:cNvGrpSpPr/>
          <p:nvPr/>
        </p:nvGrpSpPr>
        <p:grpSpPr>
          <a:xfrm>
            <a:off x="629774" y="2132856"/>
            <a:ext cx="3150138" cy="3312368"/>
            <a:chOff x="629774" y="2132856"/>
            <a:chExt cx="3150138" cy="3312368"/>
          </a:xfrm>
        </p:grpSpPr>
        <p:cxnSp>
          <p:nvCxnSpPr>
            <p:cNvPr id="5" name="直接连接符 4"/>
            <p:cNvCxnSpPr/>
            <p:nvPr/>
          </p:nvCxnSpPr>
          <p:spPr>
            <a:xfrm>
              <a:off x="629774" y="2132856"/>
              <a:ext cx="2286042"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915816" y="2132856"/>
              <a:ext cx="0" cy="144016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9774" y="2132856"/>
              <a:ext cx="0" cy="3312368"/>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29774" y="5445224"/>
              <a:ext cx="3150138"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3779912" y="3933056"/>
              <a:ext cx="0" cy="1512168"/>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827584" y="3573016"/>
              <a:ext cx="2088232"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27584" y="3573016"/>
              <a:ext cx="0" cy="36004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27584" y="3933056"/>
              <a:ext cx="2952328"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20" name="组合 67"/>
          <p:cNvGrpSpPr/>
          <p:nvPr/>
        </p:nvGrpSpPr>
        <p:grpSpPr>
          <a:xfrm>
            <a:off x="-903767" y="76371"/>
            <a:ext cx="11067421" cy="674847"/>
            <a:chOff x="-537206" y="4202884"/>
            <a:chExt cx="11067421" cy="674847"/>
          </a:xfrm>
        </p:grpSpPr>
        <p:grpSp>
          <p:nvGrpSpPr>
            <p:cNvPr id="21" name="组合 106"/>
            <p:cNvGrpSpPr/>
            <p:nvPr/>
          </p:nvGrpSpPr>
          <p:grpSpPr>
            <a:xfrm>
              <a:off x="-537206" y="4202884"/>
              <a:ext cx="11067421" cy="674847"/>
              <a:chOff x="-546731" y="4202884"/>
              <a:chExt cx="11067421" cy="674847"/>
            </a:xfrm>
          </p:grpSpPr>
          <p:sp>
            <p:nvSpPr>
              <p:cNvPr id="23"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25"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9.4 </a:t>
                </a:r>
                <a:r>
                  <a:rPr lang="zh-CN" altLang="en-US" sz="3600" b="1" dirty="0">
                    <a:latin typeface="Times New Roman" pitchFamily="18" charset="0"/>
                    <a:ea typeface="黑体" pitchFamily="49" charset="-122"/>
                  </a:rPr>
                  <a:t>图的遍历</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深度优先搜索遍历</a:t>
                </a:r>
              </a:p>
            </p:txBody>
          </p:sp>
        </p:grpSp>
        <p:pic>
          <p:nvPicPr>
            <p:cNvPr id="22" name="图片 21"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linds(horizont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linds(horizont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linds(horizontal)">
                                      <p:cBhvr>
                                        <p:cTn id="67" dur="500"/>
                                        <p:tgtEl>
                                          <p:spTgt spid="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30"/>
                                        </p:tgtEl>
                                        <p:attrNameLst>
                                          <p:attrName>style.visibility</p:attrName>
                                        </p:attrNameLst>
                                      </p:cBhvr>
                                      <p:to>
                                        <p:strVal val="visible"/>
                                      </p:to>
                                    </p:set>
                                    <p:anim calcmode="lin" valueType="num">
                                      <p:cBhvr additive="base">
                                        <p:cTn id="72" dur="500" fill="hold"/>
                                        <p:tgtEl>
                                          <p:spTgt spid="30"/>
                                        </p:tgtEl>
                                        <p:attrNameLst>
                                          <p:attrName>ppt_x</p:attrName>
                                        </p:attrNameLst>
                                      </p:cBhvr>
                                      <p:tavLst>
                                        <p:tav tm="0">
                                          <p:val>
                                            <p:strVal val="#ppt_x"/>
                                          </p:val>
                                        </p:tav>
                                        <p:tav tm="100000">
                                          <p:val>
                                            <p:strVal val="#ppt_x"/>
                                          </p:val>
                                        </p:tav>
                                      </p:tavLst>
                                    </p:anim>
                                    <p:anim calcmode="lin" valueType="num">
                                      <p:cBhvr additive="base">
                                        <p:cTn id="73"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30725"/>
                                        </p:tgtEl>
                                        <p:attrNameLst>
                                          <p:attrName>style.visibility</p:attrName>
                                        </p:attrNameLst>
                                      </p:cBhvr>
                                      <p:to>
                                        <p:strVal val="visible"/>
                                      </p:to>
                                    </p:set>
                                    <p:animEffect transition="in" filter="blinds(horizontal)">
                                      <p:cBhvr>
                                        <p:cTn id="78" dur="500"/>
                                        <p:tgtEl>
                                          <p:spTgt spid="30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0725"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56FFCC21-6139-4429-8236-3E2E90C0DD7B}" type="slidenum">
              <a:rPr lang="zh-CN" altLang="en-US">
                <a:latin typeface="Verdana" pitchFamily="34" charset="0"/>
                <a:ea typeface="宋体" pitchFamily="2" charset="-122"/>
              </a:rPr>
              <a:pPr/>
              <a:t>35</a:t>
            </a:fld>
            <a:endParaRPr lang="en-US" altLang="zh-CN">
              <a:latin typeface="Verdana" pitchFamily="34" charset="0"/>
              <a:ea typeface="宋体" pitchFamily="2" charset="-122"/>
            </a:endParaRPr>
          </a:p>
        </p:txBody>
      </p:sp>
      <p:sp>
        <p:nvSpPr>
          <p:cNvPr id="2" name="Rectangle 3"/>
          <p:cNvSpPr>
            <a:spLocks noGrp="1" noChangeArrowheads="1"/>
          </p:cNvSpPr>
          <p:nvPr>
            <p:ph type="body" idx="1"/>
          </p:nvPr>
        </p:nvSpPr>
        <p:spPr>
          <a:xfrm>
            <a:off x="675437" y="1052736"/>
            <a:ext cx="8229600" cy="4678451"/>
          </a:xfrm>
        </p:spPr>
        <p:txBody>
          <a:bodyPr/>
          <a:lstStyle/>
          <a:p>
            <a:pPr eaLnBrk="1" hangingPunct="1">
              <a:buFont typeface="Wingdings" pitchFamily="2" charset="2"/>
              <a:buNone/>
            </a:pPr>
            <a:r>
              <a:rPr lang="en-US" altLang="zh-CN" sz="2400" b="1" dirty="0" err="1">
                <a:solidFill>
                  <a:srgbClr val="0000FF"/>
                </a:solidFill>
              </a:rPr>
              <a:t>int</a:t>
            </a:r>
            <a:r>
              <a:rPr lang="en-US" altLang="zh-CN" sz="2400" b="1" dirty="0"/>
              <a:t>  </a:t>
            </a:r>
            <a:r>
              <a:rPr lang="en-US" altLang="zh-CN" sz="2400" b="1" dirty="0" err="1"/>
              <a:t>Enum</a:t>
            </a:r>
            <a:r>
              <a:rPr lang="en-US" altLang="zh-CN" sz="2400" b="1" dirty="0"/>
              <a:t> (</a:t>
            </a:r>
            <a:r>
              <a:rPr lang="en-US" altLang="zh-CN" sz="2400" b="1" dirty="0">
                <a:solidFill>
                  <a:srgbClr val="0000FF"/>
                </a:solidFill>
              </a:rPr>
              <a:t>graph</a:t>
            </a:r>
            <a:r>
              <a:rPr lang="en-US" altLang="zh-CN" sz="2400" b="1" dirty="0"/>
              <a:t> G )</a:t>
            </a:r>
          </a:p>
          <a:p>
            <a:pPr eaLnBrk="1" hangingPunct="1">
              <a:buFont typeface="Wingdings" pitchFamily="2" charset="2"/>
              <a:buNone/>
            </a:pPr>
            <a:r>
              <a:rPr lang="en-US" altLang="zh-CN" sz="2400" b="1" dirty="0"/>
              <a:t>{  </a:t>
            </a:r>
            <a:r>
              <a:rPr lang="en-US" altLang="zh-CN" sz="2400" b="1" dirty="0" err="1">
                <a:solidFill>
                  <a:srgbClr val="0000FF"/>
                </a:solidFill>
              </a:rPr>
              <a:t>int</a:t>
            </a:r>
            <a:r>
              <a:rPr lang="en-US" altLang="zh-CN" sz="2400" b="1" dirty="0"/>
              <a:t> </a:t>
            </a:r>
            <a:r>
              <a:rPr lang="en-US" altLang="zh-CN" sz="2400" b="1" i="1" dirty="0"/>
              <a:t> </a:t>
            </a:r>
            <a:r>
              <a:rPr lang="en-US" altLang="zh-CN" sz="2400" b="1" i="1" dirty="0" err="1"/>
              <a:t>i</a:t>
            </a:r>
            <a:r>
              <a:rPr lang="en-US" altLang="zh-CN" sz="2400" b="1" dirty="0"/>
              <a:t>;  E=0;            //</a:t>
            </a:r>
            <a:r>
              <a:rPr lang="zh-CN" altLang="en-US" sz="2400" b="1" dirty="0"/>
              <a:t>全局变量</a:t>
            </a:r>
            <a:r>
              <a:rPr lang="en-US" altLang="zh-CN" sz="2400" b="1" dirty="0"/>
              <a:t>E</a:t>
            </a:r>
            <a:r>
              <a:rPr lang="zh-CN" altLang="en-US" sz="2400" b="1" dirty="0"/>
              <a:t>记录整个图中的边数</a:t>
            </a:r>
          </a:p>
          <a:p>
            <a:pPr eaLnBrk="1" hangingPunct="1">
              <a:buFont typeface="Wingdings" pitchFamily="2" charset="2"/>
              <a:buNone/>
            </a:pPr>
            <a:r>
              <a:rPr lang="zh-CN" altLang="en-US" sz="2400" b="1" dirty="0"/>
              <a:t>   </a:t>
            </a:r>
            <a:r>
              <a:rPr lang="en-US" altLang="zh-CN" sz="2400" b="1" dirty="0">
                <a:solidFill>
                  <a:srgbClr val="0000FF"/>
                </a:solidFill>
              </a:rPr>
              <a:t>for</a:t>
            </a:r>
            <a:r>
              <a:rPr lang="en-US" altLang="zh-CN" sz="2400" b="1" dirty="0"/>
              <a:t> (</a:t>
            </a:r>
            <a:r>
              <a:rPr lang="en-US" altLang="zh-CN" sz="2400" b="1" i="1" dirty="0" err="1"/>
              <a:t>i</a:t>
            </a:r>
            <a:r>
              <a:rPr lang="en-US" altLang="zh-CN" sz="2400" b="1" dirty="0"/>
              <a:t>=1;  </a:t>
            </a:r>
            <a:r>
              <a:rPr lang="en-US" altLang="zh-CN" sz="2400" b="1" i="1" dirty="0" err="1"/>
              <a:t>i</a:t>
            </a:r>
            <a:r>
              <a:rPr lang="en-US" altLang="zh-CN" sz="2400" b="1" dirty="0"/>
              <a:t>&lt;=</a:t>
            </a:r>
            <a:r>
              <a:rPr lang="en-US" altLang="zh-CN" sz="2400" b="1" i="1" dirty="0"/>
              <a:t>n</a:t>
            </a:r>
            <a:r>
              <a:rPr lang="en-US" altLang="zh-CN" sz="2400" b="1" dirty="0"/>
              <a:t>;  </a:t>
            </a:r>
            <a:r>
              <a:rPr lang="en-US" altLang="zh-CN" sz="2400" b="1" i="1" dirty="0" err="1"/>
              <a:t>i</a:t>
            </a:r>
            <a:r>
              <a:rPr lang="en-US" altLang="zh-CN" sz="2400" b="1" dirty="0"/>
              <a:t>++) </a:t>
            </a:r>
          </a:p>
          <a:p>
            <a:pPr eaLnBrk="1" hangingPunct="1">
              <a:buFont typeface="Wingdings" pitchFamily="2" charset="2"/>
              <a:buNone/>
            </a:pPr>
            <a:r>
              <a:rPr lang="en-US" altLang="zh-CN" sz="2400" b="1" dirty="0"/>
              <a:t>       visited[</a:t>
            </a:r>
            <a:r>
              <a:rPr lang="en-US" altLang="zh-CN" sz="2400" b="1" i="1" dirty="0" err="1"/>
              <a:t>i</a:t>
            </a:r>
            <a:r>
              <a:rPr lang="en-US" altLang="zh-CN" sz="2400" b="1" dirty="0"/>
              <a:t>]=FALSE;           </a:t>
            </a:r>
          </a:p>
          <a:p>
            <a:pPr eaLnBrk="1" hangingPunct="1">
              <a:buFont typeface="Wingdings" pitchFamily="2" charset="2"/>
              <a:buNone/>
            </a:pPr>
            <a:r>
              <a:rPr lang="en-US" altLang="zh-CN" sz="2400" b="1" dirty="0"/>
              <a:t>   </a:t>
            </a:r>
            <a:r>
              <a:rPr lang="en-US" altLang="zh-CN" sz="2400" b="1" dirty="0">
                <a:solidFill>
                  <a:srgbClr val="0000FF"/>
                </a:solidFill>
              </a:rPr>
              <a:t>for</a:t>
            </a:r>
            <a:r>
              <a:rPr lang="en-US" altLang="zh-CN" sz="2400" b="1" dirty="0"/>
              <a:t> (</a:t>
            </a:r>
            <a:r>
              <a:rPr lang="en-US" altLang="zh-CN" sz="2400" b="1" i="1" dirty="0" err="1"/>
              <a:t>i</a:t>
            </a:r>
            <a:r>
              <a:rPr lang="en-US" altLang="zh-CN" sz="2400" b="1" dirty="0"/>
              <a:t>=1;  </a:t>
            </a:r>
            <a:r>
              <a:rPr lang="en-US" altLang="zh-CN" sz="2400" b="1" i="1" dirty="0" err="1"/>
              <a:t>i</a:t>
            </a:r>
            <a:r>
              <a:rPr lang="en-US" altLang="zh-CN" sz="2400" b="1" dirty="0"/>
              <a:t>&lt;=</a:t>
            </a:r>
            <a:r>
              <a:rPr lang="en-US" altLang="zh-CN" sz="2400" b="1" i="1" dirty="0"/>
              <a:t>n</a:t>
            </a:r>
            <a:r>
              <a:rPr lang="en-US" altLang="zh-CN" sz="2400" b="1" dirty="0"/>
              <a:t>;  </a:t>
            </a:r>
            <a:r>
              <a:rPr lang="en-US" altLang="zh-CN" sz="2400" b="1" i="1" dirty="0" err="1"/>
              <a:t>i</a:t>
            </a:r>
            <a:r>
              <a:rPr lang="en-US" altLang="zh-CN" sz="2400" b="1" dirty="0"/>
              <a:t>++){</a:t>
            </a:r>
          </a:p>
          <a:p>
            <a:pPr eaLnBrk="1" hangingPunct="1">
              <a:buFont typeface="Wingdings" pitchFamily="2" charset="2"/>
              <a:buNone/>
            </a:pPr>
            <a:r>
              <a:rPr lang="en-US" altLang="zh-CN" sz="2400" b="1" dirty="0"/>
              <a:t>       </a:t>
            </a:r>
            <a:r>
              <a:rPr lang="en-US" altLang="zh-CN" sz="2400" b="1" dirty="0">
                <a:solidFill>
                  <a:srgbClr val="0000FF"/>
                </a:solidFill>
              </a:rPr>
              <a:t>if</a:t>
            </a:r>
            <a:r>
              <a:rPr lang="en-US" altLang="zh-CN" sz="2400" b="1" dirty="0"/>
              <a:t> (visited[</a:t>
            </a:r>
            <a:r>
              <a:rPr lang="en-US" altLang="zh-CN" sz="2400" b="1" i="1" dirty="0" err="1"/>
              <a:t>i</a:t>
            </a:r>
            <a:r>
              <a:rPr lang="en-US" altLang="zh-CN" sz="2400" b="1" dirty="0"/>
              <a:t>]==FALSE;) </a:t>
            </a:r>
          </a:p>
          <a:p>
            <a:pPr eaLnBrk="1" hangingPunct="1">
              <a:buFont typeface="Wingdings" pitchFamily="2" charset="2"/>
              <a:buNone/>
            </a:pPr>
            <a:r>
              <a:rPr lang="en-US" altLang="zh-CN" sz="2400" b="1" dirty="0"/>
              <a:t>            </a:t>
            </a:r>
            <a:r>
              <a:rPr lang="en-US" altLang="zh-CN" sz="2400" b="1" dirty="0" err="1"/>
              <a:t>dfs</a:t>
            </a:r>
            <a:r>
              <a:rPr lang="en-US" altLang="zh-CN" sz="2400" b="1" dirty="0"/>
              <a:t>(G, </a:t>
            </a:r>
            <a:r>
              <a:rPr lang="en-US" altLang="zh-CN" sz="2400" b="1" i="1" dirty="0" err="1"/>
              <a:t>i</a:t>
            </a:r>
            <a:r>
              <a:rPr lang="en-US" altLang="zh-CN" sz="2400" b="1" dirty="0"/>
              <a:t>);</a:t>
            </a:r>
          </a:p>
          <a:p>
            <a:pPr eaLnBrk="1" hangingPunct="1">
              <a:buFont typeface="Wingdings" pitchFamily="2" charset="2"/>
              <a:buNone/>
            </a:pPr>
            <a:r>
              <a:rPr lang="en-US" altLang="zh-CN" sz="2400" b="1" dirty="0"/>
              <a:t>   }</a:t>
            </a:r>
          </a:p>
          <a:p>
            <a:pPr eaLnBrk="1" hangingPunct="1">
              <a:buFont typeface="Wingdings" pitchFamily="2" charset="2"/>
              <a:buNone/>
            </a:pPr>
            <a:r>
              <a:rPr lang="en-US" altLang="zh-CN" sz="2400" b="1" dirty="0"/>
              <a:t>   </a:t>
            </a:r>
            <a:r>
              <a:rPr lang="en-US" altLang="zh-CN" sz="2400" b="1" dirty="0">
                <a:solidFill>
                  <a:srgbClr val="0000FF"/>
                </a:solidFill>
              </a:rPr>
              <a:t>return</a:t>
            </a:r>
            <a:r>
              <a:rPr lang="en-US" altLang="zh-CN" sz="2400" b="1" dirty="0"/>
              <a:t>  E/2;</a:t>
            </a:r>
          </a:p>
          <a:p>
            <a:pPr eaLnBrk="1" hangingPunct="1">
              <a:buFont typeface="Wingdings" pitchFamily="2" charset="2"/>
              <a:buNone/>
            </a:pPr>
            <a:r>
              <a:rPr lang="en-US" altLang="zh-CN" sz="2400" b="1" dirty="0"/>
              <a:t>}</a:t>
            </a:r>
          </a:p>
        </p:txBody>
      </p:sp>
      <p:sp>
        <p:nvSpPr>
          <p:cNvPr id="31748" name="AutoShape 4"/>
          <p:cNvSpPr>
            <a:spLocks noChangeArrowheads="1"/>
          </p:cNvSpPr>
          <p:nvPr/>
        </p:nvSpPr>
        <p:spPr bwMode="auto">
          <a:xfrm>
            <a:off x="5508625" y="3500439"/>
            <a:ext cx="3023815" cy="792658"/>
          </a:xfrm>
          <a:prstGeom prst="wedgeRectCallout">
            <a:avLst>
              <a:gd name="adj1" fmla="val -81000"/>
              <a:gd name="adj2" fmla="val 36829"/>
            </a:avLst>
          </a:prstGeom>
          <a:solidFill>
            <a:srgbClr val="FFFFFF"/>
          </a:solidFill>
          <a:ln w="19050">
            <a:solidFill>
              <a:srgbClr val="FF0000"/>
            </a:solidFill>
            <a:prstDash val="sysDot"/>
            <a:miter lim="800000"/>
          </a:ln>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just"/>
            <a:r>
              <a:rPr lang="zh-CN" altLang="en-US" dirty="0">
                <a:latin typeface="Times New Roman" pitchFamily="18" charset="0"/>
                <a:ea typeface="宋体" pitchFamily="2" charset="-122"/>
              </a:rPr>
              <a:t>遍历整个图的算法</a:t>
            </a:r>
            <a:r>
              <a:rPr lang="en-US" altLang="zh-CN" dirty="0" err="1">
                <a:latin typeface="Times New Roman" pitchFamily="18" charset="0"/>
                <a:ea typeface="宋体" pitchFamily="2" charset="-122"/>
              </a:rPr>
              <a:t>dfs_travel</a:t>
            </a:r>
            <a:r>
              <a:rPr lang="zh-CN" altLang="en-US" dirty="0">
                <a:latin typeface="Times New Roman" pitchFamily="18" charset="0"/>
                <a:ea typeface="宋体" pitchFamily="2" charset="-122"/>
              </a:rPr>
              <a:t>中的原来的部分</a:t>
            </a:r>
            <a:endParaRPr lang="zh-CN" altLang="en-US" dirty="0">
              <a:ea typeface="宋体" pitchFamily="2" charset="-122"/>
            </a:endParaRPr>
          </a:p>
        </p:txBody>
      </p:sp>
      <p:grpSp>
        <p:nvGrpSpPr>
          <p:cNvPr id="24" name="组合 23"/>
          <p:cNvGrpSpPr/>
          <p:nvPr/>
        </p:nvGrpSpPr>
        <p:grpSpPr>
          <a:xfrm>
            <a:off x="899592" y="1556792"/>
            <a:ext cx="3600400" cy="3024336"/>
            <a:chOff x="899592" y="1556792"/>
            <a:chExt cx="3600400" cy="3024336"/>
          </a:xfrm>
        </p:grpSpPr>
        <p:cxnSp>
          <p:nvCxnSpPr>
            <p:cNvPr id="17" name="直接连接符 16"/>
            <p:cNvCxnSpPr/>
            <p:nvPr/>
          </p:nvCxnSpPr>
          <p:spPr>
            <a:xfrm>
              <a:off x="1763688" y="1556792"/>
              <a:ext cx="0" cy="36004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899592" y="1556792"/>
              <a:ext cx="3600400" cy="3024336"/>
              <a:chOff x="899592" y="1556792"/>
              <a:chExt cx="3600400" cy="3024336"/>
            </a:xfrm>
          </p:grpSpPr>
          <p:cxnSp>
            <p:nvCxnSpPr>
              <p:cNvPr id="5" name="直接连接符 4"/>
              <p:cNvCxnSpPr/>
              <p:nvPr/>
            </p:nvCxnSpPr>
            <p:spPr>
              <a:xfrm>
                <a:off x="899592" y="1556792"/>
                <a:ext cx="0" cy="3024336"/>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99592" y="4581128"/>
                <a:ext cx="3600400"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99592" y="1556792"/>
                <a:ext cx="864096"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63688" y="1916832"/>
                <a:ext cx="2736304"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499992" y="1916832"/>
                <a:ext cx="0" cy="2664296"/>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18" name="组合 67"/>
          <p:cNvGrpSpPr/>
          <p:nvPr/>
        </p:nvGrpSpPr>
        <p:grpSpPr>
          <a:xfrm>
            <a:off x="-903767" y="76371"/>
            <a:ext cx="11067421" cy="674847"/>
            <a:chOff x="-537206" y="4202884"/>
            <a:chExt cx="11067421" cy="674847"/>
          </a:xfrm>
        </p:grpSpPr>
        <p:grpSp>
          <p:nvGrpSpPr>
            <p:cNvPr id="20" name="组合 106"/>
            <p:cNvGrpSpPr/>
            <p:nvPr/>
          </p:nvGrpSpPr>
          <p:grpSpPr>
            <a:xfrm>
              <a:off x="-537206" y="4202884"/>
              <a:ext cx="11067421" cy="674847"/>
              <a:chOff x="-546731" y="4202884"/>
              <a:chExt cx="11067421" cy="674847"/>
            </a:xfrm>
          </p:grpSpPr>
          <p:sp>
            <p:nvSpPr>
              <p:cNvPr id="25"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26"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9.4 </a:t>
                </a:r>
                <a:r>
                  <a:rPr lang="zh-CN" altLang="en-US" sz="3600" b="1" dirty="0">
                    <a:latin typeface="Times New Roman" pitchFamily="18" charset="0"/>
                    <a:ea typeface="黑体" pitchFamily="49" charset="-122"/>
                  </a:rPr>
                  <a:t>图的遍历</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深度优先搜索遍历</a:t>
                </a:r>
              </a:p>
            </p:txBody>
          </p:sp>
        </p:grpSp>
        <p:pic>
          <p:nvPicPr>
            <p:cNvPr id="22" name="图片 21"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additive="base">
                                        <p:cTn id="57" dur="500" fill="hold"/>
                                        <p:tgtEl>
                                          <p:spTgt spid="24"/>
                                        </p:tgtEl>
                                        <p:attrNameLst>
                                          <p:attrName>ppt_x</p:attrName>
                                        </p:attrNameLst>
                                      </p:cBhvr>
                                      <p:tavLst>
                                        <p:tav tm="0">
                                          <p:val>
                                            <p:strVal val="#ppt_x"/>
                                          </p:val>
                                        </p:tav>
                                        <p:tav tm="100000">
                                          <p:val>
                                            <p:strVal val="#ppt_x"/>
                                          </p:val>
                                        </p:tav>
                                      </p:tavLst>
                                    </p:anim>
                                    <p:anim calcmode="lin" valueType="num">
                                      <p:cBhvr additive="base">
                                        <p:cTn id="5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1748"/>
                                        </p:tgtEl>
                                        <p:attrNameLst>
                                          <p:attrName>style.visibility</p:attrName>
                                        </p:attrNameLst>
                                      </p:cBhvr>
                                      <p:to>
                                        <p:strVal val="visible"/>
                                      </p:to>
                                    </p:set>
                                    <p:animEffect transition="in" filter="blinds(horizontal)">
                                      <p:cBhvr>
                                        <p:cTn id="63" dur="500"/>
                                        <p:tgtEl>
                                          <p:spTgt spid="31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1748"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02" name="Line 34"/>
          <p:cNvSpPr>
            <a:spLocks noChangeShapeType="1"/>
          </p:cNvSpPr>
          <p:nvPr/>
        </p:nvSpPr>
        <p:spPr bwMode="auto">
          <a:xfrm>
            <a:off x="6636643" y="2851147"/>
            <a:ext cx="930624" cy="1590"/>
          </a:xfrm>
          <a:prstGeom prst="line">
            <a:avLst/>
          </a:prstGeom>
          <a:noFill/>
          <a:ln w="9525">
            <a:solidFill>
              <a:srgbClr val="FF0000"/>
            </a:solidFill>
            <a:round/>
          </a:ln>
          <a:extLst>
            <a:ext uri="{909E8E84-426E-40DD-AFC4-6F175D3DCCD1}">
              <a14:hiddenFill xmlns:a14="http://schemas.microsoft.com/office/drawing/2010/main" xmlns="">
                <a:noFill/>
              </a14:hiddenFill>
            </a:ext>
          </a:extLst>
        </p:spPr>
        <p:txBody>
          <a:bodyPr/>
          <a:lstStyle/>
          <a:p>
            <a:endParaRPr lang="zh-CN" altLang="en-US" sz="1600"/>
          </a:p>
        </p:txBody>
      </p:sp>
      <p:sp>
        <p:nvSpPr>
          <p:cNvPr id="4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E8C72287-3A85-4CCE-AB67-6EF176D7F590}" type="slidenum">
              <a:rPr lang="zh-CN" altLang="en-US">
                <a:latin typeface="Verdana" pitchFamily="34" charset="0"/>
                <a:ea typeface="宋体" pitchFamily="2" charset="-122"/>
              </a:rPr>
              <a:pPr/>
              <a:t>36</a:t>
            </a:fld>
            <a:endParaRPr lang="en-US" altLang="zh-CN">
              <a:latin typeface="Verdana" pitchFamily="34" charset="0"/>
              <a:ea typeface="宋体" pitchFamily="2" charset="-122"/>
            </a:endParaRPr>
          </a:p>
        </p:txBody>
      </p:sp>
      <p:sp>
        <p:nvSpPr>
          <p:cNvPr id="3" name="Rectangle 3"/>
          <p:cNvSpPr>
            <a:spLocks noGrp="1" noChangeArrowheads="1"/>
          </p:cNvSpPr>
          <p:nvPr>
            <p:ph type="body" idx="1"/>
          </p:nvPr>
        </p:nvSpPr>
        <p:spPr>
          <a:xfrm>
            <a:off x="457200" y="946899"/>
            <a:ext cx="8229600" cy="4678451"/>
          </a:xfrm>
        </p:spPr>
        <p:txBody>
          <a:bodyPr/>
          <a:lstStyle/>
          <a:p>
            <a:pPr eaLnBrk="1" hangingPunct="1">
              <a:lnSpc>
                <a:spcPct val="105000"/>
              </a:lnSpc>
              <a:spcBef>
                <a:spcPts val="600"/>
              </a:spcBef>
              <a:buClr>
                <a:srgbClr val="FF0000"/>
              </a:buClr>
              <a:buFont typeface="Wingdings" pitchFamily="2" charset="2"/>
              <a:buChar char="Ø"/>
            </a:pPr>
            <a:r>
              <a:rPr lang="zh-CN" altLang="en-US" sz="2400" b="1" dirty="0">
                <a:solidFill>
                  <a:srgbClr val="0000FF"/>
                </a:solidFill>
              </a:rPr>
              <a:t> </a:t>
            </a:r>
            <a:r>
              <a:rPr lang="en-US" altLang="zh-CN" sz="2400" b="1" dirty="0">
                <a:solidFill>
                  <a:srgbClr val="0000FF"/>
                </a:solidFill>
                <a:latin typeface="楷体_GB2312" pitchFamily="1" charset="-122"/>
              </a:rPr>
              <a:t>4.</a:t>
            </a:r>
            <a:r>
              <a:rPr lang="zh-CN" altLang="en-US" sz="2400" b="1" dirty="0">
                <a:solidFill>
                  <a:srgbClr val="0000FF"/>
                </a:solidFill>
                <a:latin typeface="楷体_GB2312" pitchFamily="1" charset="-122"/>
              </a:rPr>
              <a:t>深度遍历算法的应用二</a:t>
            </a:r>
          </a:p>
          <a:p>
            <a:pPr eaLnBrk="1" hangingPunct="1">
              <a:lnSpc>
                <a:spcPct val="105000"/>
              </a:lnSpc>
              <a:spcBef>
                <a:spcPts val="600"/>
              </a:spcBef>
              <a:buClr>
                <a:srgbClr val="FF0000"/>
              </a:buClr>
              <a:buFont typeface="Wingdings" pitchFamily="2" charset="2"/>
              <a:buChar char="ü"/>
            </a:pPr>
            <a:r>
              <a:rPr lang="zh-CN" altLang="en-US" sz="2200" b="1" dirty="0">
                <a:solidFill>
                  <a:srgbClr val="FF0000"/>
                </a:solidFill>
                <a:latin typeface="楷体_GB2312" pitchFamily="1" charset="-122"/>
              </a:rPr>
              <a:t>例</a:t>
            </a:r>
            <a:r>
              <a:rPr lang="en-US" altLang="zh-CN" sz="2200" b="1" dirty="0">
                <a:solidFill>
                  <a:srgbClr val="FF0000"/>
                </a:solidFill>
                <a:latin typeface="楷体_GB2312" pitchFamily="1" charset="-122"/>
              </a:rPr>
              <a:t>3</a:t>
            </a:r>
            <a:r>
              <a:rPr lang="zh-CN" altLang="en-US" sz="2200" b="1" dirty="0">
                <a:latin typeface="楷体_GB2312" pitchFamily="1" charset="-122"/>
              </a:rPr>
              <a:t>：设计算法，将</a:t>
            </a:r>
            <a:r>
              <a:rPr lang="en-US" altLang="zh-CN" sz="2200" b="1" dirty="0">
                <a:latin typeface="楷体_GB2312" pitchFamily="1" charset="-122"/>
              </a:rPr>
              <a:t>1-n(=20,</a:t>
            </a:r>
            <a:r>
              <a:rPr lang="zh-CN" altLang="en-US" sz="2200" b="1" dirty="0">
                <a:latin typeface="楷体_GB2312" pitchFamily="1" charset="-122"/>
              </a:rPr>
              <a:t>或其他数</a:t>
            </a:r>
            <a:r>
              <a:rPr lang="en-US" altLang="zh-CN" sz="2200" b="1" dirty="0">
                <a:latin typeface="楷体_GB2312" pitchFamily="1" charset="-122"/>
              </a:rPr>
              <a:t>)</a:t>
            </a:r>
            <a:r>
              <a:rPr lang="zh-CN" altLang="en-US" sz="2200" b="1" dirty="0">
                <a:latin typeface="楷体_GB2312" pitchFamily="1" charset="-122"/>
              </a:rPr>
              <a:t>放在一个环上，使环</a:t>
            </a:r>
            <a:endParaRPr lang="en-US" altLang="zh-CN" sz="2200" b="1" dirty="0">
              <a:latin typeface="楷体_GB2312" pitchFamily="1" charset="-122"/>
            </a:endParaRPr>
          </a:p>
          <a:p>
            <a:pPr marL="0" indent="0" eaLnBrk="1" hangingPunct="1">
              <a:lnSpc>
                <a:spcPct val="105000"/>
              </a:lnSpc>
              <a:spcBef>
                <a:spcPts val="600"/>
              </a:spcBef>
              <a:buClr>
                <a:srgbClr val="FF0000"/>
              </a:buClr>
              <a:buNone/>
            </a:pPr>
            <a:r>
              <a:rPr lang="en-US" altLang="zh-CN" sz="2200" b="1" dirty="0">
                <a:latin typeface="楷体_GB2312" pitchFamily="1" charset="-122"/>
              </a:rPr>
              <a:t>       </a:t>
            </a:r>
            <a:r>
              <a:rPr lang="zh-CN" altLang="en-US" sz="2200" b="1" dirty="0">
                <a:latin typeface="楷体_GB2312" pitchFamily="1" charset="-122"/>
              </a:rPr>
              <a:t>上任意两个相邻元素的和为质数。</a:t>
            </a:r>
          </a:p>
          <a:p>
            <a:pPr eaLnBrk="1" hangingPunct="1">
              <a:lnSpc>
                <a:spcPct val="105000"/>
              </a:lnSpc>
              <a:spcBef>
                <a:spcPts val="600"/>
              </a:spcBef>
              <a:buClr>
                <a:srgbClr val="FF0000"/>
              </a:buClr>
              <a:buFont typeface="Wingdings" pitchFamily="2" charset="2"/>
              <a:buChar char="n"/>
            </a:pPr>
            <a:r>
              <a:rPr lang="zh-CN" altLang="en-US" sz="2200" b="1" dirty="0">
                <a:solidFill>
                  <a:srgbClr val="FF0000"/>
                </a:solidFill>
                <a:latin typeface="楷体_GB2312" pitchFamily="1" charset="-122"/>
              </a:rPr>
              <a:t>分析</a:t>
            </a:r>
            <a:r>
              <a:rPr lang="zh-CN" altLang="en-US" sz="2200" b="1" dirty="0">
                <a:latin typeface="楷体_GB2312" pitchFamily="1" charset="-122"/>
              </a:rPr>
              <a:t>：可以用</a:t>
            </a:r>
            <a:r>
              <a:rPr lang="zh-CN" altLang="en-US" sz="2200" b="1" dirty="0">
                <a:solidFill>
                  <a:srgbClr val="FF0000"/>
                </a:solidFill>
                <a:latin typeface="楷体_GB2312" pitchFamily="1" charset="-122"/>
              </a:rPr>
              <a:t>图</a:t>
            </a:r>
            <a:r>
              <a:rPr lang="zh-CN" altLang="en-US" sz="2200" b="1" dirty="0">
                <a:latin typeface="楷体_GB2312" pitchFamily="1" charset="-122"/>
              </a:rPr>
              <a:t>来描述该问题：</a:t>
            </a:r>
          </a:p>
          <a:p>
            <a:pPr marL="660400" indent="-660400" eaLnBrk="1" hangingPunct="1">
              <a:lnSpc>
                <a:spcPct val="105000"/>
              </a:lnSpc>
              <a:spcBef>
                <a:spcPts val="600"/>
              </a:spcBef>
              <a:buFont typeface="Wingdings" pitchFamily="2" charset="2"/>
              <a:buNone/>
            </a:pPr>
            <a:r>
              <a:rPr lang="zh-CN" altLang="en-US" sz="2200" b="1" dirty="0">
                <a:latin typeface="楷体_GB2312" pitchFamily="1" charset="-122"/>
              </a:rPr>
              <a:t>   ① 用</a:t>
            </a:r>
            <a:r>
              <a:rPr lang="zh-CN" altLang="en-US" sz="2200" b="1" dirty="0">
                <a:solidFill>
                  <a:srgbClr val="FF0000"/>
                </a:solidFill>
                <a:latin typeface="楷体_GB2312" pitchFamily="1" charset="-122"/>
              </a:rPr>
              <a:t>顶点</a:t>
            </a:r>
            <a:r>
              <a:rPr lang="zh-CN" altLang="en-US" sz="2200" b="1" dirty="0">
                <a:latin typeface="楷体_GB2312" pitchFamily="1" charset="-122"/>
              </a:rPr>
              <a:t>表示一个</a:t>
            </a:r>
            <a:r>
              <a:rPr lang="zh-CN" altLang="en-US" sz="2200" b="1" dirty="0">
                <a:solidFill>
                  <a:srgbClr val="FF0000"/>
                </a:solidFill>
                <a:latin typeface="楷体_GB2312" pitchFamily="1" charset="-122"/>
              </a:rPr>
              <a:t>数</a:t>
            </a:r>
          </a:p>
          <a:p>
            <a:pPr marL="660400" indent="-660400" eaLnBrk="1" hangingPunct="1">
              <a:lnSpc>
                <a:spcPct val="105000"/>
              </a:lnSpc>
              <a:spcBef>
                <a:spcPts val="600"/>
              </a:spcBef>
              <a:buFont typeface="Wingdings" pitchFamily="2" charset="2"/>
              <a:buNone/>
            </a:pPr>
            <a:r>
              <a:rPr lang="zh-CN" altLang="en-US" sz="2200" b="1" dirty="0">
                <a:latin typeface="楷体_GB2312" pitchFamily="1" charset="-122"/>
              </a:rPr>
              <a:t>   ② 若两个数的和为质数，</a:t>
            </a:r>
          </a:p>
          <a:p>
            <a:pPr marL="660400" indent="-660400" eaLnBrk="1" hangingPunct="1">
              <a:lnSpc>
                <a:spcPct val="105000"/>
              </a:lnSpc>
              <a:spcBef>
                <a:spcPts val="600"/>
              </a:spcBef>
              <a:buFont typeface="Wingdings" pitchFamily="2" charset="2"/>
              <a:buNone/>
            </a:pPr>
            <a:r>
              <a:rPr lang="zh-CN" altLang="en-US" sz="2200" b="1" dirty="0">
                <a:latin typeface="楷体_GB2312" pitchFamily="1" charset="-122"/>
              </a:rPr>
              <a:t>   则对应顶点之间有一条</a:t>
            </a:r>
            <a:r>
              <a:rPr lang="zh-CN" altLang="en-US" sz="2200" b="1" dirty="0">
                <a:solidFill>
                  <a:srgbClr val="FF0000"/>
                </a:solidFill>
                <a:latin typeface="楷体_GB2312" pitchFamily="1" charset="-122"/>
              </a:rPr>
              <a:t>边</a:t>
            </a:r>
            <a:r>
              <a:rPr lang="zh-CN" altLang="en-US" sz="2200" b="1" dirty="0">
                <a:latin typeface="楷体_GB2312" pitchFamily="1" charset="-122"/>
              </a:rPr>
              <a:t>。</a:t>
            </a:r>
          </a:p>
          <a:p>
            <a:pPr eaLnBrk="1" hangingPunct="1">
              <a:lnSpc>
                <a:spcPct val="105000"/>
              </a:lnSpc>
              <a:spcBef>
                <a:spcPts val="600"/>
              </a:spcBef>
              <a:buClr>
                <a:srgbClr val="FF0000"/>
              </a:buClr>
              <a:buFont typeface="Wingdings" pitchFamily="2" charset="2"/>
              <a:buChar char="ü"/>
            </a:pPr>
            <a:r>
              <a:rPr lang="zh-CN" altLang="en-US" sz="2200" b="1" dirty="0">
                <a:latin typeface="楷体_GB2312" pitchFamily="1" charset="-122"/>
              </a:rPr>
              <a:t>例如，若</a:t>
            </a:r>
            <a:r>
              <a:rPr lang="en-US" altLang="zh-CN" sz="2200" b="1" dirty="0">
                <a:latin typeface="楷体_GB2312" pitchFamily="1" charset="-122"/>
              </a:rPr>
              <a:t>n=10</a:t>
            </a:r>
            <a:r>
              <a:rPr lang="zh-CN" altLang="en-US" sz="2200" b="1" dirty="0">
                <a:latin typeface="楷体_GB2312" pitchFamily="1" charset="-122"/>
              </a:rPr>
              <a:t>，对应图如右所示。</a:t>
            </a:r>
          </a:p>
          <a:p>
            <a:pPr marL="660400" indent="-660400" eaLnBrk="1" hangingPunct="1">
              <a:lnSpc>
                <a:spcPct val="105000"/>
              </a:lnSpc>
              <a:spcBef>
                <a:spcPts val="600"/>
              </a:spcBef>
              <a:buFont typeface="Wingdings" pitchFamily="2" charset="2"/>
              <a:buNone/>
            </a:pPr>
            <a:r>
              <a:rPr lang="zh-CN" altLang="en-US" sz="2200" b="1" dirty="0">
                <a:latin typeface="楷体_GB2312" pitchFamily="1" charset="-122"/>
              </a:rPr>
              <a:t>        由此问题可转化为：</a:t>
            </a:r>
          </a:p>
          <a:p>
            <a:pPr marL="660400" indent="-660400" eaLnBrk="1" hangingPunct="1">
              <a:lnSpc>
                <a:spcPct val="105000"/>
              </a:lnSpc>
              <a:spcBef>
                <a:spcPts val="600"/>
              </a:spcBef>
              <a:buFont typeface="Wingdings" pitchFamily="2" charset="2"/>
              <a:buNone/>
            </a:pPr>
            <a:r>
              <a:rPr lang="zh-CN" altLang="en-US" sz="2200" b="1" dirty="0">
                <a:solidFill>
                  <a:srgbClr val="FF0000"/>
                </a:solidFill>
                <a:latin typeface="楷体_GB2312" pitchFamily="1" charset="-122"/>
              </a:rPr>
              <a:t>  求图中包含所有顶点的简单回路</a:t>
            </a:r>
            <a:r>
              <a:rPr lang="zh-CN" altLang="en-US" sz="2200" b="1" dirty="0">
                <a:latin typeface="楷体_GB2312" pitchFamily="1" charset="-122"/>
              </a:rPr>
              <a:t>。</a:t>
            </a:r>
          </a:p>
          <a:p>
            <a:pPr marL="660400" indent="-660400" eaLnBrk="1" hangingPunct="1">
              <a:lnSpc>
                <a:spcPct val="105000"/>
              </a:lnSpc>
              <a:spcBef>
                <a:spcPts val="600"/>
              </a:spcBef>
              <a:buFont typeface="Wingdings" pitchFamily="2" charset="2"/>
              <a:buNone/>
            </a:pPr>
            <a:r>
              <a:rPr lang="zh-CN" altLang="en-US" sz="2200" b="1" dirty="0">
                <a:latin typeface="楷体_GB2312" pitchFamily="1" charset="-122"/>
              </a:rPr>
              <a:t>  如图所示的一个解。</a:t>
            </a:r>
          </a:p>
          <a:p>
            <a:pPr marL="660400" indent="-660400" eaLnBrk="1" hangingPunct="1">
              <a:lnSpc>
                <a:spcPct val="105000"/>
              </a:lnSpc>
              <a:spcBef>
                <a:spcPts val="600"/>
              </a:spcBef>
              <a:buFont typeface="Wingdings" pitchFamily="2" charset="2"/>
              <a:buNone/>
            </a:pPr>
            <a:r>
              <a:rPr lang="zh-CN" altLang="en-US" sz="2200" b="1" dirty="0">
                <a:latin typeface="楷体_GB2312" pitchFamily="1" charset="-122"/>
              </a:rPr>
              <a:t> （</a:t>
            </a:r>
            <a:r>
              <a:rPr lang="en-US" altLang="zh-CN" sz="2200" b="1" dirty="0">
                <a:latin typeface="楷体_GB2312" pitchFamily="1" charset="-122"/>
              </a:rPr>
              <a:t>1</a:t>
            </a:r>
            <a:r>
              <a:rPr lang="zh-CN" altLang="en-US" sz="2200" b="1" dirty="0">
                <a:latin typeface="楷体_GB2312" pitchFamily="1" charset="-122"/>
              </a:rPr>
              <a:t>，</a:t>
            </a:r>
            <a:r>
              <a:rPr lang="en-US" altLang="zh-CN" sz="2200" b="1" dirty="0">
                <a:latin typeface="楷体_GB2312" pitchFamily="1" charset="-122"/>
              </a:rPr>
              <a:t>2</a:t>
            </a:r>
            <a:r>
              <a:rPr lang="zh-CN" altLang="en-US" sz="2200" b="1" dirty="0">
                <a:latin typeface="楷体_GB2312" pitchFamily="1" charset="-122"/>
              </a:rPr>
              <a:t>，</a:t>
            </a:r>
            <a:r>
              <a:rPr lang="en-US" altLang="zh-CN" sz="2200" b="1" dirty="0">
                <a:latin typeface="楷体_GB2312" pitchFamily="1" charset="-122"/>
              </a:rPr>
              <a:t>3</a:t>
            </a:r>
            <a:r>
              <a:rPr lang="zh-CN" altLang="en-US" sz="2200" b="1" dirty="0">
                <a:latin typeface="楷体_GB2312" pitchFamily="1" charset="-122"/>
              </a:rPr>
              <a:t>，</a:t>
            </a:r>
            <a:r>
              <a:rPr lang="en-US" altLang="zh-CN" sz="2200" b="1" dirty="0">
                <a:latin typeface="楷体_GB2312" pitchFamily="1" charset="-122"/>
              </a:rPr>
              <a:t>4</a:t>
            </a:r>
            <a:r>
              <a:rPr lang="zh-CN" altLang="en-US" sz="2200" b="1" dirty="0">
                <a:latin typeface="楷体_GB2312" pitchFamily="1" charset="-122"/>
              </a:rPr>
              <a:t>，</a:t>
            </a:r>
            <a:r>
              <a:rPr lang="en-US" altLang="zh-CN" sz="2200" b="1" dirty="0">
                <a:latin typeface="楷体_GB2312" pitchFamily="1" charset="-122"/>
              </a:rPr>
              <a:t>7</a:t>
            </a:r>
            <a:r>
              <a:rPr lang="zh-CN" altLang="en-US" sz="2200" b="1" dirty="0">
                <a:latin typeface="楷体_GB2312" pitchFamily="1" charset="-122"/>
              </a:rPr>
              <a:t>，</a:t>
            </a:r>
            <a:r>
              <a:rPr lang="en-US" altLang="zh-CN" sz="2200" b="1" dirty="0">
                <a:latin typeface="楷体_GB2312" pitchFamily="1" charset="-122"/>
              </a:rPr>
              <a:t>6</a:t>
            </a:r>
            <a:r>
              <a:rPr lang="zh-CN" altLang="en-US" sz="2200" b="1" dirty="0">
                <a:latin typeface="楷体_GB2312" pitchFamily="1" charset="-122"/>
              </a:rPr>
              <a:t>，</a:t>
            </a:r>
            <a:r>
              <a:rPr lang="en-US" altLang="zh-CN" sz="2200" b="1" dirty="0">
                <a:latin typeface="楷体_GB2312" pitchFamily="1" charset="-122"/>
              </a:rPr>
              <a:t>5</a:t>
            </a:r>
            <a:r>
              <a:rPr lang="zh-CN" altLang="en-US" sz="2200" b="1" dirty="0">
                <a:latin typeface="楷体_GB2312" pitchFamily="1" charset="-122"/>
              </a:rPr>
              <a:t>，</a:t>
            </a:r>
            <a:r>
              <a:rPr lang="en-US" altLang="zh-CN" sz="2200" b="1" dirty="0">
                <a:latin typeface="楷体_GB2312" pitchFamily="1" charset="-122"/>
              </a:rPr>
              <a:t>8</a:t>
            </a:r>
            <a:r>
              <a:rPr lang="zh-CN" altLang="en-US" sz="2200" b="1" dirty="0">
                <a:latin typeface="楷体_GB2312" pitchFamily="1" charset="-122"/>
              </a:rPr>
              <a:t>，</a:t>
            </a:r>
            <a:r>
              <a:rPr lang="en-US" altLang="zh-CN" sz="2200" b="1" dirty="0">
                <a:latin typeface="楷体_GB2312" pitchFamily="1" charset="-122"/>
              </a:rPr>
              <a:t>9</a:t>
            </a:r>
            <a:r>
              <a:rPr lang="zh-CN" altLang="en-US" sz="2200" b="1" dirty="0">
                <a:latin typeface="楷体_GB2312" pitchFamily="1" charset="-122"/>
              </a:rPr>
              <a:t>，</a:t>
            </a:r>
            <a:r>
              <a:rPr lang="en-US" altLang="zh-CN" sz="2200" b="1" dirty="0">
                <a:latin typeface="楷体_GB2312" pitchFamily="1" charset="-122"/>
              </a:rPr>
              <a:t>10</a:t>
            </a:r>
            <a:r>
              <a:rPr lang="zh-CN" altLang="en-US" sz="2200" b="1" dirty="0">
                <a:latin typeface="楷体_GB2312" pitchFamily="1" charset="-122"/>
              </a:rPr>
              <a:t>） </a:t>
            </a:r>
          </a:p>
        </p:txBody>
      </p:sp>
      <p:sp>
        <p:nvSpPr>
          <p:cNvPr id="32772" name="AutoShape 4"/>
          <p:cNvSpPr/>
          <p:nvPr/>
        </p:nvSpPr>
        <p:spPr bwMode="auto">
          <a:xfrm>
            <a:off x="675437" y="2709862"/>
            <a:ext cx="142875" cy="576263"/>
          </a:xfrm>
          <a:prstGeom prst="leftBrace">
            <a:avLst>
              <a:gd name="adj1" fmla="val 33611"/>
              <a:gd name="adj2" fmla="val 50000"/>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sp>
        <p:nvSpPr>
          <p:cNvPr id="32773" name="Line 5"/>
          <p:cNvSpPr>
            <a:spLocks noChangeShapeType="1"/>
          </p:cNvSpPr>
          <p:nvPr/>
        </p:nvSpPr>
        <p:spPr bwMode="auto">
          <a:xfrm>
            <a:off x="6659563" y="2924175"/>
            <a:ext cx="865187" cy="1588"/>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1600"/>
          </a:p>
        </p:txBody>
      </p:sp>
      <p:sp>
        <p:nvSpPr>
          <p:cNvPr id="32774" name="Line 6"/>
          <p:cNvSpPr>
            <a:spLocks noChangeShapeType="1"/>
          </p:cNvSpPr>
          <p:nvPr/>
        </p:nvSpPr>
        <p:spPr bwMode="auto">
          <a:xfrm flipH="1">
            <a:off x="6877050" y="5086350"/>
            <a:ext cx="647700" cy="0"/>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1600"/>
          </a:p>
        </p:txBody>
      </p:sp>
      <p:sp>
        <p:nvSpPr>
          <p:cNvPr id="32775" name="Line 7"/>
          <p:cNvSpPr>
            <a:spLocks noChangeShapeType="1"/>
          </p:cNvSpPr>
          <p:nvPr/>
        </p:nvSpPr>
        <p:spPr bwMode="auto">
          <a:xfrm flipV="1">
            <a:off x="5938838" y="3354386"/>
            <a:ext cx="2493618" cy="155573"/>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1600"/>
          </a:p>
        </p:txBody>
      </p:sp>
      <p:sp>
        <p:nvSpPr>
          <p:cNvPr id="32776" name="Line 8"/>
          <p:cNvSpPr>
            <a:spLocks noChangeShapeType="1"/>
          </p:cNvSpPr>
          <p:nvPr/>
        </p:nvSpPr>
        <p:spPr bwMode="auto">
          <a:xfrm>
            <a:off x="8532813" y="3429000"/>
            <a:ext cx="0" cy="576263"/>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1600"/>
          </a:p>
        </p:txBody>
      </p:sp>
      <p:sp>
        <p:nvSpPr>
          <p:cNvPr id="32777" name="Line 9"/>
          <p:cNvSpPr>
            <a:spLocks noChangeShapeType="1"/>
          </p:cNvSpPr>
          <p:nvPr/>
        </p:nvSpPr>
        <p:spPr bwMode="auto">
          <a:xfrm>
            <a:off x="7813675" y="2974139"/>
            <a:ext cx="617193" cy="248486"/>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1600"/>
          </a:p>
        </p:txBody>
      </p:sp>
      <p:sp>
        <p:nvSpPr>
          <p:cNvPr id="32778" name="Line 10"/>
          <p:cNvSpPr>
            <a:spLocks noChangeShapeType="1"/>
          </p:cNvSpPr>
          <p:nvPr/>
        </p:nvSpPr>
        <p:spPr bwMode="auto">
          <a:xfrm flipH="1" flipV="1">
            <a:off x="7740649" y="3070225"/>
            <a:ext cx="748059" cy="1668463"/>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1600"/>
          </a:p>
        </p:txBody>
      </p:sp>
      <p:sp>
        <p:nvSpPr>
          <p:cNvPr id="32779" name="Line 11"/>
          <p:cNvSpPr>
            <a:spLocks noChangeShapeType="1"/>
          </p:cNvSpPr>
          <p:nvPr/>
        </p:nvSpPr>
        <p:spPr bwMode="auto">
          <a:xfrm flipH="1">
            <a:off x="7813674" y="4911606"/>
            <a:ext cx="617194" cy="162797"/>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1600"/>
          </a:p>
        </p:txBody>
      </p:sp>
      <p:sp>
        <p:nvSpPr>
          <p:cNvPr id="32780" name="Line 12"/>
          <p:cNvSpPr>
            <a:spLocks noChangeShapeType="1"/>
          </p:cNvSpPr>
          <p:nvPr/>
        </p:nvSpPr>
        <p:spPr bwMode="auto">
          <a:xfrm flipH="1" flipV="1">
            <a:off x="5751858" y="4297479"/>
            <a:ext cx="117129" cy="428508"/>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1600"/>
          </a:p>
        </p:txBody>
      </p:sp>
      <p:sp>
        <p:nvSpPr>
          <p:cNvPr id="32781" name="Line 13"/>
          <p:cNvSpPr>
            <a:spLocks noChangeShapeType="1"/>
          </p:cNvSpPr>
          <p:nvPr/>
        </p:nvSpPr>
        <p:spPr bwMode="auto">
          <a:xfrm flipV="1">
            <a:off x="6805612" y="4255247"/>
            <a:ext cx="1654176" cy="716923"/>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1600"/>
          </a:p>
        </p:txBody>
      </p:sp>
      <p:sp>
        <p:nvSpPr>
          <p:cNvPr id="32782" name="Line 14"/>
          <p:cNvSpPr>
            <a:spLocks noChangeShapeType="1"/>
          </p:cNvSpPr>
          <p:nvPr/>
        </p:nvSpPr>
        <p:spPr bwMode="auto">
          <a:xfrm flipV="1">
            <a:off x="5838480" y="3032873"/>
            <a:ext cx="1728787" cy="1031125"/>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1600"/>
          </a:p>
        </p:txBody>
      </p:sp>
      <p:sp>
        <p:nvSpPr>
          <p:cNvPr id="32783" name="Line 15"/>
          <p:cNvSpPr>
            <a:spLocks noChangeShapeType="1"/>
          </p:cNvSpPr>
          <p:nvPr/>
        </p:nvSpPr>
        <p:spPr bwMode="auto">
          <a:xfrm>
            <a:off x="6588125" y="3070225"/>
            <a:ext cx="1008063" cy="1871663"/>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1600"/>
          </a:p>
        </p:txBody>
      </p:sp>
      <p:sp>
        <p:nvSpPr>
          <p:cNvPr id="32784" name="Line 16"/>
          <p:cNvSpPr>
            <a:spLocks noChangeShapeType="1"/>
          </p:cNvSpPr>
          <p:nvPr/>
        </p:nvSpPr>
        <p:spPr bwMode="auto">
          <a:xfrm flipH="1">
            <a:off x="5854700" y="3008313"/>
            <a:ext cx="547342" cy="358774"/>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1600"/>
          </a:p>
        </p:txBody>
      </p:sp>
      <p:sp>
        <p:nvSpPr>
          <p:cNvPr id="32785" name="Line 17"/>
          <p:cNvSpPr>
            <a:spLocks noChangeShapeType="1"/>
          </p:cNvSpPr>
          <p:nvPr/>
        </p:nvSpPr>
        <p:spPr bwMode="auto">
          <a:xfrm flipV="1">
            <a:off x="5867400" y="4137024"/>
            <a:ext cx="2563468" cy="12701"/>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1600"/>
          </a:p>
        </p:txBody>
      </p:sp>
      <p:sp>
        <p:nvSpPr>
          <p:cNvPr id="32786" name="Line 18"/>
          <p:cNvSpPr>
            <a:spLocks noChangeShapeType="1"/>
          </p:cNvSpPr>
          <p:nvPr/>
        </p:nvSpPr>
        <p:spPr bwMode="auto">
          <a:xfrm>
            <a:off x="5896321" y="3618660"/>
            <a:ext cx="763241" cy="1343099"/>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1600"/>
          </a:p>
        </p:txBody>
      </p:sp>
      <p:sp>
        <p:nvSpPr>
          <p:cNvPr id="32787" name="Line 19"/>
          <p:cNvSpPr>
            <a:spLocks noChangeShapeType="1"/>
          </p:cNvSpPr>
          <p:nvPr/>
        </p:nvSpPr>
        <p:spPr bwMode="auto">
          <a:xfrm flipV="1">
            <a:off x="5963341" y="3415464"/>
            <a:ext cx="2525368" cy="1340720"/>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1600"/>
          </a:p>
        </p:txBody>
      </p:sp>
      <p:sp>
        <p:nvSpPr>
          <p:cNvPr id="32788" name="Line 20"/>
          <p:cNvSpPr>
            <a:spLocks noChangeShapeType="1"/>
          </p:cNvSpPr>
          <p:nvPr/>
        </p:nvSpPr>
        <p:spPr bwMode="auto">
          <a:xfrm flipV="1">
            <a:off x="6011863" y="4863228"/>
            <a:ext cx="2411412" cy="7222"/>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1600"/>
          </a:p>
        </p:txBody>
      </p:sp>
      <p:grpSp>
        <p:nvGrpSpPr>
          <p:cNvPr id="2" name="Group 21"/>
          <p:cNvGrpSpPr/>
          <p:nvPr/>
        </p:nvGrpSpPr>
        <p:grpSpPr bwMode="auto">
          <a:xfrm>
            <a:off x="5580063" y="2781300"/>
            <a:ext cx="3132137" cy="2460625"/>
            <a:chOff x="0" y="0"/>
            <a:chExt cx="1973" cy="1550"/>
          </a:xfrm>
        </p:grpSpPr>
        <p:sp>
          <p:nvSpPr>
            <p:cNvPr id="4" name="Oval 22"/>
            <p:cNvSpPr>
              <a:spLocks noChangeArrowheads="1"/>
            </p:cNvSpPr>
            <p:nvPr/>
          </p:nvSpPr>
          <p:spPr bwMode="auto">
            <a:xfrm>
              <a:off x="1225" y="1361"/>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sz="1600" b="1" dirty="0">
                  <a:ea typeface="宋体" pitchFamily="2" charset="-122"/>
                </a:rPr>
                <a:t>6</a:t>
              </a:r>
            </a:p>
          </p:txBody>
        </p:sp>
        <p:sp>
          <p:nvSpPr>
            <p:cNvPr id="5" name="Oval 23"/>
            <p:cNvSpPr>
              <a:spLocks noChangeArrowheads="1"/>
            </p:cNvSpPr>
            <p:nvPr/>
          </p:nvSpPr>
          <p:spPr bwMode="auto">
            <a:xfrm>
              <a:off x="635" y="1361"/>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sz="1600" b="1" dirty="0">
                  <a:ea typeface="宋体" pitchFamily="2" charset="-122"/>
                </a:rPr>
                <a:t>7</a:t>
              </a:r>
            </a:p>
          </p:txBody>
        </p:sp>
        <p:sp>
          <p:nvSpPr>
            <p:cNvPr id="6" name="Oval 24"/>
            <p:cNvSpPr>
              <a:spLocks noChangeArrowheads="1"/>
            </p:cNvSpPr>
            <p:nvPr/>
          </p:nvSpPr>
          <p:spPr bwMode="auto">
            <a:xfrm>
              <a:off x="499" y="0"/>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sz="1600" b="1" dirty="0">
                  <a:ea typeface="宋体" pitchFamily="2" charset="-122"/>
                </a:rPr>
                <a:t>1</a:t>
              </a:r>
            </a:p>
          </p:txBody>
        </p:sp>
        <p:sp>
          <p:nvSpPr>
            <p:cNvPr id="7" name="Oval 25"/>
            <p:cNvSpPr>
              <a:spLocks noChangeArrowheads="1"/>
            </p:cNvSpPr>
            <p:nvPr/>
          </p:nvSpPr>
          <p:spPr bwMode="auto">
            <a:xfrm>
              <a:off x="1225" y="0"/>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sz="1600" b="1" dirty="0">
                  <a:ea typeface="宋体" pitchFamily="2" charset="-122"/>
                </a:rPr>
                <a:t>2</a:t>
              </a:r>
            </a:p>
          </p:txBody>
        </p:sp>
        <p:sp>
          <p:nvSpPr>
            <p:cNvPr id="8" name="Oval 26"/>
            <p:cNvSpPr>
              <a:spLocks noChangeArrowheads="1"/>
            </p:cNvSpPr>
            <p:nvPr/>
          </p:nvSpPr>
          <p:spPr bwMode="auto">
            <a:xfrm>
              <a:off x="1791" y="1225"/>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sz="1600" b="1" dirty="0">
                  <a:ea typeface="宋体" pitchFamily="2" charset="-122"/>
                </a:rPr>
                <a:t>5</a:t>
              </a:r>
            </a:p>
          </p:txBody>
        </p:sp>
        <p:sp>
          <p:nvSpPr>
            <p:cNvPr id="9" name="Oval 27"/>
            <p:cNvSpPr>
              <a:spLocks noChangeArrowheads="1"/>
            </p:cNvSpPr>
            <p:nvPr/>
          </p:nvSpPr>
          <p:spPr bwMode="auto">
            <a:xfrm>
              <a:off x="1791" y="227"/>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sz="1600" b="1" dirty="0">
                  <a:ea typeface="宋体" pitchFamily="2" charset="-122"/>
                </a:rPr>
                <a:t>3</a:t>
              </a:r>
            </a:p>
          </p:txBody>
        </p:sp>
        <p:sp>
          <p:nvSpPr>
            <p:cNvPr id="10" name="Oval 28"/>
            <p:cNvSpPr>
              <a:spLocks noChangeArrowheads="1"/>
            </p:cNvSpPr>
            <p:nvPr/>
          </p:nvSpPr>
          <p:spPr bwMode="auto">
            <a:xfrm>
              <a:off x="1791" y="771"/>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sz="1600" b="1" dirty="0">
                  <a:ea typeface="宋体" pitchFamily="2" charset="-122"/>
                </a:rPr>
                <a:t>4</a:t>
              </a:r>
            </a:p>
          </p:txBody>
        </p:sp>
        <p:sp>
          <p:nvSpPr>
            <p:cNvPr id="11" name="Oval 29"/>
            <p:cNvSpPr>
              <a:spLocks noChangeArrowheads="1"/>
            </p:cNvSpPr>
            <p:nvPr/>
          </p:nvSpPr>
          <p:spPr bwMode="auto">
            <a:xfrm>
              <a:off x="91" y="1225"/>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sz="1600" b="1" dirty="0">
                  <a:ea typeface="宋体" pitchFamily="2" charset="-122"/>
                </a:rPr>
                <a:t>8</a:t>
              </a:r>
            </a:p>
          </p:txBody>
        </p:sp>
        <p:sp>
          <p:nvSpPr>
            <p:cNvPr id="12" name="Oval 30"/>
            <p:cNvSpPr>
              <a:spLocks noChangeArrowheads="1"/>
            </p:cNvSpPr>
            <p:nvPr/>
          </p:nvSpPr>
          <p:spPr bwMode="auto">
            <a:xfrm>
              <a:off x="0" y="771"/>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sz="1600" b="1" dirty="0">
                  <a:ea typeface="宋体" pitchFamily="2" charset="-122"/>
                </a:rPr>
                <a:t>9</a:t>
              </a:r>
            </a:p>
          </p:txBody>
        </p:sp>
        <p:sp>
          <p:nvSpPr>
            <p:cNvPr id="32812" name="Oval 31"/>
            <p:cNvSpPr>
              <a:spLocks noChangeArrowheads="1"/>
            </p:cNvSpPr>
            <p:nvPr/>
          </p:nvSpPr>
          <p:spPr bwMode="auto">
            <a:xfrm>
              <a:off x="46" y="36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sz="1600" b="1" dirty="0">
                  <a:ea typeface="宋体" pitchFamily="2" charset="-122"/>
                </a:rPr>
                <a:t>10</a:t>
              </a:r>
            </a:p>
          </p:txBody>
        </p:sp>
      </p:grpSp>
      <p:sp>
        <p:nvSpPr>
          <p:cNvPr id="32800" name="Line 32"/>
          <p:cNvSpPr>
            <a:spLocks noChangeShapeType="1"/>
          </p:cNvSpPr>
          <p:nvPr/>
        </p:nvSpPr>
        <p:spPr bwMode="auto">
          <a:xfrm flipV="1">
            <a:off x="5759451" y="3651249"/>
            <a:ext cx="36512" cy="358775"/>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1600"/>
          </a:p>
        </p:txBody>
      </p:sp>
      <p:sp>
        <p:nvSpPr>
          <p:cNvPr id="32801" name="Line 33"/>
          <p:cNvSpPr>
            <a:spLocks noChangeShapeType="1"/>
          </p:cNvSpPr>
          <p:nvPr/>
        </p:nvSpPr>
        <p:spPr bwMode="auto">
          <a:xfrm>
            <a:off x="6659563" y="3008313"/>
            <a:ext cx="1801812" cy="1034211"/>
          </a:xfrm>
          <a:prstGeom prst="line">
            <a:avLst/>
          </a:prstGeom>
          <a:noFill/>
          <a:ln w="19050">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1600"/>
          </a:p>
        </p:txBody>
      </p:sp>
      <p:sp>
        <p:nvSpPr>
          <p:cNvPr id="32803" name="Line 35"/>
          <p:cNvSpPr>
            <a:spLocks noChangeShapeType="1"/>
          </p:cNvSpPr>
          <p:nvPr/>
        </p:nvSpPr>
        <p:spPr bwMode="auto">
          <a:xfrm>
            <a:off x="7812088" y="2892007"/>
            <a:ext cx="676620" cy="259094"/>
          </a:xfrm>
          <a:prstGeom prst="line">
            <a:avLst/>
          </a:prstGeom>
          <a:noFill/>
          <a:ln w="9525">
            <a:solidFill>
              <a:srgbClr val="FF0000"/>
            </a:solidFill>
            <a:round/>
          </a:ln>
          <a:extLst>
            <a:ext uri="{909E8E84-426E-40DD-AFC4-6F175D3DCCD1}">
              <a14:hiddenFill xmlns:a14="http://schemas.microsoft.com/office/drawing/2010/main" xmlns="">
                <a:noFill/>
              </a14:hiddenFill>
            </a:ext>
          </a:extLst>
        </p:spPr>
        <p:txBody>
          <a:bodyPr/>
          <a:lstStyle/>
          <a:p>
            <a:endParaRPr lang="zh-CN" altLang="en-US" sz="1600"/>
          </a:p>
        </p:txBody>
      </p:sp>
      <p:sp>
        <p:nvSpPr>
          <p:cNvPr id="32804" name="Line 36"/>
          <p:cNvSpPr>
            <a:spLocks noChangeShapeType="1"/>
          </p:cNvSpPr>
          <p:nvPr/>
        </p:nvSpPr>
        <p:spPr bwMode="auto">
          <a:xfrm>
            <a:off x="8604250" y="3429000"/>
            <a:ext cx="0" cy="574675"/>
          </a:xfrm>
          <a:prstGeom prst="line">
            <a:avLst/>
          </a:prstGeom>
          <a:noFill/>
          <a:ln w="9525">
            <a:solidFill>
              <a:srgbClr val="FF0000"/>
            </a:solidFill>
            <a:round/>
          </a:ln>
          <a:extLst>
            <a:ext uri="{909E8E84-426E-40DD-AFC4-6F175D3DCCD1}">
              <a14:hiddenFill xmlns:a14="http://schemas.microsoft.com/office/drawing/2010/main" xmlns="">
                <a:noFill/>
              </a14:hiddenFill>
            </a:ext>
          </a:extLst>
        </p:spPr>
        <p:txBody>
          <a:bodyPr/>
          <a:lstStyle/>
          <a:p>
            <a:endParaRPr lang="zh-CN" altLang="en-US" sz="1600"/>
          </a:p>
        </p:txBody>
      </p:sp>
      <p:sp>
        <p:nvSpPr>
          <p:cNvPr id="32805" name="Line 37"/>
          <p:cNvSpPr>
            <a:spLocks noChangeShapeType="1"/>
          </p:cNvSpPr>
          <p:nvPr/>
        </p:nvSpPr>
        <p:spPr bwMode="auto">
          <a:xfrm flipH="1">
            <a:off x="6847233" y="4305301"/>
            <a:ext cx="1691583" cy="720724"/>
          </a:xfrm>
          <a:prstGeom prst="line">
            <a:avLst/>
          </a:prstGeom>
          <a:noFill/>
          <a:ln w="9525">
            <a:solidFill>
              <a:srgbClr val="FF0000"/>
            </a:solidFill>
            <a:round/>
          </a:ln>
          <a:extLst>
            <a:ext uri="{909E8E84-426E-40DD-AFC4-6F175D3DCCD1}">
              <a14:hiddenFill xmlns:a14="http://schemas.microsoft.com/office/drawing/2010/main" xmlns="">
                <a:noFill/>
              </a14:hiddenFill>
            </a:ext>
          </a:extLst>
        </p:spPr>
        <p:txBody>
          <a:bodyPr/>
          <a:lstStyle/>
          <a:p>
            <a:endParaRPr lang="zh-CN" altLang="en-US" sz="1600"/>
          </a:p>
        </p:txBody>
      </p:sp>
      <p:sp>
        <p:nvSpPr>
          <p:cNvPr id="32806" name="Line 38"/>
          <p:cNvSpPr>
            <a:spLocks noChangeShapeType="1"/>
          </p:cNvSpPr>
          <p:nvPr/>
        </p:nvSpPr>
        <p:spPr bwMode="auto">
          <a:xfrm>
            <a:off x="6853583" y="5154611"/>
            <a:ext cx="675930" cy="0"/>
          </a:xfrm>
          <a:prstGeom prst="line">
            <a:avLst/>
          </a:prstGeom>
          <a:noFill/>
          <a:ln w="9525">
            <a:solidFill>
              <a:srgbClr val="FF0000"/>
            </a:solidFill>
            <a:round/>
          </a:ln>
          <a:extLst>
            <a:ext uri="{909E8E84-426E-40DD-AFC4-6F175D3DCCD1}">
              <a14:hiddenFill xmlns:a14="http://schemas.microsoft.com/office/drawing/2010/main" xmlns="">
                <a:noFill/>
              </a14:hiddenFill>
            </a:ext>
          </a:extLst>
        </p:spPr>
        <p:txBody>
          <a:bodyPr/>
          <a:lstStyle/>
          <a:p>
            <a:endParaRPr lang="zh-CN" altLang="en-US" sz="1600"/>
          </a:p>
        </p:txBody>
      </p:sp>
      <p:sp>
        <p:nvSpPr>
          <p:cNvPr id="32807" name="Line 39"/>
          <p:cNvSpPr>
            <a:spLocks noChangeShapeType="1"/>
          </p:cNvSpPr>
          <p:nvPr/>
        </p:nvSpPr>
        <p:spPr bwMode="auto">
          <a:xfrm flipV="1">
            <a:off x="7783858" y="4988344"/>
            <a:ext cx="675930" cy="171030"/>
          </a:xfrm>
          <a:prstGeom prst="line">
            <a:avLst/>
          </a:prstGeom>
          <a:noFill/>
          <a:ln w="9525">
            <a:solidFill>
              <a:srgbClr val="FF0000"/>
            </a:solidFill>
            <a:round/>
          </a:ln>
          <a:extLst>
            <a:ext uri="{909E8E84-426E-40DD-AFC4-6F175D3DCCD1}">
              <a14:hiddenFill xmlns:a14="http://schemas.microsoft.com/office/drawing/2010/main" xmlns="">
                <a:noFill/>
              </a14:hiddenFill>
            </a:ext>
          </a:extLst>
        </p:spPr>
        <p:txBody>
          <a:bodyPr/>
          <a:lstStyle/>
          <a:p>
            <a:endParaRPr lang="zh-CN" altLang="en-US" sz="1600"/>
          </a:p>
        </p:txBody>
      </p:sp>
      <p:sp>
        <p:nvSpPr>
          <p:cNvPr id="32808" name="Line 40"/>
          <p:cNvSpPr>
            <a:spLocks noChangeShapeType="1"/>
          </p:cNvSpPr>
          <p:nvPr/>
        </p:nvSpPr>
        <p:spPr bwMode="auto">
          <a:xfrm>
            <a:off x="5990880" y="4810039"/>
            <a:ext cx="2441920" cy="0"/>
          </a:xfrm>
          <a:prstGeom prst="line">
            <a:avLst/>
          </a:prstGeom>
          <a:noFill/>
          <a:ln w="9525">
            <a:solidFill>
              <a:srgbClr val="FF0000"/>
            </a:solidFill>
            <a:round/>
          </a:ln>
          <a:extLst>
            <a:ext uri="{909E8E84-426E-40DD-AFC4-6F175D3DCCD1}">
              <a14:hiddenFill xmlns:a14="http://schemas.microsoft.com/office/drawing/2010/main" xmlns="">
                <a:noFill/>
              </a14:hiddenFill>
            </a:ext>
          </a:extLst>
        </p:spPr>
        <p:txBody>
          <a:bodyPr/>
          <a:lstStyle/>
          <a:p>
            <a:endParaRPr lang="zh-CN" altLang="en-US" sz="1600"/>
          </a:p>
        </p:txBody>
      </p:sp>
      <p:sp>
        <p:nvSpPr>
          <p:cNvPr id="32809" name="Line 41"/>
          <p:cNvSpPr>
            <a:spLocks noChangeShapeType="1"/>
          </p:cNvSpPr>
          <p:nvPr/>
        </p:nvSpPr>
        <p:spPr bwMode="auto">
          <a:xfrm>
            <a:off x="5645496" y="4291130"/>
            <a:ext cx="113955" cy="470531"/>
          </a:xfrm>
          <a:prstGeom prst="line">
            <a:avLst/>
          </a:prstGeom>
          <a:noFill/>
          <a:ln w="9525">
            <a:solidFill>
              <a:srgbClr val="FF0000"/>
            </a:solidFill>
            <a:round/>
          </a:ln>
          <a:extLst>
            <a:ext uri="{909E8E84-426E-40DD-AFC4-6F175D3DCCD1}">
              <a14:hiddenFill xmlns:a14="http://schemas.microsoft.com/office/drawing/2010/main" xmlns="">
                <a:noFill/>
              </a14:hiddenFill>
            </a:ext>
          </a:extLst>
        </p:spPr>
        <p:txBody>
          <a:bodyPr/>
          <a:lstStyle/>
          <a:p>
            <a:endParaRPr lang="zh-CN" altLang="en-US" sz="1600"/>
          </a:p>
        </p:txBody>
      </p:sp>
      <p:sp>
        <p:nvSpPr>
          <p:cNvPr id="32810" name="Line 42"/>
          <p:cNvSpPr>
            <a:spLocks noChangeShapeType="1"/>
          </p:cNvSpPr>
          <p:nvPr/>
        </p:nvSpPr>
        <p:spPr bwMode="auto">
          <a:xfrm flipH="1">
            <a:off x="5608982" y="3548902"/>
            <a:ext cx="56115" cy="506323"/>
          </a:xfrm>
          <a:prstGeom prst="line">
            <a:avLst/>
          </a:prstGeom>
          <a:noFill/>
          <a:ln w="9525">
            <a:solidFill>
              <a:srgbClr val="FF0000"/>
            </a:solidFill>
            <a:round/>
          </a:ln>
          <a:extLst>
            <a:ext uri="{909E8E84-426E-40DD-AFC4-6F175D3DCCD1}">
              <a14:hiddenFill xmlns:a14="http://schemas.microsoft.com/office/drawing/2010/main" xmlns="">
                <a:noFill/>
              </a14:hiddenFill>
            </a:ext>
          </a:extLst>
        </p:spPr>
        <p:txBody>
          <a:bodyPr/>
          <a:lstStyle/>
          <a:p>
            <a:endParaRPr lang="zh-CN" altLang="en-US" sz="1600"/>
          </a:p>
        </p:txBody>
      </p:sp>
      <p:sp>
        <p:nvSpPr>
          <p:cNvPr id="32811" name="Line 43"/>
          <p:cNvSpPr>
            <a:spLocks noChangeShapeType="1"/>
          </p:cNvSpPr>
          <p:nvPr/>
        </p:nvSpPr>
        <p:spPr bwMode="auto">
          <a:xfrm flipH="1">
            <a:off x="5751858" y="2924175"/>
            <a:ext cx="618780" cy="430120"/>
          </a:xfrm>
          <a:prstGeom prst="line">
            <a:avLst/>
          </a:prstGeom>
          <a:noFill/>
          <a:ln w="9525">
            <a:solidFill>
              <a:srgbClr val="FF0000"/>
            </a:solidFill>
            <a:round/>
          </a:ln>
          <a:extLst>
            <a:ext uri="{909E8E84-426E-40DD-AFC4-6F175D3DCCD1}">
              <a14:hiddenFill xmlns:a14="http://schemas.microsoft.com/office/drawing/2010/main" xmlns="">
                <a:noFill/>
              </a14:hiddenFill>
            </a:ext>
          </a:extLst>
        </p:spPr>
        <p:txBody>
          <a:bodyPr/>
          <a:lstStyle/>
          <a:p>
            <a:endParaRPr lang="zh-CN" altLang="en-US" sz="1600"/>
          </a:p>
        </p:txBody>
      </p:sp>
      <p:grpSp>
        <p:nvGrpSpPr>
          <p:cNvPr id="51" name="组合 67"/>
          <p:cNvGrpSpPr/>
          <p:nvPr/>
        </p:nvGrpSpPr>
        <p:grpSpPr>
          <a:xfrm>
            <a:off x="-903767" y="76371"/>
            <a:ext cx="11067421" cy="674847"/>
            <a:chOff x="-537206" y="4202884"/>
            <a:chExt cx="11067421" cy="674847"/>
          </a:xfrm>
        </p:grpSpPr>
        <p:grpSp>
          <p:nvGrpSpPr>
            <p:cNvPr id="52" name="组合 106"/>
            <p:cNvGrpSpPr/>
            <p:nvPr/>
          </p:nvGrpSpPr>
          <p:grpSpPr>
            <a:xfrm>
              <a:off x="-537206" y="4202884"/>
              <a:ext cx="11067421" cy="674847"/>
              <a:chOff x="-546731" y="4202884"/>
              <a:chExt cx="11067421" cy="674847"/>
            </a:xfrm>
          </p:grpSpPr>
          <p:sp>
            <p:nvSpPr>
              <p:cNvPr id="5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55"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9.4 </a:t>
                </a:r>
                <a:r>
                  <a:rPr lang="zh-CN" altLang="en-US" sz="3600" b="1" dirty="0">
                    <a:latin typeface="Times New Roman" pitchFamily="18" charset="0"/>
                    <a:ea typeface="黑体" pitchFamily="49" charset="-122"/>
                  </a:rPr>
                  <a:t>图的遍历</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深度优先搜索遍历</a:t>
                </a:r>
              </a:p>
            </p:txBody>
          </p:sp>
        </p:grpSp>
        <p:pic>
          <p:nvPicPr>
            <p:cNvPr id="53" name="图片 52"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772"/>
                                        </p:tgtEl>
                                        <p:attrNameLst>
                                          <p:attrName>style.visibility</p:attrName>
                                        </p:attrNameLst>
                                      </p:cBhvr>
                                      <p:to>
                                        <p:strVal val="visible"/>
                                      </p:to>
                                    </p:set>
                                    <p:animEffect transition="in" filter="blinds(horizontal)">
                                      <p:cBhvr>
                                        <p:cTn id="27" dur="500"/>
                                        <p:tgtEl>
                                          <p:spTgt spid="3277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linds(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linds(horizont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linds(horizontal)">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2773"/>
                                        </p:tgtEl>
                                        <p:attrNameLst>
                                          <p:attrName>style.visibility</p:attrName>
                                        </p:attrNameLst>
                                      </p:cBhvr>
                                      <p:to>
                                        <p:strVal val="visible"/>
                                      </p:to>
                                    </p:set>
                                    <p:animEffect transition="in" filter="blinds(horizontal)">
                                      <p:cBhvr>
                                        <p:cTn id="57" dur="500"/>
                                        <p:tgtEl>
                                          <p:spTgt spid="3277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2801"/>
                                        </p:tgtEl>
                                        <p:attrNameLst>
                                          <p:attrName>style.visibility</p:attrName>
                                        </p:attrNameLst>
                                      </p:cBhvr>
                                      <p:to>
                                        <p:strVal val="visible"/>
                                      </p:to>
                                    </p:set>
                                    <p:animEffect transition="in" filter="blinds(horizontal)">
                                      <p:cBhvr>
                                        <p:cTn id="62" dur="500"/>
                                        <p:tgtEl>
                                          <p:spTgt spid="3280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2783"/>
                                        </p:tgtEl>
                                        <p:attrNameLst>
                                          <p:attrName>style.visibility</p:attrName>
                                        </p:attrNameLst>
                                      </p:cBhvr>
                                      <p:to>
                                        <p:strVal val="visible"/>
                                      </p:to>
                                    </p:set>
                                    <p:animEffect transition="in" filter="blinds(horizontal)">
                                      <p:cBhvr>
                                        <p:cTn id="67" dur="500"/>
                                        <p:tgtEl>
                                          <p:spTgt spid="32783"/>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2784"/>
                                        </p:tgtEl>
                                        <p:attrNameLst>
                                          <p:attrName>style.visibility</p:attrName>
                                        </p:attrNameLst>
                                      </p:cBhvr>
                                      <p:to>
                                        <p:strVal val="visible"/>
                                      </p:to>
                                    </p:set>
                                    <p:animEffect transition="in" filter="blinds(horizontal)">
                                      <p:cBhvr>
                                        <p:cTn id="72" dur="500"/>
                                        <p:tgtEl>
                                          <p:spTgt spid="3278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2777"/>
                                        </p:tgtEl>
                                        <p:attrNameLst>
                                          <p:attrName>style.visibility</p:attrName>
                                        </p:attrNameLst>
                                      </p:cBhvr>
                                      <p:to>
                                        <p:strVal val="visible"/>
                                      </p:to>
                                    </p:set>
                                    <p:animEffect transition="in" filter="blinds(horizontal)">
                                      <p:cBhvr>
                                        <p:cTn id="77" dur="500"/>
                                        <p:tgtEl>
                                          <p:spTgt spid="32777"/>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2778"/>
                                        </p:tgtEl>
                                        <p:attrNameLst>
                                          <p:attrName>style.visibility</p:attrName>
                                        </p:attrNameLst>
                                      </p:cBhvr>
                                      <p:to>
                                        <p:strVal val="visible"/>
                                      </p:to>
                                    </p:set>
                                    <p:animEffect transition="in" filter="blinds(horizontal)">
                                      <p:cBhvr>
                                        <p:cTn id="82" dur="500"/>
                                        <p:tgtEl>
                                          <p:spTgt spid="32778"/>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32782"/>
                                        </p:tgtEl>
                                        <p:attrNameLst>
                                          <p:attrName>style.visibility</p:attrName>
                                        </p:attrNameLst>
                                      </p:cBhvr>
                                      <p:to>
                                        <p:strVal val="visible"/>
                                      </p:to>
                                    </p:set>
                                    <p:animEffect transition="in" filter="blinds(horizontal)">
                                      <p:cBhvr>
                                        <p:cTn id="87" dur="500"/>
                                        <p:tgtEl>
                                          <p:spTgt spid="32782"/>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32776"/>
                                        </p:tgtEl>
                                        <p:attrNameLst>
                                          <p:attrName>style.visibility</p:attrName>
                                        </p:attrNameLst>
                                      </p:cBhvr>
                                      <p:to>
                                        <p:strVal val="visible"/>
                                      </p:to>
                                    </p:set>
                                    <p:animEffect transition="in" filter="blinds(horizontal)">
                                      <p:cBhvr>
                                        <p:cTn id="92" dur="500"/>
                                        <p:tgtEl>
                                          <p:spTgt spid="32776"/>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32787"/>
                                        </p:tgtEl>
                                        <p:attrNameLst>
                                          <p:attrName>style.visibility</p:attrName>
                                        </p:attrNameLst>
                                      </p:cBhvr>
                                      <p:to>
                                        <p:strVal val="visible"/>
                                      </p:to>
                                    </p:set>
                                    <p:animEffect transition="in" filter="blinds(horizontal)">
                                      <p:cBhvr>
                                        <p:cTn id="97" dur="500"/>
                                        <p:tgtEl>
                                          <p:spTgt spid="32787"/>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32775"/>
                                        </p:tgtEl>
                                        <p:attrNameLst>
                                          <p:attrName>style.visibility</p:attrName>
                                        </p:attrNameLst>
                                      </p:cBhvr>
                                      <p:to>
                                        <p:strVal val="visible"/>
                                      </p:to>
                                    </p:set>
                                    <p:animEffect transition="in" filter="blinds(horizontal)">
                                      <p:cBhvr>
                                        <p:cTn id="102" dur="500"/>
                                        <p:tgtEl>
                                          <p:spTgt spid="32775"/>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32781"/>
                                        </p:tgtEl>
                                        <p:attrNameLst>
                                          <p:attrName>style.visibility</p:attrName>
                                        </p:attrNameLst>
                                      </p:cBhvr>
                                      <p:to>
                                        <p:strVal val="visible"/>
                                      </p:to>
                                    </p:set>
                                    <p:animEffect transition="in" filter="blinds(horizontal)">
                                      <p:cBhvr>
                                        <p:cTn id="107" dur="500"/>
                                        <p:tgtEl>
                                          <p:spTgt spid="32781"/>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32785"/>
                                        </p:tgtEl>
                                        <p:attrNameLst>
                                          <p:attrName>style.visibility</p:attrName>
                                        </p:attrNameLst>
                                      </p:cBhvr>
                                      <p:to>
                                        <p:strVal val="visible"/>
                                      </p:to>
                                    </p:set>
                                    <p:animEffect transition="in" filter="blinds(horizontal)">
                                      <p:cBhvr>
                                        <p:cTn id="112" dur="500"/>
                                        <p:tgtEl>
                                          <p:spTgt spid="32785"/>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32779"/>
                                        </p:tgtEl>
                                        <p:attrNameLst>
                                          <p:attrName>style.visibility</p:attrName>
                                        </p:attrNameLst>
                                      </p:cBhvr>
                                      <p:to>
                                        <p:strVal val="visible"/>
                                      </p:to>
                                    </p:set>
                                    <p:animEffect transition="in" filter="blinds(horizontal)">
                                      <p:cBhvr>
                                        <p:cTn id="117" dur="500"/>
                                        <p:tgtEl>
                                          <p:spTgt spid="32779"/>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32788"/>
                                        </p:tgtEl>
                                        <p:attrNameLst>
                                          <p:attrName>style.visibility</p:attrName>
                                        </p:attrNameLst>
                                      </p:cBhvr>
                                      <p:to>
                                        <p:strVal val="visible"/>
                                      </p:to>
                                    </p:set>
                                    <p:animEffect transition="in" filter="blinds(horizontal)">
                                      <p:cBhvr>
                                        <p:cTn id="122" dur="500"/>
                                        <p:tgtEl>
                                          <p:spTgt spid="32788"/>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32774"/>
                                        </p:tgtEl>
                                        <p:attrNameLst>
                                          <p:attrName>style.visibility</p:attrName>
                                        </p:attrNameLst>
                                      </p:cBhvr>
                                      <p:to>
                                        <p:strVal val="visible"/>
                                      </p:to>
                                    </p:set>
                                    <p:animEffect transition="in" filter="blinds(horizontal)">
                                      <p:cBhvr>
                                        <p:cTn id="127" dur="500"/>
                                        <p:tgtEl>
                                          <p:spTgt spid="32774"/>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nodeType="clickEffect">
                                  <p:stCondLst>
                                    <p:cond delay="0"/>
                                  </p:stCondLst>
                                  <p:childTnLst>
                                    <p:set>
                                      <p:cBhvr>
                                        <p:cTn id="131" dur="1" fill="hold">
                                          <p:stCondLst>
                                            <p:cond delay="0"/>
                                          </p:stCondLst>
                                        </p:cTn>
                                        <p:tgtEl>
                                          <p:spTgt spid="32786"/>
                                        </p:tgtEl>
                                        <p:attrNameLst>
                                          <p:attrName>style.visibility</p:attrName>
                                        </p:attrNameLst>
                                      </p:cBhvr>
                                      <p:to>
                                        <p:strVal val="visible"/>
                                      </p:to>
                                    </p:set>
                                    <p:animEffect transition="in" filter="blinds(horizontal)">
                                      <p:cBhvr>
                                        <p:cTn id="132" dur="500"/>
                                        <p:tgtEl>
                                          <p:spTgt spid="32786"/>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nodeType="clickEffect">
                                  <p:stCondLst>
                                    <p:cond delay="0"/>
                                  </p:stCondLst>
                                  <p:childTnLst>
                                    <p:set>
                                      <p:cBhvr>
                                        <p:cTn id="136" dur="1" fill="hold">
                                          <p:stCondLst>
                                            <p:cond delay="0"/>
                                          </p:stCondLst>
                                        </p:cTn>
                                        <p:tgtEl>
                                          <p:spTgt spid="32780"/>
                                        </p:tgtEl>
                                        <p:attrNameLst>
                                          <p:attrName>style.visibility</p:attrName>
                                        </p:attrNameLst>
                                      </p:cBhvr>
                                      <p:to>
                                        <p:strVal val="visible"/>
                                      </p:to>
                                    </p:set>
                                    <p:animEffect transition="in" filter="blinds(horizontal)">
                                      <p:cBhvr>
                                        <p:cTn id="137" dur="500"/>
                                        <p:tgtEl>
                                          <p:spTgt spid="32780"/>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nodeType="clickEffect">
                                  <p:stCondLst>
                                    <p:cond delay="0"/>
                                  </p:stCondLst>
                                  <p:childTnLst>
                                    <p:set>
                                      <p:cBhvr>
                                        <p:cTn id="141" dur="1" fill="hold">
                                          <p:stCondLst>
                                            <p:cond delay="0"/>
                                          </p:stCondLst>
                                        </p:cTn>
                                        <p:tgtEl>
                                          <p:spTgt spid="32800"/>
                                        </p:tgtEl>
                                        <p:attrNameLst>
                                          <p:attrName>style.visibility</p:attrName>
                                        </p:attrNameLst>
                                      </p:cBhvr>
                                      <p:to>
                                        <p:strVal val="visible"/>
                                      </p:to>
                                    </p:set>
                                    <p:animEffect transition="in" filter="blinds(horizontal)">
                                      <p:cBhvr>
                                        <p:cTn id="142" dur="500"/>
                                        <p:tgtEl>
                                          <p:spTgt spid="32800"/>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nodeType="clickEffect">
                                  <p:stCondLst>
                                    <p:cond delay="0"/>
                                  </p:stCondLst>
                                  <p:childTnLst>
                                    <p:set>
                                      <p:cBhvr>
                                        <p:cTn id="146" dur="1" fill="hold">
                                          <p:stCondLst>
                                            <p:cond delay="0"/>
                                          </p:stCondLst>
                                        </p:cTn>
                                        <p:tgtEl>
                                          <p:spTgt spid="3">
                                            <p:txEl>
                                              <p:pRg st="8" end="8"/>
                                            </p:txEl>
                                          </p:spTgt>
                                        </p:tgtEl>
                                        <p:attrNameLst>
                                          <p:attrName>style.visibility</p:attrName>
                                        </p:attrNameLst>
                                      </p:cBhvr>
                                      <p:to>
                                        <p:strVal val="visible"/>
                                      </p:to>
                                    </p:set>
                                    <p:animEffect transition="in" filter="blinds(horizontal)">
                                      <p:cBhvr>
                                        <p:cTn id="147" dur="500"/>
                                        <p:tgtEl>
                                          <p:spTgt spid="3">
                                            <p:txEl>
                                              <p:pRg st="8" end="8"/>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nodeType="clickEffect">
                                  <p:stCondLst>
                                    <p:cond delay="0"/>
                                  </p:stCondLst>
                                  <p:childTnLst>
                                    <p:set>
                                      <p:cBhvr>
                                        <p:cTn id="151" dur="1" fill="hold">
                                          <p:stCondLst>
                                            <p:cond delay="0"/>
                                          </p:stCondLst>
                                        </p:cTn>
                                        <p:tgtEl>
                                          <p:spTgt spid="3">
                                            <p:txEl>
                                              <p:pRg st="9" end="9"/>
                                            </p:txEl>
                                          </p:spTgt>
                                        </p:tgtEl>
                                        <p:attrNameLst>
                                          <p:attrName>style.visibility</p:attrName>
                                        </p:attrNameLst>
                                      </p:cBhvr>
                                      <p:to>
                                        <p:strVal val="visible"/>
                                      </p:to>
                                    </p:set>
                                    <p:animEffect transition="in" filter="blinds(horizontal)">
                                      <p:cBhvr>
                                        <p:cTn id="152" dur="500"/>
                                        <p:tgtEl>
                                          <p:spTgt spid="3">
                                            <p:txEl>
                                              <p:pRg st="9" end="9"/>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nodeType="clickEffect">
                                  <p:stCondLst>
                                    <p:cond delay="0"/>
                                  </p:stCondLst>
                                  <p:childTnLst>
                                    <p:set>
                                      <p:cBhvr>
                                        <p:cTn id="1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157" dur="500"/>
                                        <p:tgtEl>
                                          <p:spTgt spid="3">
                                            <p:txEl>
                                              <p:pRg st="10" end="10"/>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nodeType="clickEffect">
                                  <p:stCondLst>
                                    <p:cond delay="0"/>
                                  </p:stCondLst>
                                  <p:childTnLst>
                                    <p:set>
                                      <p:cBhvr>
                                        <p:cTn id="161" dur="1" fill="hold">
                                          <p:stCondLst>
                                            <p:cond delay="0"/>
                                          </p:stCondLst>
                                        </p:cTn>
                                        <p:tgtEl>
                                          <p:spTgt spid="3">
                                            <p:txEl>
                                              <p:pRg st="11" end="11"/>
                                            </p:txEl>
                                          </p:spTgt>
                                        </p:tgtEl>
                                        <p:attrNameLst>
                                          <p:attrName>style.visibility</p:attrName>
                                        </p:attrNameLst>
                                      </p:cBhvr>
                                      <p:to>
                                        <p:strVal val="visible"/>
                                      </p:to>
                                    </p:set>
                                    <p:animEffect transition="in" filter="blinds(horizontal)">
                                      <p:cBhvr>
                                        <p:cTn id="162" dur="500"/>
                                        <p:tgtEl>
                                          <p:spTgt spid="3">
                                            <p:txEl>
                                              <p:pRg st="11" end="11"/>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nodeType="clickEffect">
                                  <p:stCondLst>
                                    <p:cond delay="0"/>
                                  </p:stCondLst>
                                  <p:childTnLst>
                                    <p:set>
                                      <p:cBhvr>
                                        <p:cTn id="166" dur="1" fill="hold">
                                          <p:stCondLst>
                                            <p:cond delay="0"/>
                                          </p:stCondLst>
                                        </p:cTn>
                                        <p:tgtEl>
                                          <p:spTgt spid="32802"/>
                                        </p:tgtEl>
                                        <p:attrNameLst>
                                          <p:attrName>style.visibility</p:attrName>
                                        </p:attrNameLst>
                                      </p:cBhvr>
                                      <p:to>
                                        <p:strVal val="visible"/>
                                      </p:to>
                                    </p:set>
                                    <p:animEffect transition="in" filter="blinds(horizontal)">
                                      <p:cBhvr>
                                        <p:cTn id="167" dur="500"/>
                                        <p:tgtEl>
                                          <p:spTgt spid="32802"/>
                                        </p:tgtEl>
                                      </p:cBhvr>
                                    </p:animEffect>
                                  </p:childTnLst>
                                </p:cTn>
                              </p:par>
                            </p:childTnLst>
                          </p:cTn>
                        </p:par>
                      </p:childTnLst>
                    </p:cTn>
                  </p:par>
                  <p:par>
                    <p:cTn id="168" fill="hold">
                      <p:stCondLst>
                        <p:cond delay="indefinite"/>
                      </p:stCondLst>
                      <p:childTnLst>
                        <p:par>
                          <p:cTn id="169" fill="hold">
                            <p:stCondLst>
                              <p:cond delay="0"/>
                            </p:stCondLst>
                            <p:childTnLst>
                              <p:par>
                                <p:cTn id="170" presetID="3" presetClass="entr" presetSubtype="10" fill="hold" nodeType="clickEffect">
                                  <p:stCondLst>
                                    <p:cond delay="0"/>
                                  </p:stCondLst>
                                  <p:childTnLst>
                                    <p:set>
                                      <p:cBhvr>
                                        <p:cTn id="171" dur="1" fill="hold">
                                          <p:stCondLst>
                                            <p:cond delay="0"/>
                                          </p:stCondLst>
                                        </p:cTn>
                                        <p:tgtEl>
                                          <p:spTgt spid="32803"/>
                                        </p:tgtEl>
                                        <p:attrNameLst>
                                          <p:attrName>style.visibility</p:attrName>
                                        </p:attrNameLst>
                                      </p:cBhvr>
                                      <p:to>
                                        <p:strVal val="visible"/>
                                      </p:to>
                                    </p:set>
                                    <p:animEffect transition="in" filter="blinds(horizontal)">
                                      <p:cBhvr>
                                        <p:cTn id="172" dur="500"/>
                                        <p:tgtEl>
                                          <p:spTgt spid="32803"/>
                                        </p:tgtEl>
                                      </p:cBhvr>
                                    </p:animEffect>
                                  </p:childTnLst>
                                </p:cTn>
                              </p:par>
                            </p:childTnLst>
                          </p:cTn>
                        </p:par>
                      </p:childTnLst>
                    </p:cTn>
                  </p:par>
                  <p:par>
                    <p:cTn id="173" fill="hold">
                      <p:stCondLst>
                        <p:cond delay="indefinite"/>
                      </p:stCondLst>
                      <p:childTnLst>
                        <p:par>
                          <p:cTn id="174" fill="hold">
                            <p:stCondLst>
                              <p:cond delay="0"/>
                            </p:stCondLst>
                            <p:childTnLst>
                              <p:par>
                                <p:cTn id="175" presetID="3" presetClass="entr" presetSubtype="10" fill="hold" nodeType="clickEffect">
                                  <p:stCondLst>
                                    <p:cond delay="0"/>
                                  </p:stCondLst>
                                  <p:childTnLst>
                                    <p:set>
                                      <p:cBhvr>
                                        <p:cTn id="176" dur="1" fill="hold">
                                          <p:stCondLst>
                                            <p:cond delay="0"/>
                                          </p:stCondLst>
                                        </p:cTn>
                                        <p:tgtEl>
                                          <p:spTgt spid="32804"/>
                                        </p:tgtEl>
                                        <p:attrNameLst>
                                          <p:attrName>style.visibility</p:attrName>
                                        </p:attrNameLst>
                                      </p:cBhvr>
                                      <p:to>
                                        <p:strVal val="visible"/>
                                      </p:to>
                                    </p:set>
                                    <p:animEffect transition="in" filter="blinds(horizontal)">
                                      <p:cBhvr>
                                        <p:cTn id="177" dur="500"/>
                                        <p:tgtEl>
                                          <p:spTgt spid="32804"/>
                                        </p:tgtEl>
                                      </p:cBhvr>
                                    </p:animEffect>
                                  </p:childTnLst>
                                </p:cTn>
                              </p:par>
                            </p:childTnLst>
                          </p:cTn>
                        </p:par>
                      </p:childTnLst>
                    </p:cTn>
                  </p:par>
                  <p:par>
                    <p:cTn id="178" fill="hold">
                      <p:stCondLst>
                        <p:cond delay="indefinite"/>
                      </p:stCondLst>
                      <p:childTnLst>
                        <p:par>
                          <p:cTn id="179" fill="hold">
                            <p:stCondLst>
                              <p:cond delay="0"/>
                            </p:stCondLst>
                            <p:childTnLst>
                              <p:par>
                                <p:cTn id="180" presetID="3" presetClass="entr" presetSubtype="10" fill="hold" nodeType="clickEffect">
                                  <p:stCondLst>
                                    <p:cond delay="0"/>
                                  </p:stCondLst>
                                  <p:childTnLst>
                                    <p:set>
                                      <p:cBhvr>
                                        <p:cTn id="181" dur="1" fill="hold">
                                          <p:stCondLst>
                                            <p:cond delay="0"/>
                                          </p:stCondLst>
                                        </p:cTn>
                                        <p:tgtEl>
                                          <p:spTgt spid="32805"/>
                                        </p:tgtEl>
                                        <p:attrNameLst>
                                          <p:attrName>style.visibility</p:attrName>
                                        </p:attrNameLst>
                                      </p:cBhvr>
                                      <p:to>
                                        <p:strVal val="visible"/>
                                      </p:to>
                                    </p:set>
                                    <p:animEffect transition="in" filter="blinds(horizontal)">
                                      <p:cBhvr>
                                        <p:cTn id="182" dur="500"/>
                                        <p:tgtEl>
                                          <p:spTgt spid="32805"/>
                                        </p:tgtEl>
                                      </p:cBhvr>
                                    </p:animEffect>
                                  </p:childTnLst>
                                </p:cTn>
                              </p:par>
                            </p:childTnLst>
                          </p:cTn>
                        </p:par>
                      </p:childTnLst>
                    </p:cTn>
                  </p:par>
                  <p:par>
                    <p:cTn id="183" fill="hold">
                      <p:stCondLst>
                        <p:cond delay="indefinite"/>
                      </p:stCondLst>
                      <p:childTnLst>
                        <p:par>
                          <p:cTn id="184" fill="hold">
                            <p:stCondLst>
                              <p:cond delay="0"/>
                            </p:stCondLst>
                            <p:childTnLst>
                              <p:par>
                                <p:cTn id="185" presetID="3" presetClass="entr" presetSubtype="10" fill="hold" nodeType="clickEffect">
                                  <p:stCondLst>
                                    <p:cond delay="0"/>
                                  </p:stCondLst>
                                  <p:childTnLst>
                                    <p:set>
                                      <p:cBhvr>
                                        <p:cTn id="186" dur="1" fill="hold">
                                          <p:stCondLst>
                                            <p:cond delay="0"/>
                                          </p:stCondLst>
                                        </p:cTn>
                                        <p:tgtEl>
                                          <p:spTgt spid="32806"/>
                                        </p:tgtEl>
                                        <p:attrNameLst>
                                          <p:attrName>style.visibility</p:attrName>
                                        </p:attrNameLst>
                                      </p:cBhvr>
                                      <p:to>
                                        <p:strVal val="visible"/>
                                      </p:to>
                                    </p:set>
                                    <p:animEffect transition="in" filter="blinds(horizontal)">
                                      <p:cBhvr>
                                        <p:cTn id="187" dur="500"/>
                                        <p:tgtEl>
                                          <p:spTgt spid="32806"/>
                                        </p:tgtEl>
                                      </p:cBhvr>
                                    </p:animEffect>
                                  </p:childTnLst>
                                </p:cTn>
                              </p:par>
                            </p:childTnLst>
                          </p:cTn>
                        </p:par>
                      </p:childTnLst>
                    </p:cTn>
                  </p:par>
                  <p:par>
                    <p:cTn id="188" fill="hold">
                      <p:stCondLst>
                        <p:cond delay="indefinite"/>
                      </p:stCondLst>
                      <p:childTnLst>
                        <p:par>
                          <p:cTn id="189" fill="hold">
                            <p:stCondLst>
                              <p:cond delay="0"/>
                            </p:stCondLst>
                            <p:childTnLst>
                              <p:par>
                                <p:cTn id="190" presetID="3" presetClass="entr" presetSubtype="10" fill="hold" nodeType="clickEffect">
                                  <p:stCondLst>
                                    <p:cond delay="0"/>
                                  </p:stCondLst>
                                  <p:childTnLst>
                                    <p:set>
                                      <p:cBhvr>
                                        <p:cTn id="191" dur="1" fill="hold">
                                          <p:stCondLst>
                                            <p:cond delay="0"/>
                                          </p:stCondLst>
                                        </p:cTn>
                                        <p:tgtEl>
                                          <p:spTgt spid="32807"/>
                                        </p:tgtEl>
                                        <p:attrNameLst>
                                          <p:attrName>style.visibility</p:attrName>
                                        </p:attrNameLst>
                                      </p:cBhvr>
                                      <p:to>
                                        <p:strVal val="visible"/>
                                      </p:to>
                                    </p:set>
                                    <p:animEffect transition="in" filter="blinds(horizontal)">
                                      <p:cBhvr>
                                        <p:cTn id="192" dur="500"/>
                                        <p:tgtEl>
                                          <p:spTgt spid="32807"/>
                                        </p:tgtEl>
                                      </p:cBhvr>
                                    </p:animEffect>
                                  </p:childTnLst>
                                </p:cTn>
                              </p:par>
                            </p:childTnLst>
                          </p:cTn>
                        </p:par>
                      </p:childTnLst>
                    </p:cTn>
                  </p:par>
                  <p:par>
                    <p:cTn id="193" fill="hold">
                      <p:stCondLst>
                        <p:cond delay="indefinite"/>
                      </p:stCondLst>
                      <p:childTnLst>
                        <p:par>
                          <p:cTn id="194" fill="hold">
                            <p:stCondLst>
                              <p:cond delay="0"/>
                            </p:stCondLst>
                            <p:childTnLst>
                              <p:par>
                                <p:cTn id="195" presetID="3" presetClass="entr" presetSubtype="10" fill="hold" nodeType="clickEffect">
                                  <p:stCondLst>
                                    <p:cond delay="0"/>
                                  </p:stCondLst>
                                  <p:childTnLst>
                                    <p:set>
                                      <p:cBhvr>
                                        <p:cTn id="196" dur="1" fill="hold">
                                          <p:stCondLst>
                                            <p:cond delay="0"/>
                                          </p:stCondLst>
                                        </p:cTn>
                                        <p:tgtEl>
                                          <p:spTgt spid="32808"/>
                                        </p:tgtEl>
                                        <p:attrNameLst>
                                          <p:attrName>style.visibility</p:attrName>
                                        </p:attrNameLst>
                                      </p:cBhvr>
                                      <p:to>
                                        <p:strVal val="visible"/>
                                      </p:to>
                                    </p:set>
                                    <p:animEffect transition="in" filter="blinds(horizontal)">
                                      <p:cBhvr>
                                        <p:cTn id="197" dur="500"/>
                                        <p:tgtEl>
                                          <p:spTgt spid="32808"/>
                                        </p:tgtEl>
                                      </p:cBhvr>
                                    </p:animEffect>
                                  </p:childTnLst>
                                </p:cTn>
                              </p:par>
                            </p:childTnLst>
                          </p:cTn>
                        </p:par>
                      </p:childTnLst>
                    </p:cTn>
                  </p:par>
                  <p:par>
                    <p:cTn id="198" fill="hold">
                      <p:stCondLst>
                        <p:cond delay="indefinite"/>
                      </p:stCondLst>
                      <p:childTnLst>
                        <p:par>
                          <p:cTn id="199" fill="hold">
                            <p:stCondLst>
                              <p:cond delay="0"/>
                            </p:stCondLst>
                            <p:childTnLst>
                              <p:par>
                                <p:cTn id="200" presetID="3" presetClass="entr" presetSubtype="10" fill="hold" nodeType="clickEffect">
                                  <p:stCondLst>
                                    <p:cond delay="0"/>
                                  </p:stCondLst>
                                  <p:childTnLst>
                                    <p:set>
                                      <p:cBhvr>
                                        <p:cTn id="201" dur="1" fill="hold">
                                          <p:stCondLst>
                                            <p:cond delay="0"/>
                                          </p:stCondLst>
                                        </p:cTn>
                                        <p:tgtEl>
                                          <p:spTgt spid="32809"/>
                                        </p:tgtEl>
                                        <p:attrNameLst>
                                          <p:attrName>style.visibility</p:attrName>
                                        </p:attrNameLst>
                                      </p:cBhvr>
                                      <p:to>
                                        <p:strVal val="visible"/>
                                      </p:to>
                                    </p:set>
                                    <p:animEffect transition="in" filter="blinds(horizontal)">
                                      <p:cBhvr>
                                        <p:cTn id="202" dur="500"/>
                                        <p:tgtEl>
                                          <p:spTgt spid="32809"/>
                                        </p:tgtEl>
                                      </p:cBhvr>
                                    </p:animEffect>
                                  </p:childTnLst>
                                </p:cTn>
                              </p:par>
                            </p:childTnLst>
                          </p:cTn>
                        </p:par>
                      </p:childTnLst>
                    </p:cTn>
                  </p:par>
                  <p:par>
                    <p:cTn id="203" fill="hold">
                      <p:stCondLst>
                        <p:cond delay="indefinite"/>
                      </p:stCondLst>
                      <p:childTnLst>
                        <p:par>
                          <p:cTn id="204" fill="hold">
                            <p:stCondLst>
                              <p:cond delay="0"/>
                            </p:stCondLst>
                            <p:childTnLst>
                              <p:par>
                                <p:cTn id="205" presetID="3" presetClass="entr" presetSubtype="10" fill="hold" nodeType="clickEffect">
                                  <p:stCondLst>
                                    <p:cond delay="0"/>
                                  </p:stCondLst>
                                  <p:childTnLst>
                                    <p:set>
                                      <p:cBhvr>
                                        <p:cTn id="206" dur="1" fill="hold">
                                          <p:stCondLst>
                                            <p:cond delay="0"/>
                                          </p:stCondLst>
                                        </p:cTn>
                                        <p:tgtEl>
                                          <p:spTgt spid="32810"/>
                                        </p:tgtEl>
                                        <p:attrNameLst>
                                          <p:attrName>style.visibility</p:attrName>
                                        </p:attrNameLst>
                                      </p:cBhvr>
                                      <p:to>
                                        <p:strVal val="visible"/>
                                      </p:to>
                                    </p:set>
                                    <p:animEffect transition="in" filter="blinds(horizontal)">
                                      <p:cBhvr>
                                        <p:cTn id="207" dur="500"/>
                                        <p:tgtEl>
                                          <p:spTgt spid="32810"/>
                                        </p:tgtEl>
                                      </p:cBhvr>
                                    </p:animEffect>
                                  </p:childTnLst>
                                </p:cTn>
                              </p:par>
                            </p:childTnLst>
                          </p:cTn>
                        </p:par>
                      </p:childTnLst>
                    </p:cTn>
                  </p:par>
                  <p:par>
                    <p:cTn id="208" fill="hold">
                      <p:stCondLst>
                        <p:cond delay="indefinite"/>
                      </p:stCondLst>
                      <p:childTnLst>
                        <p:par>
                          <p:cTn id="209" fill="hold">
                            <p:stCondLst>
                              <p:cond delay="0"/>
                            </p:stCondLst>
                            <p:childTnLst>
                              <p:par>
                                <p:cTn id="210" presetID="3" presetClass="entr" presetSubtype="10" fill="hold" nodeType="clickEffect">
                                  <p:stCondLst>
                                    <p:cond delay="0"/>
                                  </p:stCondLst>
                                  <p:childTnLst>
                                    <p:set>
                                      <p:cBhvr>
                                        <p:cTn id="211" dur="1" fill="hold">
                                          <p:stCondLst>
                                            <p:cond delay="0"/>
                                          </p:stCondLst>
                                        </p:cTn>
                                        <p:tgtEl>
                                          <p:spTgt spid="32811"/>
                                        </p:tgtEl>
                                        <p:attrNameLst>
                                          <p:attrName>style.visibility</p:attrName>
                                        </p:attrNameLst>
                                      </p:cBhvr>
                                      <p:to>
                                        <p:strVal val="visible"/>
                                      </p:to>
                                    </p:set>
                                    <p:animEffect transition="in" filter="blinds(horizontal)">
                                      <p:cBhvr>
                                        <p:cTn id="212" dur="500"/>
                                        <p:tgtEl>
                                          <p:spTgt spid="32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3277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5E6872B1-2882-4D07-A7BB-B178D2B415CE}" type="slidenum">
              <a:rPr lang="zh-CN" altLang="en-US">
                <a:latin typeface="Verdana" pitchFamily="34" charset="0"/>
                <a:ea typeface="宋体" pitchFamily="2" charset="-122"/>
              </a:rPr>
              <a:pPr/>
              <a:t>37</a:t>
            </a:fld>
            <a:endParaRPr lang="en-US" altLang="zh-CN">
              <a:latin typeface="Verdana" pitchFamily="34" charset="0"/>
              <a:ea typeface="宋体" pitchFamily="2" charset="-122"/>
            </a:endParaRPr>
          </a:p>
        </p:txBody>
      </p:sp>
      <p:sp>
        <p:nvSpPr>
          <p:cNvPr id="2" name="Rectangle 3"/>
          <p:cNvSpPr>
            <a:spLocks noGrp="1" noChangeArrowheads="1"/>
          </p:cNvSpPr>
          <p:nvPr>
            <p:ph type="body" idx="1"/>
          </p:nvPr>
        </p:nvSpPr>
        <p:spPr>
          <a:xfrm>
            <a:off x="425232" y="1052736"/>
            <a:ext cx="8229600" cy="4678451"/>
          </a:xfrm>
        </p:spPr>
        <p:txBody>
          <a:bodyPr/>
          <a:lstStyle/>
          <a:p>
            <a:pPr eaLnBrk="1" hangingPunct="1">
              <a:lnSpc>
                <a:spcPct val="105000"/>
              </a:lnSpc>
              <a:spcBef>
                <a:spcPts val="600"/>
              </a:spcBef>
              <a:buClr>
                <a:srgbClr val="FF0000"/>
              </a:buClr>
              <a:buFont typeface="Wingdings" pitchFamily="2" charset="2"/>
              <a:buChar char="u"/>
            </a:pPr>
            <a:r>
              <a:rPr lang="zh-CN" altLang="en-US" sz="2400" b="1" dirty="0">
                <a:latin typeface="楷体_GB2312" pitchFamily="1" charset="-122"/>
              </a:rPr>
              <a:t>算法设计中需要注意的：                                                               通过在</a:t>
            </a:r>
            <a:r>
              <a:rPr lang="en-US" altLang="zh-CN" sz="2400" b="1" dirty="0">
                <a:latin typeface="楷体_GB2312" pitchFamily="1" charset="-122"/>
              </a:rPr>
              <a:t>dfs</a:t>
            </a:r>
            <a:r>
              <a:rPr lang="zh-CN" altLang="en-US" sz="2400" b="1" dirty="0">
                <a:latin typeface="楷体_GB2312" pitchFamily="1" charset="-122"/>
              </a:rPr>
              <a:t>算法的基础上变化而得：</a:t>
            </a:r>
          </a:p>
          <a:p>
            <a:pPr eaLnBrk="1" hangingPunct="1">
              <a:lnSpc>
                <a:spcPct val="105000"/>
              </a:lnSpc>
              <a:spcBef>
                <a:spcPts val="600"/>
              </a:spcBef>
              <a:buFont typeface="Wingdings" pitchFamily="2" charset="2"/>
              <a:buNone/>
            </a:pPr>
            <a:r>
              <a:rPr lang="zh-CN" altLang="en-US" sz="2400" b="1" dirty="0">
                <a:latin typeface="楷体_GB2312" pitchFamily="1" charset="-122"/>
              </a:rPr>
              <a:t>  </a:t>
            </a:r>
            <a:r>
              <a:rPr lang="zh-CN" altLang="en-US" sz="2400" b="1" dirty="0">
                <a:solidFill>
                  <a:srgbClr val="FF0000"/>
                </a:solidFill>
                <a:latin typeface="楷体_GB2312" pitchFamily="1" charset="-122"/>
              </a:rPr>
              <a:t>（</a:t>
            </a:r>
            <a:r>
              <a:rPr lang="en-US" altLang="zh-CN" sz="2400" b="1" dirty="0">
                <a:solidFill>
                  <a:srgbClr val="FF0000"/>
                </a:solidFill>
                <a:latin typeface="楷体_GB2312" pitchFamily="1" charset="-122"/>
              </a:rPr>
              <a:t>1</a:t>
            </a:r>
            <a:r>
              <a:rPr lang="zh-CN" altLang="en-US" sz="2400" b="1" dirty="0">
                <a:solidFill>
                  <a:srgbClr val="FF0000"/>
                </a:solidFill>
                <a:latin typeface="楷体_GB2312" pitchFamily="1" charset="-122"/>
              </a:rPr>
              <a:t>）路径的记录</a:t>
            </a:r>
            <a:r>
              <a:rPr lang="zh-CN" altLang="en-US" sz="2400" b="1" dirty="0">
                <a:latin typeface="楷体_GB2312" pitchFamily="1" charset="-122"/>
              </a:rPr>
              <a:t>：需要增加变量或参数以记录路径，因</a:t>
            </a:r>
            <a:endParaRPr lang="en-US" altLang="zh-CN" sz="2400" b="1" dirty="0">
              <a:latin typeface="楷体_GB2312" pitchFamily="1" charset="-122"/>
            </a:endParaRPr>
          </a:p>
          <a:p>
            <a:pPr eaLnBrk="1" hangingPunct="1">
              <a:lnSpc>
                <a:spcPct val="105000"/>
              </a:lnSpc>
              <a:spcBef>
                <a:spcPts val="600"/>
              </a:spcBef>
              <a:buFont typeface="Wingdings" pitchFamily="2" charset="2"/>
              <a:buNone/>
            </a:pPr>
            <a:r>
              <a:rPr lang="en-US" altLang="zh-CN" sz="2400" b="1" dirty="0">
                <a:latin typeface="楷体_GB2312" pitchFamily="1" charset="-122"/>
              </a:rPr>
              <a:t>                   </a:t>
            </a:r>
            <a:r>
              <a:rPr lang="zh-CN" altLang="en-US" sz="2400" b="1" dirty="0">
                <a:latin typeface="楷体_GB2312" pitchFamily="1" charset="-122"/>
              </a:rPr>
              <a:t>此，不妨设一个数组以记录路径中的 </a:t>
            </a:r>
            <a:endParaRPr lang="en-US" altLang="zh-CN" sz="2400" b="1" dirty="0">
              <a:latin typeface="楷体_GB2312" pitchFamily="1" charset="-122"/>
            </a:endParaRPr>
          </a:p>
          <a:p>
            <a:pPr eaLnBrk="1" hangingPunct="1">
              <a:lnSpc>
                <a:spcPct val="105000"/>
              </a:lnSpc>
              <a:spcBef>
                <a:spcPts val="600"/>
              </a:spcBef>
              <a:buFont typeface="Wingdings" pitchFamily="2" charset="2"/>
              <a:buNone/>
            </a:pPr>
            <a:r>
              <a:rPr lang="en-US" altLang="zh-CN" sz="2400" b="1" dirty="0">
                <a:latin typeface="楷体_GB2312" pitchFamily="1" charset="-122"/>
              </a:rPr>
              <a:t>                   </a:t>
            </a:r>
            <a:r>
              <a:rPr lang="zh-CN" altLang="en-US" sz="2400" b="1" dirty="0">
                <a:latin typeface="楷体_GB2312" pitchFamily="1" charset="-122"/>
              </a:rPr>
              <a:t>顶点序列和一个记录长度的变量。</a:t>
            </a:r>
          </a:p>
          <a:p>
            <a:pPr eaLnBrk="1" hangingPunct="1">
              <a:lnSpc>
                <a:spcPct val="105000"/>
              </a:lnSpc>
              <a:spcBef>
                <a:spcPts val="600"/>
              </a:spcBef>
              <a:buFont typeface="Wingdings" pitchFamily="2" charset="2"/>
              <a:buNone/>
            </a:pPr>
            <a:r>
              <a:rPr lang="zh-CN" altLang="en-US" sz="2400" b="1" dirty="0">
                <a:latin typeface="楷体_GB2312" pitchFamily="1" charset="-122"/>
              </a:rPr>
              <a:t>  </a:t>
            </a:r>
            <a:r>
              <a:rPr lang="zh-CN" altLang="en-US" sz="2400" b="1" dirty="0">
                <a:solidFill>
                  <a:srgbClr val="FF0000"/>
                </a:solidFill>
                <a:latin typeface="楷体_GB2312" pitchFamily="1" charset="-122"/>
              </a:rPr>
              <a:t>（</a:t>
            </a:r>
            <a:r>
              <a:rPr lang="en-US" altLang="zh-CN" sz="2400" b="1" dirty="0">
                <a:solidFill>
                  <a:srgbClr val="FF0000"/>
                </a:solidFill>
                <a:latin typeface="楷体_GB2312" pitchFamily="1" charset="-122"/>
              </a:rPr>
              <a:t>2</a:t>
            </a:r>
            <a:r>
              <a:rPr lang="zh-CN" altLang="en-US" sz="2400" b="1" dirty="0">
                <a:solidFill>
                  <a:srgbClr val="FF0000"/>
                </a:solidFill>
                <a:latin typeface="楷体_GB2312" pitchFamily="1" charset="-122"/>
              </a:rPr>
              <a:t>）若某些走法行不通，需重来</a:t>
            </a:r>
            <a:r>
              <a:rPr lang="zh-CN" altLang="en-US" sz="2400" b="1" dirty="0">
                <a:latin typeface="楷体_GB2312" pitchFamily="1" charset="-122"/>
              </a:rPr>
              <a:t>。为此，要恢复</a:t>
            </a:r>
            <a:r>
              <a:rPr lang="en-US" altLang="zh-CN" sz="2400" b="1" dirty="0"/>
              <a:t>visited[</a:t>
            </a:r>
            <a:r>
              <a:rPr lang="en-US" altLang="zh-CN" sz="2400" b="1" dirty="0" err="1"/>
              <a:t>i</a:t>
            </a:r>
            <a:r>
              <a:rPr lang="en-US" altLang="zh-CN" sz="2400" b="1" dirty="0"/>
              <a:t>]</a:t>
            </a:r>
          </a:p>
          <a:p>
            <a:pPr eaLnBrk="1" hangingPunct="1">
              <a:lnSpc>
                <a:spcPct val="105000"/>
              </a:lnSpc>
              <a:spcBef>
                <a:spcPts val="600"/>
              </a:spcBef>
              <a:buFont typeface="Wingdings" pitchFamily="2" charset="2"/>
              <a:buNone/>
            </a:pPr>
            <a:r>
              <a:rPr lang="en-US" altLang="zh-CN" sz="2400" b="1" dirty="0">
                <a:latin typeface="楷体_GB2312" pitchFamily="1" charset="-122"/>
              </a:rPr>
              <a:t>       </a:t>
            </a:r>
            <a:r>
              <a:rPr lang="zh-CN" altLang="en-US" sz="2400" b="1" dirty="0">
                <a:latin typeface="楷体_GB2312" pitchFamily="1" charset="-122"/>
              </a:rPr>
              <a:t>标志。</a:t>
            </a:r>
          </a:p>
          <a:p>
            <a:pPr eaLnBrk="1" hangingPunct="1">
              <a:lnSpc>
                <a:spcPct val="105000"/>
              </a:lnSpc>
              <a:spcBef>
                <a:spcPts val="600"/>
              </a:spcBef>
              <a:buFont typeface="Wingdings" pitchFamily="2" charset="2"/>
              <a:buNone/>
            </a:pPr>
            <a:r>
              <a:rPr lang="zh-CN" altLang="en-US" sz="2400" b="1" dirty="0">
                <a:latin typeface="楷体_GB2312" pitchFamily="1" charset="-122"/>
              </a:rPr>
              <a:t>  </a:t>
            </a:r>
            <a:r>
              <a:rPr lang="zh-CN" altLang="en-US" sz="2400" b="1" dirty="0">
                <a:solidFill>
                  <a:srgbClr val="FF0000"/>
                </a:solidFill>
                <a:latin typeface="楷体_GB2312" pitchFamily="1" charset="-122"/>
              </a:rPr>
              <a:t>（</a:t>
            </a:r>
            <a:r>
              <a:rPr lang="en-US" altLang="zh-CN" sz="2400" b="1" dirty="0">
                <a:solidFill>
                  <a:srgbClr val="FF0000"/>
                </a:solidFill>
                <a:latin typeface="楷体_GB2312" pitchFamily="1" charset="-122"/>
              </a:rPr>
              <a:t>3</a:t>
            </a:r>
            <a:r>
              <a:rPr lang="zh-CN" altLang="en-US" sz="2400" b="1" dirty="0">
                <a:solidFill>
                  <a:srgbClr val="FF0000"/>
                </a:solidFill>
                <a:latin typeface="楷体_GB2312" pitchFamily="1" charset="-122"/>
              </a:rPr>
              <a:t>）需要判断首尾相接</a:t>
            </a:r>
            <a:r>
              <a:rPr lang="zh-CN" altLang="en-US" sz="2400" b="1" dirty="0">
                <a:latin typeface="楷体_GB2312" pitchFamily="1" charset="-122"/>
              </a:rPr>
              <a:t>。</a:t>
            </a:r>
          </a:p>
        </p:txBody>
      </p:sp>
      <p:grpSp>
        <p:nvGrpSpPr>
          <p:cNvPr id="11" name="组合 67"/>
          <p:cNvGrpSpPr/>
          <p:nvPr/>
        </p:nvGrpSpPr>
        <p:grpSpPr>
          <a:xfrm>
            <a:off x="-903767" y="76371"/>
            <a:ext cx="11067421" cy="674847"/>
            <a:chOff x="-537206" y="4202884"/>
            <a:chExt cx="11067421" cy="674847"/>
          </a:xfrm>
        </p:grpSpPr>
        <p:grpSp>
          <p:nvGrpSpPr>
            <p:cNvPr id="12" name="组合 106"/>
            <p:cNvGrpSpPr/>
            <p:nvPr/>
          </p:nvGrpSpPr>
          <p:grpSpPr>
            <a:xfrm>
              <a:off x="-537206" y="4202884"/>
              <a:ext cx="11067421" cy="674847"/>
              <a:chOff x="-546731" y="4202884"/>
              <a:chExt cx="11067421" cy="674847"/>
            </a:xfrm>
          </p:grpSpPr>
          <p:sp>
            <p:nvSpPr>
              <p:cNvPr id="1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15"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9.4 </a:t>
                </a:r>
                <a:r>
                  <a:rPr lang="zh-CN" altLang="en-US" sz="3600" b="1" dirty="0">
                    <a:latin typeface="Times New Roman" pitchFamily="18" charset="0"/>
                    <a:ea typeface="黑体" pitchFamily="49" charset="-122"/>
                  </a:rPr>
                  <a:t>图的遍历</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深度优先搜索遍历</a:t>
                </a:r>
              </a:p>
            </p:txBody>
          </p:sp>
        </p:grpSp>
        <p:pic>
          <p:nvPicPr>
            <p:cNvPr id="13" name="图片 12"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B9706B4C-97A4-450F-B339-462CC4388C2A}" type="slidenum">
              <a:rPr lang="zh-CN" altLang="en-US">
                <a:latin typeface="Verdana" pitchFamily="34" charset="0"/>
                <a:ea typeface="宋体" pitchFamily="2" charset="-122"/>
              </a:rPr>
              <a:pPr/>
              <a:t>38</a:t>
            </a:fld>
            <a:endParaRPr lang="en-US" altLang="zh-CN">
              <a:latin typeface="Verdana" pitchFamily="34" charset="0"/>
              <a:ea typeface="宋体" pitchFamily="2" charset="-122"/>
            </a:endParaRPr>
          </a:p>
        </p:txBody>
      </p:sp>
      <p:sp>
        <p:nvSpPr>
          <p:cNvPr id="2" name="Rectangle 3"/>
          <p:cNvSpPr>
            <a:spLocks noGrp="1" noChangeArrowheads="1"/>
          </p:cNvSpPr>
          <p:nvPr>
            <p:ph type="body" idx="1"/>
          </p:nvPr>
        </p:nvSpPr>
        <p:spPr>
          <a:xfrm>
            <a:off x="440336" y="937216"/>
            <a:ext cx="8380136" cy="4968875"/>
          </a:xfrm>
        </p:spPr>
        <p:txBody>
          <a:bodyPr/>
          <a:lstStyle/>
          <a:p>
            <a:pPr eaLnBrk="1" hangingPunct="1">
              <a:buClr>
                <a:srgbClr val="FF0000"/>
              </a:buClr>
              <a:buFont typeface="Wingdings" pitchFamily="2" charset="2"/>
              <a:buChar char="n"/>
            </a:pPr>
            <a:r>
              <a:rPr lang="zh-CN" altLang="en-US" sz="2400" b="1" dirty="0"/>
              <a:t>算法构思</a:t>
            </a:r>
            <a:r>
              <a:rPr lang="zh-CN" altLang="en-US" sz="2400" dirty="0"/>
              <a:t>如下</a:t>
            </a:r>
            <a:r>
              <a:rPr lang="en-US" altLang="zh-CN" sz="2400" dirty="0"/>
              <a:t>:</a:t>
            </a:r>
          </a:p>
          <a:p>
            <a:pPr eaLnBrk="1" hangingPunct="1">
              <a:buFont typeface="Wingdings" pitchFamily="2" charset="2"/>
              <a:buNone/>
            </a:pPr>
            <a:r>
              <a:rPr lang="en-US" altLang="zh-CN" sz="2000" b="1" dirty="0"/>
              <a:t>    (1) </a:t>
            </a:r>
            <a:r>
              <a:rPr lang="zh-CN" altLang="en-US" sz="2000" b="1" dirty="0"/>
              <a:t>设环上已有</a:t>
            </a:r>
            <a:r>
              <a:rPr lang="en-US" altLang="zh-CN" sz="2000" b="1" dirty="0"/>
              <a:t>k</a:t>
            </a:r>
            <a:r>
              <a:rPr lang="zh-CN" altLang="en-US" sz="2000" b="1" dirty="0"/>
              <a:t>个元素（</a:t>
            </a:r>
            <a:r>
              <a:rPr lang="en-US" altLang="zh-CN" sz="2000" b="1" dirty="0"/>
              <a:t>0≤k≤n</a:t>
            </a:r>
            <a:r>
              <a:rPr lang="zh-CN" altLang="en-US" sz="2000" b="1" dirty="0"/>
              <a:t>）。</a:t>
            </a:r>
          </a:p>
          <a:p>
            <a:pPr eaLnBrk="1" hangingPunct="1">
              <a:buFont typeface="Wingdings" pitchFamily="2" charset="2"/>
              <a:buNone/>
            </a:pPr>
            <a:r>
              <a:rPr lang="en-US" altLang="zh-CN" sz="2000" b="1" dirty="0"/>
              <a:t>    (2) </a:t>
            </a:r>
            <a:r>
              <a:rPr lang="zh-CN" altLang="en-US" sz="2000" b="1" dirty="0"/>
              <a:t>若</a:t>
            </a:r>
            <a:r>
              <a:rPr lang="en-US" altLang="zh-CN" sz="2000" b="1" dirty="0"/>
              <a:t>k&lt;n, </a:t>
            </a:r>
            <a:r>
              <a:rPr lang="zh-CN" altLang="en-US" sz="2000" b="1" dirty="0"/>
              <a:t>且不在当前路径上的顶点中存在与</a:t>
            </a:r>
            <a:r>
              <a:rPr lang="en-US" altLang="zh-CN" sz="2000" b="1" dirty="0"/>
              <a:t>B[k]</a:t>
            </a:r>
            <a:r>
              <a:rPr lang="zh-CN" altLang="en-US" sz="2000" b="1" dirty="0"/>
              <a:t>相邻的，</a:t>
            </a:r>
          </a:p>
          <a:p>
            <a:pPr eaLnBrk="1" hangingPunct="1">
              <a:buFont typeface="Wingdings" pitchFamily="2" charset="2"/>
              <a:buNone/>
            </a:pPr>
            <a:r>
              <a:rPr lang="zh-CN" altLang="en-US" sz="2000" b="1" dirty="0"/>
              <a:t>         则</a:t>
            </a:r>
            <a:r>
              <a:rPr lang="zh-CN" altLang="en-US" sz="2000" b="1" dirty="0">
                <a:solidFill>
                  <a:srgbClr val="FF0000"/>
                </a:solidFill>
              </a:rPr>
              <a:t>依次从余下</a:t>
            </a:r>
            <a:r>
              <a:rPr lang="zh-CN" altLang="en-US" sz="2000" b="1" dirty="0"/>
              <a:t>的顶点中取出与</a:t>
            </a:r>
            <a:r>
              <a:rPr lang="en-US" altLang="zh-CN" sz="2000" b="1" dirty="0"/>
              <a:t>B[k]</a:t>
            </a:r>
            <a:r>
              <a:rPr lang="zh-CN" altLang="en-US" sz="2000" b="1" dirty="0"/>
              <a:t>相邻的顶点放置在</a:t>
            </a:r>
            <a:r>
              <a:rPr lang="en-US" altLang="zh-CN" sz="2000" b="1" dirty="0"/>
              <a:t>B[k+1]</a:t>
            </a:r>
            <a:r>
              <a:rPr lang="zh-CN" altLang="en-US" sz="2000" b="1" dirty="0"/>
              <a:t>中</a:t>
            </a:r>
            <a:r>
              <a:rPr lang="en-US" altLang="zh-CN" sz="2000" b="1" dirty="0"/>
              <a:t>, </a:t>
            </a:r>
            <a:r>
              <a:rPr lang="zh-CN" altLang="en-US" sz="2000" b="1" dirty="0"/>
              <a:t>转</a:t>
            </a:r>
            <a:r>
              <a:rPr lang="en-US" altLang="zh-CN" sz="2000" b="1" dirty="0"/>
              <a:t>(1)</a:t>
            </a:r>
            <a:r>
              <a:rPr lang="zh-CN" altLang="en-US" sz="2000" b="1" dirty="0"/>
              <a:t>。</a:t>
            </a:r>
          </a:p>
          <a:p>
            <a:pPr eaLnBrk="1" hangingPunct="1">
              <a:buFont typeface="Wingdings" pitchFamily="2" charset="2"/>
              <a:buNone/>
            </a:pPr>
            <a:r>
              <a:rPr lang="en-US" altLang="zh-CN" sz="2000" b="1" dirty="0"/>
              <a:t>    (3) </a:t>
            </a:r>
            <a:r>
              <a:rPr lang="zh-CN" altLang="en-US" sz="2000" b="1" dirty="0"/>
              <a:t>若</a:t>
            </a:r>
            <a:r>
              <a:rPr lang="en-US" altLang="zh-CN" sz="2000" b="1" dirty="0"/>
              <a:t>k&lt;n</a:t>
            </a:r>
            <a:r>
              <a:rPr lang="zh-CN" altLang="en-US" sz="2000" b="1" dirty="0"/>
              <a:t>，而在余下的这些顶点中找不到一个与</a:t>
            </a:r>
            <a:r>
              <a:rPr lang="en-US" altLang="zh-CN" sz="2000" b="1" dirty="0"/>
              <a:t>B[K]</a:t>
            </a:r>
            <a:r>
              <a:rPr lang="zh-CN" altLang="en-US" sz="2000" b="1" dirty="0"/>
              <a:t>相邻的顶点， </a:t>
            </a:r>
          </a:p>
          <a:p>
            <a:pPr eaLnBrk="1" hangingPunct="1">
              <a:buFont typeface="Wingdings" pitchFamily="2" charset="2"/>
              <a:buNone/>
            </a:pPr>
            <a:r>
              <a:rPr lang="zh-CN" altLang="en-US" sz="2000" b="1" dirty="0"/>
              <a:t>         或者是虽然存在邻接点，但这些结点均已在同等条件下放置过了，  </a:t>
            </a:r>
            <a:endParaRPr lang="en-US" altLang="zh-CN" sz="2000" b="1" dirty="0"/>
          </a:p>
          <a:p>
            <a:pPr eaLnBrk="1" hangingPunct="1">
              <a:buFont typeface="Wingdings" pitchFamily="2" charset="2"/>
              <a:buNone/>
            </a:pPr>
            <a:r>
              <a:rPr lang="en-US" altLang="zh-CN" sz="2000" b="1" dirty="0"/>
              <a:t>         </a:t>
            </a:r>
            <a:r>
              <a:rPr lang="zh-CN" altLang="en-US" sz="2000" b="1" dirty="0"/>
              <a:t>因而须从环上去掉</a:t>
            </a:r>
            <a:r>
              <a:rPr lang="en-US" altLang="zh-CN" sz="2000" b="1" dirty="0"/>
              <a:t>B[K]</a:t>
            </a:r>
            <a:r>
              <a:rPr lang="zh-CN" altLang="en-US" sz="2000" b="1" dirty="0"/>
              <a:t>，转</a:t>
            </a:r>
            <a:r>
              <a:rPr lang="en-US" altLang="zh-CN" sz="2000" b="1" dirty="0"/>
              <a:t>(1)</a:t>
            </a:r>
            <a:r>
              <a:rPr lang="zh-CN" altLang="en-US" sz="2000" b="1" dirty="0"/>
              <a:t>。</a:t>
            </a:r>
          </a:p>
          <a:p>
            <a:pPr eaLnBrk="1" hangingPunct="1">
              <a:buFont typeface="Wingdings" pitchFamily="2" charset="2"/>
              <a:buNone/>
            </a:pPr>
            <a:r>
              <a:rPr lang="en-US" altLang="zh-CN" sz="2000" b="1" dirty="0"/>
              <a:t>    (4) </a:t>
            </a:r>
            <a:r>
              <a:rPr lang="zh-CN" altLang="en-US" sz="2000" b="1" dirty="0"/>
              <a:t>若</a:t>
            </a:r>
            <a:r>
              <a:rPr lang="en-US" altLang="zh-CN" sz="2000" b="1" dirty="0"/>
              <a:t>k=</a:t>
            </a:r>
            <a:r>
              <a:rPr lang="zh-CN" altLang="en-US" sz="2000" b="1" dirty="0"/>
              <a:t>ｎ</a:t>
            </a:r>
            <a:r>
              <a:rPr lang="en-US" altLang="zh-CN" sz="2000" b="1" dirty="0"/>
              <a:t>,</a:t>
            </a:r>
            <a:r>
              <a:rPr lang="zh-CN" altLang="en-US" sz="2000" b="1" dirty="0"/>
              <a:t>有两种情况</a:t>
            </a:r>
            <a:r>
              <a:rPr lang="en-US" altLang="zh-CN" sz="2000" b="1" dirty="0"/>
              <a:t>:</a:t>
            </a:r>
          </a:p>
          <a:p>
            <a:pPr eaLnBrk="1" hangingPunct="1">
              <a:buFont typeface="Wingdings" pitchFamily="2" charset="2"/>
              <a:buNone/>
            </a:pPr>
            <a:r>
              <a:rPr lang="en-US" altLang="zh-CN" sz="2000" b="1" dirty="0"/>
              <a:t>          (a) B[n]</a:t>
            </a:r>
            <a:r>
              <a:rPr lang="zh-CN" altLang="en-US" sz="2000" b="1" dirty="0"/>
              <a:t>与</a:t>
            </a:r>
            <a:r>
              <a:rPr lang="en-US" altLang="zh-CN" sz="2000" b="1" dirty="0"/>
              <a:t>B[1]</a:t>
            </a:r>
            <a:r>
              <a:rPr lang="zh-CN" altLang="en-US" sz="2000" b="1" dirty="0"/>
              <a:t>相邻接</a:t>
            </a:r>
            <a:r>
              <a:rPr lang="en-US" altLang="zh-CN" sz="2000" b="1" dirty="0"/>
              <a:t>, </a:t>
            </a:r>
            <a:r>
              <a:rPr lang="zh-CN" altLang="en-US" sz="2000" b="1" dirty="0"/>
              <a:t>说明已求得一解</a:t>
            </a:r>
            <a:r>
              <a:rPr lang="en-US" altLang="zh-CN" sz="2000" b="1" dirty="0"/>
              <a:t>, </a:t>
            </a:r>
            <a:r>
              <a:rPr lang="zh-CN" altLang="en-US" sz="2000" b="1" dirty="0"/>
              <a:t>则输出求解结果</a:t>
            </a:r>
            <a:r>
              <a:rPr lang="en-US" altLang="zh-CN" sz="2000" b="1" dirty="0"/>
              <a:t>, </a:t>
            </a:r>
            <a:r>
              <a:rPr lang="zh-CN" altLang="en-US" sz="2000" b="1" dirty="0"/>
              <a:t>然后返回。</a:t>
            </a:r>
          </a:p>
          <a:p>
            <a:pPr eaLnBrk="1" hangingPunct="1">
              <a:buFont typeface="Wingdings" pitchFamily="2" charset="2"/>
              <a:buNone/>
            </a:pPr>
            <a:r>
              <a:rPr lang="zh-CN" altLang="en-US" sz="2000" b="1" dirty="0"/>
              <a:t>          </a:t>
            </a:r>
            <a:r>
              <a:rPr lang="en-US" altLang="zh-CN" sz="2000" b="1" dirty="0"/>
              <a:t>(b) B[n]</a:t>
            </a:r>
            <a:r>
              <a:rPr lang="zh-CN" altLang="en-US" sz="2000" b="1" dirty="0"/>
              <a:t>与</a:t>
            </a:r>
            <a:r>
              <a:rPr lang="en-US" altLang="zh-CN" sz="2000" b="1" dirty="0"/>
              <a:t>B[1]</a:t>
            </a:r>
            <a:r>
              <a:rPr lang="zh-CN" altLang="en-US" sz="2000" b="1" dirty="0"/>
              <a:t>不邻接</a:t>
            </a:r>
            <a:r>
              <a:rPr lang="en-US" altLang="zh-CN" sz="2000" b="1" dirty="0"/>
              <a:t>, </a:t>
            </a:r>
            <a:r>
              <a:rPr lang="zh-CN" altLang="en-US" sz="2000" b="1" dirty="0"/>
              <a:t>说明前面的放置法不行</a:t>
            </a:r>
            <a:r>
              <a:rPr lang="en-US" altLang="zh-CN" sz="2000" b="1" dirty="0"/>
              <a:t>, </a:t>
            </a:r>
            <a:r>
              <a:rPr lang="zh-CN" altLang="en-US" sz="2000" b="1" dirty="0"/>
              <a:t>即不构成环</a:t>
            </a:r>
            <a:r>
              <a:rPr lang="en-US" altLang="zh-CN" sz="2000" b="1" dirty="0"/>
              <a:t>, </a:t>
            </a:r>
            <a:r>
              <a:rPr lang="zh-CN" altLang="en-US" sz="2000" b="1" dirty="0"/>
              <a:t>因而需</a:t>
            </a:r>
            <a:endParaRPr lang="en-US" altLang="zh-CN" sz="2000" b="1" dirty="0"/>
          </a:p>
          <a:p>
            <a:pPr eaLnBrk="1" hangingPunct="1">
              <a:buFont typeface="Wingdings" pitchFamily="2" charset="2"/>
              <a:buNone/>
            </a:pPr>
            <a:r>
              <a:rPr lang="en-US" altLang="zh-CN" sz="2000" b="1" dirty="0"/>
              <a:t>               </a:t>
            </a:r>
            <a:r>
              <a:rPr lang="zh-CN" altLang="en-US" sz="2000" b="1" dirty="0"/>
              <a:t>要重新放置，即要去掉</a:t>
            </a:r>
            <a:r>
              <a:rPr lang="en-US" altLang="zh-CN" sz="2000" b="1" dirty="0"/>
              <a:t>B[n]</a:t>
            </a:r>
            <a:r>
              <a:rPr lang="zh-CN" altLang="en-US" sz="2000" b="1" dirty="0"/>
              <a:t>和</a:t>
            </a:r>
            <a:r>
              <a:rPr lang="en-US" altLang="zh-CN" sz="2000" b="1" dirty="0"/>
              <a:t>B[n-1]</a:t>
            </a:r>
            <a:r>
              <a:rPr lang="zh-CN" altLang="en-US" sz="2000" b="1" dirty="0"/>
              <a:t>，然而转</a:t>
            </a:r>
            <a:r>
              <a:rPr lang="en-US" altLang="zh-CN" sz="2000" b="1" dirty="0"/>
              <a:t>(1)</a:t>
            </a:r>
            <a:r>
              <a:rPr lang="zh-CN" altLang="en-US" sz="2000" b="1" dirty="0"/>
              <a:t>。为避免遗漏某</a:t>
            </a:r>
            <a:endParaRPr lang="en-US" altLang="zh-CN" sz="2000" b="1" dirty="0"/>
          </a:p>
          <a:p>
            <a:pPr eaLnBrk="1" hangingPunct="1">
              <a:buFont typeface="Wingdings" pitchFamily="2" charset="2"/>
              <a:buNone/>
            </a:pPr>
            <a:r>
              <a:rPr lang="en-US" altLang="zh-CN" sz="2000" b="1" dirty="0"/>
              <a:t>               </a:t>
            </a:r>
            <a:r>
              <a:rPr lang="zh-CN" altLang="en-US" sz="2000" b="1" dirty="0"/>
              <a:t>种放置，从最后往前依次用余下的顶点中的与其前面相邻接的顶</a:t>
            </a:r>
            <a:endParaRPr lang="en-US" altLang="zh-CN" sz="2000" b="1" dirty="0"/>
          </a:p>
          <a:p>
            <a:pPr eaLnBrk="1" hangingPunct="1">
              <a:buFont typeface="Wingdings" pitchFamily="2" charset="2"/>
              <a:buNone/>
            </a:pPr>
            <a:r>
              <a:rPr lang="en-US" altLang="zh-CN" sz="2000" b="1" dirty="0"/>
              <a:t>               </a:t>
            </a:r>
            <a:r>
              <a:rPr lang="zh-CN" altLang="en-US" sz="2000" b="1" dirty="0"/>
              <a:t>点替换。</a:t>
            </a:r>
          </a:p>
        </p:txBody>
      </p:sp>
      <p:grpSp>
        <p:nvGrpSpPr>
          <p:cNvPr id="11" name="组合 67"/>
          <p:cNvGrpSpPr/>
          <p:nvPr/>
        </p:nvGrpSpPr>
        <p:grpSpPr>
          <a:xfrm>
            <a:off x="-903767" y="76371"/>
            <a:ext cx="11067421" cy="674847"/>
            <a:chOff x="-537206" y="4202884"/>
            <a:chExt cx="11067421" cy="674847"/>
          </a:xfrm>
        </p:grpSpPr>
        <p:grpSp>
          <p:nvGrpSpPr>
            <p:cNvPr id="12" name="组合 106"/>
            <p:cNvGrpSpPr/>
            <p:nvPr/>
          </p:nvGrpSpPr>
          <p:grpSpPr>
            <a:xfrm>
              <a:off x="-537206" y="4202884"/>
              <a:ext cx="11067421" cy="674847"/>
              <a:chOff x="-546731" y="4202884"/>
              <a:chExt cx="11067421" cy="674847"/>
            </a:xfrm>
          </p:grpSpPr>
          <p:sp>
            <p:nvSpPr>
              <p:cNvPr id="1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15"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9.4 </a:t>
                </a:r>
                <a:r>
                  <a:rPr lang="zh-CN" altLang="en-US" sz="3600" b="1" dirty="0">
                    <a:latin typeface="Times New Roman" pitchFamily="18" charset="0"/>
                    <a:ea typeface="黑体" pitchFamily="49" charset="-122"/>
                  </a:rPr>
                  <a:t>图的遍历</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深度优先搜索遍历</a:t>
                </a:r>
              </a:p>
            </p:txBody>
          </p:sp>
        </p:grpSp>
        <p:pic>
          <p:nvPicPr>
            <p:cNvPr id="13" name="图片 12"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linds(horizont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linds(horizont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linds(horizontal)">
                                      <p:cBhvr>
                                        <p:cTn id="6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CCD7CA7C-EA3E-4968-8082-CB1CFCFD25FB}" type="slidenum">
              <a:rPr lang="zh-CN" altLang="en-US">
                <a:latin typeface="Verdana" pitchFamily="34" charset="0"/>
                <a:ea typeface="宋体" pitchFamily="2" charset="-122"/>
              </a:rPr>
              <a:pPr/>
              <a:t>39</a:t>
            </a:fld>
            <a:endParaRPr lang="en-US" altLang="zh-CN">
              <a:latin typeface="Verdana" pitchFamily="34" charset="0"/>
              <a:ea typeface="宋体" pitchFamily="2" charset="-122"/>
            </a:endParaRPr>
          </a:p>
        </p:txBody>
      </p:sp>
      <p:sp>
        <p:nvSpPr>
          <p:cNvPr id="2" name="Rectangle 3"/>
          <p:cNvSpPr>
            <a:spLocks noGrp="1" noChangeArrowheads="1"/>
          </p:cNvSpPr>
          <p:nvPr>
            <p:ph type="body" idx="1"/>
          </p:nvPr>
        </p:nvSpPr>
        <p:spPr>
          <a:xfrm>
            <a:off x="457200" y="956648"/>
            <a:ext cx="8686800" cy="5328592"/>
          </a:xfrm>
        </p:spPr>
        <p:txBody>
          <a:bodyPr/>
          <a:lstStyle/>
          <a:p>
            <a:pPr eaLnBrk="1" hangingPunct="1">
              <a:lnSpc>
                <a:spcPct val="80000"/>
              </a:lnSpc>
              <a:buClr>
                <a:srgbClr val="FF0000"/>
              </a:buClr>
              <a:buFont typeface="Wingdings" pitchFamily="2" charset="2"/>
              <a:buChar char="n"/>
            </a:pPr>
            <a:r>
              <a:rPr lang="zh-CN" altLang="en-US" sz="2400" b="1" dirty="0"/>
              <a:t>采用递归方式实现如下：</a:t>
            </a:r>
          </a:p>
          <a:p>
            <a:pPr eaLnBrk="1" hangingPunct="1">
              <a:lnSpc>
                <a:spcPct val="80000"/>
              </a:lnSpc>
              <a:buFont typeface="Wingdings" pitchFamily="2" charset="2"/>
              <a:buNone/>
            </a:pPr>
            <a:r>
              <a:rPr lang="zh-CN" altLang="en-US" sz="1800" b="1" dirty="0"/>
              <a:t>      其中</a:t>
            </a:r>
            <a:r>
              <a:rPr lang="en-US" altLang="zh-CN" sz="1800" b="1" dirty="0"/>
              <a:t>visited</a:t>
            </a:r>
            <a:r>
              <a:rPr lang="zh-CN" altLang="en-US" sz="1800" b="1" dirty="0"/>
              <a:t>为标志数组，表示各结点是否在当前的路径上。</a:t>
            </a:r>
          </a:p>
          <a:p>
            <a:pPr eaLnBrk="1" hangingPunct="1">
              <a:lnSpc>
                <a:spcPct val="80000"/>
              </a:lnSpc>
              <a:buFont typeface="Wingdings" pitchFamily="2" charset="2"/>
              <a:buNone/>
            </a:pPr>
            <a:r>
              <a:rPr lang="en-US" altLang="zh-CN" sz="1800" dirty="0"/>
              <a:t>      </a:t>
            </a:r>
            <a:r>
              <a:rPr lang="en-US" altLang="zh-CN" sz="1800" dirty="0">
                <a:solidFill>
                  <a:srgbClr val="0000FF"/>
                </a:solidFill>
              </a:rPr>
              <a:t>void</a:t>
            </a:r>
            <a:r>
              <a:rPr lang="en-US" altLang="zh-CN" sz="1800" dirty="0"/>
              <a:t>  </a:t>
            </a:r>
            <a:r>
              <a:rPr lang="en-US" altLang="zh-CN" sz="1800" dirty="0" err="1"/>
              <a:t>Getcc</a:t>
            </a:r>
            <a:r>
              <a:rPr lang="en-US" altLang="zh-CN" sz="1800" dirty="0"/>
              <a:t>(</a:t>
            </a:r>
            <a:r>
              <a:rPr lang="en-US" altLang="zh-CN" sz="1800" dirty="0" err="1">
                <a:solidFill>
                  <a:srgbClr val="0000FF"/>
                </a:solidFill>
              </a:rPr>
              <a:t>int</a:t>
            </a:r>
            <a:r>
              <a:rPr lang="en-US" altLang="zh-CN" sz="1800" dirty="0"/>
              <a:t> </a:t>
            </a:r>
            <a:r>
              <a:rPr lang="en-US" altLang="zh-CN" sz="1800" i="1" dirty="0"/>
              <a:t>k</a:t>
            </a:r>
            <a:r>
              <a:rPr lang="en-US" altLang="zh-CN" sz="1800" dirty="0"/>
              <a:t>) { </a:t>
            </a:r>
          </a:p>
          <a:p>
            <a:pPr eaLnBrk="1" hangingPunct="1">
              <a:lnSpc>
                <a:spcPct val="80000"/>
              </a:lnSpc>
              <a:buFont typeface="Wingdings" pitchFamily="2" charset="2"/>
              <a:buNone/>
            </a:pPr>
            <a:r>
              <a:rPr lang="en-US" altLang="zh-CN" sz="1800" dirty="0">
                <a:solidFill>
                  <a:srgbClr val="0000FF"/>
                </a:solidFill>
              </a:rPr>
              <a:t>            </a:t>
            </a:r>
            <a:r>
              <a:rPr lang="en-US" altLang="zh-CN" sz="1800" dirty="0" err="1">
                <a:solidFill>
                  <a:srgbClr val="0000FF"/>
                </a:solidFill>
              </a:rPr>
              <a:t>int</a:t>
            </a:r>
            <a:r>
              <a:rPr lang="en-US" altLang="zh-CN" sz="1800" dirty="0"/>
              <a:t> </a:t>
            </a:r>
            <a:r>
              <a:rPr lang="en-US" altLang="zh-CN" sz="1800" i="1" dirty="0" err="1"/>
              <a:t>i</a:t>
            </a:r>
            <a:r>
              <a:rPr lang="en-US" altLang="zh-CN" sz="1800" dirty="0"/>
              <a:t>;</a:t>
            </a:r>
          </a:p>
          <a:p>
            <a:pPr eaLnBrk="1" hangingPunct="1">
              <a:lnSpc>
                <a:spcPct val="80000"/>
              </a:lnSpc>
              <a:buFont typeface="Wingdings" pitchFamily="2" charset="2"/>
              <a:buNone/>
            </a:pPr>
            <a:r>
              <a:rPr lang="en-US" altLang="zh-CN" sz="1800" dirty="0"/>
              <a:t>            </a:t>
            </a:r>
            <a:r>
              <a:rPr lang="en-US" altLang="zh-CN" sz="1800" dirty="0">
                <a:solidFill>
                  <a:srgbClr val="0000FF"/>
                </a:solidFill>
              </a:rPr>
              <a:t>if</a:t>
            </a:r>
            <a:r>
              <a:rPr lang="en-US" altLang="zh-CN" sz="1800" dirty="0"/>
              <a:t> (</a:t>
            </a:r>
            <a:r>
              <a:rPr lang="en-US" altLang="zh-CN" sz="1800" i="1" dirty="0"/>
              <a:t>k</a:t>
            </a:r>
            <a:r>
              <a:rPr lang="en-US" altLang="zh-CN" sz="1800" dirty="0"/>
              <a:t>==</a:t>
            </a:r>
            <a:r>
              <a:rPr lang="en-US" altLang="zh-CN" sz="1800" i="1" dirty="0"/>
              <a:t>n</a:t>
            </a:r>
            <a:r>
              <a:rPr lang="en-US" altLang="zh-CN" sz="1800" dirty="0"/>
              <a:t> </a:t>
            </a:r>
            <a:r>
              <a:rPr lang="en-US" altLang="zh-CN" sz="1800" dirty="0">
                <a:solidFill>
                  <a:srgbClr val="0000FF"/>
                </a:solidFill>
              </a:rPr>
              <a:t>&amp;&amp;</a:t>
            </a:r>
            <a:r>
              <a:rPr lang="en-US" altLang="zh-CN" sz="1800" dirty="0"/>
              <a:t> A[B[</a:t>
            </a:r>
            <a:r>
              <a:rPr lang="en-US" altLang="zh-CN" sz="1800" i="1" dirty="0"/>
              <a:t>n</a:t>
            </a:r>
            <a:r>
              <a:rPr lang="en-US" altLang="zh-CN" sz="1800" dirty="0"/>
              <a:t>],B[1]]==1)      //</a:t>
            </a:r>
            <a:r>
              <a:rPr lang="zh-CN" altLang="en-US" sz="1800" dirty="0"/>
              <a:t>所有顶点在路径上，且构成回路，输出</a:t>
            </a:r>
          </a:p>
          <a:p>
            <a:pPr eaLnBrk="1" hangingPunct="1">
              <a:lnSpc>
                <a:spcPct val="80000"/>
              </a:lnSpc>
              <a:buFont typeface="Wingdings" pitchFamily="2" charset="2"/>
              <a:buNone/>
            </a:pPr>
            <a:r>
              <a:rPr lang="zh-CN" altLang="en-US" sz="1800" dirty="0"/>
              <a:t>                  </a:t>
            </a:r>
            <a:r>
              <a:rPr lang="en-US" altLang="zh-CN" sz="1800" dirty="0"/>
              <a:t>print(B);                              </a:t>
            </a:r>
          </a:p>
          <a:p>
            <a:pPr eaLnBrk="1" hangingPunct="1">
              <a:lnSpc>
                <a:spcPct val="80000"/>
              </a:lnSpc>
              <a:buFont typeface="Wingdings" pitchFamily="2" charset="2"/>
              <a:buNone/>
            </a:pPr>
            <a:r>
              <a:rPr lang="en-US" altLang="zh-CN" sz="1800" dirty="0"/>
              <a:t>            </a:t>
            </a:r>
            <a:r>
              <a:rPr lang="en-US" altLang="zh-CN" sz="1800" dirty="0">
                <a:solidFill>
                  <a:srgbClr val="0000FF"/>
                </a:solidFill>
              </a:rPr>
              <a:t>else</a:t>
            </a:r>
            <a:r>
              <a:rPr lang="en-US" altLang="zh-CN" sz="1800" dirty="0"/>
              <a:t>  </a:t>
            </a:r>
            <a:r>
              <a:rPr lang="en-US" altLang="zh-CN" sz="1800" dirty="0">
                <a:solidFill>
                  <a:srgbClr val="0000FF"/>
                </a:solidFill>
              </a:rPr>
              <a:t>if</a:t>
            </a:r>
            <a:r>
              <a:rPr lang="en-US" altLang="zh-CN" sz="1800" dirty="0"/>
              <a:t> (</a:t>
            </a:r>
            <a:r>
              <a:rPr lang="en-US" altLang="zh-CN" sz="1800" i="1" dirty="0"/>
              <a:t>k</a:t>
            </a:r>
            <a:r>
              <a:rPr lang="en-US" altLang="zh-CN" sz="1800" dirty="0"/>
              <a:t>&lt;</a:t>
            </a:r>
            <a:r>
              <a:rPr lang="en-US" altLang="zh-CN" sz="1800" i="1" dirty="0"/>
              <a:t>n</a:t>
            </a:r>
            <a:r>
              <a:rPr lang="en-US" altLang="zh-CN" sz="1800" dirty="0"/>
              <a:t> &amp;&amp; </a:t>
            </a:r>
            <a:r>
              <a:rPr lang="en-US" altLang="zh-CN" sz="1800" i="1" dirty="0"/>
              <a:t>k</a:t>
            </a:r>
            <a:r>
              <a:rPr lang="en-US" altLang="zh-CN" sz="1800" dirty="0"/>
              <a:t>&gt;0) {</a:t>
            </a:r>
          </a:p>
          <a:p>
            <a:pPr eaLnBrk="1" hangingPunct="1">
              <a:lnSpc>
                <a:spcPct val="80000"/>
              </a:lnSpc>
              <a:buFont typeface="Wingdings" pitchFamily="2" charset="2"/>
              <a:buNone/>
            </a:pPr>
            <a:r>
              <a:rPr lang="en-US" altLang="zh-CN" sz="1800" dirty="0"/>
              <a:t>                       </a:t>
            </a:r>
            <a:r>
              <a:rPr lang="en-US" altLang="zh-CN" sz="1800" dirty="0">
                <a:solidFill>
                  <a:srgbClr val="0000FF"/>
                </a:solidFill>
              </a:rPr>
              <a:t>for</a:t>
            </a:r>
            <a:r>
              <a:rPr lang="en-US" altLang="zh-CN" sz="1800" dirty="0"/>
              <a:t> (</a:t>
            </a:r>
            <a:r>
              <a:rPr lang="en-US" altLang="zh-CN" sz="1800" i="1" dirty="0" err="1"/>
              <a:t>i</a:t>
            </a:r>
            <a:r>
              <a:rPr lang="en-US" altLang="zh-CN" sz="1800" dirty="0"/>
              <a:t>=1;</a:t>
            </a:r>
            <a:r>
              <a:rPr lang="en-US" altLang="zh-CN" sz="1800" i="1" dirty="0"/>
              <a:t> </a:t>
            </a:r>
            <a:r>
              <a:rPr lang="en-US" altLang="zh-CN" sz="1800" i="1" dirty="0" err="1"/>
              <a:t>i</a:t>
            </a:r>
            <a:r>
              <a:rPr lang="en-US" altLang="zh-CN" sz="1800" dirty="0"/>
              <a:t>&lt;=</a:t>
            </a:r>
            <a:r>
              <a:rPr lang="en-US" altLang="zh-CN" sz="1800" i="1" dirty="0"/>
              <a:t>n</a:t>
            </a:r>
            <a:r>
              <a:rPr lang="en-US" altLang="zh-CN" sz="1800" dirty="0"/>
              <a:t>; </a:t>
            </a:r>
            <a:r>
              <a:rPr lang="en-US" altLang="zh-CN" sz="1800" i="1" dirty="0" err="1"/>
              <a:t>i</a:t>
            </a:r>
            <a:r>
              <a:rPr lang="en-US" altLang="zh-CN" sz="1800" dirty="0"/>
              <a:t>++)</a:t>
            </a:r>
          </a:p>
          <a:p>
            <a:pPr eaLnBrk="1" hangingPunct="1">
              <a:lnSpc>
                <a:spcPct val="80000"/>
              </a:lnSpc>
              <a:buFont typeface="Wingdings" pitchFamily="2" charset="2"/>
              <a:buNone/>
            </a:pPr>
            <a:r>
              <a:rPr lang="en-US" altLang="zh-CN" sz="1800" dirty="0"/>
              <a:t>                           </a:t>
            </a:r>
            <a:r>
              <a:rPr lang="en-US" altLang="zh-CN" sz="1800" dirty="0">
                <a:solidFill>
                  <a:srgbClr val="0000FF"/>
                </a:solidFill>
              </a:rPr>
              <a:t>if</a:t>
            </a:r>
            <a:r>
              <a:rPr lang="en-US" altLang="zh-CN" sz="1800" dirty="0"/>
              <a:t> (visited[</a:t>
            </a:r>
            <a:r>
              <a:rPr lang="en-US" altLang="zh-CN" sz="1800" i="1" dirty="0" err="1"/>
              <a:t>i</a:t>
            </a:r>
            <a:r>
              <a:rPr lang="en-US" altLang="zh-CN" sz="1800" dirty="0"/>
              <a:t>]==FALSE &amp;&amp; A[B[</a:t>
            </a:r>
            <a:r>
              <a:rPr lang="en-US" altLang="zh-CN" sz="1800" i="1" dirty="0"/>
              <a:t>k</a:t>
            </a:r>
            <a:r>
              <a:rPr lang="en-US" altLang="zh-CN" sz="1800" dirty="0"/>
              <a:t>],</a:t>
            </a:r>
            <a:r>
              <a:rPr lang="en-US" altLang="zh-CN" sz="1800" i="1" dirty="0"/>
              <a:t> </a:t>
            </a:r>
            <a:r>
              <a:rPr lang="en-US" altLang="zh-CN" sz="1800" i="1" dirty="0" err="1"/>
              <a:t>i</a:t>
            </a:r>
            <a:r>
              <a:rPr lang="en-US" altLang="zh-CN" sz="1800" dirty="0"/>
              <a:t>]==1) //</a:t>
            </a:r>
            <a:r>
              <a:rPr lang="zh-CN" altLang="en-US" sz="1800" dirty="0"/>
              <a:t>搜索与</a:t>
            </a:r>
            <a:r>
              <a:rPr lang="en-US" altLang="zh-CN" sz="1800" dirty="0"/>
              <a:t>B[k]</a:t>
            </a:r>
            <a:r>
              <a:rPr lang="zh-CN" altLang="en-US" sz="1800" dirty="0"/>
              <a:t>相邻的下一个数</a:t>
            </a:r>
            <a:r>
              <a:rPr lang="en-US" altLang="zh-CN" sz="1800" i="1" dirty="0" err="1"/>
              <a:t>i</a:t>
            </a:r>
            <a:endParaRPr lang="en-US" altLang="zh-CN" sz="1800" dirty="0"/>
          </a:p>
          <a:p>
            <a:pPr eaLnBrk="1" hangingPunct="1">
              <a:lnSpc>
                <a:spcPct val="80000"/>
              </a:lnSpc>
              <a:buFont typeface="Wingdings" pitchFamily="2" charset="2"/>
              <a:buNone/>
            </a:pPr>
            <a:r>
              <a:rPr lang="en-US" altLang="zh-CN" sz="1800" dirty="0"/>
              <a:t>                           {  visited[</a:t>
            </a:r>
            <a:r>
              <a:rPr lang="en-US" altLang="zh-CN" sz="1800" i="1" dirty="0" err="1"/>
              <a:t>i</a:t>
            </a:r>
            <a:r>
              <a:rPr lang="en-US" altLang="zh-CN" sz="1800" dirty="0"/>
              <a:t>]=TRUE; B[k+1]=</a:t>
            </a:r>
            <a:r>
              <a:rPr lang="en-US" altLang="zh-CN" sz="1800" dirty="0" err="1"/>
              <a:t>i</a:t>
            </a:r>
            <a:r>
              <a:rPr lang="en-US" altLang="zh-CN" sz="1800" dirty="0"/>
              <a:t>;                  // </a:t>
            </a:r>
            <a:r>
              <a:rPr lang="zh-CN" altLang="en-US" sz="1800" dirty="0"/>
              <a:t>将</a:t>
            </a:r>
            <a:r>
              <a:rPr lang="en-US" altLang="zh-CN" sz="1800" i="1" dirty="0" err="1"/>
              <a:t>i</a:t>
            </a:r>
            <a:r>
              <a:rPr lang="zh-CN" altLang="en-US" sz="1800" dirty="0"/>
              <a:t>放入路径中</a:t>
            </a:r>
          </a:p>
          <a:p>
            <a:pPr eaLnBrk="1" hangingPunct="1">
              <a:lnSpc>
                <a:spcPct val="80000"/>
              </a:lnSpc>
              <a:buFont typeface="Wingdings" pitchFamily="2" charset="2"/>
              <a:buNone/>
            </a:pPr>
            <a:r>
              <a:rPr lang="zh-CN" altLang="en-US" sz="1800" dirty="0"/>
              <a:t>                               </a:t>
            </a:r>
            <a:r>
              <a:rPr lang="en-US" altLang="zh-CN" sz="1800" dirty="0" err="1"/>
              <a:t>Getcc</a:t>
            </a:r>
            <a:r>
              <a:rPr lang="en-US" altLang="zh-CN" sz="1800" dirty="0"/>
              <a:t>(</a:t>
            </a:r>
            <a:r>
              <a:rPr lang="en-US" altLang="zh-CN" sz="1800" i="1" dirty="0"/>
              <a:t>k</a:t>
            </a:r>
            <a:r>
              <a:rPr lang="en-US" altLang="zh-CN" sz="1800" dirty="0"/>
              <a:t>+1);                                            // </a:t>
            </a:r>
            <a:r>
              <a:rPr lang="zh-CN" altLang="en-US" sz="1800" dirty="0"/>
              <a:t>往后搜索</a:t>
            </a:r>
          </a:p>
          <a:p>
            <a:pPr eaLnBrk="1" hangingPunct="1">
              <a:lnSpc>
                <a:spcPct val="80000"/>
              </a:lnSpc>
              <a:buFont typeface="Wingdings" pitchFamily="2" charset="2"/>
              <a:buNone/>
            </a:pPr>
            <a:r>
              <a:rPr lang="zh-CN" altLang="en-US" sz="1800" dirty="0"/>
              <a:t>                               </a:t>
            </a:r>
            <a:r>
              <a:rPr lang="en-US" altLang="zh-CN" sz="1800" dirty="0"/>
              <a:t>visited[</a:t>
            </a:r>
            <a:r>
              <a:rPr lang="en-US" altLang="zh-CN" sz="1800" i="1" dirty="0" err="1"/>
              <a:t>i</a:t>
            </a:r>
            <a:r>
              <a:rPr lang="en-US" altLang="zh-CN" sz="1800" dirty="0"/>
              <a:t>]=FALSE;        //</a:t>
            </a:r>
            <a:r>
              <a:rPr lang="zh-CN" altLang="en-US" sz="1800" dirty="0"/>
              <a:t>取消顶点</a:t>
            </a:r>
            <a:r>
              <a:rPr lang="en-US" altLang="zh-CN" sz="1800" i="1" dirty="0" err="1"/>
              <a:t>i</a:t>
            </a:r>
            <a:r>
              <a:rPr lang="zh-CN" altLang="en-US" sz="1800" dirty="0"/>
              <a:t>的放置以便可被重新放入 </a:t>
            </a:r>
          </a:p>
          <a:p>
            <a:pPr eaLnBrk="1" hangingPunct="1">
              <a:lnSpc>
                <a:spcPct val="80000"/>
              </a:lnSpc>
              <a:buFont typeface="Wingdings" pitchFamily="2" charset="2"/>
              <a:buNone/>
            </a:pPr>
            <a:r>
              <a:rPr lang="zh-CN" altLang="en-US" sz="1800" dirty="0"/>
              <a:t>                            </a:t>
            </a:r>
            <a:r>
              <a:rPr lang="en-US" altLang="zh-CN" sz="1800" dirty="0"/>
              <a:t>}</a:t>
            </a:r>
          </a:p>
          <a:p>
            <a:pPr eaLnBrk="1" hangingPunct="1">
              <a:lnSpc>
                <a:spcPct val="80000"/>
              </a:lnSpc>
              <a:buFont typeface="Wingdings" pitchFamily="2" charset="2"/>
              <a:buNone/>
            </a:pPr>
            <a:r>
              <a:rPr lang="en-US" altLang="zh-CN" sz="1800" dirty="0"/>
              <a:t>                    }</a:t>
            </a:r>
          </a:p>
          <a:p>
            <a:pPr eaLnBrk="1" hangingPunct="1">
              <a:lnSpc>
                <a:spcPct val="80000"/>
              </a:lnSpc>
              <a:buFont typeface="Wingdings" pitchFamily="2" charset="2"/>
              <a:buNone/>
            </a:pPr>
            <a:r>
              <a:rPr lang="en-US" altLang="zh-CN" sz="1800" dirty="0"/>
              <a:t>         }</a:t>
            </a:r>
          </a:p>
          <a:p>
            <a:pPr>
              <a:spcBef>
                <a:spcPts val="0"/>
              </a:spcBef>
              <a:buClr>
                <a:srgbClr val="FF0000"/>
              </a:buClr>
              <a:buFont typeface="Arial" pitchFamily="34" charset="0"/>
              <a:buChar char="•"/>
            </a:pPr>
            <a:r>
              <a:rPr lang="en-US" altLang="zh-CN" sz="1800" dirty="0"/>
              <a:t>A</a:t>
            </a:r>
            <a:r>
              <a:rPr lang="zh-CN" altLang="en-US" sz="1800" dirty="0"/>
              <a:t>、</a:t>
            </a:r>
            <a:r>
              <a:rPr lang="en-US" altLang="zh-CN" sz="1800" dirty="0"/>
              <a:t>B</a:t>
            </a:r>
            <a:r>
              <a:rPr lang="zh-CN" altLang="en-US" sz="1800" dirty="0"/>
              <a:t>、</a:t>
            </a:r>
            <a:r>
              <a:rPr lang="en-US" altLang="zh-CN" sz="1800" dirty="0"/>
              <a:t>visited</a:t>
            </a:r>
            <a:r>
              <a:rPr lang="zh-CN" altLang="en-US" sz="1800" dirty="0"/>
              <a:t>为全局变量；</a:t>
            </a:r>
            <a:endParaRPr lang="en-US" altLang="zh-CN" sz="1800" dirty="0"/>
          </a:p>
          <a:p>
            <a:pPr>
              <a:spcBef>
                <a:spcPts val="0"/>
              </a:spcBef>
              <a:buClr>
                <a:srgbClr val="FF0000"/>
              </a:buClr>
              <a:buFont typeface="Arial" pitchFamily="34" charset="0"/>
              <a:buChar char="•"/>
            </a:pPr>
            <a:r>
              <a:rPr lang="zh-CN" altLang="en-US" sz="1800" dirty="0"/>
              <a:t>调用前，要产生邻接矩阵 </a:t>
            </a:r>
            <a:r>
              <a:rPr lang="en-US" altLang="zh-CN" sz="1800" dirty="0"/>
              <a:t>A[][]</a:t>
            </a:r>
            <a:r>
              <a:rPr lang="zh-CN" altLang="en-US" sz="1800" dirty="0"/>
              <a:t>的值。数组</a:t>
            </a:r>
            <a:r>
              <a:rPr lang="en-US" altLang="zh-CN" sz="1800" dirty="0"/>
              <a:t>visited[]</a:t>
            </a:r>
            <a:r>
              <a:rPr lang="zh-CN" altLang="en-US" sz="1800" dirty="0"/>
              <a:t>全置为</a:t>
            </a:r>
            <a:r>
              <a:rPr lang="en-US" altLang="zh-CN" sz="1800" dirty="0"/>
              <a:t>FALSE</a:t>
            </a:r>
            <a:r>
              <a:rPr lang="zh-CN" altLang="en-US" sz="1800" dirty="0"/>
              <a:t>，</a:t>
            </a:r>
            <a:r>
              <a:rPr lang="en-US" altLang="zh-CN" sz="1800" dirty="0"/>
              <a:t>visited[1]</a:t>
            </a:r>
            <a:r>
              <a:rPr lang="zh-CN" altLang="en-US" sz="1800" dirty="0"/>
              <a:t>置为</a:t>
            </a:r>
            <a:r>
              <a:rPr lang="en-US" altLang="zh-CN" sz="1800" dirty="0"/>
              <a:t>TRUE</a:t>
            </a:r>
            <a:r>
              <a:rPr lang="zh-CN" altLang="en-US" sz="1800" dirty="0"/>
              <a:t>。</a:t>
            </a:r>
            <a:r>
              <a:rPr lang="en-US" altLang="zh-CN" sz="1800" i="1" dirty="0"/>
              <a:t>k</a:t>
            </a:r>
            <a:r>
              <a:rPr lang="zh-CN" altLang="en-US" sz="1800" dirty="0"/>
              <a:t>为</a:t>
            </a:r>
            <a:r>
              <a:rPr lang="en-US" altLang="zh-CN" sz="1800" dirty="0"/>
              <a:t>1</a:t>
            </a:r>
            <a:r>
              <a:rPr lang="zh-CN" altLang="en-US" sz="1800" dirty="0"/>
              <a:t>，</a:t>
            </a:r>
            <a:r>
              <a:rPr lang="en-US" altLang="zh-CN" sz="1800" dirty="0"/>
              <a:t>B[1]</a:t>
            </a:r>
            <a:r>
              <a:rPr lang="zh-CN" altLang="en-US" sz="1800" dirty="0"/>
              <a:t>为</a:t>
            </a:r>
            <a:r>
              <a:rPr lang="en-US" altLang="zh-CN" sz="1800" dirty="0"/>
              <a:t>1</a:t>
            </a:r>
            <a:r>
              <a:rPr lang="zh-CN" altLang="en-US" sz="1800" dirty="0"/>
              <a:t>。</a:t>
            </a:r>
            <a:endParaRPr lang="en-US" altLang="zh-CN" sz="1800" dirty="0"/>
          </a:p>
          <a:p>
            <a:pPr eaLnBrk="1" hangingPunct="1">
              <a:spcBef>
                <a:spcPts val="0"/>
              </a:spcBef>
              <a:buClr>
                <a:srgbClr val="FF0000"/>
              </a:buClr>
              <a:buFont typeface="Arial" pitchFamily="34" charset="0"/>
              <a:buChar char="•"/>
            </a:pPr>
            <a:r>
              <a:rPr lang="zh-CN" altLang="en-US" sz="1800" dirty="0"/>
              <a:t>本递归算法利用函数调用及返回实现搜索与回溯，若不用递归，本算法则较为麻烦。试模拟执行之。</a:t>
            </a:r>
          </a:p>
        </p:txBody>
      </p:sp>
      <p:grpSp>
        <p:nvGrpSpPr>
          <p:cNvPr id="11" name="组合 67"/>
          <p:cNvGrpSpPr/>
          <p:nvPr/>
        </p:nvGrpSpPr>
        <p:grpSpPr>
          <a:xfrm>
            <a:off x="-903767" y="76371"/>
            <a:ext cx="11067421" cy="674847"/>
            <a:chOff x="-537206" y="4202884"/>
            <a:chExt cx="11067421" cy="674847"/>
          </a:xfrm>
        </p:grpSpPr>
        <p:grpSp>
          <p:nvGrpSpPr>
            <p:cNvPr id="12" name="组合 106"/>
            <p:cNvGrpSpPr/>
            <p:nvPr/>
          </p:nvGrpSpPr>
          <p:grpSpPr>
            <a:xfrm>
              <a:off x="-537206" y="4202884"/>
              <a:ext cx="11067421" cy="674847"/>
              <a:chOff x="-546731" y="4202884"/>
              <a:chExt cx="11067421" cy="674847"/>
            </a:xfrm>
          </p:grpSpPr>
          <p:sp>
            <p:nvSpPr>
              <p:cNvPr id="1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15"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9.4 </a:t>
                </a:r>
                <a:r>
                  <a:rPr lang="zh-CN" altLang="en-US" sz="3600" b="1" dirty="0">
                    <a:latin typeface="Times New Roman" pitchFamily="18" charset="0"/>
                    <a:ea typeface="黑体" pitchFamily="49" charset="-122"/>
                  </a:rPr>
                  <a:t>图的遍历</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深度优先搜索遍历</a:t>
                </a:r>
              </a:p>
            </p:txBody>
          </p:sp>
        </p:grpSp>
        <p:pic>
          <p:nvPicPr>
            <p:cNvPr id="13" name="图片 12"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linds(horizont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linds(horizont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linds(horizontal)">
                                      <p:cBhvr>
                                        <p:cTn id="67" dur="500"/>
                                        <p:tgtEl>
                                          <p:spTgt spid="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
                                            <p:txEl>
                                              <p:pRg st="13" end="13"/>
                                            </p:txEl>
                                          </p:spTgt>
                                        </p:tgtEl>
                                        <p:attrNameLst>
                                          <p:attrName>style.visibility</p:attrName>
                                        </p:attrNameLst>
                                      </p:cBhvr>
                                      <p:to>
                                        <p:strVal val="visible"/>
                                      </p:to>
                                    </p:set>
                                    <p:animEffect transition="in" filter="blinds(horizontal)">
                                      <p:cBhvr>
                                        <p:cTn id="72" dur="500"/>
                                        <p:tgtEl>
                                          <p:spTgt spid="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
                                            <p:txEl>
                                              <p:pRg st="14" end="14"/>
                                            </p:txEl>
                                          </p:spTgt>
                                        </p:tgtEl>
                                        <p:attrNameLst>
                                          <p:attrName>style.visibility</p:attrName>
                                        </p:attrNameLst>
                                      </p:cBhvr>
                                      <p:to>
                                        <p:strVal val="visible"/>
                                      </p:to>
                                    </p:set>
                                    <p:animEffect transition="in" filter="blinds(horizontal)">
                                      <p:cBhvr>
                                        <p:cTn id="77" dur="500"/>
                                        <p:tgtEl>
                                          <p:spTgt spid="2">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
                                            <p:txEl>
                                              <p:pRg st="15" end="15"/>
                                            </p:txEl>
                                          </p:spTgt>
                                        </p:tgtEl>
                                        <p:attrNameLst>
                                          <p:attrName>style.visibility</p:attrName>
                                        </p:attrNameLst>
                                      </p:cBhvr>
                                      <p:to>
                                        <p:strVal val="visible"/>
                                      </p:to>
                                    </p:set>
                                    <p:animEffect transition="in" filter="blinds(horizontal)">
                                      <p:cBhvr>
                                        <p:cTn id="82" dur="500"/>
                                        <p:tgtEl>
                                          <p:spTgt spid="2">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
                                            <p:txEl>
                                              <p:pRg st="16" end="16"/>
                                            </p:txEl>
                                          </p:spTgt>
                                        </p:tgtEl>
                                        <p:attrNameLst>
                                          <p:attrName>style.visibility</p:attrName>
                                        </p:attrNameLst>
                                      </p:cBhvr>
                                      <p:to>
                                        <p:strVal val="visible"/>
                                      </p:to>
                                    </p:set>
                                    <p:animEffect transition="in" filter="blinds(horizontal)">
                                      <p:cBhvr>
                                        <p:cTn id="87" dur="500"/>
                                        <p:tgtEl>
                                          <p:spTgt spid="2">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
                                            <p:txEl>
                                              <p:pRg st="17" end="17"/>
                                            </p:txEl>
                                          </p:spTgt>
                                        </p:tgtEl>
                                        <p:attrNameLst>
                                          <p:attrName>style.visibility</p:attrName>
                                        </p:attrNameLst>
                                      </p:cBhvr>
                                      <p:to>
                                        <p:strVal val="visible"/>
                                      </p:to>
                                    </p:set>
                                    <p:animEffect transition="in" filter="blinds(horizontal)">
                                      <p:cBhvr>
                                        <p:cTn id="92" dur="500"/>
                                        <p:tgtEl>
                                          <p:spTgt spid="2">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16DC8C98-A380-417E-92DD-F68CF5F0523E}" type="slidenum">
              <a:rPr lang="zh-CN" altLang="en-US">
                <a:latin typeface="Verdana" pitchFamily="34" charset="0"/>
                <a:ea typeface="宋体" pitchFamily="2" charset="-122"/>
              </a:rPr>
              <a:pPr/>
              <a:t>4</a:t>
            </a:fld>
            <a:endParaRPr lang="en-US" altLang="zh-CN">
              <a:latin typeface="Verdana" pitchFamily="34" charset="0"/>
              <a:ea typeface="宋体" pitchFamily="2" charset="-122"/>
            </a:endParaRPr>
          </a:p>
        </p:txBody>
      </p:sp>
      <p:sp>
        <p:nvSpPr>
          <p:cNvPr id="5124" name="Rectangle 3"/>
          <p:cNvSpPr>
            <a:spLocks noGrp="1" noChangeArrowheads="1"/>
          </p:cNvSpPr>
          <p:nvPr>
            <p:ph type="body" idx="1"/>
          </p:nvPr>
        </p:nvSpPr>
        <p:spPr/>
        <p:txBody>
          <a:bodyPr/>
          <a:lstStyle/>
          <a:p>
            <a:pPr eaLnBrk="1" hangingPunct="1"/>
            <a:endParaRPr lang="zh-CN" altLang="en-US"/>
          </a:p>
        </p:txBody>
      </p:sp>
      <p:pic>
        <p:nvPicPr>
          <p:cNvPr id="5125" name="Picture 5" descr="无标题"/>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0825" y="1125538"/>
            <a:ext cx="4662488" cy="5022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6"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932363" y="1125538"/>
            <a:ext cx="4032250" cy="4895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8" name="组合 7"/>
          <p:cNvGrpSpPr/>
          <p:nvPr/>
        </p:nvGrpSpPr>
        <p:grpSpPr>
          <a:xfrm>
            <a:off x="196836" y="95357"/>
            <a:ext cx="4231148" cy="684042"/>
            <a:chOff x="611560" y="1326432"/>
            <a:chExt cx="4231148" cy="684042"/>
          </a:xfrm>
        </p:grpSpPr>
        <p:sp>
          <p:nvSpPr>
            <p:cNvPr id="9"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9.1 </a:t>
              </a:r>
              <a:r>
                <a:rPr lang="zh-CN" altLang="en-US" sz="3600" b="1" dirty="0">
                  <a:latin typeface="黑体" pitchFamily="49" charset="-122"/>
                  <a:ea typeface="黑体" pitchFamily="49" charset="-122"/>
                </a:rPr>
                <a:t>引言</a:t>
              </a:r>
            </a:p>
          </p:txBody>
        </p:sp>
        <p:grpSp>
          <p:nvGrpSpPr>
            <p:cNvPr id="10" name="组合 9"/>
            <p:cNvGrpSpPr/>
            <p:nvPr/>
          </p:nvGrpSpPr>
          <p:grpSpPr>
            <a:xfrm>
              <a:off x="958665" y="1327471"/>
              <a:ext cx="842977" cy="683003"/>
              <a:chOff x="958665" y="1327471"/>
              <a:chExt cx="842977" cy="683003"/>
            </a:xfrm>
          </p:grpSpPr>
          <p:sp>
            <p:nvSpPr>
              <p:cNvPr id="11"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pic>
            <p:nvPicPr>
              <p:cNvPr id="12" name="图片 11" descr="1.jpg"/>
              <p:cNvPicPr>
                <a:picLocks noChangeAspect="1"/>
              </p:cNvPicPr>
              <p:nvPr/>
            </p:nvPicPr>
            <p:blipFill>
              <a:blip r:embed="rId4" cstate="print"/>
              <a:stretch>
                <a:fillRect/>
              </a:stretch>
            </p:blipFill>
            <p:spPr>
              <a:xfrm>
                <a:off x="1189071" y="1467621"/>
                <a:ext cx="377680" cy="419801"/>
              </a:xfrm>
              <a:prstGeom prst="rect">
                <a:avLst/>
              </a:prstGeom>
            </p:spPr>
          </p:pic>
        </p:grpSp>
      </p:grpSp>
      <p:sp>
        <p:nvSpPr>
          <p:cNvPr id="2" name="文本框 1"/>
          <p:cNvSpPr txBox="1"/>
          <p:nvPr/>
        </p:nvSpPr>
        <p:spPr>
          <a:xfrm>
            <a:off x="3851920" y="6148388"/>
            <a:ext cx="2701280" cy="369332"/>
          </a:xfrm>
          <a:prstGeom prst="rect">
            <a:avLst/>
          </a:prstGeom>
          <a:noFill/>
        </p:spPr>
        <p:txBody>
          <a:bodyPr wrap="square" rtlCol="0">
            <a:spAutoFit/>
          </a:bodyPr>
          <a:lstStyle/>
          <a:p>
            <a:r>
              <a:rPr lang="zh-CN" altLang="en-US" b="1" dirty="0"/>
              <a:t>图</a:t>
            </a:r>
            <a:r>
              <a:rPr lang="en-US" altLang="zh-CN" b="1" dirty="0"/>
              <a:t>-</a:t>
            </a:r>
            <a:r>
              <a:rPr lang="zh-CN" altLang="en-US" b="1" dirty="0"/>
              <a:t>数据结构</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5"/>
                                        </p:tgtEl>
                                        <p:attrNameLst>
                                          <p:attrName>style.visibility</p:attrName>
                                        </p:attrNameLst>
                                      </p:cBhvr>
                                      <p:to>
                                        <p:strVal val="visible"/>
                                      </p:to>
                                    </p:set>
                                    <p:anim calcmode="lin" valueType="num">
                                      <p:cBhvr additive="base">
                                        <p:cTn id="7" dur="500" fill="hold"/>
                                        <p:tgtEl>
                                          <p:spTgt spid="5125"/>
                                        </p:tgtEl>
                                        <p:attrNameLst>
                                          <p:attrName>ppt_x</p:attrName>
                                        </p:attrNameLst>
                                      </p:cBhvr>
                                      <p:tavLst>
                                        <p:tav tm="0">
                                          <p:val>
                                            <p:strVal val="#ppt_x"/>
                                          </p:val>
                                        </p:tav>
                                        <p:tav tm="100000">
                                          <p:val>
                                            <p:strVal val="#ppt_x"/>
                                          </p:val>
                                        </p:tav>
                                      </p:tavLst>
                                    </p:anim>
                                    <p:anim calcmode="lin" valueType="num">
                                      <p:cBhvr additive="base">
                                        <p:cTn id="8" dur="500" fill="hold"/>
                                        <p:tgtEl>
                                          <p:spTgt spid="51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6"/>
                                        </p:tgtEl>
                                        <p:attrNameLst>
                                          <p:attrName>style.visibility</p:attrName>
                                        </p:attrNameLst>
                                      </p:cBhvr>
                                      <p:to>
                                        <p:strVal val="visible"/>
                                      </p:to>
                                    </p:set>
                                    <p:anim calcmode="lin" valueType="num">
                                      <p:cBhvr additive="base">
                                        <p:cTn id="13" dur="500" fill="hold"/>
                                        <p:tgtEl>
                                          <p:spTgt spid="5126"/>
                                        </p:tgtEl>
                                        <p:attrNameLst>
                                          <p:attrName>ppt_x</p:attrName>
                                        </p:attrNameLst>
                                      </p:cBhvr>
                                      <p:tavLst>
                                        <p:tav tm="0">
                                          <p:val>
                                            <p:strVal val="#ppt_x"/>
                                          </p:val>
                                        </p:tav>
                                        <p:tav tm="100000">
                                          <p:val>
                                            <p:strVal val="#ppt_x"/>
                                          </p:val>
                                        </p:tav>
                                      </p:tavLst>
                                    </p:anim>
                                    <p:anim calcmode="lin" valueType="num">
                                      <p:cBhvr additive="base">
                                        <p:cTn id="14" dur="500" fill="hold"/>
                                        <p:tgtEl>
                                          <p:spTgt spid="51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FD62CB24-E6E2-4AB9-9B6A-0A929711B7D6}" type="slidenum">
              <a:rPr lang="zh-CN" altLang="en-US">
                <a:latin typeface="Verdana" pitchFamily="34" charset="0"/>
                <a:ea typeface="宋体" pitchFamily="2" charset="-122"/>
              </a:rPr>
              <a:pPr/>
              <a:t>40</a:t>
            </a:fld>
            <a:endParaRPr lang="en-US" altLang="zh-CN">
              <a:latin typeface="Verdana" pitchFamily="34" charset="0"/>
              <a:ea typeface="宋体" pitchFamily="2" charset="-122"/>
            </a:endParaRPr>
          </a:p>
        </p:txBody>
      </p:sp>
      <p:sp>
        <p:nvSpPr>
          <p:cNvPr id="2" name="Rectangle 3"/>
          <p:cNvSpPr>
            <a:spLocks noGrp="1" noChangeArrowheads="1"/>
          </p:cNvSpPr>
          <p:nvPr>
            <p:ph type="body" idx="1"/>
          </p:nvPr>
        </p:nvSpPr>
        <p:spPr>
          <a:xfrm>
            <a:off x="251520" y="937216"/>
            <a:ext cx="7921625" cy="4968875"/>
          </a:xfrm>
        </p:spPr>
        <p:txBody>
          <a:bodyPr/>
          <a:lstStyle/>
          <a:p>
            <a:pPr eaLnBrk="1" hangingPunct="1">
              <a:buClr>
                <a:srgbClr val="FF0000"/>
              </a:buClr>
              <a:buFont typeface="Wingdings" pitchFamily="2" charset="2"/>
              <a:buChar char="Ø"/>
            </a:pPr>
            <a:r>
              <a:rPr lang="zh-CN" altLang="en-US" sz="2400" b="1" dirty="0"/>
              <a:t>广度优先搜索遍历</a:t>
            </a:r>
            <a:r>
              <a:rPr lang="zh-CN" altLang="en-US" sz="2200" b="1" dirty="0"/>
              <a:t>（</a:t>
            </a:r>
            <a:r>
              <a:rPr lang="en-US" altLang="zh-CN" sz="2200" b="1" dirty="0">
                <a:solidFill>
                  <a:srgbClr val="0000FF"/>
                </a:solidFill>
              </a:rPr>
              <a:t>Breadth First Search traversal, BFS</a:t>
            </a:r>
            <a:r>
              <a:rPr lang="en-US" altLang="zh-CN" sz="2200" b="1" dirty="0"/>
              <a:t>) </a:t>
            </a:r>
          </a:p>
          <a:p>
            <a:pPr eaLnBrk="1" hangingPunct="1">
              <a:buFont typeface="Wingdings" pitchFamily="2" charset="2"/>
              <a:buNone/>
            </a:pPr>
            <a:r>
              <a:rPr lang="en-US" altLang="zh-CN" sz="2200" b="1" dirty="0"/>
              <a:t>     </a:t>
            </a:r>
            <a:r>
              <a:rPr lang="zh-CN" altLang="en-US" sz="2200" b="1" dirty="0"/>
              <a:t>广度优先遍历</a:t>
            </a:r>
          </a:p>
          <a:p>
            <a:pPr eaLnBrk="1" hangingPunct="1">
              <a:buFont typeface="Wingdings" pitchFamily="2" charset="2"/>
              <a:buNone/>
            </a:pPr>
            <a:r>
              <a:rPr lang="zh-CN" altLang="en-US" sz="2200" dirty="0"/>
              <a:t>     </a:t>
            </a:r>
            <a:r>
              <a:rPr lang="en-US" altLang="zh-CN" sz="2200" b="1" dirty="0"/>
              <a:t>——</a:t>
            </a:r>
            <a:r>
              <a:rPr lang="zh-CN" altLang="en-US" sz="2000" b="1" dirty="0"/>
              <a:t>由近及远逐层访问顶点（典型的层次遍历）</a:t>
            </a:r>
          </a:p>
          <a:p>
            <a:pPr eaLnBrk="1" hangingPunct="1">
              <a:buFont typeface="Wingdings" pitchFamily="2" charset="2"/>
              <a:buNone/>
            </a:pPr>
            <a:r>
              <a:rPr lang="zh-CN" altLang="en-US" sz="2200" b="1" dirty="0"/>
              <a:t>   </a:t>
            </a:r>
            <a:r>
              <a:rPr lang="en-US" altLang="zh-CN" sz="2200" b="1" dirty="0"/>
              <a:t>1. </a:t>
            </a:r>
            <a:r>
              <a:rPr lang="zh-CN" altLang="en-US" sz="2200" b="1" dirty="0"/>
              <a:t>基本算法</a:t>
            </a:r>
          </a:p>
          <a:p>
            <a:pPr eaLnBrk="1" hangingPunct="1">
              <a:buFont typeface="Wingdings" pitchFamily="2" charset="2"/>
              <a:buNone/>
            </a:pPr>
            <a:r>
              <a:rPr lang="zh-CN" altLang="en-US" sz="2200" b="1" dirty="0"/>
              <a:t>       从顶点</a:t>
            </a:r>
            <a:r>
              <a:rPr lang="en-US" altLang="zh-CN" sz="2200" b="1" dirty="0"/>
              <a:t>v</a:t>
            </a:r>
            <a:r>
              <a:rPr lang="en-US" altLang="zh-CN" sz="2200" b="1" baseline="-25000" dirty="0"/>
              <a:t>0</a:t>
            </a:r>
            <a:r>
              <a:rPr lang="zh-CN" altLang="en-US" sz="2200" b="1" dirty="0"/>
              <a:t>出发广度优先搜索遍历图的算法</a:t>
            </a:r>
            <a:r>
              <a:rPr lang="en-US" altLang="zh-CN" sz="2200" b="1" dirty="0"/>
              <a:t>bfs(v</a:t>
            </a:r>
            <a:r>
              <a:rPr lang="en-US" altLang="zh-CN" sz="2200" b="1" baseline="-25000" dirty="0"/>
              <a:t>0</a:t>
            </a:r>
            <a:r>
              <a:rPr lang="en-US" altLang="zh-CN" sz="2200" b="1" dirty="0"/>
              <a:t>): </a:t>
            </a:r>
          </a:p>
          <a:p>
            <a:pPr eaLnBrk="1" hangingPunct="1">
              <a:buFont typeface="Wingdings" pitchFamily="2" charset="2"/>
              <a:buNone/>
            </a:pPr>
            <a:r>
              <a:rPr lang="en-US" altLang="zh-CN" sz="2200" b="1" dirty="0"/>
              <a:t>     </a:t>
            </a:r>
            <a:r>
              <a:rPr lang="zh-CN" altLang="en-US" sz="2200" b="1" dirty="0"/>
              <a:t>（</a:t>
            </a:r>
            <a:r>
              <a:rPr lang="en-US" altLang="zh-CN" sz="2200" b="1" dirty="0"/>
              <a:t>1</a:t>
            </a:r>
            <a:r>
              <a:rPr lang="zh-CN" altLang="en-US" sz="2200" b="1" dirty="0"/>
              <a:t>）访问</a:t>
            </a:r>
            <a:r>
              <a:rPr lang="en-US" altLang="zh-CN" sz="2200" b="1" dirty="0"/>
              <a:t>v</a:t>
            </a:r>
            <a:r>
              <a:rPr lang="en-US" altLang="zh-CN" sz="2200" b="1" baseline="-25000" dirty="0"/>
              <a:t>0</a:t>
            </a:r>
          </a:p>
          <a:p>
            <a:pPr eaLnBrk="1" hangingPunct="1">
              <a:buFont typeface="Wingdings" pitchFamily="2" charset="2"/>
              <a:buNone/>
            </a:pPr>
            <a:r>
              <a:rPr lang="en-US" altLang="zh-CN" sz="2200" b="1" dirty="0"/>
              <a:t>     </a:t>
            </a:r>
            <a:r>
              <a:rPr lang="zh-CN" altLang="en-US" sz="2200" b="1" dirty="0"/>
              <a:t>（</a:t>
            </a:r>
            <a:r>
              <a:rPr lang="en-US" altLang="zh-CN" sz="2200" b="1" dirty="0"/>
              <a:t>2</a:t>
            </a:r>
            <a:r>
              <a:rPr lang="zh-CN" altLang="en-US" sz="2200" b="1" dirty="0"/>
              <a:t>）依次访问</a:t>
            </a:r>
            <a:r>
              <a:rPr lang="en-US" altLang="zh-CN" sz="2200" b="1" dirty="0"/>
              <a:t>v</a:t>
            </a:r>
            <a:r>
              <a:rPr lang="en-US" altLang="zh-CN" sz="2200" b="1" baseline="-25000" dirty="0"/>
              <a:t>0</a:t>
            </a:r>
            <a:r>
              <a:rPr lang="zh-CN" altLang="en-US" sz="2200" b="1" dirty="0"/>
              <a:t>的各邻接点。</a:t>
            </a:r>
          </a:p>
          <a:p>
            <a:pPr eaLnBrk="1" hangingPunct="1">
              <a:buFont typeface="Wingdings" pitchFamily="2" charset="2"/>
              <a:buNone/>
            </a:pPr>
            <a:r>
              <a:rPr lang="zh-CN" altLang="en-US" sz="2200" b="1" dirty="0"/>
              <a:t>     （</a:t>
            </a:r>
            <a:r>
              <a:rPr lang="en-US" altLang="zh-CN" sz="2200" b="1" dirty="0"/>
              <a:t>3</a:t>
            </a:r>
            <a:r>
              <a:rPr lang="zh-CN" altLang="en-US" sz="2200" b="1" dirty="0"/>
              <a:t>）设最近一层访问序列为</a:t>
            </a:r>
            <a:r>
              <a:rPr lang="en-US" altLang="zh-CN" sz="2200" b="1" dirty="0"/>
              <a:t>v</a:t>
            </a:r>
            <a:r>
              <a:rPr lang="en-US" altLang="zh-CN" sz="2200" b="1" i="1" baseline="-25000" dirty="0"/>
              <a:t>i</a:t>
            </a:r>
            <a:r>
              <a:rPr lang="en-US" altLang="zh-CN" sz="2200" b="1" baseline="-25000" dirty="0"/>
              <a:t>1</a:t>
            </a:r>
            <a:r>
              <a:rPr lang="zh-CN" altLang="en-US" sz="2200" b="1" dirty="0"/>
              <a:t>，</a:t>
            </a:r>
            <a:r>
              <a:rPr lang="en-US" altLang="zh-CN" sz="2200" b="1" dirty="0"/>
              <a:t>v</a:t>
            </a:r>
            <a:r>
              <a:rPr lang="en-US" altLang="zh-CN" sz="2200" b="1" i="1" baseline="-25000" dirty="0"/>
              <a:t>i</a:t>
            </a:r>
            <a:r>
              <a:rPr lang="en-US" altLang="zh-CN" sz="2200" b="1" baseline="-25000" dirty="0"/>
              <a:t>2</a:t>
            </a:r>
            <a:r>
              <a:rPr lang="zh-CN" altLang="en-US" sz="2200" b="1" dirty="0"/>
              <a:t>，</a:t>
            </a:r>
            <a:r>
              <a:rPr lang="en-US" altLang="zh-CN" sz="2200" b="1" dirty="0"/>
              <a:t>……</a:t>
            </a:r>
            <a:r>
              <a:rPr lang="zh-CN" altLang="en-US" sz="2200" b="1" dirty="0"/>
              <a:t>，</a:t>
            </a:r>
            <a:r>
              <a:rPr lang="en-US" altLang="zh-CN" sz="2200" b="1" dirty="0" err="1"/>
              <a:t>v</a:t>
            </a:r>
            <a:r>
              <a:rPr lang="en-US" altLang="zh-CN" sz="2200" b="1" i="1" baseline="-25000" dirty="0" err="1"/>
              <a:t>ik</a:t>
            </a:r>
            <a:r>
              <a:rPr lang="zh-CN" altLang="en-US" sz="2200" b="1" dirty="0"/>
              <a:t>， </a:t>
            </a:r>
          </a:p>
          <a:p>
            <a:pPr eaLnBrk="1" hangingPunct="1">
              <a:buFont typeface="Wingdings" pitchFamily="2" charset="2"/>
              <a:buNone/>
            </a:pPr>
            <a:r>
              <a:rPr lang="zh-CN" altLang="en-US" sz="2200" b="1" dirty="0"/>
              <a:t>               则依次访问  </a:t>
            </a:r>
            <a:r>
              <a:rPr lang="en-US" altLang="zh-CN" sz="2200" b="1" dirty="0"/>
              <a:t>v</a:t>
            </a:r>
            <a:r>
              <a:rPr lang="en-US" altLang="zh-CN" sz="2200" b="1" i="1" baseline="-25000" dirty="0"/>
              <a:t>i</a:t>
            </a:r>
            <a:r>
              <a:rPr lang="en-US" altLang="zh-CN" sz="2200" b="1" baseline="-25000" dirty="0"/>
              <a:t>1</a:t>
            </a:r>
            <a:r>
              <a:rPr lang="zh-CN" altLang="en-US" sz="2200" b="1" dirty="0"/>
              <a:t>，</a:t>
            </a:r>
            <a:r>
              <a:rPr lang="en-US" altLang="zh-CN" sz="2200" b="1" dirty="0"/>
              <a:t>v</a:t>
            </a:r>
            <a:r>
              <a:rPr lang="en-US" altLang="zh-CN" sz="2200" b="1" i="1" baseline="-25000" dirty="0"/>
              <a:t>i</a:t>
            </a:r>
            <a:r>
              <a:rPr lang="en-US" altLang="zh-CN" sz="2200" b="1" baseline="-25000" dirty="0"/>
              <a:t>2</a:t>
            </a:r>
            <a:r>
              <a:rPr lang="zh-CN" altLang="en-US" sz="2200" b="1" dirty="0"/>
              <a:t>，</a:t>
            </a:r>
            <a:r>
              <a:rPr lang="en-US" altLang="zh-CN" sz="2200" b="1" dirty="0"/>
              <a:t>……</a:t>
            </a:r>
            <a:r>
              <a:rPr lang="zh-CN" altLang="en-US" sz="2200" b="1" dirty="0"/>
              <a:t>，</a:t>
            </a:r>
            <a:r>
              <a:rPr lang="en-US" altLang="zh-CN" sz="2200" b="1" dirty="0" err="1"/>
              <a:t>v</a:t>
            </a:r>
            <a:r>
              <a:rPr lang="en-US" altLang="zh-CN" sz="2200" b="1" i="1" baseline="-25000" dirty="0" err="1"/>
              <a:t>ik</a:t>
            </a:r>
            <a:r>
              <a:rPr lang="zh-CN" altLang="en-US" sz="2200" b="1" dirty="0"/>
              <a:t>的</a:t>
            </a:r>
          </a:p>
          <a:p>
            <a:pPr eaLnBrk="1" hangingPunct="1">
              <a:buFont typeface="Wingdings" pitchFamily="2" charset="2"/>
              <a:buNone/>
            </a:pPr>
            <a:r>
              <a:rPr lang="zh-CN" altLang="en-US" sz="2200" b="1" dirty="0"/>
              <a:t>               </a:t>
            </a:r>
            <a:r>
              <a:rPr lang="zh-CN" altLang="en-US" sz="2200" b="1" dirty="0">
                <a:solidFill>
                  <a:srgbClr val="FF0000"/>
                </a:solidFill>
              </a:rPr>
              <a:t>未被访问过</a:t>
            </a:r>
            <a:r>
              <a:rPr lang="zh-CN" altLang="en-US" sz="2200" b="1" dirty="0"/>
              <a:t>的邻接点。</a:t>
            </a:r>
          </a:p>
          <a:p>
            <a:pPr eaLnBrk="1" hangingPunct="1">
              <a:buFont typeface="Wingdings" pitchFamily="2" charset="2"/>
              <a:buNone/>
            </a:pPr>
            <a:r>
              <a:rPr lang="zh-CN" altLang="en-US" sz="2200" b="1" dirty="0"/>
              <a:t>      （</a:t>
            </a:r>
            <a:r>
              <a:rPr lang="en-US" altLang="zh-CN" sz="2200" b="1" dirty="0"/>
              <a:t>4</a:t>
            </a:r>
            <a:r>
              <a:rPr lang="zh-CN" altLang="en-US" sz="2200" b="1" dirty="0"/>
              <a:t>）重复上述操作（</a:t>
            </a:r>
            <a:r>
              <a:rPr lang="en-US" altLang="zh-CN" sz="2200" b="1" dirty="0"/>
              <a:t>3</a:t>
            </a:r>
            <a:r>
              <a:rPr lang="zh-CN" altLang="en-US" sz="2200" b="1" dirty="0"/>
              <a:t>），直到所有可达的邻接点被访问完</a:t>
            </a:r>
            <a:endParaRPr lang="en-US" altLang="zh-CN" sz="2200" b="1" dirty="0"/>
          </a:p>
          <a:p>
            <a:pPr eaLnBrk="1" hangingPunct="1">
              <a:buFont typeface="Wingdings" pitchFamily="2" charset="2"/>
              <a:buNone/>
            </a:pPr>
            <a:r>
              <a:rPr lang="en-US" altLang="zh-CN" sz="2200" b="1" dirty="0"/>
              <a:t>               </a:t>
            </a:r>
            <a:r>
              <a:rPr lang="zh-CN" altLang="en-US" sz="2200" b="1" dirty="0"/>
              <a:t>为止。   </a:t>
            </a:r>
          </a:p>
        </p:txBody>
      </p:sp>
      <p:grpSp>
        <p:nvGrpSpPr>
          <p:cNvPr id="11" name="组合 67"/>
          <p:cNvGrpSpPr/>
          <p:nvPr/>
        </p:nvGrpSpPr>
        <p:grpSpPr>
          <a:xfrm>
            <a:off x="-903767" y="76371"/>
            <a:ext cx="11067421" cy="674847"/>
            <a:chOff x="-537206" y="4202884"/>
            <a:chExt cx="11067421" cy="674847"/>
          </a:xfrm>
        </p:grpSpPr>
        <p:grpSp>
          <p:nvGrpSpPr>
            <p:cNvPr id="12" name="组合 106"/>
            <p:cNvGrpSpPr/>
            <p:nvPr/>
          </p:nvGrpSpPr>
          <p:grpSpPr>
            <a:xfrm>
              <a:off x="-537206" y="4202884"/>
              <a:ext cx="11067421" cy="674847"/>
              <a:chOff x="-546731" y="4202884"/>
              <a:chExt cx="11067421" cy="674847"/>
            </a:xfrm>
          </p:grpSpPr>
          <p:sp>
            <p:nvSpPr>
              <p:cNvPr id="1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15"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9.4 </a:t>
                </a:r>
                <a:r>
                  <a:rPr lang="zh-CN" altLang="en-US" sz="3600" b="1" dirty="0">
                    <a:latin typeface="Times New Roman" pitchFamily="18" charset="0"/>
                    <a:ea typeface="黑体" pitchFamily="49" charset="-122"/>
                  </a:rPr>
                  <a:t>图的遍历</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广度优先搜索遍历</a:t>
                </a:r>
              </a:p>
            </p:txBody>
          </p:sp>
        </p:grpSp>
        <p:pic>
          <p:nvPicPr>
            <p:cNvPr id="13" name="图片 12"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linds(horizont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linds(horizontal)">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EAD48ED0-7447-4B01-94A8-64F1721F7C7C}" type="slidenum">
              <a:rPr lang="zh-CN" altLang="en-US">
                <a:solidFill>
                  <a:schemeClr val="bg1"/>
                </a:solidFill>
                <a:latin typeface="Verdana" pitchFamily="34" charset="0"/>
                <a:ea typeface="宋体" pitchFamily="2" charset="-122"/>
              </a:rPr>
              <a:pPr/>
              <a:t>41</a:t>
            </a:fld>
            <a:endParaRPr lang="en-US" altLang="zh-CN" dirty="0">
              <a:solidFill>
                <a:schemeClr val="bg1"/>
              </a:solidFill>
              <a:latin typeface="Verdana" pitchFamily="34" charset="0"/>
              <a:ea typeface="宋体" pitchFamily="2" charset="-122"/>
            </a:endParaRPr>
          </a:p>
        </p:txBody>
      </p:sp>
      <p:sp>
        <p:nvSpPr>
          <p:cNvPr id="4" name="Rectangle 3"/>
          <p:cNvSpPr>
            <a:spLocks noGrp="1" noChangeArrowheads="1"/>
          </p:cNvSpPr>
          <p:nvPr>
            <p:ph type="body" idx="1"/>
          </p:nvPr>
        </p:nvSpPr>
        <p:spPr>
          <a:xfrm>
            <a:off x="385763" y="1097530"/>
            <a:ext cx="8229600" cy="4678451"/>
          </a:xfrm>
        </p:spPr>
        <p:txBody>
          <a:bodyPr/>
          <a:lstStyle/>
          <a:p>
            <a:pPr eaLnBrk="1" hangingPunct="1">
              <a:buClr>
                <a:srgbClr val="FF0000"/>
              </a:buClr>
              <a:buFont typeface="Wingdings" pitchFamily="2" charset="2"/>
              <a:buChar char="n"/>
            </a:pPr>
            <a:r>
              <a:rPr lang="en-US" altLang="zh-CN" sz="1800" b="1" dirty="0">
                <a:latin typeface="楷体_GB2312" pitchFamily="1" charset="-122"/>
              </a:rPr>
              <a:t>bfs(1)</a:t>
            </a:r>
            <a:r>
              <a:rPr lang="zh-CN" altLang="en-US" sz="1800" b="1" dirty="0">
                <a:latin typeface="楷体_GB2312" pitchFamily="1" charset="-122"/>
              </a:rPr>
              <a:t>的执行过程如下图所示。</a:t>
            </a:r>
          </a:p>
          <a:p>
            <a:pPr eaLnBrk="1" hangingPunct="1">
              <a:buFont typeface="Wingdings" pitchFamily="2" charset="2"/>
              <a:buNone/>
            </a:pPr>
            <a:r>
              <a:rPr lang="zh-CN" altLang="en-US" sz="1800" b="1" dirty="0">
                <a:latin typeface="楷体_GB2312" pitchFamily="1" charset="-122"/>
              </a:rPr>
              <a:t>   其中用红线标注搜索路线。</a:t>
            </a:r>
          </a:p>
          <a:p>
            <a:pPr eaLnBrk="1" hangingPunct="1">
              <a:buFont typeface="Wingdings" pitchFamily="2" charset="2"/>
              <a:buNone/>
            </a:pPr>
            <a:r>
              <a:rPr lang="zh-CN" altLang="en-US" sz="1800" b="1" dirty="0">
                <a:latin typeface="楷体_GB2312" pitchFamily="1" charset="-122"/>
              </a:rPr>
              <a:t>   将搜索的边连起来得到</a:t>
            </a:r>
            <a:r>
              <a:rPr lang="en-US" altLang="zh-CN" sz="1800" b="1" dirty="0">
                <a:latin typeface="楷体_GB2312" pitchFamily="1" charset="-122"/>
              </a:rPr>
              <a:t>bfs</a:t>
            </a:r>
            <a:r>
              <a:rPr lang="zh-CN" altLang="en-US" sz="1800" b="1" dirty="0">
                <a:latin typeface="楷体_GB2312" pitchFamily="1" charset="-122"/>
              </a:rPr>
              <a:t>生成树。</a:t>
            </a:r>
          </a:p>
        </p:txBody>
      </p:sp>
      <p:sp>
        <p:nvSpPr>
          <p:cNvPr id="37892" name="Line 4"/>
          <p:cNvSpPr>
            <a:spLocks noChangeShapeType="1"/>
          </p:cNvSpPr>
          <p:nvPr/>
        </p:nvSpPr>
        <p:spPr bwMode="auto">
          <a:xfrm flipH="1">
            <a:off x="1300476" y="2675576"/>
            <a:ext cx="1439864" cy="803274"/>
          </a:xfrm>
          <a:prstGeom prst="line">
            <a:avLst/>
          </a:prstGeom>
          <a:noFill/>
          <a:ln w="19050">
            <a:solidFill>
              <a:srgbClr val="FF0000"/>
            </a:solidFill>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37893" name="Line 5"/>
          <p:cNvSpPr>
            <a:spLocks noChangeShapeType="1"/>
          </p:cNvSpPr>
          <p:nvPr/>
        </p:nvSpPr>
        <p:spPr bwMode="auto">
          <a:xfrm flipH="1">
            <a:off x="717551" y="3727450"/>
            <a:ext cx="357188" cy="492125"/>
          </a:xfrm>
          <a:prstGeom prst="line">
            <a:avLst/>
          </a:prstGeom>
          <a:noFill/>
          <a:ln w="19050">
            <a:solidFill>
              <a:srgbClr val="FF0000"/>
            </a:solidFill>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37894" name="Line 6"/>
          <p:cNvSpPr>
            <a:spLocks noChangeShapeType="1"/>
          </p:cNvSpPr>
          <p:nvPr/>
        </p:nvSpPr>
        <p:spPr bwMode="auto">
          <a:xfrm>
            <a:off x="2105025" y="4292600"/>
            <a:ext cx="720725" cy="0"/>
          </a:xfrm>
          <a:prstGeom prst="line">
            <a:avLst/>
          </a:prstGeom>
          <a:noFill/>
          <a:ln w="19050">
            <a:solidFill>
              <a:srgbClr val="FF0000"/>
            </a:solidFill>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37895" name="Line 7"/>
          <p:cNvSpPr>
            <a:spLocks noChangeShapeType="1"/>
          </p:cNvSpPr>
          <p:nvPr/>
        </p:nvSpPr>
        <p:spPr bwMode="auto">
          <a:xfrm>
            <a:off x="3068638" y="2704307"/>
            <a:ext cx="1131887" cy="929480"/>
          </a:xfrm>
          <a:prstGeom prst="line">
            <a:avLst/>
          </a:prstGeom>
          <a:noFill/>
          <a:ln w="19050">
            <a:solidFill>
              <a:srgbClr val="FF0000"/>
            </a:solidFill>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37896" name="Line 8"/>
          <p:cNvSpPr>
            <a:spLocks noChangeShapeType="1"/>
          </p:cNvSpPr>
          <p:nvPr/>
        </p:nvSpPr>
        <p:spPr bwMode="auto">
          <a:xfrm>
            <a:off x="1439863" y="3717032"/>
            <a:ext cx="377825" cy="466031"/>
          </a:xfrm>
          <a:prstGeom prst="line">
            <a:avLst/>
          </a:prstGeom>
          <a:noFill/>
          <a:ln w="19050">
            <a:solidFill>
              <a:srgbClr val="FF0000"/>
            </a:solidFill>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37897" name="Line 9"/>
          <p:cNvSpPr>
            <a:spLocks noChangeShapeType="1"/>
          </p:cNvSpPr>
          <p:nvPr/>
        </p:nvSpPr>
        <p:spPr bwMode="auto">
          <a:xfrm>
            <a:off x="2033588" y="4531677"/>
            <a:ext cx="431800" cy="493713"/>
          </a:xfrm>
          <a:prstGeom prst="line">
            <a:avLst/>
          </a:prstGeom>
          <a:noFill/>
          <a:ln w="19050">
            <a:solidFill>
              <a:srgbClr val="FF0000"/>
            </a:solidFill>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37898" name="Line 10"/>
          <p:cNvSpPr>
            <a:spLocks noChangeShapeType="1"/>
          </p:cNvSpPr>
          <p:nvPr/>
        </p:nvSpPr>
        <p:spPr bwMode="auto">
          <a:xfrm flipH="1">
            <a:off x="1474788" y="4508500"/>
            <a:ext cx="287337" cy="501650"/>
          </a:xfrm>
          <a:prstGeom prst="line">
            <a:avLst/>
          </a:prstGeom>
          <a:noFill/>
          <a:ln w="19050">
            <a:solidFill>
              <a:srgbClr val="FF0000"/>
            </a:solidFill>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37899" name="Line 11"/>
          <p:cNvSpPr>
            <a:spLocks noChangeShapeType="1"/>
          </p:cNvSpPr>
          <p:nvPr/>
        </p:nvSpPr>
        <p:spPr bwMode="auto">
          <a:xfrm>
            <a:off x="4343401" y="3918195"/>
            <a:ext cx="321152" cy="556353"/>
          </a:xfrm>
          <a:prstGeom prst="line">
            <a:avLst/>
          </a:prstGeom>
          <a:noFill/>
          <a:ln w="19050">
            <a:solidFill>
              <a:srgbClr val="FF0000"/>
            </a:solidFill>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sp>
        <p:nvSpPr>
          <p:cNvPr id="37900" name="Line 12"/>
          <p:cNvSpPr>
            <a:spLocks noChangeShapeType="1"/>
          </p:cNvSpPr>
          <p:nvPr/>
        </p:nvSpPr>
        <p:spPr bwMode="auto">
          <a:xfrm flipH="1">
            <a:off x="3702050" y="3891289"/>
            <a:ext cx="360363" cy="576263"/>
          </a:xfrm>
          <a:prstGeom prst="line">
            <a:avLst/>
          </a:prstGeom>
          <a:noFill/>
          <a:ln w="19050">
            <a:solidFill>
              <a:srgbClr val="FF0000"/>
            </a:solidFill>
            <a:round/>
            <a:tailEnd type="triangle" w="sm" len="med"/>
          </a:ln>
          <a:extLst>
            <a:ext uri="{909E8E84-426E-40DD-AFC4-6F175D3DCCD1}">
              <a14:hiddenFill xmlns:a14="http://schemas.microsoft.com/office/drawing/2010/main" xmlns="">
                <a:noFill/>
              </a14:hiddenFill>
            </a:ext>
          </a:extLst>
        </p:spPr>
        <p:txBody>
          <a:bodyPr/>
          <a:lstStyle/>
          <a:p>
            <a:endParaRPr lang="zh-CN" altLang="en-US"/>
          </a:p>
        </p:txBody>
      </p:sp>
      <p:grpSp>
        <p:nvGrpSpPr>
          <p:cNvPr id="2" name="Group 13"/>
          <p:cNvGrpSpPr/>
          <p:nvPr/>
        </p:nvGrpSpPr>
        <p:grpSpPr bwMode="auto">
          <a:xfrm>
            <a:off x="611188" y="2492375"/>
            <a:ext cx="4178300" cy="2892425"/>
            <a:chOff x="0" y="0"/>
            <a:chExt cx="2632" cy="1822"/>
          </a:xfrm>
        </p:grpSpPr>
        <p:sp>
          <p:nvSpPr>
            <p:cNvPr id="37924" name="Line 14"/>
            <p:cNvSpPr>
              <a:spLocks noChangeShapeType="1"/>
            </p:cNvSpPr>
            <p:nvPr/>
          </p:nvSpPr>
          <p:spPr bwMode="auto">
            <a:xfrm flipH="1">
              <a:off x="454" y="136"/>
              <a:ext cx="948" cy="533"/>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37925" name="Line 15"/>
            <p:cNvSpPr>
              <a:spLocks noChangeShapeType="1"/>
            </p:cNvSpPr>
            <p:nvPr/>
          </p:nvSpPr>
          <p:spPr bwMode="auto">
            <a:xfrm flipH="1">
              <a:off x="102" y="778"/>
              <a:ext cx="239" cy="356"/>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37926" name="Line 16"/>
            <p:cNvSpPr>
              <a:spLocks noChangeShapeType="1"/>
            </p:cNvSpPr>
            <p:nvPr/>
          </p:nvSpPr>
          <p:spPr bwMode="auto">
            <a:xfrm>
              <a:off x="487" y="778"/>
              <a:ext cx="270" cy="346"/>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37927" name="Line 17"/>
            <p:cNvSpPr>
              <a:spLocks noChangeShapeType="1"/>
            </p:cNvSpPr>
            <p:nvPr/>
          </p:nvSpPr>
          <p:spPr bwMode="auto">
            <a:xfrm flipH="1">
              <a:off x="580" y="1268"/>
              <a:ext cx="191" cy="365"/>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37928" name="Line 18"/>
            <p:cNvSpPr>
              <a:spLocks noChangeShapeType="1"/>
            </p:cNvSpPr>
            <p:nvPr/>
          </p:nvSpPr>
          <p:spPr bwMode="auto">
            <a:xfrm>
              <a:off x="897" y="1225"/>
              <a:ext cx="372" cy="415"/>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37929" name="Line 19"/>
            <p:cNvSpPr>
              <a:spLocks noChangeShapeType="1"/>
            </p:cNvSpPr>
            <p:nvPr/>
          </p:nvSpPr>
          <p:spPr bwMode="auto">
            <a:xfrm flipH="1">
              <a:off x="1349" y="1269"/>
              <a:ext cx="148" cy="364"/>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37930" name="Line 20"/>
            <p:cNvSpPr>
              <a:spLocks noChangeShapeType="1"/>
            </p:cNvSpPr>
            <p:nvPr/>
          </p:nvSpPr>
          <p:spPr bwMode="auto">
            <a:xfrm flipV="1">
              <a:off x="908" y="1179"/>
              <a:ext cx="494" cy="0"/>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37931" name="Line 21"/>
            <p:cNvSpPr>
              <a:spLocks noChangeShapeType="1"/>
            </p:cNvSpPr>
            <p:nvPr/>
          </p:nvSpPr>
          <p:spPr bwMode="auto">
            <a:xfrm>
              <a:off x="1512" y="155"/>
              <a:ext cx="719" cy="596"/>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37932" name="Line 22"/>
            <p:cNvSpPr>
              <a:spLocks noChangeShapeType="1"/>
            </p:cNvSpPr>
            <p:nvPr/>
          </p:nvSpPr>
          <p:spPr bwMode="auto">
            <a:xfrm flipH="1">
              <a:off x="1973" y="902"/>
              <a:ext cx="243" cy="374"/>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37933" name="Line 23"/>
            <p:cNvSpPr>
              <a:spLocks noChangeShapeType="1"/>
            </p:cNvSpPr>
            <p:nvPr/>
          </p:nvSpPr>
          <p:spPr bwMode="auto">
            <a:xfrm>
              <a:off x="2314" y="907"/>
              <a:ext cx="203" cy="369"/>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37934" name="Line 24"/>
            <p:cNvSpPr>
              <a:spLocks noChangeShapeType="1"/>
            </p:cNvSpPr>
            <p:nvPr/>
          </p:nvSpPr>
          <p:spPr bwMode="auto">
            <a:xfrm>
              <a:off x="2041" y="1361"/>
              <a:ext cx="412" cy="0"/>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37935" name="Line 25"/>
            <p:cNvSpPr>
              <a:spLocks noChangeShapeType="1"/>
            </p:cNvSpPr>
            <p:nvPr/>
          </p:nvSpPr>
          <p:spPr bwMode="auto">
            <a:xfrm>
              <a:off x="635" y="1723"/>
              <a:ext cx="590" cy="0"/>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37936" name="Oval 26"/>
            <p:cNvSpPr>
              <a:spLocks noChangeArrowheads="1"/>
            </p:cNvSpPr>
            <p:nvPr/>
          </p:nvSpPr>
          <p:spPr bwMode="auto">
            <a:xfrm>
              <a:off x="1225" y="163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6</a:t>
              </a:r>
            </a:p>
          </p:txBody>
        </p:sp>
        <p:sp>
          <p:nvSpPr>
            <p:cNvPr id="37937" name="Oval 27"/>
            <p:cNvSpPr>
              <a:spLocks noChangeArrowheads="1"/>
            </p:cNvSpPr>
            <p:nvPr/>
          </p:nvSpPr>
          <p:spPr bwMode="auto">
            <a:xfrm>
              <a:off x="1406" y="1088"/>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7</a:t>
              </a:r>
            </a:p>
          </p:txBody>
        </p:sp>
        <p:sp>
          <p:nvSpPr>
            <p:cNvPr id="37938" name="Oval 28"/>
            <p:cNvSpPr>
              <a:spLocks noChangeArrowheads="1"/>
            </p:cNvSpPr>
            <p:nvPr/>
          </p:nvSpPr>
          <p:spPr bwMode="auto">
            <a:xfrm>
              <a:off x="1361" y="0"/>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1</a:t>
              </a:r>
            </a:p>
          </p:txBody>
        </p:sp>
        <p:sp>
          <p:nvSpPr>
            <p:cNvPr id="37939" name="Oval 29"/>
            <p:cNvSpPr>
              <a:spLocks noChangeArrowheads="1"/>
            </p:cNvSpPr>
            <p:nvPr/>
          </p:nvSpPr>
          <p:spPr bwMode="auto">
            <a:xfrm>
              <a:off x="317" y="635"/>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2</a:t>
              </a:r>
            </a:p>
          </p:txBody>
        </p:sp>
        <p:sp>
          <p:nvSpPr>
            <p:cNvPr id="37940" name="Oval 30"/>
            <p:cNvSpPr>
              <a:spLocks noChangeArrowheads="1"/>
            </p:cNvSpPr>
            <p:nvPr/>
          </p:nvSpPr>
          <p:spPr bwMode="auto">
            <a:xfrm>
              <a:off x="454" y="163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5</a:t>
              </a:r>
            </a:p>
          </p:txBody>
        </p:sp>
        <p:sp>
          <p:nvSpPr>
            <p:cNvPr id="37941" name="Oval 31"/>
            <p:cNvSpPr>
              <a:spLocks noChangeArrowheads="1"/>
            </p:cNvSpPr>
            <p:nvPr/>
          </p:nvSpPr>
          <p:spPr bwMode="auto">
            <a:xfrm>
              <a:off x="0" y="1134"/>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3</a:t>
              </a:r>
            </a:p>
          </p:txBody>
        </p:sp>
        <p:sp>
          <p:nvSpPr>
            <p:cNvPr id="37942" name="Oval 32"/>
            <p:cNvSpPr>
              <a:spLocks noChangeArrowheads="1"/>
            </p:cNvSpPr>
            <p:nvPr/>
          </p:nvSpPr>
          <p:spPr bwMode="auto">
            <a:xfrm>
              <a:off x="726" y="1088"/>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4</a:t>
              </a:r>
            </a:p>
          </p:txBody>
        </p:sp>
        <p:sp>
          <p:nvSpPr>
            <p:cNvPr id="37943" name="Oval 33"/>
            <p:cNvSpPr>
              <a:spLocks noChangeArrowheads="1"/>
            </p:cNvSpPr>
            <p:nvPr/>
          </p:nvSpPr>
          <p:spPr bwMode="auto">
            <a:xfrm>
              <a:off x="2177" y="726"/>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8</a:t>
              </a:r>
            </a:p>
          </p:txBody>
        </p:sp>
        <p:sp>
          <p:nvSpPr>
            <p:cNvPr id="5" name="Oval 34"/>
            <p:cNvSpPr>
              <a:spLocks noChangeArrowheads="1"/>
            </p:cNvSpPr>
            <p:nvPr/>
          </p:nvSpPr>
          <p:spPr bwMode="auto">
            <a:xfrm>
              <a:off x="2450" y="1270"/>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10</a:t>
              </a:r>
            </a:p>
          </p:txBody>
        </p:sp>
        <p:sp>
          <p:nvSpPr>
            <p:cNvPr id="37945" name="Oval 35"/>
            <p:cNvSpPr>
              <a:spLocks noChangeArrowheads="1"/>
            </p:cNvSpPr>
            <p:nvPr/>
          </p:nvSpPr>
          <p:spPr bwMode="auto">
            <a:xfrm>
              <a:off x="1860" y="1270"/>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9</a:t>
              </a:r>
            </a:p>
          </p:txBody>
        </p:sp>
      </p:grpSp>
      <p:sp>
        <p:nvSpPr>
          <p:cNvPr id="37944" name="Text Box 56"/>
          <p:cNvSpPr txBox="1">
            <a:spLocks noChangeArrowheads="1"/>
          </p:cNvSpPr>
          <p:nvPr/>
        </p:nvSpPr>
        <p:spPr bwMode="auto">
          <a:xfrm>
            <a:off x="6372546" y="5436393"/>
            <a:ext cx="20161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spcBef>
                <a:spcPct val="50000"/>
              </a:spcBef>
            </a:pPr>
            <a:r>
              <a:rPr lang="en-US" altLang="zh-CN" dirty="0">
                <a:solidFill>
                  <a:srgbClr val="0000FF"/>
                </a:solidFill>
                <a:ea typeface="宋体" pitchFamily="2" charset="-122"/>
              </a:rPr>
              <a:t>bfs</a:t>
            </a:r>
            <a:r>
              <a:rPr lang="zh-CN" altLang="en-US" dirty="0">
                <a:solidFill>
                  <a:srgbClr val="0000FF"/>
                </a:solidFill>
                <a:ea typeface="宋体" pitchFamily="2" charset="-122"/>
              </a:rPr>
              <a:t>生成树</a:t>
            </a:r>
          </a:p>
        </p:txBody>
      </p:sp>
      <p:grpSp>
        <p:nvGrpSpPr>
          <p:cNvPr id="64" name="Group 13"/>
          <p:cNvGrpSpPr/>
          <p:nvPr/>
        </p:nvGrpSpPr>
        <p:grpSpPr bwMode="auto">
          <a:xfrm>
            <a:off x="4847115" y="2348706"/>
            <a:ext cx="4178300" cy="2892425"/>
            <a:chOff x="0" y="0"/>
            <a:chExt cx="2632" cy="1822"/>
          </a:xfrm>
        </p:grpSpPr>
        <p:sp>
          <p:nvSpPr>
            <p:cNvPr id="65" name="Line 14"/>
            <p:cNvSpPr>
              <a:spLocks noChangeShapeType="1"/>
            </p:cNvSpPr>
            <p:nvPr/>
          </p:nvSpPr>
          <p:spPr bwMode="auto">
            <a:xfrm flipH="1">
              <a:off x="454" y="136"/>
              <a:ext cx="948" cy="533"/>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6" name="Line 15"/>
            <p:cNvSpPr>
              <a:spLocks noChangeShapeType="1"/>
            </p:cNvSpPr>
            <p:nvPr/>
          </p:nvSpPr>
          <p:spPr bwMode="auto">
            <a:xfrm flipH="1">
              <a:off x="102" y="778"/>
              <a:ext cx="239" cy="356"/>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7" name="Line 16"/>
            <p:cNvSpPr>
              <a:spLocks noChangeShapeType="1"/>
            </p:cNvSpPr>
            <p:nvPr/>
          </p:nvSpPr>
          <p:spPr bwMode="auto">
            <a:xfrm>
              <a:off x="487" y="778"/>
              <a:ext cx="270" cy="346"/>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8" name="Line 17"/>
            <p:cNvSpPr>
              <a:spLocks noChangeShapeType="1"/>
            </p:cNvSpPr>
            <p:nvPr/>
          </p:nvSpPr>
          <p:spPr bwMode="auto">
            <a:xfrm flipH="1">
              <a:off x="580" y="1268"/>
              <a:ext cx="191" cy="365"/>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9" name="Line 18"/>
            <p:cNvSpPr>
              <a:spLocks noChangeShapeType="1"/>
            </p:cNvSpPr>
            <p:nvPr/>
          </p:nvSpPr>
          <p:spPr bwMode="auto">
            <a:xfrm>
              <a:off x="897" y="1225"/>
              <a:ext cx="372" cy="415"/>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71" name="Line 20"/>
            <p:cNvSpPr>
              <a:spLocks noChangeShapeType="1"/>
            </p:cNvSpPr>
            <p:nvPr/>
          </p:nvSpPr>
          <p:spPr bwMode="auto">
            <a:xfrm flipV="1">
              <a:off x="908" y="1179"/>
              <a:ext cx="494" cy="0"/>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72" name="Line 21"/>
            <p:cNvSpPr>
              <a:spLocks noChangeShapeType="1"/>
            </p:cNvSpPr>
            <p:nvPr/>
          </p:nvSpPr>
          <p:spPr bwMode="auto">
            <a:xfrm>
              <a:off x="1512" y="155"/>
              <a:ext cx="719" cy="596"/>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73" name="Line 22"/>
            <p:cNvSpPr>
              <a:spLocks noChangeShapeType="1"/>
            </p:cNvSpPr>
            <p:nvPr/>
          </p:nvSpPr>
          <p:spPr bwMode="auto">
            <a:xfrm flipH="1">
              <a:off x="1973" y="902"/>
              <a:ext cx="243" cy="374"/>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74" name="Line 23"/>
            <p:cNvSpPr>
              <a:spLocks noChangeShapeType="1"/>
            </p:cNvSpPr>
            <p:nvPr/>
          </p:nvSpPr>
          <p:spPr bwMode="auto">
            <a:xfrm>
              <a:off x="2314" y="907"/>
              <a:ext cx="203" cy="369"/>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77" name="Oval 26"/>
            <p:cNvSpPr>
              <a:spLocks noChangeArrowheads="1"/>
            </p:cNvSpPr>
            <p:nvPr/>
          </p:nvSpPr>
          <p:spPr bwMode="auto">
            <a:xfrm>
              <a:off x="1225" y="163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6</a:t>
              </a:r>
            </a:p>
          </p:txBody>
        </p:sp>
        <p:sp>
          <p:nvSpPr>
            <p:cNvPr id="78" name="Oval 27"/>
            <p:cNvSpPr>
              <a:spLocks noChangeArrowheads="1"/>
            </p:cNvSpPr>
            <p:nvPr/>
          </p:nvSpPr>
          <p:spPr bwMode="auto">
            <a:xfrm>
              <a:off x="1406" y="1088"/>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7</a:t>
              </a:r>
            </a:p>
          </p:txBody>
        </p:sp>
        <p:sp>
          <p:nvSpPr>
            <p:cNvPr id="79" name="Oval 28"/>
            <p:cNvSpPr>
              <a:spLocks noChangeArrowheads="1"/>
            </p:cNvSpPr>
            <p:nvPr/>
          </p:nvSpPr>
          <p:spPr bwMode="auto">
            <a:xfrm>
              <a:off x="1361" y="0"/>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1</a:t>
              </a:r>
            </a:p>
          </p:txBody>
        </p:sp>
        <p:sp>
          <p:nvSpPr>
            <p:cNvPr id="80" name="Oval 29"/>
            <p:cNvSpPr>
              <a:spLocks noChangeArrowheads="1"/>
            </p:cNvSpPr>
            <p:nvPr/>
          </p:nvSpPr>
          <p:spPr bwMode="auto">
            <a:xfrm>
              <a:off x="317" y="635"/>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2</a:t>
              </a:r>
            </a:p>
          </p:txBody>
        </p:sp>
        <p:sp>
          <p:nvSpPr>
            <p:cNvPr id="81" name="Oval 30"/>
            <p:cNvSpPr>
              <a:spLocks noChangeArrowheads="1"/>
            </p:cNvSpPr>
            <p:nvPr/>
          </p:nvSpPr>
          <p:spPr bwMode="auto">
            <a:xfrm>
              <a:off x="454" y="163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5</a:t>
              </a:r>
            </a:p>
          </p:txBody>
        </p:sp>
        <p:sp>
          <p:nvSpPr>
            <p:cNvPr id="82" name="Oval 31"/>
            <p:cNvSpPr>
              <a:spLocks noChangeArrowheads="1"/>
            </p:cNvSpPr>
            <p:nvPr/>
          </p:nvSpPr>
          <p:spPr bwMode="auto">
            <a:xfrm>
              <a:off x="0" y="1134"/>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3</a:t>
              </a:r>
            </a:p>
          </p:txBody>
        </p:sp>
        <p:sp>
          <p:nvSpPr>
            <p:cNvPr id="83" name="Oval 32"/>
            <p:cNvSpPr>
              <a:spLocks noChangeArrowheads="1"/>
            </p:cNvSpPr>
            <p:nvPr/>
          </p:nvSpPr>
          <p:spPr bwMode="auto">
            <a:xfrm>
              <a:off x="726" y="1088"/>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4</a:t>
              </a:r>
            </a:p>
          </p:txBody>
        </p:sp>
        <p:sp>
          <p:nvSpPr>
            <p:cNvPr id="84" name="Oval 33"/>
            <p:cNvSpPr>
              <a:spLocks noChangeArrowheads="1"/>
            </p:cNvSpPr>
            <p:nvPr/>
          </p:nvSpPr>
          <p:spPr bwMode="auto">
            <a:xfrm>
              <a:off x="2177" y="726"/>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8</a:t>
              </a:r>
            </a:p>
          </p:txBody>
        </p:sp>
        <p:sp>
          <p:nvSpPr>
            <p:cNvPr id="85" name="Oval 34"/>
            <p:cNvSpPr>
              <a:spLocks noChangeArrowheads="1"/>
            </p:cNvSpPr>
            <p:nvPr/>
          </p:nvSpPr>
          <p:spPr bwMode="auto">
            <a:xfrm>
              <a:off x="2450" y="1270"/>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10</a:t>
              </a:r>
            </a:p>
          </p:txBody>
        </p:sp>
        <p:sp>
          <p:nvSpPr>
            <p:cNvPr id="86" name="Oval 35"/>
            <p:cNvSpPr>
              <a:spLocks noChangeArrowheads="1"/>
            </p:cNvSpPr>
            <p:nvPr/>
          </p:nvSpPr>
          <p:spPr bwMode="auto">
            <a:xfrm>
              <a:off x="1860" y="1270"/>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9</a:t>
              </a:r>
            </a:p>
          </p:txBody>
        </p:sp>
      </p:grpSp>
      <p:grpSp>
        <p:nvGrpSpPr>
          <p:cNvPr id="70" name="组合 67"/>
          <p:cNvGrpSpPr/>
          <p:nvPr/>
        </p:nvGrpSpPr>
        <p:grpSpPr>
          <a:xfrm>
            <a:off x="-903767" y="76371"/>
            <a:ext cx="11067421" cy="674847"/>
            <a:chOff x="-537206" y="4202884"/>
            <a:chExt cx="11067421" cy="674847"/>
          </a:xfrm>
        </p:grpSpPr>
        <p:grpSp>
          <p:nvGrpSpPr>
            <p:cNvPr id="75" name="组合 106"/>
            <p:cNvGrpSpPr/>
            <p:nvPr/>
          </p:nvGrpSpPr>
          <p:grpSpPr>
            <a:xfrm>
              <a:off x="-537206" y="4202884"/>
              <a:ext cx="11067421" cy="674847"/>
              <a:chOff x="-546731" y="4202884"/>
              <a:chExt cx="11067421" cy="674847"/>
            </a:xfrm>
          </p:grpSpPr>
          <p:sp>
            <p:nvSpPr>
              <p:cNvPr id="87"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88"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9.4 </a:t>
                </a:r>
                <a:r>
                  <a:rPr lang="zh-CN" altLang="en-US" sz="3600" b="1" dirty="0">
                    <a:latin typeface="Times New Roman" pitchFamily="18" charset="0"/>
                    <a:ea typeface="黑体" pitchFamily="49" charset="-122"/>
                  </a:rPr>
                  <a:t>图的遍历</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广度优先搜索遍历</a:t>
                </a:r>
              </a:p>
            </p:txBody>
          </p:sp>
        </p:grpSp>
        <p:pic>
          <p:nvPicPr>
            <p:cNvPr id="76" name="图片 75"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7892"/>
                                        </p:tgtEl>
                                        <p:attrNameLst>
                                          <p:attrName>style.visibility</p:attrName>
                                        </p:attrNameLst>
                                      </p:cBhvr>
                                      <p:to>
                                        <p:strVal val="visible"/>
                                      </p:to>
                                    </p:set>
                                    <p:animEffect transition="in" filter="blinds(horizontal)">
                                      <p:cBhvr>
                                        <p:cTn id="27" dur="500"/>
                                        <p:tgtEl>
                                          <p:spTgt spid="3789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7895"/>
                                        </p:tgtEl>
                                        <p:attrNameLst>
                                          <p:attrName>style.visibility</p:attrName>
                                        </p:attrNameLst>
                                      </p:cBhvr>
                                      <p:to>
                                        <p:strVal val="visible"/>
                                      </p:to>
                                    </p:set>
                                    <p:animEffect transition="in" filter="blinds(horizontal)">
                                      <p:cBhvr>
                                        <p:cTn id="32" dur="500"/>
                                        <p:tgtEl>
                                          <p:spTgt spid="3789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7893"/>
                                        </p:tgtEl>
                                        <p:attrNameLst>
                                          <p:attrName>style.visibility</p:attrName>
                                        </p:attrNameLst>
                                      </p:cBhvr>
                                      <p:to>
                                        <p:strVal val="visible"/>
                                      </p:to>
                                    </p:set>
                                    <p:animEffect transition="in" filter="blinds(horizontal)">
                                      <p:cBhvr>
                                        <p:cTn id="37" dur="500"/>
                                        <p:tgtEl>
                                          <p:spTgt spid="3789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7896"/>
                                        </p:tgtEl>
                                        <p:attrNameLst>
                                          <p:attrName>style.visibility</p:attrName>
                                        </p:attrNameLst>
                                      </p:cBhvr>
                                      <p:to>
                                        <p:strVal val="visible"/>
                                      </p:to>
                                    </p:set>
                                    <p:animEffect transition="in" filter="blinds(horizontal)">
                                      <p:cBhvr>
                                        <p:cTn id="42" dur="500"/>
                                        <p:tgtEl>
                                          <p:spTgt spid="3789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7900"/>
                                        </p:tgtEl>
                                        <p:attrNameLst>
                                          <p:attrName>style.visibility</p:attrName>
                                        </p:attrNameLst>
                                      </p:cBhvr>
                                      <p:to>
                                        <p:strVal val="visible"/>
                                      </p:to>
                                    </p:set>
                                    <p:animEffect transition="in" filter="blinds(horizontal)">
                                      <p:cBhvr>
                                        <p:cTn id="47" dur="500"/>
                                        <p:tgtEl>
                                          <p:spTgt spid="3790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7899"/>
                                        </p:tgtEl>
                                        <p:attrNameLst>
                                          <p:attrName>style.visibility</p:attrName>
                                        </p:attrNameLst>
                                      </p:cBhvr>
                                      <p:to>
                                        <p:strVal val="visible"/>
                                      </p:to>
                                    </p:set>
                                    <p:animEffect transition="in" filter="blinds(horizontal)">
                                      <p:cBhvr>
                                        <p:cTn id="52" dur="500"/>
                                        <p:tgtEl>
                                          <p:spTgt spid="3789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7898"/>
                                        </p:tgtEl>
                                        <p:attrNameLst>
                                          <p:attrName>style.visibility</p:attrName>
                                        </p:attrNameLst>
                                      </p:cBhvr>
                                      <p:to>
                                        <p:strVal val="visible"/>
                                      </p:to>
                                    </p:set>
                                    <p:animEffect transition="in" filter="blinds(horizontal)">
                                      <p:cBhvr>
                                        <p:cTn id="57" dur="500"/>
                                        <p:tgtEl>
                                          <p:spTgt spid="3789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7897"/>
                                        </p:tgtEl>
                                        <p:attrNameLst>
                                          <p:attrName>style.visibility</p:attrName>
                                        </p:attrNameLst>
                                      </p:cBhvr>
                                      <p:to>
                                        <p:strVal val="visible"/>
                                      </p:to>
                                    </p:set>
                                    <p:animEffect transition="in" filter="blinds(horizontal)">
                                      <p:cBhvr>
                                        <p:cTn id="62" dur="500"/>
                                        <p:tgtEl>
                                          <p:spTgt spid="3789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7894"/>
                                        </p:tgtEl>
                                        <p:attrNameLst>
                                          <p:attrName>style.visibility</p:attrName>
                                        </p:attrNameLst>
                                      </p:cBhvr>
                                      <p:to>
                                        <p:strVal val="visible"/>
                                      </p:to>
                                    </p:set>
                                    <p:animEffect transition="in" filter="blinds(horizontal)">
                                      <p:cBhvr>
                                        <p:cTn id="67" dur="500"/>
                                        <p:tgtEl>
                                          <p:spTgt spid="37894"/>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37944"/>
                                        </p:tgtEl>
                                        <p:attrNameLst>
                                          <p:attrName>style.visibility</p:attrName>
                                        </p:attrNameLst>
                                      </p:cBhvr>
                                      <p:to>
                                        <p:strVal val="visible"/>
                                      </p:to>
                                    </p:set>
                                    <p:animEffect transition="in" filter="blinds(horizontal)">
                                      <p:cBhvr>
                                        <p:cTn id="70" dur="500"/>
                                        <p:tgtEl>
                                          <p:spTgt spid="37944"/>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blinds(horizontal)">
                                      <p:cBhvr>
                                        <p:cTn id="7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37944"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44147929-9F21-44D1-A1DD-C0175D78040A}" type="slidenum">
              <a:rPr lang="zh-CN" altLang="en-US">
                <a:solidFill>
                  <a:schemeClr val="bg1"/>
                </a:solidFill>
                <a:latin typeface="Verdana" pitchFamily="34" charset="0"/>
                <a:ea typeface="宋体" pitchFamily="2" charset="-122"/>
              </a:rPr>
              <a:pPr/>
              <a:t>42</a:t>
            </a:fld>
            <a:endParaRPr lang="en-US" altLang="zh-CN">
              <a:solidFill>
                <a:schemeClr val="bg1"/>
              </a:solidFill>
              <a:latin typeface="Verdana" pitchFamily="34" charset="0"/>
              <a:ea typeface="宋体" pitchFamily="2" charset="-122"/>
            </a:endParaRPr>
          </a:p>
        </p:txBody>
      </p:sp>
      <p:sp>
        <p:nvSpPr>
          <p:cNvPr id="2" name="Rectangle 3"/>
          <p:cNvSpPr>
            <a:spLocks noGrp="1" noChangeArrowheads="1"/>
          </p:cNvSpPr>
          <p:nvPr>
            <p:ph type="body" idx="1"/>
          </p:nvPr>
        </p:nvSpPr>
        <p:spPr>
          <a:xfrm>
            <a:off x="323528" y="980728"/>
            <a:ext cx="8229600" cy="4678451"/>
          </a:xfrm>
        </p:spPr>
        <p:txBody>
          <a:bodyPr/>
          <a:lstStyle/>
          <a:p>
            <a:pPr eaLnBrk="1" hangingPunct="1">
              <a:buClr>
                <a:srgbClr val="FF0000"/>
              </a:buClr>
              <a:buFont typeface="Wingdings" pitchFamily="2" charset="2"/>
              <a:buChar char="n"/>
            </a:pPr>
            <a:r>
              <a:rPr lang="zh-CN" altLang="en-US" sz="2200" b="1" dirty="0"/>
              <a:t>算法</a:t>
            </a:r>
            <a:r>
              <a:rPr lang="zh-CN" altLang="en-US" sz="2400" b="1" dirty="0"/>
              <a:t>构思</a:t>
            </a:r>
            <a:r>
              <a:rPr lang="zh-CN" altLang="en-US" sz="2200" b="1" dirty="0"/>
              <a:t>：</a:t>
            </a:r>
          </a:p>
          <a:p>
            <a:pPr eaLnBrk="1" hangingPunct="1">
              <a:buFont typeface="Wingdings" pitchFamily="2" charset="2"/>
              <a:buNone/>
            </a:pPr>
            <a:r>
              <a:rPr lang="zh-CN" altLang="en-US" sz="2200" b="1" dirty="0"/>
              <a:t>    </a:t>
            </a:r>
            <a:r>
              <a:rPr lang="en-US" altLang="zh-CN" sz="2200" b="1" dirty="0"/>
              <a:t>(1) </a:t>
            </a:r>
            <a:r>
              <a:rPr lang="zh-CN" altLang="en-US" sz="2200" b="1" dirty="0"/>
              <a:t>设访问标志数组；</a:t>
            </a:r>
          </a:p>
          <a:p>
            <a:pPr eaLnBrk="1" hangingPunct="1">
              <a:buFont typeface="Wingdings" pitchFamily="2" charset="2"/>
              <a:buNone/>
            </a:pPr>
            <a:r>
              <a:rPr lang="zh-CN" altLang="en-US" sz="2200" b="1" dirty="0"/>
              <a:t>    </a:t>
            </a:r>
            <a:r>
              <a:rPr lang="en-US" altLang="zh-CN" sz="2200" b="1" dirty="0"/>
              <a:t>(2) </a:t>
            </a:r>
            <a:r>
              <a:rPr lang="zh-CN" altLang="en-US" sz="2200" b="1" dirty="0"/>
              <a:t>为了能依次访问上一层次的访问序列中的各顶点的邻接点，</a:t>
            </a:r>
          </a:p>
          <a:p>
            <a:pPr eaLnBrk="1" hangingPunct="1">
              <a:buFont typeface="Wingdings" pitchFamily="2" charset="2"/>
              <a:buNone/>
            </a:pPr>
            <a:r>
              <a:rPr lang="zh-CN" altLang="en-US" sz="2200" b="1" dirty="0"/>
              <a:t>          </a:t>
            </a:r>
            <a:r>
              <a:rPr lang="zh-CN" altLang="en-US" sz="2200" b="1" dirty="0">
                <a:solidFill>
                  <a:srgbClr val="0000FF"/>
                </a:solidFill>
              </a:rPr>
              <a:t>需设置一个结构以保存上一层次的顶点</a:t>
            </a:r>
            <a:r>
              <a:rPr lang="zh-CN" altLang="en-US" sz="2200" b="1" dirty="0"/>
              <a:t>，</a:t>
            </a:r>
          </a:p>
          <a:p>
            <a:pPr eaLnBrk="1" hangingPunct="1">
              <a:buFont typeface="Wingdings" pitchFamily="2" charset="2"/>
              <a:buNone/>
            </a:pPr>
            <a:r>
              <a:rPr lang="zh-CN" altLang="en-US" sz="2200" b="1" dirty="0"/>
              <a:t>          这一结构还要满足这样的要求：</a:t>
            </a:r>
          </a:p>
          <a:p>
            <a:pPr eaLnBrk="1" hangingPunct="1">
              <a:buFont typeface="Wingdings" pitchFamily="2" charset="2"/>
              <a:buNone/>
            </a:pPr>
            <a:r>
              <a:rPr lang="zh-CN" altLang="en-US" sz="2200" b="1" dirty="0"/>
              <a:t>                  </a:t>
            </a:r>
            <a:r>
              <a:rPr lang="zh-CN" altLang="en-US" sz="2200" b="1" dirty="0">
                <a:solidFill>
                  <a:srgbClr val="FF0000"/>
                </a:solidFill>
              </a:rPr>
              <a:t>这一层中最先被访问的顶点，其后继也应被最先检测到</a:t>
            </a:r>
            <a:r>
              <a:rPr lang="zh-CN" altLang="en-US" sz="2200" b="1" dirty="0"/>
              <a:t>。</a:t>
            </a:r>
          </a:p>
          <a:p>
            <a:pPr eaLnBrk="1" hangingPunct="1">
              <a:buFont typeface="Wingdings" pitchFamily="2" charset="2"/>
              <a:buNone/>
            </a:pPr>
            <a:r>
              <a:rPr lang="zh-CN" altLang="en-US" sz="2200" b="1" dirty="0"/>
              <a:t>         由此可知，这一结构应是</a:t>
            </a:r>
            <a:r>
              <a:rPr lang="zh-CN" altLang="en-US" sz="2200" b="1" dirty="0">
                <a:solidFill>
                  <a:srgbClr val="FF0000"/>
                </a:solidFill>
              </a:rPr>
              <a:t>队列</a:t>
            </a:r>
            <a:r>
              <a:rPr lang="zh-CN" altLang="en-US" sz="2200" b="1" dirty="0"/>
              <a:t>。</a:t>
            </a:r>
          </a:p>
          <a:p>
            <a:pPr eaLnBrk="1" hangingPunct="1">
              <a:buFont typeface="Wingdings" pitchFamily="2" charset="2"/>
              <a:buNone/>
            </a:pPr>
            <a:r>
              <a:rPr lang="zh-CN" altLang="en-US" sz="2200" b="1" dirty="0"/>
              <a:t>    </a:t>
            </a:r>
            <a:r>
              <a:rPr lang="en-US" altLang="zh-CN" sz="2200" b="1" dirty="0"/>
              <a:t>(3) </a:t>
            </a:r>
            <a:r>
              <a:rPr lang="zh-CN" altLang="en-US" sz="2200" b="1" dirty="0"/>
              <a:t>既然涉及到队列（不妨</a:t>
            </a:r>
            <a:r>
              <a:rPr lang="en-US" altLang="zh-CN" sz="2200" b="1" dirty="0"/>
              <a:t>Q</a:t>
            </a:r>
            <a:r>
              <a:rPr lang="zh-CN" altLang="en-US" sz="2200" b="1" dirty="0"/>
              <a:t>），则需要安排队列的运算：</a:t>
            </a:r>
          </a:p>
          <a:p>
            <a:pPr eaLnBrk="1" hangingPunct="1">
              <a:buFont typeface="Wingdings" pitchFamily="2" charset="2"/>
              <a:buNone/>
            </a:pPr>
            <a:r>
              <a:rPr lang="zh-CN" altLang="en-US" sz="2200" b="1" dirty="0"/>
              <a:t>         </a:t>
            </a:r>
            <a:r>
              <a:rPr lang="en-US" altLang="zh-CN" sz="2200" b="1" dirty="0"/>
              <a:t>(a) </a:t>
            </a:r>
            <a:r>
              <a:rPr lang="zh-CN" altLang="en-US" sz="2200" b="1" dirty="0"/>
              <a:t>初始化；</a:t>
            </a:r>
          </a:p>
          <a:p>
            <a:pPr eaLnBrk="1" hangingPunct="1">
              <a:buFont typeface="Wingdings" pitchFamily="2" charset="2"/>
              <a:buNone/>
            </a:pPr>
            <a:r>
              <a:rPr lang="zh-CN" altLang="en-US" sz="2200" b="1" dirty="0"/>
              <a:t>         </a:t>
            </a:r>
            <a:r>
              <a:rPr lang="en-US" altLang="zh-CN" sz="2200" b="1" dirty="0"/>
              <a:t>(b) </a:t>
            </a:r>
            <a:r>
              <a:rPr lang="zh-CN" altLang="en-US" sz="2200" b="1" dirty="0"/>
              <a:t>入队：每访问一个顶点</a:t>
            </a:r>
            <a:r>
              <a:rPr lang="en-US" altLang="zh-CN" sz="2200" b="1" dirty="0"/>
              <a:t>v</a:t>
            </a:r>
            <a:r>
              <a:rPr lang="zh-CN" altLang="en-US" sz="2200" b="1" dirty="0"/>
              <a:t>，除了访问操作、设置标志外， </a:t>
            </a:r>
            <a:endParaRPr lang="en-US" altLang="zh-CN" sz="2200" b="1" dirty="0"/>
          </a:p>
          <a:p>
            <a:pPr eaLnBrk="1" hangingPunct="1">
              <a:buFont typeface="Wingdings" pitchFamily="2" charset="2"/>
              <a:buNone/>
            </a:pPr>
            <a:r>
              <a:rPr lang="en-US" altLang="zh-CN" sz="2200" b="1" dirty="0"/>
              <a:t>                           </a:t>
            </a:r>
            <a:r>
              <a:rPr lang="zh-CN" altLang="en-US" sz="2200" b="1" dirty="0"/>
              <a:t>还要将其入队。</a:t>
            </a:r>
          </a:p>
          <a:p>
            <a:pPr eaLnBrk="1" hangingPunct="1">
              <a:buFont typeface="Wingdings" pitchFamily="2" charset="2"/>
              <a:buNone/>
            </a:pPr>
            <a:r>
              <a:rPr lang="zh-CN" altLang="en-US" sz="2200" b="1" dirty="0"/>
              <a:t>          </a:t>
            </a:r>
            <a:r>
              <a:rPr lang="en-US" altLang="zh-CN" sz="2200" b="1" dirty="0"/>
              <a:t>(c) </a:t>
            </a:r>
            <a:r>
              <a:rPr lang="zh-CN" altLang="en-US" sz="2200" b="1" dirty="0"/>
              <a:t>出队：从队列中删除一个顶点</a:t>
            </a:r>
            <a:r>
              <a:rPr lang="en-US" altLang="zh-CN" sz="2200" b="1" dirty="0"/>
              <a:t>v</a:t>
            </a:r>
            <a:r>
              <a:rPr lang="zh-CN" altLang="en-US" sz="2200" b="1" dirty="0"/>
              <a:t>，这意味着要依次访问</a:t>
            </a:r>
            <a:r>
              <a:rPr lang="en-US" altLang="zh-CN" sz="2200" b="1" dirty="0"/>
              <a:t>v</a:t>
            </a:r>
          </a:p>
          <a:p>
            <a:pPr eaLnBrk="1" hangingPunct="1">
              <a:buFont typeface="Wingdings" pitchFamily="2" charset="2"/>
              <a:buNone/>
            </a:pPr>
            <a:r>
              <a:rPr lang="en-US" altLang="zh-CN" sz="2200" b="1" dirty="0"/>
              <a:t>                           </a:t>
            </a:r>
            <a:r>
              <a:rPr lang="zh-CN" altLang="en-US" sz="2200" b="1" dirty="0"/>
              <a:t>的所有未被访问过的邻接点。</a:t>
            </a:r>
          </a:p>
        </p:txBody>
      </p:sp>
      <p:grpSp>
        <p:nvGrpSpPr>
          <p:cNvPr id="11" name="组合 67"/>
          <p:cNvGrpSpPr/>
          <p:nvPr/>
        </p:nvGrpSpPr>
        <p:grpSpPr>
          <a:xfrm>
            <a:off x="-903767" y="76371"/>
            <a:ext cx="11067421" cy="674847"/>
            <a:chOff x="-537206" y="4202884"/>
            <a:chExt cx="11067421" cy="674847"/>
          </a:xfrm>
        </p:grpSpPr>
        <p:grpSp>
          <p:nvGrpSpPr>
            <p:cNvPr id="12" name="组合 106"/>
            <p:cNvGrpSpPr/>
            <p:nvPr/>
          </p:nvGrpSpPr>
          <p:grpSpPr>
            <a:xfrm>
              <a:off x="-537206" y="4202884"/>
              <a:ext cx="11067421" cy="674847"/>
              <a:chOff x="-546731" y="4202884"/>
              <a:chExt cx="11067421" cy="674847"/>
            </a:xfrm>
          </p:grpSpPr>
          <p:sp>
            <p:nvSpPr>
              <p:cNvPr id="1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15"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9.4 </a:t>
                </a:r>
                <a:r>
                  <a:rPr lang="zh-CN" altLang="en-US" sz="3600" b="1" dirty="0">
                    <a:latin typeface="Times New Roman" pitchFamily="18" charset="0"/>
                    <a:ea typeface="黑体" pitchFamily="49" charset="-122"/>
                  </a:rPr>
                  <a:t>图的遍历</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广度优先搜索遍历</a:t>
                </a:r>
              </a:p>
            </p:txBody>
          </p:sp>
        </p:grpSp>
        <p:pic>
          <p:nvPicPr>
            <p:cNvPr id="13" name="图片 12"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linds(horizont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linds(horizont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linds(horizontal)">
                                      <p:cBhvr>
                                        <p:cTn id="6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body" idx="1"/>
          </p:nvPr>
        </p:nvSpPr>
        <p:spPr>
          <a:xfrm>
            <a:off x="539750" y="1052513"/>
            <a:ext cx="7993063" cy="4968875"/>
          </a:xfrm>
          <a:noFill/>
        </p:spPr>
        <p:txBody>
          <a:bodyPr/>
          <a:lstStyle/>
          <a:p>
            <a:pPr eaLnBrk="1" hangingPunct="1">
              <a:lnSpc>
                <a:spcPct val="80000"/>
              </a:lnSpc>
              <a:buClr>
                <a:srgbClr val="FF0000"/>
              </a:buClr>
              <a:buFont typeface="Wingdings" pitchFamily="2" charset="2"/>
              <a:buChar char="n"/>
            </a:pPr>
            <a:r>
              <a:rPr lang="zh-CN" altLang="en-US" sz="2400" b="1" dirty="0"/>
              <a:t>广度遍历的基本算法如下：</a:t>
            </a:r>
          </a:p>
          <a:p>
            <a:pPr eaLnBrk="1" hangingPunct="1">
              <a:lnSpc>
                <a:spcPct val="80000"/>
              </a:lnSpc>
              <a:buFont typeface="Wingdings" pitchFamily="2" charset="2"/>
              <a:buNone/>
            </a:pPr>
            <a:r>
              <a:rPr lang="fr-FR" altLang="en-US" sz="2000" b="1" dirty="0">
                <a:solidFill>
                  <a:srgbClr val="0000FF"/>
                </a:solidFill>
              </a:rPr>
              <a:t>void</a:t>
            </a:r>
            <a:r>
              <a:rPr lang="fr-FR" altLang="en-US" sz="2000" b="1" dirty="0"/>
              <a:t> bfs(</a:t>
            </a:r>
            <a:r>
              <a:rPr lang="fr-FR" altLang="en-US" sz="2000" b="1" dirty="0">
                <a:solidFill>
                  <a:srgbClr val="0000FF"/>
                </a:solidFill>
              </a:rPr>
              <a:t>int</a:t>
            </a:r>
            <a:r>
              <a:rPr lang="fr-FR" altLang="en-US" sz="2000" b="1" dirty="0"/>
              <a:t> v</a:t>
            </a:r>
            <a:r>
              <a:rPr lang="fr-FR" altLang="en-US" sz="2000" b="1" baseline="-25000" dirty="0"/>
              <a:t>0</a:t>
            </a:r>
            <a:r>
              <a:rPr lang="fr-FR" altLang="en-US" sz="2000" b="1" dirty="0"/>
              <a:t>)</a:t>
            </a:r>
          </a:p>
          <a:p>
            <a:pPr eaLnBrk="1" hangingPunct="1">
              <a:lnSpc>
                <a:spcPct val="80000"/>
              </a:lnSpc>
              <a:buFont typeface="Wingdings" pitchFamily="2" charset="2"/>
              <a:buNone/>
            </a:pPr>
            <a:r>
              <a:rPr lang="fr-FR" altLang="en-US" sz="2000" b="1" dirty="0"/>
              <a:t>{</a:t>
            </a:r>
          </a:p>
          <a:p>
            <a:pPr eaLnBrk="1" hangingPunct="1">
              <a:lnSpc>
                <a:spcPct val="80000"/>
              </a:lnSpc>
              <a:buFont typeface="Wingdings" pitchFamily="2" charset="2"/>
              <a:buNone/>
            </a:pPr>
            <a:r>
              <a:rPr lang="fr-FR" altLang="en-US" sz="2000" b="1" dirty="0"/>
              <a:t>      </a:t>
            </a:r>
            <a:r>
              <a:rPr lang="en-US" altLang="zh-CN" sz="2000" b="1" dirty="0"/>
              <a:t>visit(</a:t>
            </a:r>
            <a:r>
              <a:rPr lang="fr-FR" altLang="en-US" sz="2000" b="1" dirty="0"/>
              <a:t>v</a:t>
            </a:r>
            <a:r>
              <a:rPr lang="fr-FR" altLang="en-US" sz="2000" b="1" baseline="-25000" dirty="0"/>
              <a:t>0</a:t>
            </a:r>
            <a:r>
              <a:rPr lang="en-US" altLang="zh-CN" sz="2000" b="1" dirty="0"/>
              <a:t>);     visited[v</a:t>
            </a:r>
            <a:r>
              <a:rPr lang="en-US" altLang="zh-CN" sz="2000" b="1" baseline="-25000" dirty="0"/>
              <a:t>0</a:t>
            </a:r>
            <a:r>
              <a:rPr lang="en-US" altLang="zh-CN" sz="2000" b="1" dirty="0"/>
              <a:t>]=</a:t>
            </a:r>
            <a:r>
              <a:rPr lang="en-US" altLang="zh-CN" sz="2000" b="1" dirty="0">
                <a:solidFill>
                  <a:srgbClr val="0000FF"/>
                </a:solidFill>
              </a:rPr>
              <a:t>TRUE</a:t>
            </a:r>
            <a:r>
              <a:rPr lang="en-US" altLang="zh-CN" sz="2000" b="1" dirty="0"/>
              <a:t>;      </a:t>
            </a:r>
          </a:p>
          <a:p>
            <a:pPr eaLnBrk="1" hangingPunct="1">
              <a:lnSpc>
                <a:spcPct val="80000"/>
              </a:lnSpc>
              <a:buFont typeface="Wingdings" pitchFamily="2" charset="2"/>
              <a:buNone/>
            </a:pPr>
            <a:r>
              <a:rPr lang="en-US" altLang="zh-CN" sz="2000" b="1" dirty="0"/>
              <a:t>     </a:t>
            </a:r>
            <a:r>
              <a:rPr lang="fr-FR" altLang="en-US" sz="2000" b="1" dirty="0">
                <a:solidFill>
                  <a:srgbClr val="0000FF"/>
                </a:solidFill>
              </a:rPr>
              <a:t>Queue</a:t>
            </a:r>
            <a:r>
              <a:rPr lang="fr-FR" altLang="en-US" sz="2000" b="1" dirty="0"/>
              <a:t> Q;    </a:t>
            </a:r>
            <a:r>
              <a:rPr lang="en-US" altLang="zh-CN" sz="2000" b="1" dirty="0" err="1"/>
              <a:t>Q.Append</a:t>
            </a:r>
            <a:r>
              <a:rPr lang="en-US" altLang="zh-CN" sz="2000" b="1" dirty="0"/>
              <a:t>(</a:t>
            </a:r>
            <a:r>
              <a:rPr lang="fr-FR" altLang="en-US" sz="2000" b="1" dirty="0"/>
              <a:t>v</a:t>
            </a:r>
            <a:r>
              <a:rPr lang="fr-FR" altLang="en-US" sz="2000" b="1" baseline="-25000" dirty="0"/>
              <a:t>0</a:t>
            </a:r>
            <a:r>
              <a:rPr lang="en-US" altLang="zh-CN" sz="2000" b="1" dirty="0"/>
              <a:t>);</a:t>
            </a:r>
          </a:p>
          <a:p>
            <a:pPr eaLnBrk="1" hangingPunct="1">
              <a:lnSpc>
                <a:spcPct val="80000"/>
              </a:lnSpc>
              <a:buFont typeface="Wingdings" pitchFamily="2" charset="2"/>
              <a:buNone/>
            </a:pPr>
            <a:r>
              <a:rPr lang="en-US" altLang="zh-CN" sz="2000" b="1" dirty="0"/>
              <a:t>      </a:t>
            </a:r>
            <a:r>
              <a:rPr lang="en-US" altLang="zh-CN" sz="2000" b="1" dirty="0">
                <a:solidFill>
                  <a:srgbClr val="0000FF"/>
                </a:solidFill>
              </a:rPr>
              <a:t>while</a:t>
            </a:r>
            <a:r>
              <a:rPr lang="en-US" altLang="zh-CN" sz="2000" b="1" dirty="0"/>
              <a:t>(!</a:t>
            </a:r>
            <a:r>
              <a:rPr lang="en-US" altLang="zh-CN" sz="2000" b="1" dirty="0" err="1"/>
              <a:t>Q.Empty</a:t>
            </a:r>
            <a:r>
              <a:rPr lang="en-US" altLang="zh-CN" sz="2000" b="1" dirty="0"/>
              <a:t>()){</a:t>
            </a:r>
          </a:p>
          <a:p>
            <a:pPr eaLnBrk="1" hangingPunct="1">
              <a:lnSpc>
                <a:spcPct val="80000"/>
              </a:lnSpc>
              <a:buFont typeface="Wingdings" pitchFamily="2" charset="2"/>
              <a:buNone/>
            </a:pPr>
            <a:r>
              <a:rPr lang="en-US" altLang="zh-CN" sz="2000" b="1" dirty="0"/>
              <a:t>            v=</a:t>
            </a:r>
            <a:r>
              <a:rPr lang="en-US" altLang="zh-CN" sz="2000" b="1" dirty="0" err="1"/>
              <a:t>Q.Serve</a:t>
            </a:r>
            <a:r>
              <a:rPr lang="en-US" altLang="zh-CN" sz="2000" b="1" dirty="0"/>
              <a:t>();</a:t>
            </a:r>
          </a:p>
          <a:p>
            <a:pPr eaLnBrk="1" hangingPunct="1">
              <a:lnSpc>
                <a:spcPct val="80000"/>
              </a:lnSpc>
              <a:buFont typeface="Wingdings" pitchFamily="2" charset="2"/>
              <a:buNone/>
            </a:pPr>
            <a:r>
              <a:rPr lang="en-US" altLang="zh-CN" sz="2000" b="1" dirty="0"/>
              <a:t>            w=</a:t>
            </a:r>
            <a:r>
              <a:rPr lang="en-US" altLang="zh-CN" sz="2000" b="1" dirty="0" err="1"/>
              <a:t>firstadj</a:t>
            </a:r>
            <a:r>
              <a:rPr lang="en-US" altLang="zh-CN" sz="2000" b="1" dirty="0"/>
              <a:t>(</a:t>
            </a:r>
            <a:r>
              <a:rPr lang="en-US" altLang="zh-CN" sz="2000" b="1" dirty="0" err="1"/>
              <a:t>G,v</a:t>
            </a:r>
            <a:r>
              <a:rPr lang="en-US" altLang="zh-CN" sz="2000" b="1" dirty="0"/>
              <a:t>);</a:t>
            </a:r>
          </a:p>
          <a:p>
            <a:pPr eaLnBrk="1" hangingPunct="1">
              <a:lnSpc>
                <a:spcPct val="80000"/>
              </a:lnSpc>
              <a:buFont typeface="Wingdings" pitchFamily="2" charset="2"/>
              <a:buNone/>
            </a:pPr>
            <a:r>
              <a:rPr lang="en-US" altLang="zh-CN" sz="2000" b="1" dirty="0"/>
              <a:t>            </a:t>
            </a:r>
            <a:r>
              <a:rPr lang="en-US" altLang="zh-CN" sz="2000" b="1" dirty="0">
                <a:solidFill>
                  <a:srgbClr val="0000FF"/>
                </a:solidFill>
              </a:rPr>
              <a:t>while</a:t>
            </a:r>
            <a:r>
              <a:rPr lang="en-US" altLang="zh-CN" sz="2000" b="1" dirty="0"/>
              <a:t>(w!=0) {</a:t>
            </a:r>
          </a:p>
          <a:p>
            <a:pPr eaLnBrk="1" hangingPunct="1">
              <a:lnSpc>
                <a:spcPct val="80000"/>
              </a:lnSpc>
              <a:buFont typeface="Wingdings" pitchFamily="2" charset="2"/>
              <a:buNone/>
            </a:pPr>
            <a:r>
              <a:rPr lang="en-US" altLang="zh-CN" sz="2000" b="1" dirty="0"/>
              <a:t>                 </a:t>
            </a:r>
            <a:r>
              <a:rPr lang="en-US" altLang="zh-CN" sz="2000" b="1" dirty="0">
                <a:solidFill>
                  <a:srgbClr val="0000FF"/>
                </a:solidFill>
              </a:rPr>
              <a:t>if</a:t>
            </a:r>
            <a:r>
              <a:rPr lang="en-US" altLang="zh-CN" sz="2000" b="1" dirty="0"/>
              <a:t>(!visited[w]) {</a:t>
            </a:r>
          </a:p>
          <a:p>
            <a:pPr eaLnBrk="1" hangingPunct="1">
              <a:lnSpc>
                <a:spcPct val="80000"/>
              </a:lnSpc>
              <a:buFont typeface="Wingdings" pitchFamily="2" charset="2"/>
              <a:buNone/>
            </a:pPr>
            <a:r>
              <a:rPr lang="en-US" altLang="zh-CN" sz="2000" b="1" dirty="0"/>
              <a:t>                      visit(w);    </a:t>
            </a:r>
          </a:p>
          <a:p>
            <a:pPr eaLnBrk="1" hangingPunct="1">
              <a:lnSpc>
                <a:spcPct val="80000"/>
              </a:lnSpc>
              <a:buFont typeface="Wingdings" pitchFamily="2" charset="2"/>
              <a:buNone/>
            </a:pPr>
            <a:r>
              <a:rPr lang="en-US" altLang="zh-CN" sz="2000" b="1" dirty="0"/>
              <a:t>                      visited[w]=TRUE;   </a:t>
            </a:r>
          </a:p>
          <a:p>
            <a:pPr eaLnBrk="1" hangingPunct="1">
              <a:lnSpc>
                <a:spcPct val="80000"/>
              </a:lnSpc>
              <a:buFont typeface="Wingdings" pitchFamily="2" charset="2"/>
              <a:buNone/>
            </a:pPr>
            <a:r>
              <a:rPr lang="en-US" altLang="zh-CN" sz="2000" b="1" dirty="0"/>
              <a:t>                      </a:t>
            </a:r>
            <a:r>
              <a:rPr lang="en-US" altLang="zh-CN" sz="2000" b="1" dirty="0" err="1"/>
              <a:t>Q.Append</a:t>
            </a:r>
            <a:r>
              <a:rPr lang="en-US" altLang="zh-CN" sz="2000" b="1" dirty="0"/>
              <a:t>(w);</a:t>
            </a:r>
          </a:p>
          <a:p>
            <a:pPr eaLnBrk="1" hangingPunct="1">
              <a:lnSpc>
                <a:spcPct val="80000"/>
              </a:lnSpc>
              <a:buFont typeface="Wingdings" pitchFamily="2" charset="2"/>
              <a:buNone/>
            </a:pPr>
            <a:r>
              <a:rPr lang="en-US" altLang="zh-CN" sz="2000" b="1" dirty="0"/>
              <a:t>                 }</a:t>
            </a:r>
          </a:p>
          <a:p>
            <a:pPr eaLnBrk="1" hangingPunct="1">
              <a:lnSpc>
                <a:spcPct val="80000"/>
              </a:lnSpc>
              <a:buFont typeface="Wingdings" pitchFamily="2" charset="2"/>
              <a:buNone/>
            </a:pPr>
            <a:r>
              <a:rPr lang="en-US" altLang="zh-CN" sz="2000" b="1" dirty="0"/>
              <a:t>                 w=</a:t>
            </a:r>
            <a:r>
              <a:rPr lang="en-US" altLang="zh-CN" sz="2000" b="1" dirty="0" err="1"/>
              <a:t>nextadj</a:t>
            </a:r>
            <a:r>
              <a:rPr lang="en-US" altLang="zh-CN" sz="2000" b="1" dirty="0"/>
              <a:t>(</a:t>
            </a:r>
            <a:r>
              <a:rPr lang="en-US" altLang="zh-CN" sz="2000" b="1" dirty="0" err="1"/>
              <a:t>G,v,w</a:t>
            </a:r>
            <a:r>
              <a:rPr lang="en-US" altLang="zh-CN" sz="2000" b="1" dirty="0"/>
              <a:t>);</a:t>
            </a:r>
          </a:p>
          <a:p>
            <a:pPr eaLnBrk="1" hangingPunct="1">
              <a:lnSpc>
                <a:spcPct val="80000"/>
              </a:lnSpc>
              <a:buFont typeface="Wingdings" pitchFamily="2" charset="2"/>
              <a:buNone/>
            </a:pPr>
            <a:r>
              <a:rPr lang="en-US" altLang="zh-CN" sz="2000" b="1" dirty="0"/>
              <a:t>            }</a:t>
            </a:r>
          </a:p>
          <a:p>
            <a:pPr eaLnBrk="1" hangingPunct="1">
              <a:lnSpc>
                <a:spcPct val="80000"/>
              </a:lnSpc>
              <a:buFont typeface="Wingdings" pitchFamily="2" charset="2"/>
              <a:buNone/>
            </a:pPr>
            <a:r>
              <a:rPr lang="en-US" altLang="zh-CN" sz="2000" b="1" dirty="0"/>
              <a:t>       }</a:t>
            </a:r>
          </a:p>
          <a:p>
            <a:pPr eaLnBrk="1" hangingPunct="1">
              <a:lnSpc>
                <a:spcPct val="80000"/>
              </a:lnSpc>
              <a:buFont typeface="Wingdings" pitchFamily="2" charset="2"/>
              <a:buNone/>
            </a:pPr>
            <a:r>
              <a:rPr lang="en-US" altLang="zh-CN" sz="2000" b="1" dirty="0"/>
              <a:t> } </a:t>
            </a:r>
            <a:endParaRPr lang="en-US" altLang="zh-CN" sz="1500" b="1" dirty="0">
              <a:latin typeface="Arial" pitchFamily="34" charset="0"/>
              <a:ea typeface="宋体" pitchFamily="2" charset="-122"/>
            </a:endParaRPr>
          </a:p>
        </p:txBody>
      </p:sp>
      <p:grpSp>
        <p:nvGrpSpPr>
          <p:cNvPr id="11" name="组合 67"/>
          <p:cNvGrpSpPr/>
          <p:nvPr/>
        </p:nvGrpSpPr>
        <p:grpSpPr>
          <a:xfrm>
            <a:off x="-828600" y="142658"/>
            <a:ext cx="11067421" cy="674847"/>
            <a:chOff x="-537206" y="4202884"/>
            <a:chExt cx="11067421" cy="674847"/>
          </a:xfrm>
        </p:grpSpPr>
        <p:grpSp>
          <p:nvGrpSpPr>
            <p:cNvPr id="12" name="组合 106"/>
            <p:cNvGrpSpPr/>
            <p:nvPr/>
          </p:nvGrpSpPr>
          <p:grpSpPr>
            <a:xfrm>
              <a:off x="-537206" y="4202884"/>
              <a:ext cx="11067421" cy="674847"/>
              <a:chOff x="-546731" y="4202884"/>
              <a:chExt cx="11067421" cy="674847"/>
            </a:xfrm>
          </p:grpSpPr>
          <p:sp>
            <p:nvSpPr>
              <p:cNvPr id="1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15"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9.4 </a:t>
                </a:r>
                <a:r>
                  <a:rPr lang="zh-CN" altLang="en-US" sz="3600" b="1" dirty="0">
                    <a:latin typeface="Times New Roman" pitchFamily="18" charset="0"/>
                    <a:ea typeface="黑体" pitchFamily="49" charset="-122"/>
                  </a:rPr>
                  <a:t>图的遍历</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广度优先搜索遍历</a:t>
                </a:r>
              </a:p>
            </p:txBody>
          </p:sp>
        </p:grpSp>
        <p:pic>
          <p:nvPicPr>
            <p:cNvPr id="13" name="图片 12" descr="无标题.png"/>
            <p:cNvPicPr>
              <a:picLocks noChangeAspect="1"/>
            </p:cNvPicPr>
            <p:nvPr/>
          </p:nvPicPr>
          <p:blipFill>
            <a:blip r:embed="rId2" cstate="print"/>
            <a:stretch>
              <a:fillRect/>
            </a:stretch>
          </p:blipFill>
          <p:spPr>
            <a:xfrm>
              <a:off x="1137949" y="4364064"/>
              <a:ext cx="433676" cy="330989"/>
            </a:xfrm>
            <a:prstGeom prst="rect">
              <a:avLst/>
            </a:prstGeom>
          </p:spPr>
        </p:pic>
      </p:grpSp>
      <p:grpSp>
        <p:nvGrpSpPr>
          <p:cNvPr id="144" name="组合 143"/>
          <p:cNvGrpSpPr/>
          <p:nvPr/>
        </p:nvGrpSpPr>
        <p:grpSpPr>
          <a:xfrm>
            <a:off x="4328132" y="939526"/>
            <a:ext cx="4492335" cy="5770092"/>
            <a:chOff x="4328132" y="939526"/>
            <a:chExt cx="4492335" cy="5770092"/>
          </a:xfrm>
        </p:grpSpPr>
        <p:sp>
          <p:nvSpPr>
            <p:cNvPr id="98" name="Text Box 2"/>
            <p:cNvSpPr txBox="1">
              <a:spLocks noChangeArrowheads="1"/>
            </p:cNvSpPr>
            <p:nvPr/>
          </p:nvSpPr>
          <p:spPr bwMode="auto">
            <a:xfrm>
              <a:off x="5415957" y="2590965"/>
              <a:ext cx="503238" cy="439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just"/>
              <a:r>
                <a:rPr lang="en-US" altLang="zh-CN" sz="1600" dirty="0">
                  <a:latin typeface="Times New Roman" pitchFamily="18" charset="0"/>
                  <a:ea typeface="宋体" pitchFamily="2" charset="-122"/>
                  <a:cs typeface="Times New Roman" pitchFamily="18" charset="0"/>
                </a:rPr>
                <a:t>Y</a:t>
              </a:r>
            </a:p>
          </p:txBody>
        </p:sp>
        <p:sp>
          <p:nvSpPr>
            <p:cNvPr id="99" name="Text Box 3"/>
            <p:cNvSpPr txBox="1">
              <a:spLocks noChangeArrowheads="1"/>
            </p:cNvSpPr>
            <p:nvPr/>
          </p:nvSpPr>
          <p:spPr bwMode="auto">
            <a:xfrm>
              <a:off x="6278432" y="3108022"/>
              <a:ext cx="504825" cy="44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just"/>
              <a:r>
                <a:rPr lang="en-US" altLang="zh-CN" sz="1600">
                  <a:latin typeface="Times New Roman" pitchFamily="18" charset="0"/>
                  <a:ea typeface="宋体" pitchFamily="2" charset="-122"/>
                  <a:cs typeface="Times New Roman" pitchFamily="18" charset="0"/>
                </a:rPr>
                <a:t>N</a:t>
              </a:r>
            </a:p>
          </p:txBody>
        </p:sp>
        <p:sp>
          <p:nvSpPr>
            <p:cNvPr id="100" name="Text Box 7"/>
            <p:cNvSpPr txBox="1">
              <a:spLocks noChangeArrowheads="1"/>
            </p:cNvSpPr>
            <p:nvPr/>
          </p:nvSpPr>
          <p:spPr bwMode="auto">
            <a:xfrm>
              <a:off x="5327705" y="1340768"/>
              <a:ext cx="3043733" cy="382440"/>
            </a:xfrm>
            <a:prstGeom prst="rect">
              <a:avLst/>
            </a:prstGeom>
            <a:noFill/>
            <a:ln w="9525">
              <a:solidFill>
                <a:schemeClr val="tx2"/>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spcBef>
                  <a:spcPct val="50000"/>
                </a:spcBef>
              </a:pPr>
              <a:r>
                <a:rPr lang="en-US" altLang="zh-CN" dirty="0">
                  <a:latin typeface="Times New Roman" pitchFamily="18" charset="0"/>
                  <a:ea typeface="宋体" pitchFamily="2" charset="-122"/>
                  <a:cs typeface="Times New Roman" pitchFamily="18" charset="0"/>
                </a:rPr>
                <a:t>visit(v</a:t>
              </a:r>
              <a:r>
                <a:rPr lang="en-US" altLang="zh-CN" baseline="-25000" dirty="0">
                  <a:latin typeface="Times New Roman" pitchFamily="18" charset="0"/>
                  <a:ea typeface="宋体" pitchFamily="2" charset="-122"/>
                  <a:cs typeface="Times New Roman" pitchFamily="18" charset="0"/>
                </a:rPr>
                <a:t>0</a:t>
              </a:r>
              <a:r>
                <a:rPr lang="en-US" altLang="zh-CN" dirty="0">
                  <a:latin typeface="Times New Roman" pitchFamily="18" charset="0"/>
                  <a:ea typeface="宋体" pitchFamily="2" charset="-122"/>
                  <a:cs typeface="Times New Roman" pitchFamily="18" charset="0"/>
                </a:rPr>
                <a:t>); visited[v</a:t>
              </a:r>
              <a:r>
                <a:rPr lang="en-US" altLang="zh-CN" baseline="-25000" dirty="0">
                  <a:latin typeface="Times New Roman" pitchFamily="18" charset="0"/>
                  <a:ea typeface="宋体" pitchFamily="2" charset="-122"/>
                  <a:cs typeface="Times New Roman" pitchFamily="18" charset="0"/>
                </a:rPr>
                <a:t>0</a:t>
              </a:r>
              <a:r>
                <a:rPr lang="en-US" altLang="zh-CN" dirty="0">
                  <a:latin typeface="Times New Roman" pitchFamily="18" charset="0"/>
                  <a:ea typeface="宋体" pitchFamily="2" charset="-122"/>
                  <a:cs typeface="Times New Roman" pitchFamily="18" charset="0"/>
                </a:rPr>
                <a:t>]=TRUE; </a:t>
              </a:r>
            </a:p>
          </p:txBody>
        </p:sp>
        <p:sp>
          <p:nvSpPr>
            <p:cNvPr id="101" name="Line 8"/>
            <p:cNvSpPr>
              <a:spLocks noChangeShapeType="1"/>
            </p:cNvSpPr>
            <p:nvPr/>
          </p:nvSpPr>
          <p:spPr bwMode="auto">
            <a:xfrm>
              <a:off x="6807069" y="2381044"/>
              <a:ext cx="0" cy="241203"/>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latin typeface="Times New Roman" pitchFamily="18" charset="0"/>
                <a:cs typeface="Times New Roman" pitchFamily="18" charset="0"/>
              </a:endParaRPr>
            </a:p>
          </p:txBody>
        </p:sp>
        <p:sp>
          <p:nvSpPr>
            <p:cNvPr id="102" name="AutoShape 9"/>
            <p:cNvSpPr>
              <a:spLocks noChangeArrowheads="1"/>
            </p:cNvSpPr>
            <p:nvPr/>
          </p:nvSpPr>
          <p:spPr bwMode="auto">
            <a:xfrm>
              <a:off x="5738061" y="2622247"/>
              <a:ext cx="2146307" cy="587375"/>
            </a:xfrm>
            <a:prstGeom prst="flowChartDecision">
              <a:avLst/>
            </a:prstGeom>
            <a:noFill/>
            <a:ln w="9525">
              <a:solidFill>
                <a:srgbClr val="00000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sz="1600" dirty="0" err="1">
                  <a:latin typeface="Times New Roman" pitchFamily="18" charset="0"/>
                  <a:cs typeface="Times New Roman" pitchFamily="18" charset="0"/>
                </a:rPr>
                <a:t>Q.Empty</a:t>
              </a:r>
              <a:r>
                <a:rPr lang="en-US" altLang="zh-CN" sz="1600" dirty="0">
                  <a:latin typeface="Times New Roman" pitchFamily="18" charset="0"/>
                  <a:cs typeface="Times New Roman" pitchFamily="18" charset="0"/>
                </a:rPr>
                <a:t>()</a:t>
              </a:r>
              <a:r>
                <a:rPr lang="en-US" altLang="zh-CN" sz="1600" dirty="0">
                  <a:latin typeface="Times New Roman" pitchFamily="18" charset="0"/>
                  <a:ea typeface="宋体" pitchFamily="2" charset="-122"/>
                  <a:cs typeface="Times New Roman" pitchFamily="18" charset="0"/>
                </a:rPr>
                <a:t>?</a:t>
              </a:r>
              <a:endParaRPr lang="zh-CN" altLang="en-US" sz="1600" dirty="0">
                <a:latin typeface="Times New Roman" pitchFamily="18" charset="0"/>
                <a:ea typeface="宋体" pitchFamily="2" charset="-122"/>
                <a:cs typeface="Times New Roman" pitchFamily="18" charset="0"/>
              </a:endParaRPr>
            </a:p>
          </p:txBody>
        </p:sp>
        <p:sp>
          <p:nvSpPr>
            <p:cNvPr id="103" name="Line 10"/>
            <p:cNvSpPr>
              <a:spLocks noChangeShapeType="1"/>
            </p:cNvSpPr>
            <p:nvPr/>
          </p:nvSpPr>
          <p:spPr bwMode="auto">
            <a:xfrm flipH="1">
              <a:off x="5407644" y="2922832"/>
              <a:ext cx="321518" cy="0"/>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latin typeface="Times New Roman" pitchFamily="18" charset="0"/>
                <a:cs typeface="Times New Roman" pitchFamily="18" charset="0"/>
              </a:endParaRPr>
            </a:p>
          </p:txBody>
        </p:sp>
        <p:sp>
          <p:nvSpPr>
            <p:cNvPr id="104" name="Line 12"/>
            <p:cNvSpPr>
              <a:spLocks noChangeShapeType="1"/>
            </p:cNvSpPr>
            <p:nvPr/>
          </p:nvSpPr>
          <p:spPr bwMode="auto">
            <a:xfrm>
              <a:off x="6805482" y="3209622"/>
              <a:ext cx="1587" cy="293687"/>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latin typeface="Times New Roman" pitchFamily="18" charset="0"/>
                <a:cs typeface="Times New Roman" pitchFamily="18" charset="0"/>
              </a:endParaRPr>
            </a:p>
          </p:txBody>
        </p:sp>
        <p:grpSp>
          <p:nvGrpSpPr>
            <p:cNvPr id="105" name="Group 21"/>
            <p:cNvGrpSpPr/>
            <p:nvPr/>
          </p:nvGrpSpPr>
          <p:grpSpPr bwMode="auto">
            <a:xfrm>
              <a:off x="6584237" y="939526"/>
              <a:ext cx="368960" cy="401242"/>
              <a:chOff x="0" y="0"/>
              <a:chExt cx="273" cy="317"/>
            </a:xfrm>
          </p:grpSpPr>
          <p:sp>
            <p:nvSpPr>
              <p:cNvPr id="106" name="Line 22"/>
              <p:cNvSpPr>
                <a:spLocks noChangeShapeType="1"/>
              </p:cNvSpPr>
              <p:nvPr/>
            </p:nvSpPr>
            <p:spPr bwMode="auto">
              <a:xfrm>
                <a:off x="136" y="136"/>
                <a:ext cx="0" cy="181"/>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7" name="Oval 23"/>
              <p:cNvSpPr>
                <a:spLocks noChangeArrowheads="1"/>
              </p:cNvSpPr>
              <p:nvPr/>
            </p:nvSpPr>
            <p:spPr bwMode="auto">
              <a:xfrm>
                <a:off x="0" y="0"/>
                <a:ext cx="273" cy="181"/>
              </a:xfrm>
              <a:prstGeom prst="ellipse">
                <a:avLst/>
              </a:prstGeom>
              <a:solidFill>
                <a:srgbClr val="FF6600"/>
              </a:solidFill>
              <a:ln w="9525">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grpSp>
        <p:sp>
          <p:nvSpPr>
            <p:cNvPr id="108" name="Text Box 24"/>
            <p:cNvSpPr txBox="1">
              <a:spLocks noChangeArrowheads="1"/>
            </p:cNvSpPr>
            <p:nvPr/>
          </p:nvSpPr>
          <p:spPr bwMode="auto">
            <a:xfrm>
              <a:off x="5348615" y="2013334"/>
              <a:ext cx="3049092" cy="367710"/>
            </a:xfrm>
            <a:prstGeom prst="rect">
              <a:avLst/>
            </a:prstGeom>
            <a:noFill/>
            <a:ln w="9525">
              <a:solidFill>
                <a:schemeClr val="tx2"/>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spcBef>
                  <a:spcPct val="50000"/>
                </a:spcBef>
              </a:pPr>
              <a:r>
                <a:rPr lang="fr-FR" altLang="en-US" dirty="0">
                  <a:latin typeface="Times New Roman" pitchFamily="18" charset="0"/>
                  <a:cs typeface="Times New Roman" pitchFamily="18" charset="0"/>
                </a:rPr>
                <a:t>Queue Q; </a:t>
              </a:r>
              <a:r>
                <a:rPr lang="en-US" altLang="zh-CN" dirty="0" err="1">
                  <a:latin typeface="Times New Roman" pitchFamily="18" charset="0"/>
                  <a:ea typeface="宋体" pitchFamily="2" charset="-122"/>
                  <a:cs typeface="Times New Roman" pitchFamily="18" charset="0"/>
                </a:rPr>
                <a:t>Q.Append</a:t>
              </a:r>
              <a:r>
                <a:rPr lang="en-US" altLang="zh-CN" dirty="0">
                  <a:latin typeface="Times New Roman" pitchFamily="18" charset="0"/>
                  <a:ea typeface="宋体" pitchFamily="2" charset="-122"/>
                  <a:cs typeface="Times New Roman" pitchFamily="18" charset="0"/>
                </a:rPr>
                <a:t>(</a:t>
              </a:r>
              <a:r>
                <a:rPr lang="fr-FR" altLang="en-US" dirty="0">
                  <a:latin typeface="Times New Roman" pitchFamily="18" charset="0"/>
                  <a:ea typeface="宋体" pitchFamily="2" charset="-122"/>
                  <a:cs typeface="Times New Roman" pitchFamily="18" charset="0"/>
                </a:rPr>
                <a:t>v</a:t>
              </a:r>
              <a:r>
                <a:rPr lang="fr-FR" altLang="en-US" baseline="-25000" dirty="0">
                  <a:latin typeface="Times New Roman" pitchFamily="18" charset="0"/>
                  <a:ea typeface="宋体" pitchFamily="2" charset="-122"/>
                  <a:cs typeface="Times New Roman" pitchFamily="18" charset="0"/>
                </a:rPr>
                <a:t>0</a:t>
              </a:r>
              <a:r>
                <a:rPr lang="en-US" altLang="zh-CN" dirty="0">
                  <a:latin typeface="Times New Roman" pitchFamily="18" charset="0"/>
                  <a:ea typeface="宋体" pitchFamily="2" charset="-122"/>
                  <a:cs typeface="Times New Roman" pitchFamily="18" charset="0"/>
                </a:rPr>
                <a:t>);</a:t>
              </a:r>
            </a:p>
          </p:txBody>
        </p:sp>
        <p:sp>
          <p:nvSpPr>
            <p:cNvPr id="109" name="Oval 25"/>
            <p:cNvSpPr>
              <a:spLocks noChangeArrowheads="1"/>
            </p:cNvSpPr>
            <p:nvPr/>
          </p:nvSpPr>
          <p:spPr bwMode="auto">
            <a:xfrm>
              <a:off x="5108509" y="2813489"/>
              <a:ext cx="299442" cy="220127"/>
            </a:xfrm>
            <a:prstGeom prst="ellipse">
              <a:avLst/>
            </a:prstGeom>
            <a:solidFill>
              <a:srgbClr val="FF6600"/>
            </a:solidFill>
            <a:ln w="9525">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latin typeface="Times New Roman" pitchFamily="18" charset="0"/>
                <a:cs typeface="Times New Roman" pitchFamily="18" charset="0"/>
              </a:endParaRPr>
            </a:p>
          </p:txBody>
        </p:sp>
        <p:sp>
          <p:nvSpPr>
            <p:cNvPr id="110" name="Line 26"/>
            <p:cNvSpPr>
              <a:spLocks noChangeShapeType="1"/>
            </p:cNvSpPr>
            <p:nvPr/>
          </p:nvSpPr>
          <p:spPr bwMode="auto">
            <a:xfrm>
              <a:off x="6786347" y="1724409"/>
              <a:ext cx="1587" cy="293687"/>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latin typeface="Times New Roman" pitchFamily="18" charset="0"/>
                <a:cs typeface="Times New Roman" pitchFamily="18" charset="0"/>
              </a:endParaRPr>
            </a:p>
          </p:txBody>
        </p:sp>
        <p:sp>
          <p:nvSpPr>
            <p:cNvPr id="111" name="Text Box 24"/>
            <p:cNvSpPr txBox="1">
              <a:spLocks noChangeArrowheads="1"/>
            </p:cNvSpPr>
            <p:nvPr/>
          </p:nvSpPr>
          <p:spPr bwMode="auto">
            <a:xfrm>
              <a:off x="5237801" y="3508662"/>
              <a:ext cx="3302982" cy="307336"/>
            </a:xfrm>
            <a:prstGeom prst="rect">
              <a:avLst/>
            </a:prstGeom>
            <a:noFill/>
            <a:ln w="9525">
              <a:solidFill>
                <a:schemeClr val="tx2"/>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lnSpc>
                  <a:spcPct val="80000"/>
                </a:lnSpc>
                <a:buFont typeface="Wingdings" pitchFamily="2" charset="2"/>
                <a:buNone/>
              </a:pPr>
              <a:r>
                <a:rPr lang="en-US" altLang="zh-CN" dirty="0">
                  <a:latin typeface="Times New Roman" pitchFamily="18" charset="0"/>
                  <a:cs typeface="Times New Roman" pitchFamily="18" charset="0"/>
                </a:rPr>
                <a:t>v=</a:t>
              </a:r>
              <a:r>
                <a:rPr lang="en-US" altLang="zh-CN" dirty="0" err="1">
                  <a:latin typeface="Times New Roman" pitchFamily="18" charset="0"/>
                  <a:cs typeface="Times New Roman" pitchFamily="18" charset="0"/>
                </a:rPr>
                <a:t>Q.Serve</a:t>
              </a:r>
              <a:r>
                <a:rPr lang="en-US" altLang="zh-CN" dirty="0">
                  <a:latin typeface="Times New Roman" pitchFamily="18" charset="0"/>
                  <a:cs typeface="Times New Roman" pitchFamily="18" charset="0"/>
                </a:rPr>
                <a:t>(); w=</a:t>
              </a:r>
              <a:r>
                <a:rPr lang="en-US" altLang="zh-CN" dirty="0" err="1">
                  <a:latin typeface="Times New Roman" pitchFamily="18" charset="0"/>
                  <a:cs typeface="Times New Roman" pitchFamily="18" charset="0"/>
                </a:rPr>
                <a:t>firstadj</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G,v</a:t>
              </a:r>
              <a:r>
                <a:rPr lang="en-US" altLang="zh-CN" dirty="0">
                  <a:latin typeface="Times New Roman" pitchFamily="18" charset="0"/>
                  <a:cs typeface="Times New Roman" pitchFamily="18" charset="0"/>
                </a:rPr>
                <a:t>);</a:t>
              </a:r>
            </a:p>
          </p:txBody>
        </p:sp>
        <p:cxnSp>
          <p:nvCxnSpPr>
            <p:cNvPr id="112" name="直接箭头连接符 111"/>
            <p:cNvCxnSpPr/>
            <p:nvPr/>
          </p:nvCxnSpPr>
          <p:spPr>
            <a:xfrm>
              <a:off x="6854099" y="3815998"/>
              <a:ext cx="0" cy="1922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Text Box 2"/>
            <p:cNvSpPr txBox="1">
              <a:spLocks noChangeArrowheads="1"/>
            </p:cNvSpPr>
            <p:nvPr/>
          </p:nvSpPr>
          <p:spPr bwMode="auto">
            <a:xfrm>
              <a:off x="7943132" y="3966256"/>
              <a:ext cx="503238" cy="439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just"/>
              <a:r>
                <a:rPr lang="en-US" altLang="zh-CN" sz="1600" dirty="0">
                  <a:latin typeface="Times New Roman" pitchFamily="18" charset="0"/>
                  <a:ea typeface="宋体" pitchFamily="2" charset="-122"/>
                  <a:cs typeface="Times New Roman" pitchFamily="18" charset="0"/>
                </a:rPr>
                <a:t>Y</a:t>
              </a:r>
            </a:p>
          </p:txBody>
        </p:sp>
        <p:sp>
          <p:nvSpPr>
            <p:cNvPr id="114" name="Text Box 3"/>
            <p:cNvSpPr txBox="1">
              <a:spLocks noChangeArrowheads="1"/>
            </p:cNvSpPr>
            <p:nvPr/>
          </p:nvSpPr>
          <p:spPr bwMode="auto">
            <a:xfrm>
              <a:off x="5700442" y="4645887"/>
              <a:ext cx="504825" cy="44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just"/>
              <a:r>
                <a:rPr lang="en-US" altLang="zh-CN" sz="1600" dirty="0">
                  <a:latin typeface="Times New Roman" pitchFamily="18" charset="0"/>
                  <a:ea typeface="宋体" pitchFamily="2" charset="-122"/>
                  <a:cs typeface="Times New Roman" pitchFamily="18" charset="0"/>
                </a:rPr>
                <a:t>N</a:t>
              </a:r>
            </a:p>
          </p:txBody>
        </p:sp>
        <p:sp>
          <p:nvSpPr>
            <p:cNvPr id="115" name="Text Box 6"/>
            <p:cNvSpPr txBox="1">
              <a:spLocks noChangeArrowheads="1"/>
            </p:cNvSpPr>
            <p:nvPr/>
          </p:nvSpPr>
          <p:spPr bwMode="auto">
            <a:xfrm>
              <a:off x="8037492" y="5044057"/>
              <a:ext cx="394681" cy="153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just"/>
              <a:r>
                <a:rPr lang="en-US" altLang="zh-CN" sz="1600" dirty="0">
                  <a:latin typeface="Times New Roman" pitchFamily="18" charset="0"/>
                  <a:ea typeface="宋体" pitchFamily="2" charset="-122"/>
                  <a:cs typeface="Times New Roman" pitchFamily="18" charset="0"/>
                </a:rPr>
                <a:t>Y</a:t>
              </a:r>
            </a:p>
          </p:txBody>
        </p:sp>
        <p:sp>
          <p:nvSpPr>
            <p:cNvPr id="116" name="AutoShape 9"/>
            <p:cNvSpPr>
              <a:spLocks noChangeArrowheads="1"/>
            </p:cNvSpPr>
            <p:nvPr/>
          </p:nvSpPr>
          <p:spPr bwMode="auto">
            <a:xfrm>
              <a:off x="5846036" y="4001127"/>
              <a:ext cx="2016125" cy="587375"/>
            </a:xfrm>
            <a:prstGeom prst="flowChartDecision">
              <a:avLst/>
            </a:prstGeom>
            <a:noFill/>
            <a:ln w="9525">
              <a:solidFill>
                <a:srgbClr val="00000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sz="1600">
                  <a:latin typeface="Times New Roman" pitchFamily="18" charset="0"/>
                  <a:ea typeface="宋体" pitchFamily="2" charset="-122"/>
                  <a:cs typeface="Times New Roman" pitchFamily="18" charset="0"/>
                </a:rPr>
                <a:t>w==0?</a:t>
              </a:r>
              <a:endParaRPr lang="zh-CN" altLang="en-US" sz="1600">
                <a:latin typeface="Times New Roman" pitchFamily="18" charset="0"/>
                <a:ea typeface="宋体" pitchFamily="2" charset="-122"/>
                <a:cs typeface="Times New Roman" pitchFamily="18" charset="0"/>
              </a:endParaRPr>
            </a:p>
          </p:txBody>
        </p:sp>
        <p:sp>
          <p:nvSpPr>
            <p:cNvPr id="117" name="AutoShape 13"/>
            <p:cNvSpPr>
              <a:spLocks noChangeArrowheads="1"/>
            </p:cNvSpPr>
            <p:nvPr/>
          </p:nvSpPr>
          <p:spPr bwMode="auto">
            <a:xfrm>
              <a:off x="5759821" y="4767512"/>
              <a:ext cx="2209800" cy="541103"/>
            </a:xfrm>
            <a:prstGeom prst="flowChartDecision">
              <a:avLst/>
            </a:prstGeom>
            <a:noFill/>
            <a:ln w="9525">
              <a:solidFill>
                <a:srgbClr val="00000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endParaRPr lang="zh-CN" altLang="en-US" sz="1600" dirty="0">
                <a:latin typeface="Times New Roman" pitchFamily="18" charset="0"/>
                <a:ea typeface="宋体" pitchFamily="2" charset="-122"/>
                <a:cs typeface="Times New Roman" pitchFamily="18" charset="0"/>
              </a:endParaRPr>
            </a:p>
          </p:txBody>
        </p:sp>
        <p:sp>
          <p:nvSpPr>
            <p:cNvPr id="118" name="Text Box 19"/>
            <p:cNvSpPr txBox="1">
              <a:spLocks noChangeArrowheads="1"/>
            </p:cNvSpPr>
            <p:nvPr/>
          </p:nvSpPr>
          <p:spPr bwMode="auto">
            <a:xfrm>
              <a:off x="5635877" y="6237312"/>
              <a:ext cx="1965391" cy="337223"/>
            </a:xfrm>
            <a:prstGeom prst="rect">
              <a:avLst/>
            </a:prstGeom>
            <a:noFill/>
            <a:ln w="9525">
              <a:solidFill>
                <a:schemeClr val="tx2"/>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latin typeface="Times New Roman" pitchFamily="18" charset="0"/>
                  <a:ea typeface="宋体" pitchFamily="2" charset="-122"/>
                  <a:cs typeface="Times New Roman" pitchFamily="18" charset="0"/>
                </a:rPr>
                <a:t>w=</a:t>
              </a:r>
              <a:r>
                <a:rPr lang="en-US" altLang="zh-CN" dirty="0" err="1">
                  <a:latin typeface="Times New Roman" pitchFamily="18" charset="0"/>
                  <a:ea typeface="宋体" pitchFamily="2" charset="-122"/>
                  <a:cs typeface="Times New Roman" pitchFamily="18" charset="0"/>
                </a:rPr>
                <a:t>nextadj</a:t>
              </a:r>
              <a:r>
                <a:rPr lang="en-US" altLang="zh-CN" dirty="0">
                  <a:latin typeface="Times New Roman" pitchFamily="18" charset="0"/>
                  <a:ea typeface="宋体" pitchFamily="2" charset="-122"/>
                  <a:cs typeface="Times New Roman" pitchFamily="18" charset="0"/>
                </a:rPr>
                <a:t>(</a:t>
              </a:r>
              <a:r>
                <a:rPr lang="en-US" altLang="zh-CN" dirty="0" err="1">
                  <a:latin typeface="Times New Roman" pitchFamily="18" charset="0"/>
                  <a:ea typeface="宋体" pitchFamily="2" charset="-122"/>
                  <a:cs typeface="Times New Roman" pitchFamily="18" charset="0"/>
                </a:rPr>
                <a:t>G,v,w</a:t>
              </a:r>
              <a:r>
                <a:rPr lang="en-US" altLang="zh-CN" dirty="0">
                  <a:latin typeface="Times New Roman" pitchFamily="18" charset="0"/>
                  <a:ea typeface="宋体" pitchFamily="2" charset="-122"/>
                  <a:cs typeface="Times New Roman" pitchFamily="18" charset="0"/>
                </a:rPr>
                <a:t>);</a:t>
              </a:r>
            </a:p>
          </p:txBody>
        </p:sp>
        <p:cxnSp>
          <p:nvCxnSpPr>
            <p:cNvPr id="119" name="直接箭头连接符 118"/>
            <p:cNvCxnSpPr/>
            <p:nvPr/>
          </p:nvCxnSpPr>
          <p:spPr>
            <a:xfrm>
              <a:off x="6849571" y="4588502"/>
              <a:ext cx="0" cy="1922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本框 119"/>
            <p:cNvSpPr txBox="1"/>
            <p:nvPr/>
          </p:nvSpPr>
          <p:spPr>
            <a:xfrm>
              <a:off x="6197283" y="4827912"/>
              <a:ext cx="1451530" cy="338554"/>
            </a:xfrm>
            <a:prstGeom prst="rect">
              <a:avLst/>
            </a:prstGeom>
            <a:noFill/>
          </p:spPr>
          <p:txBody>
            <a:bodyPr wrap="square" rtlCol="0">
              <a:spAutoFit/>
            </a:bodyPr>
            <a:lstStyle/>
            <a:p>
              <a:r>
                <a:rPr lang="en-US" altLang="zh-CN" sz="1400" dirty="0">
                  <a:latin typeface="Times New Roman" pitchFamily="18" charset="0"/>
                  <a:cs typeface="Times New Roman" pitchFamily="18" charset="0"/>
                </a:rPr>
                <a:t>w</a:t>
              </a:r>
              <a:r>
                <a:rPr lang="zh-CN" altLang="en-US" sz="1400" dirty="0">
                  <a:latin typeface="Times New Roman" pitchFamily="18" charset="0"/>
                  <a:cs typeface="Times New Roman" pitchFamily="18" charset="0"/>
                </a:rPr>
                <a:t>被访问过</a:t>
              </a:r>
              <a:r>
                <a:rPr lang="zh-CN" altLang="en-US" sz="1600" dirty="0">
                  <a:latin typeface="Times New Roman" pitchFamily="18" charset="0"/>
                  <a:cs typeface="Times New Roman" pitchFamily="18" charset="0"/>
                </a:rPr>
                <a:t>？</a:t>
              </a:r>
            </a:p>
          </p:txBody>
        </p:sp>
        <p:sp>
          <p:nvSpPr>
            <p:cNvPr id="121" name="Text Box 6"/>
            <p:cNvSpPr txBox="1">
              <a:spLocks noChangeArrowheads="1"/>
            </p:cNvSpPr>
            <p:nvPr/>
          </p:nvSpPr>
          <p:spPr bwMode="auto">
            <a:xfrm>
              <a:off x="5365140" y="5010430"/>
              <a:ext cx="394681" cy="153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just"/>
              <a:r>
                <a:rPr lang="en-US" altLang="zh-CN" sz="1600" dirty="0">
                  <a:latin typeface="Times New Roman" pitchFamily="18" charset="0"/>
                  <a:ea typeface="宋体" pitchFamily="2" charset="-122"/>
                  <a:cs typeface="Times New Roman" pitchFamily="18" charset="0"/>
                </a:rPr>
                <a:t>N</a:t>
              </a:r>
            </a:p>
          </p:txBody>
        </p:sp>
        <p:cxnSp>
          <p:nvCxnSpPr>
            <p:cNvPr id="122" name="直接箭头连接符 121"/>
            <p:cNvCxnSpPr/>
            <p:nvPr/>
          </p:nvCxnSpPr>
          <p:spPr>
            <a:xfrm flipH="1">
              <a:off x="5744229" y="5033557"/>
              <a:ext cx="2750" cy="3023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Text Box 19"/>
            <p:cNvSpPr txBox="1">
              <a:spLocks noChangeArrowheads="1"/>
            </p:cNvSpPr>
            <p:nvPr/>
          </p:nvSpPr>
          <p:spPr bwMode="auto">
            <a:xfrm>
              <a:off x="4648940" y="5355820"/>
              <a:ext cx="2606479" cy="619319"/>
            </a:xfrm>
            <a:prstGeom prst="rect">
              <a:avLst/>
            </a:prstGeom>
            <a:noFill/>
            <a:ln w="9525">
              <a:solidFill>
                <a:schemeClr val="tx2"/>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latin typeface="Times New Roman" pitchFamily="18" charset="0"/>
                  <a:ea typeface="Tahoma" pitchFamily="34" charset="0"/>
                  <a:cs typeface="Times New Roman" pitchFamily="18" charset="0"/>
                </a:rPr>
                <a:t>visit(w); </a:t>
              </a:r>
              <a:r>
                <a:rPr lang="en-US" altLang="zh-CN" dirty="0" err="1">
                  <a:latin typeface="Times New Roman" pitchFamily="18" charset="0"/>
                  <a:ea typeface="Tahoma" pitchFamily="34" charset="0"/>
                  <a:cs typeface="Times New Roman" pitchFamily="18" charset="0"/>
                </a:rPr>
                <a:t>Q.Append</a:t>
              </a:r>
              <a:r>
                <a:rPr lang="en-US" altLang="zh-CN" dirty="0">
                  <a:latin typeface="Times New Roman" pitchFamily="18" charset="0"/>
                  <a:ea typeface="Tahoma" pitchFamily="34" charset="0"/>
                  <a:cs typeface="Times New Roman" pitchFamily="18" charset="0"/>
                </a:rPr>
                <a:t>(w);</a:t>
              </a:r>
            </a:p>
            <a:p>
              <a:pPr eaLnBrk="1" hangingPunct="1">
                <a:buFont typeface="Wingdings" pitchFamily="2" charset="2"/>
                <a:buNone/>
              </a:pPr>
              <a:r>
                <a:rPr lang="en-US" altLang="zh-CN" dirty="0">
                  <a:latin typeface="Times New Roman" pitchFamily="18" charset="0"/>
                  <a:ea typeface="Tahoma" pitchFamily="34" charset="0"/>
                  <a:cs typeface="Times New Roman" pitchFamily="18" charset="0"/>
                </a:rPr>
                <a:t>  visited[w]=TRUE;   </a:t>
              </a:r>
            </a:p>
            <a:p>
              <a:pPr eaLnBrk="1" hangingPunct="1">
                <a:lnSpc>
                  <a:spcPct val="80000"/>
                </a:lnSpc>
                <a:buFont typeface="Wingdings" pitchFamily="2" charset="2"/>
                <a:buNone/>
              </a:pPr>
              <a:r>
                <a:rPr lang="en-US" altLang="zh-CN" dirty="0">
                  <a:latin typeface="Times New Roman" pitchFamily="18" charset="0"/>
                  <a:cs typeface="Times New Roman" pitchFamily="18" charset="0"/>
                </a:rPr>
                <a:t>                      </a:t>
              </a:r>
            </a:p>
          </p:txBody>
        </p:sp>
        <p:grpSp>
          <p:nvGrpSpPr>
            <p:cNvPr id="124" name="组合 123"/>
            <p:cNvGrpSpPr/>
            <p:nvPr/>
          </p:nvGrpSpPr>
          <p:grpSpPr>
            <a:xfrm>
              <a:off x="6801378" y="2492896"/>
              <a:ext cx="2019089" cy="1801919"/>
              <a:chOff x="4492191" y="2564904"/>
              <a:chExt cx="2312057" cy="1801919"/>
            </a:xfrm>
          </p:grpSpPr>
          <p:cxnSp>
            <p:nvCxnSpPr>
              <p:cNvPr id="125" name="直接连接符 124"/>
              <p:cNvCxnSpPr>
                <a:stCxn id="116" idx="3"/>
              </p:cNvCxnSpPr>
              <p:nvPr/>
            </p:nvCxnSpPr>
            <p:spPr>
              <a:xfrm flipV="1">
                <a:off x="5706891" y="4365105"/>
                <a:ext cx="1097356" cy="17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V="1">
                <a:off x="6804248" y="2564904"/>
                <a:ext cx="0" cy="1800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flipH="1">
                <a:off x="4492191" y="2564904"/>
                <a:ext cx="23120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8" name="Text Box 2"/>
            <p:cNvSpPr txBox="1">
              <a:spLocks noChangeArrowheads="1"/>
            </p:cNvSpPr>
            <p:nvPr/>
          </p:nvSpPr>
          <p:spPr bwMode="auto">
            <a:xfrm>
              <a:off x="6862414" y="4501443"/>
              <a:ext cx="503238" cy="439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just"/>
              <a:r>
                <a:rPr lang="en-US" altLang="zh-CN" sz="1600" dirty="0">
                  <a:latin typeface="Times New Roman" pitchFamily="18" charset="0"/>
                  <a:ea typeface="宋体" pitchFamily="2" charset="-122"/>
                  <a:cs typeface="Times New Roman" pitchFamily="18" charset="0"/>
                </a:rPr>
                <a:t>N</a:t>
              </a:r>
            </a:p>
          </p:txBody>
        </p:sp>
        <p:cxnSp>
          <p:nvCxnSpPr>
            <p:cNvPr id="129" name="直接连接符 128"/>
            <p:cNvCxnSpPr>
              <a:stCxn id="123" idx="2"/>
            </p:cNvCxnSpPr>
            <p:nvPr/>
          </p:nvCxnSpPr>
          <p:spPr>
            <a:xfrm flipH="1">
              <a:off x="5947675" y="5975139"/>
              <a:ext cx="4505" cy="262173"/>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117" idx="3"/>
            </p:cNvCxnSpPr>
            <p:nvPr/>
          </p:nvCxnSpPr>
          <p:spPr>
            <a:xfrm>
              <a:off x="7969621" y="5038064"/>
              <a:ext cx="0" cy="10552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flipH="1">
              <a:off x="7255419" y="6093296"/>
              <a:ext cx="7197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a:off x="7255419" y="6093296"/>
              <a:ext cx="0" cy="1440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3" name="组合 132"/>
            <p:cNvGrpSpPr/>
            <p:nvPr/>
          </p:nvGrpSpPr>
          <p:grpSpPr>
            <a:xfrm>
              <a:off x="4328132" y="3891439"/>
              <a:ext cx="2536405" cy="2818179"/>
              <a:chOff x="1979712" y="3963447"/>
              <a:chExt cx="2575637" cy="2818179"/>
            </a:xfrm>
          </p:grpSpPr>
          <p:cxnSp>
            <p:nvCxnSpPr>
              <p:cNvPr id="134" name="直接连接符 133"/>
              <p:cNvCxnSpPr/>
              <p:nvPr/>
            </p:nvCxnSpPr>
            <p:spPr>
              <a:xfrm>
                <a:off x="4366119" y="6650310"/>
                <a:ext cx="0" cy="128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H="1" flipV="1">
                <a:off x="1979712" y="6778520"/>
                <a:ext cx="2392758" cy="31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V="1">
                <a:off x="1979712" y="3963447"/>
                <a:ext cx="0" cy="28150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a:off x="1979712" y="3963447"/>
                <a:ext cx="25756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linds(horizont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linds(horizont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linds(horizontal)">
                                      <p:cBhvr>
                                        <p:cTn id="67" dur="500"/>
                                        <p:tgtEl>
                                          <p:spTgt spid="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
                                            <p:txEl>
                                              <p:pRg st="13" end="13"/>
                                            </p:txEl>
                                          </p:spTgt>
                                        </p:tgtEl>
                                        <p:attrNameLst>
                                          <p:attrName>style.visibility</p:attrName>
                                        </p:attrNameLst>
                                      </p:cBhvr>
                                      <p:to>
                                        <p:strVal val="visible"/>
                                      </p:to>
                                    </p:set>
                                    <p:animEffect transition="in" filter="blinds(horizontal)">
                                      <p:cBhvr>
                                        <p:cTn id="72" dur="500"/>
                                        <p:tgtEl>
                                          <p:spTgt spid="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
                                            <p:txEl>
                                              <p:pRg st="14" end="14"/>
                                            </p:txEl>
                                          </p:spTgt>
                                        </p:tgtEl>
                                        <p:attrNameLst>
                                          <p:attrName>style.visibility</p:attrName>
                                        </p:attrNameLst>
                                      </p:cBhvr>
                                      <p:to>
                                        <p:strVal val="visible"/>
                                      </p:to>
                                    </p:set>
                                    <p:animEffect transition="in" filter="blinds(horizontal)">
                                      <p:cBhvr>
                                        <p:cTn id="77" dur="500"/>
                                        <p:tgtEl>
                                          <p:spTgt spid="2">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
                                            <p:txEl>
                                              <p:pRg st="15" end="15"/>
                                            </p:txEl>
                                          </p:spTgt>
                                        </p:tgtEl>
                                        <p:attrNameLst>
                                          <p:attrName>style.visibility</p:attrName>
                                        </p:attrNameLst>
                                      </p:cBhvr>
                                      <p:to>
                                        <p:strVal val="visible"/>
                                      </p:to>
                                    </p:set>
                                    <p:animEffect transition="in" filter="blinds(horizontal)">
                                      <p:cBhvr>
                                        <p:cTn id="82" dur="500"/>
                                        <p:tgtEl>
                                          <p:spTgt spid="2">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
                                            <p:txEl>
                                              <p:pRg st="16" end="16"/>
                                            </p:txEl>
                                          </p:spTgt>
                                        </p:tgtEl>
                                        <p:attrNameLst>
                                          <p:attrName>style.visibility</p:attrName>
                                        </p:attrNameLst>
                                      </p:cBhvr>
                                      <p:to>
                                        <p:strVal val="visible"/>
                                      </p:to>
                                    </p:set>
                                    <p:animEffect transition="in" filter="blinds(horizontal)">
                                      <p:cBhvr>
                                        <p:cTn id="87" dur="500"/>
                                        <p:tgtEl>
                                          <p:spTgt spid="2">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
                                            <p:txEl>
                                              <p:pRg st="17" end="17"/>
                                            </p:txEl>
                                          </p:spTgt>
                                        </p:tgtEl>
                                        <p:attrNameLst>
                                          <p:attrName>style.visibility</p:attrName>
                                        </p:attrNameLst>
                                      </p:cBhvr>
                                      <p:to>
                                        <p:strVal val="visible"/>
                                      </p:to>
                                    </p:set>
                                    <p:animEffect transition="in" filter="blinds(horizontal)">
                                      <p:cBhvr>
                                        <p:cTn id="92" dur="500"/>
                                        <p:tgtEl>
                                          <p:spTgt spid="2">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97692334-2A3A-4FA8-A804-063B57CA27DF}" type="slidenum">
              <a:rPr lang="zh-CN" altLang="en-US">
                <a:solidFill>
                  <a:schemeClr val="bg1"/>
                </a:solidFill>
                <a:latin typeface="Verdana" pitchFamily="34" charset="0"/>
                <a:ea typeface="宋体" pitchFamily="2" charset="-122"/>
              </a:rPr>
              <a:pPr/>
              <a:t>44</a:t>
            </a:fld>
            <a:endParaRPr lang="en-US" altLang="zh-CN" dirty="0">
              <a:solidFill>
                <a:schemeClr val="bg1"/>
              </a:solidFill>
              <a:latin typeface="Verdana" pitchFamily="34" charset="0"/>
              <a:ea typeface="宋体" pitchFamily="2" charset="-122"/>
            </a:endParaRPr>
          </a:p>
        </p:txBody>
      </p:sp>
      <p:sp>
        <p:nvSpPr>
          <p:cNvPr id="2" name="Rectangle 3"/>
          <p:cNvSpPr>
            <a:spLocks noGrp="1" noChangeArrowheads="1"/>
          </p:cNvSpPr>
          <p:nvPr>
            <p:ph type="body" idx="1"/>
          </p:nvPr>
        </p:nvSpPr>
        <p:spPr>
          <a:xfrm>
            <a:off x="394298" y="960626"/>
            <a:ext cx="8426173" cy="4678451"/>
          </a:xfrm>
        </p:spPr>
        <p:txBody>
          <a:bodyPr/>
          <a:lstStyle/>
          <a:p>
            <a:pPr eaLnBrk="1" hangingPunct="1">
              <a:buFont typeface="Wingdings" pitchFamily="2" charset="2"/>
              <a:buNone/>
            </a:pPr>
            <a:r>
              <a:rPr lang="en-US" altLang="zh-CN" sz="2400" b="1" dirty="0"/>
              <a:t>2. </a:t>
            </a:r>
            <a:r>
              <a:rPr lang="zh-CN" altLang="en-US" sz="2400" b="1" dirty="0"/>
              <a:t>遍历整个图的算法</a:t>
            </a:r>
          </a:p>
          <a:p>
            <a:pPr eaLnBrk="1" hangingPunct="1">
              <a:buFont typeface="Wingdings" pitchFamily="2" charset="2"/>
              <a:buNone/>
            </a:pPr>
            <a:r>
              <a:rPr lang="fr-FR" altLang="en-US" sz="2000" b="1" dirty="0"/>
              <a:t>       </a:t>
            </a:r>
            <a:r>
              <a:rPr lang="fr-FR" altLang="en-US" sz="2000" b="1" dirty="0">
                <a:solidFill>
                  <a:srgbClr val="0000FF"/>
                </a:solidFill>
              </a:rPr>
              <a:t>void</a:t>
            </a:r>
            <a:r>
              <a:rPr lang="fr-FR" altLang="en-US" sz="2000" b="1" dirty="0"/>
              <a:t>  bfs_travel (</a:t>
            </a:r>
            <a:r>
              <a:rPr lang="fr-FR" altLang="en-US" sz="2000" b="1" dirty="0">
                <a:solidFill>
                  <a:srgbClr val="0000FF"/>
                </a:solidFill>
              </a:rPr>
              <a:t>Graph</a:t>
            </a:r>
            <a:r>
              <a:rPr lang="fr-FR" altLang="en-US" sz="2000" b="1" dirty="0"/>
              <a:t> G)</a:t>
            </a:r>
            <a:r>
              <a:rPr lang="en-US" altLang="zh-CN" sz="2000" b="1" dirty="0"/>
              <a:t>{</a:t>
            </a:r>
          </a:p>
          <a:p>
            <a:pPr eaLnBrk="1" hangingPunct="1">
              <a:buFont typeface="Wingdings" pitchFamily="2" charset="2"/>
              <a:buNone/>
            </a:pPr>
            <a:r>
              <a:rPr lang="en-US" altLang="zh-CN" sz="2000" b="1" dirty="0"/>
              <a:t>                </a:t>
            </a:r>
            <a:r>
              <a:rPr lang="en-US" altLang="zh-CN" sz="2000" b="1" dirty="0">
                <a:solidFill>
                  <a:srgbClr val="0000FF"/>
                </a:solidFill>
              </a:rPr>
              <a:t>for</a:t>
            </a:r>
            <a:r>
              <a:rPr lang="en-US" altLang="zh-CN" sz="2000" b="1" dirty="0"/>
              <a:t>(</a:t>
            </a:r>
            <a:r>
              <a:rPr lang="en-US" altLang="zh-CN" sz="2000" b="1" i="1" dirty="0" err="1"/>
              <a:t>i</a:t>
            </a:r>
            <a:r>
              <a:rPr lang="en-US" altLang="zh-CN" sz="2000" b="1" dirty="0"/>
              <a:t>=1;</a:t>
            </a:r>
            <a:r>
              <a:rPr lang="en-US" altLang="zh-CN" sz="2000" b="1" i="1" dirty="0"/>
              <a:t> </a:t>
            </a:r>
            <a:r>
              <a:rPr lang="en-US" altLang="zh-CN" sz="2000" b="1" i="1" dirty="0" err="1"/>
              <a:t>i</a:t>
            </a:r>
            <a:r>
              <a:rPr lang="en-US" altLang="zh-CN" sz="2000" b="1" dirty="0"/>
              <a:t>&lt;=</a:t>
            </a:r>
            <a:r>
              <a:rPr lang="en-US" altLang="zh-CN" sz="2000" b="1" i="1" dirty="0"/>
              <a:t>n</a:t>
            </a:r>
            <a:r>
              <a:rPr lang="en-US" altLang="zh-CN" sz="2000" b="1" dirty="0"/>
              <a:t>;</a:t>
            </a:r>
            <a:r>
              <a:rPr lang="en-US" altLang="zh-CN" sz="2000" b="1" i="1" dirty="0"/>
              <a:t> </a:t>
            </a:r>
            <a:r>
              <a:rPr lang="en-US" altLang="zh-CN" sz="2000" b="1" i="1" dirty="0" err="1"/>
              <a:t>i</a:t>
            </a:r>
            <a:r>
              <a:rPr lang="en-US" altLang="zh-CN" sz="2000" b="1" dirty="0"/>
              <a:t>++) </a:t>
            </a:r>
          </a:p>
          <a:p>
            <a:pPr eaLnBrk="1" hangingPunct="1">
              <a:buFont typeface="Wingdings" pitchFamily="2" charset="2"/>
              <a:buNone/>
            </a:pPr>
            <a:r>
              <a:rPr lang="en-US" altLang="zh-CN" sz="2000" b="1" dirty="0"/>
              <a:t>                      visited[</a:t>
            </a:r>
            <a:r>
              <a:rPr lang="en-US" altLang="zh-CN" sz="2000" b="1" i="1" dirty="0" err="1"/>
              <a:t>i</a:t>
            </a:r>
            <a:r>
              <a:rPr lang="en-US" altLang="zh-CN" sz="2000" b="1" dirty="0"/>
              <a:t>]=FALSE;</a:t>
            </a:r>
          </a:p>
          <a:p>
            <a:pPr eaLnBrk="1" hangingPunct="1">
              <a:buFont typeface="Wingdings" pitchFamily="2" charset="2"/>
              <a:buNone/>
            </a:pPr>
            <a:r>
              <a:rPr lang="en-US" altLang="zh-CN" sz="2000" b="1" dirty="0"/>
              <a:t>                </a:t>
            </a:r>
            <a:r>
              <a:rPr lang="en-US" altLang="zh-CN" sz="2000" b="1" dirty="0">
                <a:solidFill>
                  <a:srgbClr val="0000FF"/>
                </a:solidFill>
              </a:rPr>
              <a:t>for</a:t>
            </a:r>
            <a:r>
              <a:rPr lang="en-US" altLang="zh-CN" sz="2000" b="1" dirty="0"/>
              <a:t>(</a:t>
            </a:r>
            <a:r>
              <a:rPr lang="en-US" altLang="zh-CN" sz="2000" b="1" i="1" dirty="0" err="1"/>
              <a:t>i</a:t>
            </a:r>
            <a:r>
              <a:rPr lang="en-US" altLang="zh-CN" sz="2000" b="1" dirty="0"/>
              <a:t>=1;</a:t>
            </a:r>
            <a:r>
              <a:rPr lang="en-US" altLang="zh-CN" sz="2000" b="1" i="1" dirty="0"/>
              <a:t> </a:t>
            </a:r>
            <a:r>
              <a:rPr lang="en-US" altLang="zh-CN" sz="2000" b="1" i="1" dirty="0" err="1"/>
              <a:t>i</a:t>
            </a:r>
            <a:r>
              <a:rPr lang="en-US" altLang="zh-CN" sz="2000" b="1" dirty="0"/>
              <a:t>&lt;=</a:t>
            </a:r>
            <a:r>
              <a:rPr lang="en-US" altLang="zh-CN" sz="2000" b="1" i="1" dirty="0"/>
              <a:t>n</a:t>
            </a:r>
            <a:r>
              <a:rPr lang="en-US" altLang="zh-CN" sz="2000" b="1" dirty="0"/>
              <a:t>;</a:t>
            </a:r>
            <a:r>
              <a:rPr lang="en-US" altLang="zh-CN" sz="2000" b="1" i="1" dirty="0"/>
              <a:t> </a:t>
            </a:r>
            <a:r>
              <a:rPr lang="en-US" altLang="zh-CN" sz="2000" b="1" i="1" dirty="0" err="1"/>
              <a:t>i</a:t>
            </a:r>
            <a:r>
              <a:rPr lang="en-US" altLang="zh-CN" sz="2000" b="1" dirty="0"/>
              <a:t>++)</a:t>
            </a:r>
          </a:p>
          <a:p>
            <a:pPr eaLnBrk="1" hangingPunct="1">
              <a:buFont typeface="Wingdings" pitchFamily="2" charset="2"/>
              <a:buNone/>
            </a:pPr>
            <a:r>
              <a:rPr lang="en-US" altLang="zh-CN" sz="2000" b="1" dirty="0"/>
              <a:t>                       </a:t>
            </a:r>
            <a:r>
              <a:rPr lang="en-US" altLang="zh-CN" sz="2000" b="1" dirty="0">
                <a:solidFill>
                  <a:srgbClr val="0000FF"/>
                </a:solidFill>
              </a:rPr>
              <a:t>if</a:t>
            </a:r>
            <a:r>
              <a:rPr lang="en-US" altLang="zh-CN" sz="2000" b="1" dirty="0"/>
              <a:t>(!visited[</a:t>
            </a:r>
            <a:r>
              <a:rPr lang="en-US" altLang="zh-CN" sz="2000" b="1" i="1" dirty="0" err="1"/>
              <a:t>i</a:t>
            </a:r>
            <a:r>
              <a:rPr lang="en-US" altLang="zh-CN" sz="2000" b="1" dirty="0"/>
              <a:t>]) </a:t>
            </a:r>
          </a:p>
          <a:p>
            <a:pPr eaLnBrk="1" hangingPunct="1">
              <a:buFont typeface="Wingdings" pitchFamily="2" charset="2"/>
              <a:buNone/>
            </a:pPr>
            <a:r>
              <a:rPr lang="en-US" altLang="zh-CN" sz="2000" b="1" dirty="0"/>
              <a:t>                            bfs(</a:t>
            </a:r>
            <a:r>
              <a:rPr lang="en-US" altLang="zh-CN" sz="2000" b="1" i="1" dirty="0" err="1"/>
              <a:t>i</a:t>
            </a:r>
            <a:r>
              <a:rPr lang="en-US" altLang="zh-CN" sz="2000" b="1" dirty="0"/>
              <a:t>);</a:t>
            </a:r>
          </a:p>
          <a:p>
            <a:pPr eaLnBrk="1" hangingPunct="1">
              <a:buFont typeface="Wingdings" pitchFamily="2" charset="2"/>
              <a:buNone/>
            </a:pPr>
            <a:r>
              <a:rPr lang="en-US" altLang="zh-CN" sz="2000" b="1" dirty="0"/>
              <a:t>        }</a:t>
            </a:r>
          </a:p>
          <a:p>
            <a:pPr eaLnBrk="1" hangingPunct="1">
              <a:buClr>
                <a:srgbClr val="FF0000"/>
              </a:buClr>
              <a:buFont typeface="Wingdings" pitchFamily="2" charset="2"/>
              <a:buChar char="n"/>
            </a:pPr>
            <a:endParaRPr lang="en-US" altLang="zh-CN" sz="2100" dirty="0"/>
          </a:p>
        </p:txBody>
      </p:sp>
      <p:grpSp>
        <p:nvGrpSpPr>
          <p:cNvPr id="11" name="组合 67"/>
          <p:cNvGrpSpPr/>
          <p:nvPr/>
        </p:nvGrpSpPr>
        <p:grpSpPr>
          <a:xfrm>
            <a:off x="-903767" y="76371"/>
            <a:ext cx="11067421" cy="674847"/>
            <a:chOff x="-537206" y="4202884"/>
            <a:chExt cx="11067421" cy="674847"/>
          </a:xfrm>
        </p:grpSpPr>
        <p:grpSp>
          <p:nvGrpSpPr>
            <p:cNvPr id="12" name="组合 106"/>
            <p:cNvGrpSpPr/>
            <p:nvPr/>
          </p:nvGrpSpPr>
          <p:grpSpPr>
            <a:xfrm>
              <a:off x="-537206" y="4202884"/>
              <a:ext cx="11067421" cy="674847"/>
              <a:chOff x="-546731" y="4202884"/>
              <a:chExt cx="11067421" cy="674847"/>
            </a:xfrm>
          </p:grpSpPr>
          <p:sp>
            <p:nvSpPr>
              <p:cNvPr id="1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15"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9.4 </a:t>
                </a:r>
                <a:r>
                  <a:rPr lang="zh-CN" altLang="en-US" sz="3600" b="1" dirty="0">
                    <a:latin typeface="Times New Roman" pitchFamily="18" charset="0"/>
                    <a:ea typeface="黑体" pitchFamily="49" charset="-122"/>
                  </a:rPr>
                  <a:t>图的遍历</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广度优先搜索遍历</a:t>
                </a:r>
              </a:p>
            </p:txBody>
          </p:sp>
        </p:grpSp>
        <p:pic>
          <p:nvPicPr>
            <p:cNvPr id="13" name="图片 12"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AC6617D3-D0AE-454F-83AC-36AFF826C651}" type="slidenum">
              <a:rPr lang="zh-CN" altLang="en-US">
                <a:solidFill>
                  <a:schemeClr val="bg1"/>
                </a:solidFill>
                <a:latin typeface="Verdana" pitchFamily="34" charset="0"/>
                <a:ea typeface="宋体" pitchFamily="2" charset="-122"/>
              </a:rPr>
              <a:pPr/>
              <a:t>45</a:t>
            </a:fld>
            <a:endParaRPr lang="en-US" altLang="zh-CN">
              <a:solidFill>
                <a:schemeClr val="bg1"/>
              </a:solidFill>
              <a:latin typeface="Verdana" pitchFamily="34" charset="0"/>
              <a:ea typeface="宋体" pitchFamily="2" charset="-122"/>
            </a:endParaRPr>
          </a:p>
        </p:txBody>
      </p:sp>
      <p:sp>
        <p:nvSpPr>
          <p:cNvPr id="2" name="Rectangle 3"/>
          <p:cNvSpPr>
            <a:spLocks noGrp="1" noChangeArrowheads="1"/>
          </p:cNvSpPr>
          <p:nvPr>
            <p:ph type="body" idx="1"/>
          </p:nvPr>
        </p:nvSpPr>
        <p:spPr>
          <a:xfrm>
            <a:off x="179512" y="980728"/>
            <a:ext cx="8856984" cy="5112568"/>
          </a:xfrm>
        </p:spPr>
        <p:txBody>
          <a:bodyPr/>
          <a:lstStyle/>
          <a:p>
            <a:pPr marL="0" indent="0" eaLnBrk="1" hangingPunct="1">
              <a:spcBef>
                <a:spcPts val="1200"/>
              </a:spcBef>
              <a:buNone/>
            </a:pPr>
            <a:r>
              <a:rPr lang="zh-CN" altLang="en-US" sz="2400" b="1" dirty="0"/>
              <a:t> （</a:t>
            </a:r>
            <a:r>
              <a:rPr lang="en-US" altLang="zh-CN" sz="2400" b="1" dirty="0"/>
              <a:t>1</a:t>
            </a:r>
            <a:r>
              <a:rPr lang="zh-CN" altLang="en-US" sz="2400" b="1" dirty="0"/>
              <a:t>）将</a:t>
            </a:r>
            <a:r>
              <a:rPr lang="en-US" altLang="zh-CN" sz="2400" b="1" dirty="0"/>
              <a:t>bfs</a:t>
            </a:r>
            <a:r>
              <a:rPr lang="zh-CN" altLang="en-US" sz="2400" b="1" dirty="0"/>
              <a:t>算法中的定义和初始化队列的操作</a:t>
            </a:r>
            <a:r>
              <a:rPr lang="en-US" altLang="zh-CN" sz="2400" b="1" dirty="0"/>
              <a:t>Queue(Q)</a:t>
            </a:r>
            <a:r>
              <a:rPr lang="zh-CN" altLang="en-US" sz="2400" b="1" dirty="0"/>
              <a:t>放到</a:t>
            </a:r>
            <a:endParaRPr lang="en-US" altLang="zh-CN" sz="2400" b="1" dirty="0"/>
          </a:p>
          <a:p>
            <a:pPr marL="0" indent="0" eaLnBrk="1" hangingPunct="1">
              <a:spcBef>
                <a:spcPts val="1200"/>
              </a:spcBef>
              <a:buNone/>
            </a:pPr>
            <a:r>
              <a:rPr lang="en-US" altLang="zh-CN" sz="2400" b="1" dirty="0"/>
              <a:t>            </a:t>
            </a:r>
            <a:r>
              <a:rPr lang="en-US" altLang="zh-CN" sz="2400" b="1" dirty="0" err="1"/>
              <a:t>bfs_travel</a:t>
            </a:r>
            <a:r>
              <a:rPr lang="zh-CN" altLang="en-US" sz="2400" b="1" dirty="0"/>
              <a:t>算法的开头</a:t>
            </a:r>
            <a:r>
              <a:rPr lang="en-US" altLang="zh-CN" sz="2400" b="1" dirty="0"/>
              <a:t>,</a:t>
            </a:r>
            <a:r>
              <a:rPr lang="zh-CN" altLang="en-US" sz="2400" b="1" dirty="0"/>
              <a:t>是否能保证正确地遍历整个图</a:t>
            </a:r>
            <a:r>
              <a:rPr lang="en-US" altLang="zh-CN" sz="2400" b="1" dirty="0"/>
              <a:t>G</a:t>
            </a:r>
            <a:r>
              <a:rPr lang="zh-CN" altLang="en-US" sz="2400" b="1" dirty="0"/>
              <a:t>？</a:t>
            </a:r>
          </a:p>
          <a:p>
            <a:pPr marL="0" indent="0" eaLnBrk="1" hangingPunct="1">
              <a:spcBef>
                <a:spcPts val="1200"/>
              </a:spcBef>
              <a:buNone/>
            </a:pPr>
            <a:r>
              <a:rPr lang="zh-CN" altLang="en-US" sz="2400" b="1" dirty="0"/>
              <a:t> （</a:t>
            </a:r>
            <a:r>
              <a:rPr lang="en-US" altLang="zh-CN" sz="2400" b="1" dirty="0"/>
              <a:t>2</a:t>
            </a:r>
            <a:r>
              <a:rPr lang="zh-CN" altLang="en-US" sz="2400" b="1" dirty="0"/>
              <a:t>）</a:t>
            </a:r>
            <a:r>
              <a:rPr lang="zh-CN" altLang="en-US" sz="2400" b="1" dirty="0">
                <a:solidFill>
                  <a:srgbClr val="FF0000"/>
                </a:solidFill>
              </a:rPr>
              <a:t>设计算法</a:t>
            </a:r>
            <a:r>
              <a:rPr lang="en-US" altLang="zh-CN" sz="2400" b="1" dirty="0">
                <a:solidFill>
                  <a:srgbClr val="FF0000"/>
                </a:solidFill>
              </a:rPr>
              <a:t>, </a:t>
            </a:r>
            <a:r>
              <a:rPr lang="zh-CN" altLang="en-US" sz="2400" b="1" dirty="0">
                <a:solidFill>
                  <a:srgbClr val="FF0000"/>
                </a:solidFill>
              </a:rPr>
              <a:t>按照广度遍历算法的基本方法判断有向图</a:t>
            </a:r>
            <a:r>
              <a:rPr lang="en-US" altLang="zh-CN" sz="2400" b="1" dirty="0">
                <a:solidFill>
                  <a:srgbClr val="FF0000"/>
                </a:solidFill>
              </a:rPr>
              <a:t>G</a:t>
            </a:r>
            <a:r>
              <a:rPr lang="zh-CN" altLang="en-US" sz="2400" b="1" dirty="0">
                <a:solidFill>
                  <a:srgbClr val="FF0000"/>
                </a:solidFill>
              </a:rPr>
              <a:t>是否</a:t>
            </a:r>
            <a:endParaRPr lang="en-US" altLang="zh-CN" sz="2400" b="1" dirty="0">
              <a:solidFill>
                <a:srgbClr val="FF0000"/>
              </a:solidFill>
            </a:endParaRPr>
          </a:p>
          <a:p>
            <a:pPr marL="0" indent="0" eaLnBrk="1" hangingPunct="1">
              <a:spcBef>
                <a:spcPts val="1200"/>
              </a:spcBef>
              <a:buNone/>
            </a:pPr>
            <a:r>
              <a:rPr lang="en-US" altLang="zh-CN" sz="2400" b="1" dirty="0">
                <a:solidFill>
                  <a:srgbClr val="FF0000"/>
                </a:solidFill>
              </a:rPr>
              <a:t>          </a:t>
            </a:r>
            <a:r>
              <a:rPr lang="zh-CN" altLang="en-US" sz="2400" b="1" dirty="0">
                <a:solidFill>
                  <a:srgbClr val="FF0000"/>
                </a:solidFill>
              </a:rPr>
              <a:t>是一棵以</a:t>
            </a:r>
            <a:r>
              <a:rPr lang="en-US" altLang="zh-CN" sz="2400" b="1" dirty="0">
                <a:solidFill>
                  <a:srgbClr val="FF0000"/>
                </a:solidFill>
              </a:rPr>
              <a:t>v</a:t>
            </a:r>
            <a:r>
              <a:rPr lang="en-US" altLang="zh-CN" sz="2400" b="1" baseline="-25000" dirty="0">
                <a:solidFill>
                  <a:srgbClr val="FF0000"/>
                </a:solidFill>
              </a:rPr>
              <a:t>0</a:t>
            </a:r>
            <a:r>
              <a:rPr lang="zh-CN" altLang="en-US" sz="2400" b="1" dirty="0">
                <a:solidFill>
                  <a:srgbClr val="FF0000"/>
                </a:solidFill>
              </a:rPr>
              <a:t>为根的有向树</a:t>
            </a:r>
            <a:r>
              <a:rPr lang="zh-CN" altLang="en-US" sz="2400" b="1" dirty="0"/>
              <a:t>。</a:t>
            </a:r>
            <a:endParaRPr lang="en-US" altLang="zh-CN" sz="2400" b="1" dirty="0"/>
          </a:p>
          <a:p>
            <a:pPr marL="0" indent="0" eaLnBrk="1" hangingPunct="1">
              <a:spcBef>
                <a:spcPts val="1200"/>
              </a:spcBef>
              <a:buNone/>
            </a:pPr>
            <a:r>
              <a:rPr lang="zh-CN" altLang="en-US" sz="2400" b="1" dirty="0"/>
              <a:t> （</a:t>
            </a:r>
            <a:r>
              <a:rPr lang="en-US" altLang="zh-CN" sz="2400" b="1" dirty="0"/>
              <a:t>3</a:t>
            </a:r>
            <a:r>
              <a:rPr lang="zh-CN" altLang="en-US" sz="2400" b="1" dirty="0"/>
              <a:t>）设计算法以判断无向图</a:t>
            </a:r>
            <a:r>
              <a:rPr lang="en-US" altLang="zh-CN" sz="2400" b="1" dirty="0"/>
              <a:t>G</a:t>
            </a:r>
            <a:r>
              <a:rPr lang="zh-CN" altLang="en-US" sz="2400" b="1" dirty="0"/>
              <a:t>是否是一棵树。</a:t>
            </a:r>
            <a:endParaRPr lang="en-US" altLang="zh-CN" sz="2400" b="1" dirty="0"/>
          </a:p>
          <a:p>
            <a:pPr marL="0" indent="0" eaLnBrk="1" hangingPunct="1">
              <a:spcBef>
                <a:spcPts val="1200"/>
              </a:spcBef>
              <a:buNone/>
            </a:pPr>
            <a:r>
              <a:rPr lang="zh-CN" altLang="en-US" sz="2400" b="1" dirty="0"/>
              <a:t> （</a:t>
            </a:r>
            <a:r>
              <a:rPr lang="en-US" altLang="zh-CN" sz="2400" b="1" dirty="0"/>
              <a:t>4</a:t>
            </a:r>
            <a:r>
              <a:rPr lang="zh-CN" altLang="en-US" sz="2400" b="1" dirty="0"/>
              <a:t>）设计算法以求出距离顶点</a:t>
            </a:r>
            <a:r>
              <a:rPr lang="en-US" altLang="zh-CN" sz="2400" b="1" dirty="0"/>
              <a:t>v</a:t>
            </a:r>
            <a:r>
              <a:rPr lang="en-US" altLang="zh-CN" sz="2400" b="1" baseline="-25000" dirty="0"/>
              <a:t>0</a:t>
            </a:r>
            <a:r>
              <a:rPr lang="zh-CN" altLang="en-US" sz="2400" b="1" dirty="0"/>
              <a:t>的最短路径长度（以弧数为单</a:t>
            </a:r>
            <a:endParaRPr lang="en-US" altLang="zh-CN" sz="2400" b="1" dirty="0"/>
          </a:p>
          <a:p>
            <a:pPr marL="0" indent="0" eaLnBrk="1" hangingPunct="1">
              <a:spcBef>
                <a:spcPts val="1200"/>
              </a:spcBef>
              <a:buNone/>
            </a:pPr>
            <a:r>
              <a:rPr lang="en-US" altLang="zh-CN" sz="2400" b="1" dirty="0"/>
              <a:t>            </a:t>
            </a:r>
            <a:r>
              <a:rPr lang="zh-CN" altLang="en-US" sz="2400" b="1" dirty="0"/>
              <a:t>位）为最长的顶点</a:t>
            </a:r>
            <a:r>
              <a:rPr lang="en-US" altLang="zh-CN" sz="2400" b="1" dirty="0"/>
              <a:t>, </a:t>
            </a:r>
            <a:r>
              <a:rPr lang="zh-CN" altLang="en-US" sz="2400" b="1" dirty="0"/>
              <a:t>并要求时间尽可能地少。</a:t>
            </a:r>
            <a:endParaRPr lang="en-US" altLang="zh-CN" sz="2400" b="1" dirty="0"/>
          </a:p>
          <a:p>
            <a:pPr marL="0" indent="0" eaLnBrk="1" hangingPunct="1">
              <a:spcBef>
                <a:spcPts val="1200"/>
              </a:spcBef>
              <a:buNone/>
            </a:pPr>
            <a:r>
              <a:rPr lang="zh-CN" altLang="en-US" sz="2400" b="1" dirty="0"/>
              <a:t>（</a:t>
            </a:r>
            <a:r>
              <a:rPr lang="en-US" altLang="zh-CN" sz="2400" b="1" dirty="0"/>
              <a:t>5</a:t>
            </a:r>
            <a:r>
              <a:rPr lang="zh-CN" altLang="en-US" sz="2400" b="1" dirty="0"/>
              <a:t>） 设计算法在图</a:t>
            </a:r>
            <a:r>
              <a:rPr lang="en-US" altLang="zh-CN" sz="2400" b="1" dirty="0"/>
              <a:t>G</a:t>
            </a:r>
            <a:r>
              <a:rPr lang="zh-CN" altLang="en-US" sz="2400" b="1" dirty="0"/>
              <a:t>的顶点子集</a:t>
            </a:r>
            <a:r>
              <a:rPr lang="en-US" altLang="zh-CN" sz="2400" b="1" dirty="0"/>
              <a:t>U</a:t>
            </a:r>
            <a:r>
              <a:rPr lang="zh-CN" altLang="en-US" sz="2400" b="1" dirty="0"/>
              <a:t>中找出距离顶点</a:t>
            </a:r>
            <a:r>
              <a:rPr lang="en-US" altLang="zh-CN" sz="2400" b="1" dirty="0"/>
              <a:t>v</a:t>
            </a:r>
            <a:r>
              <a:rPr lang="en-US" altLang="zh-CN" sz="2400" b="1" baseline="-25000" dirty="0"/>
              <a:t>0</a:t>
            </a:r>
            <a:r>
              <a:rPr lang="zh-CN" altLang="en-US" sz="2400" b="1" dirty="0"/>
              <a:t>最近的顶点</a:t>
            </a:r>
            <a:endParaRPr lang="en-US" altLang="zh-CN" sz="2400" b="1" dirty="0"/>
          </a:p>
          <a:p>
            <a:pPr marL="0" indent="0" eaLnBrk="1" hangingPunct="1">
              <a:spcBef>
                <a:spcPts val="1200"/>
              </a:spcBef>
              <a:buNone/>
            </a:pPr>
            <a:r>
              <a:rPr lang="en-US" altLang="zh-CN" sz="2400" b="1" dirty="0"/>
              <a:t>           </a:t>
            </a:r>
            <a:r>
              <a:rPr lang="zh-CN" altLang="en-US" sz="2400" b="1" dirty="0"/>
              <a:t>（以弧数为单位）</a:t>
            </a:r>
            <a:r>
              <a:rPr lang="en-US" altLang="zh-CN" sz="2400" b="1" dirty="0"/>
              <a:t>, </a:t>
            </a:r>
            <a:r>
              <a:rPr lang="zh-CN" altLang="en-US" sz="2400" b="1" dirty="0"/>
              <a:t>并要求时间尽可能地少。</a:t>
            </a:r>
            <a:endParaRPr lang="en-US" altLang="zh-CN" sz="2400" b="1" dirty="0"/>
          </a:p>
        </p:txBody>
      </p:sp>
      <p:grpSp>
        <p:nvGrpSpPr>
          <p:cNvPr id="13" name="组合 12"/>
          <p:cNvGrpSpPr/>
          <p:nvPr/>
        </p:nvGrpSpPr>
        <p:grpSpPr>
          <a:xfrm>
            <a:off x="539552" y="66293"/>
            <a:ext cx="2383180" cy="696929"/>
            <a:chOff x="973123" y="4906917"/>
            <a:chExt cx="2383180" cy="696929"/>
          </a:xfrm>
        </p:grpSpPr>
        <p:sp>
          <p:nvSpPr>
            <p:cNvPr id="14" name="矩形 13"/>
            <p:cNvSpPr/>
            <p:nvPr/>
          </p:nvSpPr>
          <p:spPr>
            <a:xfrm>
              <a:off x="1523750" y="4964472"/>
              <a:ext cx="1832553"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相关习题</a:t>
              </a:r>
            </a:p>
          </p:txBody>
        </p:sp>
        <p:pic>
          <p:nvPicPr>
            <p:cNvPr id="15" name="图片 14"/>
            <p:cNvPicPr/>
            <p:nvPr/>
          </p:nvPicPr>
          <p:blipFill>
            <a:blip r:embed="rId2"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AC6617D3-D0AE-454F-83AC-36AFF826C651}" type="slidenum">
              <a:rPr lang="zh-CN" altLang="en-US">
                <a:solidFill>
                  <a:schemeClr val="bg1"/>
                </a:solidFill>
                <a:latin typeface="Verdana" pitchFamily="34" charset="0"/>
                <a:ea typeface="宋体" pitchFamily="2" charset="-122"/>
              </a:rPr>
              <a:pPr/>
              <a:t>46</a:t>
            </a:fld>
            <a:endParaRPr lang="en-US" altLang="zh-CN" dirty="0">
              <a:solidFill>
                <a:schemeClr val="bg1"/>
              </a:solidFill>
              <a:latin typeface="Verdana" pitchFamily="34" charset="0"/>
              <a:ea typeface="宋体" pitchFamily="2" charset="-122"/>
            </a:endParaRPr>
          </a:p>
        </p:txBody>
      </p:sp>
      <p:sp>
        <p:nvSpPr>
          <p:cNvPr id="2" name="Rectangle 3"/>
          <p:cNvSpPr>
            <a:spLocks noGrp="1" noChangeArrowheads="1"/>
          </p:cNvSpPr>
          <p:nvPr>
            <p:ph type="body" idx="1"/>
          </p:nvPr>
        </p:nvSpPr>
        <p:spPr>
          <a:xfrm>
            <a:off x="179512" y="980728"/>
            <a:ext cx="8964488" cy="5112568"/>
          </a:xfrm>
        </p:spPr>
        <p:txBody>
          <a:bodyPr/>
          <a:lstStyle/>
          <a:p>
            <a:pPr marL="0" indent="0" eaLnBrk="1" hangingPunct="1">
              <a:spcBef>
                <a:spcPts val="1200"/>
              </a:spcBef>
              <a:buNone/>
            </a:pPr>
            <a:r>
              <a:rPr lang="zh-CN" altLang="en-US" sz="2400" b="1" dirty="0"/>
              <a:t>（</a:t>
            </a:r>
            <a:r>
              <a:rPr lang="en-US" altLang="zh-CN" sz="2400" b="1" dirty="0"/>
              <a:t>6</a:t>
            </a:r>
            <a:r>
              <a:rPr lang="zh-CN" altLang="en-US" sz="2400" b="1" dirty="0"/>
              <a:t>）设计算法求距离顶点</a:t>
            </a:r>
            <a:r>
              <a:rPr lang="en-US" altLang="zh-CN" sz="2400" b="1" dirty="0"/>
              <a:t>v</a:t>
            </a:r>
            <a:r>
              <a:rPr lang="en-US" altLang="zh-CN" sz="2400" b="1" baseline="-25000" dirty="0"/>
              <a:t>0</a:t>
            </a:r>
            <a:r>
              <a:rPr lang="zh-CN" altLang="en-US" sz="2400" b="1" dirty="0"/>
              <a:t>的最短路径长度（以弧数为单位）为</a:t>
            </a:r>
            <a:endParaRPr lang="en-US" altLang="zh-CN" sz="2400" b="1" dirty="0"/>
          </a:p>
          <a:p>
            <a:pPr marL="0" indent="0" eaLnBrk="1" hangingPunct="1">
              <a:spcBef>
                <a:spcPts val="1200"/>
              </a:spcBef>
              <a:buNone/>
            </a:pPr>
            <a:r>
              <a:rPr lang="en-US" altLang="zh-CN" sz="2400" b="1" i="1" dirty="0"/>
              <a:t>          k</a:t>
            </a:r>
            <a:r>
              <a:rPr lang="zh-CN" altLang="en-US" sz="2400" b="1" dirty="0"/>
              <a:t>的所有顶点，并要求时间尽可能地少。</a:t>
            </a:r>
            <a:endParaRPr lang="en-US" altLang="zh-CN" sz="2400" b="1" dirty="0"/>
          </a:p>
          <a:p>
            <a:pPr marL="0" indent="0" eaLnBrk="1" hangingPunct="1">
              <a:spcBef>
                <a:spcPts val="1200"/>
              </a:spcBef>
              <a:buNone/>
            </a:pPr>
            <a:r>
              <a:rPr lang="zh-CN" altLang="en-US" sz="2400" b="1" dirty="0"/>
              <a:t>（</a:t>
            </a:r>
            <a:r>
              <a:rPr lang="en-US" altLang="zh-CN" sz="2400" b="1" dirty="0"/>
              <a:t>7</a:t>
            </a:r>
            <a:r>
              <a:rPr lang="zh-CN" altLang="en-US" sz="2400" b="1" dirty="0"/>
              <a:t>）设计算法求顶点</a:t>
            </a:r>
            <a:r>
              <a:rPr lang="en-US" altLang="zh-CN" sz="2400" b="1" dirty="0"/>
              <a:t>v</a:t>
            </a:r>
            <a:r>
              <a:rPr lang="en-US" altLang="zh-CN" sz="2400" b="1" baseline="-25000" dirty="0"/>
              <a:t>0</a:t>
            </a:r>
            <a:r>
              <a:rPr lang="zh-CN" altLang="en-US" sz="2400" b="1" dirty="0"/>
              <a:t>到每个顶点的最短路径（以弧数为单位）</a:t>
            </a:r>
            <a:r>
              <a:rPr lang="en-US" altLang="zh-CN" sz="2400" b="1" dirty="0"/>
              <a:t>, </a:t>
            </a:r>
          </a:p>
          <a:p>
            <a:pPr marL="0" indent="0" eaLnBrk="1" hangingPunct="1">
              <a:spcBef>
                <a:spcPts val="1200"/>
              </a:spcBef>
              <a:buNone/>
            </a:pPr>
            <a:r>
              <a:rPr lang="en-US" altLang="zh-CN" sz="2400" b="1" dirty="0"/>
              <a:t>          </a:t>
            </a:r>
            <a:r>
              <a:rPr lang="zh-CN" altLang="en-US" sz="2400" b="1" dirty="0"/>
              <a:t>要求时间尽可能地少。</a:t>
            </a:r>
          </a:p>
          <a:p>
            <a:pPr marL="0" indent="0" eaLnBrk="1" hangingPunct="1">
              <a:spcBef>
                <a:spcPts val="1200"/>
              </a:spcBef>
              <a:buNone/>
            </a:pPr>
            <a:r>
              <a:rPr lang="zh-CN" altLang="en-US" sz="2400" b="1" dirty="0"/>
              <a:t>（</a:t>
            </a:r>
            <a:r>
              <a:rPr lang="en-US" altLang="zh-CN" sz="2400" b="1" dirty="0"/>
              <a:t>8</a:t>
            </a:r>
            <a:r>
              <a:rPr lang="zh-CN" altLang="en-US" sz="2400" b="1" dirty="0"/>
              <a:t>）设计算法求出以顶点</a:t>
            </a:r>
            <a:r>
              <a:rPr lang="en-US" altLang="zh-CN" sz="2400" b="1" dirty="0"/>
              <a:t>v</a:t>
            </a:r>
            <a:r>
              <a:rPr lang="en-US" altLang="zh-CN" sz="2400" b="1" baseline="-25000" dirty="0"/>
              <a:t>0</a:t>
            </a:r>
            <a:r>
              <a:rPr lang="zh-CN" altLang="en-US" sz="2400" b="1" dirty="0"/>
              <a:t>为根的广度遍历生成树。</a:t>
            </a:r>
          </a:p>
          <a:p>
            <a:pPr marL="0" indent="0" eaLnBrk="1" hangingPunct="1">
              <a:spcBef>
                <a:spcPts val="1200"/>
              </a:spcBef>
              <a:buNone/>
            </a:pPr>
            <a:r>
              <a:rPr lang="zh-CN" altLang="en-US" sz="2400" b="1" dirty="0"/>
              <a:t>（</a:t>
            </a:r>
            <a:r>
              <a:rPr lang="en-US" altLang="zh-CN" sz="2400" b="1" dirty="0"/>
              <a:t>9</a:t>
            </a:r>
            <a:r>
              <a:rPr lang="zh-CN" altLang="en-US" sz="2400" b="1" dirty="0"/>
              <a:t>）针对给定迷宫，试设计算法以对给定的入口和出口，寻找</a:t>
            </a:r>
            <a:endParaRPr lang="en-US" altLang="zh-CN" sz="2400" b="1" dirty="0"/>
          </a:p>
          <a:p>
            <a:pPr marL="0" indent="0" eaLnBrk="1" hangingPunct="1">
              <a:spcBef>
                <a:spcPts val="1200"/>
              </a:spcBef>
              <a:buNone/>
            </a:pPr>
            <a:r>
              <a:rPr lang="zh-CN" altLang="en-US" sz="2400" b="1" dirty="0"/>
              <a:t>          出一条两者之间最短的路径。</a:t>
            </a:r>
          </a:p>
          <a:p>
            <a:pPr eaLnBrk="1" hangingPunct="1"/>
            <a:endParaRPr lang="zh-CN" altLang="en-US" sz="2200" dirty="0"/>
          </a:p>
        </p:txBody>
      </p:sp>
      <p:grpSp>
        <p:nvGrpSpPr>
          <p:cNvPr id="13" name="组合 12"/>
          <p:cNvGrpSpPr/>
          <p:nvPr/>
        </p:nvGrpSpPr>
        <p:grpSpPr>
          <a:xfrm>
            <a:off x="539552" y="66293"/>
            <a:ext cx="2383180" cy="696929"/>
            <a:chOff x="973123" y="4906917"/>
            <a:chExt cx="2383180" cy="696929"/>
          </a:xfrm>
        </p:grpSpPr>
        <p:sp>
          <p:nvSpPr>
            <p:cNvPr id="14" name="矩形 13"/>
            <p:cNvSpPr/>
            <p:nvPr/>
          </p:nvSpPr>
          <p:spPr>
            <a:xfrm>
              <a:off x="1523750" y="4964472"/>
              <a:ext cx="1832553"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相关习题</a:t>
              </a:r>
            </a:p>
          </p:txBody>
        </p:sp>
        <p:pic>
          <p:nvPicPr>
            <p:cNvPr id="15" name="图片 14"/>
            <p:cNvPicPr/>
            <p:nvPr/>
          </p:nvPicPr>
          <p:blipFill>
            <a:blip r:embed="rId2"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6918D5CA-33FD-4BF3-A601-70174154EFA9}" type="slidenum">
              <a:rPr lang="zh-CN" altLang="en-US">
                <a:solidFill>
                  <a:schemeClr val="bg1"/>
                </a:solidFill>
                <a:latin typeface="Verdana" pitchFamily="34" charset="0"/>
                <a:ea typeface="宋体" pitchFamily="2" charset="-122"/>
              </a:rPr>
              <a:pPr/>
              <a:t>47</a:t>
            </a:fld>
            <a:endParaRPr lang="en-US" altLang="zh-CN" dirty="0">
              <a:solidFill>
                <a:schemeClr val="bg1"/>
              </a:solidFill>
              <a:latin typeface="Verdana" pitchFamily="34" charset="0"/>
              <a:ea typeface="宋体" pitchFamily="2" charset="-122"/>
            </a:endParaRPr>
          </a:p>
        </p:txBody>
      </p:sp>
      <p:sp>
        <p:nvSpPr>
          <p:cNvPr id="2" name="Rectangle 3"/>
          <p:cNvSpPr>
            <a:spLocks noGrp="1" noChangeArrowheads="1"/>
          </p:cNvSpPr>
          <p:nvPr>
            <p:ph type="body" idx="1"/>
          </p:nvPr>
        </p:nvSpPr>
        <p:spPr>
          <a:xfrm>
            <a:off x="394299" y="960626"/>
            <a:ext cx="8229600" cy="4678451"/>
          </a:xfrm>
        </p:spPr>
        <p:txBody>
          <a:bodyPr/>
          <a:lstStyle/>
          <a:p>
            <a:pPr eaLnBrk="1" hangingPunct="1">
              <a:buClr>
                <a:srgbClr val="FF0000"/>
              </a:buClr>
              <a:buFont typeface="Wingdings" pitchFamily="2" charset="2"/>
              <a:buChar char="n"/>
            </a:pPr>
            <a:r>
              <a:rPr lang="en-US" altLang="zh-CN" sz="2400" b="1" dirty="0"/>
              <a:t>3. </a:t>
            </a:r>
            <a:r>
              <a:rPr lang="zh-CN" altLang="en-US" sz="2400" b="1" dirty="0"/>
              <a:t>广度遍历算法的应用</a:t>
            </a:r>
          </a:p>
          <a:p>
            <a:pPr eaLnBrk="1" hangingPunct="1">
              <a:buClr>
                <a:srgbClr val="FF0000"/>
              </a:buClr>
              <a:buFont typeface="Wingdings" pitchFamily="2" charset="2"/>
              <a:buChar char="ü"/>
            </a:pPr>
            <a:r>
              <a:rPr lang="zh-CN" altLang="en-US" sz="2400" b="1" dirty="0"/>
              <a:t>例</a:t>
            </a:r>
            <a:r>
              <a:rPr lang="en-US" altLang="zh-CN" sz="2400" dirty="0"/>
              <a:t>:  </a:t>
            </a:r>
            <a:r>
              <a:rPr lang="zh-CN" altLang="en-US" sz="2400" dirty="0"/>
              <a:t>设计算法求出距离顶点</a:t>
            </a:r>
            <a:r>
              <a:rPr lang="en-US" altLang="zh-CN" sz="2400" dirty="0"/>
              <a:t>v</a:t>
            </a:r>
            <a:r>
              <a:rPr lang="en-US" altLang="zh-CN" sz="2400" baseline="-25000" dirty="0"/>
              <a:t>0</a:t>
            </a:r>
            <a:r>
              <a:rPr lang="zh-CN" altLang="en-US" sz="2400" dirty="0"/>
              <a:t>的最短路径长度（以弧数为  </a:t>
            </a:r>
            <a:endParaRPr lang="en-US" altLang="zh-CN" sz="2400" dirty="0"/>
          </a:p>
          <a:p>
            <a:pPr marL="0" indent="0" eaLnBrk="1" hangingPunct="1">
              <a:buClr>
                <a:srgbClr val="FF0000"/>
              </a:buClr>
              <a:buNone/>
            </a:pPr>
            <a:r>
              <a:rPr lang="en-US" altLang="zh-CN" sz="2400" dirty="0"/>
              <a:t>            </a:t>
            </a:r>
            <a:r>
              <a:rPr lang="zh-CN" altLang="en-US" sz="2400" dirty="0"/>
              <a:t>单位）为最长的一个顶点，并要求尽可能节省时间。</a:t>
            </a:r>
          </a:p>
          <a:p>
            <a:pPr eaLnBrk="1" hangingPunct="1">
              <a:buClr>
                <a:srgbClr val="FF0000"/>
              </a:buClr>
              <a:buFont typeface="Wingdings" pitchFamily="2" charset="2"/>
              <a:buChar char="n"/>
            </a:pPr>
            <a:r>
              <a:rPr lang="zh-CN" altLang="en-US" sz="2400" b="1" dirty="0"/>
              <a:t>分析：</a:t>
            </a:r>
          </a:p>
          <a:p>
            <a:pPr lvl="1" eaLnBrk="1" hangingPunct="1">
              <a:buClr>
                <a:srgbClr val="FF0000"/>
              </a:buClr>
            </a:pPr>
            <a:r>
              <a:rPr lang="zh-CN" altLang="en-US" sz="2200" dirty="0"/>
              <a:t>用</a:t>
            </a:r>
            <a:r>
              <a:rPr lang="en-US" altLang="zh-CN" sz="2200" dirty="0"/>
              <a:t>bfs</a:t>
            </a:r>
            <a:r>
              <a:rPr lang="zh-CN" altLang="en-US" sz="2200" dirty="0"/>
              <a:t>算法（利用</a:t>
            </a:r>
            <a:r>
              <a:rPr lang="en-US" altLang="zh-CN" sz="2200" dirty="0"/>
              <a:t>bfs</a:t>
            </a:r>
            <a:r>
              <a:rPr lang="zh-CN" altLang="en-US" sz="2200" dirty="0"/>
              <a:t>算法的层次特性）：</a:t>
            </a:r>
          </a:p>
          <a:p>
            <a:pPr lvl="1" eaLnBrk="1" hangingPunct="1">
              <a:buClr>
                <a:srgbClr val="FF0000"/>
              </a:buClr>
            </a:pPr>
            <a:r>
              <a:rPr lang="zh-CN" altLang="en-US" sz="2200" dirty="0"/>
              <a:t>从</a:t>
            </a:r>
            <a:r>
              <a:rPr lang="en-US" altLang="zh-CN" sz="2200" dirty="0"/>
              <a:t>v</a:t>
            </a:r>
            <a:r>
              <a:rPr lang="en-US" altLang="zh-CN" sz="2200" baseline="-25000" dirty="0"/>
              <a:t>0</a:t>
            </a:r>
            <a:r>
              <a:rPr lang="zh-CN" altLang="en-US" sz="2200" dirty="0"/>
              <a:t>出发进行广度遍历时</a:t>
            </a:r>
            <a:r>
              <a:rPr lang="en-US" altLang="zh-CN" sz="2200" dirty="0"/>
              <a:t>, </a:t>
            </a:r>
            <a:r>
              <a:rPr lang="zh-CN" altLang="en-US" sz="2200" dirty="0"/>
              <a:t>最后一层的顶点距离</a:t>
            </a:r>
            <a:r>
              <a:rPr lang="en-US" altLang="zh-CN" sz="2200" dirty="0"/>
              <a:t>v</a:t>
            </a:r>
            <a:r>
              <a:rPr lang="en-US" altLang="zh-CN" sz="2200" baseline="-25000" dirty="0"/>
              <a:t>0</a:t>
            </a:r>
            <a:r>
              <a:rPr lang="zh-CN" altLang="en-US" sz="2200" dirty="0"/>
              <a:t>的最短路径长度最长。因而可能有多个解，按照本题要求，只要能求出其中一个便可。 </a:t>
            </a:r>
          </a:p>
        </p:txBody>
      </p:sp>
      <p:grpSp>
        <p:nvGrpSpPr>
          <p:cNvPr id="11" name="Group 13"/>
          <p:cNvGrpSpPr/>
          <p:nvPr/>
        </p:nvGrpSpPr>
        <p:grpSpPr bwMode="auto">
          <a:xfrm>
            <a:off x="4509099" y="3933056"/>
            <a:ext cx="3458282" cy="2513484"/>
            <a:chOff x="0" y="0"/>
            <a:chExt cx="2632" cy="1822"/>
          </a:xfrm>
        </p:grpSpPr>
        <p:sp>
          <p:nvSpPr>
            <p:cNvPr id="12" name="Line 14"/>
            <p:cNvSpPr>
              <a:spLocks noChangeShapeType="1"/>
            </p:cNvSpPr>
            <p:nvPr/>
          </p:nvSpPr>
          <p:spPr bwMode="auto">
            <a:xfrm flipH="1">
              <a:off x="454" y="136"/>
              <a:ext cx="948" cy="533"/>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3" name="Line 15"/>
            <p:cNvSpPr>
              <a:spLocks noChangeShapeType="1"/>
            </p:cNvSpPr>
            <p:nvPr/>
          </p:nvSpPr>
          <p:spPr bwMode="auto">
            <a:xfrm flipH="1">
              <a:off x="102" y="778"/>
              <a:ext cx="239" cy="356"/>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4" name="Line 16"/>
            <p:cNvSpPr>
              <a:spLocks noChangeShapeType="1"/>
            </p:cNvSpPr>
            <p:nvPr/>
          </p:nvSpPr>
          <p:spPr bwMode="auto">
            <a:xfrm>
              <a:off x="487" y="778"/>
              <a:ext cx="270" cy="346"/>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5" name="Line 17"/>
            <p:cNvSpPr>
              <a:spLocks noChangeShapeType="1"/>
            </p:cNvSpPr>
            <p:nvPr/>
          </p:nvSpPr>
          <p:spPr bwMode="auto">
            <a:xfrm flipH="1">
              <a:off x="580" y="1268"/>
              <a:ext cx="191" cy="365"/>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6" name="Line 18"/>
            <p:cNvSpPr>
              <a:spLocks noChangeShapeType="1"/>
            </p:cNvSpPr>
            <p:nvPr/>
          </p:nvSpPr>
          <p:spPr bwMode="auto">
            <a:xfrm>
              <a:off x="897" y="1225"/>
              <a:ext cx="372" cy="415"/>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7" name="Line 19"/>
            <p:cNvSpPr>
              <a:spLocks noChangeShapeType="1"/>
            </p:cNvSpPr>
            <p:nvPr/>
          </p:nvSpPr>
          <p:spPr bwMode="auto">
            <a:xfrm flipH="1">
              <a:off x="1349" y="1269"/>
              <a:ext cx="148" cy="364"/>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8" name="Line 20"/>
            <p:cNvSpPr>
              <a:spLocks noChangeShapeType="1"/>
            </p:cNvSpPr>
            <p:nvPr/>
          </p:nvSpPr>
          <p:spPr bwMode="auto">
            <a:xfrm flipV="1">
              <a:off x="908" y="1179"/>
              <a:ext cx="494" cy="0"/>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9" name="Line 21"/>
            <p:cNvSpPr>
              <a:spLocks noChangeShapeType="1"/>
            </p:cNvSpPr>
            <p:nvPr/>
          </p:nvSpPr>
          <p:spPr bwMode="auto">
            <a:xfrm>
              <a:off x="1512" y="155"/>
              <a:ext cx="719" cy="596"/>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0" name="Line 22"/>
            <p:cNvSpPr>
              <a:spLocks noChangeShapeType="1"/>
            </p:cNvSpPr>
            <p:nvPr/>
          </p:nvSpPr>
          <p:spPr bwMode="auto">
            <a:xfrm flipH="1">
              <a:off x="1973" y="902"/>
              <a:ext cx="243" cy="374"/>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1" name="Line 23"/>
            <p:cNvSpPr>
              <a:spLocks noChangeShapeType="1"/>
            </p:cNvSpPr>
            <p:nvPr/>
          </p:nvSpPr>
          <p:spPr bwMode="auto">
            <a:xfrm>
              <a:off x="2314" y="907"/>
              <a:ext cx="203" cy="369"/>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2" name="Line 24"/>
            <p:cNvSpPr>
              <a:spLocks noChangeShapeType="1"/>
            </p:cNvSpPr>
            <p:nvPr/>
          </p:nvSpPr>
          <p:spPr bwMode="auto">
            <a:xfrm>
              <a:off x="2041" y="1361"/>
              <a:ext cx="412" cy="0"/>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3" name="Line 25"/>
            <p:cNvSpPr>
              <a:spLocks noChangeShapeType="1"/>
            </p:cNvSpPr>
            <p:nvPr/>
          </p:nvSpPr>
          <p:spPr bwMode="auto">
            <a:xfrm>
              <a:off x="635" y="1723"/>
              <a:ext cx="590" cy="0"/>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4" name="Oval 26"/>
            <p:cNvSpPr>
              <a:spLocks noChangeArrowheads="1"/>
            </p:cNvSpPr>
            <p:nvPr/>
          </p:nvSpPr>
          <p:spPr bwMode="auto">
            <a:xfrm>
              <a:off x="1225" y="163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6</a:t>
              </a:r>
            </a:p>
          </p:txBody>
        </p:sp>
        <p:sp>
          <p:nvSpPr>
            <p:cNvPr id="25" name="Oval 27"/>
            <p:cNvSpPr>
              <a:spLocks noChangeArrowheads="1"/>
            </p:cNvSpPr>
            <p:nvPr/>
          </p:nvSpPr>
          <p:spPr bwMode="auto">
            <a:xfrm>
              <a:off x="1406" y="1088"/>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7</a:t>
              </a:r>
            </a:p>
          </p:txBody>
        </p:sp>
        <p:sp>
          <p:nvSpPr>
            <p:cNvPr id="26" name="Oval 28"/>
            <p:cNvSpPr>
              <a:spLocks noChangeArrowheads="1"/>
            </p:cNvSpPr>
            <p:nvPr/>
          </p:nvSpPr>
          <p:spPr bwMode="auto">
            <a:xfrm>
              <a:off x="1361" y="0"/>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1</a:t>
              </a:r>
            </a:p>
          </p:txBody>
        </p:sp>
        <p:sp>
          <p:nvSpPr>
            <p:cNvPr id="27" name="Oval 29"/>
            <p:cNvSpPr>
              <a:spLocks noChangeArrowheads="1"/>
            </p:cNvSpPr>
            <p:nvPr/>
          </p:nvSpPr>
          <p:spPr bwMode="auto">
            <a:xfrm>
              <a:off x="317" y="635"/>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2</a:t>
              </a:r>
            </a:p>
          </p:txBody>
        </p:sp>
        <p:sp>
          <p:nvSpPr>
            <p:cNvPr id="28" name="Oval 30"/>
            <p:cNvSpPr>
              <a:spLocks noChangeArrowheads="1"/>
            </p:cNvSpPr>
            <p:nvPr/>
          </p:nvSpPr>
          <p:spPr bwMode="auto">
            <a:xfrm>
              <a:off x="454" y="163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5</a:t>
              </a:r>
            </a:p>
          </p:txBody>
        </p:sp>
        <p:sp>
          <p:nvSpPr>
            <p:cNvPr id="29" name="Oval 31"/>
            <p:cNvSpPr>
              <a:spLocks noChangeArrowheads="1"/>
            </p:cNvSpPr>
            <p:nvPr/>
          </p:nvSpPr>
          <p:spPr bwMode="auto">
            <a:xfrm>
              <a:off x="0" y="1134"/>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3</a:t>
              </a:r>
            </a:p>
          </p:txBody>
        </p:sp>
        <p:sp>
          <p:nvSpPr>
            <p:cNvPr id="30" name="Oval 32"/>
            <p:cNvSpPr>
              <a:spLocks noChangeArrowheads="1"/>
            </p:cNvSpPr>
            <p:nvPr/>
          </p:nvSpPr>
          <p:spPr bwMode="auto">
            <a:xfrm>
              <a:off x="726" y="1088"/>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4</a:t>
              </a:r>
            </a:p>
          </p:txBody>
        </p:sp>
        <p:sp>
          <p:nvSpPr>
            <p:cNvPr id="31" name="Oval 33"/>
            <p:cNvSpPr>
              <a:spLocks noChangeArrowheads="1"/>
            </p:cNvSpPr>
            <p:nvPr/>
          </p:nvSpPr>
          <p:spPr bwMode="auto">
            <a:xfrm>
              <a:off x="2177" y="726"/>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8</a:t>
              </a:r>
            </a:p>
          </p:txBody>
        </p:sp>
        <p:sp>
          <p:nvSpPr>
            <p:cNvPr id="32" name="Oval 34"/>
            <p:cNvSpPr>
              <a:spLocks noChangeArrowheads="1"/>
            </p:cNvSpPr>
            <p:nvPr/>
          </p:nvSpPr>
          <p:spPr bwMode="auto">
            <a:xfrm>
              <a:off x="2450" y="1270"/>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10</a:t>
              </a:r>
            </a:p>
          </p:txBody>
        </p:sp>
        <p:sp>
          <p:nvSpPr>
            <p:cNvPr id="33" name="Oval 35"/>
            <p:cNvSpPr>
              <a:spLocks noChangeArrowheads="1"/>
            </p:cNvSpPr>
            <p:nvPr/>
          </p:nvSpPr>
          <p:spPr bwMode="auto">
            <a:xfrm>
              <a:off x="1860" y="1270"/>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9</a:t>
              </a:r>
            </a:p>
          </p:txBody>
        </p:sp>
      </p:grpSp>
      <p:grpSp>
        <p:nvGrpSpPr>
          <p:cNvPr id="34" name="组合 67"/>
          <p:cNvGrpSpPr/>
          <p:nvPr/>
        </p:nvGrpSpPr>
        <p:grpSpPr>
          <a:xfrm>
            <a:off x="-903767" y="76371"/>
            <a:ext cx="11067421" cy="674847"/>
            <a:chOff x="-537206" y="4202884"/>
            <a:chExt cx="11067421" cy="674847"/>
          </a:xfrm>
        </p:grpSpPr>
        <p:grpSp>
          <p:nvGrpSpPr>
            <p:cNvPr id="35" name="组合 106"/>
            <p:cNvGrpSpPr/>
            <p:nvPr/>
          </p:nvGrpSpPr>
          <p:grpSpPr>
            <a:xfrm>
              <a:off x="-537206" y="4202884"/>
              <a:ext cx="11067421" cy="674847"/>
              <a:chOff x="-546731" y="4202884"/>
              <a:chExt cx="11067421" cy="674847"/>
            </a:xfrm>
          </p:grpSpPr>
          <p:sp>
            <p:nvSpPr>
              <p:cNvPr id="37"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38"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9.4 </a:t>
                </a:r>
                <a:r>
                  <a:rPr lang="zh-CN" altLang="en-US" sz="3600" b="1" dirty="0">
                    <a:latin typeface="Times New Roman" pitchFamily="18" charset="0"/>
                    <a:ea typeface="黑体" pitchFamily="49" charset="-122"/>
                  </a:rPr>
                  <a:t>图的遍历</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广度优先搜索遍历</a:t>
                </a:r>
              </a:p>
            </p:txBody>
          </p:sp>
        </p:grpSp>
        <p:pic>
          <p:nvPicPr>
            <p:cNvPr id="36" name="图片 35"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84D43C34-4BEB-45C7-85B3-701284727E0A}" type="slidenum">
              <a:rPr lang="zh-CN" altLang="en-US">
                <a:solidFill>
                  <a:schemeClr val="bg1"/>
                </a:solidFill>
                <a:latin typeface="Verdana" pitchFamily="34" charset="0"/>
                <a:ea typeface="宋体" pitchFamily="2" charset="-122"/>
              </a:rPr>
              <a:pPr/>
              <a:t>48</a:t>
            </a:fld>
            <a:endParaRPr lang="en-US" altLang="zh-CN" dirty="0">
              <a:solidFill>
                <a:schemeClr val="bg1"/>
              </a:solidFill>
              <a:latin typeface="Verdana" pitchFamily="34" charset="0"/>
              <a:ea typeface="宋体" pitchFamily="2" charset="-122"/>
            </a:endParaRPr>
          </a:p>
        </p:txBody>
      </p:sp>
      <p:sp>
        <p:nvSpPr>
          <p:cNvPr id="44036" name="Rectangle 3"/>
          <p:cNvSpPr>
            <a:spLocks noGrp="1" noChangeArrowheads="1"/>
          </p:cNvSpPr>
          <p:nvPr>
            <p:ph type="body" idx="1"/>
          </p:nvPr>
        </p:nvSpPr>
        <p:spPr>
          <a:xfrm>
            <a:off x="374650" y="934690"/>
            <a:ext cx="8229600" cy="4678451"/>
          </a:xfrm>
        </p:spPr>
        <p:txBody>
          <a:bodyPr/>
          <a:lstStyle/>
          <a:p>
            <a:pPr eaLnBrk="1" hangingPunct="1">
              <a:spcBef>
                <a:spcPts val="600"/>
              </a:spcBef>
              <a:buFont typeface="Wingdings" pitchFamily="2" charset="2"/>
              <a:buNone/>
            </a:pPr>
            <a:r>
              <a:rPr lang="en-US" altLang="zh-CN" sz="1800" b="1" dirty="0" err="1">
                <a:solidFill>
                  <a:srgbClr val="0000FF"/>
                </a:solidFill>
              </a:rPr>
              <a:t>int</a:t>
            </a:r>
            <a:r>
              <a:rPr lang="en-US" altLang="zh-CN" sz="1800" b="1" dirty="0"/>
              <a:t>  </a:t>
            </a:r>
            <a:r>
              <a:rPr lang="en-US" altLang="zh-CN" sz="1800" b="1" dirty="0" err="1"/>
              <a:t>maxdist</a:t>
            </a:r>
            <a:r>
              <a:rPr lang="en-US" altLang="zh-CN" sz="1800" b="1" dirty="0"/>
              <a:t> (</a:t>
            </a:r>
            <a:r>
              <a:rPr lang="en-US" altLang="zh-CN" sz="1800" b="1" dirty="0">
                <a:solidFill>
                  <a:srgbClr val="0000FF"/>
                </a:solidFill>
              </a:rPr>
              <a:t>Graph</a:t>
            </a:r>
            <a:r>
              <a:rPr lang="en-US" altLang="zh-CN" sz="1800" b="1" dirty="0"/>
              <a:t> G, </a:t>
            </a:r>
            <a:r>
              <a:rPr lang="en-US" altLang="zh-CN" sz="1800" b="1" dirty="0" err="1">
                <a:solidFill>
                  <a:srgbClr val="0000FF"/>
                </a:solidFill>
              </a:rPr>
              <a:t>int</a:t>
            </a:r>
            <a:r>
              <a:rPr lang="en-US" altLang="zh-CN" sz="1800" b="1" dirty="0"/>
              <a:t> v</a:t>
            </a:r>
            <a:r>
              <a:rPr lang="en-US" altLang="zh-CN" sz="1800" b="1" baseline="-25000" dirty="0"/>
              <a:t>0</a:t>
            </a:r>
            <a:r>
              <a:rPr lang="en-US" altLang="zh-CN" sz="1800" b="1" dirty="0"/>
              <a:t>) {</a:t>
            </a:r>
          </a:p>
          <a:p>
            <a:pPr eaLnBrk="1" hangingPunct="1">
              <a:spcBef>
                <a:spcPts val="600"/>
              </a:spcBef>
              <a:buFont typeface="Wingdings" pitchFamily="2" charset="2"/>
              <a:buNone/>
            </a:pPr>
            <a:r>
              <a:rPr lang="en-US" altLang="zh-CN" sz="1800" b="1" dirty="0">
                <a:solidFill>
                  <a:srgbClr val="0000FF"/>
                </a:solidFill>
              </a:rPr>
              <a:t>      </a:t>
            </a:r>
            <a:r>
              <a:rPr lang="en-US" altLang="zh-CN" sz="1800" b="1" dirty="0" err="1">
                <a:solidFill>
                  <a:srgbClr val="0000FF"/>
                </a:solidFill>
              </a:rPr>
              <a:t>int</a:t>
            </a:r>
            <a:r>
              <a:rPr lang="en-US" altLang="zh-CN" sz="1800" b="1" dirty="0"/>
              <a:t> w;  </a:t>
            </a:r>
            <a:r>
              <a:rPr lang="en-US" altLang="zh-CN" sz="1800" b="1" dirty="0">
                <a:solidFill>
                  <a:srgbClr val="0000FF"/>
                </a:solidFill>
              </a:rPr>
              <a:t>Queue</a:t>
            </a:r>
            <a:r>
              <a:rPr lang="en-US" altLang="zh-CN" sz="1800" b="1" dirty="0"/>
              <a:t>  Q;                    // </a:t>
            </a:r>
            <a:r>
              <a:rPr lang="zh-CN" altLang="en-US" sz="1800" b="1" dirty="0"/>
              <a:t>定义算法中用到的局部变量和队列</a:t>
            </a:r>
          </a:p>
          <a:p>
            <a:pPr eaLnBrk="1" hangingPunct="1">
              <a:spcBef>
                <a:spcPts val="600"/>
              </a:spcBef>
              <a:buFont typeface="Wingdings" pitchFamily="2" charset="2"/>
              <a:buNone/>
            </a:pPr>
            <a:r>
              <a:rPr lang="zh-CN" altLang="en-US" sz="1800" b="1" dirty="0"/>
              <a:t>      </a:t>
            </a:r>
            <a:r>
              <a:rPr lang="en-US" altLang="zh-CN" sz="1800" b="1" dirty="0">
                <a:solidFill>
                  <a:srgbClr val="0000FF"/>
                </a:solidFill>
              </a:rPr>
              <a:t>for</a:t>
            </a:r>
            <a:r>
              <a:rPr lang="en-US" altLang="zh-CN" sz="1800" b="1" dirty="0"/>
              <a:t> (</a:t>
            </a:r>
            <a:r>
              <a:rPr lang="en-US" altLang="zh-CN" sz="1800" b="1" i="1" dirty="0" err="1"/>
              <a:t>i</a:t>
            </a:r>
            <a:r>
              <a:rPr lang="en-US" altLang="zh-CN" sz="1800" b="1" dirty="0"/>
              <a:t>=1; </a:t>
            </a:r>
            <a:r>
              <a:rPr lang="en-US" altLang="zh-CN" sz="1800" b="1" i="1" dirty="0" err="1"/>
              <a:t>i</a:t>
            </a:r>
            <a:r>
              <a:rPr lang="en-US" altLang="zh-CN" sz="1800" b="1" dirty="0"/>
              <a:t>&lt;=</a:t>
            </a:r>
            <a:r>
              <a:rPr lang="en-US" altLang="zh-CN" sz="1800" b="1" i="1" dirty="0"/>
              <a:t>n</a:t>
            </a:r>
            <a:r>
              <a:rPr lang="en-US" altLang="zh-CN" sz="1800" b="1" dirty="0"/>
              <a:t>; </a:t>
            </a:r>
            <a:r>
              <a:rPr lang="en-US" altLang="zh-CN" sz="1800" b="1" i="1" dirty="0" err="1"/>
              <a:t>i</a:t>
            </a:r>
            <a:r>
              <a:rPr lang="en-US" altLang="zh-CN" sz="1800" b="1" dirty="0"/>
              <a:t>++)     visited[</a:t>
            </a:r>
            <a:r>
              <a:rPr lang="en-US" altLang="zh-CN" sz="1800" b="1" i="1" dirty="0" err="1"/>
              <a:t>i</a:t>
            </a:r>
            <a:r>
              <a:rPr lang="en-US" altLang="zh-CN" sz="1800" b="1" dirty="0"/>
              <a:t>]=FALSE;</a:t>
            </a:r>
          </a:p>
          <a:p>
            <a:pPr eaLnBrk="1" hangingPunct="1">
              <a:spcBef>
                <a:spcPts val="600"/>
              </a:spcBef>
              <a:buFont typeface="Wingdings" pitchFamily="2" charset="2"/>
              <a:buNone/>
            </a:pPr>
            <a:r>
              <a:rPr lang="en-US" altLang="zh-CN" sz="1800" b="1" dirty="0"/>
              <a:t>            visited[v</a:t>
            </a:r>
            <a:r>
              <a:rPr lang="en-US" altLang="zh-CN" sz="1800" b="1" baseline="-25000" dirty="0"/>
              <a:t>0</a:t>
            </a:r>
            <a:r>
              <a:rPr lang="en-US" altLang="zh-CN" sz="1800" b="1" dirty="0"/>
              <a:t>]=TRUE;           //</a:t>
            </a:r>
            <a:r>
              <a:rPr lang="zh-CN" altLang="en-US" sz="1800" b="1" dirty="0"/>
              <a:t>访问顶点</a:t>
            </a:r>
            <a:r>
              <a:rPr lang="en-US" altLang="zh-CN" sz="1800" b="1" dirty="0"/>
              <a:t>v</a:t>
            </a:r>
            <a:r>
              <a:rPr lang="en-US" altLang="zh-CN" sz="1800" b="1" baseline="-25000" dirty="0"/>
              <a:t>0</a:t>
            </a:r>
            <a:r>
              <a:rPr lang="zh-CN" altLang="en-US" sz="1800" b="1" dirty="0"/>
              <a:t>，其中仅需设置访问标志</a:t>
            </a:r>
          </a:p>
          <a:p>
            <a:pPr eaLnBrk="1" hangingPunct="1">
              <a:spcBef>
                <a:spcPts val="600"/>
              </a:spcBef>
              <a:buFont typeface="Wingdings" pitchFamily="2" charset="2"/>
              <a:buNone/>
            </a:pPr>
            <a:r>
              <a:rPr lang="zh-CN" altLang="en-US" sz="1800" b="1" dirty="0"/>
              <a:t>      </a:t>
            </a:r>
            <a:r>
              <a:rPr lang="en-US" altLang="zh-CN" sz="1800" b="1" dirty="0" err="1"/>
              <a:t>Q.Append</a:t>
            </a:r>
            <a:r>
              <a:rPr lang="en-US" altLang="zh-CN" sz="1800" b="1" dirty="0"/>
              <a:t>(v</a:t>
            </a:r>
            <a:r>
              <a:rPr lang="en-US" altLang="zh-CN" sz="1800" b="1" baseline="-25000" dirty="0"/>
              <a:t>0</a:t>
            </a:r>
            <a:r>
              <a:rPr lang="en-US" altLang="zh-CN" sz="1800" b="1" dirty="0"/>
              <a:t>);                        // </a:t>
            </a:r>
            <a:r>
              <a:rPr lang="zh-CN" altLang="en-US" sz="1800" b="1" dirty="0"/>
              <a:t>被访问顶点入队</a:t>
            </a:r>
          </a:p>
          <a:p>
            <a:pPr eaLnBrk="1" hangingPunct="1">
              <a:spcBef>
                <a:spcPts val="600"/>
              </a:spcBef>
              <a:buFont typeface="Wingdings" pitchFamily="2" charset="2"/>
              <a:buNone/>
            </a:pPr>
            <a:r>
              <a:rPr lang="zh-CN" altLang="en-US" sz="1800" b="1" dirty="0"/>
              <a:t>      </a:t>
            </a:r>
            <a:r>
              <a:rPr lang="en-US" altLang="zh-CN" sz="1800" b="1" dirty="0">
                <a:solidFill>
                  <a:srgbClr val="0000FF"/>
                </a:solidFill>
              </a:rPr>
              <a:t>while</a:t>
            </a:r>
            <a:r>
              <a:rPr lang="en-US" altLang="zh-CN" sz="1800" b="1" dirty="0"/>
              <a:t> (!Empty(Q)){</a:t>
            </a:r>
          </a:p>
          <a:p>
            <a:pPr eaLnBrk="1" hangingPunct="1">
              <a:spcBef>
                <a:spcPts val="600"/>
              </a:spcBef>
              <a:buFont typeface="Wingdings" pitchFamily="2" charset="2"/>
              <a:buNone/>
            </a:pPr>
            <a:r>
              <a:rPr lang="en-US" altLang="zh-CN" sz="1800" b="1" dirty="0"/>
              <a:t>             v=</a:t>
            </a:r>
            <a:r>
              <a:rPr lang="en-US" altLang="zh-CN" sz="1800" b="1" dirty="0" err="1"/>
              <a:t>Q.Serve</a:t>
            </a:r>
            <a:r>
              <a:rPr lang="en-US" altLang="zh-CN" sz="1800" b="1" dirty="0"/>
              <a:t>();                    // </a:t>
            </a:r>
            <a:r>
              <a:rPr lang="zh-CN" altLang="en-US" sz="1800" b="1" dirty="0"/>
              <a:t>从队列</a:t>
            </a:r>
            <a:r>
              <a:rPr lang="en-US" altLang="zh-CN" sz="1800" b="1" dirty="0"/>
              <a:t>Q</a:t>
            </a:r>
            <a:r>
              <a:rPr lang="zh-CN" altLang="en-US" sz="1800" b="1" dirty="0"/>
              <a:t>中取顶点，以检测和访问其邻接顶点</a:t>
            </a:r>
          </a:p>
          <a:p>
            <a:pPr eaLnBrk="1" hangingPunct="1">
              <a:spcBef>
                <a:spcPts val="600"/>
              </a:spcBef>
              <a:buFont typeface="Wingdings" pitchFamily="2" charset="2"/>
              <a:buNone/>
            </a:pPr>
            <a:r>
              <a:rPr lang="zh-CN" altLang="en-US" sz="1800" b="1" dirty="0"/>
              <a:t>             </a:t>
            </a:r>
            <a:r>
              <a:rPr lang="en-US" altLang="zh-CN" sz="1800" b="1" dirty="0"/>
              <a:t>w=</a:t>
            </a:r>
            <a:r>
              <a:rPr lang="en-US" altLang="zh-CN" sz="1800" b="1" dirty="0" err="1"/>
              <a:t>firstadj</a:t>
            </a:r>
            <a:r>
              <a:rPr lang="en-US" altLang="zh-CN" sz="1800" b="1" dirty="0"/>
              <a:t>(</a:t>
            </a:r>
            <a:r>
              <a:rPr lang="en-US" altLang="zh-CN" sz="1800" b="1" dirty="0" err="1"/>
              <a:t>G,v</a:t>
            </a:r>
            <a:r>
              <a:rPr lang="en-US" altLang="zh-CN" sz="1800" b="1" dirty="0"/>
              <a:t>);              // </a:t>
            </a:r>
            <a:r>
              <a:rPr lang="zh-CN" altLang="en-US" sz="1800" b="1" dirty="0"/>
              <a:t>求顶点</a:t>
            </a:r>
            <a:r>
              <a:rPr lang="en-US" altLang="zh-CN" sz="1800" b="1" dirty="0"/>
              <a:t>v</a:t>
            </a:r>
            <a:r>
              <a:rPr lang="zh-CN" altLang="en-US" sz="1800" b="1" dirty="0"/>
              <a:t>的第一个邻接点</a:t>
            </a:r>
          </a:p>
          <a:p>
            <a:pPr eaLnBrk="1" hangingPunct="1">
              <a:spcBef>
                <a:spcPts val="600"/>
              </a:spcBef>
              <a:buFont typeface="Wingdings" pitchFamily="2" charset="2"/>
              <a:buNone/>
            </a:pPr>
            <a:r>
              <a:rPr lang="zh-CN" altLang="en-US" sz="1800" b="1" dirty="0"/>
              <a:t>             </a:t>
            </a:r>
            <a:r>
              <a:rPr lang="en-US" altLang="zh-CN" sz="1800" b="1" dirty="0">
                <a:solidFill>
                  <a:srgbClr val="0000FF"/>
                </a:solidFill>
              </a:rPr>
              <a:t>while</a:t>
            </a:r>
            <a:r>
              <a:rPr lang="en-US" altLang="zh-CN" sz="1800" b="1" dirty="0"/>
              <a:t> (w!=0) {                  // </a:t>
            </a:r>
            <a:r>
              <a:rPr lang="zh-CN" altLang="en-US" sz="1800" b="1" dirty="0"/>
              <a:t>依次访问</a:t>
            </a:r>
            <a:r>
              <a:rPr lang="en-US" altLang="zh-CN" sz="1800" b="1" dirty="0"/>
              <a:t>v</a:t>
            </a:r>
            <a:r>
              <a:rPr lang="zh-CN" altLang="en-US" sz="1800" b="1" dirty="0"/>
              <a:t>的未被访问过的邻接点</a:t>
            </a:r>
          </a:p>
          <a:p>
            <a:pPr eaLnBrk="1" hangingPunct="1">
              <a:spcBef>
                <a:spcPts val="600"/>
              </a:spcBef>
              <a:buFont typeface="Wingdings" pitchFamily="2" charset="2"/>
              <a:buNone/>
            </a:pPr>
            <a:r>
              <a:rPr lang="zh-CN" altLang="en-US" sz="1800" b="1" dirty="0"/>
              <a:t>                   </a:t>
            </a:r>
            <a:r>
              <a:rPr lang="en-US" altLang="zh-CN" sz="1800" b="1" dirty="0"/>
              <a:t> </a:t>
            </a:r>
            <a:r>
              <a:rPr lang="en-US" altLang="zh-CN" sz="1800" b="1" dirty="0">
                <a:solidFill>
                  <a:srgbClr val="0000FF"/>
                </a:solidFill>
              </a:rPr>
              <a:t>if</a:t>
            </a:r>
            <a:r>
              <a:rPr lang="en-US" altLang="zh-CN" sz="1800" b="1" dirty="0"/>
              <a:t> (!visited[w])           </a:t>
            </a:r>
          </a:p>
          <a:p>
            <a:pPr eaLnBrk="1" hangingPunct="1">
              <a:spcBef>
                <a:spcPts val="600"/>
              </a:spcBef>
              <a:buFont typeface="Wingdings" pitchFamily="2" charset="2"/>
              <a:buNone/>
            </a:pPr>
            <a:r>
              <a:rPr lang="en-US" altLang="zh-CN" sz="1800" b="1" dirty="0"/>
              <a:t>                    { visited[w]=</a:t>
            </a:r>
            <a:r>
              <a:rPr lang="en-US" altLang="zh-CN" sz="1800" b="1" dirty="0">
                <a:solidFill>
                  <a:srgbClr val="0000FF"/>
                </a:solidFill>
              </a:rPr>
              <a:t>TRUE</a:t>
            </a:r>
            <a:r>
              <a:rPr lang="en-US" altLang="zh-CN" sz="1800" b="1" dirty="0"/>
              <a:t>; </a:t>
            </a:r>
            <a:r>
              <a:rPr lang="en-US" altLang="zh-CN" sz="1800" b="1" dirty="0" err="1"/>
              <a:t>Q.Append</a:t>
            </a:r>
            <a:r>
              <a:rPr lang="en-US" altLang="zh-CN" sz="1800" b="1" dirty="0"/>
              <a:t>(w); }        // </a:t>
            </a:r>
            <a:r>
              <a:rPr lang="zh-CN" altLang="en-US" sz="1800" b="1" dirty="0"/>
              <a:t>访问邻接点</a:t>
            </a:r>
            <a:r>
              <a:rPr lang="en-US" altLang="zh-CN" sz="1800" b="1" dirty="0"/>
              <a:t>w</a:t>
            </a:r>
          </a:p>
          <a:p>
            <a:pPr eaLnBrk="1" hangingPunct="1">
              <a:spcBef>
                <a:spcPts val="600"/>
              </a:spcBef>
              <a:buFont typeface="Wingdings" pitchFamily="2" charset="2"/>
              <a:buNone/>
            </a:pPr>
            <a:r>
              <a:rPr lang="en-US" altLang="zh-CN" sz="1800" b="1" dirty="0"/>
              <a:t>                    w=</a:t>
            </a:r>
            <a:r>
              <a:rPr lang="en-US" altLang="zh-CN" sz="1800" b="1" dirty="0" err="1"/>
              <a:t>nextadj</a:t>
            </a:r>
            <a:r>
              <a:rPr lang="en-US" altLang="zh-CN" sz="1800" b="1" dirty="0"/>
              <a:t>(</a:t>
            </a:r>
            <a:r>
              <a:rPr lang="en-US" altLang="zh-CN" sz="1800" b="1" dirty="0" err="1"/>
              <a:t>G,v,w</a:t>
            </a:r>
            <a:r>
              <a:rPr lang="en-US" altLang="zh-CN" sz="1800" b="1" dirty="0"/>
              <a:t>);</a:t>
            </a:r>
          </a:p>
          <a:p>
            <a:pPr eaLnBrk="1" hangingPunct="1">
              <a:spcBef>
                <a:spcPts val="600"/>
              </a:spcBef>
              <a:buFont typeface="Wingdings" pitchFamily="2" charset="2"/>
              <a:buNone/>
            </a:pPr>
            <a:r>
              <a:rPr lang="en-US" altLang="zh-CN" sz="1800" b="1" dirty="0"/>
              <a:t>              }     </a:t>
            </a:r>
          </a:p>
          <a:p>
            <a:pPr eaLnBrk="1" hangingPunct="1">
              <a:spcBef>
                <a:spcPts val="600"/>
              </a:spcBef>
              <a:buFont typeface="Wingdings" pitchFamily="2" charset="2"/>
              <a:buNone/>
            </a:pPr>
            <a:r>
              <a:rPr lang="en-US" altLang="zh-CN" sz="1800" b="1" dirty="0"/>
              <a:t>        }</a:t>
            </a:r>
          </a:p>
          <a:p>
            <a:pPr eaLnBrk="1" hangingPunct="1">
              <a:spcBef>
                <a:spcPts val="600"/>
              </a:spcBef>
              <a:buFont typeface="Wingdings" pitchFamily="2" charset="2"/>
              <a:buNone/>
            </a:pPr>
            <a:r>
              <a:rPr lang="en-US" altLang="zh-CN" sz="1800" b="1" dirty="0"/>
              <a:t>       </a:t>
            </a:r>
            <a:r>
              <a:rPr lang="en-US" altLang="zh-CN" sz="1800" b="1" dirty="0">
                <a:solidFill>
                  <a:srgbClr val="0000FF"/>
                </a:solidFill>
              </a:rPr>
              <a:t>return</a:t>
            </a:r>
            <a:r>
              <a:rPr lang="en-US" altLang="zh-CN" sz="1800" b="1" dirty="0"/>
              <a:t>  v;                              //</a:t>
            </a:r>
            <a:r>
              <a:rPr lang="zh-CN" altLang="en-US" sz="1800" b="1" dirty="0"/>
              <a:t>将最后一个出队列的</a:t>
            </a:r>
            <a:r>
              <a:rPr lang="en-US" altLang="zh-CN" sz="1800" b="1" dirty="0"/>
              <a:t>v</a:t>
            </a:r>
            <a:r>
              <a:rPr lang="zh-CN" altLang="en-US" sz="1800" b="1" dirty="0"/>
              <a:t>作为结果返回</a:t>
            </a:r>
          </a:p>
          <a:p>
            <a:pPr eaLnBrk="1" hangingPunct="1">
              <a:spcBef>
                <a:spcPts val="600"/>
              </a:spcBef>
              <a:buFont typeface="Wingdings" pitchFamily="2" charset="2"/>
              <a:buNone/>
            </a:pPr>
            <a:r>
              <a:rPr lang="en-US" altLang="zh-CN" sz="1800" b="1" dirty="0"/>
              <a:t>}</a:t>
            </a:r>
          </a:p>
        </p:txBody>
      </p:sp>
      <p:sp>
        <p:nvSpPr>
          <p:cNvPr id="44037" name="Text Box 4"/>
          <p:cNvSpPr txBox="1">
            <a:spLocks noChangeArrowheads="1"/>
          </p:cNvSpPr>
          <p:nvPr/>
        </p:nvSpPr>
        <p:spPr bwMode="auto">
          <a:xfrm>
            <a:off x="6251575" y="1700808"/>
            <a:ext cx="2136849" cy="289310"/>
          </a:xfrm>
          <a:prstGeom prst="rect">
            <a:avLst/>
          </a:prstGeom>
          <a:noFill/>
          <a:ln w="9525">
            <a:solidFill>
              <a:srgbClr val="FF0000"/>
            </a:solidFill>
            <a:miter lim="800000"/>
          </a:ln>
          <a:extLst>
            <a:ext uri="{909E8E84-426E-40DD-AFC4-6F175D3DCCD1}">
              <a14:hiddenFill xmlns:a14="http://schemas.microsoft.com/office/drawing/2010/main" xmlns="">
                <a:solidFill>
                  <a:srgbClr val="FFFFFF"/>
                </a:solidFill>
              </a14:hiddenFill>
            </a:ext>
          </a:extLst>
        </p:spPr>
        <p:txBody>
          <a:bodyPr wrap="squar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lnSpc>
                <a:spcPct val="80000"/>
              </a:lnSpc>
              <a:spcBef>
                <a:spcPct val="20000"/>
              </a:spcBef>
              <a:buClr>
                <a:schemeClr val="accent2"/>
              </a:buClr>
              <a:buFont typeface="Wingdings" pitchFamily="2" charset="2"/>
              <a:buNone/>
            </a:pPr>
            <a:r>
              <a:rPr lang="en-US" altLang="zh-CN" sz="1600" dirty="0">
                <a:ea typeface="宋体" pitchFamily="2" charset="-122"/>
              </a:rPr>
              <a:t>bfs</a:t>
            </a:r>
            <a:r>
              <a:rPr lang="zh-CN" altLang="en-US" sz="1600" dirty="0">
                <a:ea typeface="宋体" pitchFamily="2" charset="-122"/>
              </a:rPr>
              <a:t>算法中原有的部分</a:t>
            </a:r>
          </a:p>
        </p:txBody>
      </p:sp>
      <p:grpSp>
        <p:nvGrpSpPr>
          <p:cNvPr id="12" name="组合 67"/>
          <p:cNvGrpSpPr/>
          <p:nvPr/>
        </p:nvGrpSpPr>
        <p:grpSpPr>
          <a:xfrm>
            <a:off x="-903767" y="76371"/>
            <a:ext cx="11067421" cy="674847"/>
            <a:chOff x="-537206" y="4202884"/>
            <a:chExt cx="11067421" cy="674847"/>
          </a:xfrm>
        </p:grpSpPr>
        <p:grpSp>
          <p:nvGrpSpPr>
            <p:cNvPr id="13" name="组合 106"/>
            <p:cNvGrpSpPr/>
            <p:nvPr/>
          </p:nvGrpSpPr>
          <p:grpSpPr>
            <a:xfrm>
              <a:off x="-537206" y="4202884"/>
              <a:ext cx="11067421" cy="674847"/>
              <a:chOff x="-546731" y="4202884"/>
              <a:chExt cx="11067421" cy="674847"/>
            </a:xfrm>
          </p:grpSpPr>
          <p:sp>
            <p:nvSpPr>
              <p:cNvPr id="15"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16"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9.4 </a:t>
                </a:r>
                <a:r>
                  <a:rPr lang="zh-CN" altLang="en-US" sz="3600" b="1" dirty="0">
                    <a:latin typeface="Times New Roman" pitchFamily="18" charset="0"/>
                    <a:ea typeface="黑体" pitchFamily="49" charset="-122"/>
                  </a:rPr>
                  <a:t>图的遍历</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广度优先搜索遍历</a:t>
                </a:r>
              </a:p>
            </p:txBody>
          </p:sp>
        </p:grpSp>
        <p:pic>
          <p:nvPicPr>
            <p:cNvPr id="14" name="图片 13"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p:pull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0A05D764-0001-4820-91B9-C8B0386E7186}" type="slidenum">
              <a:rPr lang="zh-CN" altLang="en-US">
                <a:solidFill>
                  <a:schemeClr val="bg1"/>
                </a:solidFill>
                <a:latin typeface="Verdana" pitchFamily="34" charset="0"/>
                <a:ea typeface="宋体" pitchFamily="2" charset="-122"/>
              </a:rPr>
              <a:pPr/>
              <a:t>49</a:t>
            </a:fld>
            <a:endParaRPr lang="en-US" altLang="zh-CN" dirty="0">
              <a:solidFill>
                <a:schemeClr val="bg1"/>
              </a:solidFill>
              <a:latin typeface="Verdana" pitchFamily="34" charset="0"/>
              <a:ea typeface="宋体" pitchFamily="2" charset="-122"/>
            </a:endParaRPr>
          </a:p>
        </p:txBody>
      </p:sp>
      <p:sp>
        <p:nvSpPr>
          <p:cNvPr id="2" name="Rectangle 3"/>
          <p:cNvSpPr>
            <a:spLocks noGrp="1" noChangeArrowheads="1"/>
          </p:cNvSpPr>
          <p:nvPr>
            <p:ph type="body" idx="1"/>
          </p:nvPr>
        </p:nvSpPr>
        <p:spPr>
          <a:xfrm>
            <a:off x="394299" y="980728"/>
            <a:ext cx="8229600" cy="5613821"/>
          </a:xfrm>
        </p:spPr>
        <p:txBody>
          <a:bodyPr/>
          <a:lstStyle/>
          <a:p>
            <a:pPr eaLnBrk="1" hangingPunct="1">
              <a:lnSpc>
                <a:spcPct val="90000"/>
              </a:lnSpc>
              <a:buClr>
                <a:srgbClr val="FF0000"/>
              </a:buClr>
              <a:buFont typeface="Wingdings" pitchFamily="2" charset="2"/>
              <a:buChar char="n"/>
            </a:pPr>
            <a:r>
              <a:rPr lang="zh-CN" altLang="en-US" sz="2200" b="1" dirty="0"/>
              <a:t>相关习题 </a:t>
            </a:r>
            <a:endParaRPr lang="zh-CN" altLang="en-US" sz="2200" dirty="0"/>
          </a:p>
          <a:p>
            <a:pPr lvl="1" eaLnBrk="1" hangingPunct="1">
              <a:lnSpc>
                <a:spcPct val="90000"/>
              </a:lnSpc>
              <a:buClr>
                <a:srgbClr val="FF0000"/>
              </a:buClr>
            </a:pPr>
            <a:r>
              <a:rPr lang="en-US" altLang="zh-CN" sz="2000" dirty="0"/>
              <a:t>(1) </a:t>
            </a:r>
            <a:r>
              <a:rPr lang="zh-CN" altLang="en-US" sz="2000" dirty="0"/>
              <a:t>若要求输出满足条件的所有结点</a:t>
            </a:r>
            <a:r>
              <a:rPr lang="en-US" altLang="zh-CN" sz="2000" dirty="0"/>
              <a:t>, </a:t>
            </a:r>
            <a:r>
              <a:rPr lang="zh-CN" altLang="en-US" sz="2000" dirty="0"/>
              <a:t>是否可通过在本算法中简单</a:t>
            </a:r>
            <a:endParaRPr lang="en-US" altLang="zh-CN" sz="2000" dirty="0"/>
          </a:p>
          <a:p>
            <a:pPr marL="457200" lvl="1" indent="0" eaLnBrk="1" hangingPunct="1">
              <a:lnSpc>
                <a:spcPct val="90000"/>
              </a:lnSpc>
              <a:buClr>
                <a:srgbClr val="FF0000"/>
              </a:buClr>
              <a:buNone/>
            </a:pPr>
            <a:r>
              <a:rPr lang="en-US" altLang="zh-CN" sz="2000" dirty="0"/>
              <a:t>          </a:t>
            </a:r>
            <a:r>
              <a:rPr lang="zh-CN" altLang="en-US" sz="2000" dirty="0"/>
              <a:t>加些操作来实现？如何设计？</a:t>
            </a:r>
          </a:p>
          <a:p>
            <a:pPr lvl="1" eaLnBrk="1" hangingPunct="1">
              <a:lnSpc>
                <a:spcPct val="90000"/>
              </a:lnSpc>
              <a:buClr>
                <a:srgbClr val="FF0000"/>
              </a:buClr>
            </a:pPr>
            <a:r>
              <a:rPr lang="en-US" altLang="zh-CN" sz="2000" dirty="0"/>
              <a:t>(2) </a:t>
            </a:r>
            <a:r>
              <a:rPr lang="zh-CN" altLang="en-US" sz="2000" dirty="0"/>
              <a:t>设计算法求出一棵树中层次数最大（小）的叶子结点。</a:t>
            </a:r>
          </a:p>
          <a:p>
            <a:pPr eaLnBrk="1" hangingPunct="1">
              <a:lnSpc>
                <a:spcPct val="90000"/>
              </a:lnSpc>
            </a:pPr>
            <a:endParaRPr lang="zh-CN" altLang="en-US" sz="2200" b="1" dirty="0"/>
          </a:p>
          <a:p>
            <a:pPr eaLnBrk="1" hangingPunct="1">
              <a:lnSpc>
                <a:spcPct val="90000"/>
              </a:lnSpc>
              <a:buClr>
                <a:srgbClr val="FF0000"/>
              </a:buClr>
              <a:buFont typeface="Wingdings" pitchFamily="2" charset="2"/>
              <a:buChar char="ü"/>
            </a:pPr>
            <a:r>
              <a:rPr lang="zh-CN" altLang="en-US" sz="2200" b="1" dirty="0">
                <a:solidFill>
                  <a:srgbClr val="FF0000"/>
                </a:solidFill>
              </a:rPr>
              <a:t>例</a:t>
            </a:r>
            <a:r>
              <a:rPr lang="zh-CN" altLang="en-US" sz="2200" dirty="0"/>
              <a:t>：</a:t>
            </a:r>
            <a:r>
              <a:rPr lang="zh-CN" altLang="en-US" sz="2200" b="1" dirty="0"/>
              <a:t>设计算法求距离顶点</a:t>
            </a:r>
            <a:r>
              <a:rPr lang="en-US" altLang="zh-CN" sz="2200" b="1" dirty="0"/>
              <a:t>v</a:t>
            </a:r>
            <a:r>
              <a:rPr lang="en-US" altLang="zh-CN" sz="2200" b="1" baseline="-25000" dirty="0"/>
              <a:t>0</a:t>
            </a:r>
            <a:r>
              <a:rPr lang="zh-CN" altLang="en-US" sz="2200" b="1" dirty="0"/>
              <a:t>的最短路径长度（以弧数为单位）</a:t>
            </a:r>
            <a:endParaRPr lang="en-US" altLang="zh-CN" sz="2200" b="1" dirty="0"/>
          </a:p>
          <a:p>
            <a:pPr marL="0" indent="0" eaLnBrk="1" hangingPunct="1">
              <a:lnSpc>
                <a:spcPct val="90000"/>
              </a:lnSpc>
              <a:buClr>
                <a:srgbClr val="FF0000"/>
              </a:buClr>
              <a:buNone/>
            </a:pPr>
            <a:r>
              <a:rPr lang="en-US" altLang="zh-CN" sz="2200" b="1" dirty="0"/>
              <a:t>            </a:t>
            </a:r>
            <a:r>
              <a:rPr lang="zh-CN" altLang="en-US" sz="2200" b="1" dirty="0"/>
              <a:t>为</a:t>
            </a:r>
            <a:r>
              <a:rPr lang="en-US" altLang="zh-CN" sz="2200" b="1" dirty="0"/>
              <a:t>K </a:t>
            </a:r>
            <a:r>
              <a:rPr lang="zh-CN" altLang="en-US" sz="2200" b="1" dirty="0"/>
              <a:t>的所有顶点</a:t>
            </a:r>
            <a:r>
              <a:rPr lang="en-US" altLang="zh-CN" sz="2200" b="1" dirty="0"/>
              <a:t>,</a:t>
            </a:r>
            <a:r>
              <a:rPr lang="zh-CN" altLang="en-US" sz="2200" b="1" dirty="0"/>
              <a:t>要求尽可能节省时间。</a:t>
            </a:r>
          </a:p>
          <a:p>
            <a:pPr lvl="1" eaLnBrk="1" hangingPunct="1">
              <a:lnSpc>
                <a:spcPct val="90000"/>
              </a:lnSpc>
              <a:buClr>
                <a:srgbClr val="FF0000"/>
              </a:buClr>
              <a:buFont typeface="Wingdings" pitchFamily="2" charset="2"/>
              <a:buChar char="n"/>
            </a:pPr>
            <a:r>
              <a:rPr lang="zh-CN" altLang="en-US" sz="2000" b="1" dirty="0"/>
              <a:t>分析</a:t>
            </a:r>
            <a:r>
              <a:rPr lang="zh-CN" altLang="en-US" sz="2000" dirty="0"/>
              <a:t>：本算法显然要用到广度遍历算法的层次特性来求解</a:t>
            </a:r>
            <a:r>
              <a:rPr lang="en-US" altLang="zh-CN" sz="2000" dirty="0"/>
              <a:t>, </a:t>
            </a:r>
            <a:r>
              <a:rPr lang="zh-CN" altLang="en-US" sz="2000" dirty="0"/>
              <a:t>即要在以</a:t>
            </a:r>
            <a:r>
              <a:rPr lang="en-US" altLang="zh-CN" sz="2000" dirty="0"/>
              <a:t>v</a:t>
            </a:r>
            <a:r>
              <a:rPr lang="en-US" altLang="zh-CN" sz="2000" baseline="-25000" dirty="0"/>
              <a:t>0</a:t>
            </a:r>
            <a:r>
              <a:rPr lang="zh-CN" altLang="en-US" sz="2000" dirty="0"/>
              <a:t>为起点调用</a:t>
            </a:r>
            <a:r>
              <a:rPr lang="en-US" altLang="zh-CN" sz="2000" dirty="0"/>
              <a:t>bfs </a:t>
            </a:r>
            <a:r>
              <a:rPr lang="zh-CN" altLang="en-US" sz="2000" dirty="0"/>
              <a:t>算法时输出第</a:t>
            </a:r>
            <a:r>
              <a:rPr lang="en-US" altLang="zh-CN" sz="2000" dirty="0"/>
              <a:t>k+1</a:t>
            </a:r>
            <a:r>
              <a:rPr lang="zh-CN" altLang="en-US" sz="2000" dirty="0"/>
              <a:t>层上的所有顶点。</a:t>
            </a:r>
          </a:p>
          <a:p>
            <a:pPr lvl="1" eaLnBrk="1" hangingPunct="1">
              <a:lnSpc>
                <a:spcPct val="90000"/>
              </a:lnSpc>
              <a:buClr>
                <a:srgbClr val="FF0000"/>
              </a:buClr>
            </a:pPr>
            <a:r>
              <a:rPr lang="zh-CN" altLang="en-US" sz="2000" dirty="0"/>
              <a:t>为此</a:t>
            </a:r>
            <a:r>
              <a:rPr lang="en-US" altLang="zh-CN" sz="2000" dirty="0"/>
              <a:t>, </a:t>
            </a:r>
            <a:r>
              <a:rPr lang="zh-CN" altLang="en-US" sz="2000" dirty="0"/>
              <a:t>在访问顶点时</a:t>
            </a:r>
            <a:r>
              <a:rPr lang="en-US" altLang="zh-CN" sz="2000" dirty="0"/>
              <a:t>, </a:t>
            </a:r>
            <a:r>
              <a:rPr lang="zh-CN" altLang="en-US" sz="2000" dirty="0"/>
              <a:t>需知道其层次数。而每个顶点的层次数是由其前驱决定的（起点除外）。</a:t>
            </a:r>
          </a:p>
          <a:p>
            <a:pPr lvl="1" eaLnBrk="1" hangingPunct="1">
              <a:lnSpc>
                <a:spcPct val="90000"/>
              </a:lnSpc>
              <a:buClr>
                <a:srgbClr val="FF0000"/>
              </a:buClr>
            </a:pPr>
            <a:r>
              <a:rPr lang="zh-CN" altLang="en-US" sz="2000" dirty="0"/>
              <a:t>因此，可从第二个顶点开始，每访问一个顶点，由其前驱的层次计算出其层次，并将其层次数与顶点号一起入队、出队。</a:t>
            </a:r>
          </a:p>
          <a:p>
            <a:pPr lvl="1" eaLnBrk="1" hangingPunct="1">
              <a:lnSpc>
                <a:spcPct val="90000"/>
              </a:lnSpc>
              <a:buClr>
                <a:srgbClr val="FF0000"/>
              </a:buClr>
            </a:pPr>
            <a:r>
              <a:rPr lang="zh-CN" altLang="en-US" sz="2000" dirty="0"/>
              <a:t>因而要将顶点号与其层次数放在一起构成一个结构类型，入队、出队时是对整个结构进行的。</a:t>
            </a:r>
          </a:p>
        </p:txBody>
      </p:sp>
      <p:grpSp>
        <p:nvGrpSpPr>
          <p:cNvPr id="11" name="组合 67"/>
          <p:cNvGrpSpPr/>
          <p:nvPr/>
        </p:nvGrpSpPr>
        <p:grpSpPr>
          <a:xfrm>
            <a:off x="-903767" y="76371"/>
            <a:ext cx="11067421" cy="674847"/>
            <a:chOff x="-537206" y="4202884"/>
            <a:chExt cx="11067421" cy="674847"/>
          </a:xfrm>
        </p:grpSpPr>
        <p:grpSp>
          <p:nvGrpSpPr>
            <p:cNvPr id="12" name="组合 106"/>
            <p:cNvGrpSpPr/>
            <p:nvPr/>
          </p:nvGrpSpPr>
          <p:grpSpPr>
            <a:xfrm>
              <a:off x="-537206" y="4202884"/>
              <a:ext cx="11067421" cy="674847"/>
              <a:chOff x="-546731" y="4202884"/>
              <a:chExt cx="11067421" cy="674847"/>
            </a:xfrm>
          </p:grpSpPr>
          <p:sp>
            <p:nvSpPr>
              <p:cNvPr id="1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15"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9.4 </a:t>
                </a:r>
                <a:r>
                  <a:rPr lang="zh-CN" altLang="en-US" sz="3600" b="1" dirty="0">
                    <a:latin typeface="Times New Roman" pitchFamily="18" charset="0"/>
                    <a:ea typeface="黑体" pitchFamily="49" charset="-122"/>
                  </a:rPr>
                  <a:t>图的遍历</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广度优先搜索遍历</a:t>
                </a:r>
              </a:p>
            </p:txBody>
          </p:sp>
        </p:grpSp>
        <p:pic>
          <p:nvPicPr>
            <p:cNvPr id="13" name="图片 12"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linds(horizont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linds(horizont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linds(horizont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linds(horizont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linds(horizontal)">
                                      <p:cBhvr>
                                        <p:cTn id="5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80728"/>
            <a:ext cx="8229600" cy="4678451"/>
          </a:xfrm>
        </p:spPr>
        <p:txBody>
          <a:bodyPr/>
          <a:lstStyle/>
          <a:p>
            <a:pPr eaLnBrk="1" hangingPunct="1">
              <a:lnSpc>
                <a:spcPct val="90000"/>
              </a:lnSpc>
              <a:buClr>
                <a:srgbClr val="FF0000"/>
              </a:buClr>
              <a:buFont typeface="Wingdings" pitchFamily="2" charset="2"/>
              <a:buChar char="n"/>
            </a:pPr>
            <a:r>
              <a:rPr lang="zh-CN" altLang="en-US" dirty="0"/>
              <a:t>        ：</a:t>
            </a:r>
            <a:r>
              <a:rPr lang="zh-CN" altLang="en-US" sz="2800" b="1" dirty="0"/>
              <a:t>修建一个连接各个小区与煤气供应站点</a:t>
            </a:r>
            <a:endParaRPr lang="en-US" altLang="zh-CN" sz="2800" b="1" dirty="0"/>
          </a:p>
          <a:p>
            <a:pPr marL="0" indent="0" eaLnBrk="1" hangingPunct="1">
              <a:lnSpc>
                <a:spcPct val="90000"/>
              </a:lnSpc>
              <a:buClr>
                <a:srgbClr val="FF0000"/>
              </a:buClr>
              <a:buNone/>
            </a:pPr>
            <a:r>
              <a:rPr lang="en-US" altLang="zh-CN" sz="2800" b="1" dirty="0"/>
              <a:t>                  </a:t>
            </a:r>
            <a:r>
              <a:rPr lang="zh-CN" altLang="en-US" sz="2800" b="1" dirty="0"/>
              <a:t>之间的煤气管道，使得</a:t>
            </a:r>
            <a:r>
              <a:rPr lang="zh-CN" altLang="en-US" sz="2800" b="1" dirty="0">
                <a:solidFill>
                  <a:srgbClr val="FF0000"/>
                </a:solidFill>
              </a:rPr>
              <a:t>总造价成本最低</a:t>
            </a:r>
            <a:r>
              <a:rPr lang="zh-CN" altLang="en-US" sz="2800" b="1" dirty="0"/>
              <a:t>。</a:t>
            </a:r>
            <a:endParaRPr lang="en-US" altLang="zh-CN" sz="2800" b="1" dirty="0"/>
          </a:p>
          <a:p>
            <a:pPr marL="0" indent="0" eaLnBrk="1" hangingPunct="1">
              <a:lnSpc>
                <a:spcPct val="90000"/>
              </a:lnSpc>
              <a:buClr>
                <a:srgbClr val="FF0000"/>
              </a:buClr>
              <a:buNone/>
            </a:pPr>
            <a:r>
              <a:rPr lang="en-US" altLang="zh-CN" sz="2800" b="1" dirty="0"/>
              <a:t>                  </a:t>
            </a:r>
            <a:r>
              <a:rPr lang="zh-CN" altLang="en-US" sz="2800" b="1" dirty="0"/>
              <a:t>如何求解？</a:t>
            </a:r>
            <a:endParaRPr lang="en-US" altLang="zh-CN" sz="2800" b="1" dirty="0"/>
          </a:p>
          <a:p>
            <a:pPr marL="0" indent="0" eaLnBrk="1" hangingPunct="1">
              <a:lnSpc>
                <a:spcPct val="90000"/>
              </a:lnSpc>
              <a:buClr>
                <a:srgbClr val="FF0000"/>
              </a:buClr>
              <a:buNone/>
            </a:pPr>
            <a:endParaRPr lang="zh-CN" altLang="en-US" b="1" dirty="0"/>
          </a:p>
          <a:p>
            <a:pPr>
              <a:buClr>
                <a:srgbClr val="FF0000"/>
              </a:buClr>
              <a:buFont typeface="Wingdings" pitchFamily="2" charset="2"/>
              <a:buChar char="n"/>
            </a:pPr>
            <a:r>
              <a:rPr lang="zh-CN" altLang="en-US" b="1" dirty="0"/>
              <a:t>       ：</a:t>
            </a:r>
            <a:r>
              <a:rPr lang="zh-CN" altLang="en-US" sz="2800" b="1" dirty="0"/>
              <a:t>社交网络消息传递互通，</a:t>
            </a:r>
            <a:r>
              <a:rPr lang="zh-CN" altLang="en-US" sz="2800" b="1" dirty="0">
                <a:solidFill>
                  <a:srgbClr val="FF0000"/>
                </a:solidFill>
              </a:rPr>
              <a:t>如何找到一条</a:t>
            </a:r>
            <a:endParaRPr lang="en-US" altLang="zh-CN" sz="2800" b="1" dirty="0">
              <a:solidFill>
                <a:srgbClr val="FF0000"/>
              </a:solidFill>
            </a:endParaRPr>
          </a:p>
          <a:p>
            <a:pPr marL="0" indent="0">
              <a:buClr>
                <a:srgbClr val="FF0000"/>
              </a:buClr>
              <a:buNone/>
            </a:pPr>
            <a:r>
              <a:rPr lang="en-US" altLang="zh-CN" sz="2800" b="1" dirty="0">
                <a:solidFill>
                  <a:srgbClr val="FF0000"/>
                </a:solidFill>
              </a:rPr>
              <a:t>                “</a:t>
            </a:r>
            <a:r>
              <a:rPr lang="zh-CN" altLang="en-US" sz="2800" b="1" dirty="0">
                <a:solidFill>
                  <a:srgbClr val="FF0000"/>
                </a:solidFill>
              </a:rPr>
              <a:t>代价最小</a:t>
            </a:r>
            <a:r>
              <a:rPr lang="en-US" altLang="zh-CN" sz="2800" b="1" dirty="0">
                <a:solidFill>
                  <a:srgbClr val="FF0000"/>
                </a:solidFill>
              </a:rPr>
              <a:t>”</a:t>
            </a:r>
            <a:r>
              <a:rPr lang="zh-CN" altLang="en-US" sz="2800" b="1" dirty="0">
                <a:solidFill>
                  <a:srgbClr val="FF0000"/>
                </a:solidFill>
              </a:rPr>
              <a:t>的传播路径？</a:t>
            </a:r>
          </a:p>
          <a:p>
            <a:endParaRPr lang="zh-CN" altLang="en-US" dirty="0"/>
          </a:p>
        </p:txBody>
      </p:sp>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5</a:t>
            </a:fld>
            <a:endParaRPr lang="zh-CN" altLang="en-US" dirty="0"/>
          </a:p>
        </p:txBody>
      </p:sp>
      <p:pic>
        <p:nvPicPr>
          <p:cNvPr id="7" name="图片 6"/>
          <p:cNvPicPr/>
          <p:nvPr/>
        </p:nvPicPr>
        <p:blipFill>
          <a:blip r:embed="rId2" cstate="print">
            <a:clrChange>
              <a:clrFrom>
                <a:srgbClr val="FFFFFF"/>
              </a:clrFrom>
              <a:clrTo>
                <a:srgbClr val="FFFFFF">
                  <a:alpha val="0"/>
                </a:srgbClr>
              </a:clrTo>
            </a:clrChange>
          </a:blip>
          <a:srcRect/>
          <a:stretch>
            <a:fillRect/>
          </a:stretch>
        </p:blipFill>
        <p:spPr bwMode="auto">
          <a:xfrm>
            <a:off x="3134756" y="4581128"/>
            <a:ext cx="2607144" cy="1728001"/>
          </a:xfrm>
          <a:prstGeom prst="rect">
            <a:avLst/>
          </a:prstGeom>
          <a:noFill/>
          <a:ln w="9525">
            <a:noFill/>
            <a:miter lim="800000"/>
            <a:headEnd/>
            <a:tailEnd/>
          </a:ln>
        </p:spPr>
      </p:pic>
      <p:grpSp>
        <p:nvGrpSpPr>
          <p:cNvPr id="8" name="组合 7"/>
          <p:cNvGrpSpPr/>
          <p:nvPr/>
        </p:nvGrpSpPr>
        <p:grpSpPr>
          <a:xfrm>
            <a:off x="196836" y="95357"/>
            <a:ext cx="4231148" cy="684042"/>
            <a:chOff x="611560" y="1326432"/>
            <a:chExt cx="4231148" cy="684042"/>
          </a:xfrm>
        </p:grpSpPr>
        <p:sp>
          <p:nvSpPr>
            <p:cNvPr id="9"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9.1 </a:t>
              </a:r>
              <a:r>
                <a:rPr lang="zh-CN" altLang="en-US" sz="3600" b="1" dirty="0">
                  <a:latin typeface="黑体" pitchFamily="49" charset="-122"/>
                  <a:ea typeface="黑体" pitchFamily="49" charset="-122"/>
                </a:rPr>
                <a:t>引言</a:t>
              </a:r>
            </a:p>
          </p:txBody>
        </p:sp>
        <p:grpSp>
          <p:nvGrpSpPr>
            <p:cNvPr id="10" name="组合 9"/>
            <p:cNvGrpSpPr/>
            <p:nvPr/>
          </p:nvGrpSpPr>
          <p:grpSpPr>
            <a:xfrm>
              <a:off x="958665" y="1327471"/>
              <a:ext cx="842977" cy="683003"/>
              <a:chOff x="958665" y="1327471"/>
              <a:chExt cx="842977" cy="683003"/>
            </a:xfrm>
          </p:grpSpPr>
          <p:sp>
            <p:nvSpPr>
              <p:cNvPr id="11"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pic>
            <p:nvPicPr>
              <p:cNvPr id="12" name="图片 11" descr="1.jpg"/>
              <p:cNvPicPr>
                <a:picLocks noChangeAspect="1"/>
              </p:cNvPicPr>
              <p:nvPr/>
            </p:nvPicPr>
            <p:blipFill>
              <a:blip r:embed="rId3" cstate="print"/>
              <a:stretch>
                <a:fillRect/>
              </a:stretch>
            </p:blipFill>
            <p:spPr>
              <a:xfrm>
                <a:off x="1189071" y="1467621"/>
                <a:ext cx="377680" cy="419801"/>
              </a:xfrm>
              <a:prstGeom prst="rect">
                <a:avLst/>
              </a:prstGeom>
            </p:spPr>
          </p:pic>
        </p:grpSp>
      </p:grpSp>
      <p:pic>
        <p:nvPicPr>
          <p:cNvPr id="13"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99592" y="980728"/>
            <a:ext cx="598576" cy="603441"/>
          </a:xfrm>
          <a:prstGeom prst="rect">
            <a:avLst/>
          </a:prstGeom>
          <a:noFill/>
          <a:ln w="9525">
            <a:noFill/>
            <a:miter lim="800000"/>
            <a:headEnd/>
            <a:tailEnd/>
          </a:ln>
        </p:spPr>
      </p:pic>
      <p:pic>
        <p:nvPicPr>
          <p:cNvPr id="14"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759634" y="3068960"/>
            <a:ext cx="642848" cy="648072"/>
          </a:xfrm>
          <a:prstGeom prst="rect">
            <a:avLst/>
          </a:prstGeom>
          <a:noFill/>
          <a:ln w="9525">
            <a:noFill/>
            <a:miter lim="800000"/>
            <a:headEnd/>
            <a:tailEnd/>
          </a:ln>
        </p:spPr>
      </p:pic>
      <p:sp>
        <p:nvSpPr>
          <p:cNvPr id="15" name="文本框 14"/>
          <p:cNvSpPr txBox="1"/>
          <p:nvPr/>
        </p:nvSpPr>
        <p:spPr>
          <a:xfrm>
            <a:off x="6584404" y="4797152"/>
            <a:ext cx="1660004" cy="369332"/>
          </a:xfrm>
          <a:prstGeom prst="rect">
            <a:avLst/>
          </a:prstGeom>
          <a:noFill/>
        </p:spPr>
        <p:txBody>
          <a:bodyPr wrap="square" rtlCol="0">
            <a:spAutoFit/>
          </a:bodyPr>
          <a:lstStyle/>
          <a:p>
            <a:r>
              <a:rPr lang="zh-CN" altLang="en-US" b="1" dirty="0">
                <a:solidFill>
                  <a:srgbClr val="0000FF"/>
                </a:solidFill>
              </a:rPr>
              <a:t>最小生成树</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A1195B3A-3D82-4BE4-981A-D4011F2D518A}" type="slidenum">
              <a:rPr lang="zh-CN" altLang="en-US">
                <a:solidFill>
                  <a:schemeClr val="bg1"/>
                </a:solidFill>
                <a:latin typeface="Verdana" pitchFamily="34" charset="0"/>
                <a:ea typeface="宋体" pitchFamily="2" charset="-122"/>
              </a:rPr>
              <a:pPr/>
              <a:t>50</a:t>
            </a:fld>
            <a:endParaRPr lang="en-US" altLang="zh-CN">
              <a:solidFill>
                <a:schemeClr val="bg1"/>
              </a:solidFill>
              <a:latin typeface="Verdana" pitchFamily="34" charset="0"/>
              <a:ea typeface="宋体" pitchFamily="2" charset="-122"/>
            </a:endParaRPr>
          </a:p>
        </p:txBody>
      </p:sp>
      <p:sp>
        <p:nvSpPr>
          <p:cNvPr id="46084" name="Rectangle 3"/>
          <p:cNvSpPr>
            <a:spLocks noGrp="1" noChangeArrowheads="1"/>
          </p:cNvSpPr>
          <p:nvPr>
            <p:ph type="body" idx="1"/>
          </p:nvPr>
        </p:nvSpPr>
        <p:spPr>
          <a:xfrm>
            <a:off x="611560" y="1025576"/>
            <a:ext cx="8532440" cy="5328592"/>
          </a:xfrm>
        </p:spPr>
        <p:txBody>
          <a:bodyPr/>
          <a:lstStyle/>
          <a:p>
            <a:pPr eaLnBrk="1" hangingPunct="1">
              <a:lnSpc>
                <a:spcPct val="80000"/>
              </a:lnSpc>
              <a:buClr>
                <a:srgbClr val="FF0000"/>
              </a:buClr>
              <a:buFont typeface="Wingdings" pitchFamily="2" charset="2"/>
              <a:buChar char="n"/>
            </a:pPr>
            <a:r>
              <a:rPr lang="zh-CN" altLang="en-US" sz="2400" b="1" dirty="0"/>
              <a:t>算法如下：</a:t>
            </a:r>
          </a:p>
          <a:p>
            <a:pPr eaLnBrk="1" hangingPunct="1">
              <a:lnSpc>
                <a:spcPct val="80000"/>
              </a:lnSpc>
              <a:buFont typeface="Wingdings" pitchFamily="2" charset="2"/>
              <a:buNone/>
            </a:pPr>
            <a:r>
              <a:rPr lang="en-US" altLang="zh-CN" sz="2000" dirty="0">
                <a:solidFill>
                  <a:srgbClr val="0000FF"/>
                </a:solidFill>
              </a:rPr>
              <a:t>void</a:t>
            </a:r>
            <a:r>
              <a:rPr lang="en-US" altLang="zh-CN" sz="2000" dirty="0"/>
              <a:t> </a:t>
            </a:r>
            <a:r>
              <a:rPr lang="en-US" altLang="zh-CN" sz="2000" dirty="0" err="1"/>
              <a:t>bfsKLevel</a:t>
            </a:r>
            <a:r>
              <a:rPr lang="en-US" altLang="zh-CN" sz="2000" dirty="0"/>
              <a:t> (</a:t>
            </a:r>
            <a:r>
              <a:rPr lang="en-US" altLang="zh-CN" sz="2000" dirty="0">
                <a:solidFill>
                  <a:srgbClr val="0000FF"/>
                </a:solidFill>
              </a:rPr>
              <a:t>Graph</a:t>
            </a:r>
            <a:r>
              <a:rPr lang="en-US" altLang="zh-CN" sz="2000" dirty="0"/>
              <a:t> G, </a:t>
            </a:r>
            <a:r>
              <a:rPr lang="en-US" altLang="zh-CN" sz="2000" dirty="0" err="1">
                <a:solidFill>
                  <a:srgbClr val="0000FF"/>
                </a:solidFill>
              </a:rPr>
              <a:t>int</a:t>
            </a:r>
            <a:r>
              <a:rPr lang="en-US" altLang="zh-CN" sz="2000" dirty="0"/>
              <a:t> v</a:t>
            </a:r>
            <a:r>
              <a:rPr lang="en-US" altLang="zh-CN" sz="2000" baseline="-25000" dirty="0"/>
              <a:t>0</a:t>
            </a:r>
            <a:r>
              <a:rPr lang="en-US" altLang="zh-CN" sz="2000" dirty="0"/>
              <a:t>, </a:t>
            </a:r>
            <a:r>
              <a:rPr lang="en-US" altLang="zh-CN" sz="2000" dirty="0" err="1">
                <a:solidFill>
                  <a:srgbClr val="0000FF"/>
                </a:solidFill>
              </a:rPr>
              <a:t>int</a:t>
            </a:r>
            <a:r>
              <a:rPr lang="en-US" altLang="zh-CN" sz="2000" dirty="0"/>
              <a:t> </a:t>
            </a:r>
            <a:r>
              <a:rPr lang="en-US" altLang="zh-CN" sz="2000" i="1" dirty="0"/>
              <a:t>k</a:t>
            </a:r>
            <a:r>
              <a:rPr lang="en-US" altLang="zh-CN" sz="2000" dirty="0"/>
              <a:t>){</a:t>
            </a:r>
          </a:p>
          <a:p>
            <a:pPr eaLnBrk="1" hangingPunct="1">
              <a:lnSpc>
                <a:spcPct val="80000"/>
              </a:lnSpc>
              <a:buFont typeface="Wingdings" pitchFamily="2" charset="2"/>
              <a:buNone/>
            </a:pPr>
            <a:r>
              <a:rPr lang="en-US" altLang="zh-CN" sz="2000" dirty="0"/>
              <a:t>        </a:t>
            </a:r>
            <a:r>
              <a:rPr lang="en-US" altLang="zh-CN" sz="2000" dirty="0" err="1">
                <a:solidFill>
                  <a:srgbClr val="0000FF"/>
                </a:solidFill>
              </a:rPr>
              <a:t>int</a:t>
            </a:r>
            <a:r>
              <a:rPr lang="en-US" altLang="zh-CN" sz="2000" dirty="0"/>
              <a:t> w;  queue  Q;    </a:t>
            </a:r>
          </a:p>
          <a:p>
            <a:pPr eaLnBrk="1" hangingPunct="1">
              <a:lnSpc>
                <a:spcPct val="80000"/>
              </a:lnSpc>
              <a:buFont typeface="Wingdings" pitchFamily="2" charset="2"/>
              <a:buNone/>
            </a:pPr>
            <a:r>
              <a:rPr lang="en-US" altLang="zh-CN" sz="2000" dirty="0"/>
              <a:t>        </a:t>
            </a:r>
            <a:r>
              <a:rPr lang="en-US" altLang="zh-CN" sz="2000" dirty="0">
                <a:solidFill>
                  <a:srgbClr val="0000FF"/>
                </a:solidFill>
              </a:rPr>
              <a:t>for</a:t>
            </a:r>
            <a:r>
              <a:rPr lang="en-US" altLang="zh-CN" sz="2000" dirty="0"/>
              <a:t> (</a:t>
            </a:r>
            <a:r>
              <a:rPr lang="en-US" altLang="zh-CN" sz="2000" i="1" dirty="0" err="1"/>
              <a:t>i</a:t>
            </a:r>
            <a:r>
              <a:rPr lang="en-US" altLang="zh-CN" sz="2000" dirty="0"/>
              <a:t>=1; </a:t>
            </a:r>
            <a:r>
              <a:rPr lang="en-US" altLang="zh-CN" sz="2000" i="1" dirty="0" err="1"/>
              <a:t>i</a:t>
            </a:r>
            <a:r>
              <a:rPr lang="en-US" altLang="zh-CN" sz="2000" dirty="0"/>
              <a:t>&lt;=</a:t>
            </a:r>
            <a:r>
              <a:rPr lang="en-US" altLang="zh-CN" sz="2000" i="1" dirty="0"/>
              <a:t>n</a:t>
            </a:r>
            <a:r>
              <a:rPr lang="en-US" altLang="zh-CN" sz="2000" dirty="0"/>
              <a:t>; </a:t>
            </a:r>
            <a:r>
              <a:rPr lang="en-US" altLang="zh-CN" sz="2000" i="1" dirty="0" err="1"/>
              <a:t>i</a:t>
            </a:r>
            <a:r>
              <a:rPr lang="en-US" altLang="zh-CN" sz="2000" dirty="0"/>
              <a:t>++)     visited[</a:t>
            </a:r>
            <a:r>
              <a:rPr lang="en-US" altLang="zh-CN" sz="2000" i="1" dirty="0" err="1"/>
              <a:t>i</a:t>
            </a:r>
            <a:r>
              <a:rPr lang="en-US" altLang="zh-CN" sz="2000" dirty="0"/>
              <a:t>]=FALSE;</a:t>
            </a:r>
          </a:p>
          <a:p>
            <a:pPr eaLnBrk="1" hangingPunct="1">
              <a:lnSpc>
                <a:spcPct val="80000"/>
              </a:lnSpc>
              <a:buFont typeface="Wingdings" pitchFamily="2" charset="2"/>
              <a:buNone/>
            </a:pPr>
            <a:r>
              <a:rPr lang="en-US" altLang="zh-CN" sz="2000" dirty="0"/>
              <a:t>        visited[v</a:t>
            </a:r>
            <a:r>
              <a:rPr lang="en-US" altLang="zh-CN" sz="2000" baseline="-25000" dirty="0"/>
              <a:t>0</a:t>
            </a:r>
            <a:r>
              <a:rPr lang="en-US" altLang="zh-CN" sz="2000" dirty="0"/>
              <a:t>]=TRUE;     // </a:t>
            </a:r>
            <a:r>
              <a:rPr lang="zh-CN" altLang="en-US" sz="2000" dirty="0"/>
              <a:t>访问顶点</a:t>
            </a:r>
            <a:r>
              <a:rPr lang="en-US" altLang="zh-CN" sz="2000" dirty="0"/>
              <a:t>v</a:t>
            </a:r>
            <a:r>
              <a:rPr lang="en-US" altLang="zh-CN" sz="2000" baseline="-25000" dirty="0"/>
              <a:t>0</a:t>
            </a:r>
            <a:r>
              <a:rPr lang="zh-CN" altLang="en-US" sz="2000" dirty="0"/>
              <a:t>，其中仅需设置访问标志 </a:t>
            </a:r>
          </a:p>
          <a:p>
            <a:pPr eaLnBrk="1" hangingPunct="1">
              <a:lnSpc>
                <a:spcPct val="80000"/>
              </a:lnSpc>
              <a:buFont typeface="Wingdings" pitchFamily="2" charset="2"/>
              <a:buNone/>
            </a:pPr>
            <a:r>
              <a:rPr lang="zh-CN" altLang="en-US" sz="2000" dirty="0"/>
              <a:t>        </a:t>
            </a:r>
            <a:r>
              <a:rPr lang="en-US" altLang="zh-CN" sz="2000" dirty="0" err="1"/>
              <a:t>Q.Append</a:t>
            </a:r>
            <a:r>
              <a:rPr lang="en-US" altLang="zh-CN" sz="2000" dirty="0"/>
              <a:t>(v</a:t>
            </a:r>
            <a:r>
              <a:rPr lang="en-US" altLang="zh-CN" sz="2000" baseline="-25000" dirty="0"/>
              <a:t>0</a:t>
            </a:r>
            <a:r>
              <a:rPr lang="en-US" altLang="zh-CN" sz="2000" dirty="0"/>
              <a:t>,1);         // </a:t>
            </a:r>
            <a:r>
              <a:rPr lang="zh-CN" altLang="en-US" sz="2000" dirty="0"/>
              <a:t>访问的顶点</a:t>
            </a:r>
            <a:r>
              <a:rPr lang="en-US" altLang="zh-CN" sz="2000" dirty="0"/>
              <a:t>v</a:t>
            </a:r>
            <a:r>
              <a:rPr lang="en-US" altLang="zh-CN" sz="2000" baseline="-25000" dirty="0"/>
              <a:t>0</a:t>
            </a:r>
            <a:r>
              <a:rPr lang="zh-CN" altLang="en-US" sz="2000" dirty="0"/>
              <a:t>连同其访问的层次数</a:t>
            </a:r>
            <a:r>
              <a:rPr lang="en-US" altLang="zh-CN" sz="2000" dirty="0"/>
              <a:t>1</a:t>
            </a:r>
            <a:r>
              <a:rPr lang="zh-CN" altLang="en-US" sz="2000" dirty="0"/>
              <a:t>入队</a:t>
            </a:r>
          </a:p>
          <a:p>
            <a:pPr eaLnBrk="1" hangingPunct="1">
              <a:lnSpc>
                <a:spcPct val="80000"/>
              </a:lnSpc>
              <a:buFont typeface="Wingdings" pitchFamily="2" charset="2"/>
              <a:buNone/>
            </a:pPr>
            <a:r>
              <a:rPr lang="zh-CN" altLang="en-US" sz="2000" dirty="0"/>
              <a:t>        </a:t>
            </a:r>
            <a:r>
              <a:rPr lang="en-US" altLang="zh-CN" sz="2000" dirty="0">
                <a:solidFill>
                  <a:srgbClr val="0000FF"/>
                </a:solidFill>
              </a:rPr>
              <a:t>while</a:t>
            </a:r>
            <a:r>
              <a:rPr lang="en-US" altLang="zh-CN" sz="2000" dirty="0"/>
              <a:t> (!Empty(Q)) {              </a:t>
            </a:r>
          </a:p>
          <a:p>
            <a:pPr eaLnBrk="1" hangingPunct="1">
              <a:lnSpc>
                <a:spcPct val="80000"/>
              </a:lnSpc>
              <a:buFont typeface="Wingdings" pitchFamily="2" charset="2"/>
              <a:buNone/>
            </a:pPr>
            <a:r>
              <a:rPr lang="en-US" altLang="zh-CN" sz="2000" dirty="0"/>
              <a:t>                </a:t>
            </a:r>
            <a:r>
              <a:rPr lang="en-US" altLang="zh-CN" sz="2000" dirty="0" err="1"/>
              <a:t>Q.Serve</a:t>
            </a:r>
            <a:r>
              <a:rPr lang="en-US" altLang="zh-CN" sz="2000" dirty="0"/>
              <a:t>(v, level); // </a:t>
            </a:r>
            <a:r>
              <a:rPr lang="zh-CN" altLang="en-US" sz="2000" dirty="0"/>
              <a:t>从队列</a:t>
            </a:r>
            <a:r>
              <a:rPr lang="en-US" altLang="zh-CN" sz="2000" dirty="0"/>
              <a:t>Q</a:t>
            </a:r>
            <a:r>
              <a:rPr lang="zh-CN" altLang="en-US" sz="2000" dirty="0"/>
              <a:t>中取顶点及其层次，以访问其后续顶点</a:t>
            </a:r>
          </a:p>
          <a:p>
            <a:pPr eaLnBrk="1" hangingPunct="1">
              <a:lnSpc>
                <a:spcPct val="80000"/>
              </a:lnSpc>
              <a:buFont typeface="Wingdings" pitchFamily="2" charset="2"/>
              <a:buNone/>
            </a:pPr>
            <a:r>
              <a:rPr lang="zh-CN" altLang="en-US" sz="2000" dirty="0"/>
              <a:t>                </a:t>
            </a:r>
            <a:r>
              <a:rPr lang="en-US" altLang="zh-CN" sz="2000" dirty="0"/>
              <a:t>w=</a:t>
            </a:r>
            <a:r>
              <a:rPr lang="en-US" altLang="zh-CN" sz="2000" dirty="0" err="1"/>
              <a:t>firstadj</a:t>
            </a:r>
            <a:r>
              <a:rPr lang="en-US" altLang="zh-CN" sz="2000" dirty="0"/>
              <a:t>(</a:t>
            </a:r>
            <a:r>
              <a:rPr lang="en-US" altLang="zh-CN" sz="2000" dirty="0" err="1"/>
              <a:t>G,v</a:t>
            </a:r>
            <a:r>
              <a:rPr lang="en-US" altLang="zh-CN" sz="2000" dirty="0"/>
              <a:t>);   //  </a:t>
            </a:r>
            <a:r>
              <a:rPr lang="zh-CN" altLang="en-US" sz="2000" dirty="0"/>
              <a:t>求顶点</a:t>
            </a:r>
            <a:r>
              <a:rPr lang="en-US" altLang="zh-CN" sz="2000" dirty="0"/>
              <a:t>v</a:t>
            </a:r>
            <a:r>
              <a:rPr lang="zh-CN" altLang="en-US" sz="2000" dirty="0"/>
              <a:t>的第一个邻接点</a:t>
            </a:r>
          </a:p>
          <a:p>
            <a:pPr eaLnBrk="1" hangingPunct="1">
              <a:lnSpc>
                <a:spcPct val="80000"/>
              </a:lnSpc>
              <a:buFont typeface="Wingdings" pitchFamily="2" charset="2"/>
              <a:buNone/>
            </a:pPr>
            <a:r>
              <a:rPr lang="zh-CN" altLang="en-US" sz="2000" dirty="0"/>
              <a:t>                </a:t>
            </a:r>
            <a:r>
              <a:rPr lang="en-US" altLang="zh-CN" sz="2000" dirty="0">
                <a:solidFill>
                  <a:srgbClr val="0000FF"/>
                </a:solidFill>
              </a:rPr>
              <a:t>while</a:t>
            </a:r>
            <a:r>
              <a:rPr lang="en-US" altLang="zh-CN" sz="2000" dirty="0"/>
              <a:t> (w!=0){      // </a:t>
            </a:r>
            <a:r>
              <a:rPr lang="zh-CN" altLang="en-US" sz="2000" dirty="0"/>
              <a:t>依次访问顶点</a:t>
            </a:r>
            <a:r>
              <a:rPr lang="en-US" altLang="zh-CN" sz="2000" dirty="0"/>
              <a:t>v</a:t>
            </a:r>
            <a:r>
              <a:rPr lang="zh-CN" altLang="en-US" sz="2000" dirty="0"/>
              <a:t>的未被访问过的邻接点</a:t>
            </a:r>
          </a:p>
          <a:p>
            <a:pPr eaLnBrk="1" hangingPunct="1">
              <a:lnSpc>
                <a:spcPct val="80000"/>
              </a:lnSpc>
              <a:buFont typeface="Wingdings" pitchFamily="2" charset="2"/>
              <a:buNone/>
            </a:pPr>
            <a:r>
              <a:rPr lang="zh-CN" altLang="en-US" sz="2000" dirty="0"/>
              <a:t>                  </a:t>
            </a:r>
            <a:r>
              <a:rPr lang="en-US" altLang="zh-CN" sz="2000" dirty="0"/>
              <a:t>  </a:t>
            </a:r>
            <a:r>
              <a:rPr lang="en-US" altLang="zh-CN" sz="2000" dirty="0">
                <a:solidFill>
                  <a:srgbClr val="0000FF"/>
                </a:solidFill>
              </a:rPr>
              <a:t>if</a:t>
            </a:r>
            <a:r>
              <a:rPr lang="en-US" altLang="zh-CN" sz="2000" dirty="0"/>
              <a:t> (!visited[w]){          </a:t>
            </a:r>
          </a:p>
          <a:p>
            <a:pPr eaLnBrk="1" hangingPunct="1">
              <a:lnSpc>
                <a:spcPct val="80000"/>
              </a:lnSpc>
              <a:buFont typeface="Wingdings" pitchFamily="2" charset="2"/>
              <a:buNone/>
            </a:pPr>
            <a:r>
              <a:rPr lang="en-US" altLang="zh-CN" sz="2000" dirty="0"/>
              <a:t>                        </a:t>
            </a:r>
            <a:r>
              <a:rPr lang="en-US" altLang="zh-CN" sz="2000" dirty="0">
                <a:solidFill>
                  <a:srgbClr val="0000FF"/>
                </a:solidFill>
              </a:rPr>
              <a:t>if</a:t>
            </a:r>
            <a:r>
              <a:rPr lang="en-US" altLang="zh-CN" sz="2000" dirty="0"/>
              <a:t> (level==k) </a:t>
            </a:r>
            <a:r>
              <a:rPr lang="en-US" altLang="zh-CN" sz="2000" dirty="0" err="1"/>
              <a:t>cout</a:t>
            </a:r>
            <a:r>
              <a:rPr lang="en-US" altLang="zh-CN" sz="2000" dirty="0"/>
              <a:t>&lt;&lt;w; // </a:t>
            </a:r>
            <a:r>
              <a:rPr lang="zh-CN" altLang="en-US" sz="2000" dirty="0"/>
              <a:t>输出符合条件的顶点</a:t>
            </a:r>
          </a:p>
          <a:p>
            <a:pPr eaLnBrk="1" hangingPunct="1">
              <a:lnSpc>
                <a:spcPct val="80000"/>
              </a:lnSpc>
              <a:buFont typeface="Wingdings" pitchFamily="2" charset="2"/>
              <a:buNone/>
            </a:pPr>
            <a:r>
              <a:rPr lang="zh-CN" altLang="en-US" sz="2000" dirty="0"/>
              <a:t>                         </a:t>
            </a:r>
            <a:r>
              <a:rPr lang="en-US" altLang="zh-CN" sz="2000" dirty="0"/>
              <a:t>visited[w]=</a:t>
            </a:r>
            <a:r>
              <a:rPr lang="en-US" altLang="zh-CN" sz="2000" dirty="0">
                <a:solidFill>
                  <a:srgbClr val="0000FF"/>
                </a:solidFill>
              </a:rPr>
              <a:t>TRUE</a:t>
            </a:r>
            <a:r>
              <a:rPr lang="en-US" altLang="zh-CN" sz="2000" dirty="0"/>
              <a:t>;  </a:t>
            </a:r>
            <a:r>
              <a:rPr lang="en-US" altLang="zh-CN" sz="2000" dirty="0" err="1"/>
              <a:t>Q.Append</a:t>
            </a:r>
            <a:r>
              <a:rPr lang="en-US" altLang="zh-CN" sz="2000" dirty="0"/>
              <a:t>(w, level+1);   // </a:t>
            </a:r>
            <a:r>
              <a:rPr lang="zh-CN" altLang="en-US" sz="2000" dirty="0"/>
              <a:t>访问邻接点</a:t>
            </a:r>
            <a:r>
              <a:rPr lang="en-US" altLang="zh-CN" sz="2000" dirty="0"/>
              <a:t>w</a:t>
            </a:r>
          </a:p>
          <a:p>
            <a:pPr eaLnBrk="1" hangingPunct="1">
              <a:lnSpc>
                <a:spcPct val="80000"/>
              </a:lnSpc>
              <a:buFont typeface="Wingdings" pitchFamily="2" charset="2"/>
              <a:buNone/>
            </a:pPr>
            <a:r>
              <a:rPr lang="en-US" altLang="zh-CN" sz="2000" dirty="0"/>
              <a:t>                    }</a:t>
            </a:r>
          </a:p>
          <a:p>
            <a:pPr eaLnBrk="1" hangingPunct="1">
              <a:lnSpc>
                <a:spcPct val="80000"/>
              </a:lnSpc>
              <a:buFont typeface="Wingdings" pitchFamily="2" charset="2"/>
              <a:buNone/>
            </a:pPr>
            <a:r>
              <a:rPr lang="en-US" altLang="zh-CN" sz="2000" dirty="0"/>
              <a:t>                    w=</a:t>
            </a:r>
            <a:r>
              <a:rPr lang="en-US" altLang="zh-CN" sz="2000" dirty="0" err="1"/>
              <a:t>nextadj</a:t>
            </a:r>
            <a:r>
              <a:rPr lang="en-US" altLang="zh-CN" sz="2000" dirty="0"/>
              <a:t>(</a:t>
            </a:r>
            <a:r>
              <a:rPr lang="en-US" altLang="zh-CN" sz="2000" dirty="0" err="1"/>
              <a:t>G,v,w</a:t>
            </a:r>
            <a:r>
              <a:rPr lang="en-US" altLang="zh-CN" sz="2000" dirty="0"/>
              <a:t>);</a:t>
            </a:r>
          </a:p>
          <a:p>
            <a:pPr eaLnBrk="1" hangingPunct="1">
              <a:lnSpc>
                <a:spcPct val="80000"/>
              </a:lnSpc>
              <a:buFont typeface="Wingdings" pitchFamily="2" charset="2"/>
              <a:buNone/>
            </a:pPr>
            <a:r>
              <a:rPr lang="en-US" altLang="zh-CN" sz="2000" dirty="0"/>
              <a:t>               }</a:t>
            </a:r>
          </a:p>
          <a:p>
            <a:pPr eaLnBrk="1" hangingPunct="1">
              <a:lnSpc>
                <a:spcPct val="80000"/>
              </a:lnSpc>
              <a:buFont typeface="Wingdings" pitchFamily="2" charset="2"/>
              <a:buNone/>
            </a:pPr>
            <a:r>
              <a:rPr lang="en-US" altLang="zh-CN" sz="2000" dirty="0"/>
              <a:t>         }</a:t>
            </a:r>
          </a:p>
          <a:p>
            <a:pPr eaLnBrk="1" hangingPunct="1">
              <a:lnSpc>
                <a:spcPct val="80000"/>
              </a:lnSpc>
              <a:buFont typeface="Wingdings" pitchFamily="2" charset="2"/>
              <a:buNone/>
            </a:pPr>
            <a:r>
              <a:rPr lang="en-US" altLang="zh-CN" sz="2000" dirty="0"/>
              <a:t> }</a:t>
            </a:r>
          </a:p>
          <a:p>
            <a:pPr eaLnBrk="1" hangingPunct="1">
              <a:lnSpc>
                <a:spcPct val="80000"/>
              </a:lnSpc>
            </a:pPr>
            <a:endParaRPr lang="zh-CN" altLang="en-US" sz="1700" dirty="0"/>
          </a:p>
        </p:txBody>
      </p:sp>
      <p:grpSp>
        <p:nvGrpSpPr>
          <p:cNvPr id="11" name="组合 67"/>
          <p:cNvGrpSpPr/>
          <p:nvPr/>
        </p:nvGrpSpPr>
        <p:grpSpPr>
          <a:xfrm>
            <a:off x="-903767" y="76371"/>
            <a:ext cx="11067421" cy="674847"/>
            <a:chOff x="-537206" y="4202884"/>
            <a:chExt cx="11067421" cy="674847"/>
          </a:xfrm>
        </p:grpSpPr>
        <p:grpSp>
          <p:nvGrpSpPr>
            <p:cNvPr id="12" name="组合 106"/>
            <p:cNvGrpSpPr/>
            <p:nvPr/>
          </p:nvGrpSpPr>
          <p:grpSpPr>
            <a:xfrm>
              <a:off x="-537206" y="4202884"/>
              <a:ext cx="11067421" cy="674847"/>
              <a:chOff x="-546731" y="4202884"/>
              <a:chExt cx="11067421" cy="674847"/>
            </a:xfrm>
          </p:grpSpPr>
          <p:sp>
            <p:nvSpPr>
              <p:cNvPr id="1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15"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9.4 </a:t>
                </a:r>
                <a:r>
                  <a:rPr lang="zh-CN" altLang="en-US" sz="3600" b="1" dirty="0">
                    <a:latin typeface="Times New Roman" pitchFamily="18" charset="0"/>
                    <a:ea typeface="黑体" pitchFamily="49" charset="-122"/>
                  </a:rPr>
                  <a:t>图的遍历</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广度优先搜索遍历</a:t>
                </a:r>
              </a:p>
            </p:txBody>
          </p:sp>
        </p:grpSp>
        <p:pic>
          <p:nvPicPr>
            <p:cNvPr id="13" name="图片 12"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p:pull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2C8863E8-ACCC-4ABD-ADA3-9AE129794B11}" type="slidenum">
              <a:rPr lang="zh-CN" altLang="en-US">
                <a:solidFill>
                  <a:schemeClr val="bg1"/>
                </a:solidFill>
                <a:latin typeface="Verdana" pitchFamily="34" charset="0"/>
                <a:ea typeface="宋体" pitchFamily="2" charset="-122"/>
              </a:rPr>
              <a:pPr/>
              <a:t>51</a:t>
            </a:fld>
            <a:endParaRPr lang="en-US" altLang="zh-CN" dirty="0">
              <a:solidFill>
                <a:schemeClr val="bg1"/>
              </a:solidFill>
              <a:latin typeface="Verdana" pitchFamily="34" charset="0"/>
              <a:ea typeface="宋体" pitchFamily="2" charset="-122"/>
            </a:endParaRPr>
          </a:p>
        </p:txBody>
      </p:sp>
      <p:sp>
        <p:nvSpPr>
          <p:cNvPr id="2" name="Rectangle 3"/>
          <p:cNvSpPr>
            <a:spLocks noGrp="1" noChangeArrowheads="1"/>
          </p:cNvSpPr>
          <p:nvPr>
            <p:ph type="body" idx="1"/>
          </p:nvPr>
        </p:nvSpPr>
        <p:spPr>
          <a:xfrm>
            <a:off x="394299" y="963509"/>
            <a:ext cx="8229600" cy="4678451"/>
          </a:xfrm>
        </p:spPr>
        <p:txBody>
          <a:bodyPr/>
          <a:lstStyle/>
          <a:p>
            <a:pPr eaLnBrk="1" hangingPunct="1">
              <a:buClr>
                <a:srgbClr val="FF0000"/>
              </a:buClr>
              <a:buFont typeface="Wingdings" pitchFamily="2" charset="2"/>
              <a:buChar char="n"/>
            </a:pPr>
            <a:r>
              <a:rPr lang="zh-CN" altLang="en-US" sz="2800" b="1" dirty="0"/>
              <a:t>思考</a:t>
            </a:r>
          </a:p>
          <a:p>
            <a:pPr marL="0" indent="0" eaLnBrk="1" hangingPunct="1">
              <a:spcBef>
                <a:spcPts val="1200"/>
              </a:spcBef>
              <a:buNone/>
            </a:pPr>
            <a:r>
              <a:rPr lang="en-US" altLang="zh-CN" sz="2400" b="1" dirty="0"/>
              <a:t>   (1) </a:t>
            </a:r>
            <a:r>
              <a:rPr lang="zh-CN" altLang="en-US" sz="2400" b="1" dirty="0"/>
              <a:t>比较该算法与</a:t>
            </a:r>
            <a:r>
              <a:rPr lang="en-US" altLang="zh-CN" sz="2400" b="1" dirty="0" err="1"/>
              <a:t>bFS</a:t>
            </a:r>
            <a:r>
              <a:rPr lang="zh-CN" altLang="en-US" sz="2400" b="1" dirty="0"/>
              <a:t>算法的不同之处。</a:t>
            </a:r>
          </a:p>
          <a:p>
            <a:pPr marL="0" indent="0" eaLnBrk="1" hangingPunct="1">
              <a:spcBef>
                <a:spcPts val="1200"/>
              </a:spcBef>
              <a:buNone/>
            </a:pPr>
            <a:r>
              <a:rPr lang="en-US" altLang="zh-CN" sz="2400" b="1" dirty="0"/>
              <a:t>   (2) </a:t>
            </a:r>
            <a:r>
              <a:rPr lang="zh-CN" altLang="en-US" sz="2400" b="1" dirty="0"/>
              <a:t>该算法在输出满足条件的所有顶点之后还会继续搜索能</a:t>
            </a:r>
            <a:endParaRPr lang="en-US" altLang="zh-CN" sz="2400" b="1" dirty="0"/>
          </a:p>
          <a:p>
            <a:pPr marL="0" indent="0" eaLnBrk="1" hangingPunct="1">
              <a:spcBef>
                <a:spcPts val="1200"/>
              </a:spcBef>
              <a:buNone/>
            </a:pPr>
            <a:r>
              <a:rPr lang="en-US" altLang="zh-CN" sz="2400" b="1" dirty="0"/>
              <a:t>         </a:t>
            </a:r>
            <a:r>
              <a:rPr lang="zh-CN" altLang="en-US" sz="2400" b="1" dirty="0"/>
              <a:t>搜索到的顶点，因而浪费时间。请在算法中加以修改以</a:t>
            </a:r>
            <a:endParaRPr lang="en-US" altLang="zh-CN" sz="2400" b="1" dirty="0"/>
          </a:p>
          <a:p>
            <a:pPr marL="0" indent="0" eaLnBrk="1" hangingPunct="1">
              <a:spcBef>
                <a:spcPts val="1200"/>
              </a:spcBef>
              <a:buNone/>
            </a:pPr>
            <a:r>
              <a:rPr lang="en-US" altLang="zh-CN" sz="2400" b="1" dirty="0"/>
              <a:t>        </a:t>
            </a:r>
            <a:r>
              <a:rPr lang="zh-CN" altLang="en-US" sz="2400" b="1" dirty="0"/>
              <a:t>在完成求解后立即结束算法的运行。 </a:t>
            </a:r>
          </a:p>
          <a:p>
            <a:pPr marL="0" indent="0" eaLnBrk="1" hangingPunct="1">
              <a:spcBef>
                <a:spcPts val="1200"/>
              </a:spcBef>
              <a:buNone/>
            </a:pPr>
            <a:r>
              <a:rPr lang="en-US" altLang="zh-CN" sz="2400" b="1" dirty="0"/>
              <a:t>   (3) </a:t>
            </a:r>
            <a:r>
              <a:rPr lang="zh-CN" altLang="en-US" sz="2400" b="1" dirty="0"/>
              <a:t>如果将队列中所存储的顶点设置为“等待被输出”的顶</a:t>
            </a:r>
            <a:endParaRPr lang="en-US" altLang="zh-CN" sz="2400" b="1" dirty="0"/>
          </a:p>
          <a:p>
            <a:pPr marL="0" indent="0" eaLnBrk="1" hangingPunct="1">
              <a:spcBef>
                <a:spcPts val="1200"/>
              </a:spcBef>
              <a:buNone/>
            </a:pPr>
            <a:r>
              <a:rPr lang="en-US" altLang="zh-CN" sz="2400" b="1" dirty="0"/>
              <a:t>        </a:t>
            </a:r>
            <a:r>
              <a:rPr lang="zh-CN" altLang="en-US" sz="2400" b="1" dirty="0"/>
              <a:t>点，是否可能会出现重复访问的情况？如何控制？</a:t>
            </a:r>
          </a:p>
        </p:txBody>
      </p:sp>
      <p:grpSp>
        <p:nvGrpSpPr>
          <p:cNvPr id="11" name="组合 67"/>
          <p:cNvGrpSpPr/>
          <p:nvPr/>
        </p:nvGrpSpPr>
        <p:grpSpPr>
          <a:xfrm>
            <a:off x="-903767" y="76371"/>
            <a:ext cx="11067421" cy="674847"/>
            <a:chOff x="-537206" y="4202884"/>
            <a:chExt cx="11067421" cy="674847"/>
          </a:xfrm>
        </p:grpSpPr>
        <p:grpSp>
          <p:nvGrpSpPr>
            <p:cNvPr id="12" name="组合 106"/>
            <p:cNvGrpSpPr/>
            <p:nvPr/>
          </p:nvGrpSpPr>
          <p:grpSpPr>
            <a:xfrm>
              <a:off x="-537206" y="4202884"/>
              <a:ext cx="11067421" cy="674847"/>
              <a:chOff x="-546731" y="4202884"/>
              <a:chExt cx="11067421" cy="674847"/>
            </a:xfrm>
          </p:grpSpPr>
          <p:sp>
            <p:nvSpPr>
              <p:cNvPr id="1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15"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9.4 </a:t>
                </a:r>
                <a:r>
                  <a:rPr lang="zh-CN" altLang="en-US" sz="3600" b="1" dirty="0">
                    <a:latin typeface="Times New Roman" pitchFamily="18" charset="0"/>
                    <a:ea typeface="黑体" pitchFamily="49" charset="-122"/>
                  </a:rPr>
                  <a:t>图的遍历</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广度优先搜索遍历</a:t>
                </a:r>
              </a:p>
            </p:txBody>
          </p:sp>
        </p:grpSp>
        <p:pic>
          <p:nvPicPr>
            <p:cNvPr id="13" name="图片 12"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C1BF9873-94BC-4716-8892-A4652DF469C2}" type="slidenum">
              <a:rPr lang="zh-CN" altLang="en-US">
                <a:solidFill>
                  <a:schemeClr val="bg1"/>
                </a:solidFill>
                <a:latin typeface="Verdana" pitchFamily="34" charset="0"/>
                <a:ea typeface="宋体" pitchFamily="2" charset="-122"/>
              </a:rPr>
              <a:pPr/>
              <a:t>52</a:t>
            </a:fld>
            <a:endParaRPr lang="en-US" altLang="zh-CN" dirty="0">
              <a:solidFill>
                <a:schemeClr val="bg1"/>
              </a:solidFill>
              <a:latin typeface="Verdana" pitchFamily="34" charset="0"/>
              <a:ea typeface="宋体" pitchFamily="2" charset="-122"/>
            </a:endParaRPr>
          </a:p>
        </p:txBody>
      </p:sp>
      <p:sp>
        <p:nvSpPr>
          <p:cNvPr id="2" name="Rectangle 3"/>
          <p:cNvSpPr>
            <a:spLocks noGrp="1" noChangeArrowheads="1"/>
          </p:cNvSpPr>
          <p:nvPr>
            <p:ph type="body" idx="1"/>
          </p:nvPr>
        </p:nvSpPr>
        <p:spPr>
          <a:xfrm>
            <a:off x="158824" y="963509"/>
            <a:ext cx="8877672" cy="4678451"/>
          </a:xfrm>
        </p:spPr>
        <p:txBody>
          <a:bodyPr/>
          <a:lstStyle/>
          <a:p>
            <a:pPr eaLnBrk="1" hangingPunct="1">
              <a:spcBef>
                <a:spcPts val="1200"/>
              </a:spcBef>
              <a:buClr>
                <a:srgbClr val="FF0000"/>
              </a:buClr>
              <a:buFont typeface="Wingdings" pitchFamily="2" charset="2"/>
              <a:buChar char="ü"/>
            </a:pPr>
            <a:r>
              <a:rPr lang="zh-CN" altLang="en-US" sz="2400" b="1" dirty="0">
                <a:solidFill>
                  <a:srgbClr val="FF0000"/>
                </a:solidFill>
              </a:rPr>
              <a:t>例</a:t>
            </a:r>
            <a:r>
              <a:rPr lang="en-US" altLang="zh-CN" sz="2400" b="1" dirty="0"/>
              <a:t>:  </a:t>
            </a:r>
            <a:r>
              <a:rPr lang="zh-CN" altLang="en-US" sz="2400" b="1" dirty="0"/>
              <a:t>设计算法求顶点</a:t>
            </a:r>
            <a:r>
              <a:rPr lang="en-US" altLang="zh-CN" sz="2400" b="1" dirty="0"/>
              <a:t>v</a:t>
            </a:r>
            <a:r>
              <a:rPr lang="en-US" altLang="zh-CN" sz="2400" b="1" baseline="-25000" dirty="0"/>
              <a:t>0</a:t>
            </a:r>
            <a:r>
              <a:rPr lang="zh-CN" altLang="en-US" sz="2400" b="1" dirty="0"/>
              <a:t>到图中其余每个顶点的最短路径（以弧</a:t>
            </a:r>
            <a:endParaRPr lang="en-US" altLang="zh-CN" sz="2400" b="1" dirty="0"/>
          </a:p>
          <a:p>
            <a:pPr marL="0" indent="0" eaLnBrk="1" hangingPunct="1">
              <a:spcBef>
                <a:spcPts val="1200"/>
              </a:spcBef>
              <a:buClr>
                <a:srgbClr val="FF0000"/>
              </a:buClr>
              <a:buNone/>
            </a:pPr>
            <a:r>
              <a:rPr lang="en-US" altLang="zh-CN" sz="2400" b="1" dirty="0"/>
              <a:t>            </a:t>
            </a:r>
            <a:r>
              <a:rPr lang="zh-CN" altLang="en-US" sz="2400" b="1" dirty="0"/>
              <a:t>数为单位）</a:t>
            </a:r>
            <a:r>
              <a:rPr lang="en-US" altLang="zh-CN" sz="2400" b="1" dirty="0"/>
              <a:t>, </a:t>
            </a:r>
            <a:r>
              <a:rPr lang="zh-CN" altLang="en-US" sz="2400" b="1" dirty="0"/>
              <a:t>要求尽可能节省时间。</a:t>
            </a:r>
          </a:p>
          <a:p>
            <a:pPr eaLnBrk="1" hangingPunct="1">
              <a:spcBef>
                <a:spcPts val="1200"/>
              </a:spcBef>
              <a:buClr>
                <a:srgbClr val="FF0000"/>
              </a:buClr>
              <a:buFont typeface="Wingdings" pitchFamily="2" charset="2"/>
              <a:buChar char="n"/>
            </a:pPr>
            <a:r>
              <a:rPr lang="zh-CN" altLang="en-US" sz="2100" b="1" dirty="0">
                <a:solidFill>
                  <a:srgbClr val="0000FF"/>
                </a:solidFill>
              </a:rPr>
              <a:t>解</a:t>
            </a:r>
            <a:r>
              <a:rPr lang="zh-CN" altLang="en-US" sz="2100" dirty="0"/>
              <a:t>：如前所述，由于本题要求出最短路径，因而以</a:t>
            </a:r>
            <a:r>
              <a:rPr lang="en-US" altLang="zh-CN" sz="2100" dirty="0"/>
              <a:t>bfs</a:t>
            </a:r>
            <a:r>
              <a:rPr lang="zh-CN" altLang="en-US" sz="2100" dirty="0"/>
              <a:t>算法为基本框架。</a:t>
            </a:r>
            <a:endParaRPr lang="en-US" altLang="zh-CN" sz="2100" dirty="0"/>
          </a:p>
          <a:p>
            <a:pPr marL="0" indent="0" eaLnBrk="1" hangingPunct="1">
              <a:spcBef>
                <a:spcPts val="1200"/>
              </a:spcBef>
              <a:buClr>
                <a:srgbClr val="FF0000"/>
              </a:buClr>
              <a:buNone/>
            </a:pPr>
            <a:r>
              <a:rPr lang="en-US" altLang="zh-CN" sz="2100" dirty="0"/>
              <a:t>             </a:t>
            </a:r>
            <a:r>
              <a:rPr lang="zh-CN" altLang="en-US" sz="2100" dirty="0"/>
              <a:t>然而本题涉及到另外一个问题</a:t>
            </a:r>
            <a:r>
              <a:rPr lang="en-US" altLang="zh-CN" sz="2100" dirty="0"/>
              <a:t>——</a:t>
            </a:r>
            <a:r>
              <a:rPr lang="zh-CN" altLang="en-US" sz="2100" dirty="0"/>
              <a:t>要给出</a:t>
            </a:r>
            <a:r>
              <a:rPr lang="en-US" altLang="zh-CN" sz="2100" dirty="0"/>
              <a:t>v</a:t>
            </a:r>
            <a:r>
              <a:rPr lang="en-US" altLang="zh-CN" sz="2100" baseline="-25000" dirty="0"/>
              <a:t>0</a:t>
            </a:r>
            <a:r>
              <a:rPr lang="zh-CN" altLang="en-US" sz="2100" dirty="0"/>
              <a:t>到每个顶点的最短路径，</a:t>
            </a:r>
            <a:endParaRPr lang="en-US" altLang="zh-CN" sz="2100" dirty="0"/>
          </a:p>
          <a:p>
            <a:pPr marL="0" indent="0" eaLnBrk="1" hangingPunct="1">
              <a:spcBef>
                <a:spcPts val="1200"/>
              </a:spcBef>
              <a:buClr>
                <a:srgbClr val="FF0000"/>
              </a:buClr>
              <a:buNone/>
            </a:pPr>
            <a:r>
              <a:rPr lang="en-US" altLang="zh-CN" sz="2100" dirty="0"/>
              <a:t>             </a:t>
            </a:r>
            <a:r>
              <a:rPr lang="zh-CN" altLang="en-US" sz="2100" dirty="0"/>
              <a:t>因此，合理地表示这些路径是本题的一个关键，可采用如下一些常</a:t>
            </a:r>
            <a:endParaRPr lang="en-US" altLang="zh-CN" sz="2100" dirty="0"/>
          </a:p>
          <a:p>
            <a:pPr marL="0" indent="0" eaLnBrk="1" hangingPunct="1">
              <a:spcBef>
                <a:spcPts val="1200"/>
              </a:spcBef>
              <a:buClr>
                <a:srgbClr val="FF0000"/>
              </a:buClr>
              <a:buNone/>
            </a:pPr>
            <a:r>
              <a:rPr lang="zh-CN" altLang="en-US" sz="2100" dirty="0"/>
              <a:t>             用形式：</a:t>
            </a:r>
          </a:p>
          <a:p>
            <a:pPr marL="0" indent="0" eaLnBrk="1" hangingPunct="1">
              <a:spcBef>
                <a:spcPts val="1000"/>
              </a:spcBef>
              <a:buNone/>
            </a:pPr>
            <a:r>
              <a:rPr lang="en-US" altLang="zh-CN" sz="2100" dirty="0"/>
              <a:t>    (1) </a:t>
            </a:r>
            <a:r>
              <a:rPr lang="zh-CN" altLang="en-US" sz="2100" dirty="0"/>
              <a:t>用数组存储路径</a:t>
            </a:r>
            <a:r>
              <a:rPr lang="en-US" altLang="zh-CN" sz="2100" dirty="0"/>
              <a:t>——</a:t>
            </a:r>
            <a:r>
              <a:rPr lang="zh-CN" altLang="en-US" sz="2100" dirty="0"/>
              <a:t>将</a:t>
            </a:r>
            <a:r>
              <a:rPr lang="en-US" altLang="zh-CN" sz="2100" dirty="0"/>
              <a:t>v</a:t>
            </a:r>
            <a:r>
              <a:rPr lang="en-US" altLang="zh-CN" sz="2100" baseline="-25000" dirty="0"/>
              <a:t>0</a:t>
            </a:r>
            <a:r>
              <a:rPr lang="zh-CN" altLang="en-US" sz="2100" dirty="0"/>
              <a:t>到每个顶点的最短路径上的顶点号依次</a:t>
            </a:r>
            <a:endParaRPr lang="en-US" altLang="zh-CN" sz="2100" dirty="0"/>
          </a:p>
          <a:p>
            <a:pPr marL="0" indent="0" eaLnBrk="1" hangingPunct="1">
              <a:spcBef>
                <a:spcPts val="1000"/>
              </a:spcBef>
              <a:buNone/>
            </a:pPr>
            <a:r>
              <a:rPr lang="en-US" altLang="zh-CN" sz="2100" dirty="0"/>
              <a:t>         </a:t>
            </a:r>
            <a:r>
              <a:rPr lang="zh-CN" altLang="en-US" sz="2100" dirty="0"/>
              <a:t>存储在一个数组的前面若干元素中，并给出其长度信息。 </a:t>
            </a:r>
          </a:p>
          <a:p>
            <a:pPr marL="0" indent="0" eaLnBrk="1" hangingPunct="1">
              <a:spcBef>
                <a:spcPts val="1000"/>
              </a:spcBef>
              <a:buNone/>
            </a:pPr>
            <a:r>
              <a:rPr lang="en-US" altLang="zh-CN" sz="2100" dirty="0"/>
              <a:t>    (2) </a:t>
            </a:r>
            <a:r>
              <a:rPr lang="zh-CN" altLang="en-US" sz="2100" dirty="0"/>
              <a:t>用链表</a:t>
            </a:r>
            <a:r>
              <a:rPr lang="en-US" altLang="zh-CN" sz="2100" dirty="0"/>
              <a:t>——</a:t>
            </a:r>
            <a:r>
              <a:rPr lang="zh-CN" altLang="en-US" sz="2100" dirty="0"/>
              <a:t>与前面方法相比，能动态分配存储空间，但操作稍麻</a:t>
            </a:r>
            <a:r>
              <a:rPr lang="en-US" altLang="zh-CN" sz="2100" dirty="0"/>
              <a:t>  </a:t>
            </a:r>
          </a:p>
          <a:p>
            <a:pPr marL="0" indent="0" eaLnBrk="1" hangingPunct="1">
              <a:spcBef>
                <a:spcPts val="1000"/>
              </a:spcBef>
              <a:buNone/>
            </a:pPr>
            <a:r>
              <a:rPr lang="en-US" altLang="zh-CN" sz="2100" dirty="0"/>
              <a:t>          </a:t>
            </a:r>
            <a:r>
              <a:rPr lang="zh-CN" altLang="en-US" sz="2100" dirty="0"/>
              <a:t>烦些。</a:t>
            </a:r>
          </a:p>
          <a:p>
            <a:pPr marL="0" indent="0" eaLnBrk="1" hangingPunct="1">
              <a:spcBef>
                <a:spcPts val="1000"/>
              </a:spcBef>
              <a:buNone/>
            </a:pPr>
            <a:r>
              <a:rPr lang="en-US" altLang="zh-CN" sz="2100" dirty="0"/>
              <a:t>    (3)</a:t>
            </a:r>
            <a:r>
              <a:rPr lang="zh-CN" altLang="en-US" sz="2100" dirty="0"/>
              <a:t>用</a:t>
            </a:r>
            <a:r>
              <a:rPr lang="en-US" altLang="zh-CN" sz="2100" dirty="0"/>
              <a:t>bfs</a:t>
            </a:r>
            <a:r>
              <a:rPr lang="zh-CN" altLang="en-US" sz="2100" dirty="0"/>
              <a:t>生成树</a:t>
            </a:r>
            <a:r>
              <a:rPr lang="en-US" altLang="zh-CN" sz="2100" dirty="0"/>
              <a:t>——</a:t>
            </a:r>
            <a:r>
              <a:rPr lang="zh-CN" altLang="en-US" sz="2100" dirty="0"/>
              <a:t>由于以</a:t>
            </a:r>
            <a:r>
              <a:rPr lang="en-US" altLang="zh-CN" sz="2100" dirty="0"/>
              <a:t>v</a:t>
            </a:r>
            <a:r>
              <a:rPr lang="en-US" altLang="zh-CN" sz="2100" baseline="-25000" dirty="0"/>
              <a:t>0</a:t>
            </a:r>
            <a:r>
              <a:rPr lang="zh-CN" altLang="en-US" sz="2100" dirty="0"/>
              <a:t>为根的</a:t>
            </a:r>
            <a:r>
              <a:rPr lang="en-US" altLang="zh-CN" sz="2100" dirty="0"/>
              <a:t>bfs</a:t>
            </a:r>
            <a:r>
              <a:rPr lang="zh-CN" altLang="en-US" sz="2100" dirty="0"/>
              <a:t>生成树能给出</a:t>
            </a:r>
            <a:r>
              <a:rPr lang="en-US" altLang="zh-CN" sz="2100" dirty="0"/>
              <a:t>v</a:t>
            </a:r>
            <a:r>
              <a:rPr lang="en-US" altLang="zh-CN" sz="2100" baseline="-25000" dirty="0"/>
              <a:t>0</a:t>
            </a:r>
            <a:r>
              <a:rPr lang="zh-CN" altLang="en-US" sz="2100" dirty="0"/>
              <a:t>到每个顶点的最</a:t>
            </a:r>
            <a:endParaRPr lang="en-US" altLang="zh-CN" sz="2100" dirty="0"/>
          </a:p>
          <a:p>
            <a:pPr marL="0" indent="0" eaLnBrk="1" hangingPunct="1">
              <a:spcBef>
                <a:spcPts val="1000"/>
              </a:spcBef>
              <a:buNone/>
            </a:pPr>
            <a:r>
              <a:rPr lang="en-US" altLang="zh-CN" sz="2100" dirty="0"/>
              <a:t>         </a:t>
            </a:r>
            <a:r>
              <a:rPr lang="zh-CN" altLang="en-US" sz="2100" dirty="0"/>
              <a:t>短路径，因此，若能求出并表示出该生成树，便实现了本题的求解。</a:t>
            </a:r>
          </a:p>
        </p:txBody>
      </p:sp>
      <p:grpSp>
        <p:nvGrpSpPr>
          <p:cNvPr id="11" name="组合 67"/>
          <p:cNvGrpSpPr/>
          <p:nvPr/>
        </p:nvGrpSpPr>
        <p:grpSpPr>
          <a:xfrm>
            <a:off x="-903767" y="76371"/>
            <a:ext cx="11067421" cy="674847"/>
            <a:chOff x="-537206" y="4202884"/>
            <a:chExt cx="11067421" cy="674847"/>
          </a:xfrm>
        </p:grpSpPr>
        <p:grpSp>
          <p:nvGrpSpPr>
            <p:cNvPr id="12" name="组合 106"/>
            <p:cNvGrpSpPr/>
            <p:nvPr/>
          </p:nvGrpSpPr>
          <p:grpSpPr>
            <a:xfrm>
              <a:off x="-537206" y="4202884"/>
              <a:ext cx="11067421" cy="674847"/>
              <a:chOff x="-546731" y="4202884"/>
              <a:chExt cx="11067421" cy="674847"/>
            </a:xfrm>
          </p:grpSpPr>
          <p:sp>
            <p:nvSpPr>
              <p:cNvPr id="1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15"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9.4 </a:t>
                </a:r>
                <a:r>
                  <a:rPr lang="zh-CN" altLang="en-US" sz="3600" b="1" dirty="0">
                    <a:latin typeface="Times New Roman" pitchFamily="18" charset="0"/>
                    <a:ea typeface="黑体" pitchFamily="49" charset="-122"/>
                  </a:rPr>
                  <a:t>图的遍历</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广度优先搜索遍历</a:t>
                </a:r>
              </a:p>
            </p:txBody>
          </p:sp>
        </p:grpSp>
        <p:pic>
          <p:nvPicPr>
            <p:cNvPr id="13" name="图片 12"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linds(horizont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linds(horizontal)">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灯片编号占位符 6"/>
          <p:cNvSpPr>
            <a:spLocks noGrp="1"/>
          </p:cNvSpPr>
          <p:nvPr>
            <p:ph type="sldNum" sz="quarter" idx="12"/>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2F813AE2-4443-42B6-B0C8-F743FD4B51D3}" type="slidenum">
              <a:rPr lang="zh-CN" altLang="en-US">
                <a:solidFill>
                  <a:schemeClr val="bg1"/>
                </a:solidFill>
                <a:latin typeface="Verdana" pitchFamily="34" charset="0"/>
                <a:ea typeface="宋体" pitchFamily="2" charset="-122"/>
              </a:rPr>
              <a:pPr/>
              <a:t>53</a:t>
            </a:fld>
            <a:endParaRPr lang="en-US" altLang="zh-CN" dirty="0">
              <a:solidFill>
                <a:schemeClr val="bg1"/>
              </a:solidFill>
              <a:latin typeface="Verdana" pitchFamily="34" charset="0"/>
              <a:ea typeface="宋体" pitchFamily="2" charset="-122"/>
            </a:endParaRPr>
          </a:p>
        </p:txBody>
      </p:sp>
      <p:sp>
        <p:nvSpPr>
          <p:cNvPr id="2" name="Rectangle 3"/>
          <p:cNvSpPr>
            <a:spLocks noGrp="1" noChangeArrowheads="1"/>
          </p:cNvSpPr>
          <p:nvPr>
            <p:ph type="body" sz="half" idx="1"/>
          </p:nvPr>
        </p:nvSpPr>
        <p:spPr>
          <a:xfrm>
            <a:off x="231881" y="1044575"/>
            <a:ext cx="4421718" cy="4968875"/>
          </a:xfrm>
        </p:spPr>
        <p:txBody>
          <a:bodyPr/>
          <a:lstStyle/>
          <a:p>
            <a:pPr eaLnBrk="1" hangingPunct="1">
              <a:lnSpc>
                <a:spcPct val="90000"/>
              </a:lnSpc>
              <a:buClr>
                <a:srgbClr val="FF0000"/>
              </a:buClr>
              <a:buFont typeface="Wingdings" pitchFamily="2" charset="2"/>
              <a:buChar char="n"/>
            </a:pPr>
            <a:r>
              <a:rPr lang="zh-CN" altLang="en-US" sz="2400" b="1" dirty="0"/>
              <a:t>简便起见，选择双亲表示法，即对每个顶点，仅给出其父结点信息。</a:t>
            </a:r>
          </a:p>
          <a:p>
            <a:pPr eaLnBrk="1" hangingPunct="1">
              <a:lnSpc>
                <a:spcPct val="90000"/>
              </a:lnSpc>
              <a:buClr>
                <a:srgbClr val="FF0000"/>
              </a:buClr>
              <a:buFont typeface="Wingdings" pitchFamily="2" charset="2"/>
              <a:buChar char="n"/>
            </a:pPr>
            <a:r>
              <a:rPr lang="zh-CN" altLang="en-US" sz="2400" b="1" dirty="0"/>
              <a:t>这种表示方法的优点是简便、节省空间</a:t>
            </a:r>
          </a:p>
          <a:p>
            <a:pPr eaLnBrk="1" hangingPunct="1">
              <a:lnSpc>
                <a:spcPct val="90000"/>
              </a:lnSpc>
              <a:buClr>
                <a:srgbClr val="FF0000"/>
              </a:buClr>
              <a:buFont typeface="Wingdings" pitchFamily="2" charset="2"/>
              <a:buChar char="n"/>
            </a:pPr>
            <a:r>
              <a:rPr lang="zh-CN" altLang="en-US" sz="2400" b="1" dirty="0"/>
              <a:t>不足是：不直观，在输出各路径时需要反向求解。</a:t>
            </a:r>
            <a:endParaRPr lang="en-US" altLang="zh-CN" sz="2400" b="1" dirty="0"/>
          </a:p>
          <a:p>
            <a:pPr eaLnBrk="1" hangingPunct="1">
              <a:lnSpc>
                <a:spcPct val="90000"/>
              </a:lnSpc>
              <a:buClr>
                <a:srgbClr val="FF0000"/>
              </a:buClr>
              <a:buFont typeface="Wingdings" pitchFamily="2" charset="2"/>
              <a:buChar char="n"/>
            </a:pPr>
            <a:endParaRPr lang="zh-CN" altLang="en-US" sz="2400" b="1" dirty="0"/>
          </a:p>
          <a:p>
            <a:pPr eaLnBrk="1" hangingPunct="1">
              <a:lnSpc>
                <a:spcPct val="90000"/>
              </a:lnSpc>
              <a:buClr>
                <a:srgbClr val="FF0000"/>
              </a:buClr>
              <a:buFont typeface="Wingdings" pitchFamily="2" charset="2"/>
              <a:buChar char="ü"/>
            </a:pPr>
            <a:r>
              <a:rPr lang="zh-CN" altLang="en-US" sz="2400" b="1" dirty="0"/>
              <a:t>右图描述了某图结构的</a:t>
            </a:r>
            <a:r>
              <a:rPr lang="en-US" altLang="zh-CN" sz="2400" b="1" dirty="0" err="1"/>
              <a:t>bfs</a:t>
            </a:r>
            <a:endParaRPr lang="en-US" altLang="zh-CN" sz="2400" b="1" dirty="0"/>
          </a:p>
          <a:p>
            <a:pPr marL="0" indent="0" eaLnBrk="1" hangingPunct="1">
              <a:lnSpc>
                <a:spcPct val="90000"/>
              </a:lnSpc>
              <a:buClr>
                <a:srgbClr val="FF0000"/>
              </a:buClr>
              <a:buNone/>
            </a:pPr>
            <a:r>
              <a:rPr lang="en-US" altLang="zh-CN" sz="2400" b="1" dirty="0"/>
              <a:t>     </a:t>
            </a:r>
            <a:r>
              <a:rPr lang="zh-CN" altLang="en-US" sz="2400" b="1" dirty="0"/>
              <a:t>生成树及其双亲表示形式。 </a:t>
            </a:r>
          </a:p>
        </p:txBody>
      </p:sp>
      <p:graphicFrame>
        <p:nvGraphicFramePr>
          <p:cNvPr id="49156" name="Group 4"/>
          <p:cNvGraphicFramePr>
            <a:graphicFrameLocks noGrp="1"/>
          </p:cNvGraphicFramePr>
          <p:nvPr>
            <p:ph sz="half" idx="2"/>
          </p:nvPr>
        </p:nvGraphicFramePr>
        <p:xfrm>
          <a:off x="3556000" y="5067300"/>
          <a:ext cx="5043488" cy="946150"/>
        </p:xfrm>
        <a:graphic>
          <a:graphicData uri="http://schemas.openxmlformats.org/drawingml/2006/table">
            <a:tbl>
              <a:tblPr/>
              <a:tblGrid>
                <a:gridCol w="458788"/>
                <a:gridCol w="458787"/>
                <a:gridCol w="458788"/>
                <a:gridCol w="458787"/>
                <a:gridCol w="457200"/>
                <a:gridCol w="460375"/>
                <a:gridCol w="457200"/>
                <a:gridCol w="457200"/>
                <a:gridCol w="458788"/>
                <a:gridCol w="458787"/>
                <a:gridCol w="458788"/>
              </a:tblGrid>
              <a:tr h="425450">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pPr>
                      <a:r>
                        <a:rPr kumimoji="0" lang="en-US" altLang="zh-CN" sz="1600" b="1" i="0" u="none" strike="noStrike" cap="none" normalizeH="0" baseline="0" dirty="0">
                          <a:ln>
                            <a:noFill/>
                          </a:ln>
                          <a:solidFill>
                            <a:srgbClr val="FF0000"/>
                          </a:solidFill>
                          <a:effectLst/>
                          <a:latin typeface="宋体" pitchFamily="2" charset="-122"/>
                          <a:ea typeface="宋体" pitchFamily="2" charset="-122"/>
                        </a:rPr>
                        <a:t>0</a:t>
                      </a:r>
                      <a:endParaRPr kumimoji="0" lang="en-US" altLang="zh-CN" sz="1600" b="1" i="0" u="none" strike="noStrike" cap="none" normalizeH="0" baseline="0" dirty="0">
                        <a:ln>
                          <a:noFill/>
                        </a:ln>
                        <a:solidFill>
                          <a:srgbClr val="FF0000"/>
                        </a:solidFill>
                        <a:effectLst/>
                        <a:latin typeface="Arial" pitchFamily="34" charset="0"/>
                        <a:ea typeface="宋体" pitchFamily="2" charset="-122"/>
                      </a:endParaRPr>
                    </a:p>
                  </a:txBody>
                  <a:tcPr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pPr>
                      <a:r>
                        <a:rPr kumimoji="0" lang="en-US" altLang="zh-CN" sz="1600" b="1" i="0" u="none" strike="noStrike" cap="none" normalizeH="0" baseline="0">
                          <a:ln>
                            <a:noFill/>
                          </a:ln>
                          <a:solidFill>
                            <a:srgbClr val="FF0000"/>
                          </a:solidFill>
                          <a:effectLst/>
                          <a:latin typeface="宋体" pitchFamily="2" charset="-122"/>
                          <a:ea typeface="宋体" pitchFamily="2" charset="-122"/>
                        </a:rPr>
                        <a:t>1</a:t>
                      </a:r>
                      <a:endParaRPr kumimoji="0" lang="en-US" altLang="zh-CN" sz="1600" b="1" i="0" u="none" strike="noStrike" cap="none" normalizeH="0" baseline="0">
                        <a:ln>
                          <a:noFill/>
                        </a:ln>
                        <a:solidFill>
                          <a:srgbClr val="FF0000"/>
                        </a:solidFill>
                        <a:effectLst/>
                        <a:latin typeface="Arial" pitchFamily="34" charset="0"/>
                        <a:ea typeface="宋体" pitchFamily="2" charset="-122"/>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pPr>
                      <a:r>
                        <a:rPr kumimoji="0" lang="en-US" altLang="zh-CN" sz="1600" b="1" i="0" u="none" strike="noStrike" cap="none" normalizeH="0" baseline="0">
                          <a:ln>
                            <a:noFill/>
                          </a:ln>
                          <a:solidFill>
                            <a:srgbClr val="FF0000"/>
                          </a:solidFill>
                          <a:effectLst/>
                          <a:latin typeface="宋体" pitchFamily="2" charset="-122"/>
                          <a:ea typeface="宋体" pitchFamily="2" charset="-122"/>
                        </a:rPr>
                        <a:t>2</a:t>
                      </a:r>
                      <a:endParaRPr kumimoji="0" lang="en-US" altLang="zh-CN" sz="1600" b="1" i="0" u="none" strike="noStrike" cap="none" normalizeH="0" baseline="0">
                        <a:ln>
                          <a:noFill/>
                        </a:ln>
                        <a:solidFill>
                          <a:srgbClr val="FF0000"/>
                        </a:solidFill>
                        <a:effectLst/>
                        <a:latin typeface="Arial" pitchFamily="34" charset="0"/>
                        <a:ea typeface="宋体" pitchFamily="2" charset="-122"/>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pPr>
                      <a:r>
                        <a:rPr kumimoji="0" lang="en-US" altLang="zh-CN" sz="1600" b="1" i="0" u="none" strike="noStrike" cap="none" normalizeH="0" baseline="0">
                          <a:ln>
                            <a:noFill/>
                          </a:ln>
                          <a:solidFill>
                            <a:srgbClr val="FF0000"/>
                          </a:solidFill>
                          <a:effectLst/>
                          <a:latin typeface="宋体" pitchFamily="2" charset="-122"/>
                          <a:ea typeface="宋体" pitchFamily="2" charset="-122"/>
                        </a:rPr>
                        <a:t>3</a:t>
                      </a:r>
                      <a:endParaRPr kumimoji="0" lang="en-US" altLang="zh-CN" sz="1600" b="1" i="0" u="none" strike="noStrike" cap="none" normalizeH="0" baseline="0">
                        <a:ln>
                          <a:noFill/>
                        </a:ln>
                        <a:solidFill>
                          <a:srgbClr val="FF0000"/>
                        </a:solidFill>
                        <a:effectLst/>
                        <a:latin typeface="Arial" pitchFamily="34" charset="0"/>
                        <a:ea typeface="宋体" pitchFamily="2" charset="-122"/>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pPr>
                      <a:r>
                        <a:rPr kumimoji="0" lang="en-US" altLang="zh-CN" sz="1600" b="1" i="0" u="none" strike="noStrike" cap="none" normalizeH="0" baseline="0">
                          <a:ln>
                            <a:noFill/>
                          </a:ln>
                          <a:solidFill>
                            <a:srgbClr val="FF0000"/>
                          </a:solidFill>
                          <a:effectLst/>
                          <a:latin typeface="宋体" pitchFamily="2" charset="-122"/>
                          <a:ea typeface="宋体" pitchFamily="2" charset="-122"/>
                        </a:rPr>
                        <a:t>4</a:t>
                      </a:r>
                      <a:endParaRPr kumimoji="0" lang="en-US" altLang="zh-CN" sz="1600" b="1" i="0" u="none" strike="noStrike" cap="none" normalizeH="0" baseline="0">
                        <a:ln>
                          <a:noFill/>
                        </a:ln>
                        <a:solidFill>
                          <a:srgbClr val="FF0000"/>
                        </a:solidFill>
                        <a:effectLst/>
                        <a:latin typeface="Arial" pitchFamily="34" charset="0"/>
                        <a:ea typeface="宋体" pitchFamily="2" charset="-122"/>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pPr>
                      <a:r>
                        <a:rPr kumimoji="0" lang="en-US" altLang="zh-CN" sz="1600" b="1" i="0" u="none" strike="noStrike" cap="none" normalizeH="0" baseline="0">
                          <a:ln>
                            <a:noFill/>
                          </a:ln>
                          <a:solidFill>
                            <a:srgbClr val="FF0000"/>
                          </a:solidFill>
                          <a:effectLst/>
                          <a:latin typeface="宋体" pitchFamily="2" charset="-122"/>
                          <a:ea typeface="宋体" pitchFamily="2" charset="-122"/>
                        </a:rPr>
                        <a:t>5</a:t>
                      </a:r>
                      <a:endParaRPr kumimoji="0" lang="en-US" altLang="zh-CN" sz="1600" b="1" i="0" u="none" strike="noStrike" cap="none" normalizeH="0" baseline="0">
                        <a:ln>
                          <a:noFill/>
                        </a:ln>
                        <a:solidFill>
                          <a:srgbClr val="FF0000"/>
                        </a:solidFill>
                        <a:effectLst/>
                        <a:latin typeface="Arial" pitchFamily="34" charset="0"/>
                        <a:ea typeface="宋体" pitchFamily="2" charset="-122"/>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pPr>
                      <a:r>
                        <a:rPr kumimoji="0" lang="en-US" altLang="zh-CN" sz="1600" b="1" i="0" u="none" strike="noStrike" cap="none" normalizeH="0" baseline="0">
                          <a:ln>
                            <a:noFill/>
                          </a:ln>
                          <a:solidFill>
                            <a:srgbClr val="FF0000"/>
                          </a:solidFill>
                          <a:effectLst/>
                          <a:latin typeface="宋体" pitchFamily="2" charset="-122"/>
                          <a:ea typeface="宋体" pitchFamily="2" charset="-122"/>
                        </a:rPr>
                        <a:t>6</a:t>
                      </a:r>
                      <a:endParaRPr kumimoji="0" lang="en-US" altLang="zh-CN" sz="1600" b="1" i="0" u="none" strike="noStrike" cap="none" normalizeH="0" baseline="0">
                        <a:ln>
                          <a:noFill/>
                        </a:ln>
                        <a:solidFill>
                          <a:srgbClr val="FF0000"/>
                        </a:solidFill>
                        <a:effectLst/>
                        <a:latin typeface="Arial" pitchFamily="34" charset="0"/>
                        <a:ea typeface="宋体" pitchFamily="2" charset="-122"/>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pPr>
                      <a:r>
                        <a:rPr kumimoji="0" lang="en-US" altLang="zh-CN" sz="1600" b="1" i="0" u="none" strike="noStrike" cap="none" normalizeH="0" baseline="0">
                          <a:ln>
                            <a:noFill/>
                          </a:ln>
                          <a:solidFill>
                            <a:srgbClr val="FF0000"/>
                          </a:solidFill>
                          <a:effectLst/>
                          <a:latin typeface="宋体" pitchFamily="2" charset="-122"/>
                          <a:ea typeface="宋体" pitchFamily="2" charset="-122"/>
                        </a:rPr>
                        <a:t>7</a:t>
                      </a:r>
                      <a:endParaRPr kumimoji="0" lang="en-US" altLang="zh-CN" sz="1600" b="1" i="0" u="none" strike="noStrike" cap="none" normalizeH="0" baseline="0">
                        <a:ln>
                          <a:noFill/>
                        </a:ln>
                        <a:solidFill>
                          <a:srgbClr val="FF0000"/>
                        </a:solidFill>
                        <a:effectLst/>
                        <a:latin typeface="Arial" pitchFamily="34" charset="0"/>
                        <a:ea typeface="宋体" pitchFamily="2" charset="-122"/>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pPr>
                      <a:r>
                        <a:rPr kumimoji="0" lang="en-US" altLang="zh-CN" sz="1600" b="1" i="0" u="none" strike="noStrike" cap="none" normalizeH="0" baseline="0">
                          <a:ln>
                            <a:noFill/>
                          </a:ln>
                          <a:solidFill>
                            <a:srgbClr val="FF0000"/>
                          </a:solidFill>
                          <a:effectLst/>
                          <a:latin typeface="宋体" pitchFamily="2" charset="-122"/>
                          <a:ea typeface="宋体" pitchFamily="2" charset="-122"/>
                        </a:rPr>
                        <a:t>8</a:t>
                      </a:r>
                      <a:endParaRPr kumimoji="0" lang="en-US" altLang="zh-CN" sz="1600" b="1" i="0" u="none" strike="noStrike" cap="none" normalizeH="0" baseline="0">
                        <a:ln>
                          <a:noFill/>
                        </a:ln>
                        <a:solidFill>
                          <a:srgbClr val="FF0000"/>
                        </a:solidFill>
                        <a:effectLst/>
                        <a:latin typeface="Arial" pitchFamily="34" charset="0"/>
                        <a:ea typeface="宋体" pitchFamily="2" charset="-122"/>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pPr>
                      <a:r>
                        <a:rPr kumimoji="0" lang="en-US" altLang="zh-CN" sz="1600" b="1" i="0" u="none" strike="noStrike" cap="none" normalizeH="0" baseline="0">
                          <a:ln>
                            <a:noFill/>
                          </a:ln>
                          <a:solidFill>
                            <a:srgbClr val="FF0000"/>
                          </a:solidFill>
                          <a:effectLst/>
                          <a:latin typeface="宋体" pitchFamily="2" charset="-122"/>
                          <a:ea typeface="宋体" pitchFamily="2" charset="-122"/>
                        </a:rPr>
                        <a:t>9</a:t>
                      </a:r>
                      <a:endParaRPr kumimoji="0" lang="en-US" altLang="zh-CN" sz="1600" b="1" i="0" u="none" strike="noStrike" cap="none" normalizeH="0" baseline="0">
                        <a:ln>
                          <a:noFill/>
                        </a:ln>
                        <a:solidFill>
                          <a:srgbClr val="FF0000"/>
                        </a:solidFill>
                        <a:effectLst/>
                        <a:latin typeface="Arial" pitchFamily="34" charset="0"/>
                        <a:ea typeface="宋体" pitchFamily="2" charset="-122"/>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pPr>
                      <a:r>
                        <a:rPr kumimoji="0" lang="en-US" altLang="zh-CN" sz="1600" b="1" i="0" u="none" strike="noStrike" cap="none" normalizeH="0" baseline="0" dirty="0">
                          <a:ln>
                            <a:noFill/>
                          </a:ln>
                          <a:solidFill>
                            <a:srgbClr val="FF0000"/>
                          </a:solidFill>
                          <a:effectLst/>
                          <a:latin typeface="宋体" pitchFamily="2" charset="-122"/>
                          <a:ea typeface="宋体" pitchFamily="2" charset="-122"/>
                        </a:rPr>
                        <a:t>10</a:t>
                      </a:r>
                      <a:endParaRPr kumimoji="0" lang="en-US" altLang="zh-CN" sz="1600" b="1" i="0" u="none" strike="noStrike" cap="none" normalizeH="0" baseline="0" dirty="0">
                        <a:ln>
                          <a:noFill/>
                        </a:ln>
                        <a:solidFill>
                          <a:srgbClr val="FF0000"/>
                        </a:solidFill>
                        <a:effectLst/>
                        <a:latin typeface="Arial" pitchFamily="34" charset="0"/>
                        <a:ea typeface="宋体" pitchFamily="2" charset="-122"/>
                      </a:endParaRPr>
                    </a:p>
                  </a:txBody>
                  <a:tcPr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1600" b="1" i="0" u="none" strike="noStrike" cap="none" normalizeH="0" baseline="0" dirty="0">
                        <a:ln>
                          <a:noFill/>
                        </a:ln>
                        <a:solidFill>
                          <a:schemeClr val="tx1"/>
                        </a:solidFill>
                        <a:effectLst/>
                        <a:latin typeface="Times New Roman" pitchFamily="18" charset="0"/>
                        <a:ea typeface="楷体_GB2312" pitchFamily="1"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pPr>
                      <a:r>
                        <a:rPr kumimoji="0" lang="en-US" altLang="zh-CN" sz="1600" b="1" i="0" u="none" strike="noStrike" cap="none" normalizeH="0" baseline="0" dirty="0">
                          <a:ln>
                            <a:noFill/>
                          </a:ln>
                          <a:solidFill>
                            <a:schemeClr val="tx1"/>
                          </a:solidFill>
                          <a:effectLst/>
                          <a:latin typeface="宋体" pitchFamily="2" charset="-122"/>
                          <a:ea typeface="宋体" pitchFamily="2" charset="-122"/>
                        </a:rPr>
                        <a:t>0</a:t>
                      </a:r>
                      <a:endParaRPr kumimoji="0" lang="en-US" altLang="zh-CN" sz="1600" b="1"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pPr>
                      <a:r>
                        <a:rPr kumimoji="0" lang="en-US" altLang="zh-CN" sz="1600" b="1" i="0" u="none" strike="noStrike" cap="none" normalizeH="0" baseline="0" dirty="0">
                          <a:ln>
                            <a:noFill/>
                          </a:ln>
                          <a:solidFill>
                            <a:schemeClr val="tx1"/>
                          </a:solidFill>
                          <a:effectLst/>
                          <a:latin typeface="宋体" pitchFamily="2" charset="-122"/>
                          <a:ea typeface="宋体" pitchFamily="2" charset="-122"/>
                        </a:rPr>
                        <a:t>1</a:t>
                      </a:r>
                      <a:endParaRPr kumimoji="0" lang="en-US" altLang="zh-CN" sz="1600" b="1"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pPr>
                      <a:r>
                        <a:rPr kumimoji="0" lang="en-US" altLang="zh-CN" sz="1600" b="1" i="0" u="none" strike="noStrike" cap="none" normalizeH="0" baseline="0" dirty="0">
                          <a:ln>
                            <a:noFill/>
                          </a:ln>
                          <a:solidFill>
                            <a:schemeClr val="tx1"/>
                          </a:solidFill>
                          <a:effectLst/>
                          <a:latin typeface="宋体" pitchFamily="2" charset="-122"/>
                          <a:ea typeface="宋体" pitchFamily="2" charset="-122"/>
                        </a:rPr>
                        <a:t>1</a:t>
                      </a:r>
                      <a:endParaRPr kumimoji="0" lang="en-US" altLang="zh-CN" sz="1600" b="1"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pPr>
                      <a:r>
                        <a:rPr kumimoji="0" lang="en-US" altLang="zh-CN" sz="1600" b="1" i="0" u="none" strike="noStrike" cap="none" normalizeH="0" baseline="0" dirty="0">
                          <a:ln>
                            <a:noFill/>
                          </a:ln>
                          <a:solidFill>
                            <a:schemeClr val="tx1"/>
                          </a:solidFill>
                          <a:effectLst/>
                          <a:latin typeface="宋体" pitchFamily="2" charset="-122"/>
                          <a:ea typeface="宋体" pitchFamily="2" charset="-122"/>
                        </a:rPr>
                        <a:t>2</a:t>
                      </a:r>
                      <a:endParaRPr kumimoji="0" lang="en-US" altLang="zh-CN" sz="1600" b="1"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pPr>
                      <a:r>
                        <a:rPr kumimoji="0" lang="en-US" altLang="zh-CN" sz="1600" b="1" i="0" u="none" strike="noStrike" cap="none" normalizeH="0" baseline="0" dirty="0">
                          <a:ln>
                            <a:noFill/>
                          </a:ln>
                          <a:solidFill>
                            <a:schemeClr val="tx1"/>
                          </a:solidFill>
                          <a:effectLst/>
                          <a:latin typeface="宋体" pitchFamily="2" charset="-122"/>
                          <a:ea typeface="宋体" pitchFamily="2" charset="-122"/>
                        </a:rPr>
                        <a:t>2</a:t>
                      </a:r>
                      <a:endParaRPr kumimoji="0" lang="en-US" altLang="zh-CN" sz="1600" b="1"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pPr>
                      <a:r>
                        <a:rPr kumimoji="0" lang="en-US" altLang="zh-CN" sz="1600" b="1" i="0" u="none" strike="noStrike" cap="none" normalizeH="0" baseline="0" dirty="0">
                          <a:ln>
                            <a:noFill/>
                          </a:ln>
                          <a:solidFill>
                            <a:schemeClr val="tx1"/>
                          </a:solidFill>
                          <a:effectLst/>
                          <a:latin typeface="宋体" pitchFamily="2" charset="-122"/>
                          <a:ea typeface="宋体" pitchFamily="2" charset="-122"/>
                        </a:rPr>
                        <a:t>3</a:t>
                      </a:r>
                      <a:endParaRPr kumimoji="0" lang="en-US" altLang="zh-CN" sz="1600" b="1"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pPr>
                      <a:r>
                        <a:rPr kumimoji="0" lang="en-US" altLang="zh-CN" sz="1600" b="1" i="0" u="none" strike="noStrike" cap="none" normalizeH="0" baseline="0" dirty="0">
                          <a:ln>
                            <a:noFill/>
                          </a:ln>
                          <a:solidFill>
                            <a:schemeClr val="tx1"/>
                          </a:solidFill>
                          <a:effectLst/>
                          <a:latin typeface="宋体" pitchFamily="2" charset="-122"/>
                          <a:ea typeface="宋体" pitchFamily="2" charset="-122"/>
                        </a:rPr>
                        <a:t>3</a:t>
                      </a:r>
                      <a:endParaRPr kumimoji="0" lang="en-US" altLang="zh-CN" sz="1600" b="1"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pPr>
                      <a:r>
                        <a:rPr kumimoji="0" lang="en-US" altLang="zh-CN" sz="1600" b="1" i="0" u="none" strike="noStrike" cap="none" normalizeH="0" baseline="0" dirty="0">
                          <a:ln>
                            <a:noFill/>
                          </a:ln>
                          <a:solidFill>
                            <a:schemeClr val="tx1"/>
                          </a:solidFill>
                          <a:effectLst/>
                          <a:latin typeface="宋体" pitchFamily="2" charset="-122"/>
                          <a:ea typeface="宋体" pitchFamily="2" charset="-122"/>
                        </a:rPr>
                        <a:t>4</a:t>
                      </a:r>
                      <a:endParaRPr kumimoji="0" lang="en-US" altLang="zh-CN" sz="1600" b="1"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pPr>
                      <a:r>
                        <a:rPr kumimoji="0" lang="en-US" altLang="zh-CN" sz="1600" b="1" i="0" u="none" strike="noStrike" cap="none" normalizeH="0" baseline="0" dirty="0">
                          <a:ln>
                            <a:noFill/>
                          </a:ln>
                          <a:solidFill>
                            <a:schemeClr val="tx1"/>
                          </a:solidFill>
                          <a:effectLst/>
                          <a:latin typeface="宋体" pitchFamily="2" charset="-122"/>
                          <a:ea typeface="宋体" pitchFamily="2" charset="-122"/>
                        </a:rPr>
                        <a:t>5</a:t>
                      </a:r>
                      <a:endParaRPr kumimoji="0" lang="en-US" altLang="zh-CN" sz="1600" b="1"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pPr>
                      <a:r>
                        <a:rPr kumimoji="0" lang="en-US" altLang="zh-CN" sz="1600" b="1" i="0" u="none" strike="noStrike" cap="none" normalizeH="0" baseline="0" dirty="0">
                          <a:ln>
                            <a:noFill/>
                          </a:ln>
                          <a:solidFill>
                            <a:schemeClr val="tx1"/>
                          </a:solidFill>
                          <a:effectLst/>
                          <a:latin typeface="宋体" pitchFamily="2" charset="-122"/>
                          <a:ea typeface="宋体" pitchFamily="2" charset="-122"/>
                        </a:rPr>
                        <a:t>5</a:t>
                      </a:r>
                      <a:endParaRPr kumimoji="0" lang="en-US" altLang="zh-CN" sz="1600" b="1"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r>
            </a:tbl>
          </a:graphicData>
        </a:graphic>
      </p:graphicFrame>
      <p:sp>
        <p:nvSpPr>
          <p:cNvPr id="49196" name="Line 44"/>
          <p:cNvSpPr>
            <a:spLocks noChangeShapeType="1"/>
          </p:cNvSpPr>
          <p:nvPr/>
        </p:nvSpPr>
        <p:spPr bwMode="auto">
          <a:xfrm flipH="1">
            <a:off x="5356225" y="2060575"/>
            <a:ext cx="1366838" cy="842188"/>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49197" name="Line 45"/>
          <p:cNvSpPr>
            <a:spLocks noChangeShapeType="1"/>
          </p:cNvSpPr>
          <p:nvPr/>
        </p:nvSpPr>
        <p:spPr bwMode="auto">
          <a:xfrm flipH="1">
            <a:off x="4781550" y="3079749"/>
            <a:ext cx="395288" cy="579437"/>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49198" name="Line 46"/>
          <p:cNvSpPr>
            <a:spLocks noChangeShapeType="1"/>
          </p:cNvSpPr>
          <p:nvPr/>
        </p:nvSpPr>
        <p:spPr bwMode="auto">
          <a:xfrm>
            <a:off x="5356225" y="3068638"/>
            <a:ext cx="608544" cy="503237"/>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49199" name="Line 47"/>
          <p:cNvSpPr>
            <a:spLocks noChangeShapeType="1"/>
          </p:cNvSpPr>
          <p:nvPr/>
        </p:nvSpPr>
        <p:spPr bwMode="auto">
          <a:xfrm flipH="1">
            <a:off x="5487987" y="3860800"/>
            <a:ext cx="371476" cy="590550"/>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49200" name="Line 48"/>
          <p:cNvSpPr>
            <a:spLocks noChangeShapeType="1"/>
          </p:cNvSpPr>
          <p:nvPr/>
        </p:nvSpPr>
        <p:spPr bwMode="auto">
          <a:xfrm flipV="1">
            <a:off x="4721225" y="3925887"/>
            <a:ext cx="0" cy="563561"/>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49201" name="Line 49"/>
          <p:cNvSpPr>
            <a:spLocks noChangeShapeType="1"/>
          </p:cNvSpPr>
          <p:nvPr/>
        </p:nvSpPr>
        <p:spPr bwMode="auto">
          <a:xfrm>
            <a:off x="7011988" y="2060575"/>
            <a:ext cx="1141412" cy="842188"/>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49202" name="Line 50"/>
          <p:cNvSpPr>
            <a:spLocks noChangeShapeType="1"/>
          </p:cNvSpPr>
          <p:nvPr/>
        </p:nvSpPr>
        <p:spPr bwMode="auto">
          <a:xfrm flipH="1">
            <a:off x="7804150" y="3118663"/>
            <a:ext cx="357188" cy="597675"/>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49203" name="Line 51"/>
          <p:cNvSpPr>
            <a:spLocks noChangeShapeType="1"/>
          </p:cNvSpPr>
          <p:nvPr/>
        </p:nvSpPr>
        <p:spPr bwMode="auto">
          <a:xfrm>
            <a:off x="8307388" y="3140075"/>
            <a:ext cx="360362" cy="576263"/>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49204" name="Line 52"/>
          <p:cNvSpPr>
            <a:spLocks noChangeShapeType="1"/>
          </p:cNvSpPr>
          <p:nvPr/>
        </p:nvSpPr>
        <p:spPr bwMode="auto">
          <a:xfrm>
            <a:off x="6003925" y="3787776"/>
            <a:ext cx="503238" cy="698426"/>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49205" name="Oval 53"/>
          <p:cNvSpPr>
            <a:spLocks noChangeArrowheads="1"/>
          </p:cNvSpPr>
          <p:nvPr/>
        </p:nvSpPr>
        <p:spPr bwMode="auto">
          <a:xfrm>
            <a:off x="6444208" y="4437063"/>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10</a:t>
            </a:r>
          </a:p>
        </p:txBody>
      </p:sp>
      <p:sp>
        <p:nvSpPr>
          <p:cNvPr id="49206" name="Oval 54"/>
          <p:cNvSpPr>
            <a:spLocks noChangeArrowheads="1"/>
          </p:cNvSpPr>
          <p:nvPr/>
        </p:nvSpPr>
        <p:spPr bwMode="auto">
          <a:xfrm>
            <a:off x="4564063" y="4451350"/>
            <a:ext cx="288925" cy="30003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8</a:t>
            </a:r>
          </a:p>
        </p:txBody>
      </p:sp>
      <p:sp>
        <p:nvSpPr>
          <p:cNvPr id="49207" name="Oval 55"/>
          <p:cNvSpPr>
            <a:spLocks noChangeArrowheads="1"/>
          </p:cNvSpPr>
          <p:nvPr/>
        </p:nvSpPr>
        <p:spPr bwMode="auto">
          <a:xfrm>
            <a:off x="6723063" y="1844675"/>
            <a:ext cx="288925" cy="298450"/>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1</a:t>
            </a:r>
          </a:p>
        </p:txBody>
      </p:sp>
      <p:sp>
        <p:nvSpPr>
          <p:cNvPr id="49208" name="Oval 56"/>
          <p:cNvSpPr>
            <a:spLocks noChangeArrowheads="1"/>
          </p:cNvSpPr>
          <p:nvPr/>
        </p:nvSpPr>
        <p:spPr bwMode="auto">
          <a:xfrm>
            <a:off x="5138738" y="2852738"/>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2</a:t>
            </a:r>
          </a:p>
        </p:txBody>
      </p:sp>
      <p:sp>
        <p:nvSpPr>
          <p:cNvPr id="49209" name="Oval 57"/>
          <p:cNvSpPr>
            <a:spLocks noChangeArrowheads="1"/>
          </p:cNvSpPr>
          <p:nvPr/>
        </p:nvSpPr>
        <p:spPr bwMode="auto">
          <a:xfrm>
            <a:off x="5356225" y="4437063"/>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9</a:t>
            </a:r>
          </a:p>
        </p:txBody>
      </p:sp>
      <p:sp>
        <p:nvSpPr>
          <p:cNvPr id="49210" name="Oval 58"/>
          <p:cNvSpPr>
            <a:spLocks noChangeArrowheads="1"/>
          </p:cNvSpPr>
          <p:nvPr/>
        </p:nvSpPr>
        <p:spPr bwMode="auto">
          <a:xfrm>
            <a:off x="4635500" y="3644900"/>
            <a:ext cx="288925" cy="30003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4</a:t>
            </a:r>
          </a:p>
        </p:txBody>
      </p:sp>
      <p:sp>
        <p:nvSpPr>
          <p:cNvPr id="49211" name="Oval 59"/>
          <p:cNvSpPr>
            <a:spLocks noChangeArrowheads="1"/>
          </p:cNvSpPr>
          <p:nvPr/>
        </p:nvSpPr>
        <p:spPr bwMode="auto">
          <a:xfrm>
            <a:off x="5788025" y="3571875"/>
            <a:ext cx="288925" cy="298450"/>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5</a:t>
            </a:r>
          </a:p>
        </p:txBody>
      </p:sp>
      <p:sp>
        <p:nvSpPr>
          <p:cNvPr id="49212" name="Oval 60"/>
          <p:cNvSpPr>
            <a:spLocks noChangeArrowheads="1"/>
          </p:cNvSpPr>
          <p:nvPr/>
        </p:nvSpPr>
        <p:spPr bwMode="auto">
          <a:xfrm>
            <a:off x="8091488" y="2852738"/>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3</a:t>
            </a:r>
          </a:p>
        </p:txBody>
      </p:sp>
      <p:sp>
        <p:nvSpPr>
          <p:cNvPr id="49213" name="Oval 61"/>
          <p:cNvSpPr>
            <a:spLocks noChangeArrowheads="1"/>
          </p:cNvSpPr>
          <p:nvPr/>
        </p:nvSpPr>
        <p:spPr bwMode="auto">
          <a:xfrm>
            <a:off x="8524875" y="3716338"/>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7</a:t>
            </a:r>
          </a:p>
        </p:txBody>
      </p:sp>
      <p:sp>
        <p:nvSpPr>
          <p:cNvPr id="49214" name="Oval 62"/>
          <p:cNvSpPr>
            <a:spLocks noChangeArrowheads="1"/>
          </p:cNvSpPr>
          <p:nvPr/>
        </p:nvSpPr>
        <p:spPr bwMode="auto">
          <a:xfrm>
            <a:off x="7588250" y="3716338"/>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6</a:t>
            </a:r>
          </a:p>
        </p:txBody>
      </p:sp>
      <p:grpSp>
        <p:nvGrpSpPr>
          <p:cNvPr id="31" name="组合 67"/>
          <p:cNvGrpSpPr/>
          <p:nvPr/>
        </p:nvGrpSpPr>
        <p:grpSpPr>
          <a:xfrm>
            <a:off x="-903767" y="76371"/>
            <a:ext cx="11067421" cy="674847"/>
            <a:chOff x="-537206" y="4202884"/>
            <a:chExt cx="11067421" cy="674847"/>
          </a:xfrm>
        </p:grpSpPr>
        <p:grpSp>
          <p:nvGrpSpPr>
            <p:cNvPr id="32" name="组合 106"/>
            <p:cNvGrpSpPr/>
            <p:nvPr/>
          </p:nvGrpSpPr>
          <p:grpSpPr>
            <a:xfrm>
              <a:off x="-537206" y="4202884"/>
              <a:ext cx="11067421" cy="674847"/>
              <a:chOff x="-546731" y="4202884"/>
              <a:chExt cx="11067421" cy="674847"/>
            </a:xfrm>
          </p:grpSpPr>
          <p:sp>
            <p:nvSpPr>
              <p:cNvPr id="3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35"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9.4 </a:t>
                </a:r>
                <a:r>
                  <a:rPr lang="zh-CN" altLang="en-US" sz="3600" b="1" dirty="0">
                    <a:latin typeface="Times New Roman" pitchFamily="18" charset="0"/>
                    <a:ea typeface="黑体" pitchFamily="49" charset="-122"/>
                  </a:rPr>
                  <a:t>图的遍历</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广度优先搜索遍历</a:t>
                </a:r>
              </a:p>
            </p:txBody>
          </p:sp>
        </p:grpSp>
        <p:pic>
          <p:nvPicPr>
            <p:cNvPr id="33" name="图片 32"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9196"/>
                                        </p:tgtEl>
                                        <p:attrNameLst>
                                          <p:attrName>style.visibility</p:attrName>
                                        </p:attrNameLst>
                                      </p:cBhvr>
                                      <p:to>
                                        <p:strVal val="visible"/>
                                      </p:to>
                                    </p:set>
                                    <p:animEffect transition="in" filter="blinds(horizontal)">
                                      <p:cBhvr>
                                        <p:cTn id="32" dur="500"/>
                                        <p:tgtEl>
                                          <p:spTgt spid="49196"/>
                                        </p:tgtEl>
                                      </p:cBhvr>
                                    </p:animEffect>
                                  </p:childTnLst>
                                </p:cTn>
                              </p:par>
                              <p:par>
                                <p:cTn id="33" presetID="3" presetClass="entr" presetSubtype="10" fill="hold" nodeType="withEffect">
                                  <p:stCondLst>
                                    <p:cond delay="0"/>
                                  </p:stCondLst>
                                  <p:childTnLst>
                                    <p:set>
                                      <p:cBhvr>
                                        <p:cTn id="34" dur="1" fill="hold">
                                          <p:stCondLst>
                                            <p:cond delay="0"/>
                                          </p:stCondLst>
                                        </p:cTn>
                                        <p:tgtEl>
                                          <p:spTgt spid="49197"/>
                                        </p:tgtEl>
                                        <p:attrNameLst>
                                          <p:attrName>style.visibility</p:attrName>
                                        </p:attrNameLst>
                                      </p:cBhvr>
                                      <p:to>
                                        <p:strVal val="visible"/>
                                      </p:to>
                                    </p:set>
                                    <p:animEffect transition="in" filter="blinds(horizontal)">
                                      <p:cBhvr>
                                        <p:cTn id="35" dur="500"/>
                                        <p:tgtEl>
                                          <p:spTgt spid="49197"/>
                                        </p:tgtEl>
                                      </p:cBhvr>
                                    </p:animEffect>
                                  </p:childTnLst>
                                </p:cTn>
                              </p:par>
                              <p:par>
                                <p:cTn id="36" presetID="3" presetClass="entr" presetSubtype="10" fill="hold" nodeType="withEffect">
                                  <p:stCondLst>
                                    <p:cond delay="0"/>
                                  </p:stCondLst>
                                  <p:childTnLst>
                                    <p:set>
                                      <p:cBhvr>
                                        <p:cTn id="37" dur="1" fill="hold">
                                          <p:stCondLst>
                                            <p:cond delay="0"/>
                                          </p:stCondLst>
                                        </p:cTn>
                                        <p:tgtEl>
                                          <p:spTgt spid="49198"/>
                                        </p:tgtEl>
                                        <p:attrNameLst>
                                          <p:attrName>style.visibility</p:attrName>
                                        </p:attrNameLst>
                                      </p:cBhvr>
                                      <p:to>
                                        <p:strVal val="visible"/>
                                      </p:to>
                                    </p:set>
                                    <p:animEffect transition="in" filter="blinds(horizontal)">
                                      <p:cBhvr>
                                        <p:cTn id="38" dur="500"/>
                                        <p:tgtEl>
                                          <p:spTgt spid="49198"/>
                                        </p:tgtEl>
                                      </p:cBhvr>
                                    </p:animEffect>
                                  </p:childTnLst>
                                </p:cTn>
                              </p:par>
                              <p:par>
                                <p:cTn id="39" presetID="3" presetClass="entr" presetSubtype="10" fill="hold" nodeType="withEffect">
                                  <p:stCondLst>
                                    <p:cond delay="0"/>
                                  </p:stCondLst>
                                  <p:childTnLst>
                                    <p:set>
                                      <p:cBhvr>
                                        <p:cTn id="40" dur="1" fill="hold">
                                          <p:stCondLst>
                                            <p:cond delay="0"/>
                                          </p:stCondLst>
                                        </p:cTn>
                                        <p:tgtEl>
                                          <p:spTgt spid="49199"/>
                                        </p:tgtEl>
                                        <p:attrNameLst>
                                          <p:attrName>style.visibility</p:attrName>
                                        </p:attrNameLst>
                                      </p:cBhvr>
                                      <p:to>
                                        <p:strVal val="visible"/>
                                      </p:to>
                                    </p:set>
                                    <p:animEffect transition="in" filter="blinds(horizontal)">
                                      <p:cBhvr>
                                        <p:cTn id="41" dur="500"/>
                                        <p:tgtEl>
                                          <p:spTgt spid="49199"/>
                                        </p:tgtEl>
                                      </p:cBhvr>
                                    </p:animEffect>
                                  </p:childTnLst>
                                </p:cTn>
                              </p:par>
                              <p:par>
                                <p:cTn id="42" presetID="3" presetClass="entr" presetSubtype="10" fill="hold" nodeType="withEffect">
                                  <p:stCondLst>
                                    <p:cond delay="0"/>
                                  </p:stCondLst>
                                  <p:childTnLst>
                                    <p:set>
                                      <p:cBhvr>
                                        <p:cTn id="43" dur="1" fill="hold">
                                          <p:stCondLst>
                                            <p:cond delay="0"/>
                                          </p:stCondLst>
                                        </p:cTn>
                                        <p:tgtEl>
                                          <p:spTgt spid="49200"/>
                                        </p:tgtEl>
                                        <p:attrNameLst>
                                          <p:attrName>style.visibility</p:attrName>
                                        </p:attrNameLst>
                                      </p:cBhvr>
                                      <p:to>
                                        <p:strVal val="visible"/>
                                      </p:to>
                                    </p:set>
                                    <p:animEffect transition="in" filter="blinds(horizontal)">
                                      <p:cBhvr>
                                        <p:cTn id="44" dur="500"/>
                                        <p:tgtEl>
                                          <p:spTgt spid="49200"/>
                                        </p:tgtEl>
                                      </p:cBhvr>
                                    </p:animEffect>
                                  </p:childTnLst>
                                </p:cTn>
                              </p:par>
                              <p:par>
                                <p:cTn id="45" presetID="3" presetClass="entr" presetSubtype="10" fill="hold" nodeType="withEffect">
                                  <p:stCondLst>
                                    <p:cond delay="0"/>
                                  </p:stCondLst>
                                  <p:childTnLst>
                                    <p:set>
                                      <p:cBhvr>
                                        <p:cTn id="46" dur="1" fill="hold">
                                          <p:stCondLst>
                                            <p:cond delay="0"/>
                                          </p:stCondLst>
                                        </p:cTn>
                                        <p:tgtEl>
                                          <p:spTgt spid="49201"/>
                                        </p:tgtEl>
                                        <p:attrNameLst>
                                          <p:attrName>style.visibility</p:attrName>
                                        </p:attrNameLst>
                                      </p:cBhvr>
                                      <p:to>
                                        <p:strVal val="visible"/>
                                      </p:to>
                                    </p:set>
                                    <p:animEffect transition="in" filter="blinds(horizontal)">
                                      <p:cBhvr>
                                        <p:cTn id="47" dur="500"/>
                                        <p:tgtEl>
                                          <p:spTgt spid="49201"/>
                                        </p:tgtEl>
                                      </p:cBhvr>
                                    </p:animEffect>
                                  </p:childTnLst>
                                </p:cTn>
                              </p:par>
                              <p:par>
                                <p:cTn id="48" presetID="3" presetClass="entr" presetSubtype="10" fill="hold" nodeType="withEffect">
                                  <p:stCondLst>
                                    <p:cond delay="0"/>
                                  </p:stCondLst>
                                  <p:childTnLst>
                                    <p:set>
                                      <p:cBhvr>
                                        <p:cTn id="49" dur="1" fill="hold">
                                          <p:stCondLst>
                                            <p:cond delay="0"/>
                                          </p:stCondLst>
                                        </p:cTn>
                                        <p:tgtEl>
                                          <p:spTgt spid="49202"/>
                                        </p:tgtEl>
                                        <p:attrNameLst>
                                          <p:attrName>style.visibility</p:attrName>
                                        </p:attrNameLst>
                                      </p:cBhvr>
                                      <p:to>
                                        <p:strVal val="visible"/>
                                      </p:to>
                                    </p:set>
                                    <p:animEffect transition="in" filter="blinds(horizontal)">
                                      <p:cBhvr>
                                        <p:cTn id="50" dur="500"/>
                                        <p:tgtEl>
                                          <p:spTgt spid="49202"/>
                                        </p:tgtEl>
                                      </p:cBhvr>
                                    </p:animEffect>
                                  </p:childTnLst>
                                </p:cTn>
                              </p:par>
                              <p:par>
                                <p:cTn id="51" presetID="3" presetClass="entr" presetSubtype="10" fill="hold" nodeType="withEffect">
                                  <p:stCondLst>
                                    <p:cond delay="0"/>
                                  </p:stCondLst>
                                  <p:childTnLst>
                                    <p:set>
                                      <p:cBhvr>
                                        <p:cTn id="52" dur="1" fill="hold">
                                          <p:stCondLst>
                                            <p:cond delay="0"/>
                                          </p:stCondLst>
                                        </p:cTn>
                                        <p:tgtEl>
                                          <p:spTgt spid="49203"/>
                                        </p:tgtEl>
                                        <p:attrNameLst>
                                          <p:attrName>style.visibility</p:attrName>
                                        </p:attrNameLst>
                                      </p:cBhvr>
                                      <p:to>
                                        <p:strVal val="visible"/>
                                      </p:to>
                                    </p:set>
                                    <p:animEffect transition="in" filter="blinds(horizontal)">
                                      <p:cBhvr>
                                        <p:cTn id="53" dur="500"/>
                                        <p:tgtEl>
                                          <p:spTgt spid="49203"/>
                                        </p:tgtEl>
                                      </p:cBhvr>
                                    </p:animEffect>
                                  </p:childTnLst>
                                </p:cTn>
                              </p:par>
                              <p:par>
                                <p:cTn id="54" presetID="3" presetClass="entr" presetSubtype="10" fill="hold" nodeType="withEffect">
                                  <p:stCondLst>
                                    <p:cond delay="0"/>
                                  </p:stCondLst>
                                  <p:childTnLst>
                                    <p:set>
                                      <p:cBhvr>
                                        <p:cTn id="55" dur="1" fill="hold">
                                          <p:stCondLst>
                                            <p:cond delay="0"/>
                                          </p:stCondLst>
                                        </p:cTn>
                                        <p:tgtEl>
                                          <p:spTgt spid="49204"/>
                                        </p:tgtEl>
                                        <p:attrNameLst>
                                          <p:attrName>style.visibility</p:attrName>
                                        </p:attrNameLst>
                                      </p:cBhvr>
                                      <p:to>
                                        <p:strVal val="visible"/>
                                      </p:to>
                                    </p:set>
                                    <p:animEffect transition="in" filter="blinds(horizontal)">
                                      <p:cBhvr>
                                        <p:cTn id="56" dur="500"/>
                                        <p:tgtEl>
                                          <p:spTgt spid="49204"/>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49205"/>
                                        </p:tgtEl>
                                        <p:attrNameLst>
                                          <p:attrName>style.visibility</p:attrName>
                                        </p:attrNameLst>
                                      </p:cBhvr>
                                      <p:to>
                                        <p:strVal val="visible"/>
                                      </p:to>
                                    </p:set>
                                    <p:animEffect transition="in" filter="blinds(horizontal)">
                                      <p:cBhvr>
                                        <p:cTn id="59" dur="500"/>
                                        <p:tgtEl>
                                          <p:spTgt spid="49205"/>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49206"/>
                                        </p:tgtEl>
                                        <p:attrNameLst>
                                          <p:attrName>style.visibility</p:attrName>
                                        </p:attrNameLst>
                                      </p:cBhvr>
                                      <p:to>
                                        <p:strVal val="visible"/>
                                      </p:to>
                                    </p:set>
                                    <p:animEffect transition="in" filter="blinds(horizontal)">
                                      <p:cBhvr>
                                        <p:cTn id="62" dur="500"/>
                                        <p:tgtEl>
                                          <p:spTgt spid="49206"/>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49207"/>
                                        </p:tgtEl>
                                        <p:attrNameLst>
                                          <p:attrName>style.visibility</p:attrName>
                                        </p:attrNameLst>
                                      </p:cBhvr>
                                      <p:to>
                                        <p:strVal val="visible"/>
                                      </p:to>
                                    </p:set>
                                    <p:animEffect transition="in" filter="blinds(horizontal)">
                                      <p:cBhvr>
                                        <p:cTn id="65" dur="500"/>
                                        <p:tgtEl>
                                          <p:spTgt spid="49207"/>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49208"/>
                                        </p:tgtEl>
                                        <p:attrNameLst>
                                          <p:attrName>style.visibility</p:attrName>
                                        </p:attrNameLst>
                                      </p:cBhvr>
                                      <p:to>
                                        <p:strVal val="visible"/>
                                      </p:to>
                                    </p:set>
                                    <p:animEffect transition="in" filter="blinds(horizontal)">
                                      <p:cBhvr>
                                        <p:cTn id="68" dur="500"/>
                                        <p:tgtEl>
                                          <p:spTgt spid="49208"/>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49209"/>
                                        </p:tgtEl>
                                        <p:attrNameLst>
                                          <p:attrName>style.visibility</p:attrName>
                                        </p:attrNameLst>
                                      </p:cBhvr>
                                      <p:to>
                                        <p:strVal val="visible"/>
                                      </p:to>
                                    </p:set>
                                    <p:animEffect transition="in" filter="blinds(horizontal)">
                                      <p:cBhvr>
                                        <p:cTn id="71" dur="500"/>
                                        <p:tgtEl>
                                          <p:spTgt spid="49209"/>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49210"/>
                                        </p:tgtEl>
                                        <p:attrNameLst>
                                          <p:attrName>style.visibility</p:attrName>
                                        </p:attrNameLst>
                                      </p:cBhvr>
                                      <p:to>
                                        <p:strVal val="visible"/>
                                      </p:to>
                                    </p:set>
                                    <p:animEffect transition="in" filter="blinds(horizontal)">
                                      <p:cBhvr>
                                        <p:cTn id="74" dur="500"/>
                                        <p:tgtEl>
                                          <p:spTgt spid="49210"/>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49211"/>
                                        </p:tgtEl>
                                        <p:attrNameLst>
                                          <p:attrName>style.visibility</p:attrName>
                                        </p:attrNameLst>
                                      </p:cBhvr>
                                      <p:to>
                                        <p:strVal val="visible"/>
                                      </p:to>
                                    </p:set>
                                    <p:animEffect transition="in" filter="blinds(horizontal)">
                                      <p:cBhvr>
                                        <p:cTn id="77" dur="500"/>
                                        <p:tgtEl>
                                          <p:spTgt spid="49211"/>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49212"/>
                                        </p:tgtEl>
                                        <p:attrNameLst>
                                          <p:attrName>style.visibility</p:attrName>
                                        </p:attrNameLst>
                                      </p:cBhvr>
                                      <p:to>
                                        <p:strVal val="visible"/>
                                      </p:to>
                                    </p:set>
                                    <p:animEffect transition="in" filter="blinds(horizontal)">
                                      <p:cBhvr>
                                        <p:cTn id="80" dur="500"/>
                                        <p:tgtEl>
                                          <p:spTgt spid="49212"/>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9213"/>
                                        </p:tgtEl>
                                        <p:attrNameLst>
                                          <p:attrName>style.visibility</p:attrName>
                                        </p:attrNameLst>
                                      </p:cBhvr>
                                      <p:to>
                                        <p:strVal val="visible"/>
                                      </p:to>
                                    </p:set>
                                    <p:animEffect transition="in" filter="blinds(horizontal)">
                                      <p:cBhvr>
                                        <p:cTn id="83" dur="500"/>
                                        <p:tgtEl>
                                          <p:spTgt spid="49213"/>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9214"/>
                                        </p:tgtEl>
                                        <p:attrNameLst>
                                          <p:attrName>style.visibility</p:attrName>
                                        </p:attrNameLst>
                                      </p:cBhvr>
                                      <p:to>
                                        <p:strVal val="visible"/>
                                      </p:to>
                                    </p:set>
                                    <p:animEffect transition="in" filter="blinds(horizontal)">
                                      <p:cBhvr>
                                        <p:cTn id="86" dur="500"/>
                                        <p:tgtEl>
                                          <p:spTgt spid="49214"/>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49156"/>
                                        </p:tgtEl>
                                        <p:attrNameLst>
                                          <p:attrName>style.visibility</p:attrName>
                                        </p:attrNameLst>
                                      </p:cBhvr>
                                      <p:to>
                                        <p:strVal val="visible"/>
                                      </p:to>
                                    </p:set>
                                    <p:animEffect transition="in" filter="blinds(horizontal)">
                                      <p:cBhvr>
                                        <p:cTn id="91" dur="500"/>
                                        <p:tgtEl>
                                          <p:spTgt spid="4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49205" grpId="0" animBg="1" autoUpdateAnimBg="0"/>
      <p:bldP spid="49206" grpId="0" animBg="1" autoUpdateAnimBg="0"/>
      <p:bldP spid="49207" grpId="0" animBg="1" autoUpdateAnimBg="0"/>
      <p:bldP spid="49208" grpId="0" animBg="1" autoUpdateAnimBg="0"/>
      <p:bldP spid="49209" grpId="0" animBg="1" autoUpdateAnimBg="0"/>
      <p:bldP spid="49210" grpId="0" animBg="1" autoUpdateAnimBg="0"/>
      <p:bldP spid="49211" grpId="0" animBg="1" autoUpdateAnimBg="0"/>
      <p:bldP spid="49212" grpId="0" animBg="1" autoUpdateAnimBg="0"/>
      <p:bldP spid="49213" grpId="0" animBg="1" autoUpdateAnimBg="0"/>
      <p:bldP spid="49214"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5BA1A84F-9960-40C7-B16B-7E12FFD4AAA6}" type="slidenum">
              <a:rPr lang="zh-CN" altLang="en-US">
                <a:solidFill>
                  <a:schemeClr val="bg1"/>
                </a:solidFill>
                <a:latin typeface="Verdana" pitchFamily="34" charset="0"/>
                <a:ea typeface="宋体" pitchFamily="2" charset="-122"/>
              </a:rPr>
              <a:pPr/>
              <a:t>54</a:t>
            </a:fld>
            <a:endParaRPr lang="en-US" altLang="zh-CN" dirty="0">
              <a:solidFill>
                <a:schemeClr val="bg1"/>
              </a:solidFill>
              <a:latin typeface="Verdana" pitchFamily="34" charset="0"/>
              <a:ea typeface="宋体" pitchFamily="2" charset="-122"/>
            </a:endParaRPr>
          </a:p>
        </p:txBody>
      </p:sp>
      <p:sp>
        <p:nvSpPr>
          <p:cNvPr id="2" name="Rectangle 3"/>
          <p:cNvSpPr>
            <a:spLocks noGrp="1" noChangeArrowheads="1"/>
          </p:cNvSpPr>
          <p:nvPr>
            <p:ph type="body" idx="1"/>
          </p:nvPr>
        </p:nvSpPr>
        <p:spPr>
          <a:xfrm>
            <a:off x="457200" y="945386"/>
            <a:ext cx="8579296" cy="4678451"/>
          </a:xfrm>
        </p:spPr>
        <p:txBody>
          <a:bodyPr/>
          <a:lstStyle/>
          <a:p>
            <a:pPr eaLnBrk="1" hangingPunct="1">
              <a:lnSpc>
                <a:spcPct val="80000"/>
              </a:lnSpc>
              <a:buFont typeface="Wingdings" pitchFamily="2" charset="2"/>
              <a:buNone/>
            </a:pPr>
            <a:r>
              <a:rPr lang="en-US" altLang="zh-CN" sz="2000" b="1" dirty="0">
                <a:solidFill>
                  <a:srgbClr val="0000FF"/>
                </a:solidFill>
              </a:rPr>
              <a:t>void</a:t>
            </a:r>
            <a:r>
              <a:rPr lang="en-US" altLang="zh-CN" sz="2000" b="1" dirty="0"/>
              <a:t> </a:t>
            </a:r>
            <a:r>
              <a:rPr lang="en-US" altLang="zh-CN" sz="2000" b="1" dirty="0" err="1"/>
              <a:t>bfsSpanTree</a:t>
            </a:r>
            <a:r>
              <a:rPr lang="en-US" altLang="zh-CN" sz="2000" b="1" dirty="0"/>
              <a:t> (</a:t>
            </a:r>
            <a:r>
              <a:rPr lang="en-US" altLang="zh-CN" sz="2000" b="1" dirty="0">
                <a:solidFill>
                  <a:srgbClr val="0000FF"/>
                </a:solidFill>
              </a:rPr>
              <a:t>Graph</a:t>
            </a:r>
            <a:r>
              <a:rPr lang="en-US" altLang="zh-CN" sz="2000" b="1" dirty="0"/>
              <a:t> G, </a:t>
            </a:r>
            <a:r>
              <a:rPr lang="en-US" altLang="zh-CN" sz="2000" b="1" dirty="0" err="1">
                <a:solidFill>
                  <a:srgbClr val="0000FF"/>
                </a:solidFill>
              </a:rPr>
              <a:t>int</a:t>
            </a:r>
            <a:r>
              <a:rPr lang="en-US" altLang="zh-CN" sz="2000" b="1" dirty="0"/>
              <a:t> v</a:t>
            </a:r>
            <a:r>
              <a:rPr lang="en-US" altLang="zh-CN" sz="2000" b="1" baseline="-25000" dirty="0"/>
              <a:t>0</a:t>
            </a:r>
            <a:r>
              <a:rPr lang="en-US" altLang="zh-CN" sz="2000" b="1" dirty="0"/>
              <a:t>){</a:t>
            </a:r>
          </a:p>
          <a:p>
            <a:pPr eaLnBrk="1" hangingPunct="1">
              <a:lnSpc>
                <a:spcPct val="80000"/>
              </a:lnSpc>
              <a:buFont typeface="Wingdings" pitchFamily="2" charset="2"/>
              <a:buNone/>
            </a:pPr>
            <a:r>
              <a:rPr lang="en-US" altLang="zh-CN" sz="2000" b="1" dirty="0"/>
              <a:t>        </a:t>
            </a:r>
            <a:r>
              <a:rPr lang="en-US" altLang="zh-CN" sz="2000" b="1" dirty="0" err="1">
                <a:solidFill>
                  <a:srgbClr val="0000FF"/>
                </a:solidFill>
              </a:rPr>
              <a:t>int</a:t>
            </a:r>
            <a:r>
              <a:rPr lang="en-US" altLang="zh-CN" sz="2000" b="1" dirty="0"/>
              <a:t> w;  queue  Q;    </a:t>
            </a:r>
          </a:p>
          <a:p>
            <a:pPr eaLnBrk="1" hangingPunct="1">
              <a:lnSpc>
                <a:spcPct val="80000"/>
              </a:lnSpc>
              <a:buFont typeface="Wingdings" pitchFamily="2" charset="2"/>
              <a:buNone/>
            </a:pPr>
            <a:r>
              <a:rPr lang="en-US" altLang="zh-CN" sz="2000" b="1" dirty="0"/>
              <a:t>        </a:t>
            </a:r>
            <a:r>
              <a:rPr lang="en-US" altLang="zh-CN" sz="2000" b="1" dirty="0">
                <a:solidFill>
                  <a:srgbClr val="0000FF"/>
                </a:solidFill>
              </a:rPr>
              <a:t>for</a:t>
            </a:r>
            <a:r>
              <a:rPr lang="en-US" altLang="zh-CN" sz="2000" b="1" dirty="0"/>
              <a:t> (</a:t>
            </a:r>
            <a:r>
              <a:rPr lang="en-US" altLang="zh-CN" sz="2000" b="1" i="1" dirty="0" err="1"/>
              <a:t>i</a:t>
            </a:r>
            <a:r>
              <a:rPr lang="en-US" altLang="zh-CN" sz="2000" b="1" dirty="0"/>
              <a:t>=1; </a:t>
            </a:r>
            <a:r>
              <a:rPr lang="en-US" altLang="zh-CN" sz="2000" b="1" i="1" dirty="0" err="1"/>
              <a:t>i</a:t>
            </a:r>
            <a:r>
              <a:rPr lang="en-US" altLang="zh-CN" sz="2000" b="1" dirty="0"/>
              <a:t>&lt;=</a:t>
            </a:r>
            <a:r>
              <a:rPr lang="en-US" altLang="zh-CN" sz="2000" b="1" i="1" dirty="0"/>
              <a:t>n</a:t>
            </a:r>
            <a:r>
              <a:rPr lang="en-US" altLang="zh-CN" sz="2000" b="1" dirty="0"/>
              <a:t>; </a:t>
            </a:r>
            <a:r>
              <a:rPr lang="en-US" altLang="zh-CN" sz="2000" b="1" i="1" dirty="0" err="1"/>
              <a:t>i</a:t>
            </a:r>
            <a:r>
              <a:rPr lang="en-US" altLang="zh-CN" sz="2000" b="1" dirty="0"/>
              <a:t>++)   visited[</a:t>
            </a:r>
            <a:r>
              <a:rPr lang="en-US" altLang="zh-CN" sz="2000" b="1" i="1" dirty="0" err="1"/>
              <a:t>i</a:t>
            </a:r>
            <a:r>
              <a:rPr lang="en-US" altLang="zh-CN" sz="2000" b="1" dirty="0"/>
              <a:t>]=FALSE; </a:t>
            </a:r>
          </a:p>
          <a:p>
            <a:pPr eaLnBrk="1" hangingPunct="1">
              <a:lnSpc>
                <a:spcPct val="80000"/>
              </a:lnSpc>
              <a:buFont typeface="Wingdings" pitchFamily="2" charset="2"/>
              <a:buNone/>
            </a:pPr>
            <a:r>
              <a:rPr lang="en-US" altLang="zh-CN" sz="2000" b="1" dirty="0"/>
              <a:t>        visited[v</a:t>
            </a:r>
            <a:r>
              <a:rPr lang="en-US" altLang="zh-CN" sz="2000" b="1" baseline="-25000" dirty="0"/>
              <a:t>0</a:t>
            </a:r>
            <a:r>
              <a:rPr lang="en-US" altLang="zh-CN" sz="2000" b="1" dirty="0"/>
              <a:t>]=</a:t>
            </a:r>
            <a:r>
              <a:rPr lang="en-US" altLang="zh-CN" sz="2000" b="1" dirty="0">
                <a:solidFill>
                  <a:srgbClr val="0000FF"/>
                </a:solidFill>
              </a:rPr>
              <a:t>TRUE</a:t>
            </a:r>
            <a:r>
              <a:rPr lang="en-US" altLang="zh-CN" sz="2000" b="1" dirty="0"/>
              <a:t>; </a:t>
            </a:r>
            <a:r>
              <a:rPr lang="en-US" altLang="zh-CN" sz="2000" b="1" dirty="0" err="1"/>
              <a:t>Q.Append</a:t>
            </a:r>
            <a:r>
              <a:rPr lang="en-US" altLang="zh-CN" sz="2000" b="1" dirty="0"/>
              <a:t>(v</a:t>
            </a:r>
            <a:r>
              <a:rPr lang="en-US" altLang="zh-CN" sz="2000" b="1" baseline="-25000" dirty="0"/>
              <a:t>0</a:t>
            </a:r>
            <a:r>
              <a:rPr lang="en-US" altLang="zh-CN" sz="2000" b="1" dirty="0"/>
              <a:t>); //</a:t>
            </a:r>
            <a:r>
              <a:rPr lang="zh-CN" altLang="en-US" sz="2000" b="1" dirty="0"/>
              <a:t>访问顶点</a:t>
            </a:r>
            <a:r>
              <a:rPr lang="en-US" altLang="zh-CN" sz="2000" b="1" dirty="0"/>
              <a:t>v</a:t>
            </a:r>
            <a:r>
              <a:rPr lang="en-US" altLang="zh-CN" sz="2000" b="1" baseline="-25000" dirty="0"/>
              <a:t>0</a:t>
            </a:r>
            <a:r>
              <a:rPr lang="zh-CN" altLang="en-US" sz="2000" b="1" dirty="0"/>
              <a:t>，其中仅设置访问标志 </a:t>
            </a:r>
          </a:p>
          <a:p>
            <a:pPr eaLnBrk="1" hangingPunct="1">
              <a:lnSpc>
                <a:spcPct val="80000"/>
              </a:lnSpc>
              <a:buFont typeface="Wingdings" pitchFamily="2" charset="2"/>
              <a:buNone/>
            </a:pPr>
            <a:r>
              <a:rPr lang="zh-CN" altLang="en-US" sz="2000" b="1" dirty="0"/>
              <a:t>        </a:t>
            </a:r>
            <a:r>
              <a:rPr lang="en-US" altLang="zh-CN" sz="2000" b="1" dirty="0" err="1"/>
              <a:t>parentof</a:t>
            </a:r>
            <a:r>
              <a:rPr lang="en-US" altLang="zh-CN" sz="2000" b="1" dirty="0"/>
              <a:t>[v</a:t>
            </a:r>
            <a:r>
              <a:rPr lang="en-US" altLang="zh-CN" sz="2000" b="1" baseline="-25000" dirty="0"/>
              <a:t>0</a:t>
            </a:r>
            <a:r>
              <a:rPr lang="en-US" altLang="zh-CN" sz="2000" b="1" dirty="0"/>
              <a:t>]=0;                        //</a:t>
            </a:r>
            <a:r>
              <a:rPr lang="zh-CN" altLang="en-US" sz="2000" b="1" dirty="0"/>
              <a:t>记录顶点</a:t>
            </a:r>
            <a:r>
              <a:rPr lang="en-US" altLang="zh-CN" sz="2000" b="1" dirty="0"/>
              <a:t>v</a:t>
            </a:r>
            <a:r>
              <a:rPr lang="en-US" altLang="zh-CN" sz="2000" b="1" baseline="-25000" dirty="0"/>
              <a:t>0</a:t>
            </a:r>
            <a:r>
              <a:rPr lang="zh-CN" altLang="en-US" sz="2000" b="1" dirty="0"/>
              <a:t>的双亲结点为</a:t>
            </a:r>
            <a:r>
              <a:rPr lang="en-US" altLang="zh-CN" sz="2000" b="1" dirty="0"/>
              <a:t>0</a:t>
            </a:r>
          </a:p>
          <a:p>
            <a:pPr eaLnBrk="1" hangingPunct="1">
              <a:lnSpc>
                <a:spcPct val="80000"/>
              </a:lnSpc>
              <a:buFont typeface="Wingdings" pitchFamily="2" charset="2"/>
              <a:buNone/>
            </a:pPr>
            <a:r>
              <a:rPr lang="en-US" altLang="zh-CN" sz="2000" b="1" dirty="0"/>
              <a:t>        </a:t>
            </a:r>
            <a:r>
              <a:rPr lang="en-US" altLang="zh-CN" sz="2000" b="1" dirty="0">
                <a:solidFill>
                  <a:srgbClr val="0000FF"/>
                </a:solidFill>
              </a:rPr>
              <a:t>while</a:t>
            </a:r>
            <a:r>
              <a:rPr lang="en-US" altLang="zh-CN" sz="2000" b="1" dirty="0"/>
              <a:t> (!Empty(Q)){</a:t>
            </a:r>
          </a:p>
          <a:p>
            <a:pPr eaLnBrk="1" hangingPunct="1">
              <a:lnSpc>
                <a:spcPct val="80000"/>
              </a:lnSpc>
              <a:buFont typeface="Wingdings" pitchFamily="2" charset="2"/>
              <a:buNone/>
            </a:pPr>
            <a:r>
              <a:rPr lang="en-US" altLang="zh-CN" sz="2000" b="1" dirty="0"/>
              <a:t>               v=</a:t>
            </a:r>
            <a:r>
              <a:rPr lang="en-US" altLang="zh-CN" sz="2000" b="1" dirty="0" err="1"/>
              <a:t>Q.Serve</a:t>
            </a:r>
            <a:r>
              <a:rPr lang="en-US" altLang="zh-CN" sz="2000" b="1" dirty="0"/>
              <a:t>();        // </a:t>
            </a:r>
            <a:r>
              <a:rPr lang="zh-CN" altLang="en-US" sz="2000" b="1" dirty="0"/>
              <a:t>从队列</a:t>
            </a:r>
            <a:r>
              <a:rPr lang="en-US" altLang="zh-CN" sz="2000" b="1" dirty="0"/>
              <a:t>Q</a:t>
            </a:r>
            <a:r>
              <a:rPr lang="zh-CN" altLang="en-US" sz="2000" b="1" dirty="0"/>
              <a:t>中取出顶点到</a:t>
            </a:r>
            <a:r>
              <a:rPr lang="en-US" altLang="zh-CN" sz="2000" b="1" dirty="0"/>
              <a:t>v, </a:t>
            </a:r>
            <a:r>
              <a:rPr lang="zh-CN" altLang="en-US" sz="2000" b="1" dirty="0"/>
              <a:t>以访问其邻接顶点</a:t>
            </a:r>
          </a:p>
          <a:p>
            <a:pPr eaLnBrk="1" hangingPunct="1">
              <a:lnSpc>
                <a:spcPct val="80000"/>
              </a:lnSpc>
              <a:buFont typeface="Wingdings" pitchFamily="2" charset="2"/>
              <a:buNone/>
            </a:pPr>
            <a:r>
              <a:rPr lang="zh-CN" altLang="en-US" sz="2000" b="1" dirty="0"/>
              <a:t>               </a:t>
            </a:r>
            <a:r>
              <a:rPr lang="en-US" altLang="zh-CN" sz="2000" b="1" dirty="0"/>
              <a:t>w=</a:t>
            </a:r>
            <a:r>
              <a:rPr lang="en-US" altLang="zh-CN" sz="2000" b="1" dirty="0" err="1"/>
              <a:t>firstadj</a:t>
            </a:r>
            <a:r>
              <a:rPr lang="en-US" altLang="zh-CN" sz="2000" b="1" dirty="0"/>
              <a:t>(</a:t>
            </a:r>
            <a:r>
              <a:rPr lang="en-US" altLang="zh-CN" sz="2000" b="1" dirty="0" err="1"/>
              <a:t>G,v</a:t>
            </a:r>
            <a:r>
              <a:rPr lang="en-US" altLang="zh-CN" sz="2000" b="1" dirty="0"/>
              <a:t>);   //  </a:t>
            </a:r>
            <a:r>
              <a:rPr lang="zh-CN" altLang="en-US" sz="2000" b="1" dirty="0"/>
              <a:t>求顶点</a:t>
            </a:r>
            <a:r>
              <a:rPr lang="en-US" altLang="zh-CN" sz="2000" b="1" dirty="0"/>
              <a:t>v</a:t>
            </a:r>
            <a:r>
              <a:rPr lang="zh-CN" altLang="en-US" sz="2000" b="1" dirty="0"/>
              <a:t>的第一个邻接点</a:t>
            </a:r>
          </a:p>
          <a:p>
            <a:pPr eaLnBrk="1" hangingPunct="1">
              <a:lnSpc>
                <a:spcPct val="80000"/>
              </a:lnSpc>
              <a:buFont typeface="Wingdings" pitchFamily="2" charset="2"/>
              <a:buNone/>
            </a:pPr>
            <a:r>
              <a:rPr lang="zh-CN" altLang="en-US" sz="2000" b="1" dirty="0"/>
              <a:t>               </a:t>
            </a:r>
            <a:r>
              <a:rPr lang="en-US" altLang="zh-CN" sz="2000" b="1" dirty="0">
                <a:solidFill>
                  <a:srgbClr val="0000FF"/>
                </a:solidFill>
              </a:rPr>
              <a:t>while</a:t>
            </a:r>
            <a:r>
              <a:rPr lang="en-US" altLang="zh-CN" sz="2000" b="1" dirty="0"/>
              <a:t> (w!=0){      //</a:t>
            </a:r>
            <a:r>
              <a:rPr lang="zh-CN" altLang="en-US" sz="2000" b="1" dirty="0"/>
              <a:t>依次访问</a:t>
            </a:r>
            <a:r>
              <a:rPr lang="en-US" altLang="zh-CN" sz="2000" b="1" dirty="0"/>
              <a:t>v</a:t>
            </a:r>
            <a:r>
              <a:rPr lang="zh-CN" altLang="en-US" sz="2000" b="1" dirty="0"/>
              <a:t>的未被访问过的邻接点</a:t>
            </a:r>
          </a:p>
          <a:p>
            <a:pPr eaLnBrk="1" hangingPunct="1">
              <a:lnSpc>
                <a:spcPct val="80000"/>
              </a:lnSpc>
              <a:buFont typeface="Wingdings" pitchFamily="2" charset="2"/>
              <a:buNone/>
            </a:pPr>
            <a:r>
              <a:rPr lang="zh-CN" altLang="en-US" sz="2000" b="1" dirty="0"/>
              <a:t>                    </a:t>
            </a:r>
            <a:r>
              <a:rPr lang="en-US" altLang="zh-CN" sz="2000" b="1" dirty="0"/>
              <a:t>  </a:t>
            </a:r>
            <a:r>
              <a:rPr lang="en-US" altLang="zh-CN" sz="2000" b="1" dirty="0">
                <a:solidFill>
                  <a:srgbClr val="0000FF"/>
                </a:solidFill>
              </a:rPr>
              <a:t>if</a:t>
            </a:r>
            <a:r>
              <a:rPr lang="en-US" altLang="zh-CN" sz="2000" b="1" dirty="0"/>
              <a:t> (!visited[w]) {     </a:t>
            </a:r>
          </a:p>
          <a:p>
            <a:pPr eaLnBrk="1" hangingPunct="1">
              <a:lnSpc>
                <a:spcPct val="80000"/>
              </a:lnSpc>
              <a:buFont typeface="Wingdings" pitchFamily="2" charset="2"/>
              <a:buNone/>
            </a:pPr>
            <a:r>
              <a:rPr lang="en-US" altLang="zh-CN" sz="2000" b="1" dirty="0"/>
              <a:t>                           visited[w]=</a:t>
            </a:r>
            <a:r>
              <a:rPr lang="en-US" altLang="zh-CN" sz="2000" b="1" dirty="0">
                <a:solidFill>
                  <a:srgbClr val="0000FF"/>
                </a:solidFill>
              </a:rPr>
              <a:t>TRUE</a:t>
            </a:r>
            <a:r>
              <a:rPr lang="en-US" altLang="zh-CN" sz="2000" b="1" dirty="0"/>
              <a:t>;  </a:t>
            </a:r>
            <a:r>
              <a:rPr lang="en-US" altLang="zh-CN" sz="2000" b="1" dirty="0" err="1"/>
              <a:t>Q.append</a:t>
            </a:r>
            <a:r>
              <a:rPr lang="en-US" altLang="zh-CN" sz="2000" b="1" dirty="0"/>
              <a:t>(w); // </a:t>
            </a:r>
            <a:r>
              <a:rPr lang="zh-CN" altLang="en-US" sz="2000" b="1" dirty="0"/>
              <a:t>访问邻接点</a:t>
            </a:r>
            <a:r>
              <a:rPr lang="en-US" altLang="zh-CN" sz="2000" b="1" dirty="0"/>
              <a:t>w</a:t>
            </a:r>
          </a:p>
          <a:p>
            <a:pPr eaLnBrk="1" hangingPunct="1">
              <a:lnSpc>
                <a:spcPct val="80000"/>
              </a:lnSpc>
              <a:buFont typeface="Wingdings" pitchFamily="2" charset="2"/>
              <a:buNone/>
            </a:pPr>
            <a:r>
              <a:rPr lang="en-US" altLang="zh-CN" sz="2000" b="1" dirty="0"/>
              <a:t>                           </a:t>
            </a:r>
            <a:r>
              <a:rPr lang="en-US" altLang="zh-CN" sz="2000" b="1" dirty="0" err="1"/>
              <a:t>parentof</a:t>
            </a:r>
            <a:r>
              <a:rPr lang="en-US" altLang="zh-CN" sz="2000" b="1" dirty="0"/>
              <a:t>[w]= v;                              // </a:t>
            </a:r>
            <a:r>
              <a:rPr lang="zh-CN" altLang="en-US" sz="2000" b="1" dirty="0"/>
              <a:t>记录顶点</a:t>
            </a:r>
            <a:r>
              <a:rPr lang="en-US" altLang="zh-CN" sz="2000" b="1" dirty="0"/>
              <a:t>w</a:t>
            </a:r>
            <a:r>
              <a:rPr lang="zh-CN" altLang="en-US" sz="2000" b="1" dirty="0"/>
              <a:t>的双亲结点为</a:t>
            </a:r>
            <a:r>
              <a:rPr lang="en-US" altLang="zh-CN" sz="2000" b="1" dirty="0"/>
              <a:t>v </a:t>
            </a:r>
          </a:p>
          <a:p>
            <a:pPr eaLnBrk="1" hangingPunct="1">
              <a:lnSpc>
                <a:spcPct val="80000"/>
              </a:lnSpc>
              <a:buFont typeface="Wingdings" pitchFamily="2" charset="2"/>
              <a:buNone/>
            </a:pPr>
            <a:r>
              <a:rPr lang="en-US" altLang="zh-CN" sz="2000" b="1" dirty="0"/>
              <a:t>                      }</a:t>
            </a:r>
          </a:p>
          <a:p>
            <a:pPr eaLnBrk="1" hangingPunct="1">
              <a:lnSpc>
                <a:spcPct val="80000"/>
              </a:lnSpc>
              <a:buFont typeface="Wingdings" pitchFamily="2" charset="2"/>
              <a:buNone/>
            </a:pPr>
            <a:r>
              <a:rPr lang="en-US" altLang="zh-CN" sz="2000" b="1" dirty="0"/>
              <a:t>                     w=</a:t>
            </a:r>
            <a:r>
              <a:rPr lang="en-US" altLang="zh-CN" sz="2000" b="1" dirty="0" err="1"/>
              <a:t>nextadj</a:t>
            </a:r>
            <a:r>
              <a:rPr lang="en-US" altLang="zh-CN" sz="2000" b="1" dirty="0"/>
              <a:t>(</a:t>
            </a:r>
            <a:r>
              <a:rPr lang="en-US" altLang="zh-CN" sz="2000" b="1" dirty="0" err="1"/>
              <a:t>G,v,w</a:t>
            </a:r>
            <a:r>
              <a:rPr lang="en-US" altLang="zh-CN" sz="2000" b="1" dirty="0"/>
              <a:t>);</a:t>
            </a:r>
          </a:p>
          <a:p>
            <a:pPr eaLnBrk="1" hangingPunct="1">
              <a:lnSpc>
                <a:spcPct val="80000"/>
              </a:lnSpc>
              <a:buFont typeface="Wingdings" pitchFamily="2" charset="2"/>
              <a:buNone/>
            </a:pPr>
            <a:r>
              <a:rPr lang="en-US" altLang="zh-CN" sz="2000" b="1" dirty="0"/>
              <a:t>                }</a:t>
            </a:r>
          </a:p>
          <a:p>
            <a:pPr eaLnBrk="1" hangingPunct="1">
              <a:lnSpc>
                <a:spcPct val="80000"/>
              </a:lnSpc>
              <a:buFont typeface="Wingdings" pitchFamily="2" charset="2"/>
              <a:buNone/>
            </a:pPr>
            <a:r>
              <a:rPr lang="en-US" altLang="zh-CN" sz="2000" b="1" dirty="0"/>
              <a:t>          }</a:t>
            </a:r>
          </a:p>
          <a:p>
            <a:pPr eaLnBrk="1" hangingPunct="1">
              <a:lnSpc>
                <a:spcPct val="80000"/>
              </a:lnSpc>
              <a:buFont typeface="Wingdings" pitchFamily="2" charset="2"/>
              <a:buNone/>
            </a:pPr>
            <a:r>
              <a:rPr lang="en-US" altLang="zh-CN" sz="2000" b="1" dirty="0"/>
              <a:t>          </a:t>
            </a:r>
            <a:r>
              <a:rPr lang="en-US" altLang="zh-CN" sz="2000" b="1" dirty="0">
                <a:solidFill>
                  <a:srgbClr val="0000FF"/>
                </a:solidFill>
              </a:rPr>
              <a:t>for</a:t>
            </a:r>
            <a:r>
              <a:rPr lang="en-US" altLang="zh-CN" sz="2000" b="1" dirty="0"/>
              <a:t> (</a:t>
            </a:r>
            <a:r>
              <a:rPr lang="en-US" altLang="zh-CN" sz="2000" b="1" i="1" dirty="0" err="1"/>
              <a:t>i</a:t>
            </a:r>
            <a:r>
              <a:rPr lang="en-US" altLang="zh-CN" sz="2000" b="1" dirty="0"/>
              <a:t>=1; </a:t>
            </a:r>
            <a:r>
              <a:rPr lang="en-US" altLang="zh-CN" sz="2000" b="1" i="1" dirty="0" err="1"/>
              <a:t>i</a:t>
            </a:r>
            <a:r>
              <a:rPr lang="en-US" altLang="zh-CN" sz="2000" b="1" dirty="0"/>
              <a:t>&lt;=</a:t>
            </a:r>
            <a:r>
              <a:rPr lang="en-US" altLang="zh-CN" sz="2000" b="1" i="1" dirty="0"/>
              <a:t>n</a:t>
            </a:r>
            <a:r>
              <a:rPr lang="en-US" altLang="zh-CN" sz="2000" b="1" dirty="0"/>
              <a:t>; </a:t>
            </a:r>
            <a:r>
              <a:rPr lang="en-US" altLang="zh-CN" sz="2000" b="1" i="1" dirty="0" err="1"/>
              <a:t>i</a:t>
            </a:r>
            <a:r>
              <a:rPr lang="en-US" altLang="zh-CN" sz="2000" b="1" dirty="0"/>
              <a:t>++)</a:t>
            </a:r>
          </a:p>
          <a:p>
            <a:pPr eaLnBrk="1" hangingPunct="1">
              <a:lnSpc>
                <a:spcPct val="80000"/>
              </a:lnSpc>
              <a:buFont typeface="Wingdings" pitchFamily="2" charset="2"/>
              <a:buNone/>
            </a:pPr>
            <a:r>
              <a:rPr lang="en-US" altLang="zh-CN" sz="2000" b="1" dirty="0"/>
              <a:t>                 </a:t>
            </a:r>
            <a:r>
              <a:rPr lang="en-US" altLang="zh-CN" sz="2000" b="1" dirty="0" err="1"/>
              <a:t>printpath</a:t>
            </a:r>
            <a:r>
              <a:rPr lang="en-US" altLang="zh-CN" sz="2000" b="1" dirty="0"/>
              <a:t>(</a:t>
            </a:r>
            <a:r>
              <a:rPr lang="en-US" altLang="zh-CN" sz="2000" b="1" dirty="0" err="1"/>
              <a:t>parentof</a:t>
            </a:r>
            <a:r>
              <a:rPr lang="en-US" altLang="zh-CN" sz="2000" b="1" dirty="0"/>
              <a:t>, </a:t>
            </a:r>
            <a:r>
              <a:rPr lang="en-US" altLang="zh-CN" sz="2000" b="1" i="1" dirty="0" err="1"/>
              <a:t>i</a:t>
            </a:r>
            <a:r>
              <a:rPr lang="en-US" altLang="zh-CN" sz="2000" b="1" dirty="0"/>
              <a:t>);               // </a:t>
            </a:r>
            <a:r>
              <a:rPr lang="zh-CN" altLang="en-US" sz="2000" b="1" dirty="0"/>
              <a:t>输出</a:t>
            </a:r>
            <a:r>
              <a:rPr lang="en-US" altLang="zh-CN" sz="2000" b="1" dirty="0"/>
              <a:t>v</a:t>
            </a:r>
            <a:r>
              <a:rPr lang="en-US" altLang="zh-CN" sz="2000" b="1" baseline="-25000" dirty="0"/>
              <a:t>0</a:t>
            </a:r>
            <a:r>
              <a:rPr lang="zh-CN" altLang="en-US" sz="2000" b="1" dirty="0"/>
              <a:t>到顶点</a:t>
            </a:r>
            <a:r>
              <a:rPr lang="en-US" altLang="zh-CN" sz="2000" b="1" i="1" dirty="0" err="1"/>
              <a:t>i</a:t>
            </a:r>
            <a:r>
              <a:rPr lang="zh-CN" altLang="en-US" sz="2000" b="1" dirty="0"/>
              <a:t>的最短路径 </a:t>
            </a:r>
          </a:p>
          <a:p>
            <a:pPr eaLnBrk="1" hangingPunct="1">
              <a:lnSpc>
                <a:spcPct val="80000"/>
              </a:lnSpc>
              <a:buFont typeface="Wingdings" pitchFamily="2" charset="2"/>
              <a:buNone/>
            </a:pPr>
            <a:r>
              <a:rPr lang="zh-CN" altLang="en-US" sz="2000" b="1" dirty="0"/>
              <a:t>  </a:t>
            </a:r>
            <a:r>
              <a:rPr lang="en-US" altLang="zh-CN" sz="2000" b="1" dirty="0"/>
              <a:t>}</a:t>
            </a:r>
          </a:p>
        </p:txBody>
      </p:sp>
      <p:grpSp>
        <p:nvGrpSpPr>
          <p:cNvPr id="11" name="组合 67"/>
          <p:cNvGrpSpPr/>
          <p:nvPr/>
        </p:nvGrpSpPr>
        <p:grpSpPr>
          <a:xfrm>
            <a:off x="-903767" y="76371"/>
            <a:ext cx="11067421" cy="674847"/>
            <a:chOff x="-537206" y="4202884"/>
            <a:chExt cx="11067421" cy="674847"/>
          </a:xfrm>
        </p:grpSpPr>
        <p:grpSp>
          <p:nvGrpSpPr>
            <p:cNvPr id="12" name="组合 106"/>
            <p:cNvGrpSpPr/>
            <p:nvPr/>
          </p:nvGrpSpPr>
          <p:grpSpPr>
            <a:xfrm>
              <a:off x="-537206" y="4202884"/>
              <a:ext cx="11067421" cy="674847"/>
              <a:chOff x="-546731" y="4202884"/>
              <a:chExt cx="11067421" cy="674847"/>
            </a:xfrm>
          </p:grpSpPr>
          <p:sp>
            <p:nvSpPr>
              <p:cNvPr id="1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15"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9.4 </a:t>
                </a:r>
                <a:r>
                  <a:rPr lang="zh-CN" altLang="en-US" sz="3600" b="1" dirty="0">
                    <a:latin typeface="Times New Roman" pitchFamily="18" charset="0"/>
                    <a:ea typeface="黑体" pitchFamily="49" charset="-122"/>
                  </a:rPr>
                  <a:t>图的遍历</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广度优先搜索遍历</a:t>
                </a:r>
              </a:p>
            </p:txBody>
          </p:sp>
        </p:grpSp>
        <p:pic>
          <p:nvPicPr>
            <p:cNvPr id="13" name="图片 12"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linds(horizont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linds(horizont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linds(horizontal)">
                                      <p:cBhvr>
                                        <p:cTn id="67" dur="500"/>
                                        <p:tgtEl>
                                          <p:spTgt spid="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
                                            <p:txEl>
                                              <p:pRg st="13" end="13"/>
                                            </p:txEl>
                                          </p:spTgt>
                                        </p:tgtEl>
                                        <p:attrNameLst>
                                          <p:attrName>style.visibility</p:attrName>
                                        </p:attrNameLst>
                                      </p:cBhvr>
                                      <p:to>
                                        <p:strVal val="visible"/>
                                      </p:to>
                                    </p:set>
                                    <p:animEffect transition="in" filter="blinds(horizontal)">
                                      <p:cBhvr>
                                        <p:cTn id="72" dur="500"/>
                                        <p:tgtEl>
                                          <p:spTgt spid="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
                                            <p:txEl>
                                              <p:pRg st="14" end="14"/>
                                            </p:txEl>
                                          </p:spTgt>
                                        </p:tgtEl>
                                        <p:attrNameLst>
                                          <p:attrName>style.visibility</p:attrName>
                                        </p:attrNameLst>
                                      </p:cBhvr>
                                      <p:to>
                                        <p:strVal val="visible"/>
                                      </p:to>
                                    </p:set>
                                    <p:animEffect transition="in" filter="blinds(horizontal)">
                                      <p:cBhvr>
                                        <p:cTn id="77" dur="500"/>
                                        <p:tgtEl>
                                          <p:spTgt spid="2">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
                                            <p:txEl>
                                              <p:pRg st="15" end="15"/>
                                            </p:txEl>
                                          </p:spTgt>
                                        </p:tgtEl>
                                        <p:attrNameLst>
                                          <p:attrName>style.visibility</p:attrName>
                                        </p:attrNameLst>
                                      </p:cBhvr>
                                      <p:to>
                                        <p:strVal val="visible"/>
                                      </p:to>
                                    </p:set>
                                    <p:animEffect transition="in" filter="blinds(horizontal)">
                                      <p:cBhvr>
                                        <p:cTn id="82" dur="500"/>
                                        <p:tgtEl>
                                          <p:spTgt spid="2">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
                                            <p:txEl>
                                              <p:pRg st="16" end="16"/>
                                            </p:txEl>
                                          </p:spTgt>
                                        </p:tgtEl>
                                        <p:attrNameLst>
                                          <p:attrName>style.visibility</p:attrName>
                                        </p:attrNameLst>
                                      </p:cBhvr>
                                      <p:to>
                                        <p:strVal val="visible"/>
                                      </p:to>
                                    </p:set>
                                    <p:animEffect transition="in" filter="blinds(horizontal)">
                                      <p:cBhvr>
                                        <p:cTn id="87" dur="500"/>
                                        <p:tgtEl>
                                          <p:spTgt spid="2">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
                                            <p:txEl>
                                              <p:pRg st="17" end="17"/>
                                            </p:txEl>
                                          </p:spTgt>
                                        </p:tgtEl>
                                        <p:attrNameLst>
                                          <p:attrName>style.visibility</p:attrName>
                                        </p:attrNameLst>
                                      </p:cBhvr>
                                      <p:to>
                                        <p:strVal val="visible"/>
                                      </p:to>
                                    </p:set>
                                    <p:animEffect transition="in" filter="blinds(horizontal)">
                                      <p:cBhvr>
                                        <p:cTn id="92" dur="500"/>
                                        <p:tgtEl>
                                          <p:spTgt spid="2">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2">
                                            <p:txEl>
                                              <p:pRg st="18" end="18"/>
                                            </p:txEl>
                                          </p:spTgt>
                                        </p:tgtEl>
                                        <p:attrNameLst>
                                          <p:attrName>style.visibility</p:attrName>
                                        </p:attrNameLst>
                                      </p:cBhvr>
                                      <p:to>
                                        <p:strVal val="visible"/>
                                      </p:to>
                                    </p:set>
                                    <p:animEffect transition="in" filter="blinds(horizontal)">
                                      <p:cBhvr>
                                        <p:cTn id="97" dur="500"/>
                                        <p:tgtEl>
                                          <p:spTgt spid="2">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099FA9CE-2853-491C-9FB2-ECF61B8897A4}" type="slidenum">
              <a:rPr lang="zh-CN" altLang="en-US">
                <a:solidFill>
                  <a:schemeClr val="bg1"/>
                </a:solidFill>
                <a:latin typeface="Verdana" pitchFamily="34" charset="0"/>
                <a:ea typeface="宋体" pitchFamily="2" charset="-122"/>
              </a:rPr>
              <a:pPr/>
              <a:t>55</a:t>
            </a:fld>
            <a:endParaRPr lang="en-US" altLang="zh-CN">
              <a:solidFill>
                <a:schemeClr val="bg1"/>
              </a:solidFill>
              <a:latin typeface="Verdana" pitchFamily="34" charset="0"/>
              <a:ea typeface="宋体" pitchFamily="2" charset="-122"/>
            </a:endParaRPr>
          </a:p>
        </p:txBody>
      </p:sp>
      <p:sp>
        <p:nvSpPr>
          <p:cNvPr id="2" name="Rectangle 3"/>
          <p:cNvSpPr>
            <a:spLocks noGrp="1" noChangeArrowheads="1"/>
          </p:cNvSpPr>
          <p:nvPr>
            <p:ph type="body" idx="1"/>
          </p:nvPr>
        </p:nvSpPr>
        <p:spPr>
          <a:xfrm>
            <a:off x="394299" y="980728"/>
            <a:ext cx="8229600" cy="4678451"/>
          </a:xfrm>
        </p:spPr>
        <p:txBody>
          <a:bodyPr/>
          <a:lstStyle/>
          <a:p>
            <a:pPr eaLnBrk="1" hangingPunct="1">
              <a:lnSpc>
                <a:spcPct val="80000"/>
              </a:lnSpc>
              <a:buClr>
                <a:srgbClr val="FF0000"/>
              </a:buClr>
              <a:buFont typeface="Wingdings" pitchFamily="2" charset="2"/>
              <a:buChar char="n"/>
            </a:pPr>
            <a:r>
              <a:rPr lang="zh-CN" altLang="en-US" sz="2000" b="1" dirty="0"/>
              <a:t>其中</a:t>
            </a:r>
            <a:r>
              <a:rPr lang="en-US" altLang="zh-CN" sz="2000" b="1" dirty="0" err="1"/>
              <a:t>printpath</a:t>
            </a:r>
            <a:r>
              <a:rPr lang="zh-CN" altLang="en-US" sz="2000" b="1" dirty="0"/>
              <a:t>算法描述如下</a:t>
            </a:r>
            <a:r>
              <a:rPr lang="en-US" altLang="zh-CN" sz="2000" b="1" dirty="0"/>
              <a:t>:</a:t>
            </a:r>
          </a:p>
          <a:p>
            <a:pPr eaLnBrk="1" hangingPunct="1">
              <a:lnSpc>
                <a:spcPct val="80000"/>
              </a:lnSpc>
              <a:buFont typeface="Wingdings" pitchFamily="2" charset="2"/>
              <a:buNone/>
            </a:pPr>
            <a:r>
              <a:rPr lang="en-US" altLang="zh-CN" sz="2000" b="1" dirty="0">
                <a:solidFill>
                  <a:srgbClr val="0000FF"/>
                </a:solidFill>
              </a:rPr>
              <a:t>void</a:t>
            </a:r>
            <a:r>
              <a:rPr lang="en-US" altLang="zh-CN" sz="2000" b="1" dirty="0"/>
              <a:t>  </a:t>
            </a:r>
            <a:r>
              <a:rPr lang="en-US" altLang="zh-CN" sz="2000" b="1" dirty="0" err="1"/>
              <a:t>printpath</a:t>
            </a:r>
            <a:r>
              <a:rPr lang="en-US" altLang="zh-CN" sz="2000" b="1" dirty="0"/>
              <a:t>(</a:t>
            </a:r>
            <a:r>
              <a:rPr lang="en-US" altLang="zh-CN" sz="2000" b="1" dirty="0" err="1">
                <a:solidFill>
                  <a:srgbClr val="0000FF"/>
                </a:solidFill>
              </a:rPr>
              <a:t>int</a:t>
            </a:r>
            <a:r>
              <a:rPr lang="en-US" altLang="zh-CN" sz="2000" b="1" dirty="0"/>
              <a:t> </a:t>
            </a:r>
            <a:r>
              <a:rPr lang="en-US" altLang="zh-CN" sz="2000" b="1" dirty="0" err="1"/>
              <a:t>parentof</a:t>
            </a:r>
            <a:r>
              <a:rPr lang="en-US" altLang="zh-CN" sz="2000" b="1" dirty="0"/>
              <a:t>[], </a:t>
            </a:r>
            <a:r>
              <a:rPr lang="en-US" altLang="zh-CN" sz="2000" b="1" dirty="0" err="1">
                <a:solidFill>
                  <a:srgbClr val="0000FF"/>
                </a:solidFill>
              </a:rPr>
              <a:t>int</a:t>
            </a:r>
            <a:r>
              <a:rPr lang="en-US" altLang="zh-CN" sz="2000" b="1" dirty="0"/>
              <a:t> </a:t>
            </a:r>
            <a:r>
              <a:rPr lang="en-US" altLang="zh-CN" sz="2000" b="1" i="1" dirty="0" err="1"/>
              <a:t>i</a:t>
            </a:r>
            <a:r>
              <a:rPr lang="en-US" altLang="zh-CN" sz="2000" b="1" dirty="0"/>
              <a:t>){      // </a:t>
            </a:r>
            <a:r>
              <a:rPr lang="zh-CN" altLang="en-US" sz="2000" b="1" dirty="0"/>
              <a:t>输出</a:t>
            </a:r>
            <a:r>
              <a:rPr lang="en-US" altLang="zh-CN" sz="2000" b="1" dirty="0"/>
              <a:t>v</a:t>
            </a:r>
            <a:r>
              <a:rPr lang="en-US" altLang="zh-CN" sz="2000" b="1" baseline="-25000" dirty="0"/>
              <a:t>0</a:t>
            </a:r>
            <a:r>
              <a:rPr lang="zh-CN" altLang="en-US" sz="2000" b="1" dirty="0"/>
              <a:t>到顶点</a:t>
            </a:r>
            <a:r>
              <a:rPr lang="en-US" altLang="zh-CN" sz="2000" b="1" i="1" dirty="0" err="1"/>
              <a:t>i</a:t>
            </a:r>
            <a:r>
              <a:rPr lang="zh-CN" altLang="en-US" sz="2000" b="1" dirty="0"/>
              <a:t>的最短路径 </a:t>
            </a:r>
          </a:p>
          <a:p>
            <a:pPr eaLnBrk="1" hangingPunct="1">
              <a:lnSpc>
                <a:spcPct val="80000"/>
              </a:lnSpc>
              <a:buFont typeface="Wingdings" pitchFamily="2" charset="2"/>
              <a:buNone/>
            </a:pPr>
            <a:r>
              <a:rPr lang="zh-CN" altLang="en-US" sz="2000" b="1" dirty="0"/>
              <a:t>     </a:t>
            </a:r>
            <a:r>
              <a:rPr lang="en-US" altLang="zh-CN" sz="2000" b="1" dirty="0"/>
              <a:t>    </a:t>
            </a:r>
            <a:r>
              <a:rPr lang="en-US" altLang="zh-CN" sz="2000" b="1" dirty="0">
                <a:solidFill>
                  <a:srgbClr val="0000FF"/>
                </a:solidFill>
              </a:rPr>
              <a:t>if</a:t>
            </a:r>
            <a:r>
              <a:rPr lang="en-US" altLang="zh-CN" sz="2000" b="1" dirty="0"/>
              <a:t>  (</a:t>
            </a:r>
            <a:r>
              <a:rPr lang="en-US" altLang="zh-CN" sz="2000" b="1" i="1" dirty="0" err="1"/>
              <a:t>i</a:t>
            </a:r>
            <a:r>
              <a:rPr lang="en-US" altLang="zh-CN" sz="2000" b="1" dirty="0"/>
              <a:t>!=0){</a:t>
            </a:r>
          </a:p>
          <a:p>
            <a:pPr eaLnBrk="1" hangingPunct="1">
              <a:lnSpc>
                <a:spcPct val="80000"/>
              </a:lnSpc>
              <a:buFont typeface="Wingdings" pitchFamily="2" charset="2"/>
              <a:buNone/>
            </a:pPr>
            <a:r>
              <a:rPr lang="en-US" altLang="zh-CN" sz="2000" b="1" dirty="0"/>
              <a:t>              </a:t>
            </a:r>
            <a:r>
              <a:rPr lang="en-US" altLang="zh-CN" sz="2000" b="1" dirty="0">
                <a:solidFill>
                  <a:srgbClr val="0000FF"/>
                </a:solidFill>
              </a:rPr>
              <a:t>if</a:t>
            </a:r>
            <a:r>
              <a:rPr lang="en-US" altLang="zh-CN" sz="2000" b="1" dirty="0"/>
              <a:t> (</a:t>
            </a:r>
            <a:r>
              <a:rPr lang="en-US" altLang="zh-CN" sz="2000" b="1" i="1" dirty="0" err="1"/>
              <a:t>i</a:t>
            </a:r>
            <a:r>
              <a:rPr lang="en-US" altLang="zh-CN" sz="2000" b="1" dirty="0"/>
              <a:t>== v</a:t>
            </a:r>
            <a:r>
              <a:rPr lang="en-US" altLang="zh-CN" sz="2000" b="1" baseline="-25000" dirty="0"/>
              <a:t>0</a:t>
            </a:r>
            <a:r>
              <a:rPr lang="en-US" altLang="zh-CN" sz="2000" b="1" dirty="0"/>
              <a:t>)  </a:t>
            </a:r>
            <a:r>
              <a:rPr lang="en-US" altLang="zh-CN" sz="2000" b="1" dirty="0" err="1">
                <a:solidFill>
                  <a:srgbClr val="0000FF"/>
                </a:solidFill>
              </a:rPr>
              <a:t>cout</a:t>
            </a:r>
            <a:r>
              <a:rPr lang="en-US" altLang="zh-CN" sz="2000" b="1" dirty="0"/>
              <a:t>&lt;&lt; v</a:t>
            </a:r>
            <a:r>
              <a:rPr lang="en-US" altLang="zh-CN" sz="2000" b="1" baseline="-25000" dirty="0"/>
              <a:t>0</a:t>
            </a:r>
            <a:r>
              <a:rPr lang="en-US" altLang="zh-CN" sz="2000" b="1" dirty="0"/>
              <a:t>;</a:t>
            </a:r>
          </a:p>
          <a:p>
            <a:pPr eaLnBrk="1" hangingPunct="1">
              <a:lnSpc>
                <a:spcPct val="80000"/>
              </a:lnSpc>
              <a:buFont typeface="Wingdings" pitchFamily="2" charset="2"/>
              <a:buNone/>
            </a:pPr>
            <a:r>
              <a:rPr lang="en-US" altLang="zh-CN" sz="2000" b="1" dirty="0"/>
              <a:t>              </a:t>
            </a:r>
            <a:r>
              <a:rPr lang="en-US" altLang="zh-CN" sz="2000" b="1" dirty="0">
                <a:solidFill>
                  <a:srgbClr val="0000FF"/>
                </a:solidFill>
              </a:rPr>
              <a:t>else</a:t>
            </a:r>
            <a:r>
              <a:rPr lang="en-US" altLang="zh-CN" sz="2000" b="1" dirty="0"/>
              <a:t> { </a:t>
            </a:r>
            <a:r>
              <a:rPr lang="en-US" altLang="zh-CN" sz="2000" b="1" dirty="0" err="1"/>
              <a:t>printpath</a:t>
            </a:r>
            <a:r>
              <a:rPr lang="en-US" altLang="zh-CN" sz="2000" b="1" dirty="0"/>
              <a:t>(</a:t>
            </a:r>
            <a:r>
              <a:rPr lang="en-US" altLang="zh-CN" sz="2000" b="1" dirty="0" err="1"/>
              <a:t>parentof</a:t>
            </a:r>
            <a:r>
              <a:rPr lang="en-US" altLang="zh-CN" sz="2000" b="1" dirty="0"/>
              <a:t>, </a:t>
            </a:r>
            <a:r>
              <a:rPr lang="en-US" altLang="zh-CN" sz="2000" b="1" dirty="0" err="1"/>
              <a:t>parentof</a:t>
            </a:r>
            <a:r>
              <a:rPr lang="en-US" altLang="zh-CN" sz="2000" b="1" dirty="0"/>
              <a:t>[</a:t>
            </a:r>
            <a:r>
              <a:rPr lang="en-US" altLang="zh-CN" sz="2000" b="1" i="1" dirty="0" err="1"/>
              <a:t>i</a:t>
            </a:r>
            <a:r>
              <a:rPr lang="en-US" altLang="zh-CN" sz="2000" b="1" dirty="0"/>
              <a:t>]);</a:t>
            </a:r>
          </a:p>
          <a:p>
            <a:pPr eaLnBrk="1" hangingPunct="1">
              <a:lnSpc>
                <a:spcPct val="80000"/>
              </a:lnSpc>
              <a:buFont typeface="Wingdings" pitchFamily="2" charset="2"/>
              <a:buNone/>
            </a:pPr>
            <a:r>
              <a:rPr lang="en-US" altLang="zh-CN" sz="2000" b="1" dirty="0"/>
              <a:t>                        </a:t>
            </a:r>
            <a:r>
              <a:rPr lang="en-US" altLang="zh-CN" sz="2000" b="1" dirty="0" err="1">
                <a:solidFill>
                  <a:srgbClr val="0000FF"/>
                </a:solidFill>
              </a:rPr>
              <a:t>cout</a:t>
            </a:r>
            <a:r>
              <a:rPr lang="en-US" altLang="zh-CN" sz="2000" b="1" dirty="0"/>
              <a:t>&lt;&lt;”</a:t>
            </a:r>
            <a:r>
              <a:rPr lang="en-US" altLang="zh-CN" sz="2000" b="1" dirty="0">
                <a:sym typeface="Wingdings" pitchFamily="2" charset="2"/>
              </a:rPr>
              <a:t></a:t>
            </a:r>
            <a:r>
              <a:rPr lang="en-US" altLang="zh-CN" sz="2000" b="1" dirty="0"/>
              <a:t>”&lt;&lt;</a:t>
            </a:r>
            <a:r>
              <a:rPr lang="en-US" altLang="zh-CN" sz="2000" b="1" i="1" dirty="0" err="1"/>
              <a:t>i</a:t>
            </a:r>
            <a:r>
              <a:rPr lang="en-US" altLang="zh-CN" sz="2000" b="1" dirty="0"/>
              <a:t>;             // </a:t>
            </a:r>
            <a:r>
              <a:rPr lang="zh-CN" altLang="en-US" sz="2000" b="1" dirty="0"/>
              <a:t>输出路径上的顶点</a:t>
            </a:r>
          </a:p>
          <a:p>
            <a:pPr eaLnBrk="1" hangingPunct="1">
              <a:lnSpc>
                <a:spcPct val="80000"/>
              </a:lnSpc>
              <a:buFont typeface="Wingdings" pitchFamily="2" charset="2"/>
              <a:buNone/>
            </a:pPr>
            <a:r>
              <a:rPr lang="zh-CN" altLang="en-US" sz="2000" b="1" dirty="0"/>
              <a:t>              </a:t>
            </a:r>
            <a:r>
              <a:rPr lang="en-US" altLang="zh-CN" sz="2000" b="1" dirty="0"/>
              <a:t>}</a:t>
            </a:r>
          </a:p>
          <a:p>
            <a:pPr eaLnBrk="1" hangingPunct="1">
              <a:lnSpc>
                <a:spcPct val="80000"/>
              </a:lnSpc>
              <a:buFont typeface="Wingdings" pitchFamily="2" charset="2"/>
              <a:buNone/>
            </a:pPr>
            <a:r>
              <a:rPr lang="en-US" altLang="zh-CN" sz="2000" b="1" dirty="0"/>
              <a:t>         }</a:t>
            </a:r>
          </a:p>
          <a:p>
            <a:pPr eaLnBrk="1" hangingPunct="1">
              <a:lnSpc>
                <a:spcPct val="80000"/>
              </a:lnSpc>
              <a:buFont typeface="Wingdings" pitchFamily="2" charset="2"/>
              <a:buNone/>
            </a:pPr>
            <a:r>
              <a:rPr lang="en-US" altLang="zh-CN" sz="1800" dirty="0"/>
              <a:t>}</a:t>
            </a:r>
            <a:endParaRPr lang="en-US" altLang="zh-CN" sz="1800" b="1" dirty="0"/>
          </a:p>
          <a:p>
            <a:pPr eaLnBrk="1" hangingPunct="1">
              <a:lnSpc>
                <a:spcPct val="80000"/>
              </a:lnSpc>
              <a:buClr>
                <a:srgbClr val="FF0000"/>
              </a:buClr>
              <a:buFont typeface="Wingdings" pitchFamily="2" charset="2"/>
              <a:buChar char="n"/>
            </a:pPr>
            <a:r>
              <a:rPr lang="zh-CN" altLang="en-US" sz="1800" b="1" dirty="0"/>
              <a:t>相关习题 </a:t>
            </a:r>
            <a:endParaRPr lang="zh-CN" altLang="en-US" sz="1800" dirty="0"/>
          </a:p>
          <a:p>
            <a:pPr marL="0" indent="0" eaLnBrk="1" hangingPunct="1">
              <a:lnSpc>
                <a:spcPct val="80000"/>
              </a:lnSpc>
              <a:buNone/>
            </a:pPr>
            <a:r>
              <a:rPr lang="zh-CN" altLang="en-US" sz="1800" dirty="0"/>
              <a:t>   （</a:t>
            </a:r>
            <a:r>
              <a:rPr lang="en-US" altLang="zh-CN" sz="1800" dirty="0"/>
              <a:t>1</a:t>
            </a:r>
            <a:r>
              <a:rPr lang="zh-CN" altLang="en-US" sz="1800" dirty="0"/>
              <a:t>）若采用第一种方法来表示路径</a:t>
            </a:r>
            <a:r>
              <a:rPr lang="en-US" altLang="zh-CN" sz="1800" dirty="0"/>
              <a:t>, </a:t>
            </a:r>
            <a:r>
              <a:rPr lang="zh-CN" altLang="en-US" sz="1800" dirty="0"/>
              <a:t>即用数组来存储路径上的顶点</a:t>
            </a:r>
            <a:r>
              <a:rPr lang="en-US" altLang="zh-CN" sz="1800" dirty="0"/>
              <a:t>, </a:t>
            </a:r>
            <a:r>
              <a:rPr lang="zh-CN" altLang="en-US" sz="1800" dirty="0"/>
              <a:t>需要修改</a:t>
            </a:r>
            <a:endParaRPr lang="en-US" altLang="zh-CN" sz="1800" dirty="0"/>
          </a:p>
          <a:p>
            <a:pPr marL="0" indent="0" eaLnBrk="1" hangingPunct="1">
              <a:lnSpc>
                <a:spcPct val="80000"/>
              </a:lnSpc>
              <a:buNone/>
            </a:pPr>
            <a:r>
              <a:rPr lang="en-US" altLang="zh-CN" sz="1800" dirty="0"/>
              <a:t>             </a:t>
            </a:r>
            <a:r>
              <a:rPr lang="zh-CN" altLang="en-US" sz="1800" dirty="0"/>
              <a:t>算法的哪些内容？比较两者在实现方面的差异及性能。</a:t>
            </a:r>
            <a:endParaRPr lang="en-US" altLang="zh-CN" sz="1800" dirty="0"/>
          </a:p>
          <a:p>
            <a:pPr marL="0" indent="0" eaLnBrk="1" hangingPunct="1">
              <a:lnSpc>
                <a:spcPct val="80000"/>
              </a:lnSpc>
              <a:buNone/>
            </a:pPr>
            <a:r>
              <a:rPr lang="en-US" altLang="zh-CN" sz="1800" dirty="0"/>
              <a:t>   </a:t>
            </a:r>
            <a:r>
              <a:rPr lang="zh-CN" altLang="en-US" sz="1800" dirty="0"/>
              <a:t>（</a:t>
            </a:r>
            <a:r>
              <a:rPr lang="en-US" altLang="zh-CN" sz="1800" dirty="0"/>
              <a:t>2</a:t>
            </a:r>
            <a:r>
              <a:rPr lang="zh-CN" altLang="en-US" sz="1800" dirty="0"/>
              <a:t>）若用二叉链表表示</a:t>
            </a:r>
            <a:r>
              <a:rPr lang="en-US" altLang="zh-CN" sz="1800" dirty="0"/>
              <a:t>bfs</a:t>
            </a:r>
            <a:r>
              <a:rPr lang="zh-CN" altLang="en-US" sz="1800" dirty="0"/>
              <a:t>生成树</a:t>
            </a:r>
            <a:r>
              <a:rPr lang="en-US" altLang="zh-CN" sz="1800" dirty="0"/>
              <a:t>, </a:t>
            </a:r>
            <a:r>
              <a:rPr lang="zh-CN" altLang="en-US" sz="1800" dirty="0"/>
              <a:t>如何实现该算法？</a:t>
            </a:r>
          </a:p>
          <a:p>
            <a:pPr marL="0" indent="0" eaLnBrk="1" hangingPunct="1">
              <a:lnSpc>
                <a:spcPct val="80000"/>
              </a:lnSpc>
              <a:buNone/>
            </a:pPr>
            <a:r>
              <a:rPr lang="zh-CN" altLang="en-US" sz="1800" dirty="0"/>
              <a:t>   （</a:t>
            </a:r>
            <a:r>
              <a:rPr lang="en-US" altLang="zh-CN" sz="1800" dirty="0"/>
              <a:t>3</a:t>
            </a:r>
            <a:r>
              <a:rPr lang="zh-CN" altLang="en-US" sz="1800" dirty="0"/>
              <a:t>）对右图的示例，模拟执行</a:t>
            </a:r>
            <a:r>
              <a:rPr lang="en-US" altLang="zh-CN" sz="1800" dirty="0" err="1"/>
              <a:t>printpath</a:t>
            </a:r>
            <a:r>
              <a:rPr lang="zh-CN" altLang="en-US" sz="1800" dirty="0"/>
              <a:t>算法求到各顶点的路径的执行。</a:t>
            </a:r>
          </a:p>
          <a:p>
            <a:pPr eaLnBrk="1" hangingPunct="1">
              <a:lnSpc>
                <a:spcPct val="80000"/>
              </a:lnSpc>
            </a:pPr>
            <a:endParaRPr lang="zh-CN" altLang="en-US" sz="1800" dirty="0"/>
          </a:p>
        </p:txBody>
      </p:sp>
      <p:sp>
        <p:nvSpPr>
          <p:cNvPr id="11" name="Line 44"/>
          <p:cNvSpPr>
            <a:spLocks noChangeShapeType="1"/>
          </p:cNvSpPr>
          <p:nvPr/>
        </p:nvSpPr>
        <p:spPr bwMode="auto">
          <a:xfrm flipH="1">
            <a:off x="4778707" y="5234409"/>
            <a:ext cx="1368426" cy="144869"/>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2" name="Line 45"/>
          <p:cNvSpPr>
            <a:spLocks noChangeShapeType="1"/>
          </p:cNvSpPr>
          <p:nvPr/>
        </p:nvSpPr>
        <p:spPr bwMode="auto">
          <a:xfrm flipH="1">
            <a:off x="4204032" y="5556265"/>
            <a:ext cx="395288" cy="579437"/>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3" name="Line 46"/>
          <p:cNvSpPr>
            <a:spLocks noChangeShapeType="1"/>
          </p:cNvSpPr>
          <p:nvPr/>
        </p:nvSpPr>
        <p:spPr bwMode="auto">
          <a:xfrm>
            <a:off x="4778707" y="5545154"/>
            <a:ext cx="608544" cy="503237"/>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5" name="Line 48"/>
          <p:cNvSpPr>
            <a:spLocks noChangeShapeType="1"/>
          </p:cNvSpPr>
          <p:nvPr/>
        </p:nvSpPr>
        <p:spPr bwMode="auto">
          <a:xfrm flipH="1" flipV="1">
            <a:off x="4355463" y="6264291"/>
            <a:ext cx="855043" cy="5190"/>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6" name="Line 49"/>
          <p:cNvSpPr>
            <a:spLocks noChangeShapeType="1"/>
          </p:cNvSpPr>
          <p:nvPr/>
        </p:nvSpPr>
        <p:spPr bwMode="auto">
          <a:xfrm>
            <a:off x="6426799" y="5234409"/>
            <a:ext cx="1149083" cy="144870"/>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7" name="Line 50"/>
          <p:cNvSpPr>
            <a:spLocks noChangeShapeType="1"/>
          </p:cNvSpPr>
          <p:nvPr/>
        </p:nvSpPr>
        <p:spPr bwMode="auto">
          <a:xfrm flipH="1">
            <a:off x="7226632" y="5595179"/>
            <a:ext cx="357188" cy="597675"/>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8" name="Line 51"/>
          <p:cNvSpPr>
            <a:spLocks noChangeShapeType="1"/>
          </p:cNvSpPr>
          <p:nvPr/>
        </p:nvSpPr>
        <p:spPr bwMode="auto">
          <a:xfrm>
            <a:off x="7729870" y="5616591"/>
            <a:ext cx="360362" cy="576263"/>
          </a:xfrm>
          <a:prstGeom prst="line">
            <a:avLst/>
          </a:prstGeom>
          <a:noFill/>
          <a:ln w="2857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2" name="Oval 55"/>
          <p:cNvSpPr>
            <a:spLocks noChangeArrowheads="1"/>
          </p:cNvSpPr>
          <p:nvPr/>
        </p:nvSpPr>
        <p:spPr bwMode="auto">
          <a:xfrm>
            <a:off x="6137874" y="5085184"/>
            <a:ext cx="288925" cy="298450"/>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1</a:t>
            </a:r>
          </a:p>
        </p:txBody>
      </p:sp>
      <p:sp>
        <p:nvSpPr>
          <p:cNvPr id="23" name="Oval 56"/>
          <p:cNvSpPr>
            <a:spLocks noChangeArrowheads="1"/>
          </p:cNvSpPr>
          <p:nvPr/>
        </p:nvSpPr>
        <p:spPr bwMode="auto">
          <a:xfrm>
            <a:off x="4561220" y="5329254"/>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2</a:t>
            </a:r>
          </a:p>
        </p:txBody>
      </p:sp>
      <p:sp>
        <p:nvSpPr>
          <p:cNvPr id="25" name="Oval 58"/>
          <p:cNvSpPr>
            <a:spLocks noChangeArrowheads="1"/>
          </p:cNvSpPr>
          <p:nvPr/>
        </p:nvSpPr>
        <p:spPr bwMode="auto">
          <a:xfrm>
            <a:off x="4057982" y="6121416"/>
            <a:ext cx="288925" cy="30003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4</a:t>
            </a:r>
          </a:p>
        </p:txBody>
      </p:sp>
      <p:sp>
        <p:nvSpPr>
          <p:cNvPr id="26" name="Oval 59"/>
          <p:cNvSpPr>
            <a:spLocks noChangeArrowheads="1"/>
          </p:cNvSpPr>
          <p:nvPr/>
        </p:nvSpPr>
        <p:spPr bwMode="auto">
          <a:xfrm>
            <a:off x="5210507" y="6048391"/>
            <a:ext cx="288925" cy="298450"/>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5</a:t>
            </a:r>
          </a:p>
        </p:txBody>
      </p:sp>
      <p:sp>
        <p:nvSpPr>
          <p:cNvPr id="27" name="Oval 60"/>
          <p:cNvSpPr>
            <a:spLocks noChangeArrowheads="1"/>
          </p:cNvSpPr>
          <p:nvPr/>
        </p:nvSpPr>
        <p:spPr bwMode="auto">
          <a:xfrm>
            <a:off x="7513970" y="5329254"/>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3</a:t>
            </a:r>
          </a:p>
        </p:txBody>
      </p:sp>
      <p:sp>
        <p:nvSpPr>
          <p:cNvPr id="28" name="Oval 61"/>
          <p:cNvSpPr>
            <a:spLocks noChangeArrowheads="1"/>
          </p:cNvSpPr>
          <p:nvPr/>
        </p:nvSpPr>
        <p:spPr bwMode="auto">
          <a:xfrm>
            <a:off x="7947357" y="6192854"/>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7</a:t>
            </a:r>
          </a:p>
        </p:txBody>
      </p:sp>
      <p:sp>
        <p:nvSpPr>
          <p:cNvPr id="29" name="Oval 62"/>
          <p:cNvSpPr>
            <a:spLocks noChangeArrowheads="1"/>
          </p:cNvSpPr>
          <p:nvPr/>
        </p:nvSpPr>
        <p:spPr bwMode="auto">
          <a:xfrm>
            <a:off x="7010732" y="6192854"/>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b="1" dirty="0">
                <a:ea typeface="宋体" pitchFamily="2" charset="-122"/>
              </a:rPr>
              <a:t>6</a:t>
            </a:r>
          </a:p>
        </p:txBody>
      </p:sp>
      <p:grpSp>
        <p:nvGrpSpPr>
          <p:cNvPr id="24" name="组合 67"/>
          <p:cNvGrpSpPr/>
          <p:nvPr/>
        </p:nvGrpSpPr>
        <p:grpSpPr>
          <a:xfrm>
            <a:off x="-903767" y="76371"/>
            <a:ext cx="11067421" cy="674847"/>
            <a:chOff x="-537206" y="4202884"/>
            <a:chExt cx="11067421" cy="674847"/>
          </a:xfrm>
        </p:grpSpPr>
        <p:grpSp>
          <p:nvGrpSpPr>
            <p:cNvPr id="30" name="组合 106"/>
            <p:cNvGrpSpPr/>
            <p:nvPr/>
          </p:nvGrpSpPr>
          <p:grpSpPr>
            <a:xfrm>
              <a:off x="-537206" y="4202884"/>
              <a:ext cx="11067421" cy="674847"/>
              <a:chOff x="-546731" y="4202884"/>
              <a:chExt cx="11067421" cy="674847"/>
            </a:xfrm>
          </p:grpSpPr>
          <p:sp>
            <p:nvSpPr>
              <p:cNvPr id="32"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33"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9.4 </a:t>
                </a:r>
                <a:r>
                  <a:rPr lang="zh-CN" altLang="en-US" sz="3600" b="1" dirty="0">
                    <a:latin typeface="Times New Roman" pitchFamily="18" charset="0"/>
                    <a:ea typeface="黑体" pitchFamily="49" charset="-122"/>
                  </a:rPr>
                  <a:t>图的遍历</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广度优先搜索遍历</a:t>
                </a:r>
              </a:p>
            </p:txBody>
          </p:sp>
        </p:grpSp>
        <p:pic>
          <p:nvPicPr>
            <p:cNvPr id="31" name="图片 30"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linds(horizont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linds(horizont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linds(horizontal)">
                                      <p:cBhvr>
                                        <p:cTn id="67" dur="500"/>
                                        <p:tgtEl>
                                          <p:spTgt spid="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
                                            <p:txEl>
                                              <p:pRg st="13" end="13"/>
                                            </p:txEl>
                                          </p:spTgt>
                                        </p:tgtEl>
                                        <p:attrNameLst>
                                          <p:attrName>style.visibility</p:attrName>
                                        </p:attrNameLst>
                                      </p:cBhvr>
                                      <p:to>
                                        <p:strVal val="visible"/>
                                      </p:to>
                                    </p:set>
                                    <p:animEffect transition="in" filter="blinds(horizontal)">
                                      <p:cBhvr>
                                        <p:cTn id="72" dur="500"/>
                                        <p:tgtEl>
                                          <p:spTgt spid="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blinds(horizontal)">
                                      <p:cBhvr>
                                        <p:cTn id="77" dur="500"/>
                                        <p:tgtEl>
                                          <p:spTgt spid="11"/>
                                        </p:tgtEl>
                                      </p:cBhvr>
                                    </p:animEffect>
                                  </p:childTnLst>
                                </p:cTn>
                              </p:par>
                              <p:par>
                                <p:cTn id="78" presetID="3" presetClass="entr" presetSubtype="10" fill="hold" nodeType="with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blinds(horizontal)">
                                      <p:cBhvr>
                                        <p:cTn id="80" dur="500"/>
                                        <p:tgtEl>
                                          <p:spTgt spid="12"/>
                                        </p:tgtEl>
                                      </p:cBhvr>
                                    </p:animEffect>
                                  </p:childTnLst>
                                </p:cTn>
                              </p:par>
                              <p:par>
                                <p:cTn id="81" presetID="3" presetClass="entr" presetSubtype="10"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blinds(horizontal)">
                                      <p:cBhvr>
                                        <p:cTn id="83" dur="500"/>
                                        <p:tgtEl>
                                          <p:spTgt spid="13"/>
                                        </p:tgtEl>
                                      </p:cBhvr>
                                    </p:animEffect>
                                  </p:childTnLst>
                                </p:cTn>
                              </p:par>
                              <p:par>
                                <p:cTn id="84" presetID="3" presetClass="entr" presetSubtype="10" fill="hold"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blinds(horizontal)">
                                      <p:cBhvr>
                                        <p:cTn id="86" dur="500"/>
                                        <p:tgtEl>
                                          <p:spTgt spid="15"/>
                                        </p:tgtEl>
                                      </p:cBhvr>
                                    </p:animEffect>
                                  </p:childTnLst>
                                </p:cTn>
                              </p:par>
                              <p:par>
                                <p:cTn id="87" presetID="3" presetClass="entr" presetSubtype="10" fill="hold"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blinds(horizontal)">
                                      <p:cBhvr>
                                        <p:cTn id="89" dur="500"/>
                                        <p:tgtEl>
                                          <p:spTgt spid="16"/>
                                        </p:tgtEl>
                                      </p:cBhvr>
                                    </p:animEffect>
                                  </p:childTnLst>
                                </p:cTn>
                              </p:par>
                              <p:par>
                                <p:cTn id="90" presetID="3" presetClass="entr" presetSubtype="10" fill="hold" nodeType="with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blinds(horizontal)">
                                      <p:cBhvr>
                                        <p:cTn id="92" dur="500"/>
                                        <p:tgtEl>
                                          <p:spTgt spid="17"/>
                                        </p:tgtEl>
                                      </p:cBhvr>
                                    </p:animEffect>
                                  </p:childTnLst>
                                </p:cTn>
                              </p:par>
                              <p:par>
                                <p:cTn id="93" presetID="3" presetClass="entr" presetSubtype="10" fill="hold" nodeType="with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blinds(horizontal)">
                                      <p:cBhvr>
                                        <p:cTn id="95" dur="500"/>
                                        <p:tgtEl>
                                          <p:spTgt spid="18"/>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22"/>
                                        </p:tgtEl>
                                        <p:attrNameLst>
                                          <p:attrName>style.visibility</p:attrName>
                                        </p:attrNameLst>
                                      </p:cBhvr>
                                      <p:to>
                                        <p:strVal val="visible"/>
                                      </p:to>
                                    </p:set>
                                    <p:animEffect transition="in" filter="blinds(horizontal)">
                                      <p:cBhvr>
                                        <p:cTn id="98" dur="500"/>
                                        <p:tgtEl>
                                          <p:spTgt spid="22"/>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23"/>
                                        </p:tgtEl>
                                        <p:attrNameLst>
                                          <p:attrName>style.visibility</p:attrName>
                                        </p:attrNameLst>
                                      </p:cBhvr>
                                      <p:to>
                                        <p:strVal val="visible"/>
                                      </p:to>
                                    </p:set>
                                    <p:animEffect transition="in" filter="blinds(horizontal)">
                                      <p:cBhvr>
                                        <p:cTn id="101" dur="500"/>
                                        <p:tgtEl>
                                          <p:spTgt spid="23"/>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25"/>
                                        </p:tgtEl>
                                        <p:attrNameLst>
                                          <p:attrName>style.visibility</p:attrName>
                                        </p:attrNameLst>
                                      </p:cBhvr>
                                      <p:to>
                                        <p:strVal val="visible"/>
                                      </p:to>
                                    </p:set>
                                    <p:animEffect transition="in" filter="blinds(horizontal)">
                                      <p:cBhvr>
                                        <p:cTn id="104" dur="500"/>
                                        <p:tgtEl>
                                          <p:spTgt spid="25"/>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26"/>
                                        </p:tgtEl>
                                        <p:attrNameLst>
                                          <p:attrName>style.visibility</p:attrName>
                                        </p:attrNameLst>
                                      </p:cBhvr>
                                      <p:to>
                                        <p:strVal val="visible"/>
                                      </p:to>
                                    </p:set>
                                    <p:animEffect transition="in" filter="blinds(horizontal)">
                                      <p:cBhvr>
                                        <p:cTn id="107" dur="500"/>
                                        <p:tgtEl>
                                          <p:spTgt spid="26"/>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blinds(horizontal)">
                                      <p:cBhvr>
                                        <p:cTn id="110" dur="500"/>
                                        <p:tgtEl>
                                          <p:spTgt spid="27"/>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blinds(horizontal)">
                                      <p:cBhvr>
                                        <p:cTn id="113" dur="500"/>
                                        <p:tgtEl>
                                          <p:spTgt spid="28"/>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29"/>
                                        </p:tgtEl>
                                        <p:attrNameLst>
                                          <p:attrName>style.visibility</p:attrName>
                                        </p:attrNameLst>
                                      </p:cBhvr>
                                      <p:to>
                                        <p:strVal val="visible"/>
                                      </p:to>
                                    </p:set>
                                    <p:animEffect transition="in" filter="blinds(horizontal)">
                                      <p:cBhvr>
                                        <p:cTn id="11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22" grpId="0" animBg="1" autoUpdateAnimBg="0"/>
      <p:bldP spid="23" grpId="0" animBg="1" autoUpdateAnimBg="0"/>
      <p:bldP spid="25" grpId="0" animBg="1" autoUpdateAnimBg="0"/>
      <p:bldP spid="26" grpId="0" animBg="1" autoUpdateAnimBg="0"/>
      <p:bldP spid="27" grpId="0" animBg="1" autoUpdateAnimBg="0"/>
      <p:bldP spid="28" grpId="0" animBg="1" autoUpdateAnimBg="0"/>
      <p:bldP spid="29"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52225"/>
          <p:cNvSpPr>
            <a:spLocks noGrp="1" noChangeArrowheads="1"/>
          </p:cNvSpPr>
          <p:nvPr>
            <p:ph type="title"/>
          </p:nvPr>
        </p:nvSpPr>
        <p:spPr/>
        <p:txBody>
          <a:bodyPr/>
          <a:lstStyle/>
          <a:p>
            <a:pPr eaLnBrk="1" hangingPunct="1"/>
            <a:r>
              <a:rPr lang="en-US" altLang="zh-CN" b="1" dirty="0">
                <a:solidFill>
                  <a:srgbClr val="FF0000"/>
                </a:solidFill>
              </a:rPr>
              <a:t>9.5  </a:t>
            </a:r>
            <a:r>
              <a:rPr lang="zh-CN" altLang="en-US" b="1" dirty="0">
                <a:solidFill>
                  <a:srgbClr val="FF0000"/>
                </a:solidFill>
              </a:rPr>
              <a:t>最小生成树</a:t>
            </a:r>
          </a:p>
        </p:txBody>
      </p:sp>
      <p:sp>
        <p:nvSpPr>
          <p:cNvPr id="52227" name="内容占位符 52226"/>
          <p:cNvSpPr>
            <a:spLocks noGrp="1" noChangeArrowheads="1"/>
          </p:cNvSpPr>
          <p:nvPr>
            <p:ph idx="1"/>
          </p:nvPr>
        </p:nvSpPr>
        <p:spPr/>
        <p:txBody>
          <a:bodyPr/>
          <a:lstStyle/>
          <a:p>
            <a:pPr marL="660400" indent="-660400" eaLnBrk="1" hangingPunct="1">
              <a:lnSpc>
                <a:spcPct val="90000"/>
              </a:lnSpc>
              <a:buFont typeface="Wingdings" pitchFamily="2" charset="2"/>
              <a:buNone/>
            </a:pPr>
            <a:r>
              <a:rPr lang="zh-CN" altLang="en-US" sz="2000" b="1" dirty="0">
                <a:solidFill>
                  <a:srgbClr val="FF0000"/>
                </a:solidFill>
              </a:rPr>
              <a:t>问题示例</a:t>
            </a:r>
            <a:r>
              <a:rPr lang="zh-CN" altLang="en-US" sz="2000" dirty="0"/>
              <a:t>：</a:t>
            </a:r>
            <a:r>
              <a:rPr lang="zh-CN" altLang="en-US" sz="2000" b="1" dirty="0"/>
              <a:t>修建一个连接各个小区与煤气供应站点之间的煤气管道，使得总造价成本最低。如何求解？</a:t>
            </a:r>
          </a:p>
          <a:p>
            <a:pPr marL="660400" indent="-660400" eaLnBrk="1" hangingPunct="1">
              <a:lnSpc>
                <a:spcPct val="90000"/>
              </a:lnSpc>
              <a:buFont typeface="Wingdings" pitchFamily="2" charset="2"/>
              <a:buNone/>
            </a:pPr>
            <a:r>
              <a:rPr lang="zh-CN" altLang="en-US" sz="2000" b="1" dirty="0"/>
              <a:t>通过分析可知，这时要构造一棵树</a:t>
            </a:r>
            <a:r>
              <a:rPr lang="en-US" altLang="zh-CN" sz="2000" b="1" dirty="0"/>
              <a:t>----</a:t>
            </a:r>
            <a:r>
              <a:rPr lang="zh-CN" altLang="en-US" sz="2000" b="1" dirty="0"/>
              <a:t>生成树</a:t>
            </a:r>
            <a:r>
              <a:rPr lang="en-US" altLang="zh-CN" sz="2000" b="1" dirty="0"/>
              <a:t>----</a:t>
            </a:r>
            <a:r>
              <a:rPr lang="zh-CN" altLang="en-US" sz="2000" b="1" dirty="0"/>
              <a:t>最小生成树。</a:t>
            </a:r>
          </a:p>
          <a:p>
            <a:pPr marL="660400" indent="-660400" eaLnBrk="1" hangingPunct="1">
              <a:lnSpc>
                <a:spcPct val="90000"/>
              </a:lnSpc>
              <a:buFont typeface="Wingdings" pitchFamily="2" charset="2"/>
              <a:buNone/>
            </a:pPr>
            <a:r>
              <a:rPr lang="zh-CN" altLang="en-US" sz="2000" b="1" dirty="0">
                <a:solidFill>
                  <a:srgbClr val="FF0000"/>
                </a:solidFill>
              </a:rPr>
              <a:t>对应模型</a:t>
            </a:r>
            <a:r>
              <a:rPr lang="zh-CN" altLang="en-US" sz="2000" b="1" dirty="0"/>
              <a:t>：图结构，生成树，最小生成树</a:t>
            </a:r>
          </a:p>
          <a:p>
            <a:pPr marL="660400" indent="-660400" eaLnBrk="1" hangingPunct="1">
              <a:lnSpc>
                <a:spcPct val="90000"/>
              </a:lnSpc>
              <a:buFont typeface="Wingdings" pitchFamily="2" charset="2"/>
              <a:buNone/>
            </a:pPr>
            <a:endParaRPr lang="zh-CN" altLang="en-US" sz="2000" b="1" dirty="0"/>
          </a:p>
          <a:p>
            <a:pPr marL="660400" indent="-660400" eaLnBrk="1" hangingPunct="1">
              <a:lnSpc>
                <a:spcPct val="90000"/>
              </a:lnSpc>
            </a:pPr>
            <a:r>
              <a:rPr lang="en-US" altLang="zh-CN" sz="2000" b="1" dirty="0">
                <a:solidFill>
                  <a:srgbClr val="FF0000"/>
                </a:solidFill>
              </a:rPr>
              <a:t>9.4.1 prim</a:t>
            </a:r>
            <a:r>
              <a:rPr lang="zh-CN" altLang="en-US" sz="2000" b="1" dirty="0">
                <a:solidFill>
                  <a:srgbClr val="FF0000"/>
                </a:solidFill>
              </a:rPr>
              <a:t>算法</a:t>
            </a:r>
          </a:p>
          <a:p>
            <a:pPr marL="660400" indent="-660400" eaLnBrk="1" hangingPunct="1">
              <a:lnSpc>
                <a:spcPct val="90000"/>
              </a:lnSpc>
              <a:buFont typeface="Wingdings" pitchFamily="2" charset="2"/>
              <a:buNone/>
            </a:pPr>
            <a:r>
              <a:rPr lang="en-US" altLang="zh-CN" sz="2000" b="1" dirty="0">
                <a:solidFill>
                  <a:srgbClr val="FF0000"/>
                </a:solidFill>
              </a:rPr>
              <a:t>    1. </a:t>
            </a:r>
            <a:r>
              <a:rPr lang="zh-CN" altLang="en-US" sz="2000" b="1" dirty="0">
                <a:solidFill>
                  <a:srgbClr val="FF0000"/>
                </a:solidFill>
              </a:rPr>
              <a:t>基本思想</a:t>
            </a:r>
          </a:p>
          <a:p>
            <a:pPr marL="660400" indent="-660400" eaLnBrk="1" hangingPunct="1">
              <a:lnSpc>
                <a:spcPct val="90000"/>
              </a:lnSpc>
              <a:buFont typeface="Wingdings" pitchFamily="2" charset="2"/>
              <a:buNone/>
            </a:pPr>
            <a:r>
              <a:rPr lang="zh-CN" altLang="en-US" sz="2000" b="1" dirty="0"/>
              <a:t>       在满足如下条件的边中选出一条最小的边：</a:t>
            </a:r>
          </a:p>
          <a:p>
            <a:pPr marL="660400" indent="-660400" eaLnBrk="1" hangingPunct="1">
              <a:lnSpc>
                <a:spcPct val="90000"/>
              </a:lnSpc>
              <a:buFont typeface="Wingdings" pitchFamily="2" charset="2"/>
              <a:buNone/>
            </a:pPr>
            <a:r>
              <a:rPr lang="zh-CN" altLang="en-US" sz="2000" b="1" dirty="0"/>
              <a:t>                </a:t>
            </a:r>
            <a:r>
              <a:rPr lang="zh-CN" altLang="en-US" sz="2000" b="1" dirty="0">
                <a:solidFill>
                  <a:srgbClr val="FF0000"/>
                </a:solidFill>
              </a:rPr>
              <a:t>一端已选，另一端未选。</a:t>
            </a:r>
          </a:p>
          <a:p>
            <a:pPr marL="660400" indent="-660400" eaLnBrk="1" hangingPunct="1">
              <a:lnSpc>
                <a:spcPct val="90000"/>
              </a:lnSpc>
              <a:buFont typeface="Wingdings" pitchFamily="2" charset="2"/>
              <a:buNone/>
            </a:pPr>
            <a:r>
              <a:rPr lang="zh-CN" altLang="en-US" sz="2000" b="1" dirty="0"/>
              <a:t>        因此，该算法需要给出起点，以作为已选顶点。</a:t>
            </a:r>
          </a:p>
          <a:p>
            <a:pPr marL="660400" indent="-660400" eaLnBrk="1" hangingPunct="1">
              <a:lnSpc>
                <a:spcPct val="90000"/>
              </a:lnSpc>
              <a:buFont typeface="Wingdings" pitchFamily="2" charset="2"/>
              <a:buNone/>
            </a:pPr>
            <a:r>
              <a:rPr lang="zh-CN" altLang="en-US" sz="2000" b="1" dirty="0"/>
              <a:t>    </a:t>
            </a:r>
          </a:p>
          <a:p>
            <a:pPr marL="660400" indent="-660400" eaLnBrk="1" hangingPunct="1">
              <a:lnSpc>
                <a:spcPct val="90000"/>
              </a:lnSpc>
              <a:buFont typeface="Wingdings" pitchFamily="2" charset="2"/>
              <a:buNone/>
            </a:pPr>
            <a:r>
              <a:rPr lang="zh-CN" altLang="en-US" sz="2000" b="1" dirty="0">
                <a:solidFill>
                  <a:srgbClr val="FF0000"/>
                </a:solidFill>
              </a:rPr>
              <a:t>    </a:t>
            </a:r>
            <a:r>
              <a:rPr lang="en-US" altLang="zh-CN" sz="2000" b="1" dirty="0">
                <a:solidFill>
                  <a:srgbClr val="FF0000"/>
                </a:solidFill>
              </a:rPr>
              <a:t>2. </a:t>
            </a:r>
            <a:r>
              <a:rPr lang="zh-CN" altLang="en-US" sz="2000" b="1" dirty="0">
                <a:solidFill>
                  <a:srgbClr val="FF0000"/>
                </a:solidFill>
              </a:rPr>
              <a:t>实例</a:t>
            </a:r>
          </a:p>
          <a:p>
            <a:pPr marL="660400" indent="-660400" eaLnBrk="1" hangingPunct="1">
              <a:lnSpc>
                <a:spcPct val="90000"/>
              </a:lnSpc>
              <a:buFont typeface="Wingdings" pitchFamily="2" charset="2"/>
              <a:buNone/>
            </a:pPr>
            <a:r>
              <a:rPr lang="zh-CN" altLang="en-US" sz="2000" b="1" dirty="0"/>
              <a:t>    对右图所示图，</a:t>
            </a:r>
          </a:p>
          <a:p>
            <a:pPr marL="660400" indent="-660400" eaLnBrk="1" hangingPunct="1">
              <a:lnSpc>
                <a:spcPct val="90000"/>
              </a:lnSpc>
              <a:buFont typeface="Wingdings" pitchFamily="2" charset="2"/>
              <a:buNone/>
            </a:pPr>
            <a:r>
              <a:rPr lang="zh-CN" altLang="en-US" sz="2000" b="1" dirty="0"/>
              <a:t>    用</a:t>
            </a:r>
            <a:r>
              <a:rPr lang="en-US" altLang="zh-CN" sz="2000" b="1" dirty="0"/>
              <a:t>Prim</a:t>
            </a:r>
            <a:r>
              <a:rPr lang="zh-CN" altLang="en-US" sz="2000" b="1" dirty="0"/>
              <a:t>算法求最小生成树。</a:t>
            </a:r>
            <a:endParaRPr lang="en-US" altLang="zh-CN" sz="2000" b="1" dirty="0"/>
          </a:p>
        </p:txBody>
      </p:sp>
      <p:sp>
        <p:nvSpPr>
          <p:cNvPr id="53252" name="矩形 52227"/>
          <p:cNvSpPr>
            <a:spLocks noChangeArrowheads="1"/>
          </p:cNvSpPr>
          <p:nvPr/>
        </p:nvSpPr>
        <p:spPr bwMode="auto">
          <a:xfrm>
            <a:off x="0" y="2544763"/>
            <a:ext cx="9144000" cy="0"/>
          </a:xfrm>
          <a:prstGeom prst="rect">
            <a:avLst/>
          </a:prstGeom>
          <a:noFill/>
          <a:ln w="9525">
            <a:noFill/>
            <a:miter lim="800000"/>
          </a:ln>
        </p:spPr>
        <p:txBody>
          <a:bodyPr/>
          <a:lstStyle/>
          <a:p>
            <a:pPr>
              <a:buFont typeface="Arial" pitchFamily="34" charset="0"/>
              <a:buNone/>
            </a:pPr>
            <a:endParaRPr lang="zh-CN" altLang="en-US">
              <a:cs typeface="Times New Roman" pitchFamily="18" charset="0"/>
            </a:endParaRPr>
          </a:p>
        </p:txBody>
      </p:sp>
      <p:grpSp>
        <p:nvGrpSpPr>
          <p:cNvPr id="2" name="组合 52228"/>
          <p:cNvGrpSpPr/>
          <p:nvPr/>
        </p:nvGrpSpPr>
        <p:grpSpPr bwMode="auto">
          <a:xfrm>
            <a:off x="6300788" y="1989138"/>
            <a:ext cx="2447925" cy="2028825"/>
            <a:chOff x="0" y="0"/>
            <a:chExt cx="1542" cy="1278"/>
          </a:xfrm>
        </p:grpSpPr>
        <p:sp>
          <p:nvSpPr>
            <p:cNvPr id="53255" name="文本框 52229"/>
            <p:cNvSpPr txBox="1">
              <a:spLocks noChangeArrowheads="1"/>
            </p:cNvSpPr>
            <p:nvPr/>
          </p:nvSpPr>
          <p:spPr bwMode="auto">
            <a:xfrm>
              <a:off x="363" y="817"/>
              <a:ext cx="363"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17</a:t>
              </a:r>
            </a:p>
          </p:txBody>
        </p:sp>
        <p:sp>
          <p:nvSpPr>
            <p:cNvPr id="53256" name="文本框 52230"/>
            <p:cNvSpPr txBox="1">
              <a:spLocks noChangeArrowheads="1"/>
            </p:cNvSpPr>
            <p:nvPr/>
          </p:nvSpPr>
          <p:spPr bwMode="auto">
            <a:xfrm>
              <a:off x="1315" y="817"/>
              <a:ext cx="227"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4</a:t>
              </a:r>
            </a:p>
          </p:txBody>
        </p:sp>
        <p:sp>
          <p:nvSpPr>
            <p:cNvPr id="53257" name="直接连接符 52231"/>
            <p:cNvSpPr>
              <a:spLocks noChangeShapeType="1"/>
            </p:cNvSpPr>
            <p:nvPr/>
          </p:nvSpPr>
          <p:spPr bwMode="auto">
            <a:xfrm flipH="1">
              <a:off x="136" y="136"/>
              <a:ext cx="499" cy="454"/>
            </a:xfrm>
            <a:prstGeom prst="line">
              <a:avLst/>
            </a:prstGeom>
            <a:noFill/>
            <a:ln w="9525">
              <a:solidFill>
                <a:srgbClr val="000000"/>
              </a:solidFill>
              <a:round/>
            </a:ln>
          </p:spPr>
          <p:txBody>
            <a:bodyPr/>
            <a:lstStyle/>
            <a:p>
              <a:endParaRPr lang="zh-CN" altLang="en-US"/>
            </a:p>
          </p:txBody>
        </p:sp>
        <p:sp>
          <p:nvSpPr>
            <p:cNvPr id="53258" name="直接连接符 52232"/>
            <p:cNvSpPr>
              <a:spLocks noChangeShapeType="1"/>
            </p:cNvSpPr>
            <p:nvPr/>
          </p:nvSpPr>
          <p:spPr bwMode="auto">
            <a:xfrm>
              <a:off x="816" y="136"/>
              <a:ext cx="499" cy="408"/>
            </a:xfrm>
            <a:prstGeom prst="line">
              <a:avLst/>
            </a:prstGeom>
            <a:noFill/>
            <a:ln w="9525">
              <a:solidFill>
                <a:srgbClr val="000000"/>
              </a:solidFill>
              <a:round/>
            </a:ln>
          </p:spPr>
          <p:txBody>
            <a:bodyPr/>
            <a:lstStyle/>
            <a:p>
              <a:endParaRPr lang="zh-CN" altLang="en-US"/>
            </a:p>
          </p:txBody>
        </p:sp>
        <p:sp>
          <p:nvSpPr>
            <p:cNvPr id="53259" name="直接连接符 52233"/>
            <p:cNvSpPr>
              <a:spLocks noChangeShapeType="1"/>
            </p:cNvSpPr>
            <p:nvPr/>
          </p:nvSpPr>
          <p:spPr bwMode="auto">
            <a:xfrm flipH="1">
              <a:off x="726" y="182"/>
              <a:ext cx="0" cy="408"/>
            </a:xfrm>
            <a:prstGeom prst="line">
              <a:avLst/>
            </a:prstGeom>
            <a:noFill/>
            <a:ln w="9525">
              <a:solidFill>
                <a:srgbClr val="000000"/>
              </a:solidFill>
              <a:round/>
            </a:ln>
          </p:spPr>
          <p:txBody>
            <a:bodyPr/>
            <a:lstStyle/>
            <a:p>
              <a:endParaRPr lang="zh-CN" altLang="en-US"/>
            </a:p>
          </p:txBody>
        </p:sp>
        <p:sp>
          <p:nvSpPr>
            <p:cNvPr id="53260" name="直接连接符 52234"/>
            <p:cNvSpPr>
              <a:spLocks noChangeShapeType="1"/>
            </p:cNvSpPr>
            <p:nvPr/>
          </p:nvSpPr>
          <p:spPr bwMode="auto">
            <a:xfrm>
              <a:off x="181" y="681"/>
              <a:ext cx="454" cy="0"/>
            </a:xfrm>
            <a:prstGeom prst="line">
              <a:avLst/>
            </a:prstGeom>
            <a:noFill/>
            <a:ln w="9525">
              <a:solidFill>
                <a:srgbClr val="000000"/>
              </a:solidFill>
              <a:round/>
            </a:ln>
          </p:spPr>
          <p:txBody>
            <a:bodyPr/>
            <a:lstStyle/>
            <a:p>
              <a:endParaRPr lang="zh-CN" altLang="en-US"/>
            </a:p>
          </p:txBody>
        </p:sp>
        <p:sp>
          <p:nvSpPr>
            <p:cNvPr id="53261" name="直接连接符 52235"/>
            <p:cNvSpPr>
              <a:spLocks noChangeShapeType="1"/>
            </p:cNvSpPr>
            <p:nvPr/>
          </p:nvSpPr>
          <p:spPr bwMode="auto">
            <a:xfrm flipV="1">
              <a:off x="816" y="635"/>
              <a:ext cx="499" cy="46"/>
            </a:xfrm>
            <a:prstGeom prst="line">
              <a:avLst/>
            </a:prstGeom>
            <a:noFill/>
            <a:ln w="9525">
              <a:solidFill>
                <a:srgbClr val="000000"/>
              </a:solidFill>
              <a:round/>
            </a:ln>
          </p:spPr>
          <p:txBody>
            <a:bodyPr/>
            <a:lstStyle/>
            <a:p>
              <a:endParaRPr lang="zh-CN" altLang="en-US"/>
            </a:p>
          </p:txBody>
        </p:sp>
        <p:sp>
          <p:nvSpPr>
            <p:cNvPr id="53262" name="直接连接符 52236"/>
            <p:cNvSpPr>
              <a:spLocks noChangeShapeType="1"/>
            </p:cNvSpPr>
            <p:nvPr/>
          </p:nvSpPr>
          <p:spPr bwMode="auto">
            <a:xfrm>
              <a:off x="136" y="771"/>
              <a:ext cx="272" cy="363"/>
            </a:xfrm>
            <a:prstGeom prst="line">
              <a:avLst/>
            </a:prstGeom>
            <a:noFill/>
            <a:ln w="9525">
              <a:solidFill>
                <a:srgbClr val="000000"/>
              </a:solidFill>
              <a:round/>
            </a:ln>
          </p:spPr>
          <p:txBody>
            <a:bodyPr/>
            <a:lstStyle/>
            <a:p>
              <a:endParaRPr lang="zh-CN" altLang="en-US"/>
            </a:p>
          </p:txBody>
        </p:sp>
        <p:sp>
          <p:nvSpPr>
            <p:cNvPr id="53263" name="直接连接符 52237"/>
            <p:cNvSpPr>
              <a:spLocks noChangeShapeType="1"/>
            </p:cNvSpPr>
            <p:nvPr/>
          </p:nvSpPr>
          <p:spPr bwMode="auto">
            <a:xfrm>
              <a:off x="549" y="1214"/>
              <a:ext cx="456" cy="0"/>
            </a:xfrm>
            <a:prstGeom prst="line">
              <a:avLst/>
            </a:prstGeom>
            <a:noFill/>
            <a:ln w="9525">
              <a:solidFill>
                <a:srgbClr val="000000"/>
              </a:solidFill>
              <a:round/>
            </a:ln>
          </p:spPr>
          <p:txBody>
            <a:bodyPr/>
            <a:lstStyle/>
            <a:p>
              <a:endParaRPr lang="zh-CN" altLang="en-US"/>
            </a:p>
          </p:txBody>
        </p:sp>
        <p:sp>
          <p:nvSpPr>
            <p:cNvPr id="53264" name="直接连接符 52238"/>
            <p:cNvSpPr>
              <a:spLocks noChangeShapeType="1"/>
            </p:cNvSpPr>
            <p:nvPr/>
          </p:nvSpPr>
          <p:spPr bwMode="auto">
            <a:xfrm flipH="1">
              <a:off x="499" y="772"/>
              <a:ext cx="164" cy="271"/>
            </a:xfrm>
            <a:prstGeom prst="line">
              <a:avLst/>
            </a:prstGeom>
            <a:noFill/>
            <a:ln w="9525">
              <a:solidFill>
                <a:srgbClr val="000000"/>
              </a:solidFill>
              <a:round/>
            </a:ln>
          </p:spPr>
          <p:txBody>
            <a:bodyPr/>
            <a:lstStyle/>
            <a:p>
              <a:endParaRPr lang="zh-CN" altLang="en-US"/>
            </a:p>
          </p:txBody>
        </p:sp>
        <p:sp>
          <p:nvSpPr>
            <p:cNvPr id="53265" name="直接连接符 52239"/>
            <p:cNvSpPr>
              <a:spLocks noChangeShapeType="1"/>
            </p:cNvSpPr>
            <p:nvPr/>
          </p:nvSpPr>
          <p:spPr bwMode="auto">
            <a:xfrm>
              <a:off x="741" y="766"/>
              <a:ext cx="302" cy="368"/>
            </a:xfrm>
            <a:prstGeom prst="line">
              <a:avLst/>
            </a:prstGeom>
            <a:noFill/>
            <a:ln w="9525">
              <a:solidFill>
                <a:srgbClr val="000000"/>
              </a:solidFill>
              <a:round/>
            </a:ln>
          </p:spPr>
          <p:txBody>
            <a:bodyPr/>
            <a:lstStyle/>
            <a:p>
              <a:endParaRPr lang="zh-CN" altLang="en-US"/>
            </a:p>
          </p:txBody>
        </p:sp>
        <p:sp>
          <p:nvSpPr>
            <p:cNvPr id="53266" name="直接连接符 52240"/>
            <p:cNvSpPr>
              <a:spLocks noChangeShapeType="1"/>
            </p:cNvSpPr>
            <p:nvPr/>
          </p:nvSpPr>
          <p:spPr bwMode="auto">
            <a:xfrm flipH="1">
              <a:off x="1179" y="726"/>
              <a:ext cx="182" cy="363"/>
            </a:xfrm>
            <a:prstGeom prst="line">
              <a:avLst/>
            </a:prstGeom>
            <a:noFill/>
            <a:ln w="9525">
              <a:solidFill>
                <a:srgbClr val="000000"/>
              </a:solidFill>
              <a:round/>
            </a:ln>
          </p:spPr>
          <p:txBody>
            <a:bodyPr/>
            <a:lstStyle/>
            <a:p>
              <a:endParaRPr lang="zh-CN" altLang="en-US"/>
            </a:p>
          </p:txBody>
        </p:sp>
        <p:sp>
          <p:nvSpPr>
            <p:cNvPr id="53267" name="椭圆 52241"/>
            <p:cNvSpPr>
              <a:spLocks noChangeArrowheads="1"/>
            </p:cNvSpPr>
            <p:nvPr/>
          </p:nvSpPr>
          <p:spPr bwMode="auto">
            <a:xfrm>
              <a:off x="623" y="592"/>
              <a:ext cx="182" cy="189"/>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6</a:t>
              </a:r>
            </a:p>
          </p:txBody>
        </p:sp>
        <p:sp>
          <p:nvSpPr>
            <p:cNvPr id="53268" name="椭圆 52242"/>
            <p:cNvSpPr>
              <a:spLocks noChangeArrowheads="1"/>
            </p:cNvSpPr>
            <p:nvPr/>
          </p:nvSpPr>
          <p:spPr bwMode="auto">
            <a:xfrm>
              <a:off x="635" y="0"/>
              <a:ext cx="182" cy="188"/>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1</a:t>
              </a:r>
            </a:p>
          </p:txBody>
        </p:sp>
        <p:sp>
          <p:nvSpPr>
            <p:cNvPr id="53269" name="椭圆 52243"/>
            <p:cNvSpPr>
              <a:spLocks noChangeArrowheads="1"/>
            </p:cNvSpPr>
            <p:nvPr/>
          </p:nvSpPr>
          <p:spPr bwMode="auto">
            <a:xfrm>
              <a:off x="0" y="590"/>
              <a:ext cx="182" cy="189"/>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2</a:t>
              </a:r>
            </a:p>
          </p:txBody>
        </p:sp>
        <p:sp>
          <p:nvSpPr>
            <p:cNvPr id="53270" name="椭圆 52244"/>
            <p:cNvSpPr>
              <a:spLocks noChangeArrowheads="1"/>
            </p:cNvSpPr>
            <p:nvPr/>
          </p:nvSpPr>
          <p:spPr bwMode="auto">
            <a:xfrm>
              <a:off x="1315" y="544"/>
              <a:ext cx="182" cy="189"/>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5</a:t>
              </a:r>
            </a:p>
          </p:txBody>
        </p:sp>
        <p:sp>
          <p:nvSpPr>
            <p:cNvPr id="53271" name="椭圆 52245"/>
            <p:cNvSpPr>
              <a:spLocks noChangeArrowheads="1"/>
            </p:cNvSpPr>
            <p:nvPr/>
          </p:nvSpPr>
          <p:spPr bwMode="auto">
            <a:xfrm>
              <a:off x="363" y="1089"/>
              <a:ext cx="182" cy="189"/>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3</a:t>
              </a:r>
            </a:p>
          </p:txBody>
        </p:sp>
        <p:sp>
          <p:nvSpPr>
            <p:cNvPr id="53272" name="椭圆 52246"/>
            <p:cNvSpPr>
              <a:spLocks noChangeArrowheads="1"/>
            </p:cNvSpPr>
            <p:nvPr/>
          </p:nvSpPr>
          <p:spPr bwMode="auto">
            <a:xfrm>
              <a:off x="1043" y="1089"/>
              <a:ext cx="182" cy="188"/>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4</a:t>
              </a:r>
            </a:p>
          </p:txBody>
        </p:sp>
        <p:sp>
          <p:nvSpPr>
            <p:cNvPr id="53273" name="文本框 52247"/>
            <p:cNvSpPr txBox="1">
              <a:spLocks noChangeArrowheads="1"/>
            </p:cNvSpPr>
            <p:nvPr/>
          </p:nvSpPr>
          <p:spPr bwMode="auto">
            <a:xfrm>
              <a:off x="680" y="227"/>
              <a:ext cx="272"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9  </a:t>
              </a:r>
            </a:p>
          </p:txBody>
        </p:sp>
        <p:sp>
          <p:nvSpPr>
            <p:cNvPr id="53274" name="文本框 52248"/>
            <p:cNvSpPr txBox="1">
              <a:spLocks noChangeArrowheads="1"/>
            </p:cNvSpPr>
            <p:nvPr/>
          </p:nvSpPr>
          <p:spPr bwMode="auto">
            <a:xfrm>
              <a:off x="181" y="182"/>
              <a:ext cx="363"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12</a:t>
              </a:r>
            </a:p>
          </p:txBody>
        </p:sp>
        <p:sp>
          <p:nvSpPr>
            <p:cNvPr id="53275" name="文本框 52249"/>
            <p:cNvSpPr txBox="1">
              <a:spLocks noChangeArrowheads="1"/>
            </p:cNvSpPr>
            <p:nvPr/>
          </p:nvSpPr>
          <p:spPr bwMode="auto">
            <a:xfrm>
              <a:off x="998" y="182"/>
              <a:ext cx="226"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9</a:t>
              </a:r>
            </a:p>
          </p:txBody>
        </p:sp>
        <p:sp>
          <p:nvSpPr>
            <p:cNvPr id="53276" name="文本框 52250"/>
            <p:cNvSpPr txBox="1">
              <a:spLocks noChangeArrowheads="1"/>
            </p:cNvSpPr>
            <p:nvPr/>
          </p:nvSpPr>
          <p:spPr bwMode="auto">
            <a:xfrm>
              <a:off x="816" y="499"/>
              <a:ext cx="226"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9</a:t>
              </a:r>
            </a:p>
          </p:txBody>
        </p:sp>
        <p:sp>
          <p:nvSpPr>
            <p:cNvPr id="53277" name="文本框 52251"/>
            <p:cNvSpPr txBox="1">
              <a:spLocks noChangeArrowheads="1"/>
            </p:cNvSpPr>
            <p:nvPr/>
          </p:nvSpPr>
          <p:spPr bwMode="auto">
            <a:xfrm>
              <a:off x="363" y="454"/>
              <a:ext cx="317"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15</a:t>
              </a:r>
            </a:p>
          </p:txBody>
        </p:sp>
        <p:sp>
          <p:nvSpPr>
            <p:cNvPr id="53278" name="文本框 52252"/>
            <p:cNvSpPr txBox="1">
              <a:spLocks noChangeArrowheads="1"/>
            </p:cNvSpPr>
            <p:nvPr/>
          </p:nvSpPr>
          <p:spPr bwMode="auto">
            <a:xfrm>
              <a:off x="0" y="817"/>
              <a:ext cx="227"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6</a:t>
              </a:r>
            </a:p>
          </p:txBody>
        </p:sp>
        <p:sp>
          <p:nvSpPr>
            <p:cNvPr id="53279" name="文本框 52253"/>
            <p:cNvSpPr txBox="1">
              <a:spLocks noChangeArrowheads="1"/>
            </p:cNvSpPr>
            <p:nvPr/>
          </p:nvSpPr>
          <p:spPr bwMode="auto">
            <a:xfrm>
              <a:off x="816" y="726"/>
              <a:ext cx="363"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10</a:t>
              </a:r>
            </a:p>
          </p:txBody>
        </p:sp>
        <p:sp>
          <p:nvSpPr>
            <p:cNvPr id="53280" name="文本框 52254"/>
            <p:cNvSpPr txBox="1">
              <a:spLocks noChangeArrowheads="1"/>
            </p:cNvSpPr>
            <p:nvPr/>
          </p:nvSpPr>
          <p:spPr bwMode="auto">
            <a:xfrm>
              <a:off x="635" y="1043"/>
              <a:ext cx="227"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3</a:t>
              </a:r>
            </a:p>
          </p:txBody>
        </p:sp>
      </p:grpSp>
      <p:sp>
        <p:nvSpPr>
          <p:cNvPr id="53254" name="灯片编号占位符 1"/>
          <p:cNvSpPr>
            <a:spLocks noGrp="1" noChangeArrowheads="1"/>
          </p:cNvSpPr>
          <p:nvPr>
            <p:ph type="sldNum" sz="quarter" idx="4294967295"/>
          </p:nvPr>
        </p:nvSpPr>
        <p:spPr bwMode="auto">
          <a:xfrm>
            <a:off x="6804025" y="6381750"/>
            <a:ext cx="1981200" cy="476250"/>
          </a:xfrm>
          <a:prstGeom prst="rect">
            <a:avLst/>
          </a:prstGeom>
          <a:noFill/>
          <a:ln>
            <a:miter lim="800000"/>
          </a:ln>
        </p:spPr>
        <p:txBody>
          <a:bodyPr/>
          <a:lstStyle/>
          <a:p>
            <a:fld id="{B92081B3-CCE0-40A4-9F9E-8D56FCA0E1D5}" type="slidenum">
              <a:rPr altLang="en-US">
                <a:latin typeface="Times New Roman" pitchFamily="18" charset="0"/>
              </a:rPr>
              <a:pPr/>
              <a:t>56</a:t>
            </a:fld>
            <a:endParaRPr lang="zh-CN" altLang="en-US">
              <a:latin typeface="Times New Roman" pitchFamily="18" charset="0"/>
            </a:endParaRP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blinds(horizontal)">
                                      <p:cBhvr>
                                        <p:cTn id="7" dur="5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blinds(horizontal)">
                                      <p:cBhvr>
                                        <p:cTn id="12" dur="5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blinds(horizontal)">
                                      <p:cBhvr>
                                        <p:cTn id="17" dur="500"/>
                                        <p:tgtEl>
                                          <p:spTgt spid="522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227">
                                            <p:txEl>
                                              <p:pRg st="4" end="4"/>
                                            </p:txEl>
                                          </p:spTgt>
                                        </p:tgtEl>
                                        <p:attrNameLst>
                                          <p:attrName>style.visibility</p:attrName>
                                        </p:attrNameLst>
                                      </p:cBhvr>
                                      <p:to>
                                        <p:strVal val="visible"/>
                                      </p:to>
                                    </p:set>
                                    <p:animEffect transition="in" filter="blinds(horizontal)">
                                      <p:cBhvr>
                                        <p:cTn id="27" dur="500"/>
                                        <p:tgtEl>
                                          <p:spTgt spid="522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227">
                                            <p:txEl>
                                              <p:pRg st="5" end="5"/>
                                            </p:txEl>
                                          </p:spTgt>
                                        </p:tgtEl>
                                        <p:attrNameLst>
                                          <p:attrName>style.visibility</p:attrName>
                                        </p:attrNameLst>
                                      </p:cBhvr>
                                      <p:to>
                                        <p:strVal val="visible"/>
                                      </p:to>
                                    </p:set>
                                    <p:animEffect transition="in" filter="blinds(horizontal)">
                                      <p:cBhvr>
                                        <p:cTn id="32" dur="500"/>
                                        <p:tgtEl>
                                          <p:spTgt spid="522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2227">
                                            <p:txEl>
                                              <p:pRg st="6" end="6"/>
                                            </p:txEl>
                                          </p:spTgt>
                                        </p:tgtEl>
                                        <p:attrNameLst>
                                          <p:attrName>style.visibility</p:attrName>
                                        </p:attrNameLst>
                                      </p:cBhvr>
                                      <p:to>
                                        <p:strVal val="visible"/>
                                      </p:to>
                                    </p:set>
                                    <p:animEffect transition="in" filter="blinds(horizontal)">
                                      <p:cBhvr>
                                        <p:cTn id="37" dur="500"/>
                                        <p:tgtEl>
                                          <p:spTgt spid="522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2227">
                                            <p:txEl>
                                              <p:pRg st="7" end="7"/>
                                            </p:txEl>
                                          </p:spTgt>
                                        </p:tgtEl>
                                        <p:attrNameLst>
                                          <p:attrName>style.visibility</p:attrName>
                                        </p:attrNameLst>
                                      </p:cBhvr>
                                      <p:to>
                                        <p:strVal val="visible"/>
                                      </p:to>
                                    </p:set>
                                    <p:animEffect transition="in" filter="blinds(horizontal)">
                                      <p:cBhvr>
                                        <p:cTn id="42" dur="500"/>
                                        <p:tgtEl>
                                          <p:spTgt spid="5222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2227">
                                            <p:txEl>
                                              <p:pRg st="8" end="8"/>
                                            </p:txEl>
                                          </p:spTgt>
                                        </p:tgtEl>
                                        <p:attrNameLst>
                                          <p:attrName>style.visibility</p:attrName>
                                        </p:attrNameLst>
                                      </p:cBhvr>
                                      <p:to>
                                        <p:strVal val="visible"/>
                                      </p:to>
                                    </p:set>
                                    <p:animEffect transition="in" filter="blinds(horizontal)">
                                      <p:cBhvr>
                                        <p:cTn id="47" dur="500"/>
                                        <p:tgtEl>
                                          <p:spTgt spid="5222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2227">
                                            <p:txEl>
                                              <p:pRg st="9" end="9"/>
                                            </p:txEl>
                                          </p:spTgt>
                                        </p:tgtEl>
                                        <p:attrNameLst>
                                          <p:attrName>style.visibility</p:attrName>
                                        </p:attrNameLst>
                                      </p:cBhvr>
                                      <p:to>
                                        <p:strVal val="visible"/>
                                      </p:to>
                                    </p:set>
                                    <p:animEffect transition="in" filter="blinds(horizontal)">
                                      <p:cBhvr>
                                        <p:cTn id="52" dur="500"/>
                                        <p:tgtEl>
                                          <p:spTgt spid="5222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2227">
                                            <p:txEl>
                                              <p:pRg st="10" end="10"/>
                                            </p:txEl>
                                          </p:spTgt>
                                        </p:tgtEl>
                                        <p:attrNameLst>
                                          <p:attrName>style.visibility</p:attrName>
                                        </p:attrNameLst>
                                      </p:cBhvr>
                                      <p:to>
                                        <p:strVal val="visible"/>
                                      </p:to>
                                    </p:set>
                                    <p:animEffect transition="in" filter="blinds(horizontal)">
                                      <p:cBhvr>
                                        <p:cTn id="57" dur="500"/>
                                        <p:tgtEl>
                                          <p:spTgt spid="5222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2227">
                                            <p:txEl>
                                              <p:pRg st="11" end="11"/>
                                            </p:txEl>
                                          </p:spTgt>
                                        </p:tgtEl>
                                        <p:attrNameLst>
                                          <p:attrName>style.visibility</p:attrName>
                                        </p:attrNameLst>
                                      </p:cBhvr>
                                      <p:to>
                                        <p:strVal val="visible"/>
                                      </p:to>
                                    </p:set>
                                    <p:animEffect transition="in" filter="blinds(horizontal)">
                                      <p:cBhvr>
                                        <p:cTn id="62" dur="500"/>
                                        <p:tgtEl>
                                          <p:spTgt spid="5222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2227">
                                            <p:txEl>
                                              <p:pRg st="12" end="12"/>
                                            </p:txEl>
                                          </p:spTgt>
                                        </p:tgtEl>
                                        <p:attrNameLst>
                                          <p:attrName>style.visibility</p:attrName>
                                        </p:attrNameLst>
                                      </p:cBhvr>
                                      <p:to>
                                        <p:strVal val="visible"/>
                                      </p:to>
                                    </p:set>
                                    <p:animEffect transition="in" filter="blinds(horizontal)">
                                      <p:cBhvr>
                                        <p:cTn id="67" dur="500"/>
                                        <p:tgtEl>
                                          <p:spTgt spid="5222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53249"/>
          <p:cNvSpPr>
            <a:spLocks noGrp="1" noChangeArrowheads="1"/>
          </p:cNvSpPr>
          <p:nvPr>
            <p:ph type="ctrTitle"/>
          </p:nvPr>
        </p:nvSpPr>
        <p:spPr>
          <a:xfrm>
            <a:off x="642910" y="-142900"/>
            <a:ext cx="8001000" cy="1216026"/>
          </a:xfrm>
        </p:spPr>
        <p:txBody>
          <a:bodyPr/>
          <a:lstStyle/>
          <a:p>
            <a:pPr eaLnBrk="1" hangingPunct="1"/>
            <a:r>
              <a:rPr lang="en-US" altLang="zh-CN" sz="4000" b="1" dirty="0">
                <a:solidFill>
                  <a:srgbClr val="FF0000"/>
                </a:solidFill>
              </a:rPr>
              <a:t>9.5  </a:t>
            </a:r>
            <a:r>
              <a:rPr lang="zh-CN" altLang="en-US" sz="4000" b="1" dirty="0">
                <a:solidFill>
                  <a:srgbClr val="FF0000"/>
                </a:solidFill>
              </a:rPr>
              <a:t>最小生成树</a:t>
            </a:r>
            <a:r>
              <a:rPr lang="en-US" altLang="zh-CN" sz="4000" dirty="0"/>
              <a:t>----</a:t>
            </a:r>
            <a:r>
              <a:rPr lang="zh-CN" altLang="en-US" sz="2800" dirty="0">
                <a:solidFill>
                  <a:srgbClr val="FF0000"/>
                </a:solidFill>
              </a:rPr>
              <a:t>求解过程示例</a:t>
            </a:r>
          </a:p>
        </p:txBody>
      </p:sp>
      <p:graphicFrame>
        <p:nvGraphicFramePr>
          <p:cNvPr id="53251" name="内容占位符 53250"/>
          <p:cNvGraphicFramePr>
            <a:graphicFrameLocks noGrp="1"/>
          </p:cNvGraphicFramePr>
          <p:nvPr>
            <p:ph idx="1"/>
          </p:nvPr>
        </p:nvGraphicFramePr>
        <p:xfrm>
          <a:off x="611188" y="1125538"/>
          <a:ext cx="7993062" cy="4968876"/>
        </p:xfrm>
        <a:graphic>
          <a:graphicData uri="http://schemas.openxmlformats.org/drawingml/2006/table">
            <a:tbl>
              <a:tblPr/>
              <a:tblGrid>
                <a:gridCol w="2663825"/>
                <a:gridCol w="2663825"/>
                <a:gridCol w="2665412"/>
              </a:tblGrid>
              <a:tr h="24844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zh-CN" sz="2200" b="0" i="0" u="none" strike="noStrike" cap="none" normalizeH="0" baseline="0">
                        <a:ln>
                          <a:noFill/>
                        </a:ln>
                        <a:solidFill>
                          <a:schemeClr val="tx1"/>
                        </a:solidFill>
                        <a:effectLst/>
                        <a:latin typeface="Times New Roman"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zh-CN" sz="2200" b="0" i="0" u="none" strike="noStrike" cap="none" normalizeH="0" baseline="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zh-CN" sz="2200" b="0" i="0" u="none" strike="noStrike" cap="none" normalizeH="0" baseline="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844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a:ln>
                            <a:noFill/>
                          </a:ln>
                          <a:solidFill>
                            <a:schemeClr val="tx1"/>
                          </a:solidFill>
                          <a:effectLst/>
                          <a:latin typeface="Times New Roman" pitchFamily="18" charset="0"/>
                          <a:ea typeface="楷体_GB2312" pitchFamily="1"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zh-CN" sz="2200" b="0" i="0" u="none" strike="noStrike" cap="none" normalizeH="0" baseline="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zh-CN" sz="2200" b="0" i="0" u="none" strike="noStrike" cap="none" normalizeH="0" baseline="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组合 53264"/>
          <p:cNvGrpSpPr/>
          <p:nvPr/>
        </p:nvGrpSpPr>
        <p:grpSpPr bwMode="auto">
          <a:xfrm>
            <a:off x="827088" y="1268413"/>
            <a:ext cx="2449512" cy="2028825"/>
            <a:chOff x="0" y="0"/>
            <a:chExt cx="1543" cy="1278"/>
          </a:xfrm>
        </p:grpSpPr>
        <p:sp>
          <p:nvSpPr>
            <p:cNvPr id="54489" name="文本框 53265"/>
            <p:cNvSpPr txBox="1">
              <a:spLocks noChangeArrowheads="1"/>
            </p:cNvSpPr>
            <p:nvPr/>
          </p:nvSpPr>
          <p:spPr bwMode="auto">
            <a:xfrm>
              <a:off x="1316" y="817"/>
              <a:ext cx="227"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4</a:t>
              </a:r>
            </a:p>
          </p:txBody>
        </p:sp>
        <p:sp>
          <p:nvSpPr>
            <p:cNvPr id="54490" name="直接连接符 53266"/>
            <p:cNvSpPr>
              <a:spLocks noChangeShapeType="1"/>
            </p:cNvSpPr>
            <p:nvPr/>
          </p:nvSpPr>
          <p:spPr bwMode="auto">
            <a:xfrm flipH="1">
              <a:off x="136" y="136"/>
              <a:ext cx="499" cy="454"/>
            </a:xfrm>
            <a:prstGeom prst="line">
              <a:avLst/>
            </a:prstGeom>
            <a:noFill/>
            <a:ln w="9525">
              <a:solidFill>
                <a:srgbClr val="000000"/>
              </a:solidFill>
              <a:round/>
            </a:ln>
          </p:spPr>
          <p:txBody>
            <a:bodyPr/>
            <a:lstStyle/>
            <a:p>
              <a:endParaRPr lang="zh-CN" altLang="en-US"/>
            </a:p>
          </p:txBody>
        </p:sp>
        <p:sp>
          <p:nvSpPr>
            <p:cNvPr id="54491" name="直接连接符 53267"/>
            <p:cNvSpPr>
              <a:spLocks noChangeShapeType="1"/>
            </p:cNvSpPr>
            <p:nvPr/>
          </p:nvSpPr>
          <p:spPr bwMode="auto">
            <a:xfrm>
              <a:off x="816" y="136"/>
              <a:ext cx="499" cy="408"/>
            </a:xfrm>
            <a:prstGeom prst="line">
              <a:avLst/>
            </a:prstGeom>
            <a:noFill/>
            <a:ln w="9525">
              <a:solidFill>
                <a:srgbClr val="000000"/>
              </a:solidFill>
              <a:round/>
            </a:ln>
          </p:spPr>
          <p:txBody>
            <a:bodyPr/>
            <a:lstStyle/>
            <a:p>
              <a:endParaRPr lang="zh-CN" altLang="en-US"/>
            </a:p>
          </p:txBody>
        </p:sp>
        <p:sp>
          <p:nvSpPr>
            <p:cNvPr id="54492" name="直接连接符 53268"/>
            <p:cNvSpPr>
              <a:spLocks noChangeShapeType="1"/>
            </p:cNvSpPr>
            <p:nvPr/>
          </p:nvSpPr>
          <p:spPr bwMode="auto">
            <a:xfrm flipH="1">
              <a:off x="726" y="182"/>
              <a:ext cx="0" cy="408"/>
            </a:xfrm>
            <a:prstGeom prst="line">
              <a:avLst/>
            </a:prstGeom>
            <a:noFill/>
            <a:ln w="9525">
              <a:solidFill>
                <a:srgbClr val="000000"/>
              </a:solidFill>
              <a:round/>
            </a:ln>
          </p:spPr>
          <p:txBody>
            <a:bodyPr/>
            <a:lstStyle/>
            <a:p>
              <a:endParaRPr lang="zh-CN" altLang="en-US"/>
            </a:p>
          </p:txBody>
        </p:sp>
        <p:sp>
          <p:nvSpPr>
            <p:cNvPr id="54493" name="直接连接符 53269"/>
            <p:cNvSpPr>
              <a:spLocks noChangeShapeType="1"/>
            </p:cNvSpPr>
            <p:nvPr/>
          </p:nvSpPr>
          <p:spPr bwMode="auto">
            <a:xfrm>
              <a:off x="181" y="681"/>
              <a:ext cx="454" cy="0"/>
            </a:xfrm>
            <a:prstGeom prst="line">
              <a:avLst/>
            </a:prstGeom>
            <a:noFill/>
            <a:ln w="9525">
              <a:solidFill>
                <a:srgbClr val="000000"/>
              </a:solidFill>
              <a:round/>
            </a:ln>
          </p:spPr>
          <p:txBody>
            <a:bodyPr/>
            <a:lstStyle/>
            <a:p>
              <a:endParaRPr lang="zh-CN" altLang="en-US"/>
            </a:p>
          </p:txBody>
        </p:sp>
        <p:sp>
          <p:nvSpPr>
            <p:cNvPr id="54494" name="直接连接符 53270"/>
            <p:cNvSpPr>
              <a:spLocks noChangeShapeType="1"/>
            </p:cNvSpPr>
            <p:nvPr/>
          </p:nvSpPr>
          <p:spPr bwMode="auto">
            <a:xfrm flipV="1">
              <a:off x="816" y="635"/>
              <a:ext cx="499" cy="46"/>
            </a:xfrm>
            <a:prstGeom prst="line">
              <a:avLst/>
            </a:prstGeom>
            <a:noFill/>
            <a:ln w="9525">
              <a:solidFill>
                <a:srgbClr val="000000"/>
              </a:solidFill>
              <a:round/>
            </a:ln>
          </p:spPr>
          <p:txBody>
            <a:bodyPr/>
            <a:lstStyle/>
            <a:p>
              <a:endParaRPr lang="zh-CN" altLang="en-US"/>
            </a:p>
          </p:txBody>
        </p:sp>
        <p:sp>
          <p:nvSpPr>
            <p:cNvPr id="54495" name="直接连接符 53271"/>
            <p:cNvSpPr>
              <a:spLocks noChangeShapeType="1"/>
            </p:cNvSpPr>
            <p:nvPr/>
          </p:nvSpPr>
          <p:spPr bwMode="auto">
            <a:xfrm>
              <a:off x="136" y="771"/>
              <a:ext cx="272" cy="363"/>
            </a:xfrm>
            <a:prstGeom prst="line">
              <a:avLst/>
            </a:prstGeom>
            <a:noFill/>
            <a:ln w="9525">
              <a:solidFill>
                <a:srgbClr val="000000"/>
              </a:solidFill>
              <a:round/>
            </a:ln>
          </p:spPr>
          <p:txBody>
            <a:bodyPr/>
            <a:lstStyle/>
            <a:p>
              <a:endParaRPr lang="zh-CN" altLang="en-US"/>
            </a:p>
          </p:txBody>
        </p:sp>
        <p:sp>
          <p:nvSpPr>
            <p:cNvPr id="54496" name="直接连接符 53272"/>
            <p:cNvSpPr>
              <a:spLocks noChangeShapeType="1"/>
            </p:cNvSpPr>
            <p:nvPr/>
          </p:nvSpPr>
          <p:spPr bwMode="auto">
            <a:xfrm>
              <a:off x="549" y="1214"/>
              <a:ext cx="456" cy="0"/>
            </a:xfrm>
            <a:prstGeom prst="line">
              <a:avLst/>
            </a:prstGeom>
            <a:noFill/>
            <a:ln w="9525">
              <a:solidFill>
                <a:srgbClr val="000000"/>
              </a:solidFill>
              <a:round/>
            </a:ln>
          </p:spPr>
          <p:txBody>
            <a:bodyPr/>
            <a:lstStyle/>
            <a:p>
              <a:endParaRPr lang="zh-CN" altLang="en-US"/>
            </a:p>
          </p:txBody>
        </p:sp>
        <p:sp>
          <p:nvSpPr>
            <p:cNvPr id="54497" name="直接连接符 53273"/>
            <p:cNvSpPr>
              <a:spLocks noChangeShapeType="1"/>
            </p:cNvSpPr>
            <p:nvPr/>
          </p:nvSpPr>
          <p:spPr bwMode="auto">
            <a:xfrm flipH="1">
              <a:off x="495" y="772"/>
              <a:ext cx="168" cy="286"/>
            </a:xfrm>
            <a:prstGeom prst="line">
              <a:avLst/>
            </a:prstGeom>
            <a:noFill/>
            <a:ln w="9525">
              <a:solidFill>
                <a:srgbClr val="000000"/>
              </a:solidFill>
              <a:round/>
            </a:ln>
          </p:spPr>
          <p:txBody>
            <a:bodyPr/>
            <a:lstStyle/>
            <a:p>
              <a:endParaRPr lang="zh-CN" altLang="en-US"/>
            </a:p>
          </p:txBody>
        </p:sp>
        <p:sp>
          <p:nvSpPr>
            <p:cNvPr id="54498" name="直接连接符 53274"/>
            <p:cNvSpPr>
              <a:spLocks noChangeShapeType="1"/>
            </p:cNvSpPr>
            <p:nvPr/>
          </p:nvSpPr>
          <p:spPr bwMode="auto">
            <a:xfrm>
              <a:off x="741" y="766"/>
              <a:ext cx="302" cy="368"/>
            </a:xfrm>
            <a:prstGeom prst="line">
              <a:avLst/>
            </a:prstGeom>
            <a:noFill/>
            <a:ln w="9525">
              <a:solidFill>
                <a:srgbClr val="000000"/>
              </a:solidFill>
              <a:round/>
            </a:ln>
          </p:spPr>
          <p:txBody>
            <a:bodyPr/>
            <a:lstStyle/>
            <a:p>
              <a:endParaRPr lang="zh-CN" altLang="en-US"/>
            </a:p>
          </p:txBody>
        </p:sp>
        <p:sp>
          <p:nvSpPr>
            <p:cNvPr id="54499" name="直接连接符 53275"/>
            <p:cNvSpPr>
              <a:spLocks noChangeShapeType="1"/>
            </p:cNvSpPr>
            <p:nvPr/>
          </p:nvSpPr>
          <p:spPr bwMode="auto">
            <a:xfrm flipH="1">
              <a:off x="1180" y="726"/>
              <a:ext cx="169" cy="363"/>
            </a:xfrm>
            <a:prstGeom prst="line">
              <a:avLst/>
            </a:prstGeom>
            <a:noFill/>
            <a:ln w="9525">
              <a:solidFill>
                <a:srgbClr val="000000"/>
              </a:solidFill>
              <a:round/>
            </a:ln>
          </p:spPr>
          <p:txBody>
            <a:bodyPr/>
            <a:lstStyle/>
            <a:p>
              <a:endParaRPr lang="zh-CN" altLang="en-US"/>
            </a:p>
          </p:txBody>
        </p:sp>
        <p:sp>
          <p:nvSpPr>
            <p:cNvPr id="54500" name="椭圆 53276"/>
            <p:cNvSpPr>
              <a:spLocks noChangeArrowheads="1"/>
            </p:cNvSpPr>
            <p:nvPr/>
          </p:nvSpPr>
          <p:spPr bwMode="auto">
            <a:xfrm>
              <a:off x="623" y="592"/>
              <a:ext cx="182" cy="189"/>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6</a:t>
              </a:r>
            </a:p>
          </p:txBody>
        </p:sp>
        <p:sp>
          <p:nvSpPr>
            <p:cNvPr id="54501" name="椭圆 53277"/>
            <p:cNvSpPr>
              <a:spLocks noChangeArrowheads="1"/>
            </p:cNvSpPr>
            <p:nvPr/>
          </p:nvSpPr>
          <p:spPr bwMode="auto">
            <a:xfrm>
              <a:off x="635" y="0"/>
              <a:ext cx="182" cy="188"/>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1</a:t>
              </a:r>
            </a:p>
          </p:txBody>
        </p:sp>
        <p:sp>
          <p:nvSpPr>
            <p:cNvPr id="54502" name="椭圆 53278"/>
            <p:cNvSpPr>
              <a:spLocks noChangeArrowheads="1"/>
            </p:cNvSpPr>
            <p:nvPr/>
          </p:nvSpPr>
          <p:spPr bwMode="auto">
            <a:xfrm>
              <a:off x="0" y="590"/>
              <a:ext cx="182" cy="189"/>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2</a:t>
              </a:r>
            </a:p>
          </p:txBody>
        </p:sp>
        <p:sp>
          <p:nvSpPr>
            <p:cNvPr id="54503" name="椭圆 53279"/>
            <p:cNvSpPr>
              <a:spLocks noChangeArrowheads="1"/>
            </p:cNvSpPr>
            <p:nvPr/>
          </p:nvSpPr>
          <p:spPr bwMode="auto">
            <a:xfrm>
              <a:off x="1315" y="544"/>
              <a:ext cx="182" cy="189"/>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5</a:t>
              </a:r>
            </a:p>
          </p:txBody>
        </p:sp>
        <p:sp>
          <p:nvSpPr>
            <p:cNvPr id="54504" name="椭圆 53280"/>
            <p:cNvSpPr>
              <a:spLocks noChangeArrowheads="1"/>
            </p:cNvSpPr>
            <p:nvPr/>
          </p:nvSpPr>
          <p:spPr bwMode="auto">
            <a:xfrm>
              <a:off x="363" y="1089"/>
              <a:ext cx="182" cy="189"/>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3</a:t>
              </a:r>
            </a:p>
          </p:txBody>
        </p:sp>
        <p:sp>
          <p:nvSpPr>
            <p:cNvPr id="54505" name="椭圆 53281"/>
            <p:cNvSpPr>
              <a:spLocks noChangeArrowheads="1"/>
            </p:cNvSpPr>
            <p:nvPr/>
          </p:nvSpPr>
          <p:spPr bwMode="auto">
            <a:xfrm>
              <a:off x="1043" y="1089"/>
              <a:ext cx="182" cy="188"/>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4</a:t>
              </a:r>
            </a:p>
          </p:txBody>
        </p:sp>
        <p:sp>
          <p:nvSpPr>
            <p:cNvPr id="54506" name="文本框 53282"/>
            <p:cNvSpPr txBox="1">
              <a:spLocks noChangeArrowheads="1"/>
            </p:cNvSpPr>
            <p:nvPr/>
          </p:nvSpPr>
          <p:spPr bwMode="auto">
            <a:xfrm>
              <a:off x="680" y="227"/>
              <a:ext cx="272"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9  </a:t>
              </a:r>
            </a:p>
          </p:txBody>
        </p:sp>
        <p:sp>
          <p:nvSpPr>
            <p:cNvPr id="54507" name="文本框 53283"/>
            <p:cNvSpPr txBox="1">
              <a:spLocks noChangeArrowheads="1"/>
            </p:cNvSpPr>
            <p:nvPr/>
          </p:nvSpPr>
          <p:spPr bwMode="auto">
            <a:xfrm>
              <a:off x="181" y="182"/>
              <a:ext cx="363"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12</a:t>
              </a:r>
            </a:p>
          </p:txBody>
        </p:sp>
        <p:sp>
          <p:nvSpPr>
            <p:cNvPr id="54508" name="文本框 53284"/>
            <p:cNvSpPr txBox="1">
              <a:spLocks noChangeArrowheads="1"/>
            </p:cNvSpPr>
            <p:nvPr/>
          </p:nvSpPr>
          <p:spPr bwMode="auto">
            <a:xfrm>
              <a:off x="998" y="182"/>
              <a:ext cx="226"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9</a:t>
              </a:r>
            </a:p>
          </p:txBody>
        </p:sp>
        <p:sp>
          <p:nvSpPr>
            <p:cNvPr id="54509" name="文本框 53285"/>
            <p:cNvSpPr txBox="1">
              <a:spLocks noChangeArrowheads="1"/>
            </p:cNvSpPr>
            <p:nvPr/>
          </p:nvSpPr>
          <p:spPr bwMode="auto">
            <a:xfrm>
              <a:off x="816" y="499"/>
              <a:ext cx="226"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9</a:t>
              </a:r>
            </a:p>
          </p:txBody>
        </p:sp>
        <p:sp>
          <p:nvSpPr>
            <p:cNvPr id="54510" name="文本框 53286"/>
            <p:cNvSpPr txBox="1">
              <a:spLocks noChangeArrowheads="1"/>
            </p:cNvSpPr>
            <p:nvPr/>
          </p:nvSpPr>
          <p:spPr bwMode="auto">
            <a:xfrm>
              <a:off x="363" y="454"/>
              <a:ext cx="317"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15</a:t>
              </a:r>
            </a:p>
          </p:txBody>
        </p:sp>
        <p:sp>
          <p:nvSpPr>
            <p:cNvPr id="54511" name="文本框 53287"/>
            <p:cNvSpPr txBox="1">
              <a:spLocks noChangeArrowheads="1"/>
            </p:cNvSpPr>
            <p:nvPr/>
          </p:nvSpPr>
          <p:spPr bwMode="auto">
            <a:xfrm>
              <a:off x="0" y="817"/>
              <a:ext cx="227"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6</a:t>
              </a:r>
            </a:p>
          </p:txBody>
        </p:sp>
        <p:sp>
          <p:nvSpPr>
            <p:cNvPr id="54512" name="文本框 53288"/>
            <p:cNvSpPr txBox="1">
              <a:spLocks noChangeArrowheads="1"/>
            </p:cNvSpPr>
            <p:nvPr/>
          </p:nvSpPr>
          <p:spPr bwMode="auto">
            <a:xfrm>
              <a:off x="363" y="817"/>
              <a:ext cx="363"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17</a:t>
              </a:r>
            </a:p>
          </p:txBody>
        </p:sp>
        <p:sp>
          <p:nvSpPr>
            <p:cNvPr id="54513" name="文本框 53289"/>
            <p:cNvSpPr txBox="1">
              <a:spLocks noChangeArrowheads="1"/>
            </p:cNvSpPr>
            <p:nvPr/>
          </p:nvSpPr>
          <p:spPr bwMode="auto">
            <a:xfrm>
              <a:off x="816" y="726"/>
              <a:ext cx="363"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10</a:t>
              </a:r>
            </a:p>
          </p:txBody>
        </p:sp>
        <p:sp>
          <p:nvSpPr>
            <p:cNvPr id="54514" name="文本框 53290"/>
            <p:cNvSpPr txBox="1">
              <a:spLocks noChangeArrowheads="1"/>
            </p:cNvSpPr>
            <p:nvPr/>
          </p:nvSpPr>
          <p:spPr bwMode="auto">
            <a:xfrm>
              <a:off x="635" y="1043"/>
              <a:ext cx="227"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3</a:t>
              </a:r>
            </a:p>
          </p:txBody>
        </p:sp>
      </p:grpSp>
      <p:sp>
        <p:nvSpPr>
          <p:cNvPr id="53292" name="椭圆 53291"/>
          <p:cNvSpPr>
            <a:spLocks noChangeArrowheads="1"/>
          </p:cNvSpPr>
          <p:nvPr/>
        </p:nvSpPr>
        <p:spPr bwMode="auto">
          <a:xfrm>
            <a:off x="1763713" y="1196975"/>
            <a:ext cx="431800" cy="431800"/>
          </a:xfrm>
          <a:prstGeom prst="ellipse">
            <a:avLst/>
          </a:prstGeom>
          <a:noFill/>
          <a:ln w="19050">
            <a:solidFill>
              <a:schemeClr val="accent2"/>
            </a:solidFill>
            <a:round/>
          </a:ln>
        </p:spPr>
        <p:txBody>
          <a:bodyPr/>
          <a:lstStyle/>
          <a:p>
            <a:pPr>
              <a:buFont typeface="Arial" pitchFamily="34" charset="0"/>
              <a:buNone/>
            </a:pPr>
            <a:endParaRPr lang="zh-CN" altLang="en-US">
              <a:cs typeface="Times New Roman" pitchFamily="18" charset="0"/>
            </a:endParaRPr>
          </a:p>
        </p:txBody>
      </p:sp>
      <p:sp>
        <p:nvSpPr>
          <p:cNvPr id="53293" name="直接连接符 53292"/>
          <p:cNvSpPr>
            <a:spLocks noChangeShapeType="1"/>
          </p:cNvSpPr>
          <p:nvPr/>
        </p:nvSpPr>
        <p:spPr bwMode="auto">
          <a:xfrm flipH="1">
            <a:off x="1116013" y="1557338"/>
            <a:ext cx="719137" cy="647700"/>
          </a:xfrm>
          <a:prstGeom prst="line">
            <a:avLst/>
          </a:prstGeom>
          <a:noFill/>
          <a:ln w="19050">
            <a:solidFill>
              <a:srgbClr val="0000FF"/>
            </a:solidFill>
            <a:prstDash val="dash"/>
            <a:round/>
          </a:ln>
        </p:spPr>
        <p:txBody>
          <a:bodyPr/>
          <a:lstStyle/>
          <a:p>
            <a:endParaRPr lang="zh-CN" altLang="en-US"/>
          </a:p>
        </p:txBody>
      </p:sp>
      <p:sp>
        <p:nvSpPr>
          <p:cNvPr id="53294" name="直接连接符 53293"/>
          <p:cNvSpPr>
            <a:spLocks noChangeShapeType="1"/>
          </p:cNvSpPr>
          <p:nvPr/>
        </p:nvSpPr>
        <p:spPr bwMode="auto">
          <a:xfrm flipH="1">
            <a:off x="2051050" y="1628775"/>
            <a:ext cx="0" cy="576263"/>
          </a:xfrm>
          <a:prstGeom prst="line">
            <a:avLst/>
          </a:prstGeom>
          <a:noFill/>
          <a:ln w="28575">
            <a:solidFill>
              <a:schemeClr val="accent2"/>
            </a:solidFill>
            <a:prstDash val="dash"/>
            <a:round/>
          </a:ln>
        </p:spPr>
        <p:txBody>
          <a:bodyPr/>
          <a:lstStyle/>
          <a:p>
            <a:endParaRPr lang="zh-CN" altLang="en-US"/>
          </a:p>
        </p:txBody>
      </p:sp>
      <p:sp>
        <p:nvSpPr>
          <p:cNvPr id="53295" name="直接连接符 53294"/>
          <p:cNvSpPr>
            <a:spLocks noChangeShapeType="1"/>
          </p:cNvSpPr>
          <p:nvPr/>
        </p:nvSpPr>
        <p:spPr bwMode="auto">
          <a:xfrm>
            <a:off x="2195513" y="1628775"/>
            <a:ext cx="647700" cy="504825"/>
          </a:xfrm>
          <a:prstGeom prst="line">
            <a:avLst/>
          </a:prstGeom>
          <a:noFill/>
          <a:ln w="19050">
            <a:solidFill>
              <a:srgbClr val="0000FF"/>
            </a:solidFill>
            <a:prstDash val="dash"/>
            <a:round/>
          </a:ln>
        </p:spPr>
        <p:txBody>
          <a:bodyPr/>
          <a:lstStyle/>
          <a:p>
            <a:endParaRPr lang="zh-CN" altLang="en-US"/>
          </a:p>
        </p:txBody>
      </p:sp>
      <p:grpSp>
        <p:nvGrpSpPr>
          <p:cNvPr id="3" name="组合 53295"/>
          <p:cNvGrpSpPr/>
          <p:nvPr/>
        </p:nvGrpSpPr>
        <p:grpSpPr bwMode="auto">
          <a:xfrm>
            <a:off x="3421063" y="1268413"/>
            <a:ext cx="2447925" cy="2100262"/>
            <a:chOff x="0" y="0"/>
            <a:chExt cx="1542" cy="1323"/>
          </a:xfrm>
        </p:grpSpPr>
        <p:sp>
          <p:nvSpPr>
            <p:cNvPr id="54461" name="文本框 53296"/>
            <p:cNvSpPr txBox="1">
              <a:spLocks noChangeArrowheads="1"/>
            </p:cNvSpPr>
            <p:nvPr/>
          </p:nvSpPr>
          <p:spPr bwMode="auto">
            <a:xfrm>
              <a:off x="680" y="272"/>
              <a:ext cx="272"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9  </a:t>
              </a:r>
            </a:p>
          </p:txBody>
        </p:sp>
        <p:sp>
          <p:nvSpPr>
            <p:cNvPr id="54462" name="直接连接符 53297"/>
            <p:cNvSpPr>
              <a:spLocks noChangeShapeType="1"/>
            </p:cNvSpPr>
            <p:nvPr/>
          </p:nvSpPr>
          <p:spPr bwMode="auto">
            <a:xfrm flipH="1">
              <a:off x="136" y="181"/>
              <a:ext cx="499" cy="454"/>
            </a:xfrm>
            <a:prstGeom prst="line">
              <a:avLst/>
            </a:prstGeom>
            <a:noFill/>
            <a:ln w="9525">
              <a:solidFill>
                <a:srgbClr val="000000"/>
              </a:solidFill>
              <a:round/>
            </a:ln>
          </p:spPr>
          <p:txBody>
            <a:bodyPr/>
            <a:lstStyle/>
            <a:p>
              <a:endParaRPr lang="zh-CN" altLang="en-US"/>
            </a:p>
          </p:txBody>
        </p:sp>
        <p:sp>
          <p:nvSpPr>
            <p:cNvPr id="54463" name="直接连接符 53298"/>
            <p:cNvSpPr>
              <a:spLocks noChangeShapeType="1"/>
            </p:cNvSpPr>
            <p:nvPr/>
          </p:nvSpPr>
          <p:spPr bwMode="auto">
            <a:xfrm>
              <a:off x="816" y="181"/>
              <a:ext cx="499" cy="408"/>
            </a:xfrm>
            <a:prstGeom prst="line">
              <a:avLst/>
            </a:prstGeom>
            <a:noFill/>
            <a:ln w="9525">
              <a:solidFill>
                <a:srgbClr val="000000"/>
              </a:solidFill>
              <a:round/>
            </a:ln>
          </p:spPr>
          <p:txBody>
            <a:bodyPr/>
            <a:lstStyle/>
            <a:p>
              <a:endParaRPr lang="zh-CN" altLang="en-US"/>
            </a:p>
          </p:txBody>
        </p:sp>
        <p:sp>
          <p:nvSpPr>
            <p:cNvPr id="54464" name="直接连接符 53299"/>
            <p:cNvSpPr>
              <a:spLocks noChangeShapeType="1"/>
            </p:cNvSpPr>
            <p:nvPr/>
          </p:nvSpPr>
          <p:spPr bwMode="auto">
            <a:xfrm flipH="1">
              <a:off x="726" y="227"/>
              <a:ext cx="0" cy="408"/>
            </a:xfrm>
            <a:prstGeom prst="line">
              <a:avLst/>
            </a:prstGeom>
            <a:noFill/>
            <a:ln w="28575">
              <a:solidFill>
                <a:schemeClr val="accent2"/>
              </a:solidFill>
              <a:round/>
            </a:ln>
          </p:spPr>
          <p:txBody>
            <a:bodyPr/>
            <a:lstStyle/>
            <a:p>
              <a:endParaRPr lang="zh-CN" altLang="en-US"/>
            </a:p>
          </p:txBody>
        </p:sp>
        <p:sp>
          <p:nvSpPr>
            <p:cNvPr id="54465" name="直接连接符 53300"/>
            <p:cNvSpPr>
              <a:spLocks noChangeShapeType="1"/>
            </p:cNvSpPr>
            <p:nvPr/>
          </p:nvSpPr>
          <p:spPr bwMode="auto">
            <a:xfrm>
              <a:off x="181" y="726"/>
              <a:ext cx="454" cy="0"/>
            </a:xfrm>
            <a:prstGeom prst="line">
              <a:avLst/>
            </a:prstGeom>
            <a:noFill/>
            <a:ln w="9525">
              <a:solidFill>
                <a:srgbClr val="000000"/>
              </a:solidFill>
              <a:round/>
            </a:ln>
          </p:spPr>
          <p:txBody>
            <a:bodyPr/>
            <a:lstStyle/>
            <a:p>
              <a:endParaRPr lang="zh-CN" altLang="en-US"/>
            </a:p>
          </p:txBody>
        </p:sp>
        <p:sp>
          <p:nvSpPr>
            <p:cNvPr id="54466" name="直接连接符 53301"/>
            <p:cNvSpPr>
              <a:spLocks noChangeShapeType="1"/>
            </p:cNvSpPr>
            <p:nvPr/>
          </p:nvSpPr>
          <p:spPr bwMode="auto">
            <a:xfrm flipV="1">
              <a:off x="816" y="680"/>
              <a:ext cx="499" cy="46"/>
            </a:xfrm>
            <a:prstGeom prst="line">
              <a:avLst/>
            </a:prstGeom>
            <a:noFill/>
            <a:ln w="9525">
              <a:solidFill>
                <a:srgbClr val="000000"/>
              </a:solidFill>
              <a:round/>
            </a:ln>
          </p:spPr>
          <p:txBody>
            <a:bodyPr/>
            <a:lstStyle/>
            <a:p>
              <a:endParaRPr lang="zh-CN" altLang="en-US"/>
            </a:p>
          </p:txBody>
        </p:sp>
        <p:sp>
          <p:nvSpPr>
            <p:cNvPr id="54467" name="直接连接符 53302"/>
            <p:cNvSpPr>
              <a:spLocks noChangeShapeType="1"/>
            </p:cNvSpPr>
            <p:nvPr/>
          </p:nvSpPr>
          <p:spPr bwMode="auto">
            <a:xfrm>
              <a:off x="136" y="816"/>
              <a:ext cx="272" cy="363"/>
            </a:xfrm>
            <a:prstGeom prst="line">
              <a:avLst/>
            </a:prstGeom>
            <a:noFill/>
            <a:ln w="9525">
              <a:solidFill>
                <a:srgbClr val="000000"/>
              </a:solidFill>
              <a:round/>
            </a:ln>
          </p:spPr>
          <p:txBody>
            <a:bodyPr/>
            <a:lstStyle/>
            <a:p>
              <a:endParaRPr lang="zh-CN" altLang="en-US"/>
            </a:p>
          </p:txBody>
        </p:sp>
        <p:sp>
          <p:nvSpPr>
            <p:cNvPr id="54468" name="直接连接符 53303"/>
            <p:cNvSpPr>
              <a:spLocks noChangeShapeType="1"/>
            </p:cNvSpPr>
            <p:nvPr/>
          </p:nvSpPr>
          <p:spPr bwMode="auto">
            <a:xfrm>
              <a:off x="549" y="1259"/>
              <a:ext cx="494" cy="11"/>
            </a:xfrm>
            <a:prstGeom prst="line">
              <a:avLst/>
            </a:prstGeom>
            <a:noFill/>
            <a:ln w="9525">
              <a:solidFill>
                <a:srgbClr val="000000"/>
              </a:solidFill>
              <a:round/>
            </a:ln>
          </p:spPr>
          <p:txBody>
            <a:bodyPr/>
            <a:lstStyle/>
            <a:p>
              <a:endParaRPr lang="zh-CN" altLang="en-US"/>
            </a:p>
          </p:txBody>
        </p:sp>
        <p:sp>
          <p:nvSpPr>
            <p:cNvPr id="54469" name="直接连接符 53304"/>
            <p:cNvSpPr>
              <a:spLocks noChangeShapeType="1"/>
            </p:cNvSpPr>
            <p:nvPr/>
          </p:nvSpPr>
          <p:spPr bwMode="auto">
            <a:xfrm flipH="1">
              <a:off x="495" y="817"/>
              <a:ext cx="168" cy="286"/>
            </a:xfrm>
            <a:prstGeom prst="line">
              <a:avLst/>
            </a:prstGeom>
            <a:noFill/>
            <a:ln w="9525">
              <a:solidFill>
                <a:srgbClr val="000000"/>
              </a:solidFill>
              <a:round/>
            </a:ln>
          </p:spPr>
          <p:txBody>
            <a:bodyPr/>
            <a:lstStyle/>
            <a:p>
              <a:endParaRPr lang="zh-CN" altLang="en-US"/>
            </a:p>
          </p:txBody>
        </p:sp>
        <p:sp>
          <p:nvSpPr>
            <p:cNvPr id="54470" name="直接连接符 53305"/>
            <p:cNvSpPr>
              <a:spLocks noChangeShapeType="1"/>
            </p:cNvSpPr>
            <p:nvPr/>
          </p:nvSpPr>
          <p:spPr bwMode="auto">
            <a:xfrm>
              <a:off x="741" y="811"/>
              <a:ext cx="302" cy="368"/>
            </a:xfrm>
            <a:prstGeom prst="line">
              <a:avLst/>
            </a:prstGeom>
            <a:noFill/>
            <a:ln w="9525">
              <a:solidFill>
                <a:srgbClr val="000000"/>
              </a:solidFill>
              <a:round/>
            </a:ln>
          </p:spPr>
          <p:txBody>
            <a:bodyPr/>
            <a:lstStyle/>
            <a:p>
              <a:endParaRPr lang="zh-CN" altLang="en-US"/>
            </a:p>
          </p:txBody>
        </p:sp>
        <p:sp>
          <p:nvSpPr>
            <p:cNvPr id="54471" name="直接连接符 53306"/>
            <p:cNvSpPr>
              <a:spLocks noChangeShapeType="1"/>
            </p:cNvSpPr>
            <p:nvPr/>
          </p:nvSpPr>
          <p:spPr bwMode="auto">
            <a:xfrm flipH="1">
              <a:off x="1179" y="771"/>
              <a:ext cx="169" cy="363"/>
            </a:xfrm>
            <a:prstGeom prst="line">
              <a:avLst/>
            </a:prstGeom>
            <a:noFill/>
            <a:ln w="9525">
              <a:solidFill>
                <a:srgbClr val="000000"/>
              </a:solidFill>
              <a:round/>
            </a:ln>
          </p:spPr>
          <p:txBody>
            <a:bodyPr/>
            <a:lstStyle/>
            <a:p>
              <a:endParaRPr lang="zh-CN" altLang="en-US"/>
            </a:p>
          </p:txBody>
        </p:sp>
        <p:sp>
          <p:nvSpPr>
            <p:cNvPr id="54472" name="椭圆 53307"/>
            <p:cNvSpPr>
              <a:spLocks noChangeArrowheads="1"/>
            </p:cNvSpPr>
            <p:nvPr/>
          </p:nvSpPr>
          <p:spPr bwMode="auto">
            <a:xfrm>
              <a:off x="623" y="637"/>
              <a:ext cx="182" cy="189"/>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6</a:t>
              </a:r>
            </a:p>
          </p:txBody>
        </p:sp>
        <p:sp>
          <p:nvSpPr>
            <p:cNvPr id="54473" name="椭圆 53308"/>
            <p:cNvSpPr>
              <a:spLocks noChangeArrowheads="1"/>
            </p:cNvSpPr>
            <p:nvPr/>
          </p:nvSpPr>
          <p:spPr bwMode="auto">
            <a:xfrm>
              <a:off x="635" y="45"/>
              <a:ext cx="182" cy="188"/>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1</a:t>
              </a:r>
            </a:p>
          </p:txBody>
        </p:sp>
        <p:sp>
          <p:nvSpPr>
            <p:cNvPr id="54474" name="椭圆 53309"/>
            <p:cNvSpPr>
              <a:spLocks noChangeArrowheads="1"/>
            </p:cNvSpPr>
            <p:nvPr/>
          </p:nvSpPr>
          <p:spPr bwMode="auto">
            <a:xfrm>
              <a:off x="0" y="635"/>
              <a:ext cx="182" cy="189"/>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2</a:t>
              </a:r>
            </a:p>
          </p:txBody>
        </p:sp>
        <p:sp>
          <p:nvSpPr>
            <p:cNvPr id="54475" name="椭圆 53310"/>
            <p:cNvSpPr>
              <a:spLocks noChangeArrowheads="1"/>
            </p:cNvSpPr>
            <p:nvPr/>
          </p:nvSpPr>
          <p:spPr bwMode="auto">
            <a:xfrm>
              <a:off x="1315" y="589"/>
              <a:ext cx="182" cy="189"/>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5</a:t>
              </a:r>
            </a:p>
          </p:txBody>
        </p:sp>
        <p:sp>
          <p:nvSpPr>
            <p:cNvPr id="54476" name="椭圆 53311"/>
            <p:cNvSpPr>
              <a:spLocks noChangeArrowheads="1"/>
            </p:cNvSpPr>
            <p:nvPr/>
          </p:nvSpPr>
          <p:spPr bwMode="auto">
            <a:xfrm>
              <a:off x="363" y="1134"/>
              <a:ext cx="182" cy="189"/>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3</a:t>
              </a:r>
            </a:p>
          </p:txBody>
        </p:sp>
        <p:sp>
          <p:nvSpPr>
            <p:cNvPr id="54477" name="椭圆 53312"/>
            <p:cNvSpPr>
              <a:spLocks noChangeArrowheads="1"/>
            </p:cNvSpPr>
            <p:nvPr/>
          </p:nvSpPr>
          <p:spPr bwMode="auto">
            <a:xfrm>
              <a:off x="1043" y="1134"/>
              <a:ext cx="182" cy="188"/>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4</a:t>
              </a:r>
            </a:p>
          </p:txBody>
        </p:sp>
        <p:sp>
          <p:nvSpPr>
            <p:cNvPr id="54478" name="文本框 53313"/>
            <p:cNvSpPr txBox="1">
              <a:spLocks noChangeArrowheads="1"/>
            </p:cNvSpPr>
            <p:nvPr/>
          </p:nvSpPr>
          <p:spPr bwMode="auto">
            <a:xfrm>
              <a:off x="181" y="227"/>
              <a:ext cx="363"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12</a:t>
              </a:r>
            </a:p>
          </p:txBody>
        </p:sp>
        <p:sp>
          <p:nvSpPr>
            <p:cNvPr id="54479" name="文本框 53314"/>
            <p:cNvSpPr txBox="1">
              <a:spLocks noChangeArrowheads="1"/>
            </p:cNvSpPr>
            <p:nvPr/>
          </p:nvSpPr>
          <p:spPr bwMode="auto">
            <a:xfrm>
              <a:off x="998" y="227"/>
              <a:ext cx="226"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9</a:t>
              </a:r>
            </a:p>
          </p:txBody>
        </p:sp>
        <p:sp>
          <p:nvSpPr>
            <p:cNvPr id="54480" name="文本框 53315"/>
            <p:cNvSpPr txBox="1">
              <a:spLocks noChangeArrowheads="1"/>
            </p:cNvSpPr>
            <p:nvPr/>
          </p:nvSpPr>
          <p:spPr bwMode="auto">
            <a:xfrm>
              <a:off x="816" y="544"/>
              <a:ext cx="226"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9</a:t>
              </a:r>
            </a:p>
          </p:txBody>
        </p:sp>
        <p:sp>
          <p:nvSpPr>
            <p:cNvPr id="54481" name="文本框 53316"/>
            <p:cNvSpPr txBox="1">
              <a:spLocks noChangeArrowheads="1"/>
            </p:cNvSpPr>
            <p:nvPr/>
          </p:nvSpPr>
          <p:spPr bwMode="auto">
            <a:xfrm>
              <a:off x="363" y="499"/>
              <a:ext cx="317"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15</a:t>
              </a:r>
            </a:p>
          </p:txBody>
        </p:sp>
        <p:sp>
          <p:nvSpPr>
            <p:cNvPr id="54482" name="文本框 53317"/>
            <p:cNvSpPr txBox="1">
              <a:spLocks noChangeArrowheads="1"/>
            </p:cNvSpPr>
            <p:nvPr/>
          </p:nvSpPr>
          <p:spPr bwMode="auto">
            <a:xfrm>
              <a:off x="0" y="862"/>
              <a:ext cx="227"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6</a:t>
              </a:r>
            </a:p>
          </p:txBody>
        </p:sp>
        <p:sp>
          <p:nvSpPr>
            <p:cNvPr id="54483" name="文本框 53318"/>
            <p:cNvSpPr txBox="1">
              <a:spLocks noChangeArrowheads="1"/>
            </p:cNvSpPr>
            <p:nvPr/>
          </p:nvSpPr>
          <p:spPr bwMode="auto">
            <a:xfrm>
              <a:off x="363" y="862"/>
              <a:ext cx="363"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17</a:t>
              </a:r>
            </a:p>
          </p:txBody>
        </p:sp>
        <p:sp>
          <p:nvSpPr>
            <p:cNvPr id="54484" name="文本框 53319"/>
            <p:cNvSpPr txBox="1">
              <a:spLocks noChangeArrowheads="1"/>
            </p:cNvSpPr>
            <p:nvPr/>
          </p:nvSpPr>
          <p:spPr bwMode="auto">
            <a:xfrm>
              <a:off x="816" y="771"/>
              <a:ext cx="363"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10</a:t>
              </a:r>
            </a:p>
          </p:txBody>
        </p:sp>
        <p:sp>
          <p:nvSpPr>
            <p:cNvPr id="54485" name="文本框 53320"/>
            <p:cNvSpPr txBox="1">
              <a:spLocks noChangeArrowheads="1"/>
            </p:cNvSpPr>
            <p:nvPr/>
          </p:nvSpPr>
          <p:spPr bwMode="auto">
            <a:xfrm>
              <a:off x="1315" y="862"/>
              <a:ext cx="227"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4</a:t>
              </a:r>
            </a:p>
          </p:txBody>
        </p:sp>
        <p:sp>
          <p:nvSpPr>
            <p:cNvPr id="54486" name="文本框 53321"/>
            <p:cNvSpPr txBox="1">
              <a:spLocks noChangeArrowheads="1"/>
            </p:cNvSpPr>
            <p:nvPr/>
          </p:nvSpPr>
          <p:spPr bwMode="auto">
            <a:xfrm>
              <a:off x="635" y="1088"/>
              <a:ext cx="227"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3</a:t>
              </a:r>
            </a:p>
          </p:txBody>
        </p:sp>
        <p:sp>
          <p:nvSpPr>
            <p:cNvPr id="54487" name="椭圆 53322"/>
            <p:cNvSpPr>
              <a:spLocks noChangeArrowheads="1"/>
            </p:cNvSpPr>
            <p:nvPr/>
          </p:nvSpPr>
          <p:spPr bwMode="auto">
            <a:xfrm>
              <a:off x="589" y="0"/>
              <a:ext cx="272" cy="272"/>
            </a:xfrm>
            <a:prstGeom prst="ellipse">
              <a:avLst/>
            </a:prstGeom>
            <a:noFill/>
            <a:ln w="19050">
              <a:solidFill>
                <a:schemeClr val="accent2"/>
              </a:solidFill>
              <a:round/>
            </a:ln>
          </p:spPr>
          <p:txBody>
            <a:bodyPr/>
            <a:lstStyle/>
            <a:p>
              <a:pPr>
                <a:buFont typeface="Arial" pitchFamily="34" charset="0"/>
                <a:buNone/>
              </a:pPr>
              <a:endParaRPr lang="zh-CN" altLang="en-US">
                <a:cs typeface="Times New Roman" pitchFamily="18" charset="0"/>
              </a:endParaRPr>
            </a:p>
          </p:txBody>
        </p:sp>
        <p:sp>
          <p:nvSpPr>
            <p:cNvPr id="54488" name="椭圆 53323"/>
            <p:cNvSpPr>
              <a:spLocks noChangeArrowheads="1"/>
            </p:cNvSpPr>
            <p:nvPr/>
          </p:nvSpPr>
          <p:spPr bwMode="auto">
            <a:xfrm>
              <a:off x="589" y="590"/>
              <a:ext cx="272" cy="272"/>
            </a:xfrm>
            <a:prstGeom prst="ellipse">
              <a:avLst/>
            </a:prstGeom>
            <a:noFill/>
            <a:ln w="19050">
              <a:solidFill>
                <a:schemeClr val="accent2"/>
              </a:solidFill>
              <a:round/>
            </a:ln>
          </p:spPr>
          <p:txBody>
            <a:bodyPr/>
            <a:lstStyle/>
            <a:p>
              <a:pPr>
                <a:buFont typeface="Arial" pitchFamily="34" charset="0"/>
                <a:buNone/>
              </a:pPr>
              <a:endParaRPr lang="zh-CN" altLang="en-US">
                <a:cs typeface="Times New Roman" pitchFamily="18" charset="0"/>
              </a:endParaRPr>
            </a:p>
          </p:txBody>
        </p:sp>
      </p:grpSp>
      <p:sp>
        <p:nvSpPr>
          <p:cNvPr id="53325" name="直接连接符 53324"/>
          <p:cNvSpPr>
            <a:spLocks noChangeShapeType="1"/>
          </p:cNvSpPr>
          <p:nvPr/>
        </p:nvSpPr>
        <p:spPr bwMode="auto">
          <a:xfrm flipH="1">
            <a:off x="1908175" y="1628775"/>
            <a:ext cx="0" cy="576263"/>
          </a:xfrm>
          <a:prstGeom prst="line">
            <a:avLst/>
          </a:prstGeom>
          <a:noFill/>
          <a:ln w="28575">
            <a:solidFill>
              <a:srgbClr val="0000FF"/>
            </a:solidFill>
            <a:prstDash val="dash"/>
            <a:round/>
          </a:ln>
        </p:spPr>
        <p:txBody>
          <a:bodyPr/>
          <a:lstStyle/>
          <a:p>
            <a:endParaRPr lang="zh-CN" altLang="en-US"/>
          </a:p>
        </p:txBody>
      </p:sp>
      <p:sp>
        <p:nvSpPr>
          <p:cNvPr id="53326" name="直接连接符 53325"/>
          <p:cNvSpPr>
            <a:spLocks noChangeShapeType="1"/>
          </p:cNvSpPr>
          <p:nvPr/>
        </p:nvSpPr>
        <p:spPr bwMode="auto">
          <a:xfrm flipH="1">
            <a:off x="3708400" y="1628775"/>
            <a:ext cx="719138" cy="647700"/>
          </a:xfrm>
          <a:prstGeom prst="line">
            <a:avLst/>
          </a:prstGeom>
          <a:noFill/>
          <a:ln w="19050">
            <a:solidFill>
              <a:srgbClr val="0000FF"/>
            </a:solidFill>
            <a:prstDash val="dash"/>
            <a:round/>
          </a:ln>
        </p:spPr>
        <p:txBody>
          <a:bodyPr/>
          <a:lstStyle/>
          <a:p>
            <a:endParaRPr lang="zh-CN" altLang="en-US"/>
          </a:p>
        </p:txBody>
      </p:sp>
      <p:sp>
        <p:nvSpPr>
          <p:cNvPr id="53327" name="直接连接符 53326"/>
          <p:cNvSpPr>
            <a:spLocks noChangeShapeType="1"/>
          </p:cNvSpPr>
          <p:nvPr/>
        </p:nvSpPr>
        <p:spPr bwMode="auto">
          <a:xfrm>
            <a:off x="4787900" y="1700213"/>
            <a:ext cx="647700" cy="504825"/>
          </a:xfrm>
          <a:prstGeom prst="line">
            <a:avLst/>
          </a:prstGeom>
          <a:noFill/>
          <a:ln w="19050">
            <a:solidFill>
              <a:srgbClr val="0000FF"/>
            </a:solidFill>
            <a:prstDash val="dash"/>
            <a:round/>
          </a:ln>
        </p:spPr>
        <p:txBody>
          <a:bodyPr/>
          <a:lstStyle/>
          <a:p>
            <a:endParaRPr lang="zh-CN" altLang="en-US"/>
          </a:p>
        </p:txBody>
      </p:sp>
      <p:sp>
        <p:nvSpPr>
          <p:cNvPr id="53328" name="直接连接符 53327"/>
          <p:cNvSpPr>
            <a:spLocks noChangeShapeType="1"/>
          </p:cNvSpPr>
          <p:nvPr/>
        </p:nvSpPr>
        <p:spPr bwMode="auto">
          <a:xfrm flipH="1">
            <a:off x="4284663" y="2565400"/>
            <a:ext cx="215900" cy="503238"/>
          </a:xfrm>
          <a:prstGeom prst="line">
            <a:avLst/>
          </a:prstGeom>
          <a:noFill/>
          <a:ln w="19050">
            <a:solidFill>
              <a:srgbClr val="0000FF"/>
            </a:solidFill>
            <a:prstDash val="dash"/>
            <a:round/>
          </a:ln>
        </p:spPr>
        <p:txBody>
          <a:bodyPr/>
          <a:lstStyle/>
          <a:p>
            <a:endParaRPr lang="zh-CN" altLang="en-US"/>
          </a:p>
        </p:txBody>
      </p:sp>
      <p:sp>
        <p:nvSpPr>
          <p:cNvPr id="53329" name="直接连接符 53328"/>
          <p:cNvSpPr>
            <a:spLocks noChangeShapeType="1"/>
          </p:cNvSpPr>
          <p:nvPr/>
        </p:nvSpPr>
        <p:spPr bwMode="auto">
          <a:xfrm>
            <a:off x="4787900" y="2636838"/>
            <a:ext cx="360363" cy="504825"/>
          </a:xfrm>
          <a:prstGeom prst="line">
            <a:avLst/>
          </a:prstGeom>
          <a:noFill/>
          <a:ln w="19050">
            <a:solidFill>
              <a:srgbClr val="0000FF"/>
            </a:solidFill>
            <a:prstDash val="dash"/>
            <a:round/>
          </a:ln>
        </p:spPr>
        <p:txBody>
          <a:bodyPr/>
          <a:lstStyle/>
          <a:p>
            <a:endParaRPr lang="zh-CN" altLang="en-US"/>
          </a:p>
        </p:txBody>
      </p:sp>
      <p:sp>
        <p:nvSpPr>
          <p:cNvPr id="53330" name="直接连接符 53329"/>
          <p:cNvSpPr>
            <a:spLocks noChangeShapeType="1"/>
          </p:cNvSpPr>
          <p:nvPr/>
        </p:nvSpPr>
        <p:spPr bwMode="auto">
          <a:xfrm flipH="1">
            <a:off x="3708400" y="2492375"/>
            <a:ext cx="647700" cy="0"/>
          </a:xfrm>
          <a:prstGeom prst="line">
            <a:avLst/>
          </a:prstGeom>
          <a:noFill/>
          <a:ln w="19050">
            <a:solidFill>
              <a:srgbClr val="0000FF"/>
            </a:solidFill>
            <a:prstDash val="dash"/>
            <a:round/>
          </a:ln>
        </p:spPr>
        <p:txBody>
          <a:bodyPr/>
          <a:lstStyle/>
          <a:p>
            <a:endParaRPr lang="zh-CN" altLang="en-US"/>
          </a:p>
        </p:txBody>
      </p:sp>
      <p:sp>
        <p:nvSpPr>
          <p:cNvPr id="53331" name="直接连接符 53330"/>
          <p:cNvSpPr>
            <a:spLocks noChangeShapeType="1"/>
          </p:cNvSpPr>
          <p:nvPr/>
        </p:nvSpPr>
        <p:spPr bwMode="auto">
          <a:xfrm flipV="1">
            <a:off x="4787900" y="2420938"/>
            <a:ext cx="720725" cy="71437"/>
          </a:xfrm>
          <a:prstGeom prst="line">
            <a:avLst/>
          </a:prstGeom>
          <a:noFill/>
          <a:ln w="19050">
            <a:solidFill>
              <a:srgbClr val="0000FF"/>
            </a:solidFill>
            <a:prstDash val="dash"/>
            <a:round/>
          </a:ln>
        </p:spPr>
        <p:txBody>
          <a:bodyPr/>
          <a:lstStyle/>
          <a:p>
            <a:endParaRPr lang="zh-CN" altLang="en-US"/>
          </a:p>
        </p:txBody>
      </p:sp>
      <p:sp>
        <p:nvSpPr>
          <p:cNvPr id="53332" name="直接连接符 53331"/>
          <p:cNvSpPr>
            <a:spLocks noChangeShapeType="1"/>
          </p:cNvSpPr>
          <p:nvPr/>
        </p:nvSpPr>
        <p:spPr bwMode="auto">
          <a:xfrm flipV="1">
            <a:off x="4787900" y="2276475"/>
            <a:ext cx="647700" cy="73025"/>
          </a:xfrm>
          <a:prstGeom prst="line">
            <a:avLst/>
          </a:prstGeom>
          <a:noFill/>
          <a:ln w="28575">
            <a:solidFill>
              <a:schemeClr val="accent2"/>
            </a:solidFill>
            <a:round/>
          </a:ln>
        </p:spPr>
        <p:txBody>
          <a:bodyPr/>
          <a:lstStyle/>
          <a:p>
            <a:endParaRPr lang="zh-CN" altLang="en-US"/>
          </a:p>
        </p:txBody>
      </p:sp>
      <p:grpSp>
        <p:nvGrpSpPr>
          <p:cNvPr id="4" name="组合 53332"/>
          <p:cNvGrpSpPr/>
          <p:nvPr/>
        </p:nvGrpSpPr>
        <p:grpSpPr bwMode="auto">
          <a:xfrm>
            <a:off x="6084888" y="1268413"/>
            <a:ext cx="2447925" cy="2100262"/>
            <a:chOff x="0" y="0"/>
            <a:chExt cx="1542" cy="1323"/>
          </a:xfrm>
        </p:grpSpPr>
        <p:sp>
          <p:nvSpPr>
            <p:cNvPr id="54433" name="文本框 53333"/>
            <p:cNvSpPr txBox="1">
              <a:spLocks noChangeArrowheads="1"/>
            </p:cNvSpPr>
            <p:nvPr/>
          </p:nvSpPr>
          <p:spPr bwMode="auto">
            <a:xfrm>
              <a:off x="680" y="272"/>
              <a:ext cx="272"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9  </a:t>
              </a:r>
            </a:p>
          </p:txBody>
        </p:sp>
        <p:sp>
          <p:nvSpPr>
            <p:cNvPr id="54434" name="直接连接符 53334"/>
            <p:cNvSpPr>
              <a:spLocks noChangeShapeType="1"/>
            </p:cNvSpPr>
            <p:nvPr/>
          </p:nvSpPr>
          <p:spPr bwMode="auto">
            <a:xfrm flipH="1">
              <a:off x="136" y="181"/>
              <a:ext cx="499" cy="454"/>
            </a:xfrm>
            <a:prstGeom prst="line">
              <a:avLst/>
            </a:prstGeom>
            <a:noFill/>
            <a:ln w="9525">
              <a:solidFill>
                <a:srgbClr val="000000"/>
              </a:solidFill>
              <a:round/>
            </a:ln>
          </p:spPr>
          <p:txBody>
            <a:bodyPr/>
            <a:lstStyle/>
            <a:p>
              <a:endParaRPr lang="zh-CN" altLang="en-US"/>
            </a:p>
          </p:txBody>
        </p:sp>
        <p:sp>
          <p:nvSpPr>
            <p:cNvPr id="54435" name="直接连接符 53335"/>
            <p:cNvSpPr>
              <a:spLocks noChangeShapeType="1"/>
            </p:cNvSpPr>
            <p:nvPr/>
          </p:nvSpPr>
          <p:spPr bwMode="auto">
            <a:xfrm>
              <a:off x="816" y="181"/>
              <a:ext cx="499" cy="408"/>
            </a:xfrm>
            <a:prstGeom prst="line">
              <a:avLst/>
            </a:prstGeom>
            <a:noFill/>
            <a:ln w="9525">
              <a:solidFill>
                <a:srgbClr val="000000"/>
              </a:solidFill>
              <a:round/>
            </a:ln>
          </p:spPr>
          <p:txBody>
            <a:bodyPr/>
            <a:lstStyle/>
            <a:p>
              <a:endParaRPr lang="zh-CN" altLang="en-US"/>
            </a:p>
          </p:txBody>
        </p:sp>
        <p:sp>
          <p:nvSpPr>
            <p:cNvPr id="54436" name="直接连接符 53336"/>
            <p:cNvSpPr>
              <a:spLocks noChangeShapeType="1"/>
            </p:cNvSpPr>
            <p:nvPr/>
          </p:nvSpPr>
          <p:spPr bwMode="auto">
            <a:xfrm flipH="1">
              <a:off x="726" y="227"/>
              <a:ext cx="0" cy="408"/>
            </a:xfrm>
            <a:prstGeom prst="line">
              <a:avLst/>
            </a:prstGeom>
            <a:noFill/>
            <a:ln w="28575">
              <a:solidFill>
                <a:schemeClr val="accent2"/>
              </a:solidFill>
              <a:round/>
            </a:ln>
          </p:spPr>
          <p:txBody>
            <a:bodyPr/>
            <a:lstStyle/>
            <a:p>
              <a:endParaRPr lang="zh-CN" altLang="en-US"/>
            </a:p>
          </p:txBody>
        </p:sp>
        <p:sp>
          <p:nvSpPr>
            <p:cNvPr id="54437" name="直接连接符 53337"/>
            <p:cNvSpPr>
              <a:spLocks noChangeShapeType="1"/>
            </p:cNvSpPr>
            <p:nvPr/>
          </p:nvSpPr>
          <p:spPr bwMode="auto">
            <a:xfrm>
              <a:off x="181" y="726"/>
              <a:ext cx="454" cy="0"/>
            </a:xfrm>
            <a:prstGeom prst="line">
              <a:avLst/>
            </a:prstGeom>
            <a:noFill/>
            <a:ln w="9525">
              <a:solidFill>
                <a:srgbClr val="000000"/>
              </a:solidFill>
              <a:round/>
            </a:ln>
          </p:spPr>
          <p:txBody>
            <a:bodyPr/>
            <a:lstStyle/>
            <a:p>
              <a:endParaRPr lang="zh-CN" altLang="en-US"/>
            </a:p>
          </p:txBody>
        </p:sp>
        <p:sp>
          <p:nvSpPr>
            <p:cNvPr id="54438" name="直接连接符 53338"/>
            <p:cNvSpPr>
              <a:spLocks noChangeShapeType="1"/>
            </p:cNvSpPr>
            <p:nvPr/>
          </p:nvSpPr>
          <p:spPr bwMode="auto">
            <a:xfrm flipV="1">
              <a:off x="816" y="680"/>
              <a:ext cx="499" cy="46"/>
            </a:xfrm>
            <a:prstGeom prst="line">
              <a:avLst/>
            </a:prstGeom>
            <a:noFill/>
            <a:ln w="9525">
              <a:solidFill>
                <a:srgbClr val="000000"/>
              </a:solidFill>
              <a:round/>
            </a:ln>
          </p:spPr>
          <p:txBody>
            <a:bodyPr/>
            <a:lstStyle/>
            <a:p>
              <a:endParaRPr lang="zh-CN" altLang="en-US"/>
            </a:p>
          </p:txBody>
        </p:sp>
        <p:sp>
          <p:nvSpPr>
            <p:cNvPr id="54439" name="直接连接符 53339"/>
            <p:cNvSpPr>
              <a:spLocks noChangeShapeType="1"/>
            </p:cNvSpPr>
            <p:nvPr/>
          </p:nvSpPr>
          <p:spPr bwMode="auto">
            <a:xfrm>
              <a:off x="136" y="816"/>
              <a:ext cx="272" cy="363"/>
            </a:xfrm>
            <a:prstGeom prst="line">
              <a:avLst/>
            </a:prstGeom>
            <a:noFill/>
            <a:ln w="9525">
              <a:solidFill>
                <a:srgbClr val="000000"/>
              </a:solidFill>
              <a:round/>
            </a:ln>
          </p:spPr>
          <p:txBody>
            <a:bodyPr/>
            <a:lstStyle/>
            <a:p>
              <a:endParaRPr lang="zh-CN" altLang="en-US"/>
            </a:p>
          </p:txBody>
        </p:sp>
        <p:sp>
          <p:nvSpPr>
            <p:cNvPr id="54440" name="直接连接符 53340"/>
            <p:cNvSpPr>
              <a:spLocks noChangeShapeType="1"/>
            </p:cNvSpPr>
            <p:nvPr/>
          </p:nvSpPr>
          <p:spPr bwMode="auto">
            <a:xfrm>
              <a:off x="549" y="1259"/>
              <a:ext cx="494" cy="11"/>
            </a:xfrm>
            <a:prstGeom prst="line">
              <a:avLst/>
            </a:prstGeom>
            <a:noFill/>
            <a:ln w="9525">
              <a:solidFill>
                <a:srgbClr val="000000"/>
              </a:solidFill>
              <a:round/>
            </a:ln>
          </p:spPr>
          <p:txBody>
            <a:bodyPr/>
            <a:lstStyle/>
            <a:p>
              <a:endParaRPr lang="zh-CN" altLang="en-US"/>
            </a:p>
          </p:txBody>
        </p:sp>
        <p:sp>
          <p:nvSpPr>
            <p:cNvPr id="54441" name="直接连接符 53341"/>
            <p:cNvSpPr>
              <a:spLocks noChangeShapeType="1"/>
            </p:cNvSpPr>
            <p:nvPr/>
          </p:nvSpPr>
          <p:spPr bwMode="auto">
            <a:xfrm flipH="1">
              <a:off x="495" y="817"/>
              <a:ext cx="168" cy="286"/>
            </a:xfrm>
            <a:prstGeom prst="line">
              <a:avLst/>
            </a:prstGeom>
            <a:noFill/>
            <a:ln w="9525">
              <a:solidFill>
                <a:srgbClr val="000000"/>
              </a:solidFill>
              <a:round/>
            </a:ln>
          </p:spPr>
          <p:txBody>
            <a:bodyPr/>
            <a:lstStyle/>
            <a:p>
              <a:endParaRPr lang="zh-CN" altLang="en-US"/>
            </a:p>
          </p:txBody>
        </p:sp>
        <p:sp>
          <p:nvSpPr>
            <p:cNvPr id="54442" name="直接连接符 53342"/>
            <p:cNvSpPr>
              <a:spLocks noChangeShapeType="1"/>
            </p:cNvSpPr>
            <p:nvPr/>
          </p:nvSpPr>
          <p:spPr bwMode="auto">
            <a:xfrm>
              <a:off x="741" y="811"/>
              <a:ext cx="302" cy="368"/>
            </a:xfrm>
            <a:prstGeom prst="line">
              <a:avLst/>
            </a:prstGeom>
            <a:noFill/>
            <a:ln w="9525">
              <a:solidFill>
                <a:srgbClr val="000000"/>
              </a:solidFill>
              <a:round/>
            </a:ln>
          </p:spPr>
          <p:txBody>
            <a:bodyPr/>
            <a:lstStyle/>
            <a:p>
              <a:endParaRPr lang="zh-CN" altLang="en-US"/>
            </a:p>
          </p:txBody>
        </p:sp>
        <p:sp>
          <p:nvSpPr>
            <p:cNvPr id="54443" name="直接连接符 53343"/>
            <p:cNvSpPr>
              <a:spLocks noChangeShapeType="1"/>
            </p:cNvSpPr>
            <p:nvPr/>
          </p:nvSpPr>
          <p:spPr bwMode="auto">
            <a:xfrm flipH="1">
              <a:off x="1179" y="771"/>
              <a:ext cx="169" cy="363"/>
            </a:xfrm>
            <a:prstGeom prst="line">
              <a:avLst/>
            </a:prstGeom>
            <a:noFill/>
            <a:ln w="9525">
              <a:solidFill>
                <a:srgbClr val="000000"/>
              </a:solidFill>
              <a:round/>
            </a:ln>
          </p:spPr>
          <p:txBody>
            <a:bodyPr/>
            <a:lstStyle/>
            <a:p>
              <a:endParaRPr lang="zh-CN" altLang="en-US"/>
            </a:p>
          </p:txBody>
        </p:sp>
        <p:sp>
          <p:nvSpPr>
            <p:cNvPr id="54444" name="椭圆 53344"/>
            <p:cNvSpPr>
              <a:spLocks noChangeArrowheads="1"/>
            </p:cNvSpPr>
            <p:nvPr/>
          </p:nvSpPr>
          <p:spPr bwMode="auto">
            <a:xfrm>
              <a:off x="623" y="637"/>
              <a:ext cx="182" cy="189"/>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6</a:t>
              </a:r>
            </a:p>
          </p:txBody>
        </p:sp>
        <p:sp>
          <p:nvSpPr>
            <p:cNvPr id="54445" name="椭圆 53345"/>
            <p:cNvSpPr>
              <a:spLocks noChangeArrowheads="1"/>
            </p:cNvSpPr>
            <p:nvPr/>
          </p:nvSpPr>
          <p:spPr bwMode="auto">
            <a:xfrm>
              <a:off x="635" y="45"/>
              <a:ext cx="182" cy="188"/>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1</a:t>
              </a:r>
            </a:p>
          </p:txBody>
        </p:sp>
        <p:sp>
          <p:nvSpPr>
            <p:cNvPr id="54446" name="椭圆 53346"/>
            <p:cNvSpPr>
              <a:spLocks noChangeArrowheads="1"/>
            </p:cNvSpPr>
            <p:nvPr/>
          </p:nvSpPr>
          <p:spPr bwMode="auto">
            <a:xfrm>
              <a:off x="0" y="635"/>
              <a:ext cx="182" cy="189"/>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2</a:t>
              </a:r>
            </a:p>
          </p:txBody>
        </p:sp>
        <p:sp>
          <p:nvSpPr>
            <p:cNvPr id="54447" name="椭圆 53347"/>
            <p:cNvSpPr>
              <a:spLocks noChangeArrowheads="1"/>
            </p:cNvSpPr>
            <p:nvPr/>
          </p:nvSpPr>
          <p:spPr bwMode="auto">
            <a:xfrm>
              <a:off x="1315" y="589"/>
              <a:ext cx="182" cy="189"/>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5</a:t>
              </a:r>
            </a:p>
          </p:txBody>
        </p:sp>
        <p:sp>
          <p:nvSpPr>
            <p:cNvPr id="54448" name="椭圆 53348"/>
            <p:cNvSpPr>
              <a:spLocks noChangeArrowheads="1"/>
            </p:cNvSpPr>
            <p:nvPr/>
          </p:nvSpPr>
          <p:spPr bwMode="auto">
            <a:xfrm>
              <a:off x="363" y="1134"/>
              <a:ext cx="182" cy="189"/>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3</a:t>
              </a:r>
            </a:p>
          </p:txBody>
        </p:sp>
        <p:sp>
          <p:nvSpPr>
            <p:cNvPr id="54449" name="椭圆 53349"/>
            <p:cNvSpPr>
              <a:spLocks noChangeArrowheads="1"/>
            </p:cNvSpPr>
            <p:nvPr/>
          </p:nvSpPr>
          <p:spPr bwMode="auto">
            <a:xfrm>
              <a:off x="1043" y="1134"/>
              <a:ext cx="182" cy="188"/>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4</a:t>
              </a:r>
            </a:p>
          </p:txBody>
        </p:sp>
        <p:sp>
          <p:nvSpPr>
            <p:cNvPr id="54450" name="文本框 53350"/>
            <p:cNvSpPr txBox="1">
              <a:spLocks noChangeArrowheads="1"/>
            </p:cNvSpPr>
            <p:nvPr/>
          </p:nvSpPr>
          <p:spPr bwMode="auto">
            <a:xfrm>
              <a:off x="181" y="227"/>
              <a:ext cx="363"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12</a:t>
              </a:r>
            </a:p>
          </p:txBody>
        </p:sp>
        <p:sp>
          <p:nvSpPr>
            <p:cNvPr id="54451" name="文本框 53351"/>
            <p:cNvSpPr txBox="1">
              <a:spLocks noChangeArrowheads="1"/>
            </p:cNvSpPr>
            <p:nvPr/>
          </p:nvSpPr>
          <p:spPr bwMode="auto">
            <a:xfrm>
              <a:off x="998" y="227"/>
              <a:ext cx="226"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9</a:t>
              </a:r>
            </a:p>
          </p:txBody>
        </p:sp>
        <p:sp>
          <p:nvSpPr>
            <p:cNvPr id="54452" name="文本框 53352"/>
            <p:cNvSpPr txBox="1">
              <a:spLocks noChangeArrowheads="1"/>
            </p:cNvSpPr>
            <p:nvPr/>
          </p:nvSpPr>
          <p:spPr bwMode="auto">
            <a:xfrm>
              <a:off x="816" y="544"/>
              <a:ext cx="226"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9</a:t>
              </a:r>
            </a:p>
          </p:txBody>
        </p:sp>
        <p:sp>
          <p:nvSpPr>
            <p:cNvPr id="54453" name="文本框 53353"/>
            <p:cNvSpPr txBox="1">
              <a:spLocks noChangeArrowheads="1"/>
            </p:cNvSpPr>
            <p:nvPr/>
          </p:nvSpPr>
          <p:spPr bwMode="auto">
            <a:xfrm>
              <a:off x="363" y="499"/>
              <a:ext cx="317"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15</a:t>
              </a:r>
            </a:p>
          </p:txBody>
        </p:sp>
        <p:sp>
          <p:nvSpPr>
            <p:cNvPr id="54454" name="文本框 53354"/>
            <p:cNvSpPr txBox="1">
              <a:spLocks noChangeArrowheads="1"/>
            </p:cNvSpPr>
            <p:nvPr/>
          </p:nvSpPr>
          <p:spPr bwMode="auto">
            <a:xfrm>
              <a:off x="0" y="862"/>
              <a:ext cx="227"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6</a:t>
              </a:r>
            </a:p>
          </p:txBody>
        </p:sp>
        <p:sp>
          <p:nvSpPr>
            <p:cNvPr id="54455" name="文本框 53355"/>
            <p:cNvSpPr txBox="1">
              <a:spLocks noChangeArrowheads="1"/>
            </p:cNvSpPr>
            <p:nvPr/>
          </p:nvSpPr>
          <p:spPr bwMode="auto">
            <a:xfrm>
              <a:off x="363" y="862"/>
              <a:ext cx="363"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17</a:t>
              </a:r>
            </a:p>
          </p:txBody>
        </p:sp>
        <p:sp>
          <p:nvSpPr>
            <p:cNvPr id="54456" name="文本框 53356"/>
            <p:cNvSpPr txBox="1">
              <a:spLocks noChangeArrowheads="1"/>
            </p:cNvSpPr>
            <p:nvPr/>
          </p:nvSpPr>
          <p:spPr bwMode="auto">
            <a:xfrm>
              <a:off x="816" y="771"/>
              <a:ext cx="363"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10</a:t>
              </a:r>
            </a:p>
          </p:txBody>
        </p:sp>
        <p:sp>
          <p:nvSpPr>
            <p:cNvPr id="54457" name="文本框 53357"/>
            <p:cNvSpPr txBox="1">
              <a:spLocks noChangeArrowheads="1"/>
            </p:cNvSpPr>
            <p:nvPr/>
          </p:nvSpPr>
          <p:spPr bwMode="auto">
            <a:xfrm>
              <a:off x="1315" y="862"/>
              <a:ext cx="227"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4</a:t>
              </a:r>
            </a:p>
          </p:txBody>
        </p:sp>
        <p:sp>
          <p:nvSpPr>
            <p:cNvPr id="54458" name="文本框 53358"/>
            <p:cNvSpPr txBox="1">
              <a:spLocks noChangeArrowheads="1"/>
            </p:cNvSpPr>
            <p:nvPr/>
          </p:nvSpPr>
          <p:spPr bwMode="auto">
            <a:xfrm>
              <a:off x="635" y="1088"/>
              <a:ext cx="227"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3</a:t>
              </a:r>
            </a:p>
          </p:txBody>
        </p:sp>
        <p:sp>
          <p:nvSpPr>
            <p:cNvPr id="54459" name="椭圆 53359"/>
            <p:cNvSpPr>
              <a:spLocks noChangeArrowheads="1"/>
            </p:cNvSpPr>
            <p:nvPr/>
          </p:nvSpPr>
          <p:spPr bwMode="auto">
            <a:xfrm>
              <a:off x="589" y="0"/>
              <a:ext cx="272" cy="272"/>
            </a:xfrm>
            <a:prstGeom prst="ellipse">
              <a:avLst/>
            </a:prstGeom>
            <a:noFill/>
            <a:ln w="19050">
              <a:solidFill>
                <a:schemeClr val="accent2"/>
              </a:solidFill>
              <a:round/>
            </a:ln>
          </p:spPr>
          <p:txBody>
            <a:bodyPr/>
            <a:lstStyle/>
            <a:p>
              <a:pPr>
                <a:buFont typeface="Arial" pitchFamily="34" charset="0"/>
                <a:buNone/>
              </a:pPr>
              <a:endParaRPr lang="zh-CN" altLang="en-US">
                <a:cs typeface="Times New Roman" pitchFamily="18" charset="0"/>
              </a:endParaRPr>
            </a:p>
          </p:txBody>
        </p:sp>
        <p:sp>
          <p:nvSpPr>
            <p:cNvPr id="54460" name="椭圆 53360"/>
            <p:cNvSpPr>
              <a:spLocks noChangeArrowheads="1"/>
            </p:cNvSpPr>
            <p:nvPr/>
          </p:nvSpPr>
          <p:spPr bwMode="auto">
            <a:xfrm>
              <a:off x="589" y="590"/>
              <a:ext cx="272" cy="272"/>
            </a:xfrm>
            <a:prstGeom prst="ellipse">
              <a:avLst/>
            </a:prstGeom>
            <a:noFill/>
            <a:ln w="19050">
              <a:solidFill>
                <a:schemeClr val="accent2"/>
              </a:solidFill>
              <a:round/>
            </a:ln>
          </p:spPr>
          <p:txBody>
            <a:bodyPr/>
            <a:lstStyle/>
            <a:p>
              <a:pPr>
                <a:buFont typeface="Arial" pitchFamily="34" charset="0"/>
                <a:buNone/>
              </a:pPr>
              <a:endParaRPr lang="zh-CN" altLang="en-US">
                <a:cs typeface="Times New Roman" pitchFamily="18" charset="0"/>
              </a:endParaRPr>
            </a:p>
          </p:txBody>
        </p:sp>
      </p:grpSp>
      <p:sp>
        <p:nvSpPr>
          <p:cNvPr id="53362" name="直接连接符 53361"/>
          <p:cNvSpPr>
            <a:spLocks noChangeShapeType="1"/>
          </p:cNvSpPr>
          <p:nvPr/>
        </p:nvSpPr>
        <p:spPr bwMode="auto">
          <a:xfrm flipH="1">
            <a:off x="6372225" y="1628775"/>
            <a:ext cx="719138" cy="647700"/>
          </a:xfrm>
          <a:prstGeom prst="line">
            <a:avLst/>
          </a:prstGeom>
          <a:noFill/>
          <a:ln w="19050">
            <a:solidFill>
              <a:srgbClr val="0000FF"/>
            </a:solidFill>
            <a:prstDash val="dash"/>
            <a:round/>
          </a:ln>
        </p:spPr>
        <p:txBody>
          <a:bodyPr/>
          <a:lstStyle/>
          <a:p>
            <a:endParaRPr lang="zh-CN" altLang="en-US"/>
          </a:p>
        </p:txBody>
      </p:sp>
      <p:grpSp>
        <p:nvGrpSpPr>
          <p:cNvPr id="5" name="组合 53362"/>
          <p:cNvGrpSpPr/>
          <p:nvPr/>
        </p:nvGrpSpPr>
        <p:grpSpPr bwMode="auto">
          <a:xfrm>
            <a:off x="6372225" y="2492375"/>
            <a:ext cx="1439863" cy="649288"/>
            <a:chOff x="0" y="0"/>
            <a:chExt cx="907" cy="409"/>
          </a:xfrm>
        </p:grpSpPr>
        <p:sp>
          <p:nvSpPr>
            <p:cNvPr id="54430" name="直接连接符 53363"/>
            <p:cNvSpPr>
              <a:spLocks noChangeShapeType="1"/>
            </p:cNvSpPr>
            <p:nvPr/>
          </p:nvSpPr>
          <p:spPr bwMode="auto">
            <a:xfrm flipH="1">
              <a:off x="363" y="46"/>
              <a:ext cx="136" cy="317"/>
            </a:xfrm>
            <a:prstGeom prst="line">
              <a:avLst/>
            </a:prstGeom>
            <a:noFill/>
            <a:ln w="19050">
              <a:solidFill>
                <a:srgbClr val="0000FF"/>
              </a:solidFill>
              <a:prstDash val="dash"/>
              <a:round/>
            </a:ln>
          </p:spPr>
          <p:txBody>
            <a:bodyPr/>
            <a:lstStyle/>
            <a:p>
              <a:endParaRPr lang="zh-CN" altLang="en-US"/>
            </a:p>
          </p:txBody>
        </p:sp>
        <p:sp>
          <p:nvSpPr>
            <p:cNvPr id="54431" name="直接连接符 53364"/>
            <p:cNvSpPr>
              <a:spLocks noChangeShapeType="1"/>
            </p:cNvSpPr>
            <p:nvPr/>
          </p:nvSpPr>
          <p:spPr bwMode="auto">
            <a:xfrm>
              <a:off x="680" y="91"/>
              <a:ext cx="227" cy="318"/>
            </a:xfrm>
            <a:prstGeom prst="line">
              <a:avLst/>
            </a:prstGeom>
            <a:noFill/>
            <a:ln w="19050">
              <a:solidFill>
                <a:srgbClr val="0000FF"/>
              </a:solidFill>
              <a:prstDash val="dash"/>
              <a:round/>
            </a:ln>
          </p:spPr>
          <p:txBody>
            <a:bodyPr/>
            <a:lstStyle/>
            <a:p>
              <a:endParaRPr lang="zh-CN" altLang="en-US"/>
            </a:p>
          </p:txBody>
        </p:sp>
        <p:sp>
          <p:nvSpPr>
            <p:cNvPr id="54432" name="直接连接符 53365"/>
            <p:cNvSpPr>
              <a:spLocks noChangeShapeType="1"/>
            </p:cNvSpPr>
            <p:nvPr/>
          </p:nvSpPr>
          <p:spPr bwMode="auto">
            <a:xfrm flipH="1">
              <a:off x="0" y="0"/>
              <a:ext cx="408" cy="0"/>
            </a:xfrm>
            <a:prstGeom prst="line">
              <a:avLst/>
            </a:prstGeom>
            <a:noFill/>
            <a:ln w="19050">
              <a:solidFill>
                <a:srgbClr val="0000FF"/>
              </a:solidFill>
              <a:prstDash val="dash"/>
              <a:round/>
            </a:ln>
          </p:spPr>
          <p:txBody>
            <a:bodyPr/>
            <a:lstStyle/>
            <a:p>
              <a:endParaRPr lang="zh-CN" altLang="en-US"/>
            </a:p>
          </p:txBody>
        </p:sp>
      </p:grpSp>
      <p:sp>
        <p:nvSpPr>
          <p:cNvPr id="53367" name="直接连接符 53366"/>
          <p:cNvSpPr>
            <a:spLocks noChangeShapeType="1"/>
          </p:cNvSpPr>
          <p:nvPr/>
        </p:nvSpPr>
        <p:spPr bwMode="auto">
          <a:xfrm flipV="1">
            <a:off x="7885113" y="2420938"/>
            <a:ext cx="287337" cy="576262"/>
          </a:xfrm>
          <a:prstGeom prst="line">
            <a:avLst/>
          </a:prstGeom>
          <a:noFill/>
          <a:ln w="28575">
            <a:solidFill>
              <a:schemeClr val="accent2"/>
            </a:solidFill>
            <a:round/>
          </a:ln>
        </p:spPr>
        <p:txBody>
          <a:bodyPr/>
          <a:lstStyle/>
          <a:p>
            <a:endParaRPr lang="zh-CN" altLang="en-US"/>
          </a:p>
        </p:txBody>
      </p:sp>
      <p:sp>
        <p:nvSpPr>
          <p:cNvPr id="53368" name="直接连接符 53367"/>
          <p:cNvSpPr>
            <a:spLocks noChangeShapeType="1"/>
          </p:cNvSpPr>
          <p:nvPr/>
        </p:nvSpPr>
        <p:spPr bwMode="auto">
          <a:xfrm flipV="1">
            <a:off x="7451725" y="2276475"/>
            <a:ext cx="647700" cy="73025"/>
          </a:xfrm>
          <a:prstGeom prst="line">
            <a:avLst/>
          </a:prstGeom>
          <a:noFill/>
          <a:ln w="28575">
            <a:solidFill>
              <a:schemeClr val="accent2"/>
            </a:solidFill>
            <a:round/>
          </a:ln>
        </p:spPr>
        <p:txBody>
          <a:bodyPr/>
          <a:lstStyle/>
          <a:p>
            <a:endParaRPr lang="zh-CN" altLang="en-US"/>
          </a:p>
        </p:txBody>
      </p:sp>
      <p:sp>
        <p:nvSpPr>
          <p:cNvPr id="53369" name="椭圆 53368"/>
          <p:cNvSpPr>
            <a:spLocks noChangeArrowheads="1"/>
          </p:cNvSpPr>
          <p:nvPr/>
        </p:nvSpPr>
        <p:spPr bwMode="auto">
          <a:xfrm>
            <a:off x="8172450" y="2133600"/>
            <a:ext cx="358775" cy="431800"/>
          </a:xfrm>
          <a:prstGeom prst="ellipse">
            <a:avLst/>
          </a:prstGeom>
          <a:noFill/>
          <a:ln w="28575">
            <a:solidFill>
              <a:schemeClr val="accent2"/>
            </a:solidFill>
            <a:round/>
          </a:ln>
        </p:spPr>
        <p:txBody>
          <a:bodyPr/>
          <a:lstStyle/>
          <a:p>
            <a:pPr>
              <a:buFont typeface="Arial" pitchFamily="34" charset="0"/>
              <a:buNone/>
            </a:pPr>
            <a:endParaRPr lang="zh-CN" altLang="en-US">
              <a:cs typeface="Times New Roman" pitchFamily="18" charset="0"/>
            </a:endParaRPr>
          </a:p>
        </p:txBody>
      </p:sp>
      <p:sp>
        <p:nvSpPr>
          <p:cNvPr id="53370" name="直接连接符 53369"/>
          <p:cNvSpPr>
            <a:spLocks noChangeShapeType="1"/>
          </p:cNvSpPr>
          <p:nvPr/>
        </p:nvSpPr>
        <p:spPr bwMode="auto">
          <a:xfrm flipH="1">
            <a:off x="1116013" y="4149725"/>
            <a:ext cx="719137" cy="647700"/>
          </a:xfrm>
          <a:prstGeom prst="line">
            <a:avLst/>
          </a:prstGeom>
          <a:noFill/>
          <a:ln w="19050">
            <a:solidFill>
              <a:srgbClr val="0000FF"/>
            </a:solidFill>
            <a:prstDash val="dash"/>
            <a:round/>
          </a:ln>
        </p:spPr>
        <p:txBody>
          <a:bodyPr/>
          <a:lstStyle/>
          <a:p>
            <a:endParaRPr lang="zh-CN" altLang="en-US"/>
          </a:p>
        </p:txBody>
      </p:sp>
      <p:sp>
        <p:nvSpPr>
          <p:cNvPr id="53371" name="直接连接符 53370"/>
          <p:cNvSpPr>
            <a:spLocks noChangeShapeType="1"/>
          </p:cNvSpPr>
          <p:nvPr/>
        </p:nvSpPr>
        <p:spPr bwMode="auto">
          <a:xfrm flipH="1">
            <a:off x="1619250" y="5157788"/>
            <a:ext cx="215900" cy="503237"/>
          </a:xfrm>
          <a:prstGeom prst="line">
            <a:avLst/>
          </a:prstGeom>
          <a:noFill/>
          <a:ln w="19050">
            <a:solidFill>
              <a:srgbClr val="0000FF"/>
            </a:solidFill>
            <a:prstDash val="dash"/>
            <a:round/>
          </a:ln>
        </p:spPr>
        <p:txBody>
          <a:bodyPr/>
          <a:lstStyle/>
          <a:p>
            <a:endParaRPr lang="zh-CN" altLang="en-US"/>
          </a:p>
        </p:txBody>
      </p:sp>
      <p:sp>
        <p:nvSpPr>
          <p:cNvPr id="53372" name="直接连接符 53371"/>
          <p:cNvSpPr>
            <a:spLocks noChangeShapeType="1"/>
          </p:cNvSpPr>
          <p:nvPr/>
        </p:nvSpPr>
        <p:spPr bwMode="auto">
          <a:xfrm>
            <a:off x="1619250" y="5876925"/>
            <a:ext cx="863600" cy="0"/>
          </a:xfrm>
          <a:prstGeom prst="line">
            <a:avLst/>
          </a:prstGeom>
          <a:noFill/>
          <a:ln w="19050">
            <a:solidFill>
              <a:srgbClr val="0000FF"/>
            </a:solidFill>
            <a:prstDash val="dash"/>
            <a:round/>
          </a:ln>
        </p:spPr>
        <p:txBody>
          <a:bodyPr/>
          <a:lstStyle/>
          <a:p>
            <a:endParaRPr lang="zh-CN" altLang="en-US"/>
          </a:p>
        </p:txBody>
      </p:sp>
      <p:sp>
        <p:nvSpPr>
          <p:cNvPr id="53373" name="直接连接符 53372"/>
          <p:cNvSpPr>
            <a:spLocks noChangeShapeType="1"/>
          </p:cNvSpPr>
          <p:nvPr/>
        </p:nvSpPr>
        <p:spPr bwMode="auto">
          <a:xfrm flipH="1">
            <a:off x="1116013" y="5013325"/>
            <a:ext cx="647700" cy="0"/>
          </a:xfrm>
          <a:prstGeom prst="line">
            <a:avLst/>
          </a:prstGeom>
          <a:noFill/>
          <a:ln w="19050">
            <a:solidFill>
              <a:srgbClr val="0000FF"/>
            </a:solidFill>
            <a:prstDash val="dash"/>
            <a:round/>
          </a:ln>
        </p:spPr>
        <p:txBody>
          <a:bodyPr/>
          <a:lstStyle/>
          <a:p>
            <a:endParaRPr lang="zh-CN" altLang="en-US"/>
          </a:p>
        </p:txBody>
      </p:sp>
      <p:sp>
        <p:nvSpPr>
          <p:cNvPr id="53374" name="直接连接符 53373"/>
          <p:cNvSpPr>
            <a:spLocks noChangeShapeType="1"/>
          </p:cNvSpPr>
          <p:nvPr/>
        </p:nvSpPr>
        <p:spPr bwMode="auto">
          <a:xfrm flipV="1">
            <a:off x="2122488" y="4797425"/>
            <a:ext cx="647700" cy="73025"/>
          </a:xfrm>
          <a:prstGeom prst="line">
            <a:avLst/>
          </a:prstGeom>
          <a:noFill/>
          <a:ln w="28575">
            <a:solidFill>
              <a:schemeClr val="accent2"/>
            </a:solidFill>
            <a:round/>
          </a:ln>
        </p:spPr>
        <p:txBody>
          <a:bodyPr/>
          <a:lstStyle/>
          <a:p>
            <a:endParaRPr lang="zh-CN" altLang="en-US"/>
          </a:p>
        </p:txBody>
      </p:sp>
      <p:grpSp>
        <p:nvGrpSpPr>
          <p:cNvPr id="6" name="组合 53374"/>
          <p:cNvGrpSpPr/>
          <p:nvPr/>
        </p:nvGrpSpPr>
        <p:grpSpPr bwMode="auto">
          <a:xfrm>
            <a:off x="827088" y="3789363"/>
            <a:ext cx="2447925" cy="2100262"/>
            <a:chOff x="0" y="0"/>
            <a:chExt cx="1542" cy="1323"/>
          </a:xfrm>
        </p:grpSpPr>
        <p:grpSp>
          <p:nvGrpSpPr>
            <p:cNvPr id="7" name="组合 53375"/>
            <p:cNvGrpSpPr/>
            <p:nvPr/>
          </p:nvGrpSpPr>
          <p:grpSpPr bwMode="auto">
            <a:xfrm>
              <a:off x="0" y="0"/>
              <a:ext cx="1542" cy="1323"/>
              <a:chOff x="0" y="0"/>
              <a:chExt cx="1542" cy="1323"/>
            </a:xfrm>
          </p:grpSpPr>
          <p:sp>
            <p:nvSpPr>
              <p:cNvPr id="54402" name="文本框 53376"/>
              <p:cNvSpPr txBox="1">
                <a:spLocks noChangeArrowheads="1"/>
              </p:cNvSpPr>
              <p:nvPr/>
            </p:nvSpPr>
            <p:spPr bwMode="auto">
              <a:xfrm>
                <a:off x="680" y="272"/>
                <a:ext cx="272"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9  </a:t>
                </a:r>
              </a:p>
            </p:txBody>
          </p:sp>
          <p:sp>
            <p:nvSpPr>
              <p:cNvPr id="54403" name="直接连接符 53377"/>
              <p:cNvSpPr>
                <a:spLocks noChangeShapeType="1"/>
              </p:cNvSpPr>
              <p:nvPr/>
            </p:nvSpPr>
            <p:spPr bwMode="auto">
              <a:xfrm flipH="1">
                <a:off x="136" y="181"/>
                <a:ext cx="499" cy="454"/>
              </a:xfrm>
              <a:prstGeom prst="line">
                <a:avLst/>
              </a:prstGeom>
              <a:noFill/>
              <a:ln w="9525">
                <a:solidFill>
                  <a:srgbClr val="000000"/>
                </a:solidFill>
                <a:round/>
              </a:ln>
            </p:spPr>
            <p:txBody>
              <a:bodyPr/>
              <a:lstStyle/>
              <a:p>
                <a:endParaRPr lang="zh-CN" altLang="en-US"/>
              </a:p>
            </p:txBody>
          </p:sp>
          <p:sp>
            <p:nvSpPr>
              <p:cNvPr id="54404" name="直接连接符 53378"/>
              <p:cNvSpPr>
                <a:spLocks noChangeShapeType="1"/>
              </p:cNvSpPr>
              <p:nvPr/>
            </p:nvSpPr>
            <p:spPr bwMode="auto">
              <a:xfrm>
                <a:off x="816" y="181"/>
                <a:ext cx="499" cy="408"/>
              </a:xfrm>
              <a:prstGeom prst="line">
                <a:avLst/>
              </a:prstGeom>
              <a:noFill/>
              <a:ln w="9525">
                <a:solidFill>
                  <a:srgbClr val="000000"/>
                </a:solidFill>
                <a:round/>
              </a:ln>
            </p:spPr>
            <p:txBody>
              <a:bodyPr/>
              <a:lstStyle/>
              <a:p>
                <a:endParaRPr lang="zh-CN" altLang="en-US"/>
              </a:p>
            </p:txBody>
          </p:sp>
          <p:sp>
            <p:nvSpPr>
              <p:cNvPr id="54405" name="直接连接符 53379"/>
              <p:cNvSpPr>
                <a:spLocks noChangeShapeType="1"/>
              </p:cNvSpPr>
              <p:nvPr/>
            </p:nvSpPr>
            <p:spPr bwMode="auto">
              <a:xfrm flipH="1">
                <a:off x="726" y="227"/>
                <a:ext cx="0" cy="408"/>
              </a:xfrm>
              <a:prstGeom prst="line">
                <a:avLst/>
              </a:prstGeom>
              <a:noFill/>
              <a:ln w="28575">
                <a:solidFill>
                  <a:schemeClr val="accent2"/>
                </a:solidFill>
                <a:round/>
              </a:ln>
            </p:spPr>
            <p:txBody>
              <a:bodyPr/>
              <a:lstStyle/>
              <a:p>
                <a:endParaRPr lang="zh-CN" altLang="en-US"/>
              </a:p>
            </p:txBody>
          </p:sp>
          <p:sp>
            <p:nvSpPr>
              <p:cNvPr id="54406" name="直接连接符 53380"/>
              <p:cNvSpPr>
                <a:spLocks noChangeShapeType="1"/>
              </p:cNvSpPr>
              <p:nvPr/>
            </p:nvSpPr>
            <p:spPr bwMode="auto">
              <a:xfrm>
                <a:off x="181" y="726"/>
                <a:ext cx="454" cy="0"/>
              </a:xfrm>
              <a:prstGeom prst="line">
                <a:avLst/>
              </a:prstGeom>
              <a:noFill/>
              <a:ln w="9525">
                <a:solidFill>
                  <a:srgbClr val="000000"/>
                </a:solidFill>
                <a:round/>
              </a:ln>
            </p:spPr>
            <p:txBody>
              <a:bodyPr/>
              <a:lstStyle/>
              <a:p>
                <a:endParaRPr lang="zh-CN" altLang="en-US"/>
              </a:p>
            </p:txBody>
          </p:sp>
          <p:sp>
            <p:nvSpPr>
              <p:cNvPr id="54407" name="直接连接符 53381"/>
              <p:cNvSpPr>
                <a:spLocks noChangeShapeType="1"/>
              </p:cNvSpPr>
              <p:nvPr/>
            </p:nvSpPr>
            <p:spPr bwMode="auto">
              <a:xfrm flipV="1">
                <a:off x="816" y="680"/>
                <a:ext cx="499" cy="46"/>
              </a:xfrm>
              <a:prstGeom prst="line">
                <a:avLst/>
              </a:prstGeom>
              <a:noFill/>
              <a:ln w="9525">
                <a:solidFill>
                  <a:srgbClr val="000000"/>
                </a:solidFill>
                <a:round/>
              </a:ln>
            </p:spPr>
            <p:txBody>
              <a:bodyPr/>
              <a:lstStyle/>
              <a:p>
                <a:endParaRPr lang="zh-CN" altLang="en-US"/>
              </a:p>
            </p:txBody>
          </p:sp>
          <p:sp>
            <p:nvSpPr>
              <p:cNvPr id="54408" name="直接连接符 53382"/>
              <p:cNvSpPr>
                <a:spLocks noChangeShapeType="1"/>
              </p:cNvSpPr>
              <p:nvPr/>
            </p:nvSpPr>
            <p:spPr bwMode="auto">
              <a:xfrm>
                <a:off x="136" y="816"/>
                <a:ext cx="272" cy="363"/>
              </a:xfrm>
              <a:prstGeom prst="line">
                <a:avLst/>
              </a:prstGeom>
              <a:noFill/>
              <a:ln w="9525">
                <a:solidFill>
                  <a:srgbClr val="000000"/>
                </a:solidFill>
                <a:round/>
              </a:ln>
            </p:spPr>
            <p:txBody>
              <a:bodyPr/>
              <a:lstStyle/>
              <a:p>
                <a:endParaRPr lang="zh-CN" altLang="en-US"/>
              </a:p>
            </p:txBody>
          </p:sp>
          <p:sp>
            <p:nvSpPr>
              <p:cNvPr id="54409" name="直接连接符 53383"/>
              <p:cNvSpPr>
                <a:spLocks noChangeShapeType="1"/>
              </p:cNvSpPr>
              <p:nvPr/>
            </p:nvSpPr>
            <p:spPr bwMode="auto">
              <a:xfrm>
                <a:off x="549" y="1259"/>
                <a:ext cx="494" cy="11"/>
              </a:xfrm>
              <a:prstGeom prst="line">
                <a:avLst/>
              </a:prstGeom>
              <a:noFill/>
              <a:ln w="9525">
                <a:solidFill>
                  <a:srgbClr val="000000"/>
                </a:solidFill>
                <a:round/>
              </a:ln>
            </p:spPr>
            <p:txBody>
              <a:bodyPr/>
              <a:lstStyle/>
              <a:p>
                <a:endParaRPr lang="zh-CN" altLang="en-US"/>
              </a:p>
            </p:txBody>
          </p:sp>
          <p:sp>
            <p:nvSpPr>
              <p:cNvPr id="54410" name="直接连接符 53384"/>
              <p:cNvSpPr>
                <a:spLocks noChangeShapeType="1"/>
              </p:cNvSpPr>
              <p:nvPr/>
            </p:nvSpPr>
            <p:spPr bwMode="auto">
              <a:xfrm flipH="1">
                <a:off x="495" y="817"/>
                <a:ext cx="168" cy="286"/>
              </a:xfrm>
              <a:prstGeom prst="line">
                <a:avLst/>
              </a:prstGeom>
              <a:noFill/>
              <a:ln w="9525">
                <a:solidFill>
                  <a:srgbClr val="000000"/>
                </a:solidFill>
                <a:round/>
              </a:ln>
            </p:spPr>
            <p:txBody>
              <a:bodyPr/>
              <a:lstStyle/>
              <a:p>
                <a:endParaRPr lang="zh-CN" altLang="en-US"/>
              </a:p>
            </p:txBody>
          </p:sp>
          <p:sp>
            <p:nvSpPr>
              <p:cNvPr id="54411" name="直接连接符 53385"/>
              <p:cNvSpPr>
                <a:spLocks noChangeShapeType="1"/>
              </p:cNvSpPr>
              <p:nvPr/>
            </p:nvSpPr>
            <p:spPr bwMode="auto">
              <a:xfrm>
                <a:off x="741" y="811"/>
                <a:ext cx="302" cy="368"/>
              </a:xfrm>
              <a:prstGeom prst="line">
                <a:avLst/>
              </a:prstGeom>
              <a:noFill/>
              <a:ln w="9525">
                <a:solidFill>
                  <a:srgbClr val="000000"/>
                </a:solidFill>
                <a:round/>
              </a:ln>
            </p:spPr>
            <p:txBody>
              <a:bodyPr/>
              <a:lstStyle/>
              <a:p>
                <a:endParaRPr lang="zh-CN" altLang="en-US"/>
              </a:p>
            </p:txBody>
          </p:sp>
          <p:sp>
            <p:nvSpPr>
              <p:cNvPr id="54412" name="直接连接符 53386"/>
              <p:cNvSpPr>
                <a:spLocks noChangeShapeType="1"/>
              </p:cNvSpPr>
              <p:nvPr/>
            </p:nvSpPr>
            <p:spPr bwMode="auto">
              <a:xfrm flipH="1">
                <a:off x="1179" y="771"/>
                <a:ext cx="169" cy="363"/>
              </a:xfrm>
              <a:prstGeom prst="line">
                <a:avLst/>
              </a:prstGeom>
              <a:noFill/>
              <a:ln w="9525">
                <a:solidFill>
                  <a:srgbClr val="000000"/>
                </a:solidFill>
                <a:round/>
              </a:ln>
            </p:spPr>
            <p:txBody>
              <a:bodyPr/>
              <a:lstStyle/>
              <a:p>
                <a:endParaRPr lang="zh-CN" altLang="en-US"/>
              </a:p>
            </p:txBody>
          </p:sp>
          <p:sp>
            <p:nvSpPr>
              <p:cNvPr id="54413" name="椭圆 53387"/>
              <p:cNvSpPr>
                <a:spLocks noChangeArrowheads="1"/>
              </p:cNvSpPr>
              <p:nvPr/>
            </p:nvSpPr>
            <p:spPr bwMode="auto">
              <a:xfrm>
                <a:off x="623" y="637"/>
                <a:ext cx="182" cy="189"/>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6</a:t>
                </a:r>
              </a:p>
            </p:txBody>
          </p:sp>
          <p:sp>
            <p:nvSpPr>
              <p:cNvPr id="54414" name="椭圆 53388"/>
              <p:cNvSpPr>
                <a:spLocks noChangeArrowheads="1"/>
              </p:cNvSpPr>
              <p:nvPr/>
            </p:nvSpPr>
            <p:spPr bwMode="auto">
              <a:xfrm>
                <a:off x="635" y="45"/>
                <a:ext cx="182" cy="188"/>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1</a:t>
                </a:r>
              </a:p>
            </p:txBody>
          </p:sp>
          <p:sp>
            <p:nvSpPr>
              <p:cNvPr id="54415" name="椭圆 53389"/>
              <p:cNvSpPr>
                <a:spLocks noChangeArrowheads="1"/>
              </p:cNvSpPr>
              <p:nvPr/>
            </p:nvSpPr>
            <p:spPr bwMode="auto">
              <a:xfrm>
                <a:off x="0" y="635"/>
                <a:ext cx="182" cy="189"/>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2</a:t>
                </a:r>
              </a:p>
            </p:txBody>
          </p:sp>
          <p:sp>
            <p:nvSpPr>
              <p:cNvPr id="54416" name="椭圆 53390"/>
              <p:cNvSpPr>
                <a:spLocks noChangeArrowheads="1"/>
              </p:cNvSpPr>
              <p:nvPr/>
            </p:nvSpPr>
            <p:spPr bwMode="auto">
              <a:xfrm>
                <a:off x="1315" y="589"/>
                <a:ext cx="182" cy="189"/>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5</a:t>
                </a:r>
              </a:p>
            </p:txBody>
          </p:sp>
          <p:sp>
            <p:nvSpPr>
              <p:cNvPr id="54417" name="椭圆 53391"/>
              <p:cNvSpPr>
                <a:spLocks noChangeArrowheads="1"/>
              </p:cNvSpPr>
              <p:nvPr/>
            </p:nvSpPr>
            <p:spPr bwMode="auto">
              <a:xfrm>
                <a:off x="363" y="1134"/>
                <a:ext cx="182" cy="189"/>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3</a:t>
                </a:r>
              </a:p>
            </p:txBody>
          </p:sp>
          <p:sp>
            <p:nvSpPr>
              <p:cNvPr id="54418" name="椭圆 53392"/>
              <p:cNvSpPr>
                <a:spLocks noChangeArrowheads="1"/>
              </p:cNvSpPr>
              <p:nvPr/>
            </p:nvSpPr>
            <p:spPr bwMode="auto">
              <a:xfrm>
                <a:off x="1043" y="1134"/>
                <a:ext cx="182" cy="188"/>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4</a:t>
                </a:r>
              </a:p>
            </p:txBody>
          </p:sp>
          <p:sp>
            <p:nvSpPr>
              <p:cNvPr id="54419" name="文本框 53393"/>
              <p:cNvSpPr txBox="1">
                <a:spLocks noChangeArrowheads="1"/>
              </p:cNvSpPr>
              <p:nvPr/>
            </p:nvSpPr>
            <p:spPr bwMode="auto">
              <a:xfrm>
                <a:off x="181" y="227"/>
                <a:ext cx="363"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12</a:t>
                </a:r>
              </a:p>
            </p:txBody>
          </p:sp>
          <p:sp>
            <p:nvSpPr>
              <p:cNvPr id="54420" name="文本框 53394"/>
              <p:cNvSpPr txBox="1">
                <a:spLocks noChangeArrowheads="1"/>
              </p:cNvSpPr>
              <p:nvPr/>
            </p:nvSpPr>
            <p:spPr bwMode="auto">
              <a:xfrm>
                <a:off x="998" y="227"/>
                <a:ext cx="226"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9</a:t>
                </a:r>
              </a:p>
            </p:txBody>
          </p:sp>
          <p:sp>
            <p:nvSpPr>
              <p:cNvPr id="54421" name="文本框 53395"/>
              <p:cNvSpPr txBox="1">
                <a:spLocks noChangeArrowheads="1"/>
              </p:cNvSpPr>
              <p:nvPr/>
            </p:nvSpPr>
            <p:spPr bwMode="auto">
              <a:xfrm>
                <a:off x="816" y="544"/>
                <a:ext cx="226"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9</a:t>
                </a:r>
              </a:p>
            </p:txBody>
          </p:sp>
          <p:sp>
            <p:nvSpPr>
              <p:cNvPr id="54422" name="文本框 53396"/>
              <p:cNvSpPr txBox="1">
                <a:spLocks noChangeArrowheads="1"/>
              </p:cNvSpPr>
              <p:nvPr/>
            </p:nvSpPr>
            <p:spPr bwMode="auto">
              <a:xfrm>
                <a:off x="363" y="499"/>
                <a:ext cx="317"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15</a:t>
                </a:r>
              </a:p>
            </p:txBody>
          </p:sp>
          <p:sp>
            <p:nvSpPr>
              <p:cNvPr id="54423" name="文本框 53397"/>
              <p:cNvSpPr txBox="1">
                <a:spLocks noChangeArrowheads="1"/>
              </p:cNvSpPr>
              <p:nvPr/>
            </p:nvSpPr>
            <p:spPr bwMode="auto">
              <a:xfrm>
                <a:off x="0" y="862"/>
                <a:ext cx="227"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6</a:t>
                </a:r>
              </a:p>
            </p:txBody>
          </p:sp>
          <p:sp>
            <p:nvSpPr>
              <p:cNvPr id="54424" name="文本框 53398"/>
              <p:cNvSpPr txBox="1">
                <a:spLocks noChangeArrowheads="1"/>
              </p:cNvSpPr>
              <p:nvPr/>
            </p:nvSpPr>
            <p:spPr bwMode="auto">
              <a:xfrm>
                <a:off x="363" y="862"/>
                <a:ext cx="363"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17</a:t>
                </a:r>
              </a:p>
            </p:txBody>
          </p:sp>
          <p:sp>
            <p:nvSpPr>
              <p:cNvPr id="54425" name="文本框 53399"/>
              <p:cNvSpPr txBox="1">
                <a:spLocks noChangeArrowheads="1"/>
              </p:cNvSpPr>
              <p:nvPr/>
            </p:nvSpPr>
            <p:spPr bwMode="auto">
              <a:xfrm>
                <a:off x="816" y="771"/>
                <a:ext cx="363"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10</a:t>
                </a:r>
              </a:p>
            </p:txBody>
          </p:sp>
          <p:sp>
            <p:nvSpPr>
              <p:cNvPr id="54426" name="文本框 53400"/>
              <p:cNvSpPr txBox="1">
                <a:spLocks noChangeArrowheads="1"/>
              </p:cNvSpPr>
              <p:nvPr/>
            </p:nvSpPr>
            <p:spPr bwMode="auto">
              <a:xfrm>
                <a:off x="1315" y="862"/>
                <a:ext cx="227"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4</a:t>
                </a:r>
              </a:p>
            </p:txBody>
          </p:sp>
          <p:sp>
            <p:nvSpPr>
              <p:cNvPr id="54427" name="文本框 53401"/>
              <p:cNvSpPr txBox="1">
                <a:spLocks noChangeArrowheads="1"/>
              </p:cNvSpPr>
              <p:nvPr/>
            </p:nvSpPr>
            <p:spPr bwMode="auto">
              <a:xfrm>
                <a:off x="635" y="1088"/>
                <a:ext cx="227"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3</a:t>
                </a:r>
              </a:p>
            </p:txBody>
          </p:sp>
          <p:sp>
            <p:nvSpPr>
              <p:cNvPr id="54428" name="椭圆 53402"/>
              <p:cNvSpPr>
                <a:spLocks noChangeArrowheads="1"/>
              </p:cNvSpPr>
              <p:nvPr/>
            </p:nvSpPr>
            <p:spPr bwMode="auto">
              <a:xfrm>
                <a:off x="589" y="0"/>
                <a:ext cx="272" cy="272"/>
              </a:xfrm>
              <a:prstGeom prst="ellipse">
                <a:avLst/>
              </a:prstGeom>
              <a:noFill/>
              <a:ln w="19050">
                <a:solidFill>
                  <a:schemeClr val="accent2"/>
                </a:solidFill>
                <a:round/>
              </a:ln>
            </p:spPr>
            <p:txBody>
              <a:bodyPr/>
              <a:lstStyle/>
              <a:p>
                <a:pPr>
                  <a:buFont typeface="Arial" pitchFamily="34" charset="0"/>
                  <a:buNone/>
                </a:pPr>
                <a:endParaRPr lang="zh-CN" altLang="en-US">
                  <a:cs typeface="Times New Roman" pitchFamily="18" charset="0"/>
                </a:endParaRPr>
              </a:p>
            </p:txBody>
          </p:sp>
          <p:sp>
            <p:nvSpPr>
              <p:cNvPr id="54429" name="椭圆 53403"/>
              <p:cNvSpPr>
                <a:spLocks noChangeArrowheads="1"/>
              </p:cNvSpPr>
              <p:nvPr/>
            </p:nvSpPr>
            <p:spPr bwMode="auto">
              <a:xfrm>
                <a:off x="589" y="590"/>
                <a:ext cx="272" cy="272"/>
              </a:xfrm>
              <a:prstGeom prst="ellipse">
                <a:avLst/>
              </a:prstGeom>
              <a:noFill/>
              <a:ln w="19050">
                <a:solidFill>
                  <a:schemeClr val="accent2"/>
                </a:solidFill>
                <a:round/>
              </a:ln>
            </p:spPr>
            <p:txBody>
              <a:bodyPr/>
              <a:lstStyle/>
              <a:p>
                <a:pPr>
                  <a:buFont typeface="Arial" pitchFamily="34" charset="0"/>
                  <a:buNone/>
                </a:pPr>
                <a:endParaRPr lang="zh-CN" altLang="en-US">
                  <a:cs typeface="Times New Roman" pitchFamily="18" charset="0"/>
                </a:endParaRPr>
              </a:p>
            </p:txBody>
          </p:sp>
        </p:grpSp>
        <p:sp>
          <p:nvSpPr>
            <p:cNvPr id="54400" name="直接连接符 53404"/>
            <p:cNvSpPr>
              <a:spLocks noChangeShapeType="1"/>
            </p:cNvSpPr>
            <p:nvPr/>
          </p:nvSpPr>
          <p:spPr bwMode="auto">
            <a:xfrm flipV="1">
              <a:off x="1134" y="726"/>
              <a:ext cx="181" cy="363"/>
            </a:xfrm>
            <a:prstGeom prst="line">
              <a:avLst/>
            </a:prstGeom>
            <a:noFill/>
            <a:ln w="28575">
              <a:solidFill>
                <a:schemeClr val="accent2"/>
              </a:solidFill>
              <a:round/>
            </a:ln>
          </p:spPr>
          <p:txBody>
            <a:bodyPr/>
            <a:lstStyle/>
            <a:p>
              <a:endParaRPr lang="zh-CN" altLang="en-US"/>
            </a:p>
          </p:txBody>
        </p:sp>
        <p:sp>
          <p:nvSpPr>
            <p:cNvPr id="54401" name="椭圆 53405"/>
            <p:cNvSpPr>
              <a:spLocks noChangeArrowheads="1"/>
            </p:cNvSpPr>
            <p:nvPr/>
          </p:nvSpPr>
          <p:spPr bwMode="auto">
            <a:xfrm>
              <a:off x="1315" y="545"/>
              <a:ext cx="226" cy="272"/>
            </a:xfrm>
            <a:prstGeom prst="ellipse">
              <a:avLst/>
            </a:prstGeom>
            <a:noFill/>
            <a:ln w="28575">
              <a:solidFill>
                <a:schemeClr val="accent2"/>
              </a:solidFill>
              <a:round/>
            </a:ln>
          </p:spPr>
          <p:txBody>
            <a:bodyPr/>
            <a:lstStyle/>
            <a:p>
              <a:pPr>
                <a:buFont typeface="Arial" pitchFamily="34" charset="0"/>
                <a:buNone/>
              </a:pPr>
              <a:endParaRPr lang="zh-CN" altLang="en-US">
                <a:cs typeface="Times New Roman" pitchFamily="18" charset="0"/>
              </a:endParaRPr>
            </a:p>
          </p:txBody>
        </p:sp>
      </p:grpSp>
      <p:sp>
        <p:nvSpPr>
          <p:cNvPr id="53407" name="椭圆 53406"/>
          <p:cNvSpPr>
            <a:spLocks noChangeArrowheads="1"/>
          </p:cNvSpPr>
          <p:nvPr/>
        </p:nvSpPr>
        <p:spPr bwMode="auto">
          <a:xfrm>
            <a:off x="2411413" y="5516563"/>
            <a:ext cx="358775" cy="431800"/>
          </a:xfrm>
          <a:prstGeom prst="ellipse">
            <a:avLst/>
          </a:prstGeom>
          <a:noFill/>
          <a:ln w="28575">
            <a:solidFill>
              <a:schemeClr val="accent2"/>
            </a:solidFill>
            <a:round/>
          </a:ln>
        </p:spPr>
        <p:txBody>
          <a:bodyPr/>
          <a:lstStyle/>
          <a:p>
            <a:pPr>
              <a:buFont typeface="Arial" pitchFamily="34" charset="0"/>
              <a:buNone/>
            </a:pPr>
            <a:endParaRPr lang="zh-CN" altLang="en-US">
              <a:cs typeface="Times New Roman" pitchFamily="18" charset="0"/>
            </a:endParaRPr>
          </a:p>
        </p:txBody>
      </p:sp>
      <p:sp>
        <p:nvSpPr>
          <p:cNvPr id="53408" name="直接连接符 53407"/>
          <p:cNvSpPr>
            <a:spLocks noChangeShapeType="1"/>
          </p:cNvSpPr>
          <p:nvPr/>
        </p:nvSpPr>
        <p:spPr bwMode="auto">
          <a:xfrm flipH="1">
            <a:off x="8027988" y="2565400"/>
            <a:ext cx="215900" cy="503238"/>
          </a:xfrm>
          <a:prstGeom prst="line">
            <a:avLst/>
          </a:prstGeom>
          <a:noFill/>
          <a:ln w="19050">
            <a:solidFill>
              <a:srgbClr val="0000FF"/>
            </a:solidFill>
            <a:prstDash val="dash"/>
            <a:round/>
          </a:ln>
        </p:spPr>
        <p:txBody>
          <a:bodyPr/>
          <a:lstStyle/>
          <a:p>
            <a:endParaRPr lang="zh-CN" altLang="en-US"/>
          </a:p>
        </p:txBody>
      </p:sp>
      <p:sp>
        <p:nvSpPr>
          <p:cNvPr id="53409" name="直接连接符 53408"/>
          <p:cNvSpPr>
            <a:spLocks noChangeShapeType="1"/>
          </p:cNvSpPr>
          <p:nvPr/>
        </p:nvSpPr>
        <p:spPr bwMode="auto">
          <a:xfrm>
            <a:off x="1692275" y="5734050"/>
            <a:ext cx="647700" cy="0"/>
          </a:xfrm>
          <a:prstGeom prst="line">
            <a:avLst/>
          </a:prstGeom>
          <a:noFill/>
          <a:ln w="28575">
            <a:solidFill>
              <a:schemeClr val="accent2"/>
            </a:solidFill>
            <a:round/>
          </a:ln>
        </p:spPr>
        <p:txBody>
          <a:bodyPr/>
          <a:lstStyle/>
          <a:p>
            <a:endParaRPr lang="zh-CN" altLang="en-US"/>
          </a:p>
        </p:txBody>
      </p:sp>
      <p:sp>
        <p:nvSpPr>
          <p:cNvPr id="53410" name="直接连接符 53409"/>
          <p:cNvSpPr>
            <a:spLocks noChangeShapeType="1"/>
          </p:cNvSpPr>
          <p:nvPr/>
        </p:nvSpPr>
        <p:spPr bwMode="auto">
          <a:xfrm flipH="1">
            <a:off x="3635375" y="4005263"/>
            <a:ext cx="719138" cy="647700"/>
          </a:xfrm>
          <a:prstGeom prst="line">
            <a:avLst/>
          </a:prstGeom>
          <a:noFill/>
          <a:ln w="19050">
            <a:solidFill>
              <a:srgbClr val="0000FF"/>
            </a:solidFill>
            <a:prstDash val="dash"/>
            <a:round/>
          </a:ln>
        </p:spPr>
        <p:txBody>
          <a:bodyPr/>
          <a:lstStyle/>
          <a:p>
            <a:endParaRPr lang="zh-CN" altLang="en-US"/>
          </a:p>
        </p:txBody>
      </p:sp>
      <p:sp>
        <p:nvSpPr>
          <p:cNvPr id="53411" name="直接连接符 53410"/>
          <p:cNvSpPr>
            <a:spLocks noChangeShapeType="1"/>
          </p:cNvSpPr>
          <p:nvPr/>
        </p:nvSpPr>
        <p:spPr bwMode="auto">
          <a:xfrm>
            <a:off x="3708400" y="4941888"/>
            <a:ext cx="287338" cy="431800"/>
          </a:xfrm>
          <a:prstGeom prst="line">
            <a:avLst/>
          </a:prstGeom>
          <a:noFill/>
          <a:ln w="19050">
            <a:solidFill>
              <a:srgbClr val="0000FF"/>
            </a:solidFill>
            <a:prstDash val="dash"/>
            <a:round/>
          </a:ln>
        </p:spPr>
        <p:txBody>
          <a:bodyPr/>
          <a:lstStyle/>
          <a:p>
            <a:endParaRPr lang="zh-CN" altLang="en-US"/>
          </a:p>
        </p:txBody>
      </p:sp>
      <p:sp>
        <p:nvSpPr>
          <p:cNvPr id="53412" name="直接连接符 53411"/>
          <p:cNvSpPr>
            <a:spLocks noChangeShapeType="1"/>
          </p:cNvSpPr>
          <p:nvPr/>
        </p:nvSpPr>
        <p:spPr bwMode="auto">
          <a:xfrm flipH="1">
            <a:off x="3635375" y="4868863"/>
            <a:ext cx="647700" cy="0"/>
          </a:xfrm>
          <a:prstGeom prst="line">
            <a:avLst/>
          </a:prstGeom>
          <a:noFill/>
          <a:ln w="19050">
            <a:solidFill>
              <a:srgbClr val="0000FF"/>
            </a:solidFill>
            <a:prstDash val="dash"/>
            <a:round/>
          </a:ln>
        </p:spPr>
        <p:txBody>
          <a:bodyPr/>
          <a:lstStyle/>
          <a:p>
            <a:endParaRPr lang="zh-CN" altLang="en-US"/>
          </a:p>
        </p:txBody>
      </p:sp>
      <p:sp>
        <p:nvSpPr>
          <p:cNvPr id="53413" name="直接连接符 53412"/>
          <p:cNvSpPr>
            <a:spLocks noChangeShapeType="1"/>
          </p:cNvSpPr>
          <p:nvPr/>
        </p:nvSpPr>
        <p:spPr bwMode="auto">
          <a:xfrm flipV="1">
            <a:off x="4714875" y="4652963"/>
            <a:ext cx="647700" cy="73025"/>
          </a:xfrm>
          <a:prstGeom prst="line">
            <a:avLst/>
          </a:prstGeom>
          <a:noFill/>
          <a:ln w="28575">
            <a:solidFill>
              <a:schemeClr val="accent2"/>
            </a:solidFill>
            <a:round/>
          </a:ln>
        </p:spPr>
        <p:txBody>
          <a:bodyPr/>
          <a:lstStyle/>
          <a:p>
            <a:endParaRPr lang="zh-CN" altLang="en-US"/>
          </a:p>
        </p:txBody>
      </p:sp>
      <p:grpSp>
        <p:nvGrpSpPr>
          <p:cNvPr id="8" name="组合 53413"/>
          <p:cNvGrpSpPr/>
          <p:nvPr/>
        </p:nvGrpSpPr>
        <p:grpSpPr bwMode="auto">
          <a:xfrm>
            <a:off x="3348038" y="3644900"/>
            <a:ext cx="2447925" cy="2159000"/>
            <a:chOff x="0" y="0"/>
            <a:chExt cx="1542" cy="1360"/>
          </a:xfrm>
        </p:grpSpPr>
        <p:grpSp>
          <p:nvGrpSpPr>
            <p:cNvPr id="9" name="组合 53414"/>
            <p:cNvGrpSpPr/>
            <p:nvPr/>
          </p:nvGrpSpPr>
          <p:grpSpPr bwMode="auto">
            <a:xfrm>
              <a:off x="0" y="0"/>
              <a:ext cx="1542" cy="1323"/>
              <a:chOff x="0" y="0"/>
              <a:chExt cx="1542" cy="1323"/>
            </a:xfrm>
          </p:grpSpPr>
          <p:grpSp>
            <p:nvGrpSpPr>
              <p:cNvPr id="10" name="组合 53415"/>
              <p:cNvGrpSpPr/>
              <p:nvPr/>
            </p:nvGrpSpPr>
            <p:grpSpPr bwMode="auto">
              <a:xfrm>
                <a:off x="0" y="0"/>
                <a:ext cx="1542" cy="1323"/>
                <a:chOff x="0" y="0"/>
                <a:chExt cx="1542" cy="1323"/>
              </a:xfrm>
            </p:grpSpPr>
            <p:sp>
              <p:nvSpPr>
                <p:cNvPr id="54371" name="文本框 53416"/>
                <p:cNvSpPr txBox="1">
                  <a:spLocks noChangeArrowheads="1"/>
                </p:cNvSpPr>
                <p:nvPr/>
              </p:nvSpPr>
              <p:spPr bwMode="auto">
                <a:xfrm>
                  <a:off x="680" y="272"/>
                  <a:ext cx="272"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9  </a:t>
                  </a:r>
                </a:p>
              </p:txBody>
            </p:sp>
            <p:sp>
              <p:nvSpPr>
                <p:cNvPr id="54372" name="直接连接符 53417"/>
                <p:cNvSpPr>
                  <a:spLocks noChangeShapeType="1"/>
                </p:cNvSpPr>
                <p:nvPr/>
              </p:nvSpPr>
              <p:spPr bwMode="auto">
                <a:xfrm flipH="1">
                  <a:off x="136" y="181"/>
                  <a:ext cx="499" cy="454"/>
                </a:xfrm>
                <a:prstGeom prst="line">
                  <a:avLst/>
                </a:prstGeom>
                <a:noFill/>
                <a:ln w="9525">
                  <a:solidFill>
                    <a:srgbClr val="000000"/>
                  </a:solidFill>
                  <a:round/>
                </a:ln>
              </p:spPr>
              <p:txBody>
                <a:bodyPr/>
                <a:lstStyle/>
                <a:p>
                  <a:endParaRPr lang="zh-CN" altLang="en-US"/>
                </a:p>
              </p:txBody>
            </p:sp>
            <p:sp>
              <p:nvSpPr>
                <p:cNvPr id="54373" name="直接连接符 53418"/>
                <p:cNvSpPr>
                  <a:spLocks noChangeShapeType="1"/>
                </p:cNvSpPr>
                <p:nvPr/>
              </p:nvSpPr>
              <p:spPr bwMode="auto">
                <a:xfrm>
                  <a:off x="816" y="181"/>
                  <a:ext cx="499" cy="408"/>
                </a:xfrm>
                <a:prstGeom prst="line">
                  <a:avLst/>
                </a:prstGeom>
                <a:noFill/>
                <a:ln w="9525">
                  <a:solidFill>
                    <a:srgbClr val="000000"/>
                  </a:solidFill>
                  <a:round/>
                </a:ln>
              </p:spPr>
              <p:txBody>
                <a:bodyPr/>
                <a:lstStyle/>
                <a:p>
                  <a:endParaRPr lang="zh-CN" altLang="en-US"/>
                </a:p>
              </p:txBody>
            </p:sp>
            <p:sp>
              <p:nvSpPr>
                <p:cNvPr id="54374" name="直接连接符 53419"/>
                <p:cNvSpPr>
                  <a:spLocks noChangeShapeType="1"/>
                </p:cNvSpPr>
                <p:nvPr/>
              </p:nvSpPr>
              <p:spPr bwMode="auto">
                <a:xfrm flipH="1">
                  <a:off x="726" y="227"/>
                  <a:ext cx="0" cy="408"/>
                </a:xfrm>
                <a:prstGeom prst="line">
                  <a:avLst/>
                </a:prstGeom>
                <a:noFill/>
                <a:ln w="28575">
                  <a:solidFill>
                    <a:schemeClr val="accent2"/>
                  </a:solidFill>
                  <a:round/>
                </a:ln>
              </p:spPr>
              <p:txBody>
                <a:bodyPr/>
                <a:lstStyle/>
                <a:p>
                  <a:endParaRPr lang="zh-CN" altLang="en-US"/>
                </a:p>
              </p:txBody>
            </p:sp>
            <p:sp>
              <p:nvSpPr>
                <p:cNvPr id="54375" name="直接连接符 53420"/>
                <p:cNvSpPr>
                  <a:spLocks noChangeShapeType="1"/>
                </p:cNvSpPr>
                <p:nvPr/>
              </p:nvSpPr>
              <p:spPr bwMode="auto">
                <a:xfrm>
                  <a:off x="181" y="726"/>
                  <a:ext cx="454" cy="0"/>
                </a:xfrm>
                <a:prstGeom prst="line">
                  <a:avLst/>
                </a:prstGeom>
                <a:noFill/>
                <a:ln w="9525">
                  <a:solidFill>
                    <a:srgbClr val="000000"/>
                  </a:solidFill>
                  <a:round/>
                </a:ln>
              </p:spPr>
              <p:txBody>
                <a:bodyPr/>
                <a:lstStyle/>
                <a:p>
                  <a:endParaRPr lang="zh-CN" altLang="en-US"/>
                </a:p>
              </p:txBody>
            </p:sp>
            <p:sp>
              <p:nvSpPr>
                <p:cNvPr id="54376" name="直接连接符 53421"/>
                <p:cNvSpPr>
                  <a:spLocks noChangeShapeType="1"/>
                </p:cNvSpPr>
                <p:nvPr/>
              </p:nvSpPr>
              <p:spPr bwMode="auto">
                <a:xfrm flipV="1">
                  <a:off x="816" y="680"/>
                  <a:ext cx="499" cy="46"/>
                </a:xfrm>
                <a:prstGeom prst="line">
                  <a:avLst/>
                </a:prstGeom>
                <a:noFill/>
                <a:ln w="9525">
                  <a:solidFill>
                    <a:srgbClr val="000000"/>
                  </a:solidFill>
                  <a:round/>
                </a:ln>
              </p:spPr>
              <p:txBody>
                <a:bodyPr/>
                <a:lstStyle/>
                <a:p>
                  <a:endParaRPr lang="zh-CN" altLang="en-US"/>
                </a:p>
              </p:txBody>
            </p:sp>
            <p:sp>
              <p:nvSpPr>
                <p:cNvPr id="54377" name="直接连接符 53422"/>
                <p:cNvSpPr>
                  <a:spLocks noChangeShapeType="1"/>
                </p:cNvSpPr>
                <p:nvPr/>
              </p:nvSpPr>
              <p:spPr bwMode="auto">
                <a:xfrm>
                  <a:off x="136" y="816"/>
                  <a:ext cx="272" cy="363"/>
                </a:xfrm>
                <a:prstGeom prst="line">
                  <a:avLst/>
                </a:prstGeom>
                <a:noFill/>
                <a:ln w="9525">
                  <a:solidFill>
                    <a:srgbClr val="000000"/>
                  </a:solidFill>
                  <a:round/>
                </a:ln>
              </p:spPr>
              <p:txBody>
                <a:bodyPr/>
                <a:lstStyle/>
                <a:p>
                  <a:endParaRPr lang="zh-CN" altLang="en-US"/>
                </a:p>
              </p:txBody>
            </p:sp>
            <p:sp>
              <p:nvSpPr>
                <p:cNvPr id="54378" name="直接连接符 53423"/>
                <p:cNvSpPr>
                  <a:spLocks noChangeShapeType="1"/>
                </p:cNvSpPr>
                <p:nvPr/>
              </p:nvSpPr>
              <p:spPr bwMode="auto">
                <a:xfrm>
                  <a:off x="549" y="1259"/>
                  <a:ext cx="494" cy="11"/>
                </a:xfrm>
                <a:prstGeom prst="line">
                  <a:avLst/>
                </a:prstGeom>
                <a:noFill/>
                <a:ln w="9525">
                  <a:solidFill>
                    <a:srgbClr val="000000"/>
                  </a:solidFill>
                  <a:round/>
                </a:ln>
              </p:spPr>
              <p:txBody>
                <a:bodyPr/>
                <a:lstStyle/>
                <a:p>
                  <a:endParaRPr lang="zh-CN" altLang="en-US"/>
                </a:p>
              </p:txBody>
            </p:sp>
            <p:sp>
              <p:nvSpPr>
                <p:cNvPr id="54379" name="直接连接符 53424"/>
                <p:cNvSpPr>
                  <a:spLocks noChangeShapeType="1"/>
                </p:cNvSpPr>
                <p:nvPr/>
              </p:nvSpPr>
              <p:spPr bwMode="auto">
                <a:xfrm flipH="1">
                  <a:off x="495" y="817"/>
                  <a:ext cx="168" cy="286"/>
                </a:xfrm>
                <a:prstGeom prst="line">
                  <a:avLst/>
                </a:prstGeom>
                <a:noFill/>
                <a:ln w="9525">
                  <a:solidFill>
                    <a:srgbClr val="000000"/>
                  </a:solidFill>
                  <a:round/>
                </a:ln>
              </p:spPr>
              <p:txBody>
                <a:bodyPr/>
                <a:lstStyle/>
                <a:p>
                  <a:endParaRPr lang="zh-CN" altLang="en-US"/>
                </a:p>
              </p:txBody>
            </p:sp>
            <p:sp>
              <p:nvSpPr>
                <p:cNvPr id="54380" name="直接连接符 53425"/>
                <p:cNvSpPr>
                  <a:spLocks noChangeShapeType="1"/>
                </p:cNvSpPr>
                <p:nvPr/>
              </p:nvSpPr>
              <p:spPr bwMode="auto">
                <a:xfrm>
                  <a:off x="741" y="811"/>
                  <a:ext cx="302" cy="368"/>
                </a:xfrm>
                <a:prstGeom prst="line">
                  <a:avLst/>
                </a:prstGeom>
                <a:noFill/>
                <a:ln w="9525">
                  <a:solidFill>
                    <a:srgbClr val="000000"/>
                  </a:solidFill>
                  <a:round/>
                </a:ln>
              </p:spPr>
              <p:txBody>
                <a:bodyPr/>
                <a:lstStyle/>
                <a:p>
                  <a:endParaRPr lang="zh-CN" altLang="en-US"/>
                </a:p>
              </p:txBody>
            </p:sp>
            <p:sp>
              <p:nvSpPr>
                <p:cNvPr id="54381" name="直接连接符 53426"/>
                <p:cNvSpPr>
                  <a:spLocks noChangeShapeType="1"/>
                </p:cNvSpPr>
                <p:nvPr/>
              </p:nvSpPr>
              <p:spPr bwMode="auto">
                <a:xfrm flipH="1">
                  <a:off x="1179" y="771"/>
                  <a:ext cx="169" cy="363"/>
                </a:xfrm>
                <a:prstGeom prst="line">
                  <a:avLst/>
                </a:prstGeom>
                <a:noFill/>
                <a:ln w="9525">
                  <a:solidFill>
                    <a:srgbClr val="000000"/>
                  </a:solidFill>
                  <a:round/>
                </a:ln>
              </p:spPr>
              <p:txBody>
                <a:bodyPr/>
                <a:lstStyle/>
                <a:p>
                  <a:endParaRPr lang="zh-CN" altLang="en-US"/>
                </a:p>
              </p:txBody>
            </p:sp>
            <p:sp>
              <p:nvSpPr>
                <p:cNvPr id="54382" name="椭圆 53427"/>
                <p:cNvSpPr>
                  <a:spLocks noChangeArrowheads="1"/>
                </p:cNvSpPr>
                <p:nvPr/>
              </p:nvSpPr>
              <p:spPr bwMode="auto">
                <a:xfrm>
                  <a:off x="623" y="637"/>
                  <a:ext cx="182" cy="189"/>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6</a:t>
                  </a:r>
                </a:p>
              </p:txBody>
            </p:sp>
            <p:sp>
              <p:nvSpPr>
                <p:cNvPr id="54383" name="椭圆 53428"/>
                <p:cNvSpPr>
                  <a:spLocks noChangeArrowheads="1"/>
                </p:cNvSpPr>
                <p:nvPr/>
              </p:nvSpPr>
              <p:spPr bwMode="auto">
                <a:xfrm>
                  <a:off x="635" y="45"/>
                  <a:ext cx="182" cy="188"/>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1</a:t>
                  </a:r>
                </a:p>
              </p:txBody>
            </p:sp>
            <p:sp>
              <p:nvSpPr>
                <p:cNvPr id="54384" name="椭圆 53429"/>
                <p:cNvSpPr>
                  <a:spLocks noChangeArrowheads="1"/>
                </p:cNvSpPr>
                <p:nvPr/>
              </p:nvSpPr>
              <p:spPr bwMode="auto">
                <a:xfrm>
                  <a:off x="0" y="635"/>
                  <a:ext cx="182" cy="189"/>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2</a:t>
                  </a:r>
                </a:p>
              </p:txBody>
            </p:sp>
            <p:sp>
              <p:nvSpPr>
                <p:cNvPr id="54385" name="椭圆 53430"/>
                <p:cNvSpPr>
                  <a:spLocks noChangeArrowheads="1"/>
                </p:cNvSpPr>
                <p:nvPr/>
              </p:nvSpPr>
              <p:spPr bwMode="auto">
                <a:xfrm>
                  <a:off x="1315" y="589"/>
                  <a:ext cx="182" cy="189"/>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5</a:t>
                  </a:r>
                </a:p>
              </p:txBody>
            </p:sp>
            <p:sp>
              <p:nvSpPr>
                <p:cNvPr id="54386" name="椭圆 53431"/>
                <p:cNvSpPr>
                  <a:spLocks noChangeArrowheads="1"/>
                </p:cNvSpPr>
                <p:nvPr/>
              </p:nvSpPr>
              <p:spPr bwMode="auto">
                <a:xfrm>
                  <a:off x="363" y="1134"/>
                  <a:ext cx="182" cy="189"/>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3</a:t>
                  </a:r>
                </a:p>
              </p:txBody>
            </p:sp>
            <p:sp>
              <p:nvSpPr>
                <p:cNvPr id="54387" name="椭圆 53432"/>
                <p:cNvSpPr>
                  <a:spLocks noChangeArrowheads="1"/>
                </p:cNvSpPr>
                <p:nvPr/>
              </p:nvSpPr>
              <p:spPr bwMode="auto">
                <a:xfrm>
                  <a:off x="1043" y="1134"/>
                  <a:ext cx="182" cy="188"/>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4</a:t>
                  </a:r>
                </a:p>
              </p:txBody>
            </p:sp>
            <p:sp>
              <p:nvSpPr>
                <p:cNvPr id="54388" name="文本框 53433"/>
                <p:cNvSpPr txBox="1">
                  <a:spLocks noChangeArrowheads="1"/>
                </p:cNvSpPr>
                <p:nvPr/>
              </p:nvSpPr>
              <p:spPr bwMode="auto">
                <a:xfrm>
                  <a:off x="181" y="227"/>
                  <a:ext cx="363"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12</a:t>
                  </a:r>
                </a:p>
              </p:txBody>
            </p:sp>
            <p:sp>
              <p:nvSpPr>
                <p:cNvPr id="54389" name="文本框 53434"/>
                <p:cNvSpPr txBox="1">
                  <a:spLocks noChangeArrowheads="1"/>
                </p:cNvSpPr>
                <p:nvPr/>
              </p:nvSpPr>
              <p:spPr bwMode="auto">
                <a:xfrm>
                  <a:off x="998" y="227"/>
                  <a:ext cx="226"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9</a:t>
                  </a:r>
                </a:p>
              </p:txBody>
            </p:sp>
            <p:sp>
              <p:nvSpPr>
                <p:cNvPr id="54390" name="文本框 53435"/>
                <p:cNvSpPr txBox="1">
                  <a:spLocks noChangeArrowheads="1"/>
                </p:cNvSpPr>
                <p:nvPr/>
              </p:nvSpPr>
              <p:spPr bwMode="auto">
                <a:xfrm>
                  <a:off x="816" y="544"/>
                  <a:ext cx="226"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9</a:t>
                  </a:r>
                </a:p>
              </p:txBody>
            </p:sp>
            <p:sp>
              <p:nvSpPr>
                <p:cNvPr id="54391" name="文本框 53436"/>
                <p:cNvSpPr txBox="1">
                  <a:spLocks noChangeArrowheads="1"/>
                </p:cNvSpPr>
                <p:nvPr/>
              </p:nvSpPr>
              <p:spPr bwMode="auto">
                <a:xfrm>
                  <a:off x="363" y="499"/>
                  <a:ext cx="317"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15</a:t>
                  </a:r>
                </a:p>
              </p:txBody>
            </p:sp>
            <p:sp>
              <p:nvSpPr>
                <p:cNvPr id="54392" name="文本框 53437"/>
                <p:cNvSpPr txBox="1">
                  <a:spLocks noChangeArrowheads="1"/>
                </p:cNvSpPr>
                <p:nvPr/>
              </p:nvSpPr>
              <p:spPr bwMode="auto">
                <a:xfrm>
                  <a:off x="0" y="862"/>
                  <a:ext cx="227"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6</a:t>
                  </a:r>
                </a:p>
              </p:txBody>
            </p:sp>
            <p:sp>
              <p:nvSpPr>
                <p:cNvPr id="54393" name="文本框 53438"/>
                <p:cNvSpPr txBox="1">
                  <a:spLocks noChangeArrowheads="1"/>
                </p:cNvSpPr>
                <p:nvPr/>
              </p:nvSpPr>
              <p:spPr bwMode="auto">
                <a:xfrm>
                  <a:off x="363" y="862"/>
                  <a:ext cx="363"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17</a:t>
                  </a:r>
                </a:p>
              </p:txBody>
            </p:sp>
            <p:sp>
              <p:nvSpPr>
                <p:cNvPr id="54394" name="文本框 53439"/>
                <p:cNvSpPr txBox="1">
                  <a:spLocks noChangeArrowheads="1"/>
                </p:cNvSpPr>
                <p:nvPr/>
              </p:nvSpPr>
              <p:spPr bwMode="auto">
                <a:xfrm>
                  <a:off x="816" y="771"/>
                  <a:ext cx="363"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10</a:t>
                  </a:r>
                </a:p>
              </p:txBody>
            </p:sp>
            <p:sp>
              <p:nvSpPr>
                <p:cNvPr id="54395" name="文本框 53440"/>
                <p:cNvSpPr txBox="1">
                  <a:spLocks noChangeArrowheads="1"/>
                </p:cNvSpPr>
                <p:nvPr/>
              </p:nvSpPr>
              <p:spPr bwMode="auto">
                <a:xfrm>
                  <a:off x="1315" y="862"/>
                  <a:ext cx="227"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4</a:t>
                  </a:r>
                </a:p>
              </p:txBody>
            </p:sp>
            <p:sp>
              <p:nvSpPr>
                <p:cNvPr id="54396" name="文本框 53441"/>
                <p:cNvSpPr txBox="1">
                  <a:spLocks noChangeArrowheads="1"/>
                </p:cNvSpPr>
                <p:nvPr/>
              </p:nvSpPr>
              <p:spPr bwMode="auto">
                <a:xfrm>
                  <a:off x="635" y="1088"/>
                  <a:ext cx="227"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3</a:t>
                  </a:r>
                </a:p>
              </p:txBody>
            </p:sp>
            <p:sp>
              <p:nvSpPr>
                <p:cNvPr id="54397" name="椭圆 53442"/>
                <p:cNvSpPr>
                  <a:spLocks noChangeArrowheads="1"/>
                </p:cNvSpPr>
                <p:nvPr/>
              </p:nvSpPr>
              <p:spPr bwMode="auto">
                <a:xfrm>
                  <a:off x="589" y="0"/>
                  <a:ext cx="272" cy="272"/>
                </a:xfrm>
                <a:prstGeom prst="ellipse">
                  <a:avLst/>
                </a:prstGeom>
                <a:noFill/>
                <a:ln w="19050">
                  <a:solidFill>
                    <a:schemeClr val="accent2"/>
                  </a:solidFill>
                  <a:round/>
                </a:ln>
              </p:spPr>
              <p:txBody>
                <a:bodyPr/>
                <a:lstStyle/>
                <a:p>
                  <a:pPr>
                    <a:buFont typeface="Arial" pitchFamily="34" charset="0"/>
                    <a:buNone/>
                  </a:pPr>
                  <a:endParaRPr lang="zh-CN" altLang="en-US">
                    <a:cs typeface="Times New Roman" pitchFamily="18" charset="0"/>
                  </a:endParaRPr>
                </a:p>
              </p:txBody>
            </p:sp>
            <p:sp>
              <p:nvSpPr>
                <p:cNvPr id="54398" name="椭圆 53443"/>
                <p:cNvSpPr>
                  <a:spLocks noChangeArrowheads="1"/>
                </p:cNvSpPr>
                <p:nvPr/>
              </p:nvSpPr>
              <p:spPr bwMode="auto">
                <a:xfrm>
                  <a:off x="589" y="590"/>
                  <a:ext cx="272" cy="272"/>
                </a:xfrm>
                <a:prstGeom prst="ellipse">
                  <a:avLst/>
                </a:prstGeom>
                <a:noFill/>
                <a:ln w="19050">
                  <a:solidFill>
                    <a:schemeClr val="accent2"/>
                  </a:solidFill>
                  <a:round/>
                </a:ln>
              </p:spPr>
              <p:txBody>
                <a:bodyPr/>
                <a:lstStyle/>
                <a:p>
                  <a:pPr>
                    <a:buFont typeface="Arial" pitchFamily="34" charset="0"/>
                    <a:buNone/>
                  </a:pPr>
                  <a:endParaRPr lang="zh-CN" altLang="en-US">
                    <a:cs typeface="Times New Roman" pitchFamily="18" charset="0"/>
                  </a:endParaRPr>
                </a:p>
              </p:txBody>
            </p:sp>
          </p:grpSp>
          <p:sp>
            <p:nvSpPr>
              <p:cNvPr id="54369" name="直接连接符 53444"/>
              <p:cNvSpPr>
                <a:spLocks noChangeShapeType="1"/>
              </p:cNvSpPr>
              <p:nvPr/>
            </p:nvSpPr>
            <p:spPr bwMode="auto">
              <a:xfrm flipV="1">
                <a:off x="1134" y="726"/>
                <a:ext cx="181" cy="363"/>
              </a:xfrm>
              <a:prstGeom prst="line">
                <a:avLst/>
              </a:prstGeom>
              <a:noFill/>
              <a:ln w="28575">
                <a:solidFill>
                  <a:schemeClr val="accent2"/>
                </a:solidFill>
                <a:round/>
              </a:ln>
            </p:spPr>
            <p:txBody>
              <a:bodyPr/>
              <a:lstStyle/>
              <a:p>
                <a:endParaRPr lang="zh-CN" altLang="en-US"/>
              </a:p>
            </p:txBody>
          </p:sp>
          <p:sp>
            <p:nvSpPr>
              <p:cNvPr id="54370" name="椭圆 53445"/>
              <p:cNvSpPr>
                <a:spLocks noChangeArrowheads="1"/>
              </p:cNvSpPr>
              <p:nvPr/>
            </p:nvSpPr>
            <p:spPr bwMode="auto">
              <a:xfrm>
                <a:off x="1315" y="545"/>
                <a:ext cx="226" cy="272"/>
              </a:xfrm>
              <a:prstGeom prst="ellipse">
                <a:avLst/>
              </a:prstGeom>
              <a:noFill/>
              <a:ln w="28575">
                <a:solidFill>
                  <a:schemeClr val="accent2"/>
                </a:solidFill>
                <a:round/>
              </a:ln>
            </p:spPr>
            <p:txBody>
              <a:bodyPr/>
              <a:lstStyle/>
              <a:p>
                <a:pPr>
                  <a:buFont typeface="Arial" pitchFamily="34" charset="0"/>
                  <a:buNone/>
                </a:pPr>
                <a:endParaRPr lang="zh-CN" altLang="en-US">
                  <a:cs typeface="Times New Roman" pitchFamily="18" charset="0"/>
                </a:endParaRPr>
              </a:p>
            </p:txBody>
          </p:sp>
        </p:grpSp>
        <p:sp>
          <p:nvSpPr>
            <p:cNvPr id="54366" name="椭圆 53446"/>
            <p:cNvSpPr>
              <a:spLocks noChangeArrowheads="1"/>
            </p:cNvSpPr>
            <p:nvPr/>
          </p:nvSpPr>
          <p:spPr bwMode="auto">
            <a:xfrm>
              <a:off x="1043" y="1088"/>
              <a:ext cx="226" cy="272"/>
            </a:xfrm>
            <a:prstGeom prst="ellipse">
              <a:avLst/>
            </a:prstGeom>
            <a:noFill/>
            <a:ln w="28575">
              <a:solidFill>
                <a:schemeClr val="accent2"/>
              </a:solidFill>
              <a:round/>
            </a:ln>
          </p:spPr>
          <p:txBody>
            <a:bodyPr/>
            <a:lstStyle/>
            <a:p>
              <a:pPr>
                <a:buFont typeface="Arial" pitchFamily="34" charset="0"/>
                <a:buNone/>
              </a:pPr>
              <a:endParaRPr lang="zh-CN" altLang="en-US">
                <a:cs typeface="Times New Roman" pitchFamily="18" charset="0"/>
              </a:endParaRPr>
            </a:p>
          </p:txBody>
        </p:sp>
        <p:sp>
          <p:nvSpPr>
            <p:cNvPr id="54367" name="直接连接符 53447"/>
            <p:cNvSpPr>
              <a:spLocks noChangeShapeType="1"/>
            </p:cNvSpPr>
            <p:nvPr/>
          </p:nvSpPr>
          <p:spPr bwMode="auto">
            <a:xfrm>
              <a:off x="590" y="1225"/>
              <a:ext cx="408" cy="0"/>
            </a:xfrm>
            <a:prstGeom prst="line">
              <a:avLst/>
            </a:prstGeom>
            <a:noFill/>
            <a:ln w="28575">
              <a:solidFill>
                <a:schemeClr val="accent2"/>
              </a:solidFill>
              <a:round/>
            </a:ln>
          </p:spPr>
          <p:txBody>
            <a:bodyPr/>
            <a:lstStyle/>
            <a:p>
              <a:endParaRPr lang="zh-CN" altLang="en-US"/>
            </a:p>
          </p:txBody>
        </p:sp>
      </p:grpSp>
      <p:sp>
        <p:nvSpPr>
          <p:cNvPr id="53449" name="椭圆 53448"/>
          <p:cNvSpPr>
            <a:spLocks noChangeArrowheads="1"/>
          </p:cNvSpPr>
          <p:nvPr/>
        </p:nvSpPr>
        <p:spPr bwMode="auto">
          <a:xfrm>
            <a:off x="3924300" y="5373688"/>
            <a:ext cx="358775" cy="431800"/>
          </a:xfrm>
          <a:prstGeom prst="ellipse">
            <a:avLst/>
          </a:prstGeom>
          <a:noFill/>
          <a:ln w="28575">
            <a:solidFill>
              <a:schemeClr val="accent2"/>
            </a:solidFill>
            <a:round/>
          </a:ln>
        </p:spPr>
        <p:txBody>
          <a:bodyPr/>
          <a:lstStyle/>
          <a:p>
            <a:pPr>
              <a:buFont typeface="Arial" pitchFamily="34" charset="0"/>
              <a:buNone/>
            </a:pPr>
            <a:endParaRPr lang="zh-CN" altLang="en-US">
              <a:cs typeface="Times New Roman" pitchFamily="18" charset="0"/>
            </a:endParaRPr>
          </a:p>
        </p:txBody>
      </p:sp>
      <p:sp>
        <p:nvSpPr>
          <p:cNvPr id="53450" name="直接连接符 53449"/>
          <p:cNvSpPr>
            <a:spLocks noChangeShapeType="1"/>
          </p:cNvSpPr>
          <p:nvPr/>
        </p:nvSpPr>
        <p:spPr bwMode="auto">
          <a:xfrm>
            <a:off x="3563938" y="5013325"/>
            <a:ext cx="358775" cy="576263"/>
          </a:xfrm>
          <a:prstGeom prst="line">
            <a:avLst/>
          </a:prstGeom>
          <a:noFill/>
          <a:ln w="28575">
            <a:solidFill>
              <a:schemeClr val="accent2"/>
            </a:solidFill>
            <a:round/>
          </a:ln>
        </p:spPr>
        <p:txBody>
          <a:bodyPr/>
          <a:lstStyle/>
          <a:p>
            <a:endParaRPr lang="zh-CN" altLang="en-US"/>
          </a:p>
        </p:txBody>
      </p:sp>
      <p:sp>
        <p:nvSpPr>
          <p:cNvPr id="53451" name="直接连接符 53450"/>
          <p:cNvSpPr>
            <a:spLocks noChangeShapeType="1"/>
          </p:cNvSpPr>
          <p:nvPr/>
        </p:nvSpPr>
        <p:spPr bwMode="auto">
          <a:xfrm flipV="1">
            <a:off x="7451725" y="4724400"/>
            <a:ext cx="647700" cy="73025"/>
          </a:xfrm>
          <a:prstGeom prst="line">
            <a:avLst/>
          </a:prstGeom>
          <a:noFill/>
          <a:ln w="28575">
            <a:solidFill>
              <a:schemeClr val="accent2"/>
            </a:solidFill>
            <a:round/>
          </a:ln>
        </p:spPr>
        <p:txBody>
          <a:bodyPr/>
          <a:lstStyle/>
          <a:p>
            <a:endParaRPr lang="zh-CN" altLang="en-US"/>
          </a:p>
        </p:txBody>
      </p:sp>
      <p:grpSp>
        <p:nvGrpSpPr>
          <p:cNvPr id="11" name="组合 53451"/>
          <p:cNvGrpSpPr/>
          <p:nvPr/>
        </p:nvGrpSpPr>
        <p:grpSpPr bwMode="auto">
          <a:xfrm>
            <a:off x="6084888" y="3716338"/>
            <a:ext cx="2447925" cy="2159000"/>
            <a:chOff x="0" y="0"/>
            <a:chExt cx="1542" cy="1360"/>
          </a:xfrm>
        </p:grpSpPr>
        <p:grpSp>
          <p:nvGrpSpPr>
            <p:cNvPr id="12" name="组合 53452"/>
            <p:cNvGrpSpPr/>
            <p:nvPr/>
          </p:nvGrpSpPr>
          <p:grpSpPr bwMode="auto">
            <a:xfrm>
              <a:off x="0" y="0"/>
              <a:ext cx="1542" cy="1323"/>
              <a:chOff x="0" y="0"/>
              <a:chExt cx="1542" cy="1323"/>
            </a:xfrm>
          </p:grpSpPr>
          <p:grpSp>
            <p:nvGrpSpPr>
              <p:cNvPr id="13" name="组合 53453"/>
              <p:cNvGrpSpPr/>
              <p:nvPr/>
            </p:nvGrpSpPr>
            <p:grpSpPr bwMode="auto">
              <a:xfrm>
                <a:off x="0" y="0"/>
                <a:ext cx="1542" cy="1323"/>
                <a:chOff x="0" y="0"/>
                <a:chExt cx="1542" cy="1323"/>
              </a:xfrm>
            </p:grpSpPr>
            <p:sp>
              <p:nvSpPr>
                <p:cNvPr id="54337" name="文本框 53454"/>
                <p:cNvSpPr txBox="1">
                  <a:spLocks noChangeArrowheads="1"/>
                </p:cNvSpPr>
                <p:nvPr/>
              </p:nvSpPr>
              <p:spPr bwMode="auto">
                <a:xfrm>
                  <a:off x="680" y="272"/>
                  <a:ext cx="272"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9  </a:t>
                  </a:r>
                </a:p>
              </p:txBody>
            </p:sp>
            <p:sp>
              <p:nvSpPr>
                <p:cNvPr id="54338" name="直接连接符 53455"/>
                <p:cNvSpPr>
                  <a:spLocks noChangeShapeType="1"/>
                </p:cNvSpPr>
                <p:nvPr/>
              </p:nvSpPr>
              <p:spPr bwMode="auto">
                <a:xfrm flipH="1">
                  <a:off x="136" y="181"/>
                  <a:ext cx="499" cy="454"/>
                </a:xfrm>
                <a:prstGeom prst="line">
                  <a:avLst/>
                </a:prstGeom>
                <a:noFill/>
                <a:ln w="9525">
                  <a:solidFill>
                    <a:srgbClr val="000000"/>
                  </a:solidFill>
                  <a:round/>
                </a:ln>
              </p:spPr>
              <p:txBody>
                <a:bodyPr/>
                <a:lstStyle/>
                <a:p>
                  <a:endParaRPr lang="zh-CN" altLang="en-US"/>
                </a:p>
              </p:txBody>
            </p:sp>
            <p:sp>
              <p:nvSpPr>
                <p:cNvPr id="54339" name="直接连接符 53456"/>
                <p:cNvSpPr>
                  <a:spLocks noChangeShapeType="1"/>
                </p:cNvSpPr>
                <p:nvPr/>
              </p:nvSpPr>
              <p:spPr bwMode="auto">
                <a:xfrm>
                  <a:off x="816" y="181"/>
                  <a:ext cx="499" cy="408"/>
                </a:xfrm>
                <a:prstGeom prst="line">
                  <a:avLst/>
                </a:prstGeom>
                <a:noFill/>
                <a:ln w="9525">
                  <a:solidFill>
                    <a:srgbClr val="000000"/>
                  </a:solidFill>
                  <a:round/>
                </a:ln>
              </p:spPr>
              <p:txBody>
                <a:bodyPr/>
                <a:lstStyle/>
                <a:p>
                  <a:endParaRPr lang="zh-CN" altLang="en-US"/>
                </a:p>
              </p:txBody>
            </p:sp>
            <p:sp>
              <p:nvSpPr>
                <p:cNvPr id="54340" name="直接连接符 53457"/>
                <p:cNvSpPr>
                  <a:spLocks noChangeShapeType="1"/>
                </p:cNvSpPr>
                <p:nvPr/>
              </p:nvSpPr>
              <p:spPr bwMode="auto">
                <a:xfrm flipH="1">
                  <a:off x="726" y="227"/>
                  <a:ext cx="0" cy="408"/>
                </a:xfrm>
                <a:prstGeom prst="line">
                  <a:avLst/>
                </a:prstGeom>
                <a:noFill/>
                <a:ln w="28575">
                  <a:solidFill>
                    <a:schemeClr val="accent2"/>
                  </a:solidFill>
                  <a:round/>
                </a:ln>
              </p:spPr>
              <p:txBody>
                <a:bodyPr/>
                <a:lstStyle/>
                <a:p>
                  <a:endParaRPr lang="zh-CN" altLang="en-US"/>
                </a:p>
              </p:txBody>
            </p:sp>
            <p:sp>
              <p:nvSpPr>
                <p:cNvPr id="54341" name="直接连接符 53458"/>
                <p:cNvSpPr>
                  <a:spLocks noChangeShapeType="1"/>
                </p:cNvSpPr>
                <p:nvPr/>
              </p:nvSpPr>
              <p:spPr bwMode="auto">
                <a:xfrm>
                  <a:off x="181" y="726"/>
                  <a:ext cx="454" cy="0"/>
                </a:xfrm>
                <a:prstGeom prst="line">
                  <a:avLst/>
                </a:prstGeom>
                <a:noFill/>
                <a:ln w="9525">
                  <a:solidFill>
                    <a:srgbClr val="000000"/>
                  </a:solidFill>
                  <a:round/>
                </a:ln>
              </p:spPr>
              <p:txBody>
                <a:bodyPr/>
                <a:lstStyle/>
                <a:p>
                  <a:endParaRPr lang="zh-CN" altLang="en-US"/>
                </a:p>
              </p:txBody>
            </p:sp>
            <p:sp>
              <p:nvSpPr>
                <p:cNvPr id="54342" name="直接连接符 53459"/>
                <p:cNvSpPr>
                  <a:spLocks noChangeShapeType="1"/>
                </p:cNvSpPr>
                <p:nvPr/>
              </p:nvSpPr>
              <p:spPr bwMode="auto">
                <a:xfrm flipV="1">
                  <a:off x="816" y="680"/>
                  <a:ext cx="499" cy="46"/>
                </a:xfrm>
                <a:prstGeom prst="line">
                  <a:avLst/>
                </a:prstGeom>
                <a:noFill/>
                <a:ln w="9525">
                  <a:solidFill>
                    <a:srgbClr val="000000"/>
                  </a:solidFill>
                  <a:round/>
                </a:ln>
              </p:spPr>
              <p:txBody>
                <a:bodyPr/>
                <a:lstStyle/>
                <a:p>
                  <a:endParaRPr lang="zh-CN" altLang="en-US"/>
                </a:p>
              </p:txBody>
            </p:sp>
            <p:sp>
              <p:nvSpPr>
                <p:cNvPr id="54343" name="直接连接符 53460"/>
                <p:cNvSpPr>
                  <a:spLocks noChangeShapeType="1"/>
                </p:cNvSpPr>
                <p:nvPr/>
              </p:nvSpPr>
              <p:spPr bwMode="auto">
                <a:xfrm>
                  <a:off x="136" y="816"/>
                  <a:ext cx="272" cy="363"/>
                </a:xfrm>
                <a:prstGeom prst="line">
                  <a:avLst/>
                </a:prstGeom>
                <a:noFill/>
                <a:ln w="9525">
                  <a:solidFill>
                    <a:srgbClr val="000000"/>
                  </a:solidFill>
                  <a:round/>
                </a:ln>
              </p:spPr>
              <p:txBody>
                <a:bodyPr/>
                <a:lstStyle/>
                <a:p>
                  <a:endParaRPr lang="zh-CN" altLang="en-US"/>
                </a:p>
              </p:txBody>
            </p:sp>
            <p:sp>
              <p:nvSpPr>
                <p:cNvPr id="54344" name="直接连接符 53461"/>
                <p:cNvSpPr>
                  <a:spLocks noChangeShapeType="1"/>
                </p:cNvSpPr>
                <p:nvPr/>
              </p:nvSpPr>
              <p:spPr bwMode="auto">
                <a:xfrm>
                  <a:off x="549" y="1259"/>
                  <a:ext cx="494" cy="11"/>
                </a:xfrm>
                <a:prstGeom prst="line">
                  <a:avLst/>
                </a:prstGeom>
                <a:noFill/>
                <a:ln w="9525">
                  <a:solidFill>
                    <a:srgbClr val="000000"/>
                  </a:solidFill>
                  <a:round/>
                </a:ln>
              </p:spPr>
              <p:txBody>
                <a:bodyPr/>
                <a:lstStyle/>
                <a:p>
                  <a:endParaRPr lang="zh-CN" altLang="en-US"/>
                </a:p>
              </p:txBody>
            </p:sp>
            <p:sp>
              <p:nvSpPr>
                <p:cNvPr id="54345" name="直接连接符 53462"/>
                <p:cNvSpPr>
                  <a:spLocks noChangeShapeType="1"/>
                </p:cNvSpPr>
                <p:nvPr/>
              </p:nvSpPr>
              <p:spPr bwMode="auto">
                <a:xfrm flipH="1">
                  <a:off x="495" y="817"/>
                  <a:ext cx="168" cy="286"/>
                </a:xfrm>
                <a:prstGeom prst="line">
                  <a:avLst/>
                </a:prstGeom>
                <a:noFill/>
                <a:ln w="9525">
                  <a:solidFill>
                    <a:srgbClr val="000000"/>
                  </a:solidFill>
                  <a:round/>
                </a:ln>
              </p:spPr>
              <p:txBody>
                <a:bodyPr/>
                <a:lstStyle/>
                <a:p>
                  <a:endParaRPr lang="zh-CN" altLang="en-US"/>
                </a:p>
              </p:txBody>
            </p:sp>
            <p:sp>
              <p:nvSpPr>
                <p:cNvPr id="54346" name="直接连接符 53463"/>
                <p:cNvSpPr>
                  <a:spLocks noChangeShapeType="1"/>
                </p:cNvSpPr>
                <p:nvPr/>
              </p:nvSpPr>
              <p:spPr bwMode="auto">
                <a:xfrm>
                  <a:off x="741" y="811"/>
                  <a:ext cx="302" cy="368"/>
                </a:xfrm>
                <a:prstGeom prst="line">
                  <a:avLst/>
                </a:prstGeom>
                <a:noFill/>
                <a:ln w="9525">
                  <a:solidFill>
                    <a:srgbClr val="000000"/>
                  </a:solidFill>
                  <a:round/>
                </a:ln>
              </p:spPr>
              <p:txBody>
                <a:bodyPr/>
                <a:lstStyle/>
                <a:p>
                  <a:endParaRPr lang="zh-CN" altLang="en-US"/>
                </a:p>
              </p:txBody>
            </p:sp>
            <p:sp>
              <p:nvSpPr>
                <p:cNvPr id="54347" name="直接连接符 53464"/>
                <p:cNvSpPr>
                  <a:spLocks noChangeShapeType="1"/>
                </p:cNvSpPr>
                <p:nvPr/>
              </p:nvSpPr>
              <p:spPr bwMode="auto">
                <a:xfrm flipH="1">
                  <a:off x="1179" y="771"/>
                  <a:ext cx="169" cy="363"/>
                </a:xfrm>
                <a:prstGeom prst="line">
                  <a:avLst/>
                </a:prstGeom>
                <a:noFill/>
                <a:ln w="9525">
                  <a:solidFill>
                    <a:srgbClr val="000000"/>
                  </a:solidFill>
                  <a:round/>
                </a:ln>
              </p:spPr>
              <p:txBody>
                <a:bodyPr/>
                <a:lstStyle/>
                <a:p>
                  <a:endParaRPr lang="zh-CN" altLang="en-US"/>
                </a:p>
              </p:txBody>
            </p:sp>
            <p:sp>
              <p:nvSpPr>
                <p:cNvPr id="54348" name="椭圆 53465"/>
                <p:cNvSpPr>
                  <a:spLocks noChangeArrowheads="1"/>
                </p:cNvSpPr>
                <p:nvPr/>
              </p:nvSpPr>
              <p:spPr bwMode="auto">
                <a:xfrm>
                  <a:off x="623" y="637"/>
                  <a:ext cx="182" cy="189"/>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6</a:t>
                  </a:r>
                </a:p>
              </p:txBody>
            </p:sp>
            <p:sp>
              <p:nvSpPr>
                <p:cNvPr id="54349" name="椭圆 53466"/>
                <p:cNvSpPr>
                  <a:spLocks noChangeArrowheads="1"/>
                </p:cNvSpPr>
                <p:nvPr/>
              </p:nvSpPr>
              <p:spPr bwMode="auto">
                <a:xfrm>
                  <a:off x="635" y="45"/>
                  <a:ext cx="182" cy="188"/>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1</a:t>
                  </a:r>
                </a:p>
              </p:txBody>
            </p:sp>
            <p:sp>
              <p:nvSpPr>
                <p:cNvPr id="54350" name="椭圆 53467"/>
                <p:cNvSpPr>
                  <a:spLocks noChangeArrowheads="1"/>
                </p:cNvSpPr>
                <p:nvPr/>
              </p:nvSpPr>
              <p:spPr bwMode="auto">
                <a:xfrm>
                  <a:off x="0" y="635"/>
                  <a:ext cx="182" cy="189"/>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2</a:t>
                  </a:r>
                </a:p>
              </p:txBody>
            </p:sp>
            <p:sp>
              <p:nvSpPr>
                <p:cNvPr id="54351" name="椭圆 53468"/>
                <p:cNvSpPr>
                  <a:spLocks noChangeArrowheads="1"/>
                </p:cNvSpPr>
                <p:nvPr/>
              </p:nvSpPr>
              <p:spPr bwMode="auto">
                <a:xfrm>
                  <a:off x="1315" y="589"/>
                  <a:ext cx="182" cy="189"/>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5</a:t>
                  </a:r>
                </a:p>
              </p:txBody>
            </p:sp>
            <p:sp>
              <p:nvSpPr>
                <p:cNvPr id="54352" name="椭圆 53469"/>
                <p:cNvSpPr>
                  <a:spLocks noChangeArrowheads="1"/>
                </p:cNvSpPr>
                <p:nvPr/>
              </p:nvSpPr>
              <p:spPr bwMode="auto">
                <a:xfrm>
                  <a:off x="363" y="1134"/>
                  <a:ext cx="182" cy="189"/>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3</a:t>
                  </a:r>
                </a:p>
              </p:txBody>
            </p:sp>
            <p:sp>
              <p:nvSpPr>
                <p:cNvPr id="54353" name="椭圆 53470"/>
                <p:cNvSpPr>
                  <a:spLocks noChangeArrowheads="1"/>
                </p:cNvSpPr>
                <p:nvPr/>
              </p:nvSpPr>
              <p:spPr bwMode="auto">
                <a:xfrm>
                  <a:off x="1043" y="1134"/>
                  <a:ext cx="182" cy="188"/>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4</a:t>
                  </a:r>
                </a:p>
              </p:txBody>
            </p:sp>
            <p:sp>
              <p:nvSpPr>
                <p:cNvPr id="54354" name="文本框 53471"/>
                <p:cNvSpPr txBox="1">
                  <a:spLocks noChangeArrowheads="1"/>
                </p:cNvSpPr>
                <p:nvPr/>
              </p:nvSpPr>
              <p:spPr bwMode="auto">
                <a:xfrm>
                  <a:off x="181" y="227"/>
                  <a:ext cx="363"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12</a:t>
                  </a:r>
                </a:p>
              </p:txBody>
            </p:sp>
            <p:sp>
              <p:nvSpPr>
                <p:cNvPr id="54355" name="文本框 53472"/>
                <p:cNvSpPr txBox="1">
                  <a:spLocks noChangeArrowheads="1"/>
                </p:cNvSpPr>
                <p:nvPr/>
              </p:nvSpPr>
              <p:spPr bwMode="auto">
                <a:xfrm>
                  <a:off x="998" y="227"/>
                  <a:ext cx="226"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9</a:t>
                  </a:r>
                </a:p>
              </p:txBody>
            </p:sp>
            <p:sp>
              <p:nvSpPr>
                <p:cNvPr id="54356" name="文本框 53473"/>
                <p:cNvSpPr txBox="1">
                  <a:spLocks noChangeArrowheads="1"/>
                </p:cNvSpPr>
                <p:nvPr/>
              </p:nvSpPr>
              <p:spPr bwMode="auto">
                <a:xfrm>
                  <a:off x="816" y="544"/>
                  <a:ext cx="226"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9</a:t>
                  </a:r>
                </a:p>
              </p:txBody>
            </p:sp>
            <p:sp>
              <p:nvSpPr>
                <p:cNvPr id="54357" name="文本框 53474"/>
                <p:cNvSpPr txBox="1">
                  <a:spLocks noChangeArrowheads="1"/>
                </p:cNvSpPr>
                <p:nvPr/>
              </p:nvSpPr>
              <p:spPr bwMode="auto">
                <a:xfrm>
                  <a:off x="363" y="499"/>
                  <a:ext cx="317"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15</a:t>
                  </a:r>
                </a:p>
              </p:txBody>
            </p:sp>
            <p:sp>
              <p:nvSpPr>
                <p:cNvPr id="54358" name="文本框 53475"/>
                <p:cNvSpPr txBox="1">
                  <a:spLocks noChangeArrowheads="1"/>
                </p:cNvSpPr>
                <p:nvPr/>
              </p:nvSpPr>
              <p:spPr bwMode="auto">
                <a:xfrm>
                  <a:off x="0" y="862"/>
                  <a:ext cx="227"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6</a:t>
                  </a:r>
                </a:p>
              </p:txBody>
            </p:sp>
            <p:sp>
              <p:nvSpPr>
                <p:cNvPr id="54359" name="文本框 53476"/>
                <p:cNvSpPr txBox="1">
                  <a:spLocks noChangeArrowheads="1"/>
                </p:cNvSpPr>
                <p:nvPr/>
              </p:nvSpPr>
              <p:spPr bwMode="auto">
                <a:xfrm>
                  <a:off x="363" y="862"/>
                  <a:ext cx="363"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17</a:t>
                  </a:r>
                </a:p>
              </p:txBody>
            </p:sp>
            <p:sp>
              <p:nvSpPr>
                <p:cNvPr id="54360" name="文本框 53477"/>
                <p:cNvSpPr txBox="1">
                  <a:spLocks noChangeArrowheads="1"/>
                </p:cNvSpPr>
                <p:nvPr/>
              </p:nvSpPr>
              <p:spPr bwMode="auto">
                <a:xfrm>
                  <a:off x="816" y="771"/>
                  <a:ext cx="363"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10</a:t>
                  </a:r>
                </a:p>
              </p:txBody>
            </p:sp>
            <p:sp>
              <p:nvSpPr>
                <p:cNvPr id="54361" name="文本框 53478"/>
                <p:cNvSpPr txBox="1">
                  <a:spLocks noChangeArrowheads="1"/>
                </p:cNvSpPr>
                <p:nvPr/>
              </p:nvSpPr>
              <p:spPr bwMode="auto">
                <a:xfrm>
                  <a:off x="1315" y="862"/>
                  <a:ext cx="227"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4</a:t>
                  </a:r>
                </a:p>
              </p:txBody>
            </p:sp>
            <p:sp>
              <p:nvSpPr>
                <p:cNvPr id="54362" name="文本框 53479"/>
                <p:cNvSpPr txBox="1">
                  <a:spLocks noChangeArrowheads="1"/>
                </p:cNvSpPr>
                <p:nvPr/>
              </p:nvSpPr>
              <p:spPr bwMode="auto">
                <a:xfrm>
                  <a:off x="635" y="1088"/>
                  <a:ext cx="227" cy="231"/>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3</a:t>
                  </a:r>
                </a:p>
              </p:txBody>
            </p:sp>
            <p:sp>
              <p:nvSpPr>
                <p:cNvPr id="54363" name="椭圆 53480"/>
                <p:cNvSpPr>
                  <a:spLocks noChangeArrowheads="1"/>
                </p:cNvSpPr>
                <p:nvPr/>
              </p:nvSpPr>
              <p:spPr bwMode="auto">
                <a:xfrm>
                  <a:off x="589" y="0"/>
                  <a:ext cx="272" cy="272"/>
                </a:xfrm>
                <a:prstGeom prst="ellipse">
                  <a:avLst/>
                </a:prstGeom>
                <a:noFill/>
                <a:ln w="19050">
                  <a:solidFill>
                    <a:schemeClr val="accent2"/>
                  </a:solidFill>
                  <a:round/>
                </a:ln>
              </p:spPr>
              <p:txBody>
                <a:bodyPr/>
                <a:lstStyle/>
                <a:p>
                  <a:pPr>
                    <a:buFont typeface="Arial" pitchFamily="34" charset="0"/>
                    <a:buNone/>
                  </a:pPr>
                  <a:endParaRPr lang="zh-CN" altLang="en-US">
                    <a:cs typeface="Times New Roman" pitchFamily="18" charset="0"/>
                  </a:endParaRPr>
                </a:p>
              </p:txBody>
            </p:sp>
            <p:sp>
              <p:nvSpPr>
                <p:cNvPr id="54364" name="椭圆 53481"/>
                <p:cNvSpPr>
                  <a:spLocks noChangeArrowheads="1"/>
                </p:cNvSpPr>
                <p:nvPr/>
              </p:nvSpPr>
              <p:spPr bwMode="auto">
                <a:xfrm>
                  <a:off x="589" y="590"/>
                  <a:ext cx="272" cy="272"/>
                </a:xfrm>
                <a:prstGeom prst="ellipse">
                  <a:avLst/>
                </a:prstGeom>
                <a:noFill/>
                <a:ln w="19050">
                  <a:solidFill>
                    <a:schemeClr val="accent2"/>
                  </a:solidFill>
                  <a:round/>
                </a:ln>
              </p:spPr>
              <p:txBody>
                <a:bodyPr/>
                <a:lstStyle/>
                <a:p>
                  <a:pPr>
                    <a:buFont typeface="Arial" pitchFamily="34" charset="0"/>
                    <a:buNone/>
                  </a:pPr>
                  <a:endParaRPr lang="zh-CN" altLang="en-US">
                    <a:cs typeface="Times New Roman" pitchFamily="18" charset="0"/>
                  </a:endParaRPr>
                </a:p>
              </p:txBody>
            </p:sp>
          </p:grpSp>
          <p:sp>
            <p:nvSpPr>
              <p:cNvPr id="54335" name="直接连接符 53482"/>
              <p:cNvSpPr>
                <a:spLocks noChangeShapeType="1"/>
              </p:cNvSpPr>
              <p:nvPr/>
            </p:nvSpPr>
            <p:spPr bwMode="auto">
              <a:xfrm flipV="1">
                <a:off x="1134" y="726"/>
                <a:ext cx="181" cy="363"/>
              </a:xfrm>
              <a:prstGeom prst="line">
                <a:avLst/>
              </a:prstGeom>
              <a:noFill/>
              <a:ln w="28575">
                <a:solidFill>
                  <a:schemeClr val="accent2"/>
                </a:solidFill>
                <a:round/>
              </a:ln>
            </p:spPr>
            <p:txBody>
              <a:bodyPr/>
              <a:lstStyle/>
              <a:p>
                <a:endParaRPr lang="zh-CN" altLang="en-US"/>
              </a:p>
            </p:txBody>
          </p:sp>
          <p:sp>
            <p:nvSpPr>
              <p:cNvPr id="54336" name="椭圆 53483"/>
              <p:cNvSpPr>
                <a:spLocks noChangeArrowheads="1"/>
              </p:cNvSpPr>
              <p:nvPr/>
            </p:nvSpPr>
            <p:spPr bwMode="auto">
              <a:xfrm>
                <a:off x="1315" y="545"/>
                <a:ext cx="226" cy="272"/>
              </a:xfrm>
              <a:prstGeom prst="ellipse">
                <a:avLst/>
              </a:prstGeom>
              <a:noFill/>
              <a:ln w="28575">
                <a:solidFill>
                  <a:schemeClr val="accent2"/>
                </a:solidFill>
                <a:round/>
              </a:ln>
            </p:spPr>
            <p:txBody>
              <a:bodyPr/>
              <a:lstStyle/>
              <a:p>
                <a:pPr>
                  <a:buFont typeface="Arial" pitchFamily="34" charset="0"/>
                  <a:buNone/>
                </a:pPr>
                <a:endParaRPr lang="zh-CN" altLang="en-US">
                  <a:cs typeface="Times New Roman" pitchFamily="18" charset="0"/>
                </a:endParaRPr>
              </a:p>
            </p:txBody>
          </p:sp>
        </p:grpSp>
        <p:sp>
          <p:nvSpPr>
            <p:cNvPr id="54332" name="椭圆 53484"/>
            <p:cNvSpPr>
              <a:spLocks noChangeArrowheads="1"/>
            </p:cNvSpPr>
            <p:nvPr/>
          </p:nvSpPr>
          <p:spPr bwMode="auto">
            <a:xfrm>
              <a:off x="1043" y="1088"/>
              <a:ext cx="226" cy="272"/>
            </a:xfrm>
            <a:prstGeom prst="ellipse">
              <a:avLst/>
            </a:prstGeom>
            <a:noFill/>
            <a:ln w="28575">
              <a:solidFill>
                <a:schemeClr val="accent2"/>
              </a:solidFill>
              <a:round/>
            </a:ln>
          </p:spPr>
          <p:txBody>
            <a:bodyPr/>
            <a:lstStyle/>
            <a:p>
              <a:pPr>
                <a:buFont typeface="Arial" pitchFamily="34" charset="0"/>
                <a:buNone/>
              </a:pPr>
              <a:endParaRPr lang="zh-CN" altLang="en-US">
                <a:cs typeface="Times New Roman" pitchFamily="18" charset="0"/>
              </a:endParaRPr>
            </a:p>
          </p:txBody>
        </p:sp>
        <p:sp>
          <p:nvSpPr>
            <p:cNvPr id="54333" name="直接连接符 53485"/>
            <p:cNvSpPr>
              <a:spLocks noChangeShapeType="1"/>
            </p:cNvSpPr>
            <p:nvPr/>
          </p:nvSpPr>
          <p:spPr bwMode="auto">
            <a:xfrm>
              <a:off x="590" y="1225"/>
              <a:ext cx="408" cy="0"/>
            </a:xfrm>
            <a:prstGeom prst="line">
              <a:avLst/>
            </a:prstGeom>
            <a:noFill/>
            <a:ln w="28575">
              <a:solidFill>
                <a:schemeClr val="accent2"/>
              </a:solidFill>
              <a:round/>
            </a:ln>
          </p:spPr>
          <p:txBody>
            <a:bodyPr/>
            <a:lstStyle/>
            <a:p>
              <a:endParaRPr lang="zh-CN" altLang="en-US"/>
            </a:p>
          </p:txBody>
        </p:sp>
      </p:grpSp>
      <p:sp>
        <p:nvSpPr>
          <p:cNvPr id="53487" name="椭圆 53486"/>
          <p:cNvSpPr>
            <a:spLocks noChangeArrowheads="1"/>
          </p:cNvSpPr>
          <p:nvPr/>
        </p:nvSpPr>
        <p:spPr bwMode="auto">
          <a:xfrm>
            <a:off x="6661150" y="5445125"/>
            <a:ext cx="358775" cy="431800"/>
          </a:xfrm>
          <a:prstGeom prst="ellipse">
            <a:avLst/>
          </a:prstGeom>
          <a:noFill/>
          <a:ln w="28575">
            <a:solidFill>
              <a:schemeClr val="accent2"/>
            </a:solidFill>
            <a:round/>
          </a:ln>
        </p:spPr>
        <p:txBody>
          <a:bodyPr/>
          <a:lstStyle/>
          <a:p>
            <a:pPr>
              <a:buFont typeface="Arial" pitchFamily="34" charset="0"/>
              <a:buNone/>
            </a:pPr>
            <a:endParaRPr lang="zh-CN" altLang="en-US">
              <a:cs typeface="Times New Roman" pitchFamily="18" charset="0"/>
            </a:endParaRPr>
          </a:p>
        </p:txBody>
      </p:sp>
      <p:sp>
        <p:nvSpPr>
          <p:cNvPr id="53488" name="直接连接符 53487"/>
          <p:cNvSpPr>
            <a:spLocks noChangeShapeType="1"/>
          </p:cNvSpPr>
          <p:nvPr/>
        </p:nvSpPr>
        <p:spPr bwMode="auto">
          <a:xfrm>
            <a:off x="6300788" y="5084763"/>
            <a:ext cx="358775" cy="576262"/>
          </a:xfrm>
          <a:prstGeom prst="line">
            <a:avLst/>
          </a:prstGeom>
          <a:noFill/>
          <a:ln w="28575">
            <a:solidFill>
              <a:schemeClr val="accent2"/>
            </a:solidFill>
            <a:round/>
          </a:ln>
        </p:spPr>
        <p:txBody>
          <a:bodyPr/>
          <a:lstStyle/>
          <a:p>
            <a:endParaRPr lang="zh-CN" altLang="en-US"/>
          </a:p>
        </p:txBody>
      </p:sp>
      <p:sp>
        <p:nvSpPr>
          <p:cNvPr id="53489" name="椭圆 53488"/>
          <p:cNvSpPr>
            <a:spLocks noChangeArrowheads="1"/>
          </p:cNvSpPr>
          <p:nvPr/>
        </p:nvSpPr>
        <p:spPr bwMode="auto">
          <a:xfrm>
            <a:off x="6011863" y="4652963"/>
            <a:ext cx="358775" cy="431800"/>
          </a:xfrm>
          <a:prstGeom prst="ellipse">
            <a:avLst/>
          </a:prstGeom>
          <a:noFill/>
          <a:ln w="28575">
            <a:solidFill>
              <a:schemeClr val="accent2"/>
            </a:solidFill>
            <a:round/>
          </a:ln>
        </p:spPr>
        <p:txBody>
          <a:bodyPr/>
          <a:lstStyle/>
          <a:p>
            <a:pPr>
              <a:buFont typeface="Arial" pitchFamily="34" charset="0"/>
              <a:buNone/>
            </a:pPr>
            <a:endParaRPr lang="zh-CN" altLang="en-US">
              <a:cs typeface="Times New Roman" pitchFamily="18" charset="0"/>
            </a:endParaRPr>
          </a:p>
        </p:txBody>
      </p:sp>
      <p:sp>
        <p:nvSpPr>
          <p:cNvPr id="54330" name="灯片编号占位符 1"/>
          <p:cNvSpPr>
            <a:spLocks noGrp="1" noChangeArrowheads="1"/>
          </p:cNvSpPr>
          <p:nvPr>
            <p:ph type="sldNum" sz="quarter" idx="4294967295"/>
          </p:nvPr>
        </p:nvSpPr>
        <p:spPr bwMode="auto">
          <a:xfrm>
            <a:off x="6804025" y="6381750"/>
            <a:ext cx="1981200" cy="476250"/>
          </a:xfrm>
          <a:prstGeom prst="rect">
            <a:avLst/>
          </a:prstGeom>
          <a:noFill/>
          <a:ln>
            <a:miter lim="800000"/>
          </a:ln>
        </p:spPr>
        <p:txBody>
          <a:bodyPr/>
          <a:lstStyle/>
          <a:p>
            <a:fld id="{E0A102A3-09F8-47BB-9D4A-BCF9913F5D34}" type="slidenum">
              <a:rPr altLang="en-US">
                <a:latin typeface="Times New Roman" pitchFamily="18" charset="0"/>
              </a:rPr>
              <a:pPr/>
              <a:t>57</a:t>
            </a:fld>
            <a:endParaRPr lang="zh-CN" altLang="en-US">
              <a:latin typeface="Times New Roman" pitchFamily="18" charset="0"/>
            </a:endParaRP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292"/>
                                        </p:tgtEl>
                                        <p:attrNameLst>
                                          <p:attrName>style.visibility</p:attrName>
                                        </p:attrNameLst>
                                      </p:cBhvr>
                                      <p:to>
                                        <p:strVal val="visible"/>
                                      </p:to>
                                    </p:set>
                                    <p:animEffect transition="in" filter="blinds(horizontal)">
                                      <p:cBhvr>
                                        <p:cTn id="12" dur="500"/>
                                        <p:tgtEl>
                                          <p:spTgt spid="5329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295"/>
                                        </p:tgtEl>
                                        <p:attrNameLst>
                                          <p:attrName>style.visibility</p:attrName>
                                        </p:attrNameLst>
                                      </p:cBhvr>
                                      <p:to>
                                        <p:strVal val="visible"/>
                                      </p:to>
                                    </p:set>
                                    <p:animEffect transition="in" filter="blinds(horizontal)">
                                      <p:cBhvr>
                                        <p:cTn id="17" dur="500"/>
                                        <p:tgtEl>
                                          <p:spTgt spid="5329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3294"/>
                                        </p:tgtEl>
                                        <p:attrNameLst>
                                          <p:attrName>style.visibility</p:attrName>
                                        </p:attrNameLst>
                                      </p:cBhvr>
                                      <p:to>
                                        <p:strVal val="visible"/>
                                      </p:to>
                                    </p:set>
                                    <p:animEffect transition="in" filter="blinds(horizontal)">
                                      <p:cBhvr>
                                        <p:cTn id="20" dur="500"/>
                                        <p:tgtEl>
                                          <p:spTgt spid="5329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3293"/>
                                        </p:tgtEl>
                                        <p:attrNameLst>
                                          <p:attrName>style.visibility</p:attrName>
                                        </p:attrNameLst>
                                      </p:cBhvr>
                                      <p:to>
                                        <p:strVal val="visible"/>
                                      </p:to>
                                    </p:set>
                                    <p:animEffect transition="in" filter="blinds(horizontal)">
                                      <p:cBhvr>
                                        <p:cTn id="23" dur="500"/>
                                        <p:tgtEl>
                                          <p:spTgt spid="5329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3325"/>
                                        </p:tgtEl>
                                        <p:attrNameLst>
                                          <p:attrName>style.visibility</p:attrName>
                                        </p:attrNameLst>
                                      </p:cBhvr>
                                      <p:to>
                                        <p:strVal val="visible"/>
                                      </p:to>
                                    </p:set>
                                    <p:animEffect transition="in" filter="blinds(horizontal)">
                                      <p:cBhvr>
                                        <p:cTn id="26" dur="500"/>
                                        <p:tgtEl>
                                          <p:spTgt spid="5332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linds(horizontal)">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3327"/>
                                        </p:tgtEl>
                                        <p:attrNameLst>
                                          <p:attrName>style.visibility</p:attrName>
                                        </p:attrNameLst>
                                      </p:cBhvr>
                                      <p:to>
                                        <p:strVal val="visible"/>
                                      </p:to>
                                    </p:set>
                                    <p:animEffect transition="in" filter="blinds(horizontal)">
                                      <p:cBhvr>
                                        <p:cTn id="36" dur="500"/>
                                        <p:tgtEl>
                                          <p:spTgt spid="53327"/>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53326"/>
                                        </p:tgtEl>
                                        <p:attrNameLst>
                                          <p:attrName>style.visibility</p:attrName>
                                        </p:attrNameLst>
                                      </p:cBhvr>
                                      <p:to>
                                        <p:strVal val="visible"/>
                                      </p:to>
                                    </p:set>
                                    <p:animEffect transition="in" filter="blinds(horizontal)">
                                      <p:cBhvr>
                                        <p:cTn id="39" dur="500"/>
                                        <p:tgtEl>
                                          <p:spTgt spid="53326"/>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53329"/>
                                        </p:tgtEl>
                                        <p:attrNameLst>
                                          <p:attrName>style.visibility</p:attrName>
                                        </p:attrNameLst>
                                      </p:cBhvr>
                                      <p:to>
                                        <p:strVal val="visible"/>
                                      </p:to>
                                    </p:set>
                                    <p:animEffect transition="in" filter="blinds(horizontal)">
                                      <p:cBhvr>
                                        <p:cTn id="44" dur="500"/>
                                        <p:tgtEl>
                                          <p:spTgt spid="53329"/>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53328"/>
                                        </p:tgtEl>
                                        <p:attrNameLst>
                                          <p:attrName>style.visibility</p:attrName>
                                        </p:attrNameLst>
                                      </p:cBhvr>
                                      <p:to>
                                        <p:strVal val="visible"/>
                                      </p:to>
                                    </p:set>
                                    <p:animEffect transition="in" filter="blinds(horizontal)">
                                      <p:cBhvr>
                                        <p:cTn id="47" dur="500"/>
                                        <p:tgtEl>
                                          <p:spTgt spid="5332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3331"/>
                                        </p:tgtEl>
                                        <p:attrNameLst>
                                          <p:attrName>style.visibility</p:attrName>
                                        </p:attrNameLst>
                                      </p:cBhvr>
                                      <p:to>
                                        <p:strVal val="visible"/>
                                      </p:to>
                                    </p:set>
                                    <p:animEffect transition="in" filter="blinds(horizontal)">
                                      <p:cBhvr>
                                        <p:cTn id="52" dur="500"/>
                                        <p:tgtEl>
                                          <p:spTgt spid="53331"/>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53330"/>
                                        </p:tgtEl>
                                        <p:attrNameLst>
                                          <p:attrName>style.visibility</p:attrName>
                                        </p:attrNameLst>
                                      </p:cBhvr>
                                      <p:to>
                                        <p:strVal val="visible"/>
                                      </p:to>
                                    </p:set>
                                    <p:animEffect transition="in" filter="blinds(horizontal)">
                                      <p:cBhvr>
                                        <p:cTn id="55" dur="500"/>
                                        <p:tgtEl>
                                          <p:spTgt spid="53330"/>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53332"/>
                                        </p:tgtEl>
                                        <p:attrNameLst>
                                          <p:attrName>style.visibility</p:attrName>
                                        </p:attrNameLst>
                                      </p:cBhvr>
                                      <p:to>
                                        <p:strVal val="visible"/>
                                      </p:to>
                                    </p:set>
                                    <p:animEffect transition="in" filter="blinds(horizontal)">
                                      <p:cBhvr>
                                        <p:cTn id="60" dur="500"/>
                                        <p:tgtEl>
                                          <p:spTgt spid="53332"/>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blinds(horizontal)">
                                      <p:cBhvr>
                                        <p:cTn id="65" dur="500"/>
                                        <p:tgtEl>
                                          <p:spTgt spid="4"/>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53368"/>
                                        </p:tgtEl>
                                        <p:attrNameLst>
                                          <p:attrName>style.visibility</p:attrName>
                                        </p:attrNameLst>
                                      </p:cBhvr>
                                      <p:to>
                                        <p:strVal val="visible"/>
                                      </p:to>
                                    </p:set>
                                    <p:animEffect transition="in" filter="blinds(horizontal)">
                                      <p:cBhvr>
                                        <p:cTn id="70" dur="500"/>
                                        <p:tgtEl>
                                          <p:spTgt spid="53368"/>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53369"/>
                                        </p:tgtEl>
                                        <p:attrNameLst>
                                          <p:attrName>style.visibility</p:attrName>
                                        </p:attrNameLst>
                                      </p:cBhvr>
                                      <p:to>
                                        <p:strVal val="visible"/>
                                      </p:to>
                                    </p:set>
                                    <p:animEffect transition="in" filter="blinds(horizontal)">
                                      <p:cBhvr>
                                        <p:cTn id="75" dur="500"/>
                                        <p:tgtEl>
                                          <p:spTgt spid="53369"/>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53362"/>
                                        </p:tgtEl>
                                        <p:attrNameLst>
                                          <p:attrName>style.visibility</p:attrName>
                                        </p:attrNameLst>
                                      </p:cBhvr>
                                      <p:to>
                                        <p:strVal val="visible"/>
                                      </p:to>
                                    </p:set>
                                    <p:animEffect transition="in" filter="blinds(horizontal)">
                                      <p:cBhvr>
                                        <p:cTn id="78" dur="500"/>
                                        <p:tgtEl>
                                          <p:spTgt spid="53362"/>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5"/>
                                        </p:tgtEl>
                                        <p:attrNameLst>
                                          <p:attrName>style.visibility</p:attrName>
                                        </p:attrNameLst>
                                      </p:cBhvr>
                                      <p:to>
                                        <p:strVal val="visible"/>
                                      </p:to>
                                    </p:set>
                                    <p:animEffect transition="in" filter="blinds(horizontal)">
                                      <p:cBhvr>
                                        <p:cTn id="83" dur="500"/>
                                        <p:tgtEl>
                                          <p:spTgt spid="5"/>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53408"/>
                                        </p:tgtEl>
                                        <p:attrNameLst>
                                          <p:attrName>style.visibility</p:attrName>
                                        </p:attrNameLst>
                                      </p:cBhvr>
                                      <p:to>
                                        <p:strVal val="visible"/>
                                      </p:to>
                                    </p:set>
                                    <p:animEffect transition="in" filter="blinds(horizontal)">
                                      <p:cBhvr>
                                        <p:cTn id="88" dur="500"/>
                                        <p:tgtEl>
                                          <p:spTgt spid="53408"/>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53367"/>
                                        </p:tgtEl>
                                        <p:attrNameLst>
                                          <p:attrName>style.visibility</p:attrName>
                                        </p:attrNameLst>
                                      </p:cBhvr>
                                      <p:to>
                                        <p:strVal val="visible"/>
                                      </p:to>
                                    </p:set>
                                    <p:animEffect transition="in" filter="blinds(horizontal)">
                                      <p:cBhvr>
                                        <p:cTn id="93" dur="500"/>
                                        <p:tgtEl>
                                          <p:spTgt spid="53367"/>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6"/>
                                        </p:tgtEl>
                                        <p:attrNameLst>
                                          <p:attrName>style.visibility</p:attrName>
                                        </p:attrNameLst>
                                      </p:cBhvr>
                                      <p:to>
                                        <p:strVal val="visible"/>
                                      </p:to>
                                    </p:set>
                                    <p:animEffect transition="in" filter="blinds(horizontal)">
                                      <p:cBhvr>
                                        <p:cTn id="98" dur="500"/>
                                        <p:tgtEl>
                                          <p:spTgt spid="6"/>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53374"/>
                                        </p:tgtEl>
                                        <p:attrNameLst>
                                          <p:attrName>style.visibility</p:attrName>
                                        </p:attrNameLst>
                                      </p:cBhvr>
                                      <p:to>
                                        <p:strVal val="visible"/>
                                      </p:to>
                                    </p:set>
                                    <p:animEffect transition="in" filter="blinds(horizontal)">
                                      <p:cBhvr>
                                        <p:cTn id="103" dur="500"/>
                                        <p:tgtEl>
                                          <p:spTgt spid="53374"/>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nodeType="clickEffect">
                                  <p:stCondLst>
                                    <p:cond delay="0"/>
                                  </p:stCondLst>
                                  <p:childTnLst>
                                    <p:set>
                                      <p:cBhvr>
                                        <p:cTn id="107" dur="1" fill="hold">
                                          <p:stCondLst>
                                            <p:cond delay="0"/>
                                          </p:stCondLst>
                                        </p:cTn>
                                        <p:tgtEl>
                                          <p:spTgt spid="53407"/>
                                        </p:tgtEl>
                                        <p:attrNameLst>
                                          <p:attrName>style.visibility</p:attrName>
                                        </p:attrNameLst>
                                      </p:cBhvr>
                                      <p:to>
                                        <p:strVal val="visible"/>
                                      </p:to>
                                    </p:set>
                                    <p:animEffect transition="in" filter="blinds(horizontal)">
                                      <p:cBhvr>
                                        <p:cTn id="108" dur="500"/>
                                        <p:tgtEl>
                                          <p:spTgt spid="53407"/>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grpId="0" nodeType="clickEffect">
                                  <p:stCondLst>
                                    <p:cond delay="0"/>
                                  </p:stCondLst>
                                  <p:childTnLst>
                                    <p:set>
                                      <p:cBhvr>
                                        <p:cTn id="112" dur="1" fill="hold">
                                          <p:stCondLst>
                                            <p:cond delay="0"/>
                                          </p:stCondLst>
                                        </p:cTn>
                                        <p:tgtEl>
                                          <p:spTgt spid="53370"/>
                                        </p:tgtEl>
                                        <p:attrNameLst>
                                          <p:attrName>style.visibility</p:attrName>
                                        </p:attrNameLst>
                                      </p:cBhvr>
                                      <p:to>
                                        <p:strVal val="visible"/>
                                      </p:to>
                                    </p:set>
                                    <p:animEffect transition="in" filter="blinds(horizontal)">
                                      <p:cBhvr>
                                        <p:cTn id="113" dur="500"/>
                                        <p:tgtEl>
                                          <p:spTgt spid="53370"/>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53371"/>
                                        </p:tgtEl>
                                        <p:attrNameLst>
                                          <p:attrName>style.visibility</p:attrName>
                                        </p:attrNameLst>
                                      </p:cBhvr>
                                      <p:to>
                                        <p:strVal val="visible"/>
                                      </p:to>
                                    </p:set>
                                    <p:animEffect transition="in" filter="blinds(horizontal)">
                                      <p:cBhvr>
                                        <p:cTn id="118" dur="500"/>
                                        <p:tgtEl>
                                          <p:spTgt spid="53371"/>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53373"/>
                                        </p:tgtEl>
                                        <p:attrNameLst>
                                          <p:attrName>style.visibility</p:attrName>
                                        </p:attrNameLst>
                                      </p:cBhvr>
                                      <p:to>
                                        <p:strVal val="visible"/>
                                      </p:to>
                                    </p:set>
                                    <p:animEffect transition="in" filter="blinds(horizontal)">
                                      <p:cBhvr>
                                        <p:cTn id="121" dur="500"/>
                                        <p:tgtEl>
                                          <p:spTgt spid="53373"/>
                                        </p:tgtEl>
                                      </p:cBhvr>
                                    </p:animEffect>
                                  </p:childTnLst>
                                </p:cTn>
                              </p:par>
                            </p:childTnLst>
                          </p:cTn>
                        </p:par>
                      </p:childTnLst>
                    </p:cTn>
                  </p:par>
                  <p:par>
                    <p:cTn id="122" fill="hold">
                      <p:stCondLst>
                        <p:cond delay="indefinite"/>
                      </p:stCondLst>
                      <p:childTnLst>
                        <p:par>
                          <p:cTn id="123" fill="hold">
                            <p:stCondLst>
                              <p:cond delay="0"/>
                            </p:stCondLst>
                            <p:childTnLst>
                              <p:par>
                                <p:cTn id="124" presetID="3" presetClass="entr" presetSubtype="10" fill="hold" grpId="0" nodeType="clickEffect">
                                  <p:stCondLst>
                                    <p:cond delay="0"/>
                                  </p:stCondLst>
                                  <p:childTnLst>
                                    <p:set>
                                      <p:cBhvr>
                                        <p:cTn id="125" dur="1" fill="hold">
                                          <p:stCondLst>
                                            <p:cond delay="0"/>
                                          </p:stCondLst>
                                        </p:cTn>
                                        <p:tgtEl>
                                          <p:spTgt spid="53372"/>
                                        </p:tgtEl>
                                        <p:attrNameLst>
                                          <p:attrName>style.visibility</p:attrName>
                                        </p:attrNameLst>
                                      </p:cBhvr>
                                      <p:to>
                                        <p:strVal val="visible"/>
                                      </p:to>
                                    </p:set>
                                    <p:animEffect transition="in" filter="blinds(horizontal)">
                                      <p:cBhvr>
                                        <p:cTn id="126" dur="500"/>
                                        <p:tgtEl>
                                          <p:spTgt spid="53372"/>
                                        </p:tgtEl>
                                      </p:cBhvr>
                                    </p:animEffect>
                                  </p:childTnLst>
                                </p:cTn>
                              </p:par>
                            </p:childTnLst>
                          </p:cTn>
                        </p:par>
                      </p:childTnLst>
                    </p:cTn>
                  </p:par>
                  <p:par>
                    <p:cTn id="127" fill="hold">
                      <p:stCondLst>
                        <p:cond delay="indefinite"/>
                      </p:stCondLst>
                      <p:childTnLst>
                        <p:par>
                          <p:cTn id="128" fill="hold">
                            <p:stCondLst>
                              <p:cond delay="0"/>
                            </p:stCondLst>
                            <p:childTnLst>
                              <p:par>
                                <p:cTn id="129" presetID="3" presetClass="entr" presetSubtype="10" fill="hold" grpId="0" nodeType="clickEffect">
                                  <p:stCondLst>
                                    <p:cond delay="0"/>
                                  </p:stCondLst>
                                  <p:childTnLst>
                                    <p:set>
                                      <p:cBhvr>
                                        <p:cTn id="130" dur="1" fill="hold">
                                          <p:stCondLst>
                                            <p:cond delay="0"/>
                                          </p:stCondLst>
                                        </p:cTn>
                                        <p:tgtEl>
                                          <p:spTgt spid="53409"/>
                                        </p:tgtEl>
                                        <p:attrNameLst>
                                          <p:attrName>style.visibility</p:attrName>
                                        </p:attrNameLst>
                                      </p:cBhvr>
                                      <p:to>
                                        <p:strVal val="visible"/>
                                      </p:to>
                                    </p:set>
                                    <p:animEffect transition="in" filter="blinds(horizontal)">
                                      <p:cBhvr>
                                        <p:cTn id="131" dur="500"/>
                                        <p:tgtEl>
                                          <p:spTgt spid="53409"/>
                                        </p:tgtEl>
                                      </p:cBhvr>
                                    </p:animEffect>
                                  </p:childTnLst>
                                </p:cTn>
                              </p:par>
                            </p:childTnLst>
                          </p:cTn>
                        </p:par>
                      </p:childTnLst>
                    </p:cTn>
                  </p:par>
                  <p:par>
                    <p:cTn id="132" fill="hold">
                      <p:stCondLst>
                        <p:cond delay="indefinite"/>
                      </p:stCondLst>
                      <p:childTnLst>
                        <p:par>
                          <p:cTn id="133" fill="hold">
                            <p:stCondLst>
                              <p:cond delay="0"/>
                            </p:stCondLst>
                            <p:childTnLst>
                              <p:par>
                                <p:cTn id="134" presetID="3" presetClass="entr" presetSubtype="10" fill="hold" nodeType="clickEffect">
                                  <p:stCondLst>
                                    <p:cond delay="0"/>
                                  </p:stCondLst>
                                  <p:childTnLst>
                                    <p:set>
                                      <p:cBhvr>
                                        <p:cTn id="135" dur="1" fill="hold">
                                          <p:stCondLst>
                                            <p:cond delay="0"/>
                                          </p:stCondLst>
                                        </p:cTn>
                                        <p:tgtEl>
                                          <p:spTgt spid="8"/>
                                        </p:tgtEl>
                                        <p:attrNameLst>
                                          <p:attrName>style.visibility</p:attrName>
                                        </p:attrNameLst>
                                      </p:cBhvr>
                                      <p:to>
                                        <p:strVal val="visible"/>
                                      </p:to>
                                    </p:set>
                                    <p:animEffect transition="in" filter="blinds(horizontal)">
                                      <p:cBhvr>
                                        <p:cTn id="136" dur="500"/>
                                        <p:tgtEl>
                                          <p:spTgt spid="8"/>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53413"/>
                                        </p:tgtEl>
                                        <p:attrNameLst>
                                          <p:attrName>style.visibility</p:attrName>
                                        </p:attrNameLst>
                                      </p:cBhvr>
                                      <p:to>
                                        <p:strVal val="visible"/>
                                      </p:to>
                                    </p:set>
                                    <p:animEffect transition="in" filter="blinds(horizontal)">
                                      <p:cBhvr>
                                        <p:cTn id="139" dur="500"/>
                                        <p:tgtEl>
                                          <p:spTgt spid="53413"/>
                                        </p:tgtEl>
                                      </p:cBhvr>
                                    </p:animEffect>
                                  </p:childTnLst>
                                </p:cTn>
                              </p:par>
                              <p:par>
                                <p:cTn id="140" presetID="3" presetClass="entr" presetSubtype="10" fill="hold" nodeType="withEffect">
                                  <p:stCondLst>
                                    <p:cond delay="0"/>
                                  </p:stCondLst>
                                  <p:childTnLst>
                                    <p:set>
                                      <p:cBhvr>
                                        <p:cTn id="141" dur="1" fill="hold">
                                          <p:stCondLst>
                                            <p:cond delay="0"/>
                                          </p:stCondLst>
                                        </p:cTn>
                                        <p:tgtEl>
                                          <p:spTgt spid="53449"/>
                                        </p:tgtEl>
                                        <p:attrNameLst>
                                          <p:attrName>style.visibility</p:attrName>
                                        </p:attrNameLst>
                                      </p:cBhvr>
                                      <p:to>
                                        <p:strVal val="visible"/>
                                      </p:to>
                                    </p:set>
                                    <p:animEffect transition="in" filter="blinds(horizontal)">
                                      <p:cBhvr>
                                        <p:cTn id="142" dur="500"/>
                                        <p:tgtEl>
                                          <p:spTgt spid="53449"/>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53410"/>
                                        </p:tgtEl>
                                        <p:attrNameLst>
                                          <p:attrName>style.visibility</p:attrName>
                                        </p:attrNameLst>
                                      </p:cBhvr>
                                      <p:to>
                                        <p:strVal val="visible"/>
                                      </p:to>
                                    </p:set>
                                    <p:animEffect transition="in" filter="blinds(horizontal)">
                                      <p:cBhvr>
                                        <p:cTn id="147" dur="500"/>
                                        <p:tgtEl>
                                          <p:spTgt spid="53410"/>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53412"/>
                                        </p:tgtEl>
                                        <p:attrNameLst>
                                          <p:attrName>style.visibility</p:attrName>
                                        </p:attrNameLst>
                                      </p:cBhvr>
                                      <p:to>
                                        <p:strVal val="visible"/>
                                      </p:to>
                                    </p:set>
                                    <p:animEffect transition="in" filter="blinds(horizontal)">
                                      <p:cBhvr>
                                        <p:cTn id="152" dur="500"/>
                                        <p:tgtEl>
                                          <p:spTgt spid="53412"/>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53411"/>
                                        </p:tgtEl>
                                        <p:attrNameLst>
                                          <p:attrName>style.visibility</p:attrName>
                                        </p:attrNameLst>
                                      </p:cBhvr>
                                      <p:to>
                                        <p:strVal val="visible"/>
                                      </p:to>
                                    </p:set>
                                    <p:animEffect transition="in" filter="blinds(horizontal)">
                                      <p:cBhvr>
                                        <p:cTn id="157" dur="500"/>
                                        <p:tgtEl>
                                          <p:spTgt spid="53411"/>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0" nodeType="clickEffect">
                                  <p:stCondLst>
                                    <p:cond delay="0"/>
                                  </p:stCondLst>
                                  <p:childTnLst>
                                    <p:set>
                                      <p:cBhvr>
                                        <p:cTn id="161" dur="1" fill="hold">
                                          <p:stCondLst>
                                            <p:cond delay="0"/>
                                          </p:stCondLst>
                                        </p:cTn>
                                        <p:tgtEl>
                                          <p:spTgt spid="53450"/>
                                        </p:tgtEl>
                                        <p:attrNameLst>
                                          <p:attrName>style.visibility</p:attrName>
                                        </p:attrNameLst>
                                      </p:cBhvr>
                                      <p:to>
                                        <p:strVal val="visible"/>
                                      </p:to>
                                    </p:set>
                                    <p:animEffect transition="in" filter="blinds(horizontal)">
                                      <p:cBhvr>
                                        <p:cTn id="162" dur="500"/>
                                        <p:tgtEl>
                                          <p:spTgt spid="53450"/>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nodeType="clickEffect">
                                  <p:stCondLst>
                                    <p:cond delay="0"/>
                                  </p:stCondLst>
                                  <p:childTnLst>
                                    <p:set>
                                      <p:cBhvr>
                                        <p:cTn id="166" dur="1" fill="hold">
                                          <p:stCondLst>
                                            <p:cond delay="0"/>
                                          </p:stCondLst>
                                        </p:cTn>
                                        <p:tgtEl>
                                          <p:spTgt spid="11"/>
                                        </p:tgtEl>
                                        <p:attrNameLst>
                                          <p:attrName>style.visibility</p:attrName>
                                        </p:attrNameLst>
                                      </p:cBhvr>
                                      <p:to>
                                        <p:strVal val="visible"/>
                                      </p:to>
                                    </p:set>
                                    <p:animEffect transition="in" filter="blinds(horizontal)">
                                      <p:cBhvr>
                                        <p:cTn id="167" dur="500"/>
                                        <p:tgtEl>
                                          <p:spTgt spid="11"/>
                                        </p:tgtEl>
                                      </p:cBhvr>
                                    </p:animEffect>
                                  </p:childTnLst>
                                </p:cTn>
                              </p:par>
                              <p:par>
                                <p:cTn id="168" presetID="3" presetClass="entr" presetSubtype="10" fill="hold" grpId="0" nodeType="withEffect">
                                  <p:stCondLst>
                                    <p:cond delay="0"/>
                                  </p:stCondLst>
                                  <p:childTnLst>
                                    <p:set>
                                      <p:cBhvr>
                                        <p:cTn id="169" dur="1" fill="hold">
                                          <p:stCondLst>
                                            <p:cond delay="0"/>
                                          </p:stCondLst>
                                        </p:cTn>
                                        <p:tgtEl>
                                          <p:spTgt spid="53451"/>
                                        </p:tgtEl>
                                        <p:attrNameLst>
                                          <p:attrName>style.visibility</p:attrName>
                                        </p:attrNameLst>
                                      </p:cBhvr>
                                      <p:to>
                                        <p:strVal val="visible"/>
                                      </p:to>
                                    </p:set>
                                    <p:animEffect transition="in" filter="blinds(horizontal)">
                                      <p:cBhvr>
                                        <p:cTn id="170" dur="500"/>
                                        <p:tgtEl>
                                          <p:spTgt spid="53451"/>
                                        </p:tgtEl>
                                      </p:cBhvr>
                                    </p:animEffect>
                                  </p:childTnLst>
                                </p:cTn>
                              </p:par>
                            </p:childTnLst>
                          </p:cTn>
                        </p:par>
                      </p:childTnLst>
                    </p:cTn>
                  </p:par>
                  <p:par>
                    <p:cTn id="171" fill="hold">
                      <p:stCondLst>
                        <p:cond delay="indefinite"/>
                      </p:stCondLst>
                      <p:childTnLst>
                        <p:par>
                          <p:cTn id="172" fill="hold">
                            <p:stCondLst>
                              <p:cond delay="0"/>
                            </p:stCondLst>
                            <p:childTnLst>
                              <p:par>
                                <p:cTn id="173" presetID="3" presetClass="entr" presetSubtype="10" fill="hold" nodeType="clickEffect">
                                  <p:stCondLst>
                                    <p:cond delay="0"/>
                                  </p:stCondLst>
                                  <p:childTnLst>
                                    <p:set>
                                      <p:cBhvr>
                                        <p:cTn id="174" dur="1" fill="hold">
                                          <p:stCondLst>
                                            <p:cond delay="0"/>
                                          </p:stCondLst>
                                        </p:cTn>
                                        <p:tgtEl>
                                          <p:spTgt spid="53489"/>
                                        </p:tgtEl>
                                        <p:attrNameLst>
                                          <p:attrName>style.visibility</p:attrName>
                                        </p:attrNameLst>
                                      </p:cBhvr>
                                      <p:to>
                                        <p:strVal val="visible"/>
                                      </p:to>
                                    </p:set>
                                    <p:animEffect transition="in" filter="blinds(horizontal)">
                                      <p:cBhvr>
                                        <p:cTn id="175" dur="500"/>
                                        <p:tgtEl>
                                          <p:spTgt spid="53489"/>
                                        </p:tgtEl>
                                      </p:cBhvr>
                                    </p:animEffect>
                                  </p:childTnLst>
                                </p:cTn>
                              </p:par>
                            </p:childTnLst>
                          </p:cTn>
                        </p:par>
                      </p:childTnLst>
                    </p:cTn>
                  </p:par>
                  <p:par>
                    <p:cTn id="176" fill="hold">
                      <p:stCondLst>
                        <p:cond delay="indefinite"/>
                      </p:stCondLst>
                      <p:childTnLst>
                        <p:par>
                          <p:cTn id="177" fill="hold">
                            <p:stCondLst>
                              <p:cond delay="0"/>
                            </p:stCondLst>
                            <p:childTnLst>
                              <p:par>
                                <p:cTn id="178" presetID="3" presetClass="entr" presetSubtype="10" fill="hold" nodeType="clickEffect">
                                  <p:stCondLst>
                                    <p:cond delay="0"/>
                                  </p:stCondLst>
                                  <p:childTnLst>
                                    <p:set>
                                      <p:cBhvr>
                                        <p:cTn id="179" dur="1" fill="hold">
                                          <p:stCondLst>
                                            <p:cond delay="0"/>
                                          </p:stCondLst>
                                        </p:cTn>
                                        <p:tgtEl>
                                          <p:spTgt spid="53487"/>
                                        </p:tgtEl>
                                        <p:attrNameLst>
                                          <p:attrName>style.visibility</p:attrName>
                                        </p:attrNameLst>
                                      </p:cBhvr>
                                      <p:to>
                                        <p:strVal val="visible"/>
                                      </p:to>
                                    </p:set>
                                    <p:animEffect transition="in" filter="blinds(horizontal)">
                                      <p:cBhvr>
                                        <p:cTn id="180" dur="500"/>
                                        <p:tgtEl>
                                          <p:spTgt spid="53487"/>
                                        </p:tgtEl>
                                      </p:cBhvr>
                                    </p:animEffect>
                                  </p:childTnLst>
                                </p:cTn>
                              </p:par>
                              <p:par>
                                <p:cTn id="181" presetID="3" presetClass="entr" presetSubtype="10" fill="hold" grpId="0" nodeType="withEffect">
                                  <p:stCondLst>
                                    <p:cond delay="0"/>
                                  </p:stCondLst>
                                  <p:childTnLst>
                                    <p:set>
                                      <p:cBhvr>
                                        <p:cTn id="182" dur="1" fill="hold">
                                          <p:stCondLst>
                                            <p:cond delay="0"/>
                                          </p:stCondLst>
                                        </p:cTn>
                                        <p:tgtEl>
                                          <p:spTgt spid="53488"/>
                                        </p:tgtEl>
                                        <p:attrNameLst>
                                          <p:attrName>style.visibility</p:attrName>
                                        </p:attrNameLst>
                                      </p:cBhvr>
                                      <p:to>
                                        <p:strVal val="visible"/>
                                      </p:to>
                                    </p:set>
                                    <p:animEffect transition="in" filter="blinds(horizontal)">
                                      <p:cBhvr>
                                        <p:cTn id="183" dur="500"/>
                                        <p:tgtEl>
                                          <p:spTgt spid="53488"/>
                                        </p:tgtEl>
                                      </p:cBhvr>
                                    </p:animEffect>
                                  </p:childTnLst>
                                </p:cTn>
                              </p:par>
                            </p:childTnLst>
                          </p:cTn>
                        </p:par>
                      </p:childTnLst>
                    </p:cTn>
                  </p:par>
                  <p:par>
                    <p:cTn id="184" fill="hold">
                      <p:stCondLst>
                        <p:cond delay="indefinite"/>
                      </p:stCondLst>
                      <p:childTnLst>
                        <p:par>
                          <p:cTn id="185" fill="hold">
                            <p:stCondLst>
                              <p:cond delay="0"/>
                            </p:stCondLst>
                            <p:childTnLst>
                              <p:par>
                                <p:cTn id="186" presetID="3" presetClass="entr" presetSubtype="10" fill="hold" nodeType="clickEffect">
                                  <p:stCondLst>
                                    <p:cond delay="0"/>
                                  </p:stCondLst>
                                  <p:childTnLst>
                                    <p:set>
                                      <p:cBhvr>
                                        <p:cTn id="187" dur="1" fill="hold">
                                          <p:stCondLst>
                                            <p:cond delay="0"/>
                                          </p:stCondLst>
                                        </p:cTn>
                                        <p:tgtEl>
                                          <p:spTgt spid="53489"/>
                                        </p:tgtEl>
                                        <p:attrNameLst>
                                          <p:attrName>style.visibility</p:attrName>
                                        </p:attrNameLst>
                                      </p:cBhvr>
                                      <p:to>
                                        <p:strVal val="visible"/>
                                      </p:to>
                                    </p:set>
                                    <p:animEffect transition="in" filter="blinds(horizontal)">
                                      <p:cBhvr>
                                        <p:cTn id="188" dur="500"/>
                                        <p:tgtEl>
                                          <p:spTgt spid="53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93" grpId="0" animBg="1"/>
      <p:bldP spid="53294" grpId="0" animBg="1"/>
      <p:bldP spid="53295" grpId="0" animBg="1"/>
      <p:bldP spid="53325" grpId="0" animBg="1"/>
      <p:bldP spid="53326" grpId="0" animBg="1"/>
      <p:bldP spid="53327" grpId="0" animBg="1"/>
      <p:bldP spid="53328" grpId="0" animBg="1"/>
      <p:bldP spid="53329" grpId="0" animBg="1"/>
      <p:bldP spid="53330" grpId="0" animBg="1"/>
      <p:bldP spid="53331" grpId="0" animBg="1"/>
      <p:bldP spid="53332" grpId="0" animBg="1"/>
      <p:bldP spid="53362" grpId="0" animBg="1"/>
      <p:bldP spid="53367" grpId="0" animBg="1"/>
      <p:bldP spid="53368" grpId="0" animBg="1"/>
      <p:bldP spid="53370" grpId="0" animBg="1"/>
      <p:bldP spid="53371" grpId="0" animBg="1"/>
      <p:bldP spid="53372" grpId="0" animBg="1"/>
      <p:bldP spid="53373" grpId="0" animBg="1"/>
      <p:bldP spid="53374" grpId="0" animBg="1"/>
      <p:bldP spid="53408" grpId="0" animBg="1"/>
      <p:bldP spid="53409" grpId="0" animBg="1"/>
      <p:bldP spid="53410" grpId="0" animBg="1"/>
      <p:bldP spid="53411" grpId="0" animBg="1"/>
      <p:bldP spid="53412" grpId="0" animBg="1"/>
      <p:bldP spid="53413" grpId="0" animBg="1"/>
      <p:bldP spid="53450" grpId="0" animBg="1"/>
      <p:bldP spid="53451" grpId="0" animBg="1"/>
      <p:bldP spid="5348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54273"/>
          <p:cNvSpPr>
            <a:spLocks noGrp="1" noChangeArrowheads="1"/>
          </p:cNvSpPr>
          <p:nvPr>
            <p:ph type="ctrTitle"/>
          </p:nvPr>
        </p:nvSpPr>
        <p:spPr>
          <a:xfrm>
            <a:off x="611188" y="-315913"/>
            <a:ext cx="8001000" cy="1216026"/>
          </a:xfrm>
        </p:spPr>
        <p:txBody>
          <a:bodyPr/>
          <a:lstStyle/>
          <a:p>
            <a:pPr eaLnBrk="1" hangingPunct="1"/>
            <a:r>
              <a:rPr lang="en-US" altLang="zh-CN" sz="3200" b="1" dirty="0">
                <a:solidFill>
                  <a:srgbClr val="FF0000"/>
                </a:solidFill>
              </a:rPr>
              <a:t>  9.5  </a:t>
            </a:r>
            <a:r>
              <a:rPr lang="zh-CN" altLang="en-US" sz="3200" b="1" dirty="0">
                <a:solidFill>
                  <a:srgbClr val="FF0000"/>
                </a:solidFill>
              </a:rPr>
              <a:t>最小生成树</a:t>
            </a:r>
            <a:r>
              <a:rPr lang="en-US" altLang="zh-CN" sz="4000" dirty="0"/>
              <a:t>--</a:t>
            </a:r>
            <a:r>
              <a:rPr lang="zh-CN" altLang="en-US" sz="2400" dirty="0"/>
              <a:t>求解过程的表格化求解</a:t>
            </a:r>
          </a:p>
        </p:txBody>
      </p:sp>
      <p:graphicFrame>
        <p:nvGraphicFramePr>
          <p:cNvPr id="54275" name="内容占位符 54274"/>
          <p:cNvGraphicFramePr>
            <a:graphicFrameLocks noGrp="1"/>
          </p:cNvGraphicFramePr>
          <p:nvPr>
            <p:ph idx="1"/>
          </p:nvPr>
        </p:nvGraphicFramePr>
        <p:xfrm>
          <a:off x="250825" y="1125538"/>
          <a:ext cx="7056438" cy="5173663"/>
        </p:xfrm>
        <a:graphic>
          <a:graphicData uri="http://schemas.openxmlformats.org/drawingml/2006/table">
            <a:tbl>
              <a:tblPr/>
              <a:tblGrid>
                <a:gridCol w="1130300"/>
                <a:gridCol w="958850"/>
                <a:gridCol w="947738"/>
                <a:gridCol w="989012"/>
                <a:gridCol w="989013"/>
                <a:gridCol w="1058862"/>
                <a:gridCol w="982663"/>
              </a:tblGrid>
              <a:tr h="709613">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r>
                        <a:rPr lang="zh-CN" altLang="en-US" sz="1600" b="0" dirty="0">
                          <a:latin typeface="+mn-ea"/>
                          <a:ea typeface="+mn-ea"/>
                        </a:rPr>
                        <a:t>已选顶点集 </a:t>
                      </a:r>
                      <a:r>
                        <a:rPr lang="en-US" altLang="x-none" sz="1600" b="0" dirty="0">
                          <a:latin typeface="+mn-ea"/>
                          <a:ea typeface="+mn-ea"/>
                        </a:rPr>
                        <a:t>U</a:t>
                      </a:r>
                      <a:endParaRPr lang="zh-CN" altLang="en-US" sz="1600" b="0" dirty="0">
                        <a:latin typeface="+mn-ea"/>
                        <a:ea typeface="+mn-ea"/>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r>
                        <a:rPr lang="zh-CN" altLang="en-US" sz="1600" b="0" dirty="0">
                          <a:latin typeface="+mn-ea"/>
                          <a:ea typeface="+mn-ea"/>
                        </a:rPr>
                        <a:t>顶点</a:t>
                      </a:r>
                      <a:r>
                        <a:rPr lang="en-US" altLang="x-none" sz="1600" b="0" dirty="0">
                          <a:latin typeface="+mn-ea"/>
                          <a:ea typeface="+mn-ea"/>
                        </a:rPr>
                        <a:t>1</a:t>
                      </a:r>
                    </a:p>
                    <a:p>
                      <a:pPr marL="0" lvl="0" indent="0">
                        <a:buNone/>
                      </a:pPr>
                      <a:r>
                        <a:rPr lang="zh-CN" altLang="en-US" sz="1600" b="0" dirty="0">
                          <a:latin typeface="+mn-ea"/>
                          <a:ea typeface="+mn-ea"/>
                        </a:rPr>
                        <a:t>候选边</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r>
                        <a:rPr lang="zh-CN" altLang="en-US" sz="1600" b="0" dirty="0">
                          <a:latin typeface="+mn-ea"/>
                          <a:ea typeface="+mn-ea"/>
                        </a:rPr>
                        <a:t>顶点</a:t>
                      </a:r>
                      <a:r>
                        <a:rPr lang="en-US" altLang="x-none" sz="1600" b="0" dirty="0">
                          <a:latin typeface="+mn-ea"/>
                          <a:ea typeface="+mn-ea"/>
                        </a:rPr>
                        <a:t>2</a:t>
                      </a:r>
                    </a:p>
                    <a:p>
                      <a:pPr marL="0" lvl="0" indent="0">
                        <a:buNone/>
                      </a:pPr>
                      <a:r>
                        <a:rPr lang="zh-CN" altLang="en-US" sz="1600" b="0" dirty="0">
                          <a:latin typeface="+mn-ea"/>
                          <a:ea typeface="+mn-ea"/>
                        </a:rPr>
                        <a:t>候选边</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r>
                        <a:rPr lang="zh-CN" altLang="en-US" sz="1600" b="0" dirty="0">
                          <a:latin typeface="+mn-ea"/>
                          <a:ea typeface="+mn-ea"/>
                        </a:rPr>
                        <a:t>顶点</a:t>
                      </a:r>
                      <a:r>
                        <a:rPr lang="en-US" altLang="x-none" sz="1600" b="0" dirty="0">
                          <a:latin typeface="+mn-ea"/>
                          <a:ea typeface="+mn-ea"/>
                        </a:rPr>
                        <a:t>3</a:t>
                      </a:r>
                    </a:p>
                    <a:p>
                      <a:pPr marL="0" lvl="0" indent="0">
                        <a:buNone/>
                      </a:pPr>
                      <a:r>
                        <a:rPr lang="zh-CN" altLang="en-US" sz="1600" b="0" dirty="0">
                          <a:latin typeface="+mn-ea"/>
                          <a:ea typeface="+mn-ea"/>
                        </a:rPr>
                        <a:t>候选边</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r>
                        <a:rPr lang="zh-CN" altLang="en-US" sz="1600" b="0" dirty="0">
                          <a:latin typeface="+mn-ea"/>
                          <a:ea typeface="+mn-ea"/>
                        </a:rPr>
                        <a:t>顶点</a:t>
                      </a:r>
                      <a:r>
                        <a:rPr lang="en-US" altLang="x-none" sz="1600" b="0" dirty="0">
                          <a:latin typeface="+mn-ea"/>
                          <a:ea typeface="+mn-ea"/>
                        </a:rPr>
                        <a:t>4</a:t>
                      </a:r>
                    </a:p>
                    <a:p>
                      <a:pPr marL="0" lvl="0" indent="0">
                        <a:buNone/>
                      </a:pPr>
                      <a:r>
                        <a:rPr lang="zh-CN" altLang="en-US" sz="1600" b="0" dirty="0">
                          <a:latin typeface="+mn-ea"/>
                          <a:ea typeface="+mn-ea"/>
                        </a:rPr>
                        <a:t>候选边</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r>
                        <a:rPr lang="zh-CN" altLang="en-US" sz="1600" b="0" dirty="0">
                          <a:latin typeface="+mn-ea"/>
                          <a:ea typeface="+mn-ea"/>
                        </a:rPr>
                        <a:t>顶点</a:t>
                      </a:r>
                      <a:r>
                        <a:rPr lang="en-US" altLang="x-none" sz="1600" b="0" dirty="0">
                          <a:latin typeface="+mn-ea"/>
                          <a:ea typeface="+mn-ea"/>
                        </a:rPr>
                        <a:t>5</a:t>
                      </a:r>
                    </a:p>
                    <a:p>
                      <a:pPr marL="0" lvl="0" indent="0">
                        <a:buNone/>
                      </a:pPr>
                      <a:r>
                        <a:rPr lang="zh-CN" altLang="en-US" sz="1600" b="0" dirty="0">
                          <a:latin typeface="+mn-ea"/>
                          <a:ea typeface="+mn-ea"/>
                        </a:rPr>
                        <a:t>候选边</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r>
                        <a:rPr lang="zh-CN" altLang="en-US" sz="1600" b="0" dirty="0">
                          <a:latin typeface="+mn-ea"/>
                          <a:ea typeface="+mn-ea"/>
                        </a:rPr>
                        <a:t>顶点</a:t>
                      </a:r>
                      <a:r>
                        <a:rPr lang="en-US" altLang="x-none" sz="1600" b="0" dirty="0">
                          <a:latin typeface="+mn-ea"/>
                          <a:ea typeface="+mn-ea"/>
                        </a:rPr>
                        <a:t>6</a:t>
                      </a:r>
                    </a:p>
                    <a:p>
                      <a:pPr marL="0" lvl="0" indent="0">
                        <a:buNone/>
                      </a:pPr>
                      <a:r>
                        <a:rPr lang="zh-CN" altLang="en-US" sz="1600" b="0" dirty="0">
                          <a:latin typeface="+mn-ea"/>
                          <a:ea typeface="+mn-ea"/>
                        </a:rPr>
                        <a:t>候选边</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09612">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spcBef>
                          <a:spcPct val="5000"/>
                        </a:spcBef>
                        <a:buNone/>
                      </a:pPr>
                      <a:endParaRPr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spcBef>
                          <a:spcPct val="5000"/>
                        </a:spcBef>
                        <a:buNone/>
                      </a:pPr>
                      <a:endParaRPr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spcBef>
                          <a:spcPct val="5000"/>
                        </a:spcBef>
                        <a:buNone/>
                      </a:pPr>
                      <a:endParaRPr lang="en-US" altLang="zh-CN" sz="1800"/>
                    </a:p>
                    <a:p>
                      <a:pPr marL="0" lvl="0" indent="0">
                        <a:spcBef>
                          <a:spcPct val="5000"/>
                        </a:spcBef>
                        <a:buNone/>
                      </a:pPr>
                      <a:endParaRPr lang="en-US" altLang="zh-CN"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spcBef>
                          <a:spcPct val="5000"/>
                        </a:spcBef>
                        <a:buNone/>
                      </a:pPr>
                      <a:endParaRPr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spcBef>
                          <a:spcPct val="5000"/>
                        </a:spcBef>
                        <a:buNone/>
                      </a:pPr>
                      <a:endParaRPr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spcBef>
                          <a:spcPct val="5000"/>
                        </a:spcBef>
                        <a:buNone/>
                      </a:pPr>
                      <a:endParaRPr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spcBef>
                          <a:spcPct val="5000"/>
                        </a:spcBef>
                        <a:buNone/>
                      </a:pPr>
                      <a:endParaRPr sz="18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09613">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18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11200">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lgn="ctr">
                        <a:buNone/>
                      </a:pPr>
                      <a:endParaRPr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09612">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914400">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lang="en-US" altLang="x-none" sz="18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09613">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16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itchFamily="2" charset="2"/>
                        <a:buChar char="o"/>
                        <a:defRPr sz="2200" b="0" i="0" u="none" kern="1200" baseline="0">
                          <a:solidFill>
                            <a:schemeClr val="tx1"/>
                          </a:solidFill>
                          <a:latin typeface="Times New Roman"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54341" name="矩形 54340"/>
          <p:cNvSpPr>
            <a:spLocks noChangeArrowheads="1"/>
          </p:cNvSpPr>
          <p:nvPr/>
        </p:nvSpPr>
        <p:spPr bwMode="auto">
          <a:xfrm>
            <a:off x="396875" y="1916113"/>
            <a:ext cx="755650" cy="504825"/>
          </a:xfrm>
          <a:prstGeom prst="rect">
            <a:avLst/>
          </a:prstGeom>
          <a:noFill/>
          <a:ln w="9525">
            <a:noFill/>
            <a:miter lim="800000"/>
          </a:ln>
        </p:spPr>
        <p:txBody>
          <a:bodyPr wrap="none" anchor="ctr"/>
          <a:lstStyle/>
          <a:p>
            <a:pPr algn="ctr" eaLnBrk="1" hangingPunct="1">
              <a:spcBef>
                <a:spcPct val="5000"/>
              </a:spcBef>
              <a:buClr>
                <a:schemeClr val="accent2"/>
              </a:buClr>
              <a:buFont typeface="Wingdings" pitchFamily="2" charset="2"/>
              <a:buNone/>
            </a:pPr>
            <a:r>
              <a:rPr lang="en-US" altLang="zh-CN">
                <a:latin typeface="Arial" pitchFamily="34" charset="0"/>
              </a:rPr>
              <a:t>{1}</a:t>
            </a:r>
            <a:endParaRPr lang="zh-CN" altLang="en-US">
              <a:latin typeface="Arial" pitchFamily="34" charset="0"/>
            </a:endParaRPr>
          </a:p>
        </p:txBody>
      </p:sp>
      <p:sp>
        <p:nvSpPr>
          <p:cNvPr id="54342" name="矩形 54341"/>
          <p:cNvSpPr>
            <a:spLocks noChangeArrowheads="1"/>
          </p:cNvSpPr>
          <p:nvPr/>
        </p:nvSpPr>
        <p:spPr bwMode="auto">
          <a:xfrm>
            <a:off x="541338" y="2708275"/>
            <a:ext cx="755650" cy="504825"/>
          </a:xfrm>
          <a:prstGeom prst="rect">
            <a:avLst/>
          </a:prstGeom>
          <a:noFill/>
          <a:ln w="9525">
            <a:noFill/>
            <a:miter lim="800000"/>
          </a:ln>
        </p:spPr>
        <p:txBody>
          <a:bodyPr wrap="none" anchor="ctr"/>
          <a:lstStyle/>
          <a:p>
            <a:pPr algn="ctr" eaLnBrk="1" hangingPunct="1">
              <a:spcBef>
                <a:spcPct val="20000"/>
              </a:spcBef>
              <a:buClr>
                <a:schemeClr val="accent2"/>
              </a:buClr>
              <a:buFont typeface="Wingdings" pitchFamily="2" charset="2"/>
              <a:buNone/>
            </a:pPr>
            <a:r>
              <a:rPr lang="en-US" altLang="zh-CN">
                <a:latin typeface="Arial" pitchFamily="34" charset="0"/>
              </a:rPr>
              <a:t>{1,6}</a:t>
            </a:r>
            <a:endParaRPr lang="zh-CN" altLang="en-US">
              <a:latin typeface="Arial" pitchFamily="34" charset="0"/>
            </a:endParaRPr>
          </a:p>
        </p:txBody>
      </p:sp>
      <p:sp>
        <p:nvSpPr>
          <p:cNvPr id="54343" name="矩形 54342"/>
          <p:cNvSpPr>
            <a:spLocks noChangeArrowheads="1"/>
          </p:cNvSpPr>
          <p:nvPr/>
        </p:nvSpPr>
        <p:spPr bwMode="auto">
          <a:xfrm>
            <a:off x="325438" y="3357563"/>
            <a:ext cx="755650" cy="504825"/>
          </a:xfrm>
          <a:prstGeom prst="rect">
            <a:avLst/>
          </a:prstGeom>
          <a:noFill/>
          <a:ln w="9525">
            <a:noFill/>
            <a:miter lim="800000"/>
          </a:ln>
        </p:spPr>
        <p:txBody>
          <a:bodyPr wrap="none" anchor="ctr"/>
          <a:lstStyle/>
          <a:p>
            <a:pPr algn="ctr" eaLnBrk="1" hangingPunct="1">
              <a:spcBef>
                <a:spcPct val="20000"/>
              </a:spcBef>
              <a:buClr>
                <a:schemeClr val="accent2"/>
              </a:buClr>
              <a:buFont typeface="Wingdings" pitchFamily="2" charset="2"/>
              <a:buNone/>
            </a:pPr>
            <a:r>
              <a:rPr lang="en-US" altLang="zh-CN">
                <a:latin typeface="Arial" pitchFamily="34" charset="0"/>
              </a:rPr>
              <a:t>{1,6,5}</a:t>
            </a:r>
            <a:endParaRPr lang="zh-CN" altLang="en-US">
              <a:latin typeface="Arial" pitchFamily="34" charset="0"/>
            </a:endParaRPr>
          </a:p>
        </p:txBody>
      </p:sp>
      <p:sp>
        <p:nvSpPr>
          <p:cNvPr id="54344" name="矩形 54343"/>
          <p:cNvSpPr>
            <a:spLocks noChangeArrowheads="1"/>
          </p:cNvSpPr>
          <p:nvPr/>
        </p:nvSpPr>
        <p:spPr bwMode="auto">
          <a:xfrm>
            <a:off x="396875" y="4149725"/>
            <a:ext cx="755650" cy="504825"/>
          </a:xfrm>
          <a:prstGeom prst="rect">
            <a:avLst/>
          </a:prstGeom>
          <a:noFill/>
          <a:ln w="9525">
            <a:noFill/>
            <a:miter lim="800000"/>
          </a:ln>
        </p:spPr>
        <p:txBody>
          <a:bodyPr wrap="none" anchor="ctr"/>
          <a:lstStyle/>
          <a:p>
            <a:pPr algn="ctr" eaLnBrk="1" hangingPunct="1">
              <a:spcBef>
                <a:spcPct val="20000"/>
              </a:spcBef>
              <a:buClr>
                <a:schemeClr val="accent2"/>
              </a:buClr>
              <a:buFont typeface="Wingdings" pitchFamily="2" charset="2"/>
              <a:buNone/>
            </a:pPr>
            <a:r>
              <a:rPr lang="en-US" altLang="zh-CN">
                <a:latin typeface="Arial" pitchFamily="34" charset="0"/>
              </a:rPr>
              <a:t>{1,6,5,4}</a:t>
            </a:r>
            <a:endParaRPr lang="zh-CN" altLang="en-US">
              <a:latin typeface="Arial" pitchFamily="34" charset="0"/>
            </a:endParaRPr>
          </a:p>
        </p:txBody>
      </p:sp>
      <p:sp>
        <p:nvSpPr>
          <p:cNvPr id="54345" name="矩形 54344"/>
          <p:cNvSpPr>
            <a:spLocks noChangeArrowheads="1"/>
          </p:cNvSpPr>
          <p:nvPr/>
        </p:nvSpPr>
        <p:spPr bwMode="auto">
          <a:xfrm>
            <a:off x="468313" y="4797425"/>
            <a:ext cx="755650" cy="504825"/>
          </a:xfrm>
          <a:prstGeom prst="rect">
            <a:avLst/>
          </a:prstGeom>
          <a:noFill/>
          <a:ln w="9525">
            <a:noFill/>
            <a:miter lim="800000"/>
          </a:ln>
        </p:spPr>
        <p:txBody>
          <a:bodyPr wrap="none" anchor="ctr"/>
          <a:lstStyle/>
          <a:p>
            <a:pPr algn="ctr" eaLnBrk="1" hangingPunct="1">
              <a:spcBef>
                <a:spcPct val="20000"/>
              </a:spcBef>
              <a:buClr>
                <a:schemeClr val="accent2"/>
              </a:buClr>
              <a:buFont typeface="Wingdings" pitchFamily="2" charset="2"/>
              <a:buNone/>
            </a:pPr>
            <a:r>
              <a:rPr lang="en-US" altLang="zh-CN">
                <a:latin typeface="Arial" pitchFamily="34" charset="0"/>
              </a:rPr>
              <a:t>{1,6,5,4,3}</a:t>
            </a:r>
            <a:endParaRPr lang="zh-CN" altLang="en-US">
              <a:latin typeface="Arial" pitchFamily="34" charset="0"/>
            </a:endParaRPr>
          </a:p>
        </p:txBody>
      </p:sp>
      <p:sp>
        <p:nvSpPr>
          <p:cNvPr id="54346" name="矩形 54345"/>
          <p:cNvSpPr>
            <a:spLocks noChangeArrowheads="1"/>
          </p:cNvSpPr>
          <p:nvPr/>
        </p:nvSpPr>
        <p:spPr bwMode="auto">
          <a:xfrm>
            <a:off x="468313" y="5661025"/>
            <a:ext cx="755650" cy="504825"/>
          </a:xfrm>
          <a:prstGeom prst="rect">
            <a:avLst/>
          </a:prstGeom>
          <a:noFill/>
          <a:ln w="9525">
            <a:noFill/>
            <a:miter lim="800000"/>
          </a:ln>
        </p:spPr>
        <p:txBody>
          <a:bodyPr wrap="none" anchor="ctr"/>
          <a:lstStyle/>
          <a:p>
            <a:pPr algn="ctr" eaLnBrk="1" hangingPunct="1">
              <a:spcBef>
                <a:spcPct val="20000"/>
              </a:spcBef>
              <a:buClr>
                <a:schemeClr val="accent2"/>
              </a:buClr>
              <a:buFont typeface="Wingdings" pitchFamily="2" charset="2"/>
              <a:buNone/>
            </a:pPr>
            <a:r>
              <a:rPr lang="en-US" altLang="zh-CN">
                <a:latin typeface="Arial" pitchFamily="34" charset="0"/>
              </a:rPr>
              <a:t>{</a:t>
            </a:r>
            <a:r>
              <a:rPr lang="en-US" altLang="zh-CN" sz="1600">
                <a:latin typeface="Arial" pitchFamily="34" charset="0"/>
              </a:rPr>
              <a:t>1,6,5,4,3,2}}</a:t>
            </a:r>
            <a:endParaRPr lang="zh-CN" altLang="en-US" sz="1600">
              <a:latin typeface="Arial" pitchFamily="34" charset="0"/>
            </a:endParaRPr>
          </a:p>
        </p:txBody>
      </p:sp>
      <p:sp>
        <p:nvSpPr>
          <p:cNvPr id="54347" name="矩形 54346"/>
          <p:cNvSpPr>
            <a:spLocks noChangeArrowheads="1"/>
          </p:cNvSpPr>
          <p:nvPr/>
        </p:nvSpPr>
        <p:spPr bwMode="auto">
          <a:xfrm>
            <a:off x="2486025" y="1916113"/>
            <a:ext cx="755650" cy="504825"/>
          </a:xfrm>
          <a:prstGeom prst="rect">
            <a:avLst/>
          </a:prstGeom>
          <a:noFill/>
          <a:ln w="9525">
            <a:noFill/>
            <a:miter lim="800000"/>
          </a:ln>
        </p:spPr>
        <p:txBody>
          <a:bodyPr wrap="none" anchor="ctr"/>
          <a:lstStyle/>
          <a:p>
            <a:pPr algn="ctr" eaLnBrk="1" hangingPunct="1">
              <a:spcBef>
                <a:spcPct val="5000"/>
              </a:spcBef>
              <a:buClr>
                <a:schemeClr val="accent2"/>
              </a:buClr>
              <a:buFont typeface="Wingdings" pitchFamily="2" charset="2"/>
              <a:buNone/>
            </a:pPr>
            <a:r>
              <a:rPr lang="en-US" altLang="zh-CN">
                <a:latin typeface="Arial" pitchFamily="34" charset="0"/>
              </a:rPr>
              <a:t>(1,2)/12</a:t>
            </a:r>
            <a:endParaRPr lang="zh-CN" altLang="en-US">
              <a:latin typeface="Arial" pitchFamily="34" charset="0"/>
            </a:endParaRPr>
          </a:p>
        </p:txBody>
      </p:sp>
      <p:sp>
        <p:nvSpPr>
          <p:cNvPr id="54348" name="矩形 54347"/>
          <p:cNvSpPr>
            <a:spLocks noChangeArrowheads="1"/>
          </p:cNvSpPr>
          <p:nvPr/>
        </p:nvSpPr>
        <p:spPr bwMode="auto">
          <a:xfrm>
            <a:off x="3421063" y="1916113"/>
            <a:ext cx="755650" cy="504825"/>
          </a:xfrm>
          <a:prstGeom prst="rect">
            <a:avLst/>
          </a:prstGeom>
          <a:noFill/>
          <a:ln w="9525">
            <a:noFill/>
            <a:miter lim="800000"/>
          </a:ln>
        </p:spPr>
        <p:txBody>
          <a:bodyPr wrap="none" anchor="ctr"/>
          <a:lstStyle/>
          <a:p>
            <a:pPr algn="ctr" eaLnBrk="1" hangingPunct="1">
              <a:spcBef>
                <a:spcPct val="5000"/>
              </a:spcBef>
              <a:buClr>
                <a:schemeClr val="accent2"/>
              </a:buClr>
              <a:buFont typeface="Wingdings" pitchFamily="2" charset="2"/>
              <a:buNone/>
            </a:pPr>
            <a:r>
              <a:rPr lang="en-US" altLang="zh-CN">
                <a:latin typeface="Arial" pitchFamily="34" charset="0"/>
              </a:rPr>
              <a:t>(1,3)/∞</a:t>
            </a:r>
            <a:endParaRPr lang="zh-CN" altLang="en-US">
              <a:latin typeface="Arial" pitchFamily="34" charset="0"/>
            </a:endParaRPr>
          </a:p>
        </p:txBody>
      </p:sp>
      <p:sp>
        <p:nvSpPr>
          <p:cNvPr id="54349" name="矩形 54348"/>
          <p:cNvSpPr>
            <a:spLocks noChangeArrowheads="1"/>
          </p:cNvSpPr>
          <p:nvPr/>
        </p:nvSpPr>
        <p:spPr bwMode="auto">
          <a:xfrm>
            <a:off x="4357688" y="1916113"/>
            <a:ext cx="755650" cy="504825"/>
          </a:xfrm>
          <a:prstGeom prst="rect">
            <a:avLst/>
          </a:prstGeom>
          <a:noFill/>
          <a:ln w="9525">
            <a:noFill/>
            <a:miter lim="800000"/>
          </a:ln>
        </p:spPr>
        <p:txBody>
          <a:bodyPr wrap="none" anchor="ctr"/>
          <a:lstStyle/>
          <a:p>
            <a:pPr algn="ctr" eaLnBrk="1" hangingPunct="1">
              <a:spcBef>
                <a:spcPct val="5000"/>
              </a:spcBef>
              <a:buClr>
                <a:schemeClr val="accent2"/>
              </a:buClr>
              <a:buFont typeface="Wingdings" pitchFamily="2" charset="2"/>
              <a:buNone/>
            </a:pPr>
            <a:r>
              <a:rPr lang="en-US" altLang="zh-CN">
                <a:latin typeface="Arial" pitchFamily="34" charset="0"/>
              </a:rPr>
              <a:t>(1,4)/∞</a:t>
            </a:r>
            <a:endParaRPr lang="zh-CN" altLang="en-US">
              <a:latin typeface="Arial" pitchFamily="34" charset="0"/>
            </a:endParaRPr>
          </a:p>
        </p:txBody>
      </p:sp>
      <p:sp>
        <p:nvSpPr>
          <p:cNvPr id="54350" name="矩形 54349"/>
          <p:cNvSpPr>
            <a:spLocks noChangeArrowheads="1"/>
          </p:cNvSpPr>
          <p:nvPr/>
        </p:nvSpPr>
        <p:spPr bwMode="auto">
          <a:xfrm>
            <a:off x="5365750" y="1916113"/>
            <a:ext cx="755650" cy="504825"/>
          </a:xfrm>
          <a:prstGeom prst="rect">
            <a:avLst/>
          </a:prstGeom>
          <a:noFill/>
          <a:ln w="9525">
            <a:noFill/>
            <a:miter lim="800000"/>
          </a:ln>
        </p:spPr>
        <p:txBody>
          <a:bodyPr wrap="none" anchor="ctr"/>
          <a:lstStyle/>
          <a:p>
            <a:pPr algn="ctr" eaLnBrk="1" hangingPunct="1">
              <a:spcBef>
                <a:spcPct val="5000"/>
              </a:spcBef>
              <a:buClr>
                <a:schemeClr val="accent2"/>
              </a:buClr>
              <a:buFont typeface="Wingdings" pitchFamily="2" charset="2"/>
              <a:buNone/>
            </a:pPr>
            <a:r>
              <a:rPr lang="en-US" altLang="zh-CN">
                <a:latin typeface="Arial" pitchFamily="34" charset="0"/>
              </a:rPr>
              <a:t>(1,5)/9</a:t>
            </a:r>
            <a:endParaRPr lang="zh-CN" altLang="en-US">
              <a:latin typeface="Arial" pitchFamily="34" charset="0"/>
            </a:endParaRPr>
          </a:p>
        </p:txBody>
      </p:sp>
      <p:sp>
        <p:nvSpPr>
          <p:cNvPr id="54351" name="矩形 54350"/>
          <p:cNvSpPr>
            <a:spLocks noChangeArrowheads="1"/>
          </p:cNvSpPr>
          <p:nvPr/>
        </p:nvSpPr>
        <p:spPr bwMode="auto">
          <a:xfrm>
            <a:off x="6518275" y="1916113"/>
            <a:ext cx="755650" cy="504825"/>
          </a:xfrm>
          <a:prstGeom prst="rect">
            <a:avLst/>
          </a:prstGeom>
          <a:noFill/>
          <a:ln w="9525">
            <a:noFill/>
            <a:miter lim="800000"/>
          </a:ln>
        </p:spPr>
        <p:txBody>
          <a:bodyPr wrap="none" anchor="ctr"/>
          <a:lstStyle/>
          <a:p>
            <a:pPr algn="ctr" eaLnBrk="1" hangingPunct="1">
              <a:spcBef>
                <a:spcPct val="5000"/>
              </a:spcBef>
              <a:buClr>
                <a:schemeClr val="accent2"/>
              </a:buClr>
              <a:buFont typeface="Wingdings" pitchFamily="2" charset="2"/>
              <a:buNone/>
            </a:pPr>
            <a:r>
              <a:rPr lang="en-US" altLang="zh-CN">
                <a:latin typeface="Arial" pitchFamily="34" charset="0"/>
              </a:rPr>
              <a:t>(1,6)/9</a:t>
            </a:r>
            <a:endParaRPr lang="zh-CN" altLang="en-US">
              <a:latin typeface="Arial" pitchFamily="34" charset="0"/>
            </a:endParaRPr>
          </a:p>
        </p:txBody>
      </p:sp>
      <p:sp>
        <p:nvSpPr>
          <p:cNvPr id="54352" name="矩形 54351"/>
          <p:cNvSpPr>
            <a:spLocks noChangeArrowheads="1"/>
          </p:cNvSpPr>
          <p:nvPr/>
        </p:nvSpPr>
        <p:spPr bwMode="auto">
          <a:xfrm>
            <a:off x="2484438" y="2636838"/>
            <a:ext cx="865187" cy="504825"/>
          </a:xfrm>
          <a:prstGeom prst="rect">
            <a:avLst/>
          </a:prstGeom>
          <a:noFill/>
          <a:ln w="9525">
            <a:noFill/>
            <a:miter lim="800000"/>
          </a:ln>
        </p:spPr>
        <p:txBody>
          <a:bodyPr wrap="none" anchor="ctr"/>
          <a:lstStyle/>
          <a:p>
            <a:pPr algn="ctr" eaLnBrk="1" hangingPunct="1">
              <a:spcBef>
                <a:spcPct val="20000"/>
              </a:spcBef>
              <a:buClr>
                <a:schemeClr val="accent2"/>
              </a:buClr>
              <a:buFont typeface="Wingdings" pitchFamily="2" charset="2"/>
              <a:buNone/>
            </a:pPr>
            <a:r>
              <a:rPr lang="en-US" altLang="zh-CN">
                <a:latin typeface="Arial" pitchFamily="34" charset="0"/>
              </a:rPr>
              <a:t>(1,2)/12</a:t>
            </a:r>
            <a:endParaRPr lang="zh-CN" altLang="en-US">
              <a:latin typeface="Arial" pitchFamily="34" charset="0"/>
            </a:endParaRPr>
          </a:p>
          <a:p>
            <a:pPr algn="ctr" eaLnBrk="1" hangingPunct="1">
              <a:spcBef>
                <a:spcPct val="20000"/>
              </a:spcBef>
              <a:buClr>
                <a:schemeClr val="accent2"/>
              </a:buClr>
              <a:buFont typeface="Wingdings" pitchFamily="2" charset="2"/>
              <a:buNone/>
            </a:pPr>
            <a:r>
              <a:rPr lang="en-US" altLang="zh-CN">
                <a:solidFill>
                  <a:schemeClr val="accent2"/>
                </a:solidFill>
                <a:latin typeface="Arial" pitchFamily="34" charset="0"/>
              </a:rPr>
              <a:t>(6,2)/15</a:t>
            </a:r>
            <a:endParaRPr lang="zh-CN" altLang="en-US">
              <a:solidFill>
                <a:schemeClr val="accent2"/>
              </a:solidFill>
              <a:latin typeface="Arial" pitchFamily="34" charset="0"/>
            </a:endParaRPr>
          </a:p>
        </p:txBody>
      </p:sp>
      <p:sp>
        <p:nvSpPr>
          <p:cNvPr id="54353" name="矩形 54352"/>
          <p:cNvSpPr>
            <a:spLocks noChangeArrowheads="1"/>
          </p:cNvSpPr>
          <p:nvPr/>
        </p:nvSpPr>
        <p:spPr bwMode="auto">
          <a:xfrm>
            <a:off x="3492500" y="2708275"/>
            <a:ext cx="755650" cy="360363"/>
          </a:xfrm>
          <a:prstGeom prst="rect">
            <a:avLst/>
          </a:prstGeom>
          <a:noFill/>
          <a:ln w="9525">
            <a:noFill/>
            <a:miter lim="800000"/>
          </a:ln>
        </p:spPr>
        <p:txBody>
          <a:bodyPr wrap="none" anchor="ctr"/>
          <a:lstStyle/>
          <a:p>
            <a:pPr algn="ctr" eaLnBrk="1" hangingPunct="1">
              <a:spcBef>
                <a:spcPct val="20000"/>
              </a:spcBef>
              <a:buClr>
                <a:schemeClr val="accent2"/>
              </a:buClr>
              <a:buFont typeface="Wingdings" pitchFamily="2" charset="2"/>
              <a:buNone/>
            </a:pPr>
            <a:r>
              <a:rPr lang="en-US" altLang="zh-CN">
                <a:solidFill>
                  <a:schemeClr val="accent2"/>
                </a:solidFill>
                <a:latin typeface="Arial" pitchFamily="34" charset="0"/>
              </a:rPr>
              <a:t>(6,3)/17</a:t>
            </a:r>
            <a:endParaRPr lang="zh-CN" altLang="en-US">
              <a:solidFill>
                <a:schemeClr val="accent2"/>
              </a:solidFill>
              <a:latin typeface="Arial" pitchFamily="34" charset="0"/>
            </a:endParaRPr>
          </a:p>
        </p:txBody>
      </p:sp>
      <p:sp>
        <p:nvSpPr>
          <p:cNvPr id="54354" name="矩形 54353"/>
          <p:cNvSpPr>
            <a:spLocks noChangeArrowheads="1"/>
          </p:cNvSpPr>
          <p:nvPr/>
        </p:nvSpPr>
        <p:spPr bwMode="auto">
          <a:xfrm>
            <a:off x="4357688" y="2636838"/>
            <a:ext cx="755650" cy="360362"/>
          </a:xfrm>
          <a:prstGeom prst="rect">
            <a:avLst/>
          </a:prstGeom>
          <a:noFill/>
          <a:ln w="9525">
            <a:noFill/>
            <a:miter lim="800000"/>
          </a:ln>
        </p:spPr>
        <p:txBody>
          <a:bodyPr wrap="none" anchor="ctr"/>
          <a:lstStyle/>
          <a:p>
            <a:pPr algn="ctr" eaLnBrk="1" hangingPunct="1">
              <a:spcBef>
                <a:spcPct val="20000"/>
              </a:spcBef>
              <a:buClr>
                <a:schemeClr val="accent2"/>
              </a:buClr>
              <a:buFont typeface="Wingdings" pitchFamily="2" charset="2"/>
              <a:buNone/>
            </a:pPr>
            <a:r>
              <a:rPr lang="en-US" altLang="zh-CN">
                <a:solidFill>
                  <a:schemeClr val="accent2"/>
                </a:solidFill>
                <a:latin typeface="Arial" pitchFamily="34" charset="0"/>
              </a:rPr>
              <a:t>(6,4)/10</a:t>
            </a:r>
            <a:endParaRPr lang="zh-CN" altLang="en-US">
              <a:solidFill>
                <a:schemeClr val="accent2"/>
              </a:solidFill>
              <a:latin typeface="Arial" pitchFamily="34" charset="0"/>
            </a:endParaRPr>
          </a:p>
        </p:txBody>
      </p:sp>
      <p:sp>
        <p:nvSpPr>
          <p:cNvPr id="54355" name="矩形 54354"/>
          <p:cNvSpPr>
            <a:spLocks noChangeArrowheads="1"/>
          </p:cNvSpPr>
          <p:nvPr/>
        </p:nvSpPr>
        <p:spPr bwMode="auto">
          <a:xfrm>
            <a:off x="5437188" y="2636838"/>
            <a:ext cx="755650" cy="508000"/>
          </a:xfrm>
          <a:prstGeom prst="rect">
            <a:avLst/>
          </a:prstGeom>
          <a:noFill/>
          <a:ln w="9525">
            <a:noFill/>
            <a:miter lim="800000"/>
          </a:ln>
        </p:spPr>
        <p:txBody>
          <a:bodyPr wrap="none" anchor="ctr"/>
          <a:lstStyle/>
          <a:p>
            <a:pPr algn="ctr" eaLnBrk="1" hangingPunct="1">
              <a:spcBef>
                <a:spcPct val="20000"/>
              </a:spcBef>
              <a:buClr>
                <a:schemeClr val="accent2"/>
              </a:buClr>
              <a:buFont typeface="Wingdings" pitchFamily="2" charset="2"/>
              <a:buNone/>
            </a:pPr>
            <a:r>
              <a:rPr lang="en-US" altLang="zh-CN">
                <a:latin typeface="Arial" pitchFamily="34" charset="0"/>
              </a:rPr>
              <a:t>(1,5)/9</a:t>
            </a:r>
            <a:endParaRPr lang="zh-CN" altLang="en-US">
              <a:latin typeface="Arial" pitchFamily="34" charset="0"/>
            </a:endParaRPr>
          </a:p>
          <a:p>
            <a:pPr algn="ctr" eaLnBrk="1" hangingPunct="1">
              <a:spcBef>
                <a:spcPct val="20000"/>
              </a:spcBef>
              <a:buClr>
                <a:schemeClr val="accent2"/>
              </a:buClr>
              <a:buFont typeface="Wingdings" pitchFamily="2" charset="2"/>
              <a:buNone/>
            </a:pPr>
            <a:r>
              <a:rPr lang="en-US" altLang="zh-CN">
                <a:solidFill>
                  <a:schemeClr val="accent2"/>
                </a:solidFill>
                <a:latin typeface="Arial" pitchFamily="34" charset="0"/>
              </a:rPr>
              <a:t>(6,5)/9</a:t>
            </a:r>
            <a:endParaRPr lang="zh-CN" altLang="en-US">
              <a:solidFill>
                <a:schemeClr val="accent2"/>
              </a:solidFill>
              <a:latin typeface="Arial" pitchFamily="34" charset="0"/>
            </a:endParaRPr>
          </a:p>
        </p:txBody>
      </p:sp>
      <p:sp>
        <p:nvSpPr>
          <p:cNvPr id="54356" name="矩形 54355"/>
          <p:cNvSpPr>
            <a:spLocks noChangeArrowheads="1"/>
          </p:cNvSpPr>
          <p:nvPr/>
        </p:nvSpPr>
        <p:spPr bwMode="auto">
          <a:xfrm>
            <a:off x="4427538" y="3284538"/>
            <a:ext cx="755650" cy="504825"/>
          </a:xfrm>
          <a:prstGeom prst="rect">
            <a:avLst/>
          </a:prstGeom>
          <a:noFill/>
          <a:ln w="9525">
            <a:noFill/>
            <a:miter lim="800000"/>
          </a:ln>
        </p:spPr>
        <p:txBody>
          <a:bodyPr wrap="none" anchor="ctr"/>
          <a:lstStyle/>
          <a:p>
            <a:pPr algn="ctr" eaLnBrk="1" hangingPunct="1">
              <a:spcBef>
                <a:spcPct val="20000"/>
              </a:spcBef>
              <a:buClr>
                <a:schemeClr val="accent2"/>
              </a:buClr>
              <a:buFont typeface="Wingdings" pitchFamily="2" charset="2"/>
              <a:buNone/>
            </a:pPr>
            <a:r>
              <a:rPr lang="en-US" altLang="zh-CN">
                <a:latin typeface="Arial" pitchFamily="34" charset="0"/>
              </a:rPr>
              <a:t>(6,4)/10</a:t>
            </a:r>
            <a:endParaRPr lang="zh-CN" altLang="en-US">
              <a:latin typeface="Arial" pitchFamily="34" charset="0"/>
            </a:endParaRPr>
          </a:p>
          <a:p>
            <a:pPr algn="ctr" eaLnBrk="1" hangingPunct="1">
              <a:spcBef>
                <a:spcPct val="20000"/>
              </a:spcBef>
              <a:buClr>
                <a:schemeClr val="accent2"/>
              </a:buClr>
              <a:buFont typeface="Wingdings" pitchFamily="2" charset="2"/>
              <a:buNone/>
            </a:pPr>
            <a:r>
              <a:rPr lang="en-US" altLang="zh-CN">
                <a:solidFill>
                  <a:schemeClr val="accent2"/>
                </a:solidFill>
                <a:latin typeface="Arial" pitchFamily="34" charset="0"/>
              </a:rPr>
              <a:t>(5,4)/4</a:t>
            </a:r>
            <a:endParaRPr lang="zh-CN" altLang="en-US">
              <a:solidFill>
                <a:schemeClr val="accent2"/>
              </a:solidFill>
              <a:latin typeface="Arial" pitchFamily="34" charset="0"/>
            </a:endParaRPr>
          </a:p>
        </p:txBody>
      </p:sp>
      <p:sp>
        <p:nvSpPr>
          <p:cNvPr id="54357" name="矩形 54356"/>
          <p:cNvSpPr>
            <a:spLocks noChangeArrowheads="1"/>
          </p:cNvSpPr>
          <p:nvPr/>
        </p:nvSpPr>
        <p:spPr bwMode="auto">
          <a:xfrm>
            <a:off x="2557463" y="3357563"/>
            <a:ext cx="755650" cy="504825"/>
          </a:xfrm>
          <a:prstGeom prst="rect">
            <a:avLst/>
          </a:prstGeom>
          <a:noFill/>
          <a:ln w="9525">
            <a:noFill/>
            <a:miter lim="800000"/>
          </a:ln>
        </p:spPr>
        <p:txBody>
          <a:bodyPr wrap="none" anchor="ctr"/>
          <a:lstStyle/>
          <a:p>
            <a:pPr algn="ctr" eaLnBrk="1" hangingPunct="1">
              <a:spcBef>
                <a:spcPct val="20000"/>
              </a:spcBef>
              <a:buClr>
                <a:schemeClr val="accent2"/>
              </a:buClr>
              <a:buFont typeface="Wingdings" pitchFamily="2" charset="2"/>
              <a:buNone/>
            </a:pPr>
            <a:r>
              <a:rPr lang="en-US" altLang="zh-CN">
                <a:latin typeface="Arial" pitchFamily="34" charset="0"/>
              </a:rPr>
              <a:t>(1,2)/12 </a:t>
            </a:r>
          </a:p>
          <a:p>
            <a:pPr algn="ctr" eaLnBrk="1" hangingPunct="1">
              <a:spcBef>
                <a:spcPct val="20000"/>
              </a:spcBef>
              <a:buClr>
                <a:schemeClr val="accent2"/>
              </a:buClr>
              <a:buFont typeface="Wingdings" pitchFamily="2" charset="2"/>
              <a:buNone/>
            </a:pPr>
            <a:r>
              <a:rPr lang="en-US" altLang="zh-CN">
                <a:latin typeface="Arial" pitchFamily="34" charset="0"/>
              </a:rPr>
              <a:t>(6,2)/15</a:t>
            </a:r>
            <a:endParaRPr lang="zh-CN" altLang="en-US">
              <a:latin typeface="Arial" pitchFamily="34" charset="0"/>
            </a:endParaRPr>
          </a:p>
        </p:txBody>
      </p:sp>
      <p:sp>
        <p:nvSpPr>
          <p:cNvPr id="54358" name="矩形 54357"/>
          <p:cNvSpPr>
            <a:spLocks noChangeArrowheads="1"/>
          </p:cNvSpPr>
          <p:nvPr/>
        </p:nvSpPr>
        <p:spPr bwMode="auto">
          <a:xfrm>
            <a:off x="3421063" y="3429000"/>
            <a:ext cx="755650" cy="360363"/>
          </a:xfrm>
          <a:prstGeom prst="rect">
            <a:avLst/>
          </a:prstGeom>
          <a:noFill/>
          <a:ln w="9525">
            <a:noFill/>
            <a:miter lim="800000"/>
          </a:ln>
        </p:spPr>
        <p:txBody>
          <a:bodyPr wrap="none" anchor="ctr"/>
          <a:lstStyle/>
          <a:p>
            <a:pPr algn="ctr" eaLnBrk="1" hangingPunct="1">
              <a:spcBef>
                <a:spcPct val="20000"/>
              </a:spcBef>
              <a:buClr>
                <a:schemeClr val="accent2"/>
              </a:buClr>
              <a:buFont typeface="Wingdings" pitchFamily="2" charset="2"/>
              <a:buNone/>
            </a:pPr>
            <a:r>
              <a:rPr lang="en-US" altLang="zh-CN">
                <a:latin typeface="Arial" pitchFamily="34" charset="0"/>
              </a:rPr>
              <a:t>(6,3)/17</a:t>
            </a:r>
            <a:endParaRPr lang="zh-CN" altLang="en-US">
              <a:latin typeface="Arial" pitchFamily="34" charset="0"/>
            </a:endParaRPr>
          </a:p>
        </p:txBody>
      </p:sp>
      <p:sp>
        <p:nvSpPr>
          <p:cNvPr id="54359" name="矩形 54358"/>
          <p:cNvSpPr>
            <a:spLocks noChangeArrowheads="1"/>
          </p:cNvSpPr>
          <p:nvPr/>
        </p:nvSpPr>
        <p:spPr bwMode="auto">
          <a:xfrm>
            <a:off x="2486025" y="4076700"/>
            <a:ext cx="755650" cy="504825"/>
          </a:xfrm>
          <a:prstGeom prst="rect">
            <a:avLst/>
          </a:prstGeom>
          <a:noFill/>
          <a:ln w="9525">
            <a:noFill/>
            <a:miter lim="800000"/>
          </a:ln>
        </p:spPr>
        <p:txBody>
          <a:bodyPr wrap="none" anchor="ctr"/>
          <a:lstStyle/>
          <a:p>
            <a:pPr algn="ctr" eaLnBrk="1" hangingPunct="1">
              <a:spcBef>
                <a:spcPct val="20000"/>
              </a:spcBef>
              <a:buClr>
                <a:schemeClr val="accent2"/>
              </a:buClr>
              <a:buFont typeface="Wingdings" pitchFamily="2" charset="2"/>
              <a:buNone/>
            </a:pPr>
            <a:r>
              <a:rPr lang="en-US" altLang="zh-CN">
                <a:latin typeface="Arial" pitchFamily="34" charset="0"/>
              </a:rPr>
              <a:t>(1,2)/12</a:t>
            </a:r>
          </a:p>
          <a:p>
            <a:pPr algn="ctr" eaLnBrk="1" hangingPunct="1">
              <a:spcBef>
                <a:spcPct val="20000"/>
              </a:spcBef>
              <a:buClr>
                <a:schemeClr val="accent2"/>
              </a:buClr>
              <a:buFont typeface="Wingdings" pitchFamily="2" charset="2"/>
              <a:buNone/>
            </a:pPr>
            <a:r>
              <a:rPr lang="en-US" altLang="zh-CN">
                <a:latin typeface="Arial" pitchFamily="34" charset="0"/>
              </a:rPr>
              <a:t> (6,2)/15</a:t>
            </a:r>
            <a:endParaRPr lang="zh-CN" altLang="en-US">
              <a:latin typeface="Arial" pitchFamily="34" charset="0"/>
            </a:endParaRPr>
          </a:p>
        </p:txBody>
      </p:sp>
      <p:sp>
        <p:nvSpPr>
          <p:cNvPr id="54360" name="矩形 54359"/>
          <p:cNvSpPr>
            <a:spLocks noChangeArrowheads="1"/>
          </p:cNvSpPr>
          <p:nvPr/>
        </p:nvSpPr>
        <p:spPr bwMode="auto">
          <a:xfrm>
            <a:off x="3492500" y="4076700"/>
            <a:ext cx="755650" cy="504825"/>
          </a:xfrm>
          <a:prstGeom prst="rect">
            <a:avLst/>
          </a:prstGeom>
          <a:noFill/>
          <a:ln w="9525">
            <a:noFill/>
            <a:miter lim="800000"/>
          </a:ln>
        </p:spPr>
        <p:txBody>
          <a:bodyPr wrap="none" anchor="ctr"/>
          <a:lstStyle/>
          <a:p>
            <a:pPr algn="ctr" eaLnBrk="1" hangingPunct="1">
              <a:spcBef>
                <a:spcPct val="20000"/>
              </a:spcBef>
              <a:buClr>
                <a:schemeClr val="accent2"/>
              </a:buClr>
              <a:buFont typeface="Wingdings" pitchFamily="2" charset="2"/>
              <a:buNone/>
            </a:pPr>
            <a:r>
              <a:rPr lang="en-US" altLang="zh-CN">
                <a:latin typeface="Arial" pitchFamily="34" charset="0"/>
              </a:rPr>
              <a:t>(6,3)/17</a:t>
            </a:r>
          </a:p>
          <a:p>
            <a:pPr algn="ctr" eaLnBrk="1" hangingPunct="1">
              <a:spcBef>
                <a:spcPct val="20000"/>
              </a:spcBef>
              <a:buClr>
                <a:schemeClr val="accent2"/>
              </a:buClr>
              <a:buFont typeface="Wingdings" pitchFamily="2" charset="2"/>
              <a:buNone/>
            </a:pPr>
            <a:r>
              <a:rPr lang="en-US" altLang="zh-CN">
                <a:solidFill>
                  <a:schemeClr val="accent2"/>
                </a:solidFill>
                <a:latin typeface="Arial" pitchFamily="34" charset="0"/>
              </a:rPr>
              <a:t>(4,3)/3</a:t>
            </a:r>
          </a:p>
        </p:txBody>
      </p:sp>
      <p:sp>
        <p:nvSpPr>
          <p:cNvPr id="54361" name="矩形 54360"/>
          <p:cNvSpPr>
            <a:spLocks noChangeArrowheads="1"/>
          </p:cNvSpPr>
          <p:nvPr/>
        </p:nvSpPr>
        <p:spPr bwMode="auto">
          <a:xfrm>
            <a:off x="2484438" y="4724400"/>
            <a:ext cx="755650" cy="863600"/>
          </a:xfrm>
          <a:prstGeom prst="rect">
            <a:avLst/>
          </a:prstGeom>
          <a:noFill/>
          <a:ln w="9525">
            <a:noFill/>
            <a:miter lim="800000"/>
          </a:ln>
        </p:spPr>
        <p:txBody>
          <a:bodyPr wrap="none" anchor="ctr"/>
          <a:lstStyle/>
          <a:p>
            <a:pPr algn="ctr">
              <a:buFont typeface="Arial" pitchFamily="34" charset="0"/>
              <a:buNone/>
            </a:pPr>
            <a:r>
              <a:rPr lang="en-US" altLang="zh-CN" sz="1600">
                <a:latin typeface="Arial" pitchFamily="34" charset="0"/>
              </a:rPr>
              <a:t>(1,2)/12 </a:t>
            </a:r>
          </a:p>
          <a:p>
            <a:pPr algn="ctr">
              <a:buFont typeface="Arial" pitchFamily="34" charset="0"/>
              <a:buNone/>
            </a:pPr>
            <a:r>
              <a:rPr lang="en-US" altLang="zh-CN" sz="1600">
                <a:latin typeface="Arial" pitchFamily="34" charset="0"/>
              </a:rPr>
              <a:t>(6,2)/15</a:t>
            </a:r>
            <a:endParaRPr lang="zh-CN" altLang="en-US" sz="1600">
              <a:latin typeface="Arial" pitchFamily="34" charset="0"/>
            </a:endParaRPr>
          </a:p>
          <a:p>
            <a:pPr algn="ctr">
              <a:buFont typeface="Arial" pitchFamily="34" charset="0"/>
              <a:buNone/>
            </a:pPr>
            <a:r>
              <a:rPr lang="en-US" altLang="zh-CN" sz="1600">
                <a:solidFill>
                  <a:schemeClr val="accent2"/>
                </a:solidFill>
                <a:latin typeface="Arial" pitchFamily="34" charset="0"/>
              </a:rPr>
              <a:t>(3,2)/6</a:t>
            </a:r>
          </a:p>
        </p:txBody>
      </p:sp>
      <p:sp>
        <p:nvSpPr>
          <p:cNvPr id="54362" name="矩形 54361"/>
          <p:cNvSpPr>
            <a:spLocks noChangeArrowheads="1"/>
          </p:cNvSpPr>
          <p:nvPr/>
        </p:nvSpPr>
        <p:spPr bwMode="auto">
          <a:xfrm>
            <a:off x="6300788" y="1989138"/>
            <a:ext cx="1008062" cy="431800"/>
          </a:xfrm>
          <a:prstGeom prst="rect">
            <a:avLst/>
          </a:prstGeom>
          <a:noFill/>
          <a:ln w="28575">
            <a:solidFill>
              <a:schemeClr val="accent2"/>
            </a:solidFill>
            <a:prstDash val="dash"/>
            <a:miter lim="800000"/>
          </a:ln>
        </p:spPr>
        <p:txBody>
          <a:bodyPr/>
          <a:lstStyle/>
          <a:p>
            <a:pPr>
              <a:buFont typeface="Arial" pitchFamily="34" charset="0"/>
              <a:buNone/>
            </a:pPr>
            <a:endParaRPr lang="zh-CN" altLang="en-US">
              <a:cs typeface="Times New Roman" pitchFamily="18" charset="0"/>
            </a:endParaRPr>
          </a:p>
        </p:txBody>
      </p:sp>
      <p:sp>
        <p:nvSpPr>
          <p:cNvPr id="54363" name="矩形 54362"/>
          <p:cNvSpPr>
            <a:spLocks noChangeArrowheads="1"/>
          </p:cNvSpPr>
          <p:nvPr/>
        </p:nvSpPr>
        <p:spPr bwMode="auto">
          <a:xfrm>
            <a:off x="5292725" y="2852738"/>
            <a:ext cx="1008063" cy="431800"/>
          </a:xfrm>
          <a:prstGeom prst="rect">
            <a:avLst/>
          </a:prstGeom>
          <a:noFill/>
          <a:ln w="28575">
            <a:solidFill>
              <a:schemeClr val="accent2"/>
            </a:solidFill>
            <a:prstDash val="dash"/>
            <a:miter lim="800000"/>
          </a:ln>
        </p:spPr>
        <p:txBody>
          <a:bodyPr/>
          <a:lstStyle/>
          <a:p>
            <a:pPr>
              <a:buFont typeface="Arial" pitchFamily="34" charset="0"/>
              <a:buNone/>
            </a:pPr>
            <a:endParaRPr lang="zh-CN" altLang="en-US">
              <a:cs typeface="Times New Roman" pitchFamily="18" charset="0"/>
            </a:endParaRPr>
          </a:p>
        </p:txBody>
      </p:sp>
      <p:sp>
        <p:nvSpPr>
          <p:cNvPr id="54364" name="矩形 54363"/>
          <p:cNvSpPr>
            <a:spLocks noChangeArrowheads="1"/>
          </p:cNvSpPr>
          <p:nvPr/>
        </p:nvSpPr>
        <p:spPr bwMode="auto">
          <a:xfrm>
            <a:off x="4284663" y="3500438"/>
            <a:ext cx="1008062" cy="431800"/>
          </a:xfrm>
          <a:prstGeom prst="rect">
            <a:avLst/>
          </a:prstGeom>
          <a:noFill/>
          <a:ln w="28575">
            <a:solidFill>
              <a:schemeClr val="accent2"/>
            </a:solidFill>
            <a:prstDash val="dash"/>
            <a:miter lim="800000"/>
          </a:ln>
        </p:spPr>
        <p:txBody>
          <a:bodyPr/>
          <a:lstStyle/>
          <a:p>
            <a:pPr>
              <a:buFont typeface="Arial" pitchFamily="34" charset="0"/>
              <a:buNone/>
            </a:pPr>
            <a:endParaRPr lang="zh-CN" altLang="en-US">
              <a:cs typeface="Times New Roman" pitchFamily="18" charset="0"/>
            </a:endParaRPr>
          </a:p>
        </p:txBody>
      </p:sp>
      <p:sp>
        <p:nvSpPr>
          <p:cNvPr id="54365" name="矩形 54364"/>
          <p:cNvSpPr>
            <a:spLocks noChangeArrowheads="1"/>
          </p:cNvSpPr>
          <p:nvPr/>
        </p:nvSpPr>
        <p:spPr bwMode="auto">
          <a:xfrm>
            <a:off x="3348038" y="4292600"/>
            <a:ext cx="1008062" cy="431800"/>
          </a:xfrm>
          <a:prstGeom prst="rect">
            <a:avLst/>
          </a:prstGeom>
          <a:noFill/>
          <a:ln w="28575">
            <a:solidFill>
              <a:schemeClr val="accent2"/>
            </a:solidFill>
            <a:prstDash val="dash"/>
            <a:miter lim="800000"/>
          </a:ln>
        </p:spPr>
        <p:txBody>
          <a:bodyPr/>
          <a:lstStyle/>
          <a:p>
            <a:pPr>
              <a:buFont typeface="Arial" pitchFamily="34" charset="0"/>
              <a:buNone/>
            </a:pPr>
            <a:endParaRPr lang="zh-CN" altLang="en-US">
              <a:cs typeface="Times New Roman" pitchFamily="18" charset="0"/>
            </a:endParaRPr>
          </a:p>
        </p:txBody>
      </p:sp>
      <p:sp>
        <p:nvSpPr>
          <p:cNvPr id="54366" name="矩形 54365"/>
          <p:cNvSpPr>
            <a:spLocks noChangeArrowheads="1"/>
          </p:cNvSpPr>
          <p:nvPr/>
        </p:nvSpPr>
        <p:spPr bwMode="auto">
          <a:xfrm>
            <a:off x="2486025" y="5229225"/>
            <a:ext cx="863600" cy="431800"/>
          </a:xfrm>
          <a:prstGeom prst="rect">
            <a:avLst/>
          </a:prstGeom>
          <a:noFill/>
          <a:ln w="28575">
            <a:solidFill>
              <a:schemeClr val="accent2"/>
            </a:solidFill>
            <a:prstDash val="dash"/>
            <a:miter lim="800000"/>
          </a:ln>
        </p:spPr>
        <p:txBody>
          <a:bodyPr/>
          <a:lstStyle/>
          <a:p>
            <a:pPr>
              <a:buFont typeface="Arial" pitchFamily="34" charset="0"/>
              <a:buNone/>
            </a:pPr>
            <a:endParaRPr lang="zh-CN" altLang="en-US">
              <a:cs typeface="Times New Roman" pitchFamily="18" charset="0"/>
            </a:endParaRPr>
          </a:p>
        </p:txBody>
      </p:sp>
      <p:sp>
        <p:nvSpPr>
          <p:cNvPr id="54367" name="矩形 54366"/>
          <p:cNvSpPr>
            <a:spLocks noChangeArrowheads="1"/>
          </p:cNvSpPr>
          <p:nvPr/>
        </p:nvSpPr>
        <p:spPr bwMode="auto">
          <a:xfrm>
            <a:off x="1404938" y="1844675"/>
            <a:ext cx="863600" cy="4464050"/>
          </a:xfrm>
          <a:prstGeom prst="rect">
            <a:avLst/>
          </a:prstGeom>
          <a:solidFill>
            <a:schemeClr val="accent1"/>
          </a:solidFill>
          <a:ln w="9525">
            <a:solidFill>
              <a:schemeClr val="tx1"/>
            </a:solidFill>
            <a:miter lim="800000"/>
          </a:ln>
        </p:spPr>
        <p:txBody>
          <a:bodyPr/>
          <a:lstStyle/>
          <a:p>
            <a:pPr>
              <a:buFont typeface="Arial" pitchFamily="34" charset="0"/>
              <a:buNone/>
            </a:pPr>
            <a:endParaRPr lang="zh-CN" altLang="en-US">
              <a:cs typeface="Times New Roman" pitchFamily="18" charset="0"/>
            </a:endParaRPr>
          </a:p>
        </p:txBody>
      </p:sp>
      <p:sp>
        <p:nvSpPr>
          <p:cNvPr id="54368" name="矩形 54367"/>
          <p:cNvSpPr>
            <a:spLocks noChangeArrowheads="1"/>
          </p:cNvSpPr>
          <p:nvPr/>
        </p:nvSpPr>
        <p:spPr bwMode="auto">
          <a:xfrm>
            <a:off x="6372225" y="2565400"/>
            <a:ext cx="863600" cy="3743325"/>
          </a:xfrm>
          <a:prstGeom prst="rect">
            <a:avLst/>
          </a:prstGeom>
          <a:solidFill>
            <a:schemeClr val="accent1"/>
          </a:solidFill>
          <a:ln w="9525">
            <a:solidFill>
              <a:schemeClr val="tx1"/>
            </a:solidFill>
            <a:miter lim="800000"/>
          </a:ln>
        </p:spPr>
        <p:txBody>
          <a:bodyPr/>
          <a:lstStyle/>
          <a:p>
            <a:pPr>
              <a:buFont typeface="Arial" pitchFamily="34" charset="0"/>
              <a:buNone/>
            </a:pPr>
            <a:endParaRPr lang="zh-CN" altLang="en-US">
              <a:cs typeface="Times New Roman" pitchFamily="18" charset="0"/>
            </a:endParaRPr>
          </a:p>
        </p:txBody>
      </p:sp>
      <p:sp>
        <p:nvSpPr>
          <p:cNvPr id="54369" name="矩形 54368"/>
          <p:cNvSpPr>
            <a:spLocks noChangeArrowheads="1"/>
          </p:cNvSpPr>
          <p:nvPr/>
        </p:nvSpPr>
        <p:spPr bwMode="auto">
          <a:xfrm>
            <a:off x="5292725" y="3284538"/>
            <a:ext cx="1008063" cy="3024187"/>
          </a:xfrm>
          <a:prstGeom prst="rect">
            <a:avLst/>
          </a:prstGeom>
          <a:solidFill>
            <a:schemeClr val="accent1"/>
          </a:solidFill>
          <a:ln w="9525">
            <a:solidFill>
              <a:schemeClr val="tx1"/>
            </a:solidFill>
            <a:miter lim="800000"/>
          </a:ln>
        </p:spPr>
        <p:txBody>
          <a:bodyPr/>
          <a:lstStyle/>
          <a:p>
            <a:pPr>
              <a:buFont typeface="Arial" pitchFamily="34" charset="0"/>
              <a:buNone/>
            </a:pPr>
            <a:endParaRPr lang="zh-CN" altLang="en-US">
              <a:cs typeface="Times New Roman" pitchFamily="18" charset="0"/>
            </a:endParaRPr>
          </a:p>
        </p:txBody>
      </p:sp>
      <p:sp>
        <p:nvSpPr>
          <p:cNvPr id="54370" name="矩形 54369"/>
          <p:cNvSpPr>
            <a:spLocks noChangeArrowheads="1"/>
          </p:cNvSpPr>
          <p:nvPr/>
        </p:nvSpPr>
        <p:spPr bwMode="auto">
          <a:xfrm>
            <a:off x="4284663" y="4005263"/>
            <a:ext cx="936625" cy="2232025"/>
          </a:xfrm>
          <a:prstGeom prst="rect">
            <a:avLst/>
          </a:prstGeom>
          <a:solidFill>
            <a:schemeClr val="accent1"/>
          </a:solidFill>
          <a:ln w="9525">
            <a:solidFill>
              <a:schemeClr val="tx1"/>
            </a:solidFill>
            <a:miter lim="800000"/>
          </a:ln>
        </p:spPr>
        <p:txBody>
          <a:bodyPr/>
          <a:lstStyle/>
          <a:p>
            <a:pPr>
              <a:buFont typeface="Arial" pitchFamily="34" charset="0"/>
              <a:buNone/>
            </a:pPr>
            <a:endParaRPr lang="zh-CN" altLang="en-US">
              <a:cs typeface="Times New Roman" pitchFamily="18" charset="0"/>
            </a:endParaRPr>
          </a:p>
        </p:txBody>
      </p:sp>
      <p:sp>
        <p:nvSpPr>
          <p:cNvPr id="54371" name="矩形 54370"/>
          <p:cNvSpPr>
            <a:spLocks noChangeArrowheads="1"/>
          </p:cNvSpPr>
          <p:nvPr/>
        </p:nvSpPr>
        <p:spPr bwMode="auto">
          <a:xfrm>
            <a:off x="3276600" y="4724400"/>
            <a:ext cx="1008063" cy="1512888"/>
          </a:xfrm>
          <a:prstGeom prst="rect">
            <a:avLst/>
          </a:prstGeom>
          <a:solidFill>
            <a:schemeClr val="accent1"/>
          </a:solidFill>
          <a:ln w="9525">
            <a:solidFill>
              <a:schemeClr val="tx1"/>
            </a:solidFill>
            <a:miter lim="800000"/>
          </a:ln>
        </p:spPr>
        <p:txBody>
          <a:bodyPr/>
          <a:lstStyle/>
          <a:p>
            <a:pPr>
              <a:buFont typeface="Arial" pitchFamily="34" charset="0"/>
              <a:buNone/>
            </a:pPr>
            <a:endParaRPr lang="zh-CN" altLang="en-US">
              <a:cs typeface="Times New Roman" pitchFamily="18" charset="0"/>
            </a:endParaRPr>
          </a:p>
        </p:txBody>
      </p:sp>
      <p:sp>
        <p:nvSpPr>
          <p:cNvPr id="54372" name="矩形 54371"/>
          <p:cNvSpPr>
            <a:spLocks noChangeArrowheads="1"/>
          </p:cNvSpPr>
          <p:nvPr/>
        </p:nvSpPr>
        <p:spPr bwMode="auto">
          <a:xfrm>
            <a:off x="2339975" y="5589588"/>
            <a:ext cx="935038" cy="720725"/>
          </a:xfrm>
          <a:prstGeom prst="rect">
            <a:avLst/>
          </a:prstGeom>
          <a:solidFill>
            <a:schemeClr val="accent1"/>
          </a:solidFill>
          <a:ln w="9525">
            <a:solidFill>
              <a:schemeClr val="tx1"/>
            </a:solidFill>
            <a:miter lim="800000"/>
          </a:ln>
        </p:spPr>
        <p:txBody>
          <a:bodyPr/>
          <a:lstStyle/>
          <a:p>
            <a:pPr>
              <a:buFont typeface="Arial" pitchFamily="34" charset="0"/>
              <a:buNone/>
            </a:pPr>
            <a:endParaRPr lang="zh-CN" altLang="en-US">
              <a:cs typeface="Times New Roman" pitchFamily="18" charset="0"/>
            </a:endParaRPr>
          </a:p>
        </p:txBody>
      </p:sp>
      <p:grpSp>
        <p:nvGrpSpPr>
          <p:cNvPr id="2" name="组合 54372"/>
          <p:cNvGrpSpPr/>
          <p:nvPr/>
        </p:nvGrpSpPr>
        <p:grpSpPr bwMode="auto">
          <a:xfrm>
            <a:off x="7235825" y="188913"/>
            <a:ext cx="1908175" cy="1930400"/>
            <a:chOff x="0" y="0"/>
            <a:chExt cx="1542" cy="1288"/>
          </a:xfrm>
        </p:grpSpPr>
        <p:sp>
          <p:nvSpPr>
            <p:cNvPr id="55399" name="文本框 54373"/>
            <p:cNvSpPr txBox="1">
              <a:spLocks noChangeArrowheads="1"/>
            </p:cNvSpPr>
            <p:nvPr/>
          </p:nvSpPr>
          <p:spPr bwMode="auto">
            <a:xfrm>
              <a:off x="363" y="817"/>
              <a:ext cx="363" cy="203"/>
            </a:xfrm>
            <a:prstGeom prst="rect">
              <a:avLst/>
            </a:prstGeom>
            <a:noFill/>
            <a:ln w="9525">
              <a:noFill/>
              <a:miter lim="800000"/>
            </a:ln>
          </p:spPr>
          <p:txBody>
            <a:bodyPr>
              <a:spAutoFit/>
            </a:bodyPr>
            <a:lstStyle/>
            <a:p>
              <a:pPr>
                <a:spcBef>
                  <a:spcPct val="50000"/>
                </a:spcBef>
                <a:buFont typeface="Arial" pitchFamily="34" charset="0"/>
                <a:buNone/>
              </a:pPr>
              <a:r>
                <a:rPr lang="en-US" altLang="zh-CN" sz="1400">
                  <a:latin typeface="Arial" pitchFamily="34" charset="0"/>
                </a:rPr>
                <a:t>17</a:t>
              </a:r>
            </a:p>
          </p:txBody>
        </p:sp>
        <p:sp>
          <p:nvSpPr>
            <p:cNvPr id="55400" name="文本框 54374"/>
            <p:cNvSpPr txBox="1">
              <a:spLocks noChangeArrowheads="1"/>
            </p:cNvSpPr>
            <p:nvPr/>
          </p:nvSpPr>
          <p:spPr bwMode="auto">
            <a:xfrm>
              <a:off x="1315" y="817"/>
              <a:ext cx="227" cy="244"/>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4</a:t>
              </a:r>
            </a:p>
          </p:txBody>
        </p:sp>
        <p:sp>
          <p:nvSpPr>
            <p:cNvPr id="55401" name="直接连接符 54375"/>
            <p:cNvSpPr>
              <a:spLocks noChangeShapeType="1"/>
            </p:cNvSpPr>
            <p:nvPr/>
          </p:nvSpPr>
          <p:spPr bwMode="auto">
            <a:xfrm flipH="1">
              <a:off x="136" y="136"/>
              <a:ext cx="499" cy="454"/>
            </a:xfrm>
            <a:prstGeom prst="line">
              <a:avLst/>
            </a:prstGeom>
            <a:noFill/>
            <a:ln w="9525">
              <a:solidFill>
                <a:srgbClr val="000000"/>
              </a:solidFill>
              <a:round/>
            </a:ln>
          </p:spPr>
          <p:txBody>
            <a:bodyPr/>
            <a:lstStyle/>
            <a:p>
              <a:endParaRPr lang="zh-CN" altLang="en-US"/>
            </a:p>
          </p:txBody>
        </p:sp>
        <p:sp>
          <p:nvSpPr>
            <p:cNvPr id="55402" name="直接连接符 54376"/>
            <p:cNvSpPr>
              <a:spLocks noChangeShapeType="1"/>
            </p:cNvSpPr>
            <p:nvPr/>
          </p:nvSpPr>
          <p:spPr bwMode="auto">
            <a:xfrm>
              <a:off x="816" y="136"/>
              <a:ext cx="499" cy="408"/>
            </a:xfrm>
            <a:prstGeom prst="line">
              <a:avLst/>
            </a:prstGeom>
            <a:noFill/>
            <a:ln w="9525">
              <a:solidFill>
                <a:srgbClr val="000000"/>
              </a:solidFill>
              <a:round/>
            </a:ln>
          </p:spPr>
          <p:txBody>
            <a:bodyPr/>
            <a:lstStyle/>
            <a:p>
              <a:endParaRPr lang="zh-CN" altLang="en-US"/>
            </a:p>
          </p:txBody>
        </p:sp>
        <p:sp>
          <p:nvSpPr>
            <p:cNvPr id="55403" name="直接连接符 54377"/>
            <p:cNvSpPr>
              <a:spLocks noChangeShapeType="1"/>
            </p:cNvSpPr>
            <p:nvPr/>
          </p:nvSpPr>
          <p:spPr bwMode="auto">
            <a:xfrm flipH="1">
              <a:off x="726" y="182"/>
              <a:ext cx="0" cy="408"/>
            </a:xfrm>
            <a:prstGeom prst="line">
              <a:avLst/>
            </a:prstGeom>
            <a:noFill/>
            <a:ln w="9525">
              <a:solidFill>
                <a:srgbClr val="000000"/>
              </a:solidFill>
              <a:round/>
            </a:ln>
          </p:spPr>
          <p:txBody>
            <a:bodyPr/>
            <a:lstStyle/>
            <a:p>
              <a:endParaRPr lang="zh-CN" altLang="en-US"/>
            </a:p>
          </p:txBody>
        </p:sp>
        <p:sp>
          <p:nvSpPr>
            <p:cNvPr id="55404" name="直接连接符 54378"/>
            <p:cNvSpPr>
              <a:spLocks noChangeShapeType="1"/>
            </p:cNvSpPr>
            <p:nvPr/>
          </p:nvSpPr>
          <p:spPr bwMode="auto">
            <a:xfrm>
              <a:off x="181" y="681"/>
              <a:ext cx="454" cy="0"/>
            </a:xfrm>
            <a:prstGeom prst="line">
              <a:avLst/>
            </a:prstGeom>
            <a:noFill/>
            <a:ln w="9525">
              <a:solidFill>
                <a:srgbClr val="000000"/>
              </a:solidFill>
              <a:round/>
            </a:ln>
          </p:spPr>
          <p:txBody>
            <a:bodyPr/>
            <a:lstStyle/>
            <a:p>
              <a:endParaRPr lang="zh-CN" altLang="en-US"/>
            </a:p>
          </p:txBody>
        </p:sp>
        <p:sp>
          <p:nvSpPr>
            <p:cNvPr id="55405" name="直接连接符 54379"/>
            <p:cNvSpPr>
              <a:spLocks noChangeShapeType="1"/>
            </p:cNvSpPr>
            <p:nvPr/>
          </p:nvSpPr>
          <p:spPr bwMode="auto">
            <a:xfrm flipV="1">
              <a:off x="816" y="635"/>
              <a:ext cx="499" cy="46"/>
            </a:xfrm>
            <a:prstGeom prst="line">
              <a:avLst/>
            </a:prstGeom>
            <a:noFill/>
            <a:ln w="9525">
              <a:solidFill>
                <a:srgbClr val="000000"/>
              </a:solidFill>
              <a:round/>
            </a:ln>
          </p:spPr>
          <p:txBody>
            <a:bodyPr/>
            <a:lstStyle/>
            <a:p>
              <a:endParaRPr lang="zh-CN" altLang="en-US"/>
            </a:p>
          </p:txBody>
        </p:sp>
        <p:sp>
          <p:nvSpPr>
            <p:cNvPr id="55406" name="直接连接符 54380"/>
            <p:cNvSpPr>
              <a:spLocks noChangeShapeType="1"/>
            </p:cNvSpPr>
            <p:nvPr/>
          </p:nvSpPr>
          <p:spPr bwMode="auto">
            <a:xfrm>
              <a:off x="136" y="771"/>
              <a:ext cx="272" cy="363"/>
            </a:xfrm>
            <a:prstGeom prst="line">
              <a:avLst/>
            </a:prstGeom>
            <a:noFill/>
            <a:ln w="9525">
              <a:solidFill>
                <a:srgbClr val="000000"/>
              </a:solidFill>
              <a:round/>
            </a:ln>
          </p:spPr>
          <p:txBody>
            <a:bodyPr/>
            <a:lstStyle/>
            <a:p>
              <a:endParaRPr lang="zh-CN" altLang="en-US"/>
            </a:p>
          </p:txBody>
        </p:sp>
        <p:sp>
          <p:nvSpPr>
            <p:cNvPr id="55407" name="直接连接符 54381"/>
            <p:cNvSpPr>
              <a:spLocks noChangeShapeType="1"/>
            </p:cNvSpPr>
            <p:nvPr/>
          </p:nvSpPr>
          <p:spPr bwMode="auto">
            <a:xfrm>
              <a:off x="549" y="1214"/>
              <a:ext cx="456" cy="0"/>
            </a:xfrm>
            <a:prstGeom prst="line">
              <a:avLst/>
            </a:prstGeom>
            <a:noFill/>
            <a:ln w="9525">
              <a:solidFill>
                <a:srgbClr val="000000"/>
              </a:solidFill>
              <a:round/>
            </a:ln>
          </p:spPr>
          <p:txBody>
            <a:bodyPr/>
            <a:lstStyle/>
            <a:p>
              <a:endParaRPr lang="zh-CN" altLang="en-US"/>
            </a:p>
          </p:txBody>
        </p:sp>
        <p:sp>
          <p:nvSpPr>
            <p:cNvPr id="55408" name="直接连接符 54382"/>
            <p:cNvSpPr>
              <a:spLocks noChangeShapeType="1"/>
            </p:cNvSpPr>
            <p:nvPr/>
          </p:nvSpPr>
          <p:spPr bwMode="auto">
            <a:xfrm flipH="1">
              <a:off x="499" y="772"/>
              <a:ext cx="164" cy="271"/>
            </a:xfrm>
            <a:prstGeom prst="line">
              <a:avLst/>
            </a:prstGeom>
            <a:noFill/>
            <a:ln w="9525">
              <a:solidFill>
                <a:srgbClr val="000000"/>
              </a:solidFill>
              <a:round/>
            </a:ln>
          </p:spPr>
          <p:txBody>
            <a:bodyPr/>
            <a:lstStyle/>
            <a:p>
              <a:endParaRPr lang="zh-CN" altLang="en-US"/>
            </a:p>
          </p:txBody>
        </p:sp>
        <p:sp>
          <p:nvSpPr>
            <p:cNvPr id="55409" name="直接连接符 54383"/>
            <p:cNvSpPr>
              <a:spLocks noChangeShapeType="1"/>
            </p:cNvSpPr>
            <p:nvPr/>
          </p:nvSpPr>
          <p:spPr bwMode="auto">
            <a:xfrm>
              <a:off x="741" y="766"/>
              <a:ext cx="302" cy="368"/>
            </a:xfrm>
            <a:prstGeom prst="line">
              <a:avLst/>
            </a:prstGeom>
            <a:noFill/>
            <a:ln w="9525">
              <a:solidFill>
                <a:srgbClr val="000000"/>
              </a:solidFill>
              <a:round/>
            </a:ln>
          </p:spPr>
          <p:txBody>
            <a:bodyPr/>
            <a:lstStyle/>
            <a:p>
              <a:endParaRPr lang="zh-CN" altLang="en-US"/>
            </a:p>
          </p:txBody>
        </p:sp>
        <p:sp>
          <p:nvSpPr>
            <p:cNvPr id="55410" name="直接连接符 54384"/>
            <p:cNvSpPr>
              <a:spLocks noChangeShapeType="1"/>
            </p:cNvSpPr>
            <p:nvPr/>
          </p:nvSpPr>
          <p:spPr bwMode="auto">
            <a:xfrm flipH="1">
              <a:off x="1179" y="726"/>
              <a:ext cx="182" cy="363"/>
            </a:xfrm>
            <a:prstGeom prst="line">
              <a:avLst/>
            </a:prstGeom>
            <a:noFill/>
            <a:ln w="9525">
              <a:solidFill>
                <a:srgbClr val="000000"/>
              </a:solidFill>
              <a:round/>
            </a:ln>
          </p:spPr>
          <p:txBody>
            <a:bodyPr/>
            <a:lstStyle/>
            <a:p>
              <a:endParaRPr lang="zh-CN" altLang="en-US"/>
            </a:p>
          </p:txBody>
        </p:sp>
        <p:sp>
          <p:nvSpPr>
            <p:cNvPr id="55411" name="椭圆 54385"/>
            <p:cNvSpPr>
              <a:spLocks noChangeArrowheads="1"/>
            </p:cNvSpPr>
            <p:nvPr/>
          </p:nvSpPr>
          <p:spPr bwMode="auto">
            <a:xfrm>
              <a:off x="623" y="592"/>
              <a:ext cx="182" cy="189"/>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6</a:t>
              </a:r>
            </a:p>
          </p:txBody>
        </p:sp>
        <p:sp>
          <p:nvSpPr>
            <p:cNvPr id="55412" name="椭圆 54386"/>
            <p:cNvSpPr>
              <a:spLocks noChangeArrowheads="1"/>
            </p:cNvSpPr>
            <p:nvPr/>
          </p:nvSpPr>
          <p:spPr bwMode="auto">
            <a:xfrm>
              <a:off x="635" y="0"/>
              <a:ext cx="182" cy="188"/>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1</a:t>
              </a:r>
            </a:p>
          </p:txBody>
        </p:sp>
        <p:sp>
          <p:nvSpPr>
            <p:cNvPr id="55413" name="椭圆 54387"/>
            <p:cNvSpPr>
              <a:spLocks noChangeArrowheads="1"/>
            </p:cNvSpPr>
            <p:nvPr/>
          </p:nvSpPr>
          <p:spPr bwMode="auto">
            <a:xfrm>
              <a:off x="0" y="590"/>
              <a:ext cx="182" cy="189"/>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2</a:t>
              </a:r>
            </a:p>
          </p:txBody>
        </p:sp>
        <p:sp>
          <p:nvSpPr>
            <p:cNvPr id="55414" name="椭圆 54388"/>
            <p:cNvSpPr>
              <a:spLocks noChangeArrowheads="1"/>
            </p:cNvSpPr>
            <p:nvPr/>
          </p:nvSpPr>
          <p:spPr bwMode="auto">
            <a:xfrm>
              <a:off x="1315" y="544"/>
              <a:ext cx="182" cy="189"/>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5</a:t>
              </a:r>
            </a:p>
          </p:txBody>
        </p:sp>
        <p:sp>
          <p:nvSpPr>
            <p:cNvPr id="55415" name="椭圆 54389"/>
            <p:cNvSpPr>
              <a:spLocks noChangeArrowheads="1"/>
            </p:cNvSpPr>
            <p:nvPr/>
          </p:nvSpPr>
          <p:spPr bwMode="auto">
            <a:xfrm>
              <a:off x="363" y="1089"/>
              <a:ext cx="182" cy="189"/>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3</a:t>
              </a:r>
            </a:p>
          </p:txBody>
        </p:sp>
        <p:sp>
          <p:nvSpPr>
            <p:cNvPr id="55416" name="椭圆 54390"/>
            <p:cNvSpPr>
              <a:spLocks noChangeArrowheads="1"/>
            </p:cNvSpPr>
            <p:nvPr/>
          </p:nvSpPr>
          <p:spPr bwMode="auto">
            <a:xfrm>
              <a:off x="1043" y="1089"/>
              <a:ext cx="182" cy="188"/>
            </a:xfrm>
            <a:prstGeom prst="ellipse">
              <a:avLst/>
            </a:prstGeom>
            <a:noFill/>
            <a:ln w="19050">
              <a:solidFill>
                <a:schemeClr val="tx1"/>
              </a:solidFill>
              <a:round/>
            </a:ln>
          </p:spPr>
          <p:txBody>
            <a:bodyPr wrap="none" anchor="ctr"/>
            <a:lstStyle/>
            <a:p>
              <a:pPr algn="ctr">
                <a:buFont typeface="Arial" pitchFamily="34" charset="0"/>
                <a:buNone/>
              </a:pPr>
              <a:r>
                <a:rPr lang="en-US" altLang="zh-CN" b="1">
                  <a:latin typeface="Arial" pitchFamily="34" charset="0"/>
                </a:rPr>
                <a:t>4</a:t>
              </a:r>
            </a:p>
          </p:txBody>
        </p:sp>
        <p:sp>
          <p:nvSpPr>
            <p:cNvPr id="55417" name="文本框 54391"/>
            <p:cNvSpPr txBox="1">
              <a:spLocks noChangeArrowheads="1"/>
            </p:cNvSpPr>
            <p:nvPr/>
          </p:nvSpPr>
          <p:spPr bwMode="auto">
            <a:xfrm>
              <a:off x="680" y="227"/>
              <a:ext cx="272" cy="244"/>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9  </a:t>
              </a:r>
            </a:p>
          </p:txBody>
        </p:sp>
        <p:sp>
          <p:nvSpPr>
            <p:cNvPr id="55418" name="文本框 54392"/>
            <p:cNvSpPr txBox="1">
              <a:spLocks noChangeArrowheads="1"/>
            </p:cNvSpPr>
            <p:nvPr/>
          </p:nvSpPr>
          <p:spPr bwMode="auto">
            <a:xfrm>
              <a:off x="181" y="182"/>
              <a:ext cx="363" cy="204"/>
            </a:xfrm>
            <a:prstGeom prst="rect">
              <a:avLst/>
            </a:prstGeom>
            <a:noFill/>
            <a:ln w="9525">
              <a:noFill/>
              <a:miter lim="800000"/>
            </a:ln>
          </p:spPr>
          <p:txBody>
            <a:bodyPr>
              <a:spAutoFit/>
            </a:bodyPr>
            <a:lstStyle/>
            <a:p>
              <a:pPr>
                <a:spcBef>
                  <a:spcPct val="50000"/>
                </a:spcBef>
                <a:buFont typeface="Arial" pitchFamily="34" charset="0"/>
                <a:buNone/>
              </a:pPr>
              <a:r>
                <a:rPr lang="en-US" altLang="zh-CN" sz="1400">
                  <a:latin typeface="Arial" pitchFamily="34" charset="0"/>
                </a:rPr>
                <a:t>12</a:t>
              </a:r>
            </a:p>
          </p:txBody>
        </p:sp>
        <p:sp>
          <p:nvSpPr>
            <p:cNvPr id="55419" name="文本框 54393"/>
            <p:cNvSpPr txBox="1">
              <a:spLocks noChangeArrowheads="1"/>
            </p:cNvSpPr>
            <p:nvPr/>
          </p:nvSpPr>
          <p:spPr bwMode="auto">
            <a:xfrm>
              <a:off x="998" y="182"/>
              <a:ext cx="226" cy="245"/>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9</a:t>
              </a:r>
            </a:p>
          </p:txBody>
        </p:sp>
        <p:sp>
          <p:nvSpPr>
            <p:cNvPr id="55420" name="文本框 54394"/>
            <p:cNvSpPr txBox="1">
              <a:spLocks noChangeArrowheads="1"/>
            </p:cNvSpPr>
            <p:nvPr/>
          </p:nvSpPr>
          <p:spPr bwMode="auto">
            <a:xfrm>
              <a:off x="816" y="499"/>
              <a:ext cx="226" cy="245"/>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9</a:t>
              </a:r>
            </a:p>
          </p:txBody>
        </p:sp>
        <p:sp>
          <p:nvSpPr>
            <p:cNvPr id="55421" name="文本框 54395"/>
            <p:cNvSpPr txBox="1">
              <a:spLocks noChangeArrowheads="1"/>
            </p:cNvSpPr>
            <p:nvPr/>
          </p:nvSpPr>
          <p:spPr bwMode="auto">
            <a:xfrm>
              <a:off x="363" y="454"/>
              <a:ext cx="317" cy="204"/>
            </a:xfrm>
            <a:prstGeom prst="rect">
              <a:avLst/>
            </a:prstGeom>
            <a:noFill/>
            <a:ln w="9525">
              <a:noFill/>
              <a:miter lim="800000"/>
            </a:ln>
          </p:spPr>
          <p:txBody>
            <a:bodyPr>
              <a:spAutoFit/>
            </a:bodyPr>
            <a:lstStyle/>
            <a:p>
              <a:pPr>
                <a:spcBef>
                  <a:spcPct val="50000"/>
                </a:spcBef>
                <a:buFont typeface="Arial" pitchFamily="34" charset="0"/>
                <a:buNone/>
              </a:pPr>
              <a:r>
                <a:rPr lang="en-US" altLang="zh-CN" sz="1400">
                  <a:latin typeface="Arial" pitchFamily="34" charset="0"/>
                </a:rPr>
                <a:t>15</a:t>
              </a:r>
            </a:p>
          </p:txBody>
        </p:sp>
        <p:sp>
          <p:nvSpPr>
            <p:cNvPr id="55422" name="文本框 54396"/>
            <p:cNvSpPr txBox="1">
              <a:spLocks noChangeArrowheads="1"/>
            </p:cNvSpPr>
            <p:nvPr/>
          </p:nvSpPr>
          <p:spPr bwMode="auto">
            <a:xfrm>
              <a:off x="0" y="817"/>
              <a:ext cx="227" cy="244"/>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6</a:t>
              </a:r>
            </a:p>
          </p:txBody>
        </p:sp>
        <p:sp>
          <p:nvSpPr>
            <p:cNvPr id="55423" name="文本框 54397"/>
            <p:cNvSpPr txBox="1">
              <a:spLocks noChangeArrowheads="1"/>
            </p:cNvSpPr>
            <p:nvPr/>
          </p:nvSpPr>
          <p:spPr bwMode="auto">
            <a:xfrm>
              <a:off x="816" y="726"/>
              <a:ext cx="363" cy="244"/>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10</a:t>
              </a:r>
            </a:p>
          </p:txBody>
        </p:sp>
        <p:sp>
          <p:nvSpPr>
            <p:cNvPr id="55424" name="文本框 54398"/>
            <p:cNvSpPr txBox="1">
              <a:spLocks noChangeArrowheads="1"/>
            </p:cNvSpPr>
            <p:nvPr/>
          </p:nvSpPr>
          <p:spPr bwMode="auto">
            <a:xfrm>
              <a:off x="635" y="1043"/>
              <a:ext cx="227" cy="245"/>
            </a:xfrm>
            <a:prstGeom prst="rect">
              <a:avLst/>
            </a:prstGeom>
            <a:noFill/>
            <a:ln w="9525">
              <a:noFill/>
              <a:miter lim="800000"/>
            </a:ln>
          </p:spPr>
          <p:txBody>
            <a:bodyPr>
              <a:spAutoFit/>
            </a:bodyPr>
            <a:lstStyle/>
            <a:p>
              <a:pPr>
                <a:spcBef>
                  <a:spcPct val="50000"/>
                </a:spcBef>
                <a:buFont typeface="Arial" pitchFamily="34" charset="0"/>
                <a:buNone/>
              </a:pPr>
              <a:r>
                <a:rPr lang="en-US" altLang="zh-CN">
                  <a:latin typeface="Arial" pitchFamily="34" charset="0"/>
                </a:rPr>
                <a:t>3</a:t>
              </a:r>
            </a:p>
          </p:txBody>
        </p:sp>
      </p:grpSp>
      <p:sp>
        <p:nvSpPr>
          <p:cNvPr id="55398" name="灯片编号占位符 1"/>
          <p:cNvSpPr>
            <a:spLocks noGrp="1" noChangeArrowheads="1"/>
          </p:cNvSpPr>
          <p:nvPr>
            <p:ph type="sldNum" sz="quarter" idx="4294967295"/>
          </p:nvPr>
        </p:nvSpPr>
        <p:spPr bwMode="auto">
          <a:xfrm>
            <a:off x="6804025" y="6381750"/>
            <a:ext cx="1981200" cy="476250"/>
          </a:xfrm>
          <a:prstGeom prst="rect">
            <a:avLst/>
          </a:prstGeom>
          <a:noFill/>
          <a:ln>
            <a:miter lim="800000"/>
          </a:ln>
        </p:spPr>
        <p:txBody>
          <a:bodyPr/>
          <a:lstStyle/>
          <a:p>
            <a:fld id="{D463A83E-F693-479D-8C12-38383BBB4DC5}" type="slidenum">
              <a:rPr altLang="en-US">
                <a:latin typeface="Times New Roman" pitchFamily="18" charset="0"/>
              </a:rPr>
              <a:pPr/>
              <a:t>58</a:t>
            </a:fld>
            <a:endParaRPr lang="zh-CN" altLang="en-US">
              <a:latin typeface="Times New Roman" pitchFamily="18" charset="0"/>
            </a:endParaRP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275"/>
                                        </p:tgtEl>
                                        <p:attrNameLst>
                                          <p:attrName>style.visibility</p:attrName>
                                        </p:attrNameLst>
                                      </p:cBhvr>
                                      <p:to>
                                        <p:strVal val="visible"/>
                                      </p:to>
                                    </p:set>
                                    <p:animEffect transition="in" filter="blinds(horizontal)">
                                      <p:cBhvr>
                                        <p:cTn id="7" dur="500"/>
                                        <p:tgtEl>
                                          <p:spTgt spid="542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341"/>
                                        </p:tgtEl>
                                        <p:attrNameLst>
                                          <p:attrName>style.visibility</p:attrName>
                                        </p:attrNameLst>
                                      </p:cBhvr>
                                      <p:to>
                                        <p:strVal val="visible"/>
                                      </p:to>
                                    </p:set>
                                    <p:animEffect transition="in" filter="blinds(horizontal)">
                                      <p:cBhvr>
                                        <p:cTn id="17" dur="500"/>
                                        <p:tgtEl>
                                          <p:spTgt spid="5434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4367"/>
                                        </p:tgtEl>
                                        <p:attrNameLst>
                                          <p:attrName>style.visibility</p:attrName>
                                        </p:attrNameLst>
                                      </p:cBhvr>
                                      <p:to>
                                        <p:strVal val="visible"/>
                                      </p:to>
                                    </p:set>
                                    <p:animEffect transition="in" filter="blinds(horizontal)">
                                      <p:cBhvr>
                                        <p:cTn id="22" dur="500"/>
                                        <p:tgtEl>
                                          <p:spTgt spid="5436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4347"/>
                                        </p:tgtEl>
                                        <p:attrNameLst>
                                          <p:attrName>style.visibility</p:attrName>
                                        </p:attrNameLst>
                                      </p:cBhvr>
                                      <p:to>
                                        <p:strVal val="visible"/>
                                      </p:to>
                                    </p:set>
                                    <p:animEffect transition="in" filter="blinds(horizontal)">
                                      <p:cBhvr>
                                        <p:cTn id="27" dur="500"/>
                                        <p:tgtEl>
                                          <p:spTgt spid="5434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4348"/>
                                        </p:tgtEl>
                                        <p:attrNameLst>
                                          <p:attrName>style.visibility</p:attrName>
                                        </p:attrNameLst>
                                      </p:cBhvr>
                                      <p:to>
                                        <p:strVal val="visible"/>
                                      </p:to>
                                    </p:set>
                                    <p:animEffect transition="in" filter="blinds(horizontal)">
                                      <p:cBhvr>
                                        <p:cTn id="32" dur="500"/>
                                        <p:tgtEl>
                                          <p:spTgt spid="5434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4349"/>
                                        </p:tgtEl>
                                        <p:attrNameLst>
                                          <p:attrName>style.visibility</p:attrName>
                                        </p:attrNameLst>
                                      </p:cBhvr>
                                      <p:to>
                                        <p:strVal val="visible"/>
                                      </p:to>
                                    </p:set>
                                    <p:animEffect transition="in" filter="blinds(horizontal)">
                                      <p:cBhvr>
                                        <p:cTn id="37" dur="500"/>
                                        <p:tgtEl>
                                          <p:spTgt spid="5434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4350"/>
                                        </p:tgtEl>
                                        <p:attrNameLst>
                                          <p:attrName>style.visibility</p:attrName>
                                        </p:attrNameLst>
                                      </p:cBhvr>
                                      <p:to>
                                        <p:strVal val="visible"/>
                                      </p:to>
                                    </p:set>
                                    <p:animEffect transition="in" filter="blinds(horizontal)">
                                      <p:cBhvr>
                                        <p:cTn id="42" dur="500"/>
                                        <p:tgtEl>
                                          <p:spTgt spid="5435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4351"/>
                                        </p:tgtEl>
                                        <p:attrNameLst>
                                          <p:attrName>style.visibility</p:attrName>
                                        </p:attrNameLst>
                                      </p:cBhvr>
                                      <p:to>
                                        <p:strVal val="visible"/>
                                      </p:to>
                                    </p:set>
                                    <p:animEffect transition="in" filter="blinds(horizontal)">
                                      <p:cBhvr>
                                        <p:cTn id="47" dur="500"/>
                                        <p:tgtEl>
                                          <p:spTgt spid="5435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4362"/>
                                        </p:tgtEl>
                                        <p:attrNameLst>
                                          <p:attrName>style.visibility</p:attrName>
                                        </p:attrNameLst>
                                      </p:cBhvr>
                                      <p:to>
                                        <p:strVal val="visible"/>
                                      </p:to>
                                    </p:set>
                                    <p:animEffect transition="in" filter="blinds(horizontal)">
                                      <p:cBhvr>
                                        <p:cTn id="52" dur="500"/>
                                        <p:tgtEl>
                                          <p:spTgt spid="5436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4342"/>
                                        </p:tgtEl>
                                        <p:attrNameLst>
                                          <p:attrName>style.visibility</p:attrName>
                                        </p:attrNameLst>
                                      </p:cBhvr>
                                      <p:to>
                                        <p:strVal val="visible"/>
                                      </p:to>
                                    </p:set>
                                    <p:animEffect transition="in" filter="blinds(horizontal)">
                                      <p:cBhvr>
                                        <p:cTn id="57" dur="500"/>
                                        <p:tgtEl>
                                          <p:spTgt spid="5434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4368"/>
                                        </p:tgtEl>
                                        <p:attrNameLst>
                                          <p:attrName>style.visibility</p:attrName>
                                        </p:attrNameLst>
                                      </p:cBhvr>
                                      <p:to>
                                        <p:strVal val="visible"/>
                                      </p:to>
                                    </p:set>
                                    <p:animEffect transition="in" filter="blinds(horizontal)">
                                      <p:cBhvr>
                                        <p:cTn id="62" dur="500"/>
                                        <p:tgtEl>
                                          <p:spTgt spid="5436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4352"/>
                                        </p:tgtEl>
                                        <p:attrNameLst>
                                          <p:attrName>style.visibility</p:attrName>
                                        </p:attrNameLst>
                                      </p:cBhvr>
                                      <p:to>
                                        <p:strVal val="visible"/>
                                      </p:to>
                                    </p:set>
                                    <p:animEffect transition="in" filter="blinds(horizontal)">
                                      <p:cBhvr>
                                        <p:cTn id="67" dur="500"/>
                                        <p:tgtEl>
                                          <p:spTgt spid="5435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4353"/>
                                        </p:tgtEl>
                                        <p:attrNameLst>
                                          <p:attrName>style.visibility</p:attrName>
                                        </p:attrNameLst>
                                      </p:cBhvr>
                                      <p:to>
                                        <p:strVal val="visible"/>
                                      </p:to>
                                    </p:set>
                                    <p:animEffect transition="in" filter="blinds(horizontal)">
                                      <p:cBhvr>
                                        <p:cTn id="72" dur="500"/>
                                        <p:tgtEl>
                                          <p:spTgt spid="54353"/>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4354"/>
                                        </p:tgtEl>
                                        <p:attrNameLst>
                                          <p:attrName>style.visibility</p:attrName>
                                        </p:attrNameLst>
                                      </p:cBhvr>
                                      <p:to>
                                        <p:strVal val="visible"/>
                                      </p:to>
                                    </p:set>
                                    <p:animEffect transition="in" filter="blinds(horizontal)">
                                      <p:cBhvr>
                                        <p:cTn id="77" dur="500"/>
                                        <p:tgtEl>
                                          <p:spTgt spid="54354"/>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4355"/>
                                        </p:tgtEl>
                                        <p:attrNameLst>
                                          <p:attrName>style.visibility</p:attrName>
                                        </p:attrNameLst>
                                      </p:cBhvr>
                                      <p:to>
                                        <p:strVal val="visible"/>
                                      </p:to>
                                    </p:set>
                                    <p:animEffect transition="in" filter="blinds(horizontal)">
                                      <p:cBhvr>
                                        <p:cTn id="82" dur="500"/>
                                        <p:tgtEl>
                                          <p:spTgt spid="54355"/>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54363"/>
                                        </p:tgtEl>
                                        <p:attrNameLst>
                                          <p:attrName>style.visibility</p:attrName>
                                        </p:attrNameLst>
                                      </p:cBhvr>
                                      <p:to>
                                        <p:strVal val="visible"/>
                                      </p:to>
                                    </p:set>
                                    <p:animEffect transition="in" filter="blinds(horizontal)">
                                      <p:cBhvr>
                                        <p:cTn id="87" dur="500"/>
                                        <p:tgtEl>
                                          <p:spTgt spid="54363"/>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54343"/>
                                        </p:tgtEl>
                                        <p:attrNameLst>
                                          <p:attrName>style.visibility</p:attrName>
                                        </p:attrNameLst>
                                      </p:cBhvr>
                                      <p:to>
                                        <p:strVal val="visible"/>
                                      </p:to>
                                    </p:set>
                                    <p:animEffect transition="in" filter="blinds(horizontal)">
                                      <p:cBhvr>
                                        <p:cTn id="92" dur="500"/>
                                        <p:tgtEl>
                                          <p:spTgt spid="54343"/>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54369"/>
                                        </p:tgtEl>
                                        <p:attrNameLst>
                                          <p:attrName>style.visibility</p:attrName>
                                        </p:attrNameLst>
                                      </p:cBhvr>
                                      <p:to>
                                        <p:strVal val="visible"/>
                                      </p:to>
                                    </p:set>
                                    <p:animEffect transition="in" filter="blinds(horizontal)">
                                      <p:cBhvr>
                                        <p:cTn id="97" dur="500"/>
                                        <p:tgtEl>
                                          <p:spTgt spid="54369"/>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54357"/>
                                        </p:tgtEl>
                                        <p:attrNameLst>
                                          <p:attrName>style.visibility</p:attrName>
                                        </p:attrNameLst>
                                      </p:cBhvr>
                                      <p:to>
                                        <p:strVal val="visible"/>
                                      </p:to>
                                    </p:set>
                                    <p:animEffect transition="in" filter="blinds(horizontal)">
                                      <p:cBhvr>
                                        <p:cTn id="102" dur="500"/>
                                        <p:tgtEl>
                                          <p:spTgt spid="54357"/>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54358"/>
                                        </p:tgtEl>
                                        <p:attrNameLst>
                                          <p:attrName>style.visibility</p:attrName>
                                        </p:attrNameLst>
                                      </p:cBhvr>
                                      <p:to>
                                        <p:strVal val="visible"/>
                                      </p:to>
                                    </p:set>
                                    <p:animEffect transition="in" filter="blinds(horizontal)">
                                      <p:cBhvr>
                                        <p:cTn id="107" dur="500"/>
                                        <p:tgtEl>
                                          <p:spTgt spid="54358"/>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54356"/>
                                        </p:tgtEl>
                                        <p:attrNameLst>
                                          <p:attrName>style.visibility</p:attrName>
                                        </p:attrNameLst>
                                      </p:cBhvr>
                                      <p:to>
                                        <p:strVal val="visible"/>
                                      </p:to>
                                    </p:set>
                                    <p:animEffect transition="in" filter="blinds(horizontal)">
                                      <p:cBhvr>
                                        <p:cTn id="112" dur="500"/>
                                        <p:tgtEl>
                                          <p:spTgt spid="54356"/>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54364"/>
                                        </p:tgtEl>
                                        <p:attrNameLst>
                                          <p:attrName>style.visibility</p:attrName>
                                        </p:attrNameLst>
                                      </p:cBhvr>
                                      <p:to>
                                        <p:strVal val="visible"/>
                                      </p:to>
                                    </p:set>
                                    <p:animEffect transition="in" filter="blinds(horizontal)">
                                      <p:cBhvr>
                                        <p:cTn id="117" dur="500"/>
                                        <p:tgtEl>
                                          <p:spTgt spid="54364"/>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54344"/>
                                        </p:tgtEl>
                                        <p:attrNameLst>
                                          <p:attrName>style.visibility</p:attrName>
                                        </p:attrNameLst>
                                      </p:cBhvr>
                                      <p:to>
                                        <p:strVal val="visible"/>
                                      </p:to>
                                    </p:set>
                                    <p:animEffect transition="in" filter="blinds(horizontal)">
                                      <p:cBhvr>
                                        <p:cTn id="122" dur="500"/>
                                        <p:tgtEl>
                                          <p:spTgt spid="54344"/>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54370"/>
                                        </p:tgtEl>
                                        <p:attrNameLst>
                                          <p:attrName>style.visibility</p:attrName>
                                        </p:attrNameLst>
                                      </p:cBhvr>
                                      <p:to>
                                        <p:strVal val="visible"/>
                                      </p:to>
                                    </p:set>
                                    <p:animEffect transition="in" filter="blinds(horizontal)">
                                      <p:cBhvr>
                                        <p:cTn id="127" dur="500"/>
                                        <p:tgtEl>
                                          <p:spTgt spid="54370"/>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54359"/>
                                        </p:tgtEl>
                                        <p:attrNameLst>
                                          <p:attrName>style.visibility</p:attrName>
                                        </p:attrNameLst>
                                      </p:cBhvr>
                                      <p:to>
                                        <p:strVal val="visible"/>
                                      </p:to>
                                    </p:set>
                                    <p:animEffect transition="in" filter="blinds(horizontal)">
                                      <p:cBhvr>
                                        <p:cTn id="132" dur="500"/>
                                        <p:tgtEl>
                                          <p:spTgt spid="54359"/>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54360"/>
                                        </p:tgtEl>
                                        <p:attrNameLst>
                                          <p:attrName>style.visibility</p:attrName>
                                        </p:attrNameLst>
                                      </p:cBhvr>
                                      <p:to>
                                        <p:strVal val="visible"/>
                                      </p:to>
                                    </p:set>
                                    <p:animEffect transition="in" filter="blinds(horizontal)">
                                      <p:cBhvr>
                                        <p:cTn id="137" dur="500"/>
                                        <p:tgtEl>
                                          <p:spTgt spid="54360"/>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nodeType="clickEffect">
                                  <p:stCondLst>
                                    <p:cond delay="0"/>
                                  </p:stCondLst>
                                  <p:childTnLst>
                                    <p:set>
                                      <p:cBhvr>
                                        <p:cTn id="141" dur="1" fill="hold">
                                          <p:stCondLst>
                                            <p:cond delay="0"/>
                                          </p:stCondLst>
                                        </p:cTn>
                                        <p:tgtEl>
                                          <p:spTgt spid="54365"/>
                                        </p:tgtEl>
                                        <p:attrNameLst>
                                          <p:attrName>style.visibility</p:attrName>
                                        </p:attrNameLst>
                                      </p:cBhvr>
                                      <p:to>
                                        <p:strVal val="visible"/>
                                      </p:to>
                                    </p:set>
                                    <p:animEffect transition="in" filter="blinds(horizontal)">
                                      <p:cBhvr>
                                        <p:cTn id="142" dur="500"/>
                                        <p:tgtEl>
                                          <p:spTgt spid="54365"/>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54345"/>
                                        </p:tgtEl>
                                        <p:attrNameLst>
                                          <p:attrName>style.visibility</p:attrName>
                                        </p:attrNameLst>
                                      </p:cBhvr>
                                      <p:to>
                                        <p:strVal val="visible"/>
                                      </p:to>
                                    </p:set>
                                    <p:animEffect transition="in" filter="blinds(horizontal)">
                                      <p:cBhvr>
                                        <p:cTn id="147" dur="500"/>
                                        <p:tgtEl>
                                          <p:spTgt spid="54345"/>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nodeType="clickEffect">
                                  <p:stCondLst>
                                    <p:cond delay="0"/>
                                  </p:stCondLst>
                                  <p:childTnLst>
                                    <p:set>
                                      <p:cBhvr>
                                        <p:cTn id="151" dur="1" fill="hold">
                                          <p:stCondLst>
                                            <p:cond delay="0"/>
                                          </p:stCondLst>
                                        </p:cTn>
                                        <p:tgtEl>
                                          <p:spTgt spid="54371"/>
                                        </p:tgtEl>
                                        <p:attrNameLst>
                                          <p:attrName>style.visibility</p:attrName>
                                        </p:attrNameLst>
                                      </p:cBhvr>
                                      <p:to>
                                        <p:strVal val="visible"/>
                                      </p:to>
                                    </p:set>
                                    <p:animEffect transition="in" filter="blinds(horizontal)">
                                      <p:cBhvr>
                                        <p:cTn id="152" dur="500"/>
                                        <p:tgtEl>
                                          <p:spTgt spid="54371"/>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54361"/>
                                        </p:tgtEl>
                                        <p:attrNameLst>
                                          <p:attrName>style.visibility</p:attrName>
                                        </p:attrNameLst>
                                      </p:cBhvr>
                                      <p:to>
                                        <p:strVal val="visible"/>
                                      </p:to>
                                    </p:set>
                                    <p:animEffect transition="in" filter="blinds(horizontal)">
                                      <p:cBhvr>
                                        <p:cTn id="157" dur="500"/>
                                        <p:tgtEl>
                                          <p:spTgt spid="54361"/>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nodeType="clickEffect">
                                  <p:stCondLst>
                                    <p:cond delay="0"/>
                                  </p:stCondLst>
                                  <p:childTnLst>
                                    <p:set>
                                      <p:cBhvr>
                                        <p:cTn id="161" dur="1" fill="hold">
                                          <p:stCondLst>
                                            <p:cond delay="0"/>
                                          </p:stCondLst>
                                        </p:cTn>
                                        <p:tgtEl>
                                          <p:spTgt spid="54366"/>
                                        </p:tgtEl>
                                        <p:attrNameLst>
                                          <p:attrName>style.visibility</p:attrName>
                                        </p:attrNameLst>
                                      </p:cBhvr>
                                      <p:to>
                                        <p:strVal val="visible"/>
                                      </p:to>
                                    </p:set>
                                    <p:animEffect transition="in" filter="blinds(horizontal)">
                                      <p:cBhvr>
                                        <p:cTn id="162" dur="500"/>
                                        <p:tgtEl>
                                          <p:spTgt spid="54366"/>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grpId="0" nodeType="clickEffect">
                                  <p:stCondLst>
                                    <p:cond delay="0"/>
                                  </p:stCondLst>
                                  <p:childTnLst>
                                    <p:set>
                                      <p:cBhvr>
                                        <p:cTn id="166" dur="1" fill="hold">
                                          <p:stCondLst>
                                            <p:cond delay="0"/>
                                          </p:stCondLst>
                                        </p:cTn>
                                        <p:tgtEl>
                                          <p:spTgt spid="54346"/>
                                        </p:tgtEl>
                                        <p:attrNameLst>
                                          <p:attrName>style.visibility</p:attrName>
                                        </p:attrNameLst>
                                      </p:cBhvr>
                                      <p:to>
                                        <p:strVal val="visible"/>
                                      </p:to>
                                    </p:set>
                                    <p:animEffect transition="in" filter="blinds(horizontal)">
                                      <p:cBhvr>
                                        <p:cTn id="167" dur="500"/>
                                        <p:tgtEl>
                                          <p:spTgt spid="54346"/>
                                        </p:tgtEl>
                                      </p:cBhvr>
                                    </p:animEffect>
                                  </p:childTnLst>
                                </p:cTn>
                              </p:par>
                            </p:childTnLst>
                          </p:cTn>
                        </p:par>
                      </p:childTnLst>
                    </p:cTn>
                  </p:par>
                  <p:par>
                    <p:cTn id="168" fill="hold">
                      <p:stCondLst>
                        <p:cond delay="indefinite"/>
                      </p:stCondLst>
                      <p:childTnLst>
                        <p:par>
                          <p:cTn id="169" fill="hold">
                            <p:stCondLst>
                              <p:cond delay="0"/>
                            </p:stCondLst>
                            <p:childTnLst>
                              <p:par>
                                <p:cTn id="170" presetID="3" presetClass="entr" presetSubtype="10" fill="hold" nodeType="clickEffect">
                                  <p:stCondLst>
                                    <p:cond delay="0"/>
                                  </p:stCondLst>
                                  <p:childTnLst>
                                    <p:set>
                                      <p:cBhvr>
                                        <p:cTn id="171" dur="1" fill="hold">
                                          <p:stCondLst>
                                            <p:cond delay="0"/>
                                          </p:stCondLst>
                                        </p:cTn>
                                        <p:tgtEl>
                                          <p:spTgt spid="54372"/>
                                        </p:tgtEl>
                                        <p:attrNameLst>
                                          <p:attrName>style.visibility</p:attrName>
                                        </p:attrNameLst>
                                      </p:cBhvr>
                                      <p:to>
                                        <p:strVal val="visible"/>
                                      </p:to>
                                    </p:set>
                                    <p:animEffect transition="in" filter="blinds(horizontal)">
                                      <p:cBhvr>
                                        <p:cTn id="172" dur="500"/>
                                        <p:tgtEl>
                                          <p:spTgt spid="54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41" grpId="0"/>
      <p:bldP spid="54342" grpId="0"/>
      <p:bldP spid="54343" grpId="0"/>
      <p:bldP spid="54344" grpId="0"/>
      <p:bldP spid="54345" grpId="0"/>
      <p:bldP spid="54346" grpId="0"/>
      <p:bldP spid="54347" grpId="0"/>
      <p:bldP spid="54348" grpId="0"/>
      <p:bldP spid="54349" grpId="0"/>
      <p:bldP spid="54350" grpId="0"/>
      <p:bldP spid="54351" grpId="0"/>
      <p:bldP spid="54352" grpId="0"/>
      <p:bldP spid="54353" grpId="0"/>
      <p:bldP spid="54354" grpId="0"/>
      <p:bldP spid="54355" grpId="0"/>
      <p:bldP spid="54356" grpId="0"/>
      <p:bldP spid="54357" grpId="0"/>
      <p:bldP spid="54358" grpId="0"/>
      <p:bldP spid="54359" grpId="0"/>
      <p:bldP spid="54360" grpId="0"/>
      <p:bldP spid="5436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59</a:t>
            </a:fld>
            <a:endParaRPr lang="zh-CN" altLang="en-US" dirty="0"/>
          </a:p>
        </p:txBody>
      </p:sp>
      <p:sp>
        <p:nvSpPr>
          <p:cNvPr id="6" name="内容占位符 5"/>
          <p:cNvSpPr>
            <a:spLocks noGrp="1"/>
          </p:cNvSpPr>
          <p:nvPr>
            <p:ph idx="1"/>
          </p:nvPr>
        </p:nvSpPr>
        <p:spPr>
          <a:xfrm>
            <a:off x="395536" y="910789"/>
            <a:ext cx="8229600" cy="4678451"/>
          </a:xfrm>
        </p:spPr>
        <p:txBody>
          <a:bodyPr/>
          <a:lstStyle/>
          <a:p>
            <a:pPr>
              <a:lnSpc>
                <a:spcPct val="90000"/>
              </a:lnSpc>
              <a:buClr>
                <a:srgbClr val="FF0000"/>
              </a:buClr>
              <a:buFont typeface="Wingdings" pitchFamily="2" charset="2"/>
              <a:buChar char="n"/>
            </a:pPr>
            <a:r>
              <a:rPr lang="en-US" altLang="zh-CN" sz="2800" b="1" dirty="0">
                <a:cs typeface="Times New Roman" pitchFamily="18" charset="0"/>
              </a:rPr>
              <a:t>Prim</a:t>
            </a:r>
            <a:r>
              <a:rPr lang="zh-CN" altLang="en-US" sz="2800" b="1" dirty="0">
                <a:cs typeface="Times New Roman" pitchFamily="18" charset="0"/>
              </a:rPr>
              <a:t>算法</a:t>
            </a:r>
            <a:endParaRPr lang="en-US" altLang="zh-CN" sz="2800" b="1" dirty="0">
              <a:cs typeface="Times New Roman" pitchFamily="18" charset="0"/>
            </a:endParaRPr>
          </a:p>
          <a:p>
            <a:pPr marL="660400" indent="-660400">
              <a:lnSpc>
                <a:spcPct val="90000"/>
              </a:lnSpc>
              <a:buFont typeface="Wingdings" pitchFamily="2" charset="2"/>
              <a:buNone/>
            </a:pPr>
            <a:r>
              <a:rPr lang="en-US" altLang="zh-CN" sz="1800" b="1" dirty="0">
                <a:solidFill>
                  <a:srgbClr val="0000FF"/>
                </a:solidFill>
                <a:cs typeface="Times New Roman" pitchFamily="18" charset="0"/>
              </a:rPr>
              <a:t>      </a:t>
            </a:r>
            <a:r>
              <a:rPr lang="zh-CN" altLang="en-US" sz="1800" b="1" dirty="0">
                <a:cs typeface="Times New Roman" pitchFamily="18" charset="0"/>
              </a:rPr>
              <a:t>输入：</a:t>
            </a:r>
            <a:r>
              <a:rPr lang="en-US" altLang="zh-CN" sz="1800" b="1" dirty="0">
                <a:cs typeface="Times New Roman" pitchFamily="18" charset="0"/>
              </a:rPr>
              <a:t>G</a:t>
            </a:r>
            <a:r>
              <a:rPr lang="zh-CN" altLang="en-US" sz="1800" b="1" dirty="0">
                <a:cs typeface="Times New Roman" pitchFamily="18" charset="0"/>
              </a:rPr>
              <a:t>，输出：最小生成树 </a:t>
            </a:r>
            <a:endParaRPr lang="en-US" altLang="zh-CN" sz="1800" b="1" dirty="0">
              <a:solidFill>
                <a:srgbClr val="FF0000"/>
              </a:solidFill>
              <a:cs typeface="Times New Roman" pitchFamily="18" charset="0"/>
            </a:endParaRPr>
          </a:p>
          <a:p>
            <a:pPr lvl="1">
              <a:spcAft>
                <a:spcPts val="600"/>
              </a:spcAft>
              <a:buNone/>
            </a:pPr>
            <a:r>
              <a:rPr lang="en-US" altLang="zh-CN" sz="1800" dirty="0"/>
              <a:t>S</a:t>
            </a:r>
            <a:r>
              <a:rPr lang="en-US" altLang="zh-CN" sz="1800" baseline="-25000" dirty="0"/>
              <a:t>1</a:t>
            </a:r>
            <a:r>
              <a:rPr lang="en-US" altLang="zh-CN" sz="1800" dirty="0"/>
              <a:t>: </a:t>
            </a:r>
            <a:r>
              <a:rPr lang="zh-CN" altLang="en-US" sz="1800" dirty="0"/>
              <a:t>初始化</a:t>
            </a:r>
            <a:r>
              <a:rPr lang="zh-CN" altLang="en-US" sz="1800" dirty="0">
                <a:solidFill>
                  <a:srgbClr val="FF0000"/>
                </a:solidFill>
              </a:rPr>
              <a:t>已选顶点集合</a:t>
            </a:r>
            <a:r>
              <a:rPr lang="en-US" altLang="zh-CN" sz="1800" b="1" dirty="0">
                <a:solidFill>
                  <a:srgbClr val="FF0000"/>
                </a:solidFill>
              </a:rPr>
              <a:t>U</a:t>
            </a:r>
            <a:r>
              <a:rPr lang="zh-CN" altLang="en-US" sz="1800" dirty="0"/>
              <a:t>＝</a:t>
            </a:r>
            <a:r>
              <a:rPr lang="en-US" altLang="zh-CN" sz="1800" dirty="0"/>
              <a:t>{v</a:t>
            </a:r>
            <a:r>
              <a:rPr lang="en-US" altLang="zh-CN" sz="1800" baseline="-25000" dirty="0"/>
              <a:t>0</a:t>
            </a:r>
            <a:r>
              <a:rPr lang="en-US" altLang="zh-CN" sz="1800" dirty="0"/>
              <a:t>}(v</a:t>
            </a:r>
            <a:r>
              <a:rPr lang="en-US" altLang="zh-CN" sz="1800" baseline="-25000" dirty="0"/>
              <a:t> 0</a:t>
            </a:r>
            <a:r>
              <a:rPr lang="en-US" altLang="zh-CN" sz="1800" dirty="0"/>
              <a:t>∈</a:t>
            </a:r>
            <a:r>
              <a:rPr lang="en-US" altLang="zh-CN" sz="1800" b="1" dirty="0"/>
              <a:t> </a:t>
            </a:r>
            <a:r>
              <a:rPr lang="en-US" altLang="zh-CN" sz="1800" b="1" dirty="0">
                <a:cs typeface="Times New Roman" pitchFamily="18" charset="0"/>
              </a:rPr>
              <a:t>G.</a:t>
            </a:r>
            <a:r>
              <a:rPr lang="en-US" altLang="zh-CN" sz="1800" b="1" dirty="0"/>
              <a:t>V</a:t>
            </a:r>
            <a:r>
              <a:rPr lang="en-US" altLang="zh-CN" sz="1800" dirty="0"/>
              <a:t>)</a:t>
            </a:r>
            <a:r>
              <a:rPr lang="zh-CN" altLang="en-US" sz="1800" dirty="0"/>
              <a:t>、</a:t>
            </a:r>
            <a:r>
              <a:rPr lang="zh-CN" altLang="en-US" sz="1800" dirty="0">
                <a:solidFill>
                  <a:srgbClr val="FF0000"/>
                </a:solidFill>
              </a:rPr>
              <a:t>候选边集</a:t>
            </a:r>
            <a:r>
              <a:rPr lang="en-US" altLang="zh-CN" sz="1800" i="1" dirty="0"/>
              <a:t>edges</a:t>
            </a:r>
            <a:r>
              <a:rPr lang="en-US" altLang="zh-CN" sz="1800" dirty="0"/>
              <a:t>;</a:t>
            </a:r>
            <a:endParaRPr lang="zh-CN" altLang="en-US" sz="1800" dirty="0"/>
          </a:p>
          <a:p>
            <a:pPr lvl="1">
              <a:spcAft>
                <a:spcPts val="600"/>
              </a:spcAft>
              <a:buNone/>
            </a:pPr>
            <a:r>
              <a:rPr lang="en-US" altLang="zh-CN" sz="1800" dirty="0"/>
              <a:t>S</a:t>
            </a:r>
            <a:r>
              <a:rPr lang="en-US" altLang="zh-CN" sz="1800" baseline="-25000" dirty="0"/>
              <a:t>2</a:t>
            </a:r>
            <a:r>
              <a:rPr lang="en-US" altLang="zh-CN" sz="1800" dirty="0"/>
              <a:t>: </a:t>
            </a:r>
            <a:r>
              <a:rPr lang="zh-CN" altLang="en-US" sz="1800" dirty="0"/>
              <a:t>在所有</a:t>
            </a:r>
            <a:r>
              <a:rPr lang="en-US" altLang="zh-CN" sz="1800" dirty="0" err="1"/>
              <a:t>v</a:t>
            </a:r>
            <a:r>
              <a:rPr lang="en-US" altLang="zh-CN" sz="1800" i="1" baseline="-25000" dirty="0" err="1"/>
              <a:t>i</a:t>
            </a:r>
            <a:r>
              <a:rPr lang="en-US" altLang="zh-CN" sz="1800" dirty="0" err="1"/>
              <a:t>∈</a:t>
            </a:r>
            <a:r>
              <a:rPr lang="en-US" altLang="zh-CN" sz="1800" b="1" dirty="0" err="1">
                <a:solidFill>
                  <a:srgbClr val="FF0000"/>
                </a:solidFill>
              </a:rPr>
              <a:t>U</a:t>
            </a:r>
            <a:r>
              <a:rPr lang="zh-CN" altLang="en-US" sz="1800" dirty="0"/>
              <a:t>，</a:t>
            </a:r>
            <a:r>
              <a:rPr lang="en-US" altLang="zh-CN" sz="1800" dirty="0" err="1"/>
              <a:t>v</a:t>
            </a:r>
            <a:r>
              <a:rPr lang="en-US" altLang="zh-CN" sz="1800" i="1" baseline="-25000" dirty="0" err="1"/>
              <a:t>j</a:t>
            </a:r>
            <a:r>
              <a:rPr lang="en-US" altLang="zh-CN" sz="1800" dirty="0" err="1"/>
              <a:t>∈</a:t>
            </a:r>
            <a:r>
              <a:rPr lang="en-US" altLang="zh-CN" sz="1800" dirty="0" err="1">
                <a:solidFill>
                  <a:srgbClr val="FF0000"/>
                </a:solidFill>
              </a:rPr>
              <a:t>G.</a:t>
            </a:r>
            <a:r>
              <a:rPr lang="en-US" altLang="zh-CN" sz="1800" b="1" dirty="0" err="1">
                <a:solidFill>
                  <a:srgbClr val="FF0000"/>
                </a:solidFill>
              </a:rPr>
              <a:t>V</a:t>
            </a:r>
            <a:r>
              <a:rPr lang="zh-CN" altLang="en-US" sz="1800" dirty="0">
                <a:solidFill>
                  <a:srgbClr val="FF0000"/>
                </a:solidFill>
              </a:rPr>
              <a:t>－</a:t>
            </a:r>
            <a:r>
              <a:rPr lang="en-US" altLang="zh-CN" sz="1800" b="1" dirty="0">
                <a:solidFill>
                  <a:srgbClr val="FF0000"/>
                </a:solidFill>
              </a:rPr>
              <a:t>U</a:t>
            </a:r>
            <a:r>
              <a:rPr lang="zh-CN" altLang="en-US" sz="1800" dirty="0"/>
              <a:t>的边</a:t>
            </a:r>
            <a:r>
              <a:rPr lang="en-US" altLang="zh-CN" sz="1800" dirty="0"/>
              <a:t>(v</a:t>
            </a:r>
            <a:r>
              <a:rPr lang="en-US" altLang="zh-CN" sz="1800" i="1" baseline="-25000" dirty="0"/>
              <a:t>i</a:t>
            </a:r>
            <a:r>
              <a:rPr lang="en-US" altLang="zh-CN" sz="1800" dirty="0"/>
              <a:t>, </a:t>
            </a:r>
            <a:r>
              <a:rPr lang="en-US" altLang="zh-CN" sz="1800" dirty="0" err="1"/>
              <a:t>v</a:t>
            </a:r>
            <a:r>
              <a:rPr lang="en-US" altLang="zh-CN" sz="1800" i="1" baseline="-25000" dirty="0" err="1"/>
              <a:t>j</a:t>
            </a:r>
            <a:r>
              <a:rPr lang="en-US" altLang="zh-CN" sz="1800" dirty="0"/>
              <a:t>)∈</a:t>
            </a:r>
            <a:r>
              <a:rPr lang="en-US" altLang="zh-CN" sz="1800" b="1" dirty="0">
                <a:cs typeface="Times New Roman" pitchFamily="18" charset="0"/>
              </a:rPr>
              <a:t> G.</a:t>
            </a:r>
            <a:r>
              <a:rPr lang="en-US" altLang="zh-CN" sz="1800" b="1" dirty="0"/>
              <a:t>E</a:t>
            </a:r>
            <a:r>
              <a:rPr lang="zh-CN" altLang="en-US" sz="1800" dirty="0"/>
              <a:t>中</a:t>
            </a:r>
            <a:r>
              <a:rPr lang="zh-CN" altLang="en-US" sz="1800" b="1" dirty="0">
                <a:solidFill>
                  <a:srgbClr val="FF0000"/>
                </a:solidFill>
              </a:rPr>
              <a:t>找一条权值最小的边  </a:t>
            </a:r>
            <a:endParaRPr lang="en-US" altLang="zh-CN" sz="1800" b="1" dirty="0">
              <a:solidFill>
                <a:srgbClr val="FF0000"/>
              </a:solidFill>
            </a:endParaRPr>
          </a:p>
          <a:p>
            <a:pPr lvl="1">
              <a:spcAft>
                <a:spcPts val="600"/>
              </a:spcAft>
              <a:buNone/>
            </a:pPr>
            <a:r>
              <a:rPr lang="en-US" altLang="zh-CN" sz="1800" b="1" dirty="0">
                <a:solidFill>
                  <a:srgbClr val="FF0000"/>
                </a:solidFill>
              </a:rPr>
              <a:t>      </a:t>
            </a:r>
            <a:r>
              <a:rPr lang="en-US" altLang="zh-CN" sz="1800" dirty="0"/>
              <a:t>(</a:t>
            </a:r>
            <a:r>
              <a:rPr lang="en-US" altLang="zh-CN" sz="1800" dirty="0" err="1"/>
              <a:t>v</a:t>
            </a:r>
            <a:r>
              <a:rPr lang="en-US" altLang="zh-CN" sz="1800" i="1" baseline="-25000" dirty="0" err="1"/>
              <a:t>p</a:t>
            </a:r>
            <a:r>
              <a:rPr lang="en-US" altLang="zh-CN" sz="1800" dirty="0"/>
              <a:t>, </a:t>
            </a:r>
            <a:r>
              <a:rPr lang="en-US" altLang="zh-CN" sz="1800" dirty="0" err="1"/>
              <a:t>v</a:t>
            </a:r>
            <a:r>
              <a:rPr lang="en-US" altLang="zh-CN" sz="1800" i="1" baseline="-25000" dirty="0" err="1"/>
              <a:t>k</a:t>
            </a:r>
            <a:r>
              <a:rPr lang="en-US" altLang="zh-CN" sz="1800" dirty="0"/>
              <a:t>) </a:t>
            </a:r>
            <a:r>
              <a:rPr lang="zh-CN" altLang="en-US" sz="1800" dirty="0"/>
              <a:t>，</a:t>
            </a:r>
            <a:r>
              <a:rPr lang="en-US" altLang="zh-CN" sz="1800" dirty="0" err="1"/>
              <a:t>v</a:t>
            </a:r>
            <a:r>
              <a:rPr lang="en-US" altLang="zh-CN" sz="1800" i="1" baseline="-25000" dirty="0" err="1">
                <a:solidFill>
                  <a:srgbClr val="FF0000"/>
                </a:solidFill>
              </a:rPr>
              <a:t>k</a:t>
            </a:r>
            <a:r>
              <a:rPr lang="zh-CN" altLang="en-US" sz="1800" dirty="0">
                <a:solidFill>
                  <a:srgbClr val="FF0000"/>
                </a:solidFill>
              </a:rPr>
              <a:t>并入</a:t>
            </a:r>
            <a:r>
              <a:rPr lang="en-US" altLang="zh-CN" sz="1800" b="1" dirty="0"/>
              <a:t>U</a:t>
            </a:r>
            <a:r>
              <a:rPr lang="zh-CN" altLang="en-US" sz="1800" dirty="0"/>
              <a:t> ，同时</a:t>
            </a:r>
            <a:r>
              <a:rPr lang="zh-CN" altLang="en-US" sz="1800" dirty="0">
                <a:solidFill>
                  <a:srgbClr val="FF0000"/>
                </a:solidFill>
              </a:rPr>
              <a:t>更新候选边集</a:t>
            </a:r>
            <a:r>
              <a:rPr lang="en-US" altLang="zh-CN" sz="1800" i="1" dirty="0"/>
              <a:t>edges</a:t>
            </a:r>
            <a:r>
              <a:rPr lang="en-US" altLang="zh-CN" sz="1800" dirty="0"/>
              <a:t>;</a:t>
            </a:r>
          </a:p>
          <a:p>
            <a:pPr lvl="1">
              <a:spcAft>
                <a:spcPts val="600"/>
              </a:spcAft>
              <a:buNone/>
            </a:pPr>
            <a:r>
              <a:rPr lang="en-US" altLang="zh-CN" sz="1800" dirty="0"/>
              <a:t>S</a:t>
            </a:r>
            <a:r>
              <a:rPr lang="en-US" altLang="zh-CN" sz="1800" baseline="-25000" dirty="0"/>
              <a:t>3</a:t>
            </a:r>
            <a:r>
              <a:rPr lang="en-US" altLang="zh-CN" sz="1800" dirty="0"/>
              <a:t>: </a:t>
            </a:r>
            <a:r>
              <a:rPr lang="zh-CN" altLang="en-US" sz="1800" dirty="0"/>
              <a:t>重复</a:t>
            </a:r>
            <a:r>
              <a:rPr lang="en-US" altLang="zh-CN" sz="1800" dirty="0"/>
              <a:t>S</a:t>
            </a:r>
            <a:r>
              <a:rPr lang="en-US" altLang="zh-CN" sz="1800" baseline="-25000" dirty="0"/>
              <a:t>2</a:t>
            </a:r>
            <a:r>
              <a:rPr lang="zh-CN" altLang="en-US" sz="1800" dirty="0"/>
              <a:t>，直到</a:t>
            </a:r>
            <a:r>
              <a:rPr lang="en-US" altLang="zh-CN" sz="1800" b="1" dirty="0"/>
              <a:t>U</a:t>
            </a:r>
            <a:r>
              <a:rPr lang="zh-CN" altLang="en-US" sz="1800" dirty="0"/>
              <a:t>＝</a:t>
            </a:r>
            <a:r>
              <a:rPr lang="en-US" altLang="zh-CN" sz="1800" b="1" dirty="0"/>
              <a:t>G.V</a:t>
            </a:r>
            <a:r>
              <a:rPr lang="zh-CN" altLang="en-US" sz="1800" dirty="0"/>
              <a:t>为止</a:t>
            </a:r>
            <a:r>
              <a:rPr lang="en-US" altLang="zh-CN" sz="1800" dirty="0"/>
              <a:t>.</a:t>
            </a:r>
          </a:p>
          <a:p>
            <a:pPr eaLnBrk="1" hangingPunct="1">
              <a:spcBef>
                <a:spcPts val="1200"/>
              </a:spcBef>
              <a:buFont typeface="Wingdings" pitchFamily="2" charset="2"/>
              <a:buNone/>
            </a:pPr>
            <a:r>
              <a:rPr lang="en-US" altLang="zh-CN" sz="2000" b="1" dirty="0"/>
              <a:t>        </a:t>
            </a:r>
            <a:r>
              <a:rPr lang="en-US" altLang="zh-CN" sz="2000" b="1" dirty="0">
                <a:solidFill>
                  <a:srgbClr val="0000FF"/>
                </a:solidFill>
              </a:rPr>
              <a:t>for</a:t>
            </a:r>
            <a:r>
              <a:rPr lang="en-US" altLang="zh-CN" sz="2000" b="1" dirty="0"/>
              <a:t>  (</a:t>
            </a:r>
            <a:r>
              <a:rPr lang="en-US" altLang="zh-CN" sz="2000" b="1" i="1" dirty="0" err="1"/>
              <a:t>i</a:t>
            </a:r>
            <a:r>
              <a:rPr lang="en-US" altLang="zh-CN" sz="2000" b="1" dirty="0"/>
              <a:t>=1; </a:t>
            </a:r>
            <a:r>
              <a:rPr lang="en-US" altLang="zh-CN" sz="2000" b="1" i="1" dirty="0" err="1"/>
              <a:t>i</a:t>
            </a:r>
            <a:r>
              <a:rPr lang="en-US" altLang="zh-CN" sz="2000" b="1" dirty="0"/>
              <a:t>&lt;=</a:t>
            </a:r>
            <a:r>
              <a:rPr lang="en-US" altLang="zh-CN" sz="2000" b="1" i="1" dirty="0"/>
              <a:t>n</a:t>
            </a:r>
            <a:r>
              <a:rPr lang="en-US" altLang="zh-CN" sz="2000" b="1" dirty="0"/>
              <a:t>-1; </a:t>
            </a:r>
            <a:r>
              <a:rPr lang="en-US" altLang="zh-CN" sz="2000" b="1" i="1" dirty="0" err="1"/>
              <a:t>i</a:t>
            </a:r>
            <a:r>
              <a:rPr lang="en-US" altLang="zh-CN" sz="2000" b="1" dirty="0"/>
              <a:t>++)</a:t>
            </a:r>
          </a:p>
          <a:p>
            <a:pPr eaLnBrk="1" hangingPunct="1">
              <a:buFont typeface="Wingdings" pitchFamily="2" charset="2"/>
              <a:buNone/>
            </a:pPr>
            <a:r>
              <a:rPr lang="en-US" altLang="zh-CN" sz="2000" b="1" dirty="0"/>
              <a:t>        { </a:t>
            </a:r>
            <a:r>
              <a:rPr lang="zh-CN" altLang="en-US" sz="2000" b="1" dirty="0"/>
              <a:t>从候选边中找出权值最小的边</a:t>
            </a:r>
            <a:r>
              <a:rPr lang="en-US" altLang="zh-CN" sz="2000" b="1" dirty="0"/>
              <a:t>(</a:t>
            </a:r>
            <a:r>
              <a:rPr lang="en-US" altLang="zh-CN" sz="2000" dirty="0" err="1"/>
              <a:t>v</a:t>
            </a:r>
            <a:r>
              <a:rPr lang="en-US" altLang="zh-CN" sz="2000" b="1" i="1" baseline="-25000" dirty="0" err="1"/>
              <a:t>p</a:t>
            </a:r>
            <a:r>
              <a:rPr lang="en-US" altLang="zh-CN" sz="2000" b="1" dirty="0"/>
              <a:t>,</a:t>
            </a:r>
            <a:r>
              <a:rPr lang="en-US" altLang="zh-CN" sz="2000" dirty="0"/>
              <a:t> </a:t>
            </a:r>
            <a:r>
              <a:rPr lang="en-US" altLang="zh-CN" sz="2000" dirty="0" err="1"/>
              <a:t>v</a:t>
            </a:r>
            <a:r>
              <a:rPr lang="en-US" altLang="zh-CN" sz="2000" b="1" i="1" baseline="-25000" dirty="0" err="1"/>
              <a:t>k</a:t>
            </a:r>
            <a:r>
              <a:rPr lang="en-US" altLang="zh-CN" sz="2000" b="1" dirty="0"/>
              <a:t>)</a:t>
            </a:r>
            <a:r>
              <a:rPr lang="zh-CN" altLang="en-US" sz="2000" b="1" dirty="0"/>
              <a:t>； </a:t>
            </a:r>
            <a:r>
              <a:rPr lang="en-US" altLang="zh-CN" sz="1800" b="1" dirty="0">
                <a:solidFill>
                  <a:srgbClr val="0000FF"/>
                </a:solidFill>
              </a:rPr>
              <a:t>//</a:t>
            </a:r>
            <a:r>
              <a:rPr lang="zh-CN" altLang="en-US" sz="1800" b="1" dirty="0">
                <a:solidFill>
                  <a:srgbClr val="0000FF"/>
                </a:solidFill>
              </a:rPr>
              <a:t>其中</a:t>
            </a:r>
            <a:r>
              <a:rPr lang="en-US" altLang="zh-CN" sz="1800" b="1" i="1" dirty="0" err="1">
                <a:solidFill>
                  <a:srgbClr val="0000FF"/>
                </a:solidFill>
              </a:rPr>
              <a:t>v</a:t>
            </a:r>
            <a:r>
              <a:rPr lang="en-US" altLang="zh-CN" sz="1800" b="1" i="1" baseline="-25000" dirty="0" err="1">
                <a:solidFill>
                  <a:srgbClr val="0000FF"/>
                </a:solidFill>
              </a:rPr>
              <a:t>p</a:t>
            </a:r>
            <a:r>
              <a:rPr lang="zh-CN" altLang="en-US" sz="1800" b="1" dirty="0">
                <a:solidFill>
                  <a:srgbClr val="0000FF"/>
                </a:solidFill>
              </a:rPr>
              <a:t>已选边，</a:t>
            </a:r>
            <a:r>
              <a:rPr lang="en-US" altLang="zh-CN" sz="1800" b="1" i="1" dirty="0" err="1">
                <a:solidFill>
                  <a:srgbClr val="0000FF"/>
                </a:solidFill>
              </a:rPr>
              <a:t>v</a:t>
            </a:r>
            <a:r>
              <a:rPr lang="en-US" altLang="zh-CN" sz="1800" b="1" i="1" baseline="-25000" dirty="0" err="1">
                <a:solidFill>
                  <a:srgbClr val="0000FF"/>
                </a:solidFill>
              </a:rPr>
              <a:t>k</a:t>
            </a:r>
            <a:r>
              <a:rPr lang="zh-CN" altLang="en-US" sz="1800" b="1" dirty="0">
                <a:solidFill>
                  <a:srgbClr val="0000FF"/>
                </a:solidFill>
              </a:rPr>
              <a:t>未选</a:t>
            </a:r>
          </a:p>
          <a:p>
            <a:pPr eaLnBrk="1" hangingPunct="1">
              <a:buFont typeface="Wingdings" pitchFamily="2" charset="2"/>
              <a:buNone/>
            </a:pPr>
            <a:r>
              <a:rPr lang="zh-CN" altLang="en-US" sz="2000" b="1" dirty="0"/>
              <a:t>           将</a:t>
            </a:r>
            <a:r>
              <a:rPr lang="en-US" altLang="zh-CN" sz="2000" dirty="0" err="1"/>
              <a:t>v</a:t>
            </a:r>
            <a:r>
              <a:rPr lang="en-US" altLang="zh-CN" sz="2000" b="1" i="1" baseline="-25000" dirty="0" err="1"/>
              <a:t>k</a:t>
            </a:r>
            <a:r>
              <a:rPr lang="zh-CN" altLang="en-US" sz="2000" b="1" dirty="0"/>
              <a:t>设置为已选顶点；</a:t>
            </a:r>
          </a:p>
          <a:p>
            <a:pPr eaLnBrk="1" hangingPunct="1">
              <a:buFont typeface="Wingdings" pitchFamily="2" charset="2"/>
              <a:buNone/>
            </a:pPr>
            <a:r>
              <a:rPr lang="zh-CN" altLang="en-US" sz="2000" b="1" dirty="0"/>
              <a:t>           调整新</a:t>
            </a:r>
            <a:r>
              <a:rPr lang="zh-CN" altLang="en-US" sz="2000" b="1" dirty="0">
                <a:solidFill>
                  <a:srgbClr val="FF0000"/>
                </a:solidFill>
              </a:rPr>
              <a:t>入选顶点</a:t>
            </a:r>
            <a:r>
              <a:rPr lang="zh-CN" altLang="en-US" sz="2000" b="1" dirty="0"/>
              <a:t>和</a:t>
            </a:r>
            <a:r>
              <a:rPr lang="zh-CN" altLang="en-US" sz="2000" b="1" dirty="0">
                <a:solidFill>
                  <a:srgbClr val="FF0000"/>
                </a:solidFill>
              </a:rPr>
              <a:t>未选顶点</a:t>
            </a:r>
            <a:r>
              <a:rPr lang="zh-CN" altLang="en-US" sz="2000" b="1" dirty="0"/>
              <a:t>之间的边的集合</a:t>
            </a:r>
            <a:r>
              <a:rPr lang="en-US" altLang="zh-CN" sz="2000" i="1" dirty="0"/>
              <a:t>edges</a:t>
            </a:r>
            <a:r>
              <a:rPr lang="zh-CN" altLang="en-US" sz="2000" b="1" dirty="0"/>
              <a:t> ；</a:t>
            </a:r>
          </a:p>
          <a:p>
            <a:pPr eaLnBrk="1" hangingPunct="1">
              <a:buFont typeface="Wingdings" pitchFamily="2" charset="2"/>
              <a:buNone/>
            </a:pPr>
            <a:r>
              <a:rPr lang="zh-CN" altLang="en-US" sz="2000" b="1" dirty="0"/>
              <a:t>       </a:t>
            </a:r>
            <a:r>
              <a:rPr lang="en-US" altLang="zh-CN" sz="2000" b="1" dirty="0"/>
              <a:t>}</a:t>
            </a:r>
            <a:r>
              <a:rPr lang="en-US" altLang="zh-CN" sz="2400" b="1" dirty="0"/>
              <a:t>  </a:t>
            </a:r>
          </a:p>
        </p:txBody>
      </p:sp>
      <p:sp>
        <p:nvSpPr>
          <p:cNvPr id="3" name="矩形 2"/>
          <p:cNvSpPr/>
          <p:nvPr/>
        </p:nvSpPr>
        <p:spPr>
          <a:xfrm>
            <a:off x="755576" y="2062917"/>
            <a:ext cx="7344816" cy="11521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55576" y="3359061"/>
            <a:ext cx="7416824" cy="194421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a:off x="4355976" y="3215045"/>
            <a:ext cx="45719" cy="14401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28790" y="5387151"/>
            <a:ext cx="8208912" cy="1354217"/>
          </a:xfrm>
          <a:prstGeom prst="rect">
            <a:avLst/>
          </a:prstGeom>
        </p:spPr>
        <p:txBody>
          <a:bodyPr wrap="square">
            <a:spAutoFit/>
          </a:bodyPr>
          <a:lstStyle/>
          <a:p>
            <a:pPr marL="285750" indent="-285750" eaLnBrk="1" hangingPunct="1">
              <a:buClr>
                <a:srgbClr val="FF0000"/>
              </a:buClr>
              <a:buFont typeface="Wingdings" pitchFamily="2" charset="2"/>
              <a:buChar char="n"/>
            </a:pPr>
            <a:r>
              <a:rPr lang="zh-CN" altLang="en-US" sz="1600" b="1" dirty="0">
                <a:latin typeface="Times New Roman" pitchFamily="18" charset="0"/>
              </a:rPr>
              <a:t>由此可知，需要考虑如下几个方面的实现：</a:t>
            </a:r>
          </a:p>
          <a:p>
            <a:pPr eaLnBrk="1" hangingPunct="1">
              <a:buFont typeface="Wingdings" pitchFamily="2" charset="2"/>
              <a:buNone/>
            </a:pPr>
            <a:r>
              <a:rPr lang="zh-CN" altLang="en-US" sz="1600" b="1" dirty="0">
                <a:latin typeface="Times New Roman" pitchFamily="18" charset="0"/>
              </a:rPr>
              <a:t>   （</a:t>
            </a:r>
            <a:r>
              <a:rPr lang="en-US" altLang="zh-CN" sz="1600" b="1" dirty="0">
                <a:latin typeface="Times New Roman" pitchFamily="18" charset="0"/>
              </a:rPr>
              <a:t>1</a:t>
            </a:r>
            <a:r>
              <a:rPr lang="zh-CN" altLang="en-US" sz="1600" b="1" dirty="0">
                <a:latin typeface="Times New Roman" pitchFamily="18" charset="0"/>
              </a:rPr>
              <a:t>）</a:t>
            </a:r>
            <a:r>
              <a:rPr lang="zh-CN" altLang="en-US" sz="1600" b="1" dirty="0">
                <a:solidFill>
                  <a:srgbClr val="FF0000"/>
                </a:solidFill>
                <a:latin typeface="Times New Roman" pitchFamily="18" charset="0"/>
              </a:rPr>
              <a:t>已选顶点</a:t>
            </a:r>
            <a:r>
              <a:rPr lang="zh-CN" altLang="en-US" sz="1600" b="1" dirty="0">
                <a:latin typeface="Times New Roman" pitchFamily="18" charset="0"/>
              </a:rPr>
              <a:t>的标识：可用</a:t>
            </a:r>
            <a:r>
              <a:rPr lang="zh-CN" altLang="en-US" sz="1600" b="1" dirty="0">
                <a:solidFill>
                  <a:srgbClr val="FF0000"/>
                </a:solidFill>
                <a:latin typeface="Times New Roman" pitchFamily="18" charset="0"/>
              </a:rPr>
              <a:t>数组</a:t>
            </a:r>
            <a:r>
              <a:rPr lang="zh-CN" altLang="en-US" sz="1600" b="1" dirty="0">
                <a:latin typeface="Times New Roman" pitchFamily="18" charset="0"/>
              </a:rPr>
              <a:t>来或</a:t>
            </a:r>
            <a:r>
              <a:rPr lang="zh-CN" altLang="en-US" sz="1600" b="1" dirty="0">
                <a:solidFill>
                  <a:srgbClr val="FF0000"/>
                </a:solidFill>
                <a:latin typeface="Times New Roman" pitchFamily="18" charset="0"/>
              </a:rPr>
              <a:t>集合</a:t>
            </a:r>
            <a:r>
              <a:rPr lang="zh-CN" altLang="en-US" sz="1600" b="1" dirty="0">
                <a:latin typeface="Times New Roman" pitchFamily="18" charset="0"/>
              </a:rPr>
              <a:t>来存储（或形式化描述）。</a:t>
            </a:r>
          </a:p>
          <a:p>
            <a:pPr eaLnBrk="1" hangingPunct="1">
              <a:buFont typeface="Wingdings" pitchFamily="2" charset="2"/>
              <a:buNone/>
            </a:pPr>
            <a:r>
              <a:rPr lang="zh-CN" altLang="en-US" sz="1600" b="1" dirty="0">
                <a:latin typeface="Times New Roman" pitchFamily="18" charset="0"/>
              </a:rPr>
              <a:t>   （</a:t>
            </a:r>
            <a:r>
              <a:rPr lang="en-US" altLang="zh-CN" sz="1600" b="1" dirty="0">
                <a:latin typeface="Times New Roman" pitchFamily="18" charset="0"/>
              </a:rPr>
              <a:t>2</a:t>
            </a:r>
            <a:r>
              <a:rPr lang="zh-CN" altLang="en-US" sz="1600" b="1" dirty="0">
                <a:latin typeface="Times New Roman" pitchFamily="18" charset="0"/>
              </a:rPr>
              <a:t>）</a:t>
            </a:r>
            <a:r>
              <a:rPr lang="zh-CN" altLang="en-US" sz="1600" b="1" dirty="0">
                <a:solidFill>
                  <a:srgbClr val="FF0000"/>
                </a:solidFill>
                <a:latin typeface="Times New Roman" pitchFamily="18" charset="0"/>
              </a:rPr>
              <a:t>候选边</a:t>
            </a:r>
            <a:r>
              <a:rPr lang="zh-CN" altLang="en-US" sz="1600" b="1" dirty="0">
                <a:latin typeface="Times New Roman" pitchFamily="18" charset="0"/>
              </a:rPr>
              <a:t>的存储 ：虽然每个顶点可能对应多个候选边，但只要最小的一个，</a:t>
            </a:r>
          </a:p>
          <a:p>
            <a:pPr eaLnBrk="1" hangingPunct="1">
              <a:buFont typeface="Wingdings" pitchFamily="2" charset="2"/>
              <a:buNone/>
            </a:pPr>
            <a:r>
              <a:rPr lang="zh-CN" altLang="en-US" sz="1600" b="1" dirty="0">
                <a:latin typeface="Times New Roman" pitchFamily="18" charset="0"/>
              </a:rPr>
              <a:t>                                          因此，用一个数组也可以，不妨用</a:t>
            </a:r>
            <a:r>
              <a:rPr lang="en-US" altLang="zh-CN" sz="1600" b="1" dirty="0">
                <a:latin typeface="Times New Roman" pitchFamily="18" charset="0"/>
              </a:rPr>
              <a:t>edges[]</a:t>
            </a:r>
            <a:r>
              <a:rPr lang="zh-CN" altLang="en-US" sz="1600" b="1" dirty="0">
                <a:latin typeface="Times New Roman" pitchFamily="18" charset="0"/>
              </a:rPr>
              <a:t>（下标用</a:t>
            </a:r>
            <a:r>
              <a:rPr lang="en-US" altLang="zh-CN" sz="1600" b="1" dirty="0">
                <a:latin typeface="Times New Roman" pitchFamily="18" charset="0"/>
              </a:rPr>
              <a:t>1-</a:t>
            </a:r>
            <a:r>
              <a:rPr lang="en-US" altLang="zh-CN" sz="1600" b="1" i="1" dirty="0">
                <a:latin typeface="Times New Roman" pitchFamily="18" charset="0"/>
              </a:rPr>
              <a:t>n</a:t>
            </a:r>
            <a:r>
              <a:rPr lang="zh-CN" altLang="en-US" sz="1600" b="1" dirty="0">
                <a:latin typeface="Times New Roman" pitchFamily="18" charset="0"/>
              </a:rPr>
              <a:t>即可）</a:t>
            </a:r>
            <a:endParaRPr lang="en-US" altLang="zh-CN" sz="1600" b="1" dirty="0">
              <a:latin typeface="Times New Roman" pitchFamily="18" charset="0"/>
            </a:endParaRPr>
          </a:p>
          <a:p>
            <a:endParaRPr lang="zh-CN" altLang="en-US" b="1" dirty="0">
              <a:latin typeface="Times New Roman" pitchFamily="18" charset="0"/>
            </a:endParaRPr>
          </a:p>
        </p:txBody>
      </p:sp>
      <p:grpSp>
        <p:nvGrpSpPr>
          <p:cNvPr id="23" name="组合 22"/>
          <p:cNvGrpSpPr/>
          <p:nvPr/>
        </p:nvGrpSpPr>
        <p:grpSpPr>
          <a:xfrm>
            <a:off x="-1466760" y="102795"/>
            <a:ext cx="8919080" cy="697659"/>
            <a:chOff x="-1466760" y="102795"/>
            <a:chExt cx="8919080" cy="697659"/>
          </a:xfrm>
        </p:grpSpPr>
        <p:sp>
          <p:nvSpPr>
            <p:cNvPr id="19" name="TextBox 6"/>
            <p:cNvSpPr txBox="1">
              <a:spLocks noChangeArrowheads="1"/>
            </p:cNvSpPr>
            <p:nvPr/>
          </p:nvSpPr>
          <p:spPr bwMode="auto">
            <a:xfrm>
              <a:off x="-1466760" y="142484"/>
              <a:ext cx="891908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9.5 </a:t>
              </a:r>
              <a:r>
                <a:rPr lang="zh-CN" altLang="en-US" sz="3600" b="1" dirty="0">
                  <a:latin typeface="Times New Roman" pitchFamily="18" charset="0"/>
                  <a:ea typeface="黑体" pitchFamily="49" charset="-122"/>
                </a:rPr>
                <a:t>最小生成树</a:t>
              </a:r>
              <a:endParaRPr lang="zh-CN" altLang="en-US" sz="3600" b="1" dirty="0">
                <a:solidFill>
                  <a:srgbClr val="FF0000"/>
                </a:solidFill>
                <a:latin typeface="Times New Roman" pitchFamily="18" charset="0"/>
                <a:ea typeface="黑体" pitchFamily="49" charset="-122"/>
              </a:endParaRPr>
            </a:p>
          </p:txBody>
        </p:sp>
        <p:grpSp>
          <p:nvGrpSpPr>
            <p:cNvPr id="20" name="组合 19"/>
            <p:cNvGrpSpPr/>
            <p:nvPr/>
          </p:nvGrpSpPr>
          <p:grpSpPr>
            <a:xfrm>
              <a:off x="539550" y="102795"/>
              <a:ext cx="836244" cy="697659"/>
              <a:chOff x="539550" y="186011"/>
              <a:chExt cx="752927" cy="614443"/>
            </a:xfrm>
          </p:grpSpPr>
          <p:sp>
            <p:nvSpPr>
              <p:cNvPr id="21" name="Freeform 5"/>
              <p:cNvSpPr/>
              <p:nvPr/>
            </p:nvSpPr>
            <p:spPr bwMode="auto">
              <a:xfrm>
                <a:off x="539550" y="186011"/>
                <a:ext cx="752927" cy="61444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itchFamily="34" charset="-122"/>
                </a:endParaRPr>
              </a:p>
            </p:txBody>
          </p:sp>
          <p:pic>
            <p:nvPicPr>
              <p:cNvPr id="22" name="图片 21"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727375" y="332136"/>
                <a:ext cx="408130" cy="375988"/>
              </a:xfrm>
              <a:prstGeom prst="rect">
                <a:avLst/>
              </a:prstGeom>
            </p:spPr>
          </p:pic>
        </p:grp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par>
                                <p:cTn id="39" presetID="1" presetClass="entr" presetSubtype="0" fill="hold" nodeType="with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067944" y="3305249"/>
            <a:ext cx="4258816" cy="3158622"/>
          </a:xfrm>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6</a:t>
            </a:fld>
            <a:endParaRPr lang="zh-CN" altLang="en-US" dirty="0"/>
          </a:p>
        </p:txBody>
      </p:sp>
      <p:sp>
        <p:nvSpPr>
          <p:cNvPr id="6" name="矩形 5"/>
          <p:cNvSpPr/>
          <p:nvPr/>
        </p:nvSpPr>
        <p:spPr>
          <a:xfrm>
            <a:off x="192826" y="5013176"/>
            <a:ext cx="3299053" cy="830997"/>
          </a:xfrm>
          <a:prstGeom prst="rect">
            <a:avLst/>
          </a:prstGeom>
        </p:spPr>
        <p:txBody>
          <a:bodyPr wrap="square">
            <a:spAutoFit/>
          </a:bodyPr>
          <a:lstStyle/>
          <a:p>
            <a:pPr marL="342900" indent="-342900">
              <a:buClr>
                <a:srgbClr val="FF0000"/>
              </a:buClr>
              <a:buFont typeface="Wingdings" pitchFamily="2" charset="2"/>
              <a:buChar char="ü"/>
            </a:pPr>
            <a:r>
              <a:rPr lang="zh-CN" altLang="en-US" sz="2400" b="1" dirty="0"/>
              <a:t>旅游景点游览规划：   </a:t>
            </a:r>
            <a:endParaRPr lang="en-US" altLang="zh-CN" sz="2400" b="1" dirty="0"/>
          </a:p>
          <a:p>
            <a:r>
              <a:rPr lang="zh-CN" altLang="en-US" sz="2400" b="1" dirty="0"/>
              <a:t>   </a:t>
            </a:r>
            <a:r>
              <a:rPr lang="zh-CN" altLang="en-US" sz="2400" b="1" dirty="0">
                <a:solidFill>
                  <a:srgbClr val="FF0000"/>
                </a:solidFill>
              </a:rPr>
              <a:t>最短时间？ </a:t>
            </a:r>
          </a:p>
        </p:txBody>
      </p:sp>
      <p:grpSp>
        <p:nvGrpSpPr>
          <p:cNvPr id="7" name="组合 6"/>
          <p:cNvGrpSpPr/>
          <p:nvPr/>
        </p:nvGrpSpPr>
        <p:grpSpPr>
          <a:xfrm>
            <a:off x="196836" y="95357"/>
            <a:ext cx="4231148" cy="684042"/>
            <a:chOff x="611560" y="1326432"/>
            <a:chExt cx="4231148" cy="684042"/>
          </a:xfrm>
        </p:grpSpPr>
        <p:sp>
          <p:nvSpPr>
            <p:cNvPr id="8"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9.1 </a:t>
              </a:r>
              <a:r>
                <a:rPr lang="zh-CN" altLang="en-US" sz="3600" b="1" dirty="0">
                  <a:latin typeface="黑体" pitchFamily="49" charset="-122"/>
                  <a:ea typeface="黑体" pitchFamily="49" charset="-122"/>
                </a:rPr>
                <a:t>引言</a:t>
              </a:r>
            </a:p>
          </p:txBody>
        </p:sp>
        <p:grpSp>
          <p:nvGrpSpPr>
            <p:cNvPr id="9" name="组合 8"/>
            <p:cNvGrpSpPr/>
            <p:nvPr/>
          </p:nvGrpSpPr>
          <p:grpSpPr>
            <a:xfrm>
              <a:off x="958665" y="1327471"/>
              <a:ext cx="842977" cy="683003"/>
              <a:chOff x="958665" y="1327471"/>
              <a:chExt cx="842977" cy="683003"/>
            </a:xfrm>
          </p:grpSpPr>
          <p:sp>
            <p:nvSpPr>
              <p:cNvPr id="10"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pic>
            <p:nvPicPr>
              <p:cNvPr id="11" name="图片 10" descr="1.jpg"/>
              <p:cNvPicPr>
                <a:picLocks noChangeAspect="1"/>
              </p:cNvPicPr>
              <p:nvPr/>
            </p:nvPicPr>
            <p:blipFill>
              <a:blip r:embed="rId3" cstate="print"/>
              <a:stretch>
                <a:fillRect/>
              </a:stretch>
            </p:blipFill>
            <p:spPr>
              <a:xfrm>
                <a:off x="1189071" y="1467621"/>
                <a:ext cx="377680" cy="419801"/>
              </a:xfrm>
              <a:prstGeom prst="rect">
                <a:avLst/>
              </a:prstGeom>
            </p:spPr>
          </p:pic>
        </p:grpSp>
      </p:grpSp>
      <p:sp>
        <p:nvSpPr>
          <p:cNvPr id="12" name="文本框 11"/>
          <p:cNvSpPr txBox="1"/>
          <p:nvPr/>
        </p:nvSpPr>
        <p:spPr>
          <a:xfrm>
            <a:off x="1012350" y="6094539"/>
            <a:ext cx="1660004" cy="369332"/>
          </a:xfrm>
          <a:prstGeom prst="rect">
            <a:avLst/>
          </a:prstGeom>
          <a:noFill/>
        </p:spPr>
        <p:txBody>
          <a:bodyPr wrap="square" rtlCol="0">
            <a:spAutoFit/>
          </a:bodyPr>
          <a:lstStyle/>
          <a:p>
            <a:r>
              <a:rPr lang="zh-CN" altLang="en-US" b="1" dirty="0">
                <a:solidFill>
                  <a:srgbClr val="0000FF"/>
                </a:solidFill>
              </a:rPr>
              <a:t>最短路径</a:t>
            </a:r>
          </a:p>
        </p:txBody>
      </p:sp>
      <p:pic>
        <p:nvPicPr>
          <p:cNvPr id="2" name="图片 1"/>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067944" y="1124803"/>
            <a:ext cx="3101330" cy="2115107"/>
          </a:xfrm>
          <a:prstGeom prst="rect">
            <a:avLst/>
          </a:prstGeom>
        </p:spPr>
      </p:pic>
      <p:pic>
        <p:nvPicPr>
          <p:cNvPr id="3" name="图片 2"/>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166941" y="1556792"/>
            <a:ext cx="1459156" cy="1440160"/>
          </a:xfrm>
          <a:prstGeom prst="rect">
            <a:avLst/>
          </a:prstGeom>
        </p:spPr>
      </p:pic>
      <p:sp>
        <p:nvSpPr>
          <p:cNvPr id="13" name="矩形 12"/>
          <p:cNvSpPr/>
          <p:nvPr/>
        </p:nvSpPr>
        <p:spPr>
          <a:xfrm>
            <a:off x="395536" y="1192459"/>
            <a:ext cx="3456384" cy="830997"/>
          </a:xfrm>
          <a:prstGeom prst="rect">
            <a:avLst/>
          </a:prstGeom>
        </p:spPr>
        <p:txBody>
          <a:bodyPr wrap="square">
            <a:spAutoFit/>
          </a:bodyPr>
          <a:lstStyle/>
          <a:p>
            <a:pPr marL="342900" indent="-342900">
              <a:buClr>
                <a:srgbClr val="FF0000"/>
              </a:buClr>
              <a:buFont typeface="Wingdings" pitchFamily="2" charset="2"/>
              <a:buChar char="ü"/>
            </a:pPr>
            <a:r>
              <a:rPr lang="zh-CN" altLang="en-US" sz="2400" b="1" dirty="0"/>
              <a:t>中国邮递员问题：   </a:t>
            </a:r>
            <a:endParaRPr lang="en-US" altLang="zh-CN" sz="2400" b="1" dirty="0"/>
          </a:p>
          <a:p>
            <a:r>
              <a:rPr lang="zh-CN" altLang="en-US" sz="2400" b="1" dirty="0">
                <a:solidFill>
                  <a:srgbClr val="FF0000"/>
                </a:solidFill>
              </a:rPr>
              <a:t>如何选择最短路径送信</a:t>
            </a:r>
            <a:r>
              <a:rPr lang="en-US" altLang="zh-CN" sz="2400" b="1" dirty="0">
                <a:solidFill>
                  <a:srgbClr val="FF0000"/>
                </a:solidFill>
              </a:rPr>
              <a:t>? </a:t>
            </a:r>
            <a:r>
              <a:rPr lang="zh-CN" altLang="en-US" sz="2400" b="1" dirty="0">
                <a:solidFill>
                  <a:srgbClr val="FF0000"/>
                </a:solidFill>
              </a:rPr>
              <a:t> </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E538AC88-5A61-4A0C-9BA2-2636F37A4AA2}" type="slidenum">
              <a:rPr lang="zh-CN" altLang="en-US">
                <a:solidFill>
                  <a:schemeClr val="bg1"/>
                </a:solidFill>
                <a:latin typeface="Verdana" pitchFamily="34" charset="0"/>
                <a:ea typeface="宋体" pitchFamily="2" charset="-122"/>
              </a:rPr>
              <a:pPr/>
              <a:t>60</a:t>
            </a:fld>
            <a:endParaRPr lang="en-US" altLang="zh-CN">
              <a:solidFill>
                <a:schemeClr val="bg1"/>
              </a:solidFill>
              <a:latin typeface="Verdana" pitchFamily="34" charset="0"/>
              <a:ea typeface="宋体" pitchFamily="2" charset="-122"/>
            </a:endParaRPr>
          </a:p>
        </p:txBody>
      </p:sp>
      <p:sp>
        <p:nvSpPr>
          <p:cNvPr id="2" name="Rectangle 3"/>
          <p:cNvSpPr>
            <a:spLocks noGrp="1" noChangeArrowheads="1"/>
          </p:cNvSpPr>
          <p:nvPr>
            <p:ph type="body" idx="1"/>
          </p:nvPr>
        </p:nvSpPr>
        <p:spPr>
          <a:xfrm>
            <a:off x="457200" y="1099388"/>
            <a:ext cx="8229600" cy="4678451"/>
          </a:xfrm>
        </p:spPr>
        <p:txBody>
          <a:bodyPr/>
          <a:lstStyle/>
          <a:p>
            <a:pPr marL="660400" indent="-660400" eaLnBrk="1" hangingPunct="1">
              <a:lnSpc>
                <a:spcPct val="80000"/>
              </a:lnSpc>
              <a:buFont typeface="Wingdings" pitchFamily="2" charset="2"/>
              <a:buNone/>
            </a:pPr>
            <a:r>
              <a:rPr lang="zh-CN" altLang="en-US" sz="2000" b="1" dirty="0"/>
              <a:t>①初始化候选边数组</a:t>
            </a:r>
            <a:r>
              <a:rPr lang="en-US" altLang="zh-CN" sz="2000" b="1" i="1" dirty="0"/>
              <a:t>edges</a:t>
            </a:r>
            <a:r>
              <a:rPr lang="en-US" altLang="zh-CN" sz="2000" b="1" dirty="0"/>
              <a:t>[]</a:t>
            </a:r>
            <a:r>
              <a:rPr lang="zh-CN" altLang="en-US" sz="2000" b="1" dirty="0"/>
              <a:t>；</a:t>
            </a:r>
          </a:p>
          <a:p>
            <a:pPr marL="660400" indent="-660400" eaLnBrk="1" hangingPunct="1">
              <a:lnSpc>
                <a:spcPct val="80000"/>
              </a:lnSpc>
              <a:buFont typeface="Wingdings" pitchFamily="2" charset="2"/>
              <a:buNone/>
            </a:pPr>
            <a:r>
              <a:rPr lang="zh-CN" altLang="en-US" sz="2000" b="1" dirty="0"/>
              <a:t>② </a:t>
            </a:r>
            <a:r>
              <a:rPr lang="en-US" altLang="zh-CN" sz="2000" b="1" dirty="0"/>
              <a:t>U={v</a:t>
            </a:r>
            <a:r>
              <a:rPr lang="en-US" altLang="zh-CN" sz="2000" b="1" baseline="-25000" dirty="0"/>
              <a:t>0</a:t>
            </a:r>
            <a:r>
              <a:rPr lang="en-US" altLang="zh-CN" sz="2000" b="1" dirty="0"/>
              <a:t>}</a:t>
            </a:r>
            <a:r>
              <a:rPr lang="zh-CN" altLang="en-US" sz="2000" b="1" dirty="0"/>
              <a:t>；</a:t>
            </a:r>
          </a:p>
          <a:p>
            <a:pPr marL="660400" indent="-660400" eaLnBrk="1" hangingPunct="1">
              <a:lnSpc>
                <a:spcPct val="80000"/>
              </a:lnSpc>
              <a:buFont typeface="Wingdings" pitchFamily="2" charset="2"/>
              <a:buNone/>
            </a:pPr>
            <a:r>
              <a:rPr lang="zh-CN" altLang="en-US" sz="2000" b="1" dirty="0"/>
              <a:t>③ </a:t>
            </a:r>
            <a:r>
              <a:rPr lang="en-US" altLang="zh-CN" sz="2000" b="1" dirty="0">
                <a:solidFill>
                  <a:srgbClr val="0000FF"/>
                </a:solidFill>
              </a:rPr>
              <a:t>for </a:t>
            </a:r>
            <a:r>
              <a:rPr lang="en-US" altLang="zh-CN" sz="2000" b="1" dirty="0"/>
              <a:t>(</a:t>
            </a:r>
            <a:r>
              <a:rPr lang="en-US" altLang="zh-CN" sz="2000" b="1" i="1" dirty="0" err="1"/>
              <a:t>i</a:t>
            </a:r>
            <a:r>
              <a:rPr lang="en-US" altLang="zh-CN" sz="2000" b="1" dirty="0"/>
              <a:t>=1; </a:t>
            </a:r>
            <a:r>
              <a:rPr lang="en-US" altLang="zh-CN" sz="2000" b="1" i="1" dirty="0" err="1"/>
              <a:t>i</a:t>
            </a:r>
            <a:r>
              <a:rPr lang="en-US" altLang="zh-CN" sz="2000" b="1" dirty="0"/>
              <a:t>&lt;=</a:t>
            </a:r>
            <a:r>
              <a:rPr lang="en-US" altLang="zh-CN" sz="2000" b="1" i="1" dirty="0"/>
              <a:t>n</a:t>
            </a:r>
            <a:r>
              <a:rPr lang="en-US" altLang="zh-CN" sz="2000" b="1" dirty="0"/>
              <a:t>-1; </a:t>
            </a:r>
            <a:r>
              <a:rPr lang="en-US" altLang="zh-CN" sz="2000" b="1" i="1" dirty="0" err="1"/>
              <a:t>i</a:t>
            </a:r>
            <a:r>
              <a:rPr lang="en-US" altLang="zh-CN" sz="2000" b="1" dirty="0"/>
              <a:t>++)</a:t>
            </a:r>
          </a:p>
          <a:p>
            <a:pPr marL="660400" indent="-660400" eaLnBrk="1" hangingPunct="1">
              <a:lnSpc>
                <a:spcPct val="80000"/>
              </a:lnSpc>
              <a:buFont typeface="Wingdings" pitchFamily="2" charset="2"/>
              <a:buNone/>
            </a:pPr>
            <a:r>
              <a:rPr lang="en-US" altLang="zh-CN" sz="2000" b="1" dirty="0"/>
              <a:t>     {</a:t>
            </a:r>
          </a:p>
          <a:p>
            <a:pPr marL="660400" indent="-660400" eaLnBrk="1" hangingPunct="1">
              <a:lnSpc>
                <a:spcPct val="80000"/>
              </a:lnSpc>
              <a:buFont typeface="Wingdings" pitchFamily="2" charset="2"/>
              <a:buNone/>
            </a:pPr>
            <a:r>
              <a:rPr lang="en-US" altLang="zh-CN" sz="2000" b="1" dirty="0"/>
              <a:t>          </a:t>
            </a:r>
            <a:r>
              <a:rPr lang="en-US" altLang="zh-CN" sz="2000" b="1" i="1" dirty="0"/>
              <a:t>k</a:t>
            </a:r>
            <a:r>
              <a:rPr lang="en-US" altLang="zh-CN" sz="2000" b="1" dirty="0"/>
              <a:t> = </a:t>
            </a:r>
            <a:r>
              <a:rPr lang="zh-CN" altLang="en-US" sz="2000" b="1" dirty="0"/>
              <a:t>最小候选边的未选的一端；</a:t>
            </a:r>
          </a:p>
          <a:p>
            <a:pPr marL="660400" indent="-660400" eaLnBrk="1" hangingPunct="1">
              <a:lnSpc>
                <a:spcPct val="80000"/>
              </a:lnSpc>
              <a:buFont typeface="Wingdings" pitchFamily="2" charset="2"/>
              <a:buNone/>
            </a:pPr>
            <a:r>
              <a:rPr lang="zh-CN" altLang="en-US" sz="2000" b="1" dirty="0"/>
              <a:t>          </a:t>
            </a:r>
            <a:r>
              <a:rPr lang="en-US" altLang="zh-CN" sz="2000" b="1" dirty="0"/>
              <a:t>U=U+{</a:t>
            </a:r>
            <a:r>
              <a:rPr lang="en-US" altLang="zh-CN" sz="2000" b="1" i="1" dirty="0"/>
              <a:t>k</a:t>
            </a:r>
            <a:r>
              <a:rPr lang="en-US" altLang="zh-CN" sz="2000" b="1" dirty="0"/>
              <a:t>}</a:t>
            </a:r>
            <a:r>
              <a:rPr lang="zh-CN" altLang="en-US" sz="2000" b="1" dirty="0"/>
              <a:t>；</a:t>
            </a:r>
          </a:p>
          <a:p>
            <a:pPr marL="660400" indent="-660400" eaLnBrk="1" hangingPunct="1">
              <a:lnSpc>
                <a:spcPct val="80000"/>
              </a:lnSpc>
              <a:buFont typeface="Wingdings" pitchFamily="2" charset="2"/>
              <a:buNone/>
            </a:pPr>
            <a:r>
              <a:rPr lang="zh-CN" altLang="en-US" sz="2000" b="1" dirty="0"/>
              <a:t>          以</a:t>
            </a:r>
            <a:r>
              <a:rPr lang="en-US" altLang="zh-CN" sz="2000" b="1" i="1" dirty="0"/>
              <a:t>k</a:t>
            </a:r>
            <a:r>
              <a:rPr lang="zh-CN" altLang="en-US" sz="2000" b="1" dirty="0"/>
              <a:t>修改</a:t>
            </a:r>
            <a:r>
              <a:rPr lang="en-US" altLang="zh-CN" sz="2000" b="1" dirty="0"/>
              <a:t>edges[]</a:t>
            </a:r>
            <a:r>
              <a:rPr lang="zh-CN" altLang="en-US" sz="2000" b="1" dirty="0"/>
              <a:t>；</a:t>
            </a:r>
          </a:p>
          <a:p>
            <a:pPr marL="660400" indent="-660400" eaLnBrk="1" hangingPunct="1">
              <a:lnSpc>
                <a:spcPct val="80000"/>
              </a:lnSpc>
              <a:buFont typeface="Wingdings" pitchFamily="2" charset="2"/>
              <a:buNone/>
            </a:pPr>
            <a:r>
              <a:rPr lang="zh-CN" altLang="en-US" sz="2000" b="1" dirty="0"/>
              <a:t>      </a:t>
            </a:r>
            <a:r>
              <a:rPr lang="en-US" altLang="zh-CN" sz="2000" b="1" dirty="0"/>
              <a:t>}</a:t>
            </a:r>
          </a:p>
        </p:txBody>
      </p:sp>
      <p:grpSp>
        <p:nvGrpSpPr>
          <p:cNvPr id="6" name="组合 5"/>
          <p:cNvGrpSpPr/>
          <p:nvPr/>
        </p:nvGrpSpPr>
        <p:grpSpPr>
          <a:xfrm>
            <a:off x="611560" y="4221088"/>
            <a:ext cx="5544616" cy="1166581"/>
            <a:chOff x="6997431" y="2993690"/>
            <a:chExt cx="5544616" cy="1166581"/>
          </a:xfrm>
        </p:grpSpPr>
        <p:sp>
          <p:nvSpPr>
            <p:cNvPr id="7" name="矩形 6"/>
            <p:cNvSpPr>
              <a:spLocks noChangeArrowheads="1"/>
            </p:cNvSpPr>
            <p:nvPr/>
          </p:nvSpPr>
          <p:spPr bwMode="auto">
            <a:xfrm>
              <a:off x="7394547" y="3144608"/>
              <a:ext cx="5147500" cy="1015663"/>
            </a:xfrm>
            <a:prstGeom prst="rect">
              <a:avLst/>
            </a:prstGeom>
            <a:noFill/>
            <a:ln w="9525">
              <a:noFill/>
              <a:miter lim="800000"/>
            </a:ln>
          </p:spPr>
          <p:txBody>
            <a:bodyPr wrap="square">
              <a:spAutoFit/>
            </a:bodyPr>
            <a:lstStyle/>
            <a:p>
              <a:pPr marL="0" lvl="1">
                <a:lnSpc>
                  <a:spcPct val="150000"/>
                </a:lnSpc>
                <a:buClr>
                  <a:srgbClr val="FF0000"/>
                </a:buClr>
              </a:pPr>
              <a:r>
                <a:rPr lang="zh-CN" altLang="en-US" sz="2000" dirty="0">
                  <a:solidFill>
                    <a:srgbClr val="FF0000"/>
                  </a:solidFill>
                </a:rPr>
                <a:t>权值最小的边一定在最小生成树中么？</a:t>
              </a:r>
            </a:p>
            <a:p>
              <a:pPr marL="0" lvl="1">
                <a:lnSpc>
                  <a:spcPct val="150000"/>
                </a:lnSpc>
                <a:buClr>
                  <a:srgbClr val="FF0000"/>
                </a:buClr>
              </a:pPr>
              <a:r>
                <a:rPr lang="en-US" altLang="zh-CN" sz="2000" b="1" dirty="0">
                  <a:solidFill>
                    <a:srgbClr val="0000FF"/>
                  </a:solidFill>
                  <a:latin typeface="Times New Roman" pitchFamily="18" charset="0"/>
                  <a:ea typeface="黑体" pitchFamily="49" charset="-122"/>
                </a:rPr>
                <a:t>Prim</a:t>
              </a:r>
              <a:r>
                <a:rPr lang="zh-CN" altLang="en-US" sz="2000" b="1" dirty="0">
                  <a:solidFill>
                    <a:srgbClr val="0000FF"/>
                  </a:solidFill>
                  <a:latin typeface="Times New Roman" pitchFamily="18" charset="0"/>
                  <a:ea typeface="黑体" pitchFamily="49" charset="-122"/>
                </a:rPr>
                <a:t>算法的时间复杂度？</a:t>
              </a:r>
              <a:endParaRPr lang="en-US" altLang="zh-CN" sz="2000" b="1" dirty="0">
                <a:solidFill>
                  <a:srgbClr val="0000FF"/>
                </a:solidFill>
                <a:latin typeface="Times New Roman" pitchFamily="18" charset="0"/>
                <a:ea typeface="黑体" pitchFamily="49" charset="-122"/>
              </a:endParaRPr>
            </a:p>
          </p:txBody>
        </p:sp>
        <p:pic>
          <p:nvPicPr>
            <p:cNvPr id="8" name="Picture 69" descr="u=3080403231,1243636145&amp;fm=27&amp;gp=0"/>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997431" y="2993690"/>
              <a:ext cx="397116" cy="770869"/>
            </a:xfrm>
            <a:prstGeom prst="rect">
              <a:avLst/>
            </a:prstGeom>
            <a:noFill/>
            <a:ln w="9525">
              <a:noFill/>
              <a:miter lim="800000"/>
              <a:headEnd/>
              <a:tailEnd/>
            </a:ln>
          </p:spPr>
        </p:pic>
      </p:grpSp>
      <p:grpSp>
        <p:nvGrpSpPr>
          <p:cNvPr id="15" name="组合 14"/>
          <p:cNvGrpSpPr/>
          <p:nvPr/>
        </p:nvGrpSpPr>
        <p:grpSpPr>
          <a:xfrm>
            <a:off x="-1466760" y="102795"/>
            <a:ext cx="8919080" cy="697659"/>
            <a:chOff x="-1466760" y="102795"/>
            <a:chExt cx="8919080" cy="697659"/>
          </a:xfrm>
        </p:grpSpPr>
        <p:sp>
          <p:nvSpPr>
            <p:cNvPr id="16" name="TextBox 6"/>
            <p:cNvSpPr txBox="1">
              <a:spLocks noChangeArrowheads="1"/>
            </p:cNvSpPr>
            <p:nvPr/>
          </p:nvSpPr>
          <p:spPr bwMode="auto">
            <a:xfrm>
              <a:off x="-1466760" y="142484"/>
              <a:ext cx="891908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9.5 </a:t>
              </a:r>
              <a:r>
                <a:rPr lang="zh-CN" altLang="en-US" sz="3600" b="1" dirty="0">
                  <a:latin typeface="Times New Roman" pitchFamily="18" charset="0"/>
                  <a:ea typeface="黑体" pitchFamily="49" charset="-122"/>
                </a:rPr>
                <a:t>最小生成树</a:t>
              </a:r>
              <a:endParaRPr lang="zh-CN" altLang="en-US" sz="3600" b="1" dirty="0">
                <a:solidFill>
                  <a:srgbClr val="FF0000"/>
                </a:solidFill>
                <a:latin typeface="Times New Roman" pitchFamily="18" charset="0"/>
                <a:ea typeface="黑体" pitchFamily="49" charset="-122"/>
              </a:endParaRPr>
            </a:p>
          </p:txBody>
        </p:sp>
        <p:grpSp>
          <p:nvGrpSpPr>
            <p:cNvPr id="17" name="组合 16"/>
            <p:cNvGrpSpPr/>
            <p:nvPr/>
          </p:nvGrpSpPr>
          <p:grpSpPr>
            <a:xfrm>
              <a:off x="539550" y="102795"/>
              <a:ext cx="836244" cy="697659"/>
              <a:chOff x="539550" y="186011"/>
              <a:chExt cx="752927" cy="614443"/>
            </a:xfrm>
          </p:grpSpPr>
          <p:sp>
            <p:nvSpPr>
              <p:cNvPr id="18" name="Freeform 5"/>
              <p:cNvSpPr/>
              <p:nvPr/>
            </p:nvSpPr>
            <p:spPr bwMode="auto">
              <a:xfrm>
                <a:off x="539550" y="186011"/>
                <a:ext cx="752927" cy="61444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itchFamily="34" charset="-122"/>
                </a:endParaRPr>
              </a:p>
            </p:txBody>
          </p:sp>
          <p:pic>
            <p:nvPicPr>
              <p:cNvPr id="19" name="图片 18" descr="u=714968970,2342735455&amp;fm=27&amp;gp=0.jpg"/>
              <p:cNvPicPr/>
              <p:nvPr/>
            </p:nvPicPr>
            <p:blipFill>
              <a:blip r:embed="rId3" cstate="print">
                <a:clrChange>
                  <a:clrFrom>
                    <a:srgbClr val="FFFFFF"/>
                  </a:clrFrom>
                  <a:clrTo>
                    <a:srgbClr val="FFFFFF">
                      <a:alpha val="0"/>
                    </a:srgbClr>
                  </a:clrTo>
                </a:clrChange>
              </a:blip>
              <a:stretch>
                <a:fillRect/>
              </a:stretch>
            </p:blipFill>
            <p:spPr>
              <a:xfrm>
                <a:off x="727375" y="332136"/>
                <a:ext cx="408130" cy="375988"/>
              </a:xfrm>
              <a:prstGeom prst="rect">
                <a:avLst/>
              </a:prstGeom>
            </p:spPr>
          </p:pic>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D2236F76-B67F-464D-9265-FA9386108FA7}" type="slidenum">
              <a:rPr lang="zh-CN" altLang="en-US">
                <a:solidFill>
                  <a:schemeClr val="bg1"/>
                </a:solidFill>
                <a:latin typeface="Verdana" pitchFamily="34" charset="0"/>
                <a:ea typeface="宋体" pitchFamily="2" charset="-122"/>
              </a:rPr>
              <a:pPr/>
              <a:t>61</a:t>
            </a:fld>
            <a:endParaRPr lang="en-US" altLang="zh-CN" dirty="0">
              <a:solidFill>
                <a:schemeClr val="bg1"/>
              </a:solidFill>
              <a:latin typeface="Verdana" pitchFamily="34" charset="0"/>
              <a:ea typeface="宋体" pitchFamily="2" charset="-122"/>
            </a:endParaRPr>
          </a:p>
        </p:txBody>
      </p:sp>
      <p:sp>
        <p:nvSpPr>
          <p:cNvPr id="2" name="Rectangle 3"/>
          <p:cNvSpPr>
            <a:spLocks noChangeArrowheads="1"/>
          </p:cNvSpPr>
          <p:nvPr/>
        </p:nvSpPr>
        <p:spPr bwMode="auto">
          <a:xfrm>
            <a:off x="611188" y="969846"/>
            <a:ext cx="8353425" cy="5670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indent="266700">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r>
              <a:rPr lang="en-US" altLang="zh-CN" dirty="0">
                <a:solidFill>
                  <a:srgbClr val="0000FF"/>
                </a:solidFill>
                <a:latin typeface="Times New Roman" pitchFamily="18" charset="0"/>
                <a:ea typeface="宋体" pitchFamily="2" charset="-122"/>
              </a:rPr>
              <a:t>void</a:t>
            </a:r>
            <a:r>
              <a:rPr lang="en-US" altLang="zh-CN" dirty="0">
                <a:latin typeface="Times New Roman" pitchFamily="18" charset="0"/>
                <a:ea typeface="宋体" pitchFamily="2" charset="-122"/>
              </a:rPr>
              <a:t> Prim(</a:t>
            </a:r>
            <a:r>
              <a:rPr lang="en-US" altLang="zh-CN" dirty="0">
                <a:solidFill>
                  <a:srgbClr val="0000FF"/>
                </a:solidFill>
                <a:latin typeface="Times New Roman" pitchFamily="18" charset="0"/>
                <a:ea typeface="宋体" pitchFamily="2" charset="-122"/>
              </a:rPr>
              <a:t>Graph</a:t>
            </a:r>
            <a:r>
              <a:rPr lang="en-US" altLang="zh-CN" dirty="0">
                <a:latin typeface="Times New Roman" pitchFamily="18" charset="0"/>
                <a:ea typeface="宋体" pitchFamily="2" charset="-122"/>
              </a:rPr>
              <a:t> G, </a:t>
            </a:r>
            <a:r>
              <a:rPr lang="en-US" altLang="zh-CN" dirty="0">
                <a:solidFill>
                  <a:srgbClr val="0000FF"/>
                </a:solidFill>
                <a:latin typeface="Times New Roman" pitchFamily="18" charset="0"/>
                <a:ea typeface="宋体" pitchFamily="2" charset="-122"/>
              </a:rPr>
              <a:t>Graph</a:t>
            </a:r>
            <a:r>
              <a:rPr lang="en-US" altLang="zh-CN" dirty="0">
                <a:latin typeface="Times New Roman" pitchFamily="18" charset="0"/>
                <a:ea typeface="宋体" pitchFamily="2" charset="-122"/>
              </a:rPr>
              <a:t> &amp;T)</a:t>
            </a:r>
          </a:p>
          <a:p>
            <a:r>
              <a:rPr lang="en-US" altLang="zh-CN" dirty="0">
                <a:latin typeface="Times New Roman" pitchFamily="18" charset="0"/>
                <a:ea typeface="宋体" pitchFamily="2" charset="-122"/>
              </a:rPr>
              <a:t> {      </a:t>
            </a:r>
            <a:r>
              <a:rPr lang="en-US" altLang="zh-CN" dirty="0">
                <a:solidFill>
                  <a:srgbClr val="0000FF"/>
                </a:solidFill>
                <a:latin typeface="Times New Roman" pitchFamily="18" charset="0"/>
                <a:ea typeface="宋体" pitchFamily="2" charset="-122"/>
              </a:rPr>
              <a:t>for</a:t>
            </a:r>
            <a:r>
              <a:rPr lang="en-US" altLang="zh-CN" dirty="0">
                <a:latin typeface="Times New Roman" pitchFamily="18" charset="0"/>
                <a:ea typeface="宋体" pitchFamily="2" charset="-122"/>
              </a:rPr>
              <a:t> (</a:t>
            </a:r>
            <a:r>
              <a:rPr lang="en-US" altLang="zh-CN" i="1" dirty="0" err="1">
                <a:latin typeface="Times New Roman" pitchFamily="18" charset="0"/>
                <a:ea typeface="宋体" pitchFamily="2" charset="-122"/>
              </a:rPr>
              <a:t>i</a:t>
            </a:r>
            <a:r>
              <a:rPr lang="en-US" altLang="zh-CN" dirty="0">
                <a:latin typeface="Times New Roman" pitchFamily="18" charset="0"/>
                <a:ea typeface="宋体" pitchFamily="2" charset="-122"/>
              </a:rPr>
              <a:t>=1;</a:t>
            </a:r>
            <a:r>
              <a:rPr lang="en-US" altLang="zh-CN" i="1" dirty="0">
                <a:latin typeface="Times New Roman" pitchFamily="18" charset="0"/>
                <a:ea typeface="宋体" pitchFamily="2" charset="-122"/>
              </a:rPr>
              <a:t>i</a:t>
            </a:r>
            <a:r>
              <a:rPr lang="en-US" altLang="zh-CN" dirty="0">
                <a:latin typeface="Times New Roman" pitchFamily="18" charset="0"/>
                <a:ea typeface="宋体" pitchFamily="2" charset="-122"/>
              </a:rPr>
              <a:t>&lt;=</a:t>
            </a:r>
            <a:r>
              <a:rPr lang="en-US" altLang="zh-CN" i="1" dirty="0" err="1">
                <a:latin typeface="Times New Roman" pitchFamily="18" charset="0"/>
                <a:ea typeface="宋体" pitchFamily="2" charset="-122"/>
              </a:rPr>
              <a:t>n</a:t>
            </a:r>
            <a:r>
              <a:rPr lang="en-US" altLang="zh-CN" dirty="0" err="1">
                <a:latin typeface="Times New Roman" pitchFamily="18" charset="0"/>
                <a:ea typeface="宋体" pitchFamily="2" charset="-122"/>
              </a:rPr>
              <a:t>;</a:t>
            </a:r>
            <a:r>
              <a:rPr lang="en-US" altLang="zh-CN" i="1" dirty="0" err="1">
                <a:latin typeface="Times New Roman" pitchFamily="18" charset="0"/>
                <a:ea typeface="宋体" pitchFamily="2" charset="-122"/>
              </a:rPr>
              <a:t>i</a:t>
            </a:r>
            <a:r>
              <a:rPr lang="en-US" altLang="zh-CN" dirty="0">
                <a:latin typeface="Times New Roman" pitchFamily="18" charset="0"/>
                <a:ea typeface="宋体" pitchFamily="2" charset="-122"/>
              </a:rPr>
              <a:t>++)    </a:t>
            </a:r>
          </a:p>
          <a:p>
            <a:r>
              <a:rPr lang="en-US" altLang="zh-CN" dirty="0">
                <a:latin typeface="Times New Roman" pitchFamily="18" charset="0"/>
                <a:ea typeface="宋体" pitchFamily="2" charset="-122"/>
              </a:rPr>
              <a:t>             </a:t>
            </a:r>
            <a:r>
              <a:rPr lang="en-US" altLang="zh-CN" dirty="0">
                <a:solidFill>
                  <a:srgbClr val="0000FF"/>
                </a:solidFill>
                <a:latin typeface="Times New Roman" pitchFamily="18" charset="0"/>
                <a:ea typeface="宋体" pitchFamily="2" charset="-122"/>
              </a:rPr>
              <a:t>if</a:t>
            </a:r>
            <a:r>
              <a:rPr lang="en-US" altLang="zh-CN" dirty="0">
                <a:latin typeface="Times New Roman" pitchFamily="18" charset="0"/>
                <a:ea typeface="宋体" pitchFamily="2" charset="-122"/>
              </a:rPr>
              <a:t>  ( G.A[v</a:t>
            </a:r>
            <a:r>
              <a:rPr lang="en-US" altLang="zh-CN" baseline="-25000" dirty="0">
                <a:latin typeface="Times New Roman" pitchFamily="18" charset="0"/>
                <a:ea typeface="宋体" pitchFamily="2" charset="-122"/>
              </a:rPr>
              <a:t>0</a:t>
            </a:r>
            <a:r>
              <a:rPr lang="en-US" altLang="zh-CN" dirty="0">
                <a:latin typeface="Times New Roman" pitchFamily="18" charset="0"/>
                <a:ea typeface="宋体" pitchFamily="2" charset="-122"/>
              </a:rPr>
              <a:t>,i]&lt; ∞ ) {edges[</a:t>
            </a:r>
            <a:r>
              <a:rPr lang="en-US" altLang="zh-CN" i="1" dirty="0" err="1">
                <a:latin typeface="Times New Roman" pitchFamily="18" charset="0"/>
                <a:ea typeface="宋体" pitchFamily="2" charset="-122"/>
              </a:rPr>
              <a:t>i</a:t>
            </a:r>
            <a:r>
              <a:rPr lang="en-US" altLang="zh-CN" dirty="0">
                <a:latin typeface="Times New Roman" pitchFamily="18" charset="0"/>
                <a:ea typeface="宋体" pitchFamily="2" charset="-122"/>
              </a:rPr>
              <a:t>].</a:t>
            </a:r>
            <a:r>
              <a:rPr lang="en-US" altLang="zh-CN" dirty="0" err="1">
                <a:latin typeface="Times New Roman" pitchFamily="18" charset="0"/>
                <a:ea typeface="宋体" pitchFamily="2" charset="-122"/>
              </a:rPr>
              <a:t>v</a:t>
            </a:r>
            <a:r>
              <a:rPr lang="en-US" altLang="zh-CN" baseline="-25000" dirty="0" err="1">
                <a:latin typeface="Times New Roman" pitchFamily="18" charset="0"/>
                <a:ea typeface="宋体" pitchFamily="2" charset="-122"/>
              </a:rPr>
              <a:t>j</a:t>
            </a:r>
            <a:r>
              <a:rPr lang="en-US" altLang="zh-CN" dirty="0">
                <a:latin typeface="Times New Roman" pitchFamily="18" charset="0"/>
                <a:ea typeface="宋体" pitchFamily="2" charset="-122"/>
              </a:rPr>
              <a:t>=v</a:t>
            </a:r>
            <a:r>
              <a:rPr lang="en-US" altLang="zh-CN" baseline="-25000" dirty="0">
                <a:latin typeface="Times New Roman" pitchFamily="18" charset="0"/>
                <a:ea typeface="宋体" pitchFamily="2" charset="-122"/>
              </a:rPr>
              <a:t>0</a:t>
            </a:r>
            <a:r>
              <a:rPr lang="en-US" altLang="zh-CN" dirty="0">
                <a:latin typeface="Times New Roman" pitchFamily="18" charset="0"/>
                <a:ea typeface="宋体" pitchFamily="2" charset="-122"/>
              </a:rPr>
              <a:t>;  edges[</a:t>
            </a:r>
            <a:r>
              <a:rPr lang="en-US" altLang="zh-CN" i="1" dirty="0" err="1">
                <a:latin typeface="Times New Roman" pitchFamily="18" charset="0"/>
                <a:ea typeface="宋体" pitchFamily="2" charset="-122"/>
              </a:rPr>
              <a:t>i</a:t>
            </a:r>
            <a:r>
              <a:rPr lang="en-US" altLang="zh-CN" dirty="0">
                <a:latin typeface="Times New Roman" pitchFamily="18" charset="0"/>
                <a:ea typeface="宋体" pitchFamily="2" charset="-122"/>
              </a:rPr>
              <a:t>].w=G.A[v</a:t>
            </a:r>
            <a:r>
              <a:rPr lang="en-US" altLang="zh-CN" baseline="-25000" dirty="0">
                <a:latin typeface="Times New Roman" pitchFamily="18" charset="0"/>
                <a:ea typeface="宋体" pitchFamily="2" charset="-122"/>
              </a:rPr>
              <a:t>0</a:t>
            </a:r>
            <a:r>
              <a:rPr lang="en-US" altLang="zh-CN" dirty="0">
                <a:latin typeface="Times New Roman" pitchFamily="18" charset="0"/>
                <a:ea typeface="宋体" pitchFamily="2" charset="-122"/>
              </a:rPr>
              <a:t>,</a:t>
            </a:r>
            <a:r>
              <a:rPr lang="en-US" altLang="zh-CN" i="1" dirty="0">
                <a:latin typeface="Times New Roman" pitchFamily="18" charset="0"/>
                <a:ea typeface="宋体" pitchFamily="2" charset="-122"/>
              </a:rPr>
              <a:t>i</a:t>
            </a:r>
            <a:r>
              <a:rPr lang="en-US" altLang="zh-CN" dirty="0">
                <a:latin typeface="Times New Roman" pitchFamily="18" charset="0"/>
                <a:ea typeface="宋体" pitchFamily="2" charset="-122"/>
              </a:rPr>
              <a:t>];}</a:t>
            </a:r>
          </a:p>
          <a:p>
            <a:r>
              <a:rPr lang="en-US" altLang="zh-CN" dirty="0">
                <a:latin typeface="Times New Roman" pitchFamily="18" charset="0"/>
                <a:ea typeface="宋体" pitchFamily="2" charset="-122"/>
              </a:rPr>
              <a:t>             else                           edges[</a:t>
            </a:r>
            <a:r>
              <a:rPr lang="en-US" altLang="zh-CN" i="1" dirty="0" err="1">
                <a:latin typeface="Times New Roman" pitchFamily="18" charset="0"/>
                <a:ea typeface="宋体" pitchFamily="2" charset="-122"/>
              </a:rPr>
              <a:t>i</a:t>
            </a:r>
            <a:r>
              <a:rPr lang="en-US" altLang="zh-CN" dirty="0">
                <a:latin typeface="Times New Roman" pitchFamily="18" charset="0"/>
                <a:ea typeface="宋体" pitchFamily="2" charset="-122"/>
              </a:rPr>
              <a:t>].w= ∞;</a:t>
            </a:r>
          </a:p>
          <a:p>
            <a:r>
              <a:rPr lang="en-US" altLang="zh-CN" dirty="0">
                <a:latin typeface="Times New Roman" pitchFamily="18" charset="0"/>
                <a:ea typeface="宋体" pitchFamily="2" charset="-122"/>
              </a:rPr>
              <a:t>         </a:t>
            </a:r>
            <a:r>
              <a:rPr lang="en-US" altLang="zh-CN" dirty="0">
                <a:solidFill>
                  <a:srgbClr val="0000FF"/>
                </a:solidFill>
                <a:latin typeface="Times New Roman" pitchFamily="18" charset="0"/>
                <a:ea typeface="宋体" pitchFamily="2" charset="-122"/>
              </a:rPr>
              <a:t>for</a:t>
            </a:r>
            <a:r>
              <a:rPr lang="en-US" altLang="zh-CN" dirty="0">
                <a:latin typeface="Times New Roman" pitchFamily="18" charset="0"/>
                <a:ea typeface="宋体" pitchFamily="2" charset="-122"/>
              </a:rPr>
              <a:t> (</a:t>
            </a:r>
            <a:r>
              <a:rPr lang="en-US" altLang="zh-CN" i="1" dirty="0" err="1">
                <a:latin typeface="Times New Roman" pitchFamily="18" charset="0"/>
                <a:ea typeface="宋体" pitchFamily="2" charset="-122"/>
              </a:rPr>
              <a:t>i</a:t>
            </a:r>
            <a:r>
              <a:rPr lang="en-US" altLang="zh-CN" dirty="0">
                <a:latin typeface="Times New Roman" pitchFamily="18" charset="0"/>
                <a:ea typeface="宋体" pitchFamily="2" charset="-122"/>
              </a:rPr>
              <a:t>=1;</a:t>
            </a:r>
            <a:r>
              <a:rPr lang="en-US" altLang="zh-CN" i="1" dirty="0">
                <a:latin typeface="Times New Roman" pitchFamily="18" charset="0"/>
                <a:ea typeface="宋体" pitchFamily="2" charset="-122"/>
              </a:rPr>
              <a:t> </a:t>
            </a:r>
            <a:r>
              <a:rPr lang="en-US" altLang="zh-CN" i="1" dirty="0" err="1">
                <a:latin typeface="Times New Roman" pitchFamily="18" charset="0"/>
                <a:ea typeface="宋体" pitchFamily="2" charset="-122"/>
              </a:rPr>
              <a:t>i</a:t>
            </a:r>
            <a:r>
              <a:rPr lang="en-US" altLang="zh-CN" dirty="0">
                <a:latin typeface="Times New Roman" pitchFamily="18" charset="0"/>
                <a:ea typeface="宋体" pitchFamily="2" charset="-122"/>
              </a:rPr>
              <a:t>&lt;=</a:t>
            </a:r>
            <a:r>
              <a:rPr lang="en-US" altLang="zh-CN" i="1" dirty="0">
                <a:latin typeface="Times New Roman" pitchFamily="18" charset="0"/>
                <a:ea typeface="宋体" pitchFamily="2" charset="-122"/>
              </a:rPr>
              <a:t>n</a:t>
            </a:r>
            <a:r>
              <a:rPr lang="en-US" altLang="zh-CN" dirty="0">
                <a:latin typeface="Times New Roman" pitchFamily="18" charset="0"/>
                <a:ea typeface="宋体" pitchFamily="2" charset="-122"/>
              </a:rPr>
              <a:t>;</a:t>
            </a:r>
            <a:r>
              <a:rPr lang="en-US" altLang="zh-CN" i="1" dirty="0">
                <a:latin typeface="Times New Roman" pitchFamily="18" charset="0"/>
                <a:ea typeface="宋体" pitchFamily="2" charset="-122"/>
              </a:rPr>
              <a:t> </a:t>
            </a:r>
            <a:r>
              <a:rPr lang="en-US" altLang="zh-CN" i="1" dirty="0" err="1">
                <a:latin typeface="Times New Roman" pitchFamily="18" charset="0"/>
                <a:ea typeface="宋体" pitchFamily="2" charset="-122"/>
              </a:rPr>
              <a:t>i</a:t>
            </a:r>
            <a:r>
              <a:rPr lang="en-US" altLang="zh-CN" dirty="0">
                <a:latin typeface="Times New Roman" pitchFamily="18" charset="0"/>
                <a:ea typeface="宋体" pitchFamily="2" charset="-122"/>
              </a:rPr>
              <a:t>++)      selected[</a:t>
            </a:r>
            <a:r>
              <a:rPr lang="en-US" altLang="zh-CN" i="1" dirty="0" err="1">
                <a:latin typeface="Times New Roman" pitchFamily="18" charset="0"/>
                <a:ea typeface="宋体" pitchFamily="2" charset="-122"/>
              </a:rPr>
              <a:t>i</a:t>
            </a:r>
            <a:r>
              <a:rPr lang="en-US" altLang="zh-CN" dirty="0">
                <a:latin typeface="Times New Roman" pitchFamily="18" charset="0"/>
                <a:ea typeface="宋体" pitchFamily="2" charset="-122"/>
              </a:rPr>
              <a:t>]=FALSE;</a:t>
            </a:r>
          </a:p>
          <a:p>
            <a:r>
              <a:rPr lang="en-US" altLang="zh-CN" dirty="0">
                <a:latin typeface="Times New Roman" pitchFamily="18" charset="0"/>
                <a:ea typeface="宋体" pitchFamily="2" charset="-122"/>
              </a:rPr>
              <a:t>         selected[v</a:t>
            </a:r>
            <a:r>
              <a:rPr lang="en-US" altLang="zh-CN" baseline="-25000" dirty="0">
                <a:latin typeface="Times New Roman" pitchFamily="18" charset="0"/>
                <a:ea typeface="宋体" pitchFamily="2" charset="-122"/>
              </a:rPr>
              <a:t>0</a:t>
            </a:r>
            <a:r>
              <a:rPr lang="en-US" altLang="zh-CN" dirty="0">
                <a:latin typeface="Times New Roman" pitchFamily="18" charset="0"/>
                <a:ea typeface="宋体" pitchFamily="2" charset="-122"/>
              </a:rPr>
              <a:t>]=TRUE; </a:t>
            </a:r>
          </a:p>
          <a:p>
            <a:r>
              <a:rPr lang="en-US" altLang="zh-CN" dirty="0">
                <a:latin typeface="Times New Roman" pitchFamily="18" charset="0"/>
                <a:ea typeface="宋体" pitchFamily="2" charset="-122"/>
              </a:rPr>
              <a:t>         </a:t>
            </a:r>
            <a:r>
              <a:rPr lang="en-US" altLang="zh-CN" dirty="0">
                <a:solidFill>
                  <a:srgbClr val="0000FF"/>
                </a:solidFill>
                <a:latin typeface="Times New Roman" pitchFamily="18" charset="0"/>
                <a:ea typeface="宋体" pitchFamily="2" charset="-122"/>
              </a:rPr>
              <a:t>for</a:t>
            </a:r>
            <a:r>
              <a:rPr lang="en-US" altLang="zh-CN" dirty="0">
                <a:latin typeface="Times New Roman" pitchFamily="18" charset="0"/>
                <a:ea typeface="宋体" pitchFamily="2" charset="-122"/>
              </a:rPr>
              <a:t> (</a:t>
            </a:r>
            <a:r>
              <a:rPr lang="en-US" altLang="zh-CN" i="1" dirty="0" err="1">
                <a:latin typeface="Times New Roman" pitchFamily="18" charset="0"/>
                <a:ea typeface="宋体" pitchFamily="2" charset="-122"/>
              </a:rPr>
              <a:t>i</a:t>
            </a:r>
            <a:r>
              <a:rPr lang="en-US" altLang="zh-CN" dirty="0">
                <a:latin typeface="Times New Roman" pitchFamily="18" charset="0"/>
                <a:ea typeface="宋体" pitchFamily="2" charset="-122"/>
              </a:rPr>
              <a:t>=1;</a:t>
            </a:r>
            <a:r>
              <a:rPr lang="en-US" altLang="zh-CN" i="1" dirty="0">
                <a:latin typeface="Times New Roman" pitchFamily="18" charset="0"/>
                <a:ea typeface="宋体" pitchFamily="2" charset="-122"/>
              </a:rPr>
              <a:t>i</a:t>
            </a:r>
            <a:r>
              <a:rPr lang="en-US" altLang="zh-CN" dirty="0">
                <a:latin typeface="Times New Roman" pitchFamily="18" charset="0"/>
                <a:ea typeface="宋体" pitchFamily="2" charset="-122"/>
              </a:rPr>
              <a:t>&lt;=</a:t>
            </a:r>
            <a:r>
              <a:rPr lang="en-US" altLang="zh-CN" i="1" dirty="0">
                <a:latin typeface="Times New Roman" pitchFamily="18" charset="0"/>
                <a:ea typeface="宋体" pitchFamily="2" charset="-122"/>
              </a:rPr>
              <a:t>n-</a:t>
            </a:r>
            <a:r>
              <a:rPr lang="en-US" altLang="zh-CN" dirty="0">
                <a:latin typeface="Times New Roman" pitchFamily="18" charset="0"/>
                <a:ea typeface="宋体" pitchFamily="2" charset="-122"/>
              </a:rPr>
              <a:t>1;</a:t>
            </a:r>
            <a:r>
              <a:rPr lang="en-US" altLang="zh-CN" i="1" dirty="0">
                <a:latin typeface="Times New Roman" pitchFamily="18" charset="0"/>
                <a:ea typeface="宋体" pitchFamily="2" charset="-122"/>
              </a:rPr>
              <a:t>i</a:t>
            </a:r>
            <a:r>
              <a:rPr lang="en-US" altLang="zh-CN" dirty="0">
                <a:latin typeface="Times New Roman" pitchFamily="18" charset="0"/>
                <a:ea typeface="宋体" pitchFamily="2" charset="-122"/>
              </a:rPr>
              <a:t>++){ </a:t>
            </a:r>
          </a:p>
          <a:p>
            <a:r>
              <a:rPr lang="en-US" altLang="zh-CN" dirty="0">
                <a:latin typeface="Times New Roman" pitchFamily="18" charset="0"/>
                <a:ea typeface="宋体" pitchFamily="2" charset="-122"/>
              </a:rPr>
              <a:t>               </a:t>
            </a:r>
            <a:r>
              <a:rPr lang="en-US" altLang="zh-CN" dirty="0" err="1">
                <a:latin typeface="Times New Roman" pitchFamily="18" charset="0"/>
                <a:ea typeface="宋体" pitchFamily="2" charset="-122"/>
              </a:rPr>
              <a:t>minw</a:t>
            </a:r>
            <a:r>
              <a:rPr lang="en-US" altLang="zh-CN" dirty="0">
                <a:latin typeface="Times New Roman" pitchFamily="18" charset="0"/>
                <a:ea typeface="宋体" pitchFamily="2" charset="-122"/>
              </a:rPr>
              <a:t>= ∞;</a:t>
            </a:r>
          </a:p>
          <a:p>
            <a:r>
              <a:rPr lang="en-US" altLang="zh-CN" dirty="0">
                <a:latin typeface="Times New Roman" pitchFamily="18" charset="0"/>
                <a:ea typeface="宋体" pitchFamily="2" charset="-122"/>
              </a:rPr>
              <a:t>              </a:t>
            </a:r>
            <a:r>
              <a:rPr lang="en-US" altLang="zh-CN" dirty="0">
                <a:solidFill>
                  <a:srgbClr val="0000FF"/>
                </a:solidFill>
                <a:latin typeface="Times New Roman" pitchFamily="18" charset="0"/>
                <a:ea typeface="宋体" pitchFamily="2" charset="-122"/>
              </a:rPr>
              <a:t>for</a:t>
            </a:r>
            <a:r>
              <a:rPr lang="en-US" altLang="zh-CN" dirty="0">
                <a:latin typeface="Times New Roman" pitchFamily="18" charset="0"/>
                <a:ea typeface="宋体" pitchFamily="2" charset="-122"/>
              </a:rPr>
              <a:t> (</a:t>
            </a:r>
            <a:r>
              <a:rPr lang="en-US" altLang="zh-CN" i="1" dirty="0">
                <a:latin typeface="Times New Roman" pitchFamily="18" charset="0"/>
                <a:ea typeface="宋体" pitchFamily="2" charset="-122"/>
              </a:rPr>
              <a:t>j</a:t>
            </a:r>
            <a:r>
              <a:rPr lang="en-US" altLang="zh-CN" dirty="0">
                <a:latin typeface="Times New Roman" pitchFamily="18" charset="0"/>
                <a:ea typeface="宋体" pitchFamily="2" charset="-122"/>
              </a:rPr>
              <a:t>=1;</a:t>
            </a:r>
            <a:r>
              <a:rPr lang="en-US" altLang="zh-CN" i="1" dirty="0">
                <a:latin typeface="Times New Roman" pitchFamily="18" charset="0"/>
                <a:ea typeface="宋体" pitchFamily="2" charset="-122"/>
              </a:rPr>
              <a:t>j</a:t>
            </a:r>
            <a:r>
              <a:rPr lang="en-US" altLang="zh-CN" dirty="0">
                <a:latin typeface="Times New Roman" pitchFamily="18" charset="0"/>
                <a:ea typeface="宋体" pitchFamily="2" charset="-122"/>
              </a:rPr>
              <a:t>&lt;=</a:t>
            </a:r>
            <a:r>
              <a:rPr lang="en-US" altLang="zh-CN" i="1" dirty="0" err="1">
                <a:latin typeface="Times New Roman" pitchFamily="18" charset="0"/>
                <a:ea typeface="宋体" pitchFamily="2" charset="-122"/>
              </a:rPr>
              <a:t>n</a:t>
            </a:r>
            <a:r>
              <a:rPr lang="en-US" altLang="zh-CN" dirty="0" err="1">
                <a:latin typeface="Times New Roman" pitchFamily="18" charset="0"/>
                <a:ea typeface="宋体" pitchFamily="2" charset="-122"/>
              </a:rPr>
              <a:t>;</a:t>
            </a:r>
            <a:r>
              <a:rPr lang="en-US" altLang="zh-CN" i="1" dirty="0" err="1">
                <a:latin typeface="Times New Roman" pitchFamily="18" charset="0"/>
                <a:ea typeface="宋体" pitchFamily="2" charset="-122"/>
              </a:rPr>
              <a:t>j</a:t>
            </a:r>
            <a:r>
              <a:rPr lang="en-US" altLang="zh-CN" dirty="0">
                <a:latin typeface="Times New Roman" pitchFamily="18" charset="0"/>
                <a:ea typeface="宋体" pitchFamily="2" charset="-122"/>
              </a:rPr>
              <a:t>++)</a:t>
            </a:r>
          </a:p>
          <a:p>
            <a:r>
              <a:rPr lang="en-US" altLang="zh-CN" dirty="0">
                <a:latin typeface="Times New Roman" pitchFamily="18" charset="0"/>
                <a:ea typeface="宋体" pitchFamily="2" charset="-122"/>
              </a:rPr>
              <a:t>                   </a:t>
            </a:r>
            <a:r>
              <a:rPr lang="en-US" altLang="zh-CN" dirty="0">
                <a:solidFill>
                  <a:srgbClr val="0000FF"/>
                </a:solidFill>
                <a:latin typeface="Times New Roman" pitchFamily="18" charset="0"/>
                <a:ea typeface="宋体" pitchFamily="2" charset="-122"/>
              </a:rPr>
              <a:t>if</a:t>
            </a:r>
            <a:r>
              <a:rPr lang="en-US" altLang="zh-CN" dirty="0">
                <a:latin typeface="Times New Roman" pitchFamily="18" charset="0"/>
                <a:ea typeface="宋体" pitchFamily="2" charset="-122"/>
              </a:rPr>
              <a:t>  ( !selected[</a:t>
            </a:r>
            <a:r>
              <a:rPr lang="en-US" altLang="zh-CN" i="1" dirty="0">
                <a:latin typeface="Times New Roman" pitchFamily="18" charset="0"/>
                <a:ea typeface="宋体" pitchFamily="2" charset="-122"/>
              </a:rPr>
              <a:t>j</a:t>
            </a:r>
            <a:r>
              <a:rPr lang="en-US" altLang="zh-CN" dirty="0">
                <a:latin typeface="Times New Roman" pitchFamily="18" charset="0"/>
                <a:ea typeface="宋体" pitchFamily="2" charset="-122"/>
              </a:rPr>
              <a:t>] &amp;&amp; edges[</a:t>
            </a:r>
            <a:r>
              <a:rPr lang="en-US" altLang="zh-CN" i="1" dirty="0">
                <a:latin typeface="Times New Roman" pitchFamily="18" charset="0"/>
                <a:ea typeface="宋体" pitchFamily="2" charset="-122"/>
              </a:rPr>
              <a:t>j</a:t>
            </a:r>
            <a:r>
              <a:rPr lang="en-US" altLang="zh-CN" dirty="0">
                <a:latin typeface="Times New Roman" pitchFamily="18" charset="0"/>
                <a:ea typeface="宋体" pitchFamily="2" charset="-122"/>
              </a:rPr>
              <a:t>].w&lt;</a:t>
            </a:r>
            <a:r>
              <a:rPr lang="en-US" altLang="zh-CN" dirty="0" err="1">
                <a:latin typeface="Times New Roman" pitchFamily="18" charset="0"/>
                <a:ea typeface="宋体" pitchFamily="2" charset="-122"/>
              </a:rPr>
              <a:t>minw</a:t>
            </a:r>
            <a:r>
              <a:rPr lang="en-US" altLang="zh-CN" dirty="0">
                <a:latin typeface="Times New Roman" pitchFamily="18" charset="0"/>
                <a:ea typeface="宋体" pitchFamily="2" charset="-122"/>
              </a:rPr>
              <a:t> )</a:t>
            </a:r>
          </a:p>
          <a:p>
            <a:r>
              <a:rPr lang="en-US" altLang="zh-CN" dirty="0">
                <a:latin typeface="Times New Roman" pitchFamily="18" charset="0"/>
                <a:ea typeface="宋体" pitchFamily="2" charset="-122"/>
              </a:rPr>
              <a:t>                  {</a:t>
            </a:r>
            <a:r>
              <a:rPr lang="en-US" altLang="zh-CN" dirty="0" err="1">
                <a:latin typeface="Times New Roman" pitchFamily="18" charset="0"/>
                <a:ea typeface="宋体" pitchFamily="2" charset="-122"/>
              </a:rPr>
              <a:t>minw</a:t>
            </a:r>
            <a:r>
              <a:rPr lang="en-US" altLang="zh-CN" dirty="0">
                <a:latin typeface="Times New Roman" pitchFamily="18" charset="0"/>
                <a:ea typeface="宋体" pitchFamily="2" charset="-122"/>
              </a:rPr>
              <a:t>=edges[</a:t>
            </a:r>
            <a:r>
              <a:rPr lang="en-US" altLang="zh-CN" i="1" dirty="0">
                <a:latin typeface="Times New Roman" pitchFamily="18" charset="0"/>
                <a:ea typeface="宋体" pitchFamily="2" charset="-122"/>
              </a:rPr>
              <a:t>j</a:t>
            </a:r>
            <a:r>
              <a:rPr lang="en-US" altLang="zh-CN" dirty="0">
                <a:latin typeface="Times New Roman" pitchFamily="18" charset="0"/>
                <a:ea typeface="宋体" pitchFamily="2" charset="-122"/>
              </a:rPr>
              <a:t>].w;  </a:t>
            </a:r>
            <a:r>
              <a:rPr lang="en-US" altLang="zh-CN" i="1" dirty="0">
                <a:latin typeface="Times New Roman" pitchFamily="18" charset="0"/>
                <a:ea typeface="宋体" pitchFamily="2" charset="-122"/>
              </a:rPr>
              <a:t>k</a:t>
            </a:r>
            <a:r>
              <a:rPr lang="en-US" altLang="zh-CN" dirty="0">
                <a:latin typeface="Times New Roman" pitchFamily="18" charset="0"/>
                <a:ea typeface="宋体" pitchFamily="2" charset="-122"/>
              </a:rPr>
              <a:t>=</a:t>
            </a:r>
            <a:r>
              <a:rPr lang="en-US" altLang="zh-CN" i="1" dirty="0">
                <a:latin typeface="Times New Roman" pitchFamily="18" charset="0"/>
                <a:ea typeface="宋体" pitchFamily="2" charset="-122"/>
              </a:rPr>
              <a:t>j</a:t>
            </a:r>
            <a:r>
              <a:rPr lang="en-US" altLang="zh-CN" dirty="0">
                <a:latin typeface="Times New Roman" pitchFamily="18" charset="0"/>
                <a:ea typeface="宋体" pitchFamily="2" charset="-122"/>
              </a:rPr>
              <a:t>;  T.A[</a:t>
            </a:r>
            <a:r>
              <a:rPr lang="en-US" altLang="zh-CN" i="1" dirty="0" err="1">
                <a:latin typeface="Times New Roman" pitchFamily="18" charset="0"/>
                <a:ea typeface="宋体" pitchFamily="2" charset="-122"/>
              </a:rPr>
              <a:t>j</a:t>
            </a:r>
            <a:r>
              <a:rPr lang="en-US" altLang="zh-CN" dirty="0" err="1">
                <a:latin typeface="Times New Roman" pitchFamily="18" charset="0"/>
                <a:ea typeface="宋体" pitchFamily="2" charset="-122"/>
              </a:rPr>
              <a:t>,edges</a:t>
            </a:r>
            <a:r>
              <a:rPr lang="en-US" altLang="zh-CN" dirty="0">
                <a:latin typeface="Times New Roman" pitchFamily="18" charset="0"/>
                <a:ea typeface="宋体" pitchFamily="2" charset="-122"/>
              </a:rPr>
              <a:t>[</a:t>
            </a:r>
            <a:r>
              <a:rPr lang="en-US" altLang="zh-CN" i="1" dirty="0">
                <a:latin typeface="Times New Roman" pitchFamily="18" charset="0"/>
                <a:ea typeface="宋体" pitchFamily="2" charset="-122"/>
              </a:rPr>
              <a:t>j</a:t>
            </a:r>
            <a:r>
              <a:rPr lang="en-US" altLang="zh-CN" dirty="0">
                <a:latin typeface="Times New Roman" pitchFamily="18" charset="0"/>
                <a:ea typeface="宋体" pitchFamily="2" charset="-122"/>
              </a:rPr>
              <a:t>].</a:t>
            </a:r>
            <a:r>
              <a:rPr lang="en-US" altLang="zh-CN" dirty="0" err="1">
                <a:latin typeface="Times New Roman" pitchFamily="18" charset="0"/>
                <a:ea typeface="宋体" pitchFamily="2" charset="-122"/>
              </a:rPr>
              <a:t>v</a:t>
            </a:r>
            <a:r>
              <a:rPr lang="en-US" altLang="zh-CN" i="1" baseline="-25000" dirty="0" err="1">
                <a:latin typeface="Times New Roman" pitchFamily="18" charset="0"/>
                <a:ea typeface="宋体" pitchFamily="2" charset="-122"/>
              </a:rPr>
              <a:t>j</a:t>
            </a:r>
            <a:r>
              <a:rPr lang="en-US" altLang="zh-CN" dirty="0">
                <a:latin typeface="Times New Roman" pitchFamily="18" charset="0"/>
                <a:ea typeface="宋体" pitchFamily="2" charset="-122"/>
              </a:rPr>
              <a:t>]=</a:t>
            </a:r>
            <a:r>
              <a:rPr lang="en-US" altLang="zh-CN" dirty="0" err="1">
                <a:latin typeface="Times New Roman" pitchFamily="18" charset="0"/>
                <a:ea typeface="宋体" pitchFamily="2" charset="-122"/>
              </a:rPr>
              <a:t>minw</a:t>
            </a:r>
            <a:r>
              <a:rPr lang="en-US" altLang="zh-CN" dirty="0">
                <a:latin typeface="Times New Roman" pitchFamily="18" charset="0"/>
                <a:ea typeface="宋体" pitchFamily="2" charset="-122"/>
              </a:rPr>
              <a:t>; }</a:t>
            </a:r>
          </a:p>
          <a:p>
            <a:pPr>
              <a:spcBef>
                <a:spcPts val="300"/>
              </a:spcBef>
            </a:pPr>
            <a:r>
              <a:rPr lang="en-US" altLang="zh-CN" dirty="0">
                <a:latin typeface="Times New Roman" pitchFamily="18" charset="0"/>
                <a:ea typeface="宋体" pitchFamily="2" charset="-122"/>
              </a:rPr>
              <a:t>             selected[</a:t>
            </a:r>
            <a:r>
              <a:rPr lang="en-US" altLang="zh-CN" i="1" dirty="0">
                <a:latin typeface="Times New Roman" pitchFamily="18" charset="0"/>
                <a:ea typeface="宋体" pitchFamily="2" charset="-122"/>
              </a:rPr>
              <a:t>k</a:t>
            </a:r>
            <a:r>
              <a:rPr lang="en-US" altLang="zh-CN" dirty="0">
                <a:latin typeface="Times New Roman" pitchFamily="18" charset="0"/>
                <a:ea typeface="宋体" pitchFamily="2" charset="-122"/>
              </a:rPr>
              <a:t>]=TRUE;</a:t>
            </a:r>
          </a:p>
          <a:p>
            <a:r>
              <a:rPr lang="en-US" altLang="zh-CN" dirty="0">
                <a:latin typeface="Times New Roman" pitchFamily="18" charset="0"/>
                <a:ea typeface="宋体" pitchFamily="2" charset="-122"/>
              </a:rPr>
              <a:t>             w=</a:t>
            </a:r>
            <a:r>
              <a:rPr lang="en-US" altLang="zh-CN" dirty="0" err="1">
                <a:latin typeface="Times New Roman" pitchFamily="18" charset="0"/>
                <a:ea typeface="宋体" pitchFamily="2" charset="-122"/>
              </a:rPr>
              <a:t>firstadj</a:t>
            </a:r>
            <a:r>
              <a:rPr lang="en-US" altLang="zh-CN" dirty="0">
                <a:latin typeface="Times New Roman" pitchFamily="18" charset="0"/>
                <a:ea typeface="宋体" pitchFamily="2" charset="-122"/>
              </a:rPr>
              <a:t>(</a:t>
            </a:r>
            <a:r>
              <a:rPr lang="en-US" altLang="zh-CN" dirty="0" err="1">
                <a:latin typeface="Times New Roman" pitchFamily="18" charset="0"/>
                <a:ea typeface="宋体" pitchFamily="2" charset="-122"/>
              </a:rPr>
              <a:t>G,k</a:t>
            </a:r>
            <a:r>
              <a:rPr lang="en-US" altLang="zh-CN" dirty="0">
                <a:latin typeface="Times New Roman" pitchFamily="18" charset="0"/>
                <a:ea typeface="宋体" pitchFamily="2" charset="-122"/>
              </a:rPr>
              <a:t>);</a:t>
            </a:r>
          </a:p>
          <a:p>
            <a:r>
              <a:rPr lang="en-US" altLang="zh-CN" dirty="0">
                <a:latin typeface="Times New Roman" pitchFamily="18" charset="0"/>
                <a:ea typeface="宋体" pitchFamily="2" charset="-122"/>
              </a:rPr>
              <a:t>             </a:t>
            </a:r>
            <a:r>
              <a:rPr lang="en-US" altLang="zh-CN" dirty="0">
                <a:solidFill>
                  <a:srgbClr val="0000FF"/>
                </a:solidFill>
                <a:latin typeface="Times New Roman" pitchFamily="18" charset="0"/>
                <a:ea typeface="宋体" pitchFamily="2" charset="-122"/>
              </a:rPr>
              <a:t>while</a:t>
            </a:r>
            <a:r>
              <a:rPr lang="en-US" altLang="zh-CN" dirty="0">
                <a:latin typeface="Times New Roman" pitchFamily="18" charset="0"/>
                <a:ea typeface="宋体" pitchFamily="2" charset="-122"/>
              </a:rPr>
              <a:t>(w!=0) {</a:t>
            </a:r>
          </a:p>
          <a:p>
            <a:r>
              <a:rPr lang="en-US" altLang="zh-CN" dirty="0">
                <a:solidFill>
                  <a:srgbClr val="0000FF"/>
                </a:solidFill>
                <a:latin typeface="Times New Roman" pitchFamily="18" charset="0"/>
                <a:ea typeface="宋体" pitchFamily="2" charset="-122"/>
              </a:rPr>
              <a:t>                    if</a:t>
            </a:r>
            <a:r>
              <a:rPr lang="en-US" altLang="zh-CN" dirty="0">
                <a:latin typeface="Times New Roman" pitchFamily="18" charset="0"/>
                <a:ea typeface="宋体" pitchFamily="2" charset="-122"/>
              </a:rPr>
              <a:t> ( !selected[w] &amp;&amp; edges[w].w&gt;G.A[</a:t>
            </a:r>
            <a:r>
              <a:rPr lang="en-US" altLang="zh-CN" dirty="0" err="1">
                <a:latin typeface="Times New Roman" pitchFamily="18" charset="0"/>
                <a:ea typeface="宋体" pitchFamily="2" charset="-122"/>
              </a:rPr>
              <a:t>k,w</a:t>
            </a:r>
            <a:r>
              <a:rPr lang="en-US" altLang="zh-CN" dirty="0">
                <a:latin typeface="Times New Roman" pitchFamily="18" charset="0"/>
                <a:ea typeface="宋体" pitchFamily="2" charset="-122"/>
              </a:rPr>
              <a:t>] )</a:t>
            </a:r>
          </a:p>
          <a:p>
            <a:r>
              <a:rPr lang="en-US" altLang="zh-CN" dirty="0">
                <a:latin typeface="Times New Roman" pitchFamily="18" charset="0"/>
                <a:ea typeface="宋体" pitchFamily="2" charset="-122"/>
              </a:rPr>
              <a:t>                    {edges[w].w=G.A[</a:t>
            </a:r>
            <a:r>
              <a:rPr lang="en-US" altLang="zh-CN" i="1" dirty="0" err="1">
                <a:latin typeface="Times New Roman" pitchFamily="18" charset="0"/>
                <a:ea typeface="宋体" pitchFamily="2" charset="-122"/>
              </a:rPr>
              <a:t>k</a:t>
            </a:r>
            <a:r>
              <a:rPr lang="en-US" altLang="zh-CN" dirty="0" err="1">
                <a:latin typeface="Times New Roman" pitchFamily="18" charset="0"/>
                <a:ea typeface="宋体" pitchFamily="2" charset="-122"/>
              </a:rPr>
              <a:t>,w</a:t>
            </a:r>
            <a:r>
              <a:rPr lang="en-US" altLang="zh-CN" dirty="0">
                <a:latin typeface="Times New Roman" pitchFamily="18" charset="0"/>
                <a:ea typeface="宋体" pitchFamily="2" charset="-122"/>
              </a:rPr>
              <a:t>];  edges[w]. </a:t>
            </a:r>
            <a:r>
              <a:rPr lang="en-US" altLang="zh-CN" dirty="0" err="1">
                <a:latin typeface="Times New Roman" pitchFamily="18" charset="0"/>
                <a:ea typeface="宋体" pitchFamily="2" charset="-122"/>
              </a:rPr>
              <a:t>v</a:t>
            </a:r>
            <a:r>
              <a:rPr lang="en-US" altLang="zh-CN" i="1" baseline="-25000" dirty="0" err="1">
                <a:latin typeface="Times New Roman" pitchFamily="18" charset="0"/>
                <a:ea typeface="宋体" pitchFamily="2" charset="-122"/>
              </a:rPr>
              <a:t>j</a:t>
            </a:r>
            <a:r>
              <a:rPr lang="en-US" altLang="zh-CN" i="1" baseline="-25000" dirty="0">
                <a:latin typeface="Times New Roman" pitchFamily="18" charset="0"/>
                <a:ea typeface="宋体" pitchFamily="2" charset="-122"/>
              </a:rPr>
              <a:t> </a:t>
            </a:r>
            <a:r>
              <a:rPr lang="en-US" altLang="zh-CN" dirty="0">
                <a:latin typeface="Times New Roman" pitchFamily="18" charset="0"/>
                <a:ea typeface="宋体" pitchFamily="2" charset="-122"/>
              </a:rPr>
              <a:t>=</a:t>
            </a:r>
            <a:r>
              <a:rPr lang="en-US" altLang="zh-CN" i="1" dirty="0">
                <a:latin typeface="Times New Roman" pitchFamily="18" charset="0"/>
                <a:ea typeface="宋体" pitchFamily="2" charset="-122"/>
              </a:rPr>
              <a:t>k</a:t>
            </a:r>
            <a:r>
              <a:rPr lang="en-US" altLang="zh-CN" dirty="0">
                <a:latin typeface="Times New Roman" pitchFamily="18" charset="0"/>
                <a:ea typeface="宋体" pitchFamily="2" charset="-122"/>
              </a:rPr>
              <a:t>;}</a:t>
            </a:r>
          </a:p>
          <a:p>
            <a:r>
              <a:rPr lang="en-US" altLang="zh-CN" dirty="0">
                <a:latin typeface="Times New Roman" pitchFamily="18" charset="0"/>
                <a:ea typeface="宋体" pitchFamily="2" charset="-122"/>
              </a:rPr>
              <a:t>                     w=</a:t>
            </a:r>
            <a:r>
              <a:rPr lang="en-US" altLang="zh-CN" dirty="0" err="1">
                <a:latin typeface="Times New Roman" pitchFamily="18" charset="0"/>
                <a:ea typeface="宋体" pitchFamily="2" charset="-122"/>
              </a:rPr>
              <a:t>nextadj</a:t>
            </a:r>
            <a:r>
              <a:rPr lang="en-US" altLang="zh-CN" dirty="0">
                <a:latin typeface="Times New Roman" pitchFamily="18" charset="0"/>
                <a:ea typeface="宋体" pitchFamily="2" charset="-122"/>
              </a:rPr>
              <a:t>(</a:t>
            </a:r>
            <a:r>
              <a:rPr lang="en-US" altLang="zh-CN" dirty="0" err="1">
                <a:latin typeface="Times New Roman" pitchFamily="18" charset="0"/>
                <a:ea typeface="宋体" pitchFamily="2" charset="-122"/>
              </a:rPr>
              <a:t>G,</a:t>
            </a:r>
            <a:r>
              <a:rPr lang="en-US" altLang="zh-CN" i="1" dirty="0" err="1">
                <a:latin typeface="Times New Roman" pitchFamily="18" charset="0"/>
                <a:ea typeface="宋体" pitchFamily="2" charset="-122"/>
              </a:rPr>
              <a:t>k</a:t>
            </a:r>
            <a:r>
              <a:rPr lang="en-US" altLang="zh-CN" dirty="0" err="1">
                <a:latin typeface="Times New Roman" pitchFamily="18" charset="0"/>
                <a:ea typeface="宋体" pitchFamily="2" charset="-122"/>
              </a:rPr>
              <a:t>,w</a:t>
            </a:r>
            <a:r>
              <a:rPr lang="en-US" altLang="zh-CN" dirty="0">
                <a:latin typeface="Times New Roman" pitchFamily="18" charset="0"/>
                <a:ea typeface="宋体" pitchFamily="2" charset="-122"/>
              </a:rPr>
              <a:t>);</a:t>
            </a:r>
          </a:p>
          <a:p>
            <a:r>
              <a:rPr lang="en-US" altLang="zh-CN" dirty="0">
                <a:latin typeface="Times New Roman" pitchFamily="18" charset="0"/>
                <a:ea typeface="宋体" pitchFamily="2" charset="-122"/>
              </a:rPr>
              <a:t>             }</a:t>
            </a:r>
          </a:p>
          <a:p>
            <a:r>
              <a:rPr lang="en-US" altLang="zh-CN" dirty="0">
                <a:latin typeface="Times New Roman" pitchFamily="18" charset="0"/>
                <a:ea typeface="宋体" pitchFamily="2" charset="-122"/>
              </a:rPr>
              <a:t>         }</a:t>
            </a:r>
          </a:p>
          <a:p>
            <a:r>
              <a:rPr lang="en-US" altLang="zh-CN" dirty="0">
                <a:latin typeface="Times New Roman" pitchFamily="18" charset="0"/>
                <a:ea typeface="宋体" pitchFamily="2" charset="-122"/>
              </a:rPr>
              <a:t>}</a:t>
            </a:r>
          </a:p>
        </p:txBody>
      </p:sp>
      <p:sp>
        <p:nvSpPr>
          <p:cNvPr id="57348" name="AutoShape 4"/>
          <p:cNvSpPr>
            <a:spLocks noChangeArrowheads="1"/>
          </p:cNvSpPr>
          <p:nvPr/>
        </p:nvSpPr>
        <p:spPr bwMode="auto">
          <a:xfrm>
            <a:off x="5417343" y="943469"/>
            <a:ext cx="2539033" cy="267317"/>
          </a:xfrm>
          <a:prstGeom prst="wedgeRectCallout">
            <a:avLst>
              <a:gd name="adj1" fmla="val -36457"/>
              <a:gd name="adj2" fmla="val 91539"/>
            </a:avLst>
          </a:prstGeom>
          <a:noFill/>
          <a:ln w="28575">
            <a:solidFill>
              <a:srgbClr val="FF000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zh-CN" altLang="en-US" sz="1600" dirty="0">
                <a:ea typeface="宋体" pitchFamily="2" charset="-122"/>
              </a:rPr>
              <a:t>初始化候选边数组</a:t>
            </a:r>
            <a:r>
              <a:rPr lang="en-US" altLang="zh-CN" sz="1600" dirty="0">
                <a:ea typeface="宋体" pitchFamily="2" charset="-122"/>
              </a:rPr>
              <a:t>edges[]</a:t>
            </a:r>
          </a:p>
        </p:txBody>
      </p:sp>
      <p:sp>
        <p:nvSpPr>
          <p:cNvPr id="57349" name="AutoShape 5"/>
          <p:cNvSpPr>
            <a:spLocks noChangeArrowheads="1"/>
          </p:cNvSpPr>
          <p:nvPr/>
        </p:nvSpPr>
        <p:spPr bwMode="auto">
          <a:xfrm>
            <a:off x="5940152" y="2218848"/>
            <a:ext cx="2914923" cy="276247"/>
          </a:xfrm>
          <a:prstGeom prst="wedgeRectCallout">
            <a:avLst>
              <a:gd name="adj1" fmla="val -62832"/>
              <a:gd name="adj2" fmla="val 5505"/>
            </a:avLst>
          </a:prstGeom>
          <a:noFill/>
          <a:ln w="28575">
            <a:solidFill>
              <a:srgbClr val="FF000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zh-CN" altLang="en-US" sz="1600">
                <a:ea typeface="宋体" pitchFamily="2" charset="-122"/>
              </a:rPr>
              <a:t>初始化已选边数组</a:t>
            </a:r>
            <a:r>
              <a:rPr lang="en-US" altLang="zh-CN" sz="1600">
                <a:ea typeface="宋体" pitchFamily="2" charset="-122"/>
              </a:rPr>
              <a:t>selected[]</a:t>
            </a:r>
          </a:p>
        </p:txBody>
      </p:sp>
      <p:sp>
        <p:nvSpPr>
          <p:cNvPr id="57350" name="AutoShape 6"/>
          <p:cNvSpPr>
            <a:spLocks noChangeArrowheads="1"/>
          </p:cNvSpPr>
          <p:nvPr/>
        </p:nvSpPr>
        <p:spPr bwMode="auto">
          <a:xfrm>
            <a:off x="5257801" y="6171522"/>
            <a:ext cx="3058616" cy="242393"/>
          </a:xfrm>
          <a:prstGeom prst="wedgeRectCallout">
            <a:avLst>
              <a:gd name="adj1" fmla="val 11381"/>
              <a:gd name="adj2" fmla="val -110034"/>
            </a:avLst>
          </a:prstGeom>
          <a:noFill/>
          <a:ln w="28575">
            <a:solidFill>
              <a:srgbClr val="2BE978"/>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lnSpc>
                <a:spcPct val="80000"/>
              </a:lnSpc>
              <a:spcBef>
                <a:spcPct val="20000"/>
              </a:spcBef>
              <a:buClr>
                <a:schemeClr val="accent2"/>
              </a:buClr>
              <a:buFont typeface="Wingdings" pitchFamily="2" charset="2"/>
              <a:buNone/>
            </a:pPr>
            <a:r>
              <a:rPr lang="en-US" altLang="zh-CN" sz="1600" b="1" dirty="0">
                <a:ea typeface="宋体" pitchFamily="2" charset="-122"/>
              </a:rPr>
              <a:t>prim</a:t>
            </a:r>
            <a:r>
              <a:rPr lang="zh-CN" altLang="en-US" sz="1600" b="1" dirty="0">
                <a:ea typeface="宋体" pitchFamily="2" charset="-122"/>
              </a:rPr>
              <a:t>算法的时间复杂度是</a:t>
            </a:r>
            <a:r>
              <a:rPr lang="en-US" altLang="zh-CN" sz="1600" b="1" dirty="0">
                <a:ea typeface="宋体" pitchFamily="2" charset="-122"/>
              </a:rPr>
              <a:t>O(n</a:t>
            </a:r>
            <a:r>
              <a:rPr lang="en-US" altLang="zh-CN" sz="1600" b="1" baseline="30000" dirty="0">
                <a:ea typeface="宋体" pitchFamily="2" charset="-122"/>
              </a:rPr>
              <a:t>2</a:t>
            </a:r>
            <a:r>
              <a:rPr lang="en-US" altLang="zh-CN" sz="1600" b="1" dirty="0">
                <a:ea typeface="宋体" pitchFamily="2" charset="-122"/>
              </a:rPr>
              <a:t>)</a:t>
            </a:r>
            <a:r>
              <a:rPr lang="zh-CN" altLang="en-US" sz="1600" b="1" dirty="0">
                <a:ea typeface="宋体" pitchFamily="2" charset="-122"/>
              </a:rPr>
              <a:t>。</a:t>
            </a:r>
          </a:p>
        </p:txBody>
      </p:sp>
      <p:sp>
        <p:nvSpPr>
          <p:cNvPr id="57351" name="AutoShape 7"/>
          <p:cNvSpPr>
            <a:spLocks noChangeArrowheads="1"/>
          </p:cNvSpPr>
          <p:nvPr/>
        </p:nvSpPr>
        <p:spPr bwMode="auto">
          <a:xfrm>
            <a:off x="3563888" y="2636838"/>
            <a:ext cx="1655737" cy="308945"/>
          </a:xfrm>
          <a:prstGeom prst="wedgeRectCallout">
            <a:avLst>
              <a:gd name="adj1" fmla="val -60579"/>
              <a:gd name="adj2" fmla="val -39063"/>
            </a:avLst>
          </a:prstGeom>
          <a:noFill/>
          <a:ln w="28575">
            <a:solidFill>
              <a:srgbClr val="FF000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zh-CN" altLang="en-US" sz="1600">
                <a:ea typeface="宋体" pitchFamily="2" charset="-122"/>
              </a:rPr>
              <a:t>设置起始点已选</a:t>
            </a:r>
          </a:p>
        </p:txBody>
      </p:sp>
      <p:sp>
        <p:nvSpPr>
          <p:cNvPr id="57352" name="AutoShape 8"/>
          <p:cNvSpPr>
            <a:spLocks noChangeArrowheads="1"/>
          </p:cNvSpPr>
          <p:nvPr/>
        </p:nvSpPr>
        <p:spPr bwMode="auto">
          <a:xfrm>
            <a:off x="3923928" y="3198412"/>
            <a:ext cx="2880048" cy="302595"/>
          </a:xfrm>
          <a:prstGeom prst="wedgeRectCallout">
            <a:avLst>
              <a:gd name="adj1" fmla="val -62743"/>
              <a:gd name="adj2" fmla="val 23857"/>
            </a:avLst>
          </a:prstGeom>
          <a:noFill/>
          <a:ln w="28575">
            <a:solidFill>
              <a:srgbClr val="FF000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zh-CN" altLang="en-US" sz="1600">
                <a:ea typeface="宋体" pitchFamily="2" charset="-122"/>
              </a:rPr>
              <a:t>从候选边中找出权值最小的边</a:t>
            </a:r>
          </a:p>
        </p:txBody>
      </p:sp>
      <p:sp>
        <p:nvSpPr>
          <p:cNvPr id="57353" name="AutoShape 9"/>
          <p:cNvSpPr>
            <a:spLocks noChangeArrowheads="1"/>
          </p:cNvSpPr>
          <p:nvPr/>
        </p:nvSpPr>
        <p:spPr bwMode="auto">
          <a:xfrm>
            <a:off x="4283968" y="4149726"/>
            <a:ext cx="2448717" cy="275610"/>
          </a:xfrm>
          <a:prstGeom prst="wedgeRectCallout">
            <a:avLst>
              <a:gd name="adj1" fmla="val -77832"/>
              <a:gd name="adj2" fmla="val -13875"/>
            </a:avLst>
          </a:prstGeom>
          <a:noFill/>
          <a:ln w="28575">
            <a:solidFill>
              <a:srgbClr val="FF000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zh-CN" altLang="en-US" sz="1600">
                <a:ea typeface="宋体" pitchFamily="2" charset="-122"/>
              </a:rPr>
              <a:t>将</a:t>
            </a:r>
            <a:r>
              <a:rPr lang="en-US" altLang="zh-CN" sz="1600">
                <a:ea typeface="宋体" pitchFamily="2" charset="-122"/>
              </a:rPr>
              <a:t>k</a:t>
            </a:r>
            <a:r>
              <a:rPr lang="zh-CN" altLang="en-US" sz="1600">
                <a:ea typeface="宋体" pitchFamily="2" charset="-122"/>
              </a:rPr>
              <a:t>设置为已选顶点</a:t>
            </a:r>
          </a:p>
        </p:txBody>
      </p:sp>
      <p:sp>
        <p:nvSpPr>
          <p:cNvPr id="57354" name="AutoShape 10"/>
          <p:cNvSpPr>
            <a:spLocks noChangeArrowheads="1"/>
          </p:cNvSpPr>
          <p:nvPr/>
        </p:nvSpPr>
        <p:spPr bwMode="auto">
          <a:xfrm>
            <a:off x="3707210" y="4554826"/>
            <a:ext cx="1710133" cy="332387"/>
          </a:xfrm>
          <a:prstGeom prst="wedgeRectCallout">
            <a:avLst>
              <a:gd name="adj1" fmla="val -79150"/>
              <a:gd name="adj2" fmla="val 25723"/>
            </a:avLst>
          </a:prstGeom>
          <a:noFill/>
          <a:ln w="28575">
            <a:solidFill>
              <a:srgbClr val="FF000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zh-CN" altLang="en-US" sz="1600">
                <a:ea typeface="宋体" pitchFamily="2" charset="-122"/>
              </a:rPr>
              <a:t>调整候选边集合</a:t>
            </a:r>
          </a:p>
        </p:txBody>
      </p:sp>
      <p:sp>
        <p:nvSpPr>
          <p:cNvPr id="57355" name="Rectangle 11"/>
          <p:cNvSpPr>
            <a:spLocks noChangeArrowheads="1"/>
          </p:cNvSpPr>
          <p:nvPr/>
        </p:nvSpPr>
        <p:spPr bwMode="auto">
          <a:xfrm>
            <a:off x="1042988" y="1341438"/>
            <a:ext cx="6265863" cy="863600"/>
          </a:xfrm>
          <a:prstGeom prst="rect">
            <a:avLst/>
          </a:prstGeom>
          <a:noFill/>
          <a:ln w="28575">
            <a:solidFill>
              <a:srgbClr val="0000FF"/>
            </a:solidFill>
            <a:prstDash val="sysDot"/>
            <a:miter lim="800000"/>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sz="1600"/>
          </a:p>
        </p:txBody>
      </p:sp>
      <p:sp>
        <p:nvSpPr>
          <p:cNvPr id="57356" name="Rectangle 12"/>
          <p:cNvSpPr>
            <a:spLocks noChangeArrowheads="1"/>
          </p:cNvSpPr>
          <p:nvPr/>
        </p:nvSpPr>
        <p:spPr bwMode="auto">
          <a:xfrm>
            <a:off x="1042989" y="3013826"/>
            <a:ext cx="6265862" cy="1124170"/>
          </a:xfrm>
          <a:prstGeom prst="rect">
            <a:avLst/>
          </a:prstGeom>
          <a:noFill/>
          <a:ln w="28575">
            <a:solidFill>
              <a:srgbClr val="0000FF"/>
            </a:solidFill>
            <a:prstDash val="sysDot"/>
            <a:miter lim="800000"/>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sp>
        <p:nvSpPr>
          <p:cNvPr id="57357" name="Rectangle 13"/>
          <p:cNvSpPr>
            <a:spLocks noChangeArrowheads="1"/>
          </p:cNvSpPr>
          <p:nvPr/>
        </p:nvSpPr>
        <p:spPr bwMode="auto">
          <a:xfrm>
            <a:off x="1042987" y="4365624"/>
            <a:ext cx="6265863" cy="1655663"/>
          </a:xfrm>
          <a:prstGeom prst="rect">
            <a:avLst/>
          </a:prstGeom>
          <a:noFill/>
          <a:ln w="28575">
            <a:solidFill>
              <a:srgbClr val="0000FF"/>
            </a:solidFill>
            <a:prstDash val="sysDot"/>
            <a:miter lim="800000"/>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grpSp>
        <p:nvGrpSpPr>
          <p:cNvPr id="21" name="组合 20"/>
          <p:cNvGrpSpPr/>
          <p:nvPr/>
        </p:nvGrpSpPr>
        <p:grpSpPr>
          <a:xfrm>
            <a:off x="-1466760" y="102795"/>
            <a:ext cx="8919080" cy="697659"/>
            <a:chOff x="-1466760" y="102795"/>
            <a:chExt cx="8919080" cy="697659"/>
          </a:xfrm>
        </p:grpSpPr>
        <p:sp>
          <p:nvSpPr>
            <p:cNvPr id="22" name="TextBox 6"/>
            <p:cNvSpPr txBox="1">
              <a:spLocks noChangeArrowheads="1"/>
            </p:cNvSpPr>
            <p:nvPr/>
          </p:nvSpPr>
          <p:spPr bwMode="auto">
            <a:xfrm>
              <a:off x="-1466760" y="142484"/>
              <a:ext cx="891908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9.5 </a:t>
              </a:r>
              <a:r>
                <a:rPr lang="zh-CN" altLang="en-US" sz="3600" b="1" dirty="0">
                  <a:latin typeface="Times New Roman" pitchFamily="18" charset="0"/>
                  <a:ea typeface="黑体" pitchFamily="49" charset="-122"/>
                </a:rPr>
                <a:t>最小生成树</a:t>
              </a:r>
              <a:endParaRPr lang="zh-CN" altLang="en-US" sz="3600" b="1" dirty="0">
                <a:solidFill>
                  <a:srgbClr val="FF0000"/>
                </a:solidFill>
                <a:latin typeface="Times New Roman" pitchFamily="18" charset="0"/>
                <a:ea typeface="黑体" pitchFamily="49" charset="-122"/>
              </a:endParaRPr>
            </a:p>
          </p:txBody>
        </p:sp>
        <p:grpSp>
          <p:nvGrpSpPr>
            <p:cNvPr id="23" name="组合 22"/>
            <p:cNvGrpSpPr/>
            <p:nvPr/>
          </p:nvGrpSpPr>
          <p:grpSpPr>
            <a:xfrm>
              <a:off x="539550" y="102795"/>
              <a:ext cx="836244" cy="697659"/>
              <a:chOff x="539550" y="186011"/>
              <a:chExt cx="752927" cy="614443"/>
            </a:xfrm>
          </p:grpSpPr>
          <p:sp>
            <p:nvSpPr>
              <p:cNvPr id="24" name="Freeform 5"/>
              <p:cNvSpPr/>
              <p:nvPr/>
            </p:nvSpPr>
            <p:spPr bwMode="auto">
              <a:xfrm>
                <a:off x="539550" y="186011"/>
                <a:ext cx="752927" cy="61444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itchFamily="34" charset="-122"/>
                </a:endParaRPr>
              </a:p>
            </p:txBody>
          </p:sp>
          <p:pic>
            <p:nvPicPr>
              <p:cNvPr id="25" name="图片 24"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727375" y="332136"/>
                <a:ext cx="408130" cy="375988"/>
              </a:xfrm>
              <a:prstGeom prst="rect">
                <a:avLst/>
              </a:prstGeom>
            </p:spPr>
          </p:pic>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55"/>
                                        </p:tgtEl>
                                        <p:attrNameLst>
                                          <p:attrName>style.visibility</p:attrName>
                                        </p:attrNameLst>
                                      </p:cBhvr>
                                      <p:to>
                                        <p:strVal val="visible"/>
                                      </p:to>
                                    </p:set>
                                    <p:animEffect transition="in" filter="blinds(horizontal)">
                                      <p:cBhvr>
                                        <p:cTn id="7" dur="500"/>
                                        <p:tgtEl>
                                          <p:spTgt spid="573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348"/>
                                        </p:tgtEl>
                                        <p:attrNameLst>
                                          <p:attrName>style.visibility</p:attrName>
                                        </p:attrNameLst>
                                      </p:cBhvr>
                                      <p:to>
                                        <p:strVal val="visible"/>
                                      </p:to>
                                    </p:set>
                                    <p:animEffect transition="in" filter="blinds(horizontal)">
                                      <p:cBhvr>
                                        <p:cTn id="12" dur="500"/>
                                        <p:tgtEl>
                                          <p:spTgt spid="5734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7349"/>
                                        </p:tgtEl>
                                        <p:attrNameLst>
                                          <p:attrName>style.visibility</p:attrName>
                                        </p:attrNameLst>
                                      </p:cBhvr>
                                      <p:to>
                                        <p:strVal val="visible"/>
                                      </p:to>
                                    </p:set>
                                    <p:animEffect transition="in" filter="blinds(horizontal)">
                                      <p:cBhvr>
                                        <p:cTn id="25" dur="500"/>
                                        <p:tgtEl>
                                          <p:spTgt spid="5734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7351"/>
                                        </p:tgtEl>
                                        <p:attrNameLst>
                                          <p:attrName>style.visibility</p:attrName>
                                        </p:attrNameLst>
                                      </p:cBhvr>
                                      <p:to>
                                        <p:strVal val="visible"/>
                                      </p:to>
                                    </p:set>
                                    <p:animEffect transition="in" filter="blinds(horizontal)">
                                      <p:cBhvr>
                                        <p:cTn id="38" dur="500"/>
                                        <p:tgtEl>
                                          <p:spTgt spid="57351"/>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7356"/>
                                        </p:tgtEl>
                                        <p:attrNameLst>
                                          <p:attrName>style.visibility</p:attrName>
                                        </p:attrNameLst>
                                      </p:cBhvr>
                                      <p:to>
                                        <p:strVal val="visible"/>
                                      </p:to>
                                    </p:set>
                                    <p:animEffect transition="in" filter="blinds(horizontal)">
                                      <p:cBhvr>
                                        <p:cTn id="47" dur="500"/>
                                        <p:tgtEl>
                                          <p:spTgt spid="57356"/>
                                        </p:tgtEl>
                                      </p:cBhvr>
                                    </p:animEffect>
                                  </p:childTnLst>
                                </p:cTn>
                              </p:par>
                            </p:childTnLst>
                          </p:cTn>
                        </p:par>
                        <p:par>
                          <p:cTn id="48" fill="hold">
                            <p:stCondLst>
                              <p:cond delay="500"/>
                            </p:stCondLst>
                            <p:childTnLst>
                              <p:par>
                                <p:cTn id="49" presetID="1" presetClass="entr" presetSubtype="0" fill="hold" nodeType="afterEffect">
                                  <p:stCondLst>
                                    <p:cond delay="0"/>
                                  </p:stCondLst>
                                  <p:childTnLst>
                                    <p:set>
                                      <p:cBhvr>
                                        <p:cTn id="50"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57352"/>
                                        </p:tgtEl>
                                        <p:attrNameLst>
                                          <p:attrName>style.visibility</p:attrName>
                                        </p:attrNameLst>
                                      </p:cBhvr>
                                      <p:to>
                                        <p:strVal val="visible"/>
                                      </p:to>
                                    </p:set>
                                    <p:animEffect transition="in" filter="blinds(horizontal)">
                                      <p:cBhvr>
                                        <p:cTn id="55" dur="500"/>
                                        <p:tgtEl>
                                          <p:spTgt spid="57352"/>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
                                            <p:txEl>
                                              <p:pRg st="7" end="7"/>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
                                            <p:txEl>
                                              <p:pRg st="8" end="8"/>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2">
                                            <p:txEl>
                                              <p:pRg st="9" end="9"/>
                                            </p:txEl>
                                          </p:spTgt>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57353"/>
                                        </p:tgtEl>
                                        <p:attrNameLst>
                                          <p:attrName>style.visibility</p:attrName>
                                        </p:attrNameLst>
                                      </p:cBhvr>
                                      <p:to>
                                        <p:strVal val="visible"/>
                                      </p:to>
                                    </p:set>
                                    <p:animEffect transition="in" filter="blinds(horizontal)">
                                      <p:cBhvr>
                                        <p:cTn id="74" dur="500"/>
                                        <p:tgtEl>
                                          <p:spTgt spid="57353"/>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57357"/>
                                        </p:tgtEl>
                                        <p:attrNameLst>
                                          <p:attrName>style.visibility</p:attrName>
                                        </p:attrNameLst>
                                      </p:cBhvr>
                                      <p:to>
                                        <p:strVal val="visible"/>
                                      </p:to>
                                    </p:set>
                                    <p:animEffect transition="in" filter="blinds(horizontal)">
                                      <p:cBhvr>
                                        <p:cTn id="79" dur="500"/>
                                        <p:tgtEl>
                                          <p:spTgt spid="57357"/>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57354"/>
                                        </p:tgtEl>
                                        <p:attrNameLst>
                                          <p:attrName>style.visibility</p:attrName>
                                        </p:attrNameLst>
                                      </p:cBhvr>
                                      <p:to>
                                        <p:strVal val="visible"/>
                                      </p:to>
                                    </p:set>
                                    <p:animEffect transition="in" filter="blinds(horizontal)">
                                      <p:cBhvr>
                                        <p:cTn id="84" dur="500"/>
                                        <p:tgtEl>
                                          <p:spTgt spid="57354"/>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
                                            <p:txEl>
                                              <p:pRg st="12" end="12"/>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
                                            <p:txEl>
                                              <p:pRg st="13" end="13"/>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
                                            <p:txEl>
                                              <p:pRg st="14" end="14"/>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
                                            <p:txEl>
                                              <p:pRg st="15" end="15"/>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
                                            <p:txEl>
                                              <p:pRg st="16" end="16"/>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57350"/>
                                        </p:tgtEl>
                                        <p:attrNameLst>
                                          <p:attrName>style.visibility</p:attrName>
                                        </p:attrNameLst>
                                      </p:cBhvr>
                                      <p:to>
                                        <p:strVal val="visible"/>
                                      </p:to>
                                    </p:set>
                                    <p:animEffect transition="in" filter="blinds(horizontal)">
                                      <p:cBhvr>
                                        <p:cTn id="103" dur="500"/>
                                        <p:tgtEl>
                                          <p:spTgt spid="57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animBg="1" autoUpdateAnimBg="0"/>
      <p:bldP spid="57349" grpId="0" animBg="1" autoUpdateAnimBg="0"/>
      <p:bldP spid="57350" grpId="0" animBg="1" autoUpdateAnimBg="0"/>
      <p:bldP spid="57351" grpId="0" animBg="1" autoUpdateAnimBg="0"/>
      <p:bldP spid="57352" grpId="0" animBg="1" autoUpdateAnimBg="0"/>
      <p:bldP spid="57353" grpId="0" animBg="1" autoUpdateAnimBg="0"/>
      <p:bldP spid="57354" grpId="0" animBg="1" autoUpdateAnimBg="0"/>
      <p:bldP spid="57355" grpId="0" animBg="1"/>
      <p:bldP spid="57356" grpId="0" animBg="1"/>
      <p:bldP spid="5735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60417"/>
          <p:cNvSpPr>
            <a:spLocks noGrp="1" noChangeArrowheads="1"/>
          </p:cNvSpPr>
          <p:nvPr>
            <p:ph type="title"/>
          </p:nvPr>
        </p:nvSpPr>
        <p:spPr>
          <a:xfrm>
            <a:off x="611188" y="188913"/>
            <a:ext cx="8001000" cy="711200"/>
          </a:xfrm>
        </p:spPr>
        <p:txBody>
          <a:bodyPr/>
          <a:lstStyle/>
          <a:p>
            <a:pPr eaLnBrk="1" hangingPunct="1"/>
            <a:r>
              <a:rPr lang="en-US" altLang="zh-CN" sz="3200" b="1" dirty="0">
                <a:solidFill>
                  <a:srgbClr val="FF0000"/>
                </a:solidFill>
              </a:rPr>
              <a:t>9.5  </a:t>
            </a:r>
            <a:r>
              <a:rPr lang="zh-CN" altLang="en-US" sz="3200" b="1" dirty="0">
                <a:solidFill>
                  <a:srgbClr val="FF0000"/>
                </a:solidFill>
              </a:rPr>
              <a:t>最小生成树</a:t>
            </a:r>
            <a:r>
              <a:rPr lang="en-US" altLang="zh-CN" sz="3200" dirty="0"/>
              <a:t>——</a:t>
            </a:r>
            <a:r>
              <a:rPr lang="en-US" altLang="zh-CN" sz="3200" dirty="0" err="1"/>
              <a:t>Kruskal</a:t>
            </a:r>
            <a:r>
              <a:rPr lang="zh-CN" altLang="en-US" sz="3200" dirty="0"/>
              <a:t>算法</a:t>
            </a:r>
            <a:r>
              <a:rPr lang="zh-CN" altLang="en-US" dirty="0"/>
              <a:t> </a:t>
            </a:r>
          </a:p>
        </p:txBody>
      </p:sp>
      <p:sp>
        <p:nvSpPr>
          <p:cNvPr id="59395" name="文本占位符 60418"/>
          <p:cNvSpPr>
            <a:spLocks noGrp="1" noChangeArrowheads="1"/>
          </p:cNvSpPr>
          <p:nvPr>
            <p:ph idx="1"/>
          </p:nvPr>
        </p:nvSpPr>
        <p:spPr>
          <a:xfrm>
            <a:off x="611188" y="1125538"/>
            <a:ext cx="7993062" cy="1871662"/>
          </a:xfrm>
        </p:spPr>
        <p:txBody>
          <a:bodyPr/>
          <a:lstStyle/>
          <a:p>
            <a:pPr marL="495300" indent="-495300" eaLnBrk="1" hangingPunct="1">
              <a:lnSpc>
                <a:spcPct val="90000"/>
              </a:lnSpc>
            </a:pPr>
            <a:r>
              <a:rPr lang="en-US" altLang="zh-CN" sz="3200" b="1" dirty="0" err="1"/>
              <a:t>Kruskal</a:t>
            </a:r>
            <a:r>
              <a:rPr lang="zh-CN" altLang="en-US" sz="3200" b="1" dirty="0"/>
              <a:t>算法 </a:t>
            </a:r>
          </a:p>
          <a:p>
            <a:pPr marL="495300" indent="-495300" eaLnBrk="1" hangingPunct="1">
              <a:lnSpc>
                <a:spcPct val="90000"/>
              </a:lnSpc>
              <a:buFont typeface="Wingdings" pitchFamily="2" charset="2"/>
              <a:buNone/>
            </a:pPr>
            <a:r>
              <a:rPr lang="en-US" altLang="zh-CN" sz="2400" b="1" dirty="0">
                <a:solidFill>
                  <a:srgbClr val="FF0000"/>
                </a:solidFill>
              </a:rPr>
              <a:t>1. </a:t>
            </a:r>
            <a:r>
              <a:rPr lang="zh-CN" altLang="en-US" sz="2400" b="1" dirty="0">
                <a:solidFill>
                  <a:srgbClr val="FF0000"/>
                </a:solidFill>
              </a:rPr>
              <a:t>基本思想</a:t>
            </a:r>
          </a:p>
          <a:p>
            <a:pPr marL="495300" indent="-495300" eaLnBrk="1" hangingPunct="1">
              <a:lnSpc>
                <a:spcPct val="90000"/>
              </a:lnSpc>
              <a:buFont typeface="Wingdings" pitchFamily="2" charset="2"/>
              <a:buNone/>
            </a:pPr>
            <a:r>
              <a:rPr lang="zh-CN" altLang="en-US" sz="2400" dirty="0"/>
              <a:t>     反复在满足如下条件的边中选出一条最小的边</a:t>
            </a:r>
            <a:r>
              <a:rPr lang="en-US" altLang="zh-CN" sz="2400" dirty="0"/>
              <a:t>——</a:t>
            </a:r>
          </a:p>
          <a:p>
            <a:pPr marL="495300" indent="-495300" eaLnBrk="1" hangingPunct="1">
              <a:lnSpc>
                <a:spcPct val="90000"/>
              </a:lnSpc>
              <a:buFont typeface="Wingdings" pitchFamily="2" charset="2"/>
              <a:buNone/>
            </a:pPr>
            <a:r>
              <a:rPr lang="zh-CN" altLang="en-US" sz="2400" dirty="0"/>
              <a:t>     </a:t>
            </a:r>
            <a:r>
              <a:rPr lang="zh-CN" altLang="en-US" sz="2400" dirty="0">
                <a:solidFill>
                  <a:srgbClr val="FF0000"/>
                </a:solidFill>
              </a:rPr>
              <a:t>和已选边不构成回路。</a:t>
            </a:r>
          </a:p>
          <a:p>
            <a:pPr marL="495300" indent="-495300" eaLnBrk="1" hangingPunct="1">
              <a:lnSpc>
                <a:spcPct val="90000"/>
              </a:lnSpc>
              <a:buFont typeface="Wingdings" pitchFamily="2" charset="2"/>
              <a:buNone/>
            </a:pPr>
            <a:r>
              <a:rPr lang="zh-CN" altLang="en-US" sz="2400" b="1" dirty="0">
                <a:solidFill>
                  <a:srgbClr val="FF0000"/>
                </a:solidFill>
              </a:rPr>
              <a:t>2. 示例</a:t>
            </a:r>
          </a:p>
        </p:txBody>
      </p:sp>
      <p:grpSp>
        <p:nvGrpSpPr>
          <p:cNvPr id="2" name="组合 60419"/>
          <p:cNvGrpSpPr/>
          <p:nvPr/>
        </p:nvGrpSpPr>
        <p:grpSpPr bwMode="auto">
          <a:xfrm>
            <a:off x="611188" y="2997200"/>
            <a:ext cx="3529012" cy="2951163"/>
            <a:chOff x="0" y="0"/>
            <a:chExt cx="2223" cy="1859"/>
          </a:xfrm>
        </p:grpSpPr>
        <p:sp>
          <p:nvSpPr>
            <p:cNvPr id="59413" name="椭圆 60420"/>
            <p:cNvSpPr>
              <a:spLocks noChangeArrowheads="1"/>
            </p:cNvSpPr>
            <p:nvPr/>
          </p:nvSpPr>
          <p:spPr bwMode="auto">
            <a:xfrm>
              <a:off x="907" y="0"/>
              <a:ext cx="363" cy="272"/>
            </a:xfrm>
            <a:prstGeom prst="ellipse">
              <a:avLst/>
            </a:prstGeom>
            <a:noFill/>
            <a:ln w="50800">
              <a:solidFill>
                <a:schemeClr val="tx1"/>
              </a:solidFill>
              <a:round/>
            </a:ln>
          </p:spPr>
          <p:txBody>
            <a:bodyPr wrap="none" anchor="ctr"/>
            <a:lstStyle/>
            <a:p>
              <a:pPr algn="ctr" eaLnBrk="1" hangingPunct="1">
                <a:buFont typeface="Arial" pitchFamily="34" charset="0"/>
                <a:buNone/>
              </a:pPr>
              <a:r>
                <a:rPr lang="en-US" altLang="zh-CN" sz="2400" b="1">
                  <a:latin typeface="Arial" pitchFamily="34" charset="0"/>
                </a:rPr>
                <a:t>1</a:t>
              </a:r>
              <a:endParaRPr lang="en-US" altLang="zh-CN" sz="2400" b="1" baseline="-25000">
                <a:latin typeface="Arial" pitchFamily="34" charset="0"/>
              </a:endParaRPr>
            </a:p>
          </p:txBody>
        </p:sp>
        <p:sp>
          <p:nvSpPr>
            <p:cNvPr id="59414" name="椭圆 60421"/>
            <p:cNvSpPr>
              <a:spLocks noChangeArrowheads="1"/>
            </p:cNvSpPr>
            <p:nvPr/>
          </p:nvSpPr>
          <p:spPr bwMode="auto">
            <a:xfrm>
              <a:off x="0" y="816"/>
              <a:ext cx="363" cy="272"/>
            </a:xfrm>
            <a:prstGeom prst="ellipse">
              <a:avLst/>
            </a:prstGeom>
            <a:noFill/>
            <a:ln w="50800">
              <a:solidFill>
                <a:schemeClr val="tx1"/>
              </a:solidFill>
              <a:round/>
            </a:ln>
          </p:spPr>
          <p:txBody>
            <a:bodyPr wrap="none" anchor="ctr"/>
            <a:lstStyle/>
            <a:p>
              <a:pPr algn="ctr" eaLnBrk="1" hangingPunct="1">
                <a:buFont typeface="Arial" pitchFamily="34" charset="0"/>
                <a:buNone/>
              </a:pPr>
              <a:r>
                <a:rPr lang="en-US" altLang="zh-CN" sz="2400" b="1">
                  <a:latin typeface="Arial" pitchFamily="34" charset="0"/>
                </a:rPr>
                <a:t>2</a:t>
              </a:r>
              <a:endParaRPr lang="en-US" altLang="zh-CN" sz="2400" b="1" baseline="-25000">
                <a:latin typeface="Arial" pitchFamily="34" charset="0"/>
              </a:endParaRPr>
            </a:p>
          </p:txBody>
        </p:sp>
        <p:sp>
          <p:nvSpPr>
            <p:cNvPr id="59415" name="椭圆 60422"/>
            <p:cNvSpPr>
              <a:spLocks noChangeArrowheads="1"/>
            </p:cNvSpPr>
            <p:nvPr/>
          </p:nvSpPr>
          <p:spPr bwMode="auto">
            <a:xfrm>
              <a:off x="907" y="816"/>
              <a:ext cx="363" cy="272"/>
            </a:xfrm>
            <a:prstGeom prst="ellipse">
              <a:avLst/>
            </a:prstGeom>
            <a:noFill/>
            <a:ln w="50800">
              <a:solidFill>
                <a:schemeClr val="tx1"/>
              </a:solidFill>
              <a:round/>
            </a:ln>
          </p:spPr>
          <p:txBody>
            <a:bodyPr wrap="none" anchor="ctr"/>
            <a:lstStyle/>
            <a:p>
              <a:pPr algn="ctr" eaLnBrk="1" hangingPunct="1">
                <a:buFont typeface="Arial" pitchFamily="34" charset="0"/>
                <a:buNone/>
              </a:pPr>
              <a:r>
                <a:rPr lang="en-US" altLang="zh-CN" sz="2400" b="1">
                  <a:latin typeface="Arial" pitchFamily="34" charset="0"/>
                </a:rPr>
                <a:t>3</a:t>
              </a:r>
              <a:endParaRPr lang="en-US" altLang="zh-CN" sz="2400" b="1" baseline="-25000">
                <a:latin typeface="Arial" pitchFamily="34" charset="0"/>
              </a:endParaRPr>
            </a:p>
          </p:txBody>
        </p:sp>
        <p:sp>
          <p:nvSpPr>
            <p:cNvPr id="59416" name="椭圆 60423"/>
            <p:cNvSpPr>
              <a:spLocks noChangeArrowheads="1"/>
            </p:cNvSpPr>
            <p:nvPr/>
          </p:nvSpPr>
          <p:spPr bwMode="auto">
            <a:xfrm>
              <a:off x="907" y="1587"/>
              <a:ext cx="363" cy="272"/>
            </a:xfrm>
            <a:prstGeom prst="ellipse">
              <a:avLst/>
            </a:prstGeom>
            <a:noFill/>
            <a:ln w="50800">
              <a:solidFill>
                <a:schemeClr val="tx1"/>
              </a:solidFill>
              <a:round/>
            </a:ln>
          </p:spPr>
          <p:txBody>
            <a:bodyPr wrap="none" anchor="ctr"/>
            <a:lstStyle/>
            <a:p>
              <a:pPr algn="ctr" eaLnBrk="1" hangingPunct="1">
                <a:buFont typeface="Arial" pitchFamily="34" charset="0"/>
                <a:buNone/>
              </a:pPr>
              <a:r>
                <a:rPr lang="en-US" altLang="zh-CN" sz="2400" b="1">
                  <a:latin typeface="Arial" pitchFamily="34" charset="0"/>
                </a:rPr>
                <a:t>5</a:t>
              </a:r>
              <a:endParaRPr lang="en-US" altLang="zh-CN" sz="2400" b="1" baseline="-25000">
                <a:latin typeface="Arial" pitchFamily="34" charset="0"/>
              </a:endParaRPr>
            </a:p>
          </p:txBody>
        </p:sp>
        <p:sp>
          <p:nvSpPr>
            <p:cNvPr id="59417" name="椭圆 60424"/>
            <p:cNvSpPr>
              <a:spLocks noChangeArrowheads="1"/>
            </p:cNvSpPr>
            <p:nvPr/>
          </p:nvSpPr>
          <p:spPr bwMode="auto">
            <a:xfrm>
              <a:off x="1860" y="771"/>
              <a:ext cx="363" cy="272"/>
            </a:xfrm>
            <a:prstGeom prst="ellipse">
              <a:avLst/>
            </a:prstGeom>
            <a:noFill/>
            <a:ln w="50800">
              <a:solidFill>
                <a:schemeClr val="tx1"/>
              </a:solidFill>
              <a:round/>
            </a:ln>
          </p:spPr>
          <p:txBody>
            <a:bodyPr wrap="none" anchor="ctr"/>
            <a:lstStyle/>
            <a:p>
              <a:pPr algn="ctr" eaLnBrk="1" hangingPunct="1">
                <a:buFont typeface="Arial" pitchFamily="34" charset="0"/>
                <a:buNone/>
              </a:pPr>
              <a:r>
                <a:rPr lang="en-US" altLang="zh-CN" sz="2400" b="1">
                  <a:latin typeface="Arial" pitchFamily="34" charset="0"/>
                </a:rPr>
                <a:t>4</a:t>
              </a:r>
              <a:endParaRPr lang="en-US" altLang="zh-CN" sz="2400" b="1" baseline="-25000">
                <a:latin typeface="Arial" pitchFamily="34" charset="0"/>
              </a:endParaRPr>
            </a:p>
          </p:txBody>
        </p:sp>
        <p:sp>
          <p:nvSpPr>
            <p:cNvPr id="59418" name="直接连接符 60425"/>
            <p:cNvSpPr>
              <a:spLocks noChangeShapeType="1"/>
            </p:cNvSpPr>
            <p:nvPr/>
          </p:nvSpPr>
          <p:spPr bwMode="auto">
            <a:xfrm flipH="1">
              <a:off x="181" y="227"/>
              <a:ext cx="772" cy="577"/>
            </a:xfrm>
            <a:prstGeom prst="line">
              <a:avLst/>
            </a:prstGeom>
            <a:noFill/>
            <a:ln w="50800">
              <a:solidFill>
                <a:schemeClr val="tx1"/>
              </a:solidFill>
              <a:round/>
            </a:ln>
          </p:spPr>
          <p:txBody>
            <a:bodyPr/>
            <a:lstStyle/>
            <a:p>
              <a:endParaRPr lang="zh-CN" altLang="en-US"/>
            </a:p>
          </p:txBody>
        </p:sp>
        <p:sp>
          <p:nvSpPr>
            <p:cNvPr id="59419" name="直接连接符 60426"/>
            <p:cNvSpPr>
              <a:spLocks noChangeShapeType="1"/>
            </p:cNvSpPr>
            <p:nvPr/>
          </p:nvSpPr>
          <p:spPr bwMode="auto">
            <a:xfrm>
              <a:off x="1089" y="1088"/>
              <a:ext cx="0" cy="499"/>
            </a:xfrm>
            <a:prstGeom prst="line">
              <a:avLst/>
            </a:prstGeom>
            <a:noFill/>
            <a:ln w="50800">
              <a:solidFill>
                <a:schemeClr val="tx1"/>
              </a:solidFill>
              <a:round/>
            </a:ln>
          </p:spPr>
          <p:txBody>
            <a:bodyPr/>
            <a:lstStyle/>
            <a:p>
              <a:endParaRPr lang="zh-CN" altLang="en-US"/>
            </a:p>
          </p:txBody>
        </p:sp>
        <p:sp>
          <p:nvSpPr>
            <p:cNvPr id="59420" name="直接连接符 60427"/>
            <p:cNvSpPr>
              <a:spLocks noChangeShapeType="1"/>
            </p:cNvSpPr>
            <p:nvPr/>
          </p:nvSpPr>
          <p:spPr bwMode="auto">
            <a:xfrm>
              <a:off x="1270" y="907"/>
              <a:ext cx="590" cy="0"/>
            </a:xfrm>
            <a:prstGeom prst="line">
              <a:avLst/>
            </a:prstGeom>
            <a:noFill/>
            <a:ln w="50800">
              <a:solidFill>
                <a:schemeClr val="tx1"/>
              </a:solidFill>
              <a:round/>
            </a:ln>
          </p:spPr>
          <p:txBody>
            <a:bodyPr/>
            <a:lstStyle/>
            <a:p>
              <a:endParaRPr lang="zh-CN" altLang="en-US"/>
            </a:p>
          </p:txBody>
        </p:sp>
        <p:sp>
          <p:nvSpPr>
            <p:cNvPr id="59421" name="直接连接符 60428"/>
            <p:cNvSpPr>
              <a:spLocks noChangeShapeType="1"/>
            </p:cNvSpPr>
            <p:nvPr/>
          </p:nvSpPr>
          <p:spPr bwMode="auto">
            <a:xfrm>
              <a:off x="272" y="1088"/>
              <a:ext cx="681" cy="545"/>
            </a:xfrm>
            <a:prstGeom prst="line">
              <a:avLst/>
            </a:prstGeom>
            <a:noFill/>
            <a:ln w="50800">
              <a:solidFill>
                <a:schemeClr val="tx1"/>
              </a:solidFill>
              <a:round/>
            </a:ln>
          </p:spPr>
          <p:txBody>
            <a:bodyPr/>
            <a:lstStyle/>
            <a:p>
              <a:endParaRPr lang="zh-CN" altLang="en-US"/>
            </a:p>
          </p:txBody>
        </p:sp>
        <p:sp>
          <p:nvSpPr>
            <p:cNvPr id="59422" name="直接连接符 60429"/>
            <p:cNvSpPr>
              <a:spLocks noChangeShapeType="1"/>
            </p:cNvSpPr>
            <p:nvPr/>
          </p:nvSpPr>
          <p:spPr bwMode="auto">
            <a:xfrm flipH="1">
              <a:off x="363" y="952"/>
              <a:ext cx="544" cy="0"/>
            </a:xfrm>
            <a:prstGeom prst="line">
              <a:avLst/>
            </a:prstGeom>
            <a:noFill/>
            <a:ln w="50800">
              <a:solidFill>
                <a:schemeClr val="tx1"/>
              </a:solidFill>
              <a:round/>
            </a:ln>
          </p:spPr>
          <p:txBody>
            <a:bodyPr/>
            <a:lstStyle/>
            <a:p>
              <a:endParaRPr lang="zh-CN" altLang="en-US"/>
            </a:p>
          </p:txBody>
        </p:sp>
        <p:sp>
          <p:nvSpPr>
            <p:cNvPr id="59423" name="直接连接符 60430"/>
            <p:cNvSpPr>
              <a:spLocks noChangeShapeType="1"/>
            </p:cNvSpPr>
            <p:nvPr/>
          </p:nvSpPr>
          <p:spPr bwMode="auto">
            <a:xfrm>
              <a:off x="1225" y="227"/>
              <a:ext cx="771" cy="544"/>
            </a:xfrm>
            <a:prstGeom prst="line">
              <a:avLst/>
            </a:prstGeom>
            <a:noFill/>
            <a:ln w="50800">
              <a:solidFill>
                <a:schemeClr val="tx1"/>
              </a:solidFill>
              <a:round/>
            </a:ln>
          </p:spPr>
          <p:txBody>
            <a:bodyPr/>
            <a:lstStyle/>
            <a:p>
              <a:endParaRPr lang="zh-CN" altLang="en-US"/>
            </a:p>
          </p:txBody>
        </p:sp>
        <p:sp>
          <p:nvSpPr>
            <p:cNvPr id="59424" name="直接连接符 60431"/>
            <p:cNvSpPr>
              <a:spLocks noChangeShapeType="1"/>
            </p:cNvSpPr>
            <p:nvPr/>
          </p:nvSpPr>
          <p:spPr bwMode="auto">
            <a:xfrm flipH="1">
              <a:off x="1225" y="1043"/>
              <a:ext cx="771" cy="590"/>
            </a:xfrm>
            <a:prstGeom prst="line">
              <a:avLst/>
            </a:prstGeom>
            <a:noFill/>
            <a:ln w="50800">
              <a:solidFill>
                <a:schemeClr val="tx1"/>
              </a:solidFill>
              <a:round/>
            </a:ln>
          </p:spPr>
          <p:txBody>
            <a:bodyPr/>
            <a:lstStyle/>
            <a:p>
              <a:endParaRPr lang="zh-CN" altLang="en-US"/>
            </a:p>
          </p:txBody>
        </p:sp>
        <p:sp>
          <p:nvSpPr>
            <p:cNvPr id="59425" name="直接连接符 60432"/>
            <p:cNvSpPr>
              <a:spLocks noChangeShapeType="1"/>
            </p:cNvSpPr>
            <p:nvPr/>
          </p:nvSpPr>
          <p:spPr bwMode="auto">
            <a:xfrm>
              <a:off x="1089" y="272"/>
              <a:ext cx="0" cy="544"/>
            </a:xfrm>
            <a:prstGeom prst="line">
              <a:avLst/>
            </a:prstGeom>
            <a:noFill/>
            <a:ln w="50800">
              <a:solidFill>
                <a:schemeClr val="tx1"/>
              </a:solidFill>
              <a:round/>
            </a:ln>
          </p:spPr>
          <p:txBody>
            <a:bodyPr/>
            <a:lstStyle/>
            <a:p>
              <a:endParaRPr lang="zh-CN" altLang="en-US"/>
            </a:p>
          </p:txBody>
        </p:sp>
        <p:sp>
          <p:nvSpPr>
            <p:cNvPr id="59426" name="文本框 60433"/>
            <p:cNvSpPr txBox="1">
              <a:spLocks noChangeArrowheads="1"/>
            </p:cNvSpPr>
            <p:nvPr/>
          </p:nvSpPr>
          <p:spPr bwMode="auto">
            <a:xfrm>
              <a:off x="1637" y="301"/>
              <a:ext cx="223" cy="288"/>
            </a:xfrm>
            <a:prstGeom prst="rect">
              <a:avLst/>
            </a:prstGeom>
            <a:noFill/>
            <a:ln w="9525">
              <a:noFill/>
              <a:miter lim="800000"/>
            </a:ln>
          </p:spPr>
          <p:txBody>
            <a:bodyPr>
              <a:spAutoFit/>
            </a:bodyPr>
            <a:lstStyle/>
            <a:p>
              <a:pPr eaLnBrk="1" hangingPunct="1">
                <a:buFont typeface="Arial" pitchFamily="34" charset="0"/>
                <a:buNone/>
              </a:pPr>
              <a:r>
                <a:rPr lang="en-US" altLang="zh-CN" sz="2400">
                  <a:latin typeface="Arial" pitchFamily="34" charset="0"/>
                </a:rPr>
                <a:t>4</a:t>
              </a:r>
            </a:p>
          </p:txBody>
        </p:sp>
        <p:sp>
          <p:nvSpPr>
            <p:cNvPr id="59427" name="文本框 60434"/>
            <p:cNvSpPr txBox="1">
              <a:spLocks noChangeArrowheads="1"/>
            </p:cNvSpPr>
            <p:nvPr/>
          </p:nvSpPr>
          <p:spPr bwMode="auto">
            <a:xfrm>
              <a:off x="363" y="272"/>
              <a:ext cx="223" cy="288"/>
            </a:xfrm>
            <a:prstGeom prst="rect">
              <a:avLst/>
            </a:prstGeom>
            <a:noFill/>
            <a:ln w="9525">
              <a:noFill/>
              <a:miter lim="800000"/>
            </a:ln>
          </p:spPr>
          <p:txBody>
            <a:bodyPr>
              <a:spAutoFit/>
            </a:bodyPr>
            <a:lstStyle/>
            <a:p>
              <a:pPr eaLnBrk="1" hangingPunct="1">
                <a:buFont typeface="Arial" pitchFamily="34" charset="0"/>
                <a:buNone/>
              </a:pPr>
              <a:r>
                <a:rPr lang="en-US" altLang="zh-CN" sz="2400">
                  <a:latin typeface="Arial" pitchFamily="34" charset="0"/>
                </a:rPr>
                <a:t>3</a:t>
              </a:r>
            </a:p>
          </p:txBody>
        </p:sp>
        <p:sp>
          <p:nvSpPr>
            <p:cNvPr id="59428" name="文本框 60435"/>
            <p:cNvSpPr txBox="1">
              <a:spLocks noChangeArrowheads="1"/>
            </p:cNvSpPr>
            <p:nvPr/>
          </p:nvSpPr>
          <p:spPr bwMode="auto">
            <a:xfrm>
              <a:off x="499" y="680"/>
              <a:ext cx="223" cy="288"/>
            </a:xfrm>
            <a:prstGeom prst="rect">
              <a:avLst/>
            </a:prstGeom>
            <a:noFill/>
            <a:ln w="9525">
              <a:noFill/>
              <a:miter lim="800000"/>
            </a:ln>
          </p:spPr>
          <p:txBody>
            <a:bodyPr>
              <a:spAutoFit/>
            </a:bodyPr>
            <a:lstStyle/>
            <a:p>
              <a:pPr eaLnBrk="1" hangingPunct="1">
                <a:buFont typeface="Arial" pitchFamily="34" charset="0"/>
                <a:buNone/>
              </a:pPr>
              <a:r>
                <a:rPr lang="en-US" altLang="zh-CN" sz="2400">
                  <a:latin typeface="Arial" pitchFamily="34" charset="0"/>
                </a:rPr>
                <a:t>5</a:t>
              </a:r>
            </a:p>
          </p:txBody>
        </p:sp>
        <p:sp>
          <p:nvSpPr>
            <p:cNvPr id="59429" name="文本框 60436"/>
            <p:cNvSpPr txBox="1">
              <a:spLocks noChangeArrowheads="1"/>
            </p:cNvSpPr>
            <p:nvPr/>
          </p:nvSpPr>
          <p:spPr bwMode="auto">
            <a:xfrm>
              <a:off x="1089" y="453"/>
              <a:ext cx="223" cy="288"/>
            </a:xfrm>
            <a:prstGeom prst="rect">
              <a:avLst/>
            </a:prstGeom>
            <a:noFill/>
            <a:ln w="9525">
              <a:noFill/>
              <a:miter lim="800000"/>
            </a:ln>
          </p:spPr>
          <p:txBody>
            <a:bodyPr>
              <a:spAutoFit/>
            </a:bodyPr>
            <a:lstStyle/>
            <a:p>
              <a:pPr eaLnBrk="1" hangingPunct="1">
                <a:buFont typeface="Arial" pitchFamily="34" charset="0"/>
                <a:buNone/>
              </a:pPr>
              <a:r>
                <a:rPr lang="en-US" altLang="zh-CN" sz="2400">
                  <a:latin typeface="Arial" pitchFamily="34" charset="0"/>
                </a:rPr>
                <a:t>3</a:t>
              </a:r>
            </a:p>
          </p:txBody>
        </p:sp>
        <p:sp>
          <p:nvSpPr>
            <p:cNvPr id="59430" name="文本框 60437"/>
            <p:cNvSpPr txBox="1">
              <a:spLocks noChangeArrowheads="1"/>
            </p:cNvSpPr>
            <p:nvPr/>
          </p:nvSpPr>
          <p:spPr bwMode="auto">
            <a:xfrm>
              <a:off x="1452" y="635"/>
              <a:ext cx="223" cy="288"/>
            </a:xfrm>
            <a:prstGeom prst="rect">
              <a:avLst/>
            </a:prstGeom>
            <a:noFill/>
            <a:ln w="9525">
              <a:noFill/>
              <a:miter lim="800000"/>
            </a:ln>
          </p:spPr>
          <p:txBody>
            <a:bodyPr>
              <a:spAutoFit/>
            </a:bodyPr>
            <a:lstStyle/>
            <a:p>
              <a:pPr eaLnBrk="1" hangingPunct="1">
                <a:buFont typeface="Arial" pitchFamily="34" charset="0"/>
                <a:buNone/>
              </a:pPr>
              <a:r>
                <a:rPr lang="en-US" altLang="zh-CN" sz="2400">
                  <a:latin typeface="Arial" pitchFamily="34" charset="0"/>
                </a:rPr>
                <a:t>2</a:t>
              </a:r>
            </a:p>
          </p:txBody>
        </p:sp>
        <p:sp>
          <p:nvSpPr>
            <p:cNvPr id="59431" name="文本框 60438"/>
            <p:cNvSpPr txBox="1">
              <a:spLocks noChangeArrowheads="1"/>
            </p:cNvSpPr>
            <p:nvPr/>
          </p:nvSpPr>
          <p:spPr bwMode="auto">
            <a:xfrm>
              <a:off x="408" y="1315"/>
              <a:ext cx="223" cy="288"/>
            </a:xfrm>
            <a:prstGeom prst="rect">
              <a:avLst/>
            </a:prstGeom>
            <a:noFill/>
            <a:ln w="9525">
              <a:noFill/>
              <a:miter lim="800000"/>
            </a:ln>
          </p:spPr>
          <p:txBody>
            <a:bodyPr>
              <a:spAutoFit/>
            </a:bodyPr>
            <a:lstStyle/>
            <a:p>
              <a:pPr eaLnBrk="1" hangingPunct="1">
                <a:buFont typeface="Arial" pitchFamily="34" charset="0"/>
                <a:buNone/>
              </a:pPr>
              <a:r>
                <a:rPr lang="en-US" altLang="zh-CN" sz="2400">
                  <a:latin typeface="Arial" pitchFamily="34" charset="0"/>
                </a:rPr>
                <a:t>3</a:t>
              </a:r>
            </a:p>
          </p:txBody>
        </p:sp>
        <p:sp>
          <p:nvSpPr>
            <p:cNvPr id="59432" name="文本框 60439"/>
            <p:cNvSpPr txBox="1">
              <a:spLocks noChangeArrowheads="1"/>
            </p:cNvSpPr>
            <p:nvPr/>
          </p:nvSpPr>
          <p:spPr bwMode="auto">
            <a:xfrm>
              <a:off x="1588" y="1315"/>
              <a:ext cx="223" cy="288"/>
            </a:xfrm>
            <a:prstGeom prst="rect">
              <a:avLst/>
            </a:prstGeom>
            <a:noFill/>
            <a:ln w="9525">
              <a:noFill/>
              <a:miter lim="800000"/>
            </a:ln>
          </p:spPr>
          <p:txBody>
            <a:bodyPr>
              <a:spAutoFit/>
            </a:bodyPr>
            <a:lstStyle/>
            <a:p>
              <a:pPr eaLnBrk="1" hangingPunct="1">
                <a:buFont typeface="Arial" pitchFamily="34" charset="0"/>
                <a:buNone/>
              </a:pPr>
              <a:r>
                <a:rPr lang="en-US" altLang="zh-CN" sz="2400">
                  <a:latin typeface="Arial" pitchFamily="34" charset="0"/>
                </a:rPr>
                <a:t>1</a:t>
              </a:r>
            </a:p>
          </p:txBody>
        </p:sp>
        <p:sp>
          <p:nvSpPr>
            <p:cNvPr id="59433" name="文本框 60440"/>
            <p:cNvSpPr txBox="1">
              <a:spLocks noChangeArrowheads="1"/>
            </p:cNvSpPr>
            <p:nvPr/>
          </p:nvSpPr>
          <p:spPr bwMode="auto">
            <a:xfrm>
              <a:off x="1089" y="453"/>
              <a:ext cx="223" cy="288"/>
            </a:xfrm>
            <a:prstGeom prst="rect">
              <a:avLst/>
            </a:prstGeom>
            <a:noFill/>
            <a:ln w="9525">
              <a:noFill/>
              <a:miter lim="800000"/>
            </a:ln>
          </p:spPr>
          <p:txBody>
            <a:bodyPr>
              <a:spAutoFit/>
            </a:bodyPr>
            <a:lstStyle/>
            <a:p>
              <a:pPr eaLnBrk="1" hangingPunct="1">
                <a:buFont typeface="Arial" pitchFamily="34" charset="0"/>
                <a:buNone/>
              </a:pPr>
              <a:r>
                <a:rPr lang="en-US" altLang="zh-CN" sz="2400">
                  <a:latin typeface="Arial" pitchFamily="34" charset="0"/>
                </a:rPr>
                <a:t>3</a:t>
              </a:r>
            </a:p>
          </p:txBody>
        </p:sp>
        <p:sp>
          <p:nvSpPr>
            <p:cNvPr id="59434" name="文本框 60441"/>
            <p:cNvSpPr txBox="1">
              <a:spLocks noChangeArrowheads="1"/>
            </p:cNvSpPr>
            <p:nvPr/>
          </p:nvSpPr>
          <p:spPr bwMode="auto">
            <a:xfrm>
              <a:off x="1089" y="1134"/>
              <a:ext cx="223" cy="288"/>
            </a:xfrm>
            <a:prstGeom prst="rect">
              <a:avLst/>
            </a:prstGeom>
            <a:noFill/>
            <a:ln w="9525">
              <a:noFill/>
              <a:miter lim="800000"/>
            </a:ln>
          </p:spPr>
          <p:txBody>
            <a:bodyPr>
              <a:spAutoFit/>
            </a:bodyPr>
            <a:lstStyle/>
            <a:p>
              <a:pPr eaLnBrk="1" hangingPunct="1">
                <a:buFont typeface="Arial" pitchFamily="34" charset="0"/>
                <a:buNone/>
              </a:pPr>
              <a:r>
                <a:rPr lang="en-US" altLang="zh-CN" sz="2400">
                  <a:latin typeface="Arial" pitchFamily="34" charset="0"/>
                </a:rPr>
                <a:t>6</a:t>
              </a:r>
            </a:p>
          </p:txBody>
        </p:sp>
      </p:grpSp>
      <p:sp>
        <p:nvSpPr>
          <p:cNvPr id="60443" name="直接连接符 60442"/>
          <p:cNvSpPr>
            <a:spLocks noChangeShapeType="1"/>
          </p:cNvSpPr>
          <p:nvPr/>
        </p:nvSpPr>
        <p:spPr bwMode="auto">
          <a:xfrm>
            <a:off x="2339975" y="3430588"/>
            <a:ext cx="0" cy="863600"/>
          </a:xfrm>
          <a:prstGeom prst="line">
            <a:avLst/>
          </a:prstGeom>
          <a:noFill/>
          <a:ln w="50800">
            <a:solidFill>
              <a:srgbClr val="3366FF"/>
            </a:solidFill>
            <a:round/>
          </a:ln>
        </p:spPr>
        <p:txBody>
          <a:bodyPr/>
          <a:lstStyle/>
          <a:p>
            <a:endParaRPr lang="zh-CN" altLang="en-US"/>
          </a:p>
        </p:txBody>
      </p:sp>
      <p:sp>
        <p:nvSpPr>
          <p:cNvPr id="60444" name="直接连接符 60443"/>
          <p:cNvSpPr>
            <a:spLocks noChangeShapeType="1"/>
          </p:cNvSpPr>
          <p:nvPr/>
        </p:nvSpPr>
        <p:spPr bwMode="auto">
          <a:xfrm>
            <a:off x="2627313" y="4438650"/>
            <a:ext cx="936625" cy="0"/>
          </a:xfrm>
          <a:prstGeom prst="line">
            <a:avLst/>
          </a:prstGeom>
          <a:noFill/>
          <a:ln w="50800">
            <a:solidFill>
              <a:srgbClr val="3366FF"/>
            </a:solidFill>
            <a:round/>
          </a:ln>
        </p:spPr>
        <p:txBody>
          <a:bodyPr/>
          <a:lstStyle/>
          <a:p>
            <a:endParaRPr lang="zh-CN" altLang="en-US"/>
          </a:p>
        </p:txBody>
      </p:sp>
      <p:sp>
        <p:nvSpPr>
          <p:cNvPr id="60445" name="直接连接符 60444"/>
          <p:cNvSpPr>
            <a:spLocks noChangeShapeType="1"/>
          </p:cNvSpPr>
          <p:nvPr/>
        </p:nvSpPr>
        <p:spPr bwMode="auto">
          <a:xfrm flipH="1">
            <a:off x="2555875" y="4654550"/>
            <a:ext cx="1223963" cy="936625"/>
          </a:xfrm>
          <a:prstGeom prst="line">
            <a:avLst/>
          </a:prstGeom>
          <a:noFill/>
          <a:ln w="50800">
            <a:solidFill>
              <a:srgbClr val="3366FF"/>
            </a:solidFill>
            <a:round/>
          </a:ln>
        </p:spPr>
        <p:txBody>
          <a:bodyPr/>
          <a:lstStyle/>
          <a:p>
            <a:endParaRPr lang="zh-CN" altLang="en-US"/>
          </a:p>
        </p:txBody>
      </p:sp>
      <p:sp>
        <p:nvSpPr>
          <p:cNvPr id="60446" name="直接连接符 60445"/>
          <p:cNvSpPr>
            <a:spLocks noChangeShapeType="1"/>
          </p:cNvSpPr>
          <p:nvPr/>
        </p:nvSpPr>
        <p:spPr bwMode="auto">
          <a:xfrm flipH="1" flipV="1">
            <a:off x="1042988" y="4705350"/>
            <a:ext cx="1081087" cy="884238"/>
          </a:xfrm>
          <a:prstGeom prst="line">
            <a:avLst/>
          </a:prstGeom>
          <a:noFill/>
          <a:ln w="50800">
            <a:solidFill>
              <a:srgbClr val="1858E6"/>
            </a:solidFill>
            <a:round/>
          </a:ln>
        </p:spPr>
        <p:txBody>
          <a:bodyPr/>
          <a:lstStyle/>
          <a:p>
            <a:endParaRPr lang="zh-CN" altLang="en-US"/>
          </a:p>
        </p:txBody>
      </p:sp>
      <p:grpSp>
        <p:nvGrpSpPr>
          <p:cNvPr id="3" name="组合 60446"/>
          <p:cNvGrpSpPr/>
          <p:nvPr/>
        </p:nvGrpSpPr>
        <p:grpSpPr bwMode="auto">
          <a:xfrm>
            <a:off x="5003800" y="2924175"/>
            <a:ext cx="3529013" cy="2952750"/>
            <a:chOff x="0" y="0"/>
            <a:chExt cx="2223" cy="1860"/>
          </a:xfrm>
        </p:grpSpPr>
        <p:sp>
          <p:nvSpPr>
            <p:cNvPr id="59404" name="椭圆 60447"/>
            <p:cNvSpPr>
              <a:spLocks noChangeArrowheads="1"/>
            </p:cNvSpPr>
            <p:nvPr/>
          </p:nvSpPr>
          <p:spPr bwMode="auto">
            <a:xfrm>
              <a:off x="907" y="0"/>
              <a:ext cx="363" cy="272"/>
            </a:xfrm>
            <a:prstGeom prst="ellipse">
              <a:avLst/>
            </a:prstGeom>
            <a:noFill/>
            <a:ln w="50800">
              <a:solidFill>
                <a:schemeClr val="tx1"/>
              </a:solidFill>
              <a:round/>
            </a:ln>
          </p:spPr>
          <p:txBody>
            <a:bodyPr wrap="none" anchor="ctr"/>
            <a:lstStyle/>
            <a:p>
              <a:pPr algn="ctr" eaLnBrk="1" hangingPunct="1">
                <a:buFont typeface="Arial" pitchFamily="34" charset="0"/>
                <a:buNone/>
              </a:pPr>
              <a:r>
                <a:rPr lang="en-US" altLang="zh-CN" sz="2400" b="1">
                  <a:latin typeface="Arial" pitchFamily="34" charset="0"/>
                </a:rPr>
                <a:t>1</a:t>
              </a:r>
              <a:endParaRPr lang="en-US" altLang="zh-CN" sz="2400" b="1" baseline="-25000">
                <a:latin typeface="Arial" pitchFamily="34" charset="0"/>
              </a:endParaRPr>
            </a:p>
          </p:txBody>
        </p:sp>
        <p:sp>
          <p:nvSpPr>
            <p:cNvPr id="59405" name="椭圆 60448"/>
            <p:cNvSpPr>
              <a:spLocks noChangeArrowheads="1"/>
            </p:cNvSpPr>
            <p:nvPr/>
          </p:nvSpPr>
          <p:spPr bwMode="auto">
            <a:xfrm>
              <a:off x="0" y="817"/>
              <a:ext cx="363" cy="272"/>
            </a:xfrm>
            <a:prstGeom prst="ellipse">
              <a:avLst/>
            </a:prstGeom>
            <a:noFill/>
            <a:ln w="50800">
              <a:solidFill>
                <a:schemeClr val="tx1"/>
              </a:solidFill>
              <a:round/>
            </a:ln>
          </p:spPr>
          <p:txBody>
            <a:bodyPr wrap="none" anchor="ctr"/>
            <a:lstStyle/>
            <a:p>
              <a:pPr algn="ctr" eaLnBrk="1" hangingPunct="1">
                <a:buFont typeface="Arial" pitchFamily="34" charset="0"/>
                <a:buNone/>
              </a:pPr>
              <a:r>
                <a:rPr lang="en-US" altLang="zh-CN" sz="2400" b="1">
                  <a:latin typeface="Arial" pitchFamily="34" charset="0"/>
                </a:rPr>
                <a:t>2</a:t>
              </a:r>
              <a:endParaRPr lang="en-US" altLang="zh-CN" sz="2400" b="1" baseline="-25000">
                <a:latin typeface="Arial" pitchFamily="34" charset="0"/>
              </a:endParaRPr>
            </a:p>
          </p:txBody>
        </p:sp>
        <p:sp>
          <p:nvSpPr>
            <p:cNvPr id="59406" name="椭圆 60449"/>
            <p:cNvSpPr>
              <a:spLocks noChangeArrowheads="1"/>
            </p:cNvSpPr>
            <p:nvPr/>
          </p:nvSpPr>
          <p:spPr bwMode="auto">
            <a:xfrm>
              <a:off x="907" y="817"/>
              <a:ext cx="363" cy="272"/>
            </a:xfrm>
            <a:prstGeom prst="ellipse">
              <a:avLst/>
            </a:prstGeom>
            <a:noFill/>
            <a:ln w="50800">
              <a:solidFill>
                <a:schemeClr val="tx1"/>
              </a:solidFill>
              <a:round/>
            </a:ln>
          </p:spPr>
          <p:txBody>
            <a:bodyPr wrap="none" anchor="ctr"/>
            <a:lstStyle/>
            <a:p>
              <a:pPr algn="ctr" eaLnBrk="1" hangingPunct="1">
                <a:buFont typeface="Arial" pitchFamily="34" charset="0"/>
                <a:buNone/>
              </a:pPr>
              <a:r>
                <a:rPr lang="en-US" altLang="zh-CN" sz="2400" b="1">
                  <a:latin typeface="Arial" pitchFamily="34" charset="0"/>
                </a:rPr>
                <a:t>3</a:t>
              </a:r>
              <a:endParaRPr lang="en-US" altLang="zh-CN" sz="2400" b="1" baseline="-25000">
                <a:latin typeface="Arial" pitchFamily="34" charset="0"/>
              </a:endParaRPr>
            </a:p>
          </p:txBody>
        </p:sp>
        <p:sp>
          <p:nvSpPr>
            <p:cNvPr id="59407" name="椭圆 60450"/>
            <p:cNvSpPr>
              <a:spLocks noChangeArrowheads="1"/>
            </p:cNvSpPr>
            <p:nvPr/>
          </p:nvSpPr>
          <p:spPr bwMode="auto">
            <a:xfrm>
              <a:off x="907" y="1588"/>
              <a:ext cx="363" cy="272"/>
            </a:xfrm>
            <a:prstGeom prst="ellipse">
              <a:avLst/>
            </a:prstGeom>
            <a:noFill/>
            <a:ln w="50800">
              <a:solidFill>
                <a:schemeClr val="tx1"/>
              </a:solidFill>
              <a:round/>
            </a:ln>
          </p:spPr>
          <p:txBody>
            <a:bodyPr wrap="none" anchor="ctr"/>
            <a:lstStyle/>
            <a:p>
              <a:pPr algn="ctr" eaLnBrk="1" hangingPunct="1">
                <a:buFont typeface="Arial" pitchFamily="34" charset="0"/>
                <a:buNone/>
              </a:pPr>
              <a:r>
                <a:rPr lang="en-US" altLang="zh-CN" sz="2400" b="1">
                  <a:latin typeface="Arial" pitchFamily="34" charset="0"/>
                </a:rPr>
                <a:t>5</a:t>
              </a:r>
              <a:endParaRPr lang="en-US" altLang="zh-CN" sz="2400" b="1" baseline="-25000">
                <a:latin typeface="Arial" pitchFamily="34" charset="0"/>
              </a:endParaRPr>
            </a:p>
          </p:txBody>
        </p:sp>
        <p:sp>
          <p:nvSpPr>
            <p:cNvPr id="59408" name="椭圆 60451"/>
            <p:cNvSpPr>
              <a:spLocks noChangeArrowheads="1"/>
            </p:cNvSpPr>
            <p:nvPr/>
          </p:nvSpPr>
          <p:spPr bwMode="auto">
            <a:xfrm>
              <a:off x="1860" y="772"/>
              <a:ext cx="363" cy="272"/>
            </a:xfrm>
            <a:prstGeom prst="ellipse">
              <a:avLst/>
            </a:prstGeom>
            <a:noFill/>
            <a:ln w="50800">
              <a:solidFill>
                <a:schemeClr val="tx1"/>
              </a:solidFill>
              <a:round/>
            </a:ln>
          </p:spPr>
          <p:txBody>
            <a:bodyPr wrap="none" anchor="ctr"/>
            <a:lstStyle/>
            <a:p>
              <a:pPr algn="ctr" eaLnBrk="1" hangingPunct="1">
                <a:buFont typeface="Arial" pitchFamily="34" charset="0"/>
                <a:buNone/>
              </a:pPr>
              <a:r>
                <a:rPr lang="en-US" altLang="zh-CN" sz="2400" b="1">
                  <a:latin typeface="Arial" pitchFamily="34" charset="0"/>
                </a:rPr>
                <a:t>4</a:t>
              </a:r>
              <a:endParaRPr lang="en-US" altLang="zh-CN" sz="2400" b="1" baseline="-25000">
                <a:latin typeface="Arial" pitchFamily="34" charset="0"/>
              </a:endParaRPr>
            </a:p>
          </p:txBody>
        </p:sp>
        <p:sp>
          <p:nvSpPr>
            <p:cNvPr id="59409" name="直接连接符 60452"/>
            <p:cNvSpPr>
              <a:spLocks noChangeShapeType="1"/>
            </p:cNvSpPr>
            <p:nvPr/>
          </p:nvSpPr>
          <p:spPr bwMode="auto">
            <a:xfrm>
              <a:off x="1089" y="273"/>
              <a:ext cx="0" cy="544"/>
            </a:xfrm>
            <a:prstGeom prst="line">
              <a:avLst/>
            </a:prstGeom>
            <a:noFill/>
            <a:ln w="50800">
              <a:solidFill>
                <a:schemeClr val="tx1"/>
              </a:solidFill>
              <a:round/>
            </a:ln>
          </p:spPr>
          <p:txBody>
            <a:bodyPr/>
            <a:lstStyle/>
            <a:p>
              <a:endParaRPr lang="zh-CN" altLang="en-US"/>
            </a:p>
          </p:txBody>
        </p:sp>
        <p:sp>
          <p:nvSpPr>
            <p:cNvPr id="59410" name="直接连接符 60453"/>
            <p:cNvSpPr>
              <a:spLocks noChangeShapeType="1"/>
            </p:cNvSpPr>
            <p:nvPr/>
          </p:nvSpPr>
          <p:spPr bwMode="auto">
            <a:xfrm>
              <a:off x="1270" y="908"/>
              <a:ext cx="590" cy="0"/>
            </a:xfrm>
            <a:prstGeom prst="line">
              <a:avLst/>
            </a:prstGeom>
            <a:noFill/>
            <a:ln w="50800">
              <a:solidFill>
                <a:schemeClr val="tx1"/>
              </a:solidFill>
              <a:round/>
            </a:ln>
          </p:spPr>
          <p:txBody>
            <a:bodyPr/>
            <a:lstStyle/>
            <a:p>
              <a:endParaRPr lang="zh-CN" altLang="en-US"/>
            </a:p>
          </p:txBody>
        </p:sp>
        <p:sp>
          <p:nvSpPr>
            <p:cNvPr id="59411" name="直接连接符 60454"/>
            <p:cNvSpPr>
              <a:spLocks noChangeShapeType="1"/>
            </p:cNvSpPr>
            <p:nvPr/>
          </p:nvSpPr>
          <p:spPr bwMode="auto">
            <a:xfrm flipH="1">
              <a:off x="1225" y="1044"/>
              <a:ext cx="771" cy="590"/>
            </a:xfrm>
            <a:prstGeom prst="line">
              <a:avLst/>
            </a:prstGeom>
            <a:noFill/>
            <a:ln w="50800">
              <a:solidFill>
                <a:schemeClr val="tx1"/>
              </a:solidFill>
              <a:round/>
            </a:ln>
          </p:spPr>
          <p:txBody>
            <a:bodyPr/>
            <a:lstStyle/>
            <a:p>
              <a:endParaRPr lang="zh-CN" altLang="en-US"/>
            </a:p>
          </p:txBody>
        </p:sp>
        <p:sp>
          <p:nvSpPr>
            <p:cNvPr id="59412" name="直接连接符 60455"/>
            <p:cNvSpPr>
              <a:spLocks noChangeShapeType="1"/>
            </p:cNvSpPr>
            <p:nvPr/>
          </p:nvSpPr>
          <p:spPr bwMode="auto">
            <a:xfrm flipH="1" flipV="1">
              <a:off x="272" y="1088"/>
              <a:ext cx="680" cy="545"/>
            </a:xfrm>
            <a:prstGeom prst="line">
              <a:avLst/>
            </a:prstGeom>
            <a:noFill/>
            <a:ln w="50800">
              <a:solidFill>
                <a:schemeClr val="tx1"/>
              </a:solidFill>
              <a:round/>
            </a:ln>
          </p:spPr>
          <p:txBody>
            <a:bodyPr/>
            <a:lstStyle/>
            <a:p>
              <a:endParaRPr lang="zh-CN" altLang="en-US"/>
            </a:p>
          </p:txBody>
        </p:sp>
      </p:grpSp>
      <p:sp>
        <p:nvSpPr>
          <p:cNvPr id="60457" name="右箭头 60456"/>
          <p:cNvSpPr>
            <a:spLocks noChangeArrowheads="1"/>
          </p:cNvSpPr>
          <p:nvPr/>
        </p:nvSpPr>
        <p:spPr bwMode="auto">
          <a:xfrm>
            <a:off x="3779838" y="3141663"/>
            <a:ext cx="2519362" cy="561975"/>
          </a:xfrm>
          <a:prstGeom prst="rightArrow">
            <a:avLst>
              <a:gd name="adj1" fmla="val 50000"/>
              <a:gd name="adj2" fmla="val 111972"/>
            </a:avLst>
          </a:prstGeom>
          <a:noFill/>
          <a:ln w="25400">
            <a:solidFill>
              <a:srgbClr val="009900"/>
            </a:solidFill>
            <a:miter lim="800000"/>
          </a:ln>
        </p:spPr>
        <p:txBody>
          <a:bodyPr/>
          <a:lstStyle/>
          <a:p>
            <a:pPr>
              <a:buFont typeface="Arial" pitchFamily="34" charset="0"/>
              <a:buNone/>
            </a:pPr>
            <a:r>
              <a:rPr lang="en-US" altLang="zh-CN" b="1">
                <a:latin typeface="Arial" pitchFamily="34" charset="0"/>
              </a:rPr>
              <a:t>Kruskal</a:t>
            </a:r>
            <a:r>
              <a:rPr lang="zh-CN" altLang="en-US" b="1">
                <a:latin typeface="Arial" pitchFamily="34" charset="0"/>
              </a:rPr>
              <a:t>最小生成树</a:t>
            </a:r>
          </a:p>
        </p:txBody>
      </p:sp>
      <p:sp>
        <p:nvSpPr>
          <p:cNvPr id="59403" name="灯片编号占位符 1"/>
          <p:cNvSpPr>
            <a:spLocks noGrp="1" noChangeArrowheads="1"/>
          </p:cNvSpPr>
          <p:nvPr>
            <p:ph type="sldNum" sz="quarter" idx="4294967295"/>
          </p:nvPr>
        </p:nvSpPr>
        <p:spPr bwMode="auto">
          <a:xfrm>
            <a:off x="6804025" y="6381750"/>
            <a:ext cx="1981200" cy="476250"/>
          </a:xfrm>
          <a:prstGeom prst="rect">
            <a:avLst/>
          </a:prstGeom>
          <a:noFill/>
          <a:ln>
            <a:miter lim="800000"/>
          </a:ln>
        </p:spPr>
        <p:txBody>
          <a:bodyPr/>
          <a:lstStyle/>
          <a:p>
            <a:fld id="{EF2C3222-19EF-4A5A-8EE7-ECCAB38F00F1}" type="slidenum">
              <a:rPr altLang="en-US">
                <a:latin typeface="Times New Roman" pitchFamily="18" charset="0"/>
              </a:rPr>
              <a:pPr/>
              <a:t>62</a:t>
            </a:fld>
            <a:endParaRPr lang="zh-CN" altLang="en-US">
              <a:latin typeface="Times New Roman" pitchFamily="18" charset="0"/>
            </a:endParaRP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0445"/>
                                        </p:tgtEl>
                                        <p:attrNameLst>
                                          <p:attrName>style.visibility</p:attrName>
                                        </p:attrNameLst>
                                      </p:cBhvr>
                                      <p:to>
                                        <p:strVal val="visible"/>
                                      </p:to>
                                    </p:set>
                                    <p:animEffect transition="in" filter="randombar(horizontal)">
                                      <p:cBhvr>
                                        <p:cTn id="7" dur="500"/>
                                        <p:tgtEl>
                                          <p:spTgt spid="6044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0444"/>
                                        </p:tgtEl>
                                        <p:attrNameLst>
                                          <p:attrName>style.visibility</p:attrName>
                                        </p:attrNameLst>
                                      </p:cBhvr>
                                      <p:to>
                                        <p:strVal val="visible"/>
                                      </p:to>
                                    </p:set>
                                    <p:animEffect transition="in" filter="randombar(horizontal)">
                                      <p:cBhvr>
                                        <p:cTn id="12" dur="500"/>
                                        <p:tgtEl>
                                          <p:spTgt spid="6044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0443"/>
                                        </p:tgtEl>
                                        <p:attrNameLst>
                                          <p:attrName>style.visibility</p:attrName>
                                        </p:attrNameLst>
                                      </p:cBhvr>
                                      <p:to>
                                        <p:strVal val="visible"/>
                                      </p:to>
                                    </p:set>
                                    <p:animEffect transition="in" filter="dissolve">
                                      <p:cBhvr>
                                        <p:cTn id="17" dur="500"/>
                                        <p:tgtEl>
                                          <p:spTgt spid="6044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0446"/>
                                        </p:tgtEl>
                                        <p:attrNameLst>
                                          <p:attrName>style.visibility</p:attrName>
                                        </p:attrNameLst>
                                      </p:cBhvr>
                                      <p:to>
                                        <p:strVal val="visible"/>
                                      </p:to>
                                    </p:set>
                                    <p:animEffect transition="in" filter="randombar(horizontal)">
                                      <p:cBhvr>
                                        <p:cTn id="22" dur="500"/>
                                        <p:tgtEl>
                                          <p:spTgt spid="6044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0457"/>
                                        </p:tgtEl>
                                        <p:attrNameLst>
                                          <p:attrName>style.visibility</p:attrName>
                                        </p:attrNameLst>
                                      </p:cBhvr>
                                      <p:to>
                                        <p:strVal val="visible"/>
                                      </p:to>
                                    </p:set>
                                    <p:animEffect transition="in" filter="blinds(horizontal)">
                                      <p:cBhvr>
                                        <p:cTn id="27" dur="500"/>
                                        <p:tgtEl>
                                          <p:spTgt spid="6045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43" grpId="0" animBg="1"/>
      <p:bldP spid="60444" grpId="0" animBg="1"/>
      <p:bldP spid="60445" grpId="0" animBg="1"/>
      <p:bldP spid="60446" grpId="0" animBg="1"/>
      <p:bldP spid="6045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58369"/>
          <p:cNvSpPr>
            <a:spLocks noGrp="1" noChangeArrowheads="1"/>
          </p:cNvSpPr>
          <p:nvPr>
            <p:ph type="title"/>
          </p:nvPr>
        </p:nvSpPr>
        <p:spPr/>
        <p:txBody>
          <a:bodyPr/>
          <a:lstStyle/>
          <a:p>
            <a:pPr eaLnBrk="1" hangingPunct="1"/>
            <a:r>
              <a:rPr lang="en-US" altLang="zh-CN" b="1" dirty="0">
                <a:solidFill>
                  <a:srgbClr val="FF0000"/>
                </a:solidFill>
              </a:rPr>
              <a:t>9.5  </a:t>
            </a:r>
            <a:r>
              <a:rPr lang="zh-CN" altLang="en-US" b="1" dirty="0">
                <a:solidFill>
                  <a:srgbClr val="FF0000"/>
                </a:solidFill>
              </a:rPr>
              <a:t>最小生成树</a:t>
            </a:r>
          </a:p>
        </p:txBody>
      </p:sp>
      <p:sp>
        <p:nvSpPr>
          <p:cNvPr id="58371" name="内容占位符 58370"/>
          <p:cNvSpPr>
            <a:spLocks noGrp="1"/>
          </p:cNvSpPr>
          <p:nvPr>
            <p:ph idx="1"/>
          </p:nvPr>
        </p:nvSpPr>
        <p:spPr>
          <a:xfrm>
            <a:off x="284163" y="1147763"/>
            <a:ext cx="4968875" cy="4791075"/>
          </a:xfrm>
        </p:spPr>
        <p:txBody>
          <a:bodyPr/>
          <a:lstStyle/>
          <a:p>
            <a:pPr marL="0" indent="0" eaLnBrk="1" hangingPunct="1">
              <a:spcBef>
                <a:spcPts val="600"/>
              </a:spcBef>
              <a:buFont typeface="Wingdings" pitchFamily="2" charset="2"/>
              <a:buNone/>
              <a:defRPr/>
            </a:pPr>
            <a:r>
              <a:rPr lang="en-US" altLang="x-none" sz="2000" noProof="1">
                <a:solidFill>
                  <a:srgbClr val="FF0000"/>
                </a:solidFill>
              </a:rPr>
              <a:t>3. </a:t>
            </a:r>
            <a:r>
              <a:rPr lang="zh-CN" altLang="en-US" sz="2000" noProof="1">
                <a:solidFill>
                  <a:srgbClr val="FF0000"/>
                </a:solidFill>
              </a:rPr>
              <a:t>算法设计中的关键问题</a:t>
            </a:r>
          </a:p>
          <a:p>
            <a:pPr eaLnBrk="1" hangingPunct="1">
              <a:spcBef>
                <a:spcPts val="600"/>
              </a:spcBef>
              <a:defRPr/>
            </a:pPr>
            <a:r>
              <a:rPr lang="zh-CN" altLang="en-US" sz="2000" noProof="1"/>
              <a:t>算法设计中的一个</a:t>
            </a:r>
            <a:r>
              <a:rPr lang="zh-CN" altLang="en-US" sz="2000" noProof="1">
                <a:solidFill>
                  <a:srgbClr val="FF0000"/>
                </a:solidFill>
              </a:rPr>
              <a:t>问题</a:t>
            </a:r>
            <a:r>
              <a:rPr lang="zh-CN" altLang="en-US" sz="2000" noProof="1"/>
              <a:t>：</a:t>
            </a:r>
            <a:endParaRPr lang="en-US" altLang="zh-CN" sz="2000" noProof="1"/>
          </a:p>
          <a:p>
            <a:pPr marL="0" indent="0" eaLnBrk="1" hangingPunct="1">
              <a:spcBef>
                <a:spcPts val="600"/>
              </a:spcBef>
              <a:buFont typeface="Wingdings" pitchFamily="2" charset="2"/>
              <a:buNone/>
              <a:defRPr/>
            </a:pPr>
            <a:r>
              <a:rPr lang="en-US" altLang="zh-CN" sz="2000" noProof="1"/>
              <a:t>       </a:t>
            </a:r>
            <a:r>
              <a:rPr lang="zh-CN" altLang="en-US" sz="2000" noProof="1">
                <a:solidFill>
                  <a:srgbClr val="FF0000"/>
                </a:solidFill>
              </a:rPr>
              <a:t>如何判断候选边与已选边是否构成回路</a:t>
            </a:r>
            <a:r>
              <a:rPr lang="en-US" altLang="zh-CN" sz="2000" noProof="1">
                <a:solidFill>
                  <a:srgbClr val="FF0000"/>
                </a:solidFill>
              </a:rPr>
              <a:t>?</a:t>
            </a:r>
            <a:endParaRPr lang="zh-CN" altLang="en-US" sz="2000" noProof="1">
              <a:solidFill>
                <a:srgbClr val="FF0000"/>
              </a:solidFill>
            </a:endParaRPr>
          </a:p>
          <a:p>
            <a:pPr marL="495300" indent="-495300" eaLnBrk="1" hangingPunct="1">
              <a:spcBef>
                <a:spcPts val="600"/>
              </a:spcBef>
              <a:buFont typeface="Wingdings" pitchFamily="2" charset="2"/>
              <a:buNone/>
              <a:defRPr/>
            </a:pPr>
            <a:r>
              <a:rPr lang="zh-CN" altLang="en-US" sz="2000" noProof="1"/>
              <a:t>下面介绍判断是否构成回路的经典方法：</a:t>
            </a:r>
          </a:p>
          <a:p>
            <a:pPr eaLnBrk="1" hangingPunct="1">
              <a:spcBef>
                <a:spcPts val="600"/>
              </a:spcBef>
              <a:defRPr/>
            </a:pPr>
            <a:r>
              <a:rPr lang="zh-CN" altLang="en-US" sz="2000" noProof="1">
                <a:solidFill>
                  <a:srgbClr val="FF0000"/>
                </a:solidFill>
              </a:rPr>
              <a:t>电位法</a:t>
            </a:r>
            <a:r>
              <a:rPr lang="zh-CN" altLang="en-US" sz="2000" noProof="1"/>
              <a:t>：</a:t>
            </a:r>
          </a:p>
          <a:p>
            <a:pPr lvl="1" eaLnBrk="1" hangingPunct="1">
              <a:spcBef>
                <a:spcPts val="600"/>
              </a:spcBef>
              <a:defRPr/>
            </a:pPr>
            <a:r>
              <a:rPr lang="zh-CN" altLang="en-US" sz="2000" noProof="1">
                <a:solidFill>
                  <a:srgbClr val="FF0000"/>
                </a:solidFill>
              </a:rPr>
              <a:t>初始状态</a:t>
            </a:r>
            <a:r>
              <a:rPr lang="zh-CN" altLang="en-US" sz="2000" noProof="1"/>
              <a:t>：各顶点的电位</a:t>
            </a:r>
            <a:r>
              <a:rPr lang="en-US" altLang="x-none" sz="2000" noProof="1"/>
              <a:t>=</a:t>
            </a:r>
            <a:r>
              <a:rPr lang="zh-CN" altLang="en-US" sz="2000" noProof="1"/>
              <a:t>顶点号</a:t>
            </a:r>
          </a:p>
          <a:p>
            <a:pPr lvl="1" eaLnBrk="1" hangingPunct="1">
              <a:spcBef>
                <a:spcPts val="600"/>
              </a:spcBef>
              <a:defRPr/>
            </a:pPr>
            <a:r>
              <a:rPr lang="zh-CN" altLang="en-US" sz="2000" noProof="1"/>
              <a:t>每当选择了一条边，</a:t>
            </a:r>
            <a:r>
              <a:rPr lang="zh-CN" altLang="en-US" sz="2000" noProof="1">
                <a:solidFill>
                  <a:srgbClr val="FF0000"/>
                </a:solidFill>
              </a:rPr>
              <a:t>相连通的顶点的电位</a:t>
            </a:r>
            <a:r>
              <a:rPr lang="zh-CN" altLang="en-US" sz="2000" noProof="1"/>
              <a:t>全都按照其中最小的值设置。</a:t>
            </a:r>
          </a:p>
          <a:p>
            <a:pPr lvl="1" eaLnBrk="1" hangingPunct="1">
              <a:spcBef>
                <a:spcPts val="600"/>
              </a:spcBef>
              <a:defRPr/>
            </a:pPr>
            <a:r>
              <a:rPr lang="zh-CN" altLang="en-US" sz="2000" noProof="1"/>
              <a:t>由此可知新的候选边是否和已选边构成回路</a:t>
            </a:r>
          </a:p>
          <a:p>
            <a:pPr lvl="1" eaLnBrk="1" hangingPunct="1">
              <a:spcBef>
                <a:spcPts val="600"/>
              </a:spcBef>
              <a:defRPr/>
            </a:pPr>
            <a:r>
              <a:rPr lang="en-US" altLang="x-none" sz="2000" noProof="1">
                <a:solidFill>
                  <a:srgbClr val="FF0000"/>
                </a:solidFill>
              </a:rPr>
              <a:t>----</a:t>
            </a:r>
            <a:r>
              <a:rPr lang="zh-CN" altLang="en-US" sz="2000" noProof="1">
                <a:solidFill>
                  <a:srgbClr val="FF0000"/>
                </a:solidFill>
              </a:rPr>
              <a:t>如算法中何实现这一判断？</a:t>
            </a:r>
          </a:p>
        </p:txBody>
      </p:sp>
      <p:sp>
        <p:nvSpPr>
          <p:cNvPr id="58373" name="文本框 58372"/>
          <p:cNvSpPr txBox="1">
            <a:spLocks noChangeArrowheads="1"/>
          </p:cNvSpPr>
          <p:nvPr/>
        </p:nvSpPr>
        <p:spPr bwMode="auto">
          <a:xfrm>
            <a:off x="5651500" y="2636838"/>
            <a:ext cx="431800" cy="366712"/>
          </a:xfrm>
          <a:prstGeom prst="rect">
            <a:avLst/>
          </a:prstGeom>
          <a:noFill/>
          <a:ln w="9525">
            <a:noFill/>
            <a:miter lim="800000"/>
          </a:ln>
        </p:spPr>
        <p:txBody>
          <a:bodyPr>
            <a:spAutoFit/>
          </a:bodyPr>
          <a:lstStyle/>
          <a:p>
            <a:pPr>
              <a:spcBef>
                <a:spcPct val="50000"/>
              </a:spcBef>
              <a:buFont typeface="Arial" pitchFamily="34" charset="0"/>
              <a:buNone/>
            </a:pPr>
            <a:r>
              <a:rPr lang="en-US" altLang="zh-CN">
                <a:solidFill>
                  <a:schemeClr val="accent2"/>
                </a:solidFill>
                <a:latin typeface="Arial" pitchFamily="34" charset="0"/>
              </a:rPr>
              <a:t>1</a:t>
            </a:r>
          </a:p>
        </p:txBody>
      </p:sp>
      <p:sp>
        <p:nvSpPr>
          <p:cNvPr id="58374" name="文本框 58373"/>
          <p:cNvSpPr txBox="1">
            <a:spLocks noChangeArrowheads="1"/>
          </p:cNvSpPr>
          <p:nvPr/>
        </p:nvSpPr>
        <p:spPr bwMode="auto">
          <a:xfrm>
            <a:off x="4932363" y="4076700"/>
            <a:ext cx="431800" cy="366713"/>
          </a:xfrm>
          <a:prstGeom prst="rect">
            <a:avLst/>
          </a:prstGeom>
          <a:noFill/>
          <a:ln w="9525">
            <a:noFill/>
            <a:miter lim="800000"/>
          </a:ln>
        </p:spPr>
        <p:txBody>
          <a:bodyPr>
            <a:spAutoFit/>
          </a:bodyPr>
          <a:lstStyle/>
          <a:p>
            <a:pPr>
              <a:spcBef>
                <a:spcPct val="50000"/>
              </a:spcBef>
              <a:buFont typeface="Arial" pitchFamily="34" charset="0"/>
              <a:buNone/>
            </a:pPr>
            <a:r>
              <a:rPr lang="en-US" altLang="zh-CN">
                <a:solidFill>
                  <a:schemeClr val="accent2"/>
                </a:solidFill>
                <a:latin typeface="Arial" pitchFamily="34" charset="0"/>
              </a:rPr>
              <a:t>3</a:t>
            </a:r>
          </a:p>
        </p:txBody>
      </p:sp>
      <p:sp>
        <p:nvSpPr>
          <p:cNvPr id="58375" name="文本框 58374"/>
          <p:cNvSpPr txBox="1">
            <a:spLocks noChangeArrowheads="1"/>
          </p:cNvSpPr>
          <p:nvPr/>
        </p:nvSpPr>
        <p:spPr bwMode="auto">
          <a:xfrm>
            <a:off x="7885113" y="2636838"/>
            <a:ext cx="431800" cy="366712"/>
          </a:xfrm>
          <a:prstGeom prst="rect">
            <a:avLst/>
          </a:prstGeom>
          <a:noFill/>
          <a:ln w="9525">
            <a:noFill/>
            <a:miter lim="800000"/>
          </a:ln>
        </p:spPr>
        <p:txBody>
          <a:bodyPr>
            <a:spAutoFit/>
          </a:bodyPr>
          <a:lstStyle/>
          <a:p>
            <a:pPr>
              <a:spcBef>
                <a:spcPct val="50000"/>
              </a:spcBef>
              <a:buFont typeface="Arial" pitchFamily="34" charset="0"/>
              <a:buNone/>
            </a:pPr>
            <a:r>
              <a:rPr lang="en-US" altLang="zh-CN">
                <a:solidFill>
                  <a:schemeClr val="accent2"/>
                </a:solidFill>
                <a:latin typeface="Arial" pitchFamily="34" charset="0"/>
              </a:rPr>
              <a:t>2</a:t>
            </a:r>
          </a:p>
        </p:txBody>
      </p:sp>
      <p:sp>
        <p:nvSpPr>
          <p:cNvPr id="58376" name="文本框 58375"/>
          <p:cNvSpPr txBox="1">
            <a:spLocks noChangeArrowheads="1"/>
          </p:cNvSpPr>
          <p:nvPr/>
        </p:nvSpPr>
        <p:spPr bwMode="auto">
          <a:xfrm>
            <a:off x="6804025" y="3789363"/>
            <a:ext cx="431800" cy="366712"/>
          </a:xfrm>
          <a:prstGeom prst="rect">
            <a:avLst/>
          </a:prstGeom>
          <a:noFill/>
          <a:ln w="9525">
            <a:noFill/>
            <a:miter lim="800000"/>
          </a:ln>
        </p:spPr>
        <p:txBody>
          <a:bodyPr>
            <a:spAutoFit/>
          </a:bodyPr>
          <a:lstStyle/>
          <a:p>
            <a:pPr>
              <a:spcBef>
                <a:spcPct val="50000"/>
              </a:spcBef>
              <a:buFont typeface="Arial" pitchFamily="34" charset="0"/>
              <a:buNone/>
            </a:pPr>
            <a:r>
              <a:rPr lang="en-US" altLang="zh-CN">
                <a:solidFill>
                  <a:schemeClr val="accent2"/>
                </a:solidFill>
                <a:latin typeface="Arial" pitchFamily="34" charset="0"/>
              </a:rPr>
              <a:t>4</a:t>
            </a:r>
          </a:p>
        </p:txBody>
      </p:sp>
      <p:sp>
        <p:nvSpPr>
          <p:cNvPr id="58377" name="文本框 58376"/>
          <p:cNvSpPr txBox="1">
            <a:spLocks noChangeArrowheads="1"/>
          </p:cNvSpPr>
          <p:nvPr/>
        </p:nvSpPr>
        <p:spPr bwMode="auto">
          <a:xfrm>
            <a:off x="8532813" y="3789363"/>
            <a:ext cx="431800" cy="366712"/>
          </a:xfrm>
          <a:prstGeom prst="rect">
            <a:avLst/>
          </a:prstGeom>
          <a:noFill/>
          <a:ln w="9525">
            <a:noFill/>
            <a:miter lim="800000"/>
          </a:ln>
        </p:spPr>
        <p:txBody>
          <a:bodyPr>
            <a:spAutoFit/>
          </a:bodyPr>
          <a:lstStyle/>
          <a:p>
            <a:pPr>
              <a:spcBef>
                <a:spcPct val="50000"/>
              </a:spcBef>
              <a:buFont typeface="Arial" pitchFamily="34" charset="0"/>
              <a:buNone/>
            </a:pPr>
            <a:r>
              <a:rPr lang="en-US" altLang="zh-CN">
                <a:solidFill>
                  <a:schemeClr val="accent2"/>
                </a:solidFill>
                <a:latin typeface="Arial" pitchFamily="34" charset="0"/>
              </a:rPr>
              <a:t>5</a:t>
            </a:r>
          </a:p>
        </p:txBody>
      </p:sp>
      <p:sp>
        <p:nvSpPr>
          <p:cNvPr id="58378" name="文本框 58377"/>
          <p:cNvSpPr txBox="1">
            <a:spLocks noChangeArrowheads="1"/>
          </p:cNvSpPr>
          <p:nvPr/>
        </p:nvSpPr>
        <p:spPr bwMode="auto">
          <a:xfrm>
            <a:off x="7956550" y="5373688"/>
            <a:ext cx="431800" cy="366712"/>
          </a:xfrm>
          <a:prstGeom prst="rect">
            <a:avLst/>
          </a:prstGeom>
          <a:noFill/>
          <a:ln w="9525">
            <a:noFill/>
            <a:miter lim="800000"/>
          </a:ln>
        </p:spPr>
        <p:txBody>
          <a:bodyPr>
            <a:spAutoFit/>
          </a:bodyPr>
          <a:lstStyle/>
          <a:p>
            <a:pPr>
              <a:spcBef>
                <a:spcPct val="50000"/>
              </a:spcBef>
              <a:buFont typeface="Arial" pitchFamily="34" charset="0"/>
              <a:buNone/>
            </a:pPr>
            <a:r>
              <a:rPr lang="en-US" altLang="zh-CN">
                <a:solidFill>
                  <a:schemeClr val="accent2"/>
                </a:solidFill>
                <a:latin typeface="Arial" pitchFamily="34" charset="0"/>
              </a:rPr>
              <a:t>6</a:t>
            </a:r>
          </a:p>
        </p:txBody>
      </p:sp>
      <p:sp>
        <p:nvSpPr>
          <p:cNvPr id="58379" name="文本框 58378"/>
          <p:cNvSpPr txBox="1">
            <a:spLocks noChangeArrowheads="1"/>
          </p:cNvSpPr>
          <p:nvPr/>
        </p:nvSpPr>
        <p:spPr bwMode="auto">
          <a:xfrm>
            <a:off x="5508625" y="5445125"/>
            <a:ext cx="431800" cy="366713"/>
          </a:xfrm>
          <a:prstGeom prst="rect">
            <a:avLst/>
          </a:prstGeom>
          <a:noFill/>
          <a:ln w="9525">
            <a:noFill/>
            <a:miter lim="800000"/>
          </a:ln>
        </p:spPr>
        <p:txBody>
          <a:bodyPr>
            <a:spAutoFit/>
          </a:bodyPr>
          <a:lstStyle/>
          <a:p>
            <a:pPr>
              <a:spcBef>
                <a:spcPct val="50000"/>
              </a:spcBef>
              <a:buFont typeface="Arial" pitchFamily="34" charset="0"/>
              <a:buNone/>
            </a:pPr>
            <a:r>
              <a:rPr lang="en-US" altLang="zh-CN">
                <a:solidFill>
                  <a:schemeClr val="accent2"/>
                </a:solidFill>
                <a:latin typeface="Arial" pitchFamily="34" charset="0"/>
              </a:rPr>
              <a:t>7</a:t>
            </a:r>
          </a:p>
        </p:txBody>
      </p:sp>
      <p:grpSp>
        <p:nvGrpSpPr>
          <p:cNvPr id="2" name="组合 58379"/>
          <p:cNvGrpSpPr/>
          <p:nvPr/>
        </p:nvGrpSpPr>
        <p:grpSpPr bwMode="auto">
          <a:xfrm>
            <a:off x="5292725" y="2781300"/>
            <a:ext cx="3600450" cy="3240088"/>
            <a:chOff x="0" y="0"/>
            <a:chExt cx="2268" cy="2041"/>
          </a:xfrm>
        </p:grpSpPr>
        <p:sp>
          <p:nvSpPr>
            <p:cNvPr id="60442" name="椭圆 58380"/>
            <p:cNvSpPr>
              <a:spLocks noChangeArrowheads="1"/>
            </p:cNvSpPr>
            <p:nvPr/>
          </p:nvSpPr>
          <p:spPr bwMode="auto">
            <a:xfrm>
              <a:off x="453" y="136"/>
              <a:ext cx="363" cy="272"/>
            </a:xfrm>
            <a:prstGeom prst="ellipse">
              <a:avLst/>
            </a:prstGeom>
            <a:noFill/>
            <a:ln w="50800">
              <a:solidFill>
                <a:schemeClr val="tx1"/>
              </a:solidFill>
              <a:round/>
            </a:ln>
          </p:spPr>
          <p:txBody>
            <a:bodyPr wrap="none" anchor="ctr"/>
            <a:lstStyle/>
            <a:p>
              <a:pPr algn="ctr" eaLnBrk="1" hangingPunct="1">
                <a:buFont typeface="Arial" pitchFamily="34" charset="0"/>
                <a:buNone/>
              </a:pPr>
              <a:r>
                <a:rPr lang="en-US" altLang="zh-CN" sz="2400" b="1">
                  <a:latin typeface="Arial" pitchFamily="34" charset="0"/>
                </a:rPr>
                <a:t>1</a:t>
              </a:r>
              <a:endParaRPr lang="en-US" altLang="zh-CN" sz="2400" b="1" baseline="-25000">
                <a:latin typeface="Arial" pitchFamily="34" charset="0"/>
              </a:endParaRPr>
            </a:p>
          </p:txBody>
        </p:sp>
        <p:sp>
          <p:nvSpPr>
            <p:cNvPr id="60443" name="椭圆 58381"/>
            <p:cNvSpPr>
              <a:spLocks noChangeArrowheads="1"/>
            </p:cNvSpPr>
            <p:nvPr/>
          </p:nvSpPr>
          <p:spPr bwMode="auto">
            <a:xfrm>
              <a:off x="0" y="952"/>
              <a:ext cx="363" cy="272"/>
            </a:xfrm>
            <a:prstGeom prst="ellipse">
              <a:avLst/>
            </a:prstGeom>
            <a:noFill/>
            <a:ln w="50800">
              <a:solidFill>
                <a:schemeClr val="tx1"/>
              </a:solidFill>
              <a:round/>
            </a:ln>
          </p:spPr>
          <p:txBody>
            <a:bodyPr wrap="none" anchor="ctr"/>
            <a:lstStyle/>
            <a:p>
              <a:pPr algn="ctr" eaLnBrk="1" hangingPunct="1">
                <a:buFont typeface="Arial" pitchFamily="34" charset="0"/>
                <a:buNone/>
              </a:pPr>
              <a:r>
                <a:rPr lang="en-US" altLang="zh-CN" sz="2400" b="1">
                  <a:latin typeface="Arial" pitchFamily="34" charset="0"/>
                </a:rPr>
                <a:t>3</a:t>
              </a:r>
              <a:endParaRPr lang="en-US" altLang="zh-CN" sz="2400" b="1" baseline="-25000">
                <a:latin typeface="Arial" pitchFamily="34" charset="0"/>
              </a:endParaRPr>
            </a:p>
          </p:txBody>
        </p:sp>
        <p:sp>
          <p:nvSpPr>
            <p:cNvPr id="60444" name="椭圆 58382"/>
            <p:cNvSpPr>
              <a:spLocks noChangeArrowheads="1"/>
            </p:cNvSpPr>
            <p:nvPr/>
          </p:nvSpPr>
          <p:spPr bwMode="auto">
            <a:xfrm>
              <a:off x="952" y="952"/>
              <a:ext cx="363" cy="272"/>
            </a:xfrm>
            <a:prstGeom prst="ellipse">
              <a:avLst/>
            </a:prstGeom>
            <a:noFill/>
            <a:ln w="50800">
              <a:solidFill>
                <a:schemeClr val="tx1"/>
              </a:solidFill>
              <a:round/>
            </a:ln>
          </p:spPr>
          <p:txBody>
            <a:bodyPr wrap="none" anchor="ctr"/>
            <a:lstStyle/>
            <a:p>
              <a:pPr algn="ctr" eaLnBrk="1" hangingPunct="1">
                <a:buFont typeface="Arial" pitchFamily="34" charset="0"/>
                <a:buNone/>
              </a:pPr>
              <a:r>
                <a:rPr lang="en-US" altLang="zh-CN" sz="2400" b="1">
                  <a:latin typeface="Arial" pitchFamily="34" charset="0"/>
                </a:rPr>
                <a:t>4</a:t>
              </a:r>
              <a:endParaRPr lang="en-US" altLang="zh-CN" sz="2400" b="1" baseline="-25000">
                <a:latin typeface="Arial" pitchFamily="34" charset="0"/>
              </a:endParaRPr>
            </a:p>
          </p:txBody>
        </p:sp>
        <p:sp>
          <p:nvSpPr>
            <p:cNvPr id="60445" name="椭圆 58383"/>
            <p:cNvSpPr>
              <a:spLocks noChangeArrowheads="1"/>
            </p:cNvSpPr>
            <p:nvPr/>
          </p:nvSpPr>
          <p:spPr bwMode="auto">
            <a:xfrm>
              <a:off x="453" y="1723"/>
              <a:ext cx="363" cy="272"/>
            </a:xfrm>
            <a:prstGeom prst="ellipse">
              <a:avLst/>
            </a:prstGeom>
            <a:noFill/>
            <a:ln w="50800">
              <a:solidFill>
                <a:schemeClr val="tx1"/>
              </a:solidFill>
              <a:round/>
            </a:ln>
          </p:spPr>
          <p:txBody>
            <a:bodyPr wrap="none" anchor="ctr"/>
            <a:lstStyle/>
            <a:p>
              <a:pPr algn="ctr" eaLnBrk="1" hangingPunct="1">
                <a:buFont typeface="Arial" pitchFamily="34" charset="0"/>
                <a:buNone/>
              </a:pPr>
              <a:r>
                <a:rPr lang="en-US" altLang="zh-CN" sz="2400" b="1">
                  <a:latin typeface="Arial" pitchFamily="34" charset="0"/>
                </a:rPr>
                <a:t>7</a:t>
              </a:r>
              <a:endParaRPr lang="en-US" altLang="zh-CN" sz="2400" b="1" baseline="-25000">
                <a:latin typeface="Arial" pitchFamily="34" charset="0"/>
              </a:endParaRPr>
            </a:p>
          </p:txBody>
        </p:sp>
        <p:sp>
          <p:nvSpPr>
            <p:cNvPr id="60446" name="椭圆 58384"/>
            <p:cNvSpPr>
              <a:spLocks noChangeArrowheads="1"/>
            </p:cNvSpPr>
            <p:nvPr/>
          </p:nvSpPr>
          <p:spPr bwMode="auto">
            <a:xfrm>
              <a:off x="1905" y="907"/>
              <a:ext cx="363" cy="272"/>
            </a:xfrm>
            <a:prstGeom prst="ellipse">
              <a:avLst/>
            </a:prstGeom>
            <a:noFill/>
            <a:ln w="50800">
              <a:solidFill>
                <a:schemeClr val="tx1"/>
              </a:solidFill>
              <a:round/>
            </a:ln>
          </p:spPr>
          <p:txBody>
            <a:bodyPr wrap="none" anchor="ctr"/>
            <a:lstStyle/>
            <a:p>
              <a:pPr algn="ctr" eaLnBrk="1" hangingPunct="1">
                <a:buFont typeface="Arial" pitchFamily="34" charset="0"/>
                <a:buNone/>
              </a:pPr>
              <a:r>
                <a:rPr lang="en-US" altLang="zh-CN" sz="2400" b="1">
                  <a:latin typeface="Arial" pitchFamily="34" charset="0"/>
                </a:rPr>
                <a:t>5</a:t>
              </a:r>
              <a:endParaRPr lang="en-US" altLang="zh-CN" sz="2400" b="1" baseline="-25000">
                <a:latin typeface="Arial" pitchFamily="34" charset="0"/>
              </a:endParaRPr>
            </a:p>
          </p:txBody>
        </p:sp>
        <p:sp>
          <p:nvSpPr>
            <p:cNvPr id="60447" name="直接连接符 58385"/>
            <p:cNvSpPr>
              <a:spLocks noChangeShapeType="1"/>
            </p:cNvSpPr>
            <p:nvPr/>
          </p:nvSpPr>
          <p:spPr bwMode="auto">
            <a:xfrm flipH="1">
              <a:off x="136" y="362"/>
              <a:ext cx="363" cy="590"/>
            </a:xfrm>
            <a:prstGeom prst="line">
              <a:avLst/>
            </a:prstGeom>
            <a:noFill/>
            <a:ln w="50800">
              <a:solidFill>
                <a:schemeClr val="tx1"/>
              </a:solidFill>
              <a:round/>
            </a:ln>
          </p:spPr>
          <p:txBody>
            <a:bodyPr/>
            <a:lstStyle/>
            <a:p>
              <a:endParaRPr lang="zh-CN" altLang="en-US"/>
            </a:p>
          </p:txBody>
        </p:sp>
        <p:sp>
          <p:nvSpPr>
            <p:cNvPr id="60448" name="直接连接符 58386"/>
            <p:cNvSpPr>
              <a:spLocks noChangeShapeType="1"/>
            </p:cNvSpPr>
            <p:nvPr/>
          </p:nvSpPr>
          <p:spPr bwMode="auto">
            <a:xfrm flipH="1">
              <a:off x="635" y="1224"/>
              <a:ext cx="408" cy="499"/>
            </a:xfrm>
            <a:prstGeom prst="line">
              <a:avLst/>
            </a:prstGeom>
            <a:noFill/>
            <a:ln w="50800">
              <a:solidFill>
                <a:schemeClr val="tx1"/>
              </a:solidFill>
              <a:round/>
            </a:ln>
          </p:spPr>
          <p:txBody>
            <a:bodyPr/>
            <a:lstStyle/>
            <a:p>
              <a:endParaRPr lang="zh-CN" altLang="en-US"/>
            </a:p>
          </p:txBody>
        </p:sp>
        <p:sp>
          <p:nvSpPr>
            <p:cNvPr id="60449" name="直接连接符 58387"/>
            <p:cNvSpPr>
              <a:spLocks noChangeShapeType="1"/>
            </p:cNvSpPr>
            <p:nvPr/>
          </p:nvSpPr>
          <p:spPr bwMode="auto">
            <a:xfrm>
              <a:off x="1315" y="1088"/>
              <a:ext cx="590" cy="0"/>
            </a:xfrm>
            <a:prstGeom prst="line">
              <a:avLst/>
            </a:prstGeom>
            <a:noFill/>
            <a:ln w="50800">
              <a:solidFill>
                <a:schemeClr val="tx1"/>
              </a:solidFill>
              <a:round/>
            </a:ln>
          </p:spPr>
          <p:txBody>
            <a:bodyPr/>
            <a:lstStyle/>
            <a:p>
              <a:endParaRPr lang="zh-CN" altLang="en-US"/>
            </a:p>
          </p:txBody>
        </p:sp>
        <p:sp>
          <p:nvSpPr>
            <p:cNvPr id="60450" name="直接连接符 58388"/>
            <p:cNvSpPr>
              <a:spLocks noChangeShapeType="1"/>
            </p:cNvSpPr>
            <p:nvPr/>
          </p:nvSpPr>
          <p:spPr bwMode="auto">
            <a:xfrm>
              <a:off x="181" y="1224"/>
              <a:ext cx="318" cy="545"/>
            </a:xfrm>
            <a:prstGeom prst="line">
              <a:avLst/>
            </a:prstGeom>
            <a:noFill/>
            <a:ln w="50800">
              <a:solidFill>
                <a:schemeClr val="tx1"/>
              </a:solidFill>
              <a:round/>
            </a:ln>
          </p:spPr>
          <p:txBody>
            <a:bodyPr/>
            <a:lstStyle/>
            <a:p>
              <a:endParaRPr lang="zh-CN" altLang="en-US"/>
            </a:p>
          </p:txBody>
        </p:sp>
        <p:sp>
          <p:nvSpPr>
            <p:cNvPr id="60451" name="直接连接符 58389"/>
            <p:cNvSpPr>
              <a:spLocks noChangeShapeType="1"/>
            </p:cNvSpPr>
            <p:nvPr/>
          </p:nvSpPr>
          <p:spPr bwMode="auto">
            <a:xfrm flipH="1">
              <a:off x="362" y="1088"/>
              <a:ext cx="545" cy="0"/>
            </a:xfrm>
            <a:prstGeom prst="line">
              <a:avLst/>
            </a:prstGeom>
            <a:noFill/>
            <a:ln w="50800">
              <a:solidFill>
                <a:schemeClr val="tx1"/>
              </a:solidFill>
              <a:round/>
            </a:ln>
          </p:spPr>
          <p:txBody>
            <a:bodyPr/>
            <a:lstStyle/>
            <a:p>
              <a:endParaRPr lang="zh-CN" altLang="en-US"/>
            </a:p>
          </p:txBody>
        </p:sp>
        <p:sp>
          <p:nvSpPr>
            <p:cNvPr id="60452" name="直接连接符 58390"/>
            <p:cNvSpPr>
              <a:spLocks noChangeShapeType="1"/>
            </p:cNvSpPr>
            <p:nvPr/>
          </p:nvSpPr>
          <p:spPr bwMode="auto">
            <a:xfrm>
              <a:off x="1723" y="363"/>
              <a:ext cx="318" cy="544"/>
            </a:xfrm>
            <a:prstGeom prst="line">
              <a:avLst/>
            </a:prstGeom>
            <a:noFill/>
            <a:ln w="50800">
              <a:solidFill>
                <a:schemeClr val="tx1"/>
              </a:solidFill>
              <a:round/>
            </a:ln>
          </p:spPr>
          <p:txBody>
            <a:bodyPr/>
            <a:lstStyle/>
            <a:p>
              <a:endParaRPr lang="zh-CN" altLang="en-US"/>
            </a:p>
          </p:txBody>
        </p:sp>
        <p:sp>
          <p:nvSpPr>
            <p:cNvPr id="60453" name="直接连接符 58391"/>
            <p:cNvSpPr>
              <a:spLocks noChangeShapeType="1"/>
            </p:cNvSpPr>
            <p:nvPr/>
          </p:nvSpPr>
          <p:spPr bwMode="auto">
            <a:xfrm flipH="1">
              <a:off x="1723" y="1179"/>
              <a:ext cx="318" cy="590"/>
            </a:xfrm>
            <a:prstGeom prst="line">
              <a:avLst/>
            </a:prstGeom>
            <a:noFill/>
            <a:ln w="50800">
              <a:solidFill>
                <a:schemeClr val="tx1"/>
              </a:solidFill>
              <a:round/>
            </a:ln>
          </p:spPr>
          <p:txBody>
            <a:bodyPr/>
            <a:lstStyle/>
            <a:p>
              <a:endParaRPr lang="zh-CN" altLang="en-US"/>
            </a:p>
          </p:txBody>
        </p:sp>
        <p:sp>
          <p:nvSpPr>
            <p:cNvPr id="60454" name="直接连接符 58392"/>
            <p:cNvSpPr>
              <a:spLocks noChangeShapeType="1"/>
            </p:cNvSpPr>
            <p:nvPr/>
          </p:nvSpPr>
          <p:spPr bwMode="auto">
            <a:xfrm>
              <a:off x="635" y="408"/>
              <a:ext cx="408" cy="544"/>
            </a:xfrm>
            <a:prstGeom prst="line">
              <a:avLst/>
            </a:prstGeom>
            <a:noFill/>
            <a:ln w="50800">
              <a:solidFill>
                <a:schemeClr val="tx1"/>
              </a:solidFill>
              <a:round/>
            </a:ln>
          </p:spPr>
          <p:txBody>
            <a:bodyPr/>
            <a:lstStyle/>
            <a:p>
              <a:endParaRPr lang="zh-CN" altLang="en-US"/>
            </a:p>
          </p:txBody>
        </p:sp>
        <p:sp>
          <p:nvSpPr>
            <p:cNvPr id="60455" name="文本框 58393"/>
            <p:cNvSpPr txBox="1">
              <a:spLocks noChangeArrowheads="1"/>
            </p:cNvSpPr>
            <p:nvPr/>
          </p:nvSpPr>
          <p:spPr bwMode="auto">
            <a:xfrm>
              <a:off x="1859" y="408"/>
              <a:ext cx="223" cy="288"/>
            </a:xfrm>
            <a:prstGeom prst="rect">
              <a:avLst/>
            </a:prstGeom>
            <a:noFill/>
            <a:ln w="9525">
              <a:noFill/>
              <a:miter lim="800000"/>
            </a:ln>
          </p:spPr>
          <p:txBody>
            <a:bodyPr>
              <a:spAutoFit/>
            </a:bodyPr>
            <a:lstStyle/>
            <a:p>
              <a:pPr eaLnBrk="1" hangingPunct="1">
                <a:buFont typeface="Arial" pitchFamily="34" charset="0"/>
                <a:buNone/>
              </a:pPr>
              <a:r>
                <a:rPr lang="en-US" altLang="zh-CN" sz="2400">
                  <a:latin typeface="Arial" pitchFamily="34" charset="0"/>
                </a:rPr>
                <a:t>2</a:t>
              </a:r>
            </a:p>
          </p:txBody>
        </p:sp>
        <p:sp>
          <p:nvSpPr>
            <p:cNvPr id="60456" name="文本框 58394"/>
            <p:cNvSpPr txBox="1">
              <a:spLocks noChangeArrowheads="1"/>
            </p:cNvSpPr>
            <p:nvPr/>
          </p:nvSpPr>
          <p:spPr bwMode="auto">
            <a:xfrm>
              <a:off x="90" y="453"/>
              <a:ext cx="223" cy="288"/>
            </a:xfrm>
            <a:prstGeom prst="rect">
              <a:avLst/>
            </a:prstGeom>
            <a:noFill/>
            <a:ln w="9525">
              <a:noFill/>
              <a:miter lim="800000"/>
            </a:ln>
          </p:spPr>
          <p:txBody>
            <a:bodyPr>
              <a:spAutoFit/>
            </a:bodyPr>
            <a:lstStyle/>
            <a:p>
              <a:pPr eaLnBrk="1" hangingPunct="1">
                <a:buFont typeface="Arial" pitchFamily="34" charset="0"/>
                <a:buNone/>
              </a:pPr>
              <a:r>
                <a:rPr lang="en-US" altLang="zh-CN" sz="2400">
                  <a:latin typeface="Arial" pitchFamily="34" charset="0"/>
                </a:rPr>
                <a:t>1</a:t>
              </a:r>
            </a:p>
          </p:txBody>
        </p:sp>
        <p:sp>
          <p:nvSpPr>
            <p:cNvPr id="60457" name="文本框 58395"/>
            <p:cNvSpPr txBox="1">
              <a:spLocks noChangeArrowheads="1"/>
            </p:cNvSpPr>
            <p:nvPr/>
          </p:nvSpPr>
          <p:spPr bwMode="auto">
            <a:xfrm>
              <a:off x="408" y="771"/>
              <a:ext cx="223" cy="288"/>
            </a:xfrm>
            <a:prstGeom prst="rect">
              <a:avLst/>
            </a:prstGeom>
            <a:noFill/>
            <a:ln w="9525">
              <a:noFill/>
              <a:miter lim="800000"/>
            </a:ln>
          </p:spPr>
          <p:txBody>
            <a:bodyPr>
              <a:spAutoFit/>
            </a:bodyPr>
            <a:lstStyle/>
            <a:p>
              <a:pPr eaLnBrk="1" hangingPunct="1">
                <a:buFont typeface="Arial" pitchFamily="34" charset="0"/>
                <a:buNone/>
              </a:pPr>
              <a:r>
                <a:rPr lang="en-US" altLang="zh-CN" sz="2400">
                  <a:latin typeface="Arial" pitchFamily="34" charset="0"/>
                </a:rPr>
                <a:t>2</a:t>
              </a:r>
            </a:p>
          </p:txBody>
        </p:sp>
        <p:sp>
          <p:nvSpPr>
            <p:cNvPr id="60458" name="文本框 58396"/>
            <p:cNvSpPr txBox="1">
              <a:spLocks noChangeArrowheads="1"/>
            </p:cNvSpPr>
            <p:nvPr/>
          </p:nvSpPr>
          <p:spPr bwMode="auto">
            <a:xfrm>
              <a:off x="1587" y="816"/>
              <a:ext cx="223" cy="288"/>
            </a:xfrm>
            <a:prstGeom prst="rect">
              <a:avLst/>
            </a:prstGeom>
            <a:noFill/>
            <a:ln w="9525">
              <a:noFill/>
              <a:miter lim="800000"/>
            </a:ln>
          </p:spPr>
          <p:txBody>
            <a:bodyPr>
              <a:spAutoFit/>
            </a:bodyPr>
            <a:lstStyle/>
            <a:p>
              <a:pPr eaLnBrk="1" hangingPunct="1">
                <a:buFont typeface="Arial" pitchFamily="34" charset="0"/>
                <a:buNone/>
              </a:pPr>
              <a:r>
                <a:rPr lang="en-US" altLang="zh-CN" sz="2400">
                  <a:latin typeface="Arial" pitchFamily="34" charset="0"/>
                </a:rPr>
                <a:t>2</a:t>
              </a:r>
            </a:p>
          </p:txBody>
        </p:sp>
        <p:sp>
          <p:nvSpPr>
            <p:cNvPr id="60459" name="文本框 58397"/>
            <p:cNvSpPr txBox="1">
              <a:spLocks noChangeArrowheads="1"/>
            </p:cNvSpPr>
            <p:nvPr/>
          </p:nvSpPr>
          <p:spPr bwMode="auto">
            <a:xfrm>
              <a:off x="136" y="1451"/>
              <a:ext cx="223" cy="288"/>
            </a:xfrm>
            <a:prstGeom prst="rect">
              <a:avLst/>
            </a:prstGeom>
            <a:noFill/>
            <a:ln w="9525">
              <a:noFill/>
              <a:miter lim="800000"/>
            </a:ln>
          </p:spPr>
          <p:txBody>
            <a:bodyPr>
              <a:spAutoFit/>
            </a:bodyPr>
            <a:lstStyle/>
            <a:p>
              <a:pPr eaLnBrk="1" hangingPunct="1">
                <a:buFont typeface="Arial" pitchFamily="34" charset="0"/>
                <a:buNone/>
              </a:pPr>
              <a:r>
                <a:rPr lang="en-US" altLang="zh-CN" sz="2400">
                  <a:latin typeface="Arial" pitchFamily="34" charset="0"/>
                </a:rPr>
                <a:t>5</a:t>
              </a:r>
            </a:p>
          </p:txBody>
        </p:sp>
        <p:sp>
          <p:nvSpPr>
            <p:cNvPr id="60460" name="文本框 58398"/>
            <p:cNvSpPr txBox="1">
              <a:spLocks noChangeArrowheads="1"/>
            </p:cNvSpPr>
            <p:nvPr/>
          </p:nvSpPr>
          <p:spPr bwMode="auto">
            <a:xfrm>
              <a:off x="1905" y="1360"/>
              <a:ext cx="223" cy="288"/>
            </a:xfrm>
            <a:prstGeom prst="rect">
              <a:avLst/>
            </a:prstGeom>
            <a:noFill/>
            <a:ln w="9525">
              <a:noFill/>
              <a:miter lim="800000"/>
            </a:ln>
          </p:spPr>
          <p:txBody>
            <a:bodyPr>
              <a:spAutoFit/>
            </a:bodyPr>
            <a:lstStyle/>
            <a:p>
              <a:pPr eaLnBrk="1" hangingPunct="1">
                <a:buFont typeface="Arial" pitchFamily="34" charset="0"/>
                <a:buNone/>
              </a:pPr>
              <a:r>
                <a:rPr lang="en-US" altLang="zh-CN" sz="2400">
                  <a:latin typeface="Arial" pitchFamily="34" charset="0"/>
                </a:rPr>
                <a:t>3</a:t>
              </a:r>
            </a:p>
          </p:txBody>
        </p:sp>
        <p:sp>
          <p:nvSpPr>
            <p:cNvPr id="60461" name="文本框 58399"/>
            <p:cNvSpPr txBox="1">
              <a:spLocks noChangeArrowheads="1"/>
            </p:cNvSpPr>
            <p:nvPr/>
          </p:nvSpPr>
          <p:spPr bwMode="auto">
            <a:xfrm>
              <a:off x="635" y="1270"/>
              <a:ext cx="223" cy="288"/>
            </a:xfrm>
            <a:prstGeom prst="rect">
              <a:avLst/>
            </a:prstGeom>
            <a:noFill/>
            <a:ln w="9525">
              <a:noFill/>
              <a:miter lim="800000"/>
            </a:ln>
          </p:spPr>
          <p:txBody>
            <a:bodyPr>
              <a:spAutoFit/>
            </a:bodyPr>
            <a:lstStyle/>
            <a:p>
              <a:pPr eaLnBrk="1" hangingPunct="1">
                <a:buFont typeface="Arial" pitchFamily="34" charset="0"/>
                <a:buNone/>
              </a:pPr>
              <a:r>
                <a:rPr lang="en-US" altLang="zh-CN" sz="2400">
                  <a:latin typeface="Arial" pitchFamily="34" charset="0"/>
                </a:rPr>
                <a:t>5</a:t>
              </a:r>
            </a:p>
          </p:txBody>
        </p:sp>
        <p:sp>
          <p:nvSpPr>
            <p:cNvPr id="60462" name="椭圆 58400"/>
            <p:cNvSpPr>
              <a:spLocks noChangeArrowheads="1"/>
            </p:cNvSpPr>
            <p:nvPr/>
          </p:nvSpPr>
          <p:spPr bwMode="auto">
            <a:xfrm>
              <a:off x="1406" y="136"/>
              <a:ext cx="363" cy="272"/>
            </a:xfrm>
            <a:prstGeom prst="ellipse">
              <a:avLst/>
            </a:prstGeom>
            <a:noFill/>
            <a:ln w="50800">
              <a:solidFill>
                <a:schemeClr val="tx1"/>
              </a:solidFill>
              <a:round/>
            </a:ln>
          </p:spPr>
          <p:txBody>
            <a:bodyPr wrap="none" anchor="ctr"/>
            <a:lstStyle/>
            <a:p>
              <a:pPr algn="ctr" eaLnBrk="1" hangingPunct="1">
                <a:buFont typeface="Arial" pitchFamily="34" charset="0"/>
                <a:buNone/>
              </a:pPr>
              <a:r>
                <a:rPr lang="en-US" altLang="zh-CN" sz="2400" b="1">
                  <a:latin typeface="Arial" pitchFamily="34" charset="0"/>
                </a:rPr>
                <a:t>2</a:t>
              </a:r>
              <a:endParaRPr lang="en-US" altLang="zh-CN" sz="2400" b="1" baseline="-25000">
                <a:latin typeface="Arial" pitchFamily="34" charset="0"/>
              </a:endParaRPr>
            </a:p>
          </p:txBody>
        </p:sp>
        <p:sp>
          <p:nvSpPr>
            <p:cNvPr id="60463" name="直接连接符 58401"/>
            <p:cNvSpPr>
              <a:spLocks noChangeShapeType="1"/>
            </p:cNvSpPr>
            <p:nvPr/>
          </p:nvSpPr>
          <p:spPr bwMode="auto">
            <a:xfrm>
              <a:off x="816" y="272"/>
              <a:ext cx="590" cy="0"/>
            </a:xfrm>
            <a:prstGeom prst="line">
              <a:avLst/>
            </a:prstGeom>
            <a:noFill/>
            <a:ln w="50800">
              <a:solidFill>
                <a:schemeClr val="tx1"/>
              </a:solidFill>
              <a:round/>
            </a:ln>
          </p:spPr>
          <p:txBody>
            <a:bodyPr/>
            <a:lstStyle/>
            <a:p>
              <a:endParaRPr lang="zh-CN" altLang="en-US"/>
            </a:p>
          </p:txBody>
        </p:sp>
        <p:sp>
          <p:nvSpPr>
            <p:cNvPr id="60464" name="文本框 58402"/>
            <p:cNvSpPr txBox="1">
              <a:spLocks noChangeArrowheads="1"/>
            </p:cNvSpPr>
            <p:nvPr/>
          </p:nvSpPr>
          <p:spPr bwMode="auto">
            <a:xfrm>
              <a:off x="952" y="0"/>
              <a:ext cx="223" cy="288"/>
            </a:xfrm>
            <a:prstGeom prst="rect">
              <a:avLst/>
            </a:prstGeom>
            <a:noFill/>
            <a:ln w="9525">
              <a:noFill/>
              <a:miter lim="800000"/>
            </a:ln>
          </p:spPr>
          <p:txBody>
            <a:bodyPr>
              <a:spAutoFit/>
            </a:bodyPr>
            <a:lstStyle/>
            <a:p>
              <a:pPr eaLnBrk="1" hangingPunct="1">
                <a:buFont typeface="Arial" pitchFamily="34" charset="0"/>
                <a:buNone/>
              </a:pPr>
              <a:r>
                <a:rPr lang="en-US" altLang="zh-CN" sz="2400">
                  <a:latin typeface="Arial" pitchFamily="34" charset="0"/>
                </a:rPr>
                <a:t>1</a:t>
              </a:r>
            </a:p>
          </p:txBody>
        </p:sp>
        <p:sp>
          <p:nvSpPr>
            <p:cNvPr id="60465" name="直接连接符 58403"/>
            <p:cNvSpPr>
              <a:spLocks noChangeShapeType="1"/>
            </p:cNvSpPr>
            <p:nvPr/>
          </p:nvSpPr>
          <p:spPr bwMode="auto">
            <a:xfrm>
              <a:off x="635" y="408"/>
              <a:ext cx="408" cy="544"/>
            </a:xfrm>
            <a:prstGeom prst="line">
              <a:avLst/>
            </a:prstGeom>
            <a:noFill/>
            <a:ln w="50800">
              <a:solidFill>
                <a:schemeClr val="tx1"/>
              </a:solidFill>
              <a:round/>
            </a:ln>
          </p:spPr>
          <p:txBody>
            <a:bodyPr/>
            <a:lstStyle/>
            <a:p>
              <a:endParaRPr lang="zh-CN" altLang="en-US"/>
            </a:p>
          </p:txBody>
        </p:sp>
        <p:sp>
          <p:nvSpPr>
            <p:cNvPr id="60466" name="文本框 58404"/>
            <p:cNvSpPr txBox="1">
              <a:spLocks noChangeArrowheads="1"/>
            </p:cNvSpPr>
            <p:nvPr/>
          </p:nvSpPr>
          <p:spPr bwMode="auto">
            <a:xfrm>
              <a:off x="635" y="589"/>
              <a:ext cx="223" cy="288"/>
            </a:xfrm>
            <a:prstGeom prst="rect">
              <a:avLst/>
            </a:prstGeom>
            <a:noFill/>
            <a:ln w="9525">
              <a:noFill/>
              <a:miter lim="800000"/>
            </a:ln>
          </p:spPr>
          <p:txBody>
            <a:bodyPr>
              <a:spAutoFit/>
            </a:bodyPr>
            <a:lstStyle/>
            <a:p>
              <a:pPr eaLnBrk="1" hangingPunct="1">
                <a:buFont typeface="Arial" pitchFamily="34" charset="0"/>
                <a:buNone/>
              </a:pPr>
              <a:r>
                <a:rPr lang="en-US" altLang="zh-CN" sz="2400">
                  <a:latin typeface="Arial" pitchFamily="34" charset="0"/>
                </a:rPr>
                <a:t>1</a:t>
              </a:r>
            </a:p>
          </p:txBody>
        </p:sp>
        <p:sp>
          <p:nvSpPr>
            <p:cNvPr id="60467" name="直接连接符 58405"/>
            <p:cNvSpPr>
              <a:spLocks noChangeShapeType="1"/>
            </p:cNvSpPr>
            <p:nvPr/>
          </p:nvSpPr>
          <p:spPr bwMode="auto">
            <a:xfrm flipH="1">
              <a:off x="1182" y="408"/>
              <a:ext cx="318" cy="544"/>
            </a:xfrm>
            <a:prstGeom prst="line">
              <a:avLst/>
            </a:prstGeom>
            <a:noFill/>
            <a:ln w="50800">
              <a:solidFill>
                <a:schemeClr val="tx1"/>
              </a:solidFill>
              <a:round/>
            </a:ln>
          </p:spPr>
          <p:txBody>
            <a:bodyPr/>
            <a:lstStyle/>
            <a:p>
              <a:endParaRPr lang="zh-CN" altLang="en-US"/>
            </a:p>
          </p:txBody>
        </p:sp>
        <p:sp>
          <p:nvSpPr>
            <p:cNvPr id="60468" name="文本框 58406"/>
            <p:cNvSpPr txBox="1">
              <a:spLocks noChangeArrowheads="1"/>
            </p:cNvSpPr>
            <p:nvPr/>
          </p:nvSpPr>
          <p:spPr bwMode="auto">
            <a:xfrm>
              <a:off x="1315" y="589"/>
              <a:ext cx="223" cy="288"/>
            </a:xfrm>
            <a:prstGeom prst="rect">
              <a:avLst/>
            </a:prstGeom>
            <a:noFill/>
            <a:ln w="9525">
              <a:noFill/>
              <a:miter lim="800000"/>
            </a:ln>
          </p:spPr>
          <p:txBody>
            <a:bodyPr>
              <a:spAutoFit/>
            </a:bodyPr>
            <a:lstStyle/>
            <a:p>
              <a:pPr eaLnBrk="1" hangingPunct="1">
                <a:buFont typeface="Arial" pitchFamily="34" charset="0"/>
                <a:buNone/>
              </a:pPr>
              <a:r>
                <a:rPr lang="en-US" altLang="zh-CN" sz="2400">
                  <a:latin typeface="Arial" pitchFamily="34" charset="0"/>
                </a:rPr>
                <a:t>1</a:t>
              </a:r>
            </a:p>
          </p:txBody>
        </p:sp>
        <p:sp>
          <p:nvSpPr>
            <p:cNvPr id="60469" name="直接连接符 58407"/>
            <p:cNvSpPr>
              <a:spLocks noChangeShapeType="1"/>
            </p:cNvSpPr>
            <p:nvPr/>
          </p:nvSpPr>
          <p:spPr bwMode="auto">
            <a:xfrm>
              <a:off x="1224" y="1224"/>
              <a:ext cx="318" cy="545"/>
            </a:xfrm>
            <a:prstGeom prst="line">
              <a:avLst/>
            </a:prstGeom>
            <a:noFill/>
            <a:ln w="50800">
              <a:solidFill>
                <a:schemeClr val="tx1"/>
              </a:solidFill>
              <a:round/>
            </a:ln>
          </p:spPr>
          <p:txBody>
            <a:bodyPr/>
            <a:lstStyle/>
            <a:p>
              <a:endParaRPr lang="zh-CN" altLang="en-US"/>
            </a:p>
          </p:txBody>
        </p:sp>
        <p:sp>
          <p:nvSpPr>
            <p:cNvPr id="60470" name="文本框 58408"/>
            <p:cNvSpPr txBox="1">
              <a:spLocks noChangeArrowheads="1"/>
            </p:cNvSpPr>
            <p:nvPr/>
          </p:nvSpPr>
          <p:spPr bwMode="auto">
            <a:xfrm>
              <a:off x="1315" y="1270"/>
              <a:ext cx="223" cy="288"/>
            </a:xfrm>
            <a:prstGeom prst="rect">
              <a:avLst/>
            </a:prstGeom>
            <a:noFill/>
            <a:ln w="9525">
              <a:noFill/>
              <a:miter lim="800000"/>
            </a:ln>
          </p:spPr>
          <p:txBody>
            <a:bodyPr>
              <a:spAutoFit/>
            </a:bodyPr>
            <a:lstStyle/>
            <a:p>
              <a:pPr eaLnBrk="1" hangingPunct="1">
                <a:buFont typeface="Arial" pitchFamily="34" charset="0"/>
                <a:buNone/>
              </a:pPr>
              <a:r>
                <a:rPr lang="en-US" altLang="zh-CN" sz="2400">
                  <a:latin typeface="Arial" pitchFamily="34" charset="0"/>
                </a:rPr>
                <a:t>3</a:t>
              </a:r>
            </a:p>
          </p:txBody>
        </p:sp>
        <p:sp>
          <p:nvSpPr>
            <p:cNvPr id="60471" name="椭圆 58409"/>
            <p:cNvSpPr>
              <a:spLocks noChangeArrowheads="1"/>
            </p:cNvSpPr>
            <p:nvPr/>
          </p:nvSpPr>
          <p:spPr bwMode="auto">
            <a:xfrm>
              <a:off x="1451" y="1769"/>
              <a:ext cx="363" cy="272"/>
            </a:xfrm>
            <a:prstGeom prst="ellipse">
              <a:avLst/>
            </a:prstGeom>
            <a:noFill/>
            <a:ln w="50800">
              <a:solidFill>
                <a:schemeClr val="tx1"/>
              </a:solidFill>
              <a:round/>
            </a:ln>
          </p:spPr>
          <p:txBody>
            <a:bodyPr wrap="none" anchor="ctr"/>
            <a:lstStyle/>
            <a:p>
              <a:pPr algn="ctr" eaLnBrk="1" hangingPunct="1">
                <a:buFont typeface="Arial" pitchFamily="34" charset="0"/>
                <a:buNone/>
              </a:pPr>
              <a:r>
                <a:rPr lang="en-US" altLang="zh-CN" sz="2400" b="1">
                  <a:latin typeface="Arial" pitchFamily="34" charset="0"/>
                </a:rPr>
                <a:t>6</a:t>
              </a:r>
              <a:endParaRPr lang="en-US" altLang="zh-CN" sz="2400" b="1" baseline="-25000">
                <a:latin typeface="Arial" pitchFamily="34" charset="0"/>
              </a:endParaRPr>
            </a:p>
          </p:txBody>
        </p:sp>
        <p:sp>
          <p:nvSpPr>
            <p:cNvPr id="60472" name="直接连接符 58410"/>
            <p:cNvSpPr>
              <a:spLocks noChangeShapeType="1"/>
            </p:cNvSpPr>
            <p:nvPr/>
          </p:nvSpPr>
          <p:spPr bwMode="auto">
            <a:xfrm>
              <a:off x="861" y="1859"/>
              <a:ext cx="590" cy="0"/>
            </a:xfrm>
            <a:prstGeom prst="line">
              <a:avLst/>
            </a:prstGeom>
            <a:noFill/>
            <a:ln w="50800">
              <a:solidFill>
                <a:schemeClr val="tx1"/>
              </a:solidFill>
              <a:round/>
            </a:ln>
          </p:spPr>
          <p:txBody>
            <a:bodyPr/>
            <a:lstStyle/>
            <a:p>
              <a:endParaRPr lang="zh-CN" altLang="en-US"/>
            </a:p>
          </p:txBody>
        </p:sp>
        <p:sp>
          <p:nvSpPr>
            <p:cNvPr id="60473" name="文本框 58411"/>
            <p:cNvSpPr txBox="1">
              <a:spLocks noChangeArrowheads="1"/>
            </p:cNvSpPr>
            <p:nvPr/>
          </p:nvSpPr>
          <p:spPr bwMode="auto">
            <a:xfrm>
              <a:off x="997" y="1587"/>
              <a:ext cx="223" cy="288"/>
            </a:xfrm>
            <a:prstGeom prst="rect">
              <a:avLst/>
            </a:prstGeom>
            <a:noFill/>
            <a:ln w="9525">
              <a:noFill/>
              <a:miter lim="800000"/>
            </a:ln>
          </p:spPr>
          <p:txBody>
            <a:bodyPr>
              <a:spAutoFit/>
            </a:bodyPr>
            <a:lstStyle/>
            <a:p>
              <a:pPr eaLnBrk="1" hangingPunct="1">
                <a:buFont typeface="Arial" pitchFamily="34" charset="0"/>
                <a:buNone/>
              </a:pPr>
              <a:r>
                <a:rPr lang="en-US" altLang="zh-CN" sz="2400">
                  <a:latin typeface="Arial" pitchFamily="34" charset="0"/>
                </a:rPr>
                <a:t>4</a:t>
              </a:r>
            </a:p>
          </p:txBody>
        </p:sp>
      </p:grpSp>
      <p:sp>
        <p:nvSpPr>
          <p:cNvPr id="58413" name="直接连接符 58412"/>
          <p:cNvSpPr>
            <a:spLocks noChangeShapeType="1"/>
          </p:cNvSpPr>
          <p:nvPr/>
        </p:nvSpPr>
        <p:spPr bwMode="auto">
          <a:xfrm flipH="1">
            <a:off x="5435600" y="3357563"/>
            <a:ext cx="574675" cy="935037"/>
          </a:xfrm>
          <a:prstGeom prst="line">
            <a:avLst/>
          </a:prstGeom>
          <a:noFill/>
          <a:ln w="50800">
            <a:solidFill>
              <a:schemeClr val="accent2"/>
            </a:solidFill>
            <a:round/>
          </a:ln>
        </p:spPr>
        <p:txBody>
          <a:bodyPr/>
          <a:lstStyle/>
          <a:p>
            <a:endParaRPr lang="zh-CN" altLang="en-US"/>
          </a:p>
        </p:txBody>
      </p:sp>
      <p:sp>
        <p:nvSpPr>
          <p:cNvPr id="58414" name="直接连接符 58413"/>
          <p:cNvSpPr>
            <a:spLocks noChangeShapeType="1"/>
          </p:cNvSpPr>
          <p:nvPr/>
        </p:nvSpPr>
        <p:spPr bwMode="auto">
          <a:xfrm flipH="1">
            <a:off x="7092950" y="3429000"/>
            <a:ext cx="503238" cy="863600"/>
          </a:xfrm>
          <a:prstGeom prst="line">
            <a:avLst/>
          </a:prstGeom>
          <a:noFill/>
          <a:ln w="50800">
            <a:solidFill>
              <a:schemeClr val="accent2"/>
            </a:solidFill>
            <a:round/>
          </a:ln>
        </p:spPr>
        <p:txBody>
          <a:bodyPr/>
          <a:lstStyle/>
          <a:p>
            <a:endParaRPr lang="zh-CN" altLang="en-US"/>
          </a:p>
        </p:txBody>
      </p:sp>
      <p:sp>
        <p:nvSpPr>
          <p:cNvPr id="58415" name="直接连接符 58414"/>
          <p:cNvSpPr>
            <a:spLocks noChangeShapeType="1"/>
          </p:cNvSpPr>
          <p:nvPr/>
        </p:nvSpPr>
        <p:spPr bwMode="auto">
          <a:xfrm>
            <a:off x="6227763" y="3429000"/>
            <a:ext cx="649287" cy="863600"/>
          </a:xfrm>
          <a:prstGeom prst="line">
            <a:avLst/>
          </a:prstGeom>
          <a:noFill/>
          <a:ln w="50800">
            <a:solidFill>
              <a:schemeClr val="accent2"/>
            </a:solidFill>
            <a:round/>
          </a:ln>
        </p:spPr>
        <p:txBody>
          <a:bodyPr/>
          <a:lstStyle/>
          <a:p>
            <a:endParaRPr lang="zh-CN" altLang="en-US"/>
          </a:p>
        </p:txBody>
      </p:sp>
      <p:sp>
        <p:nvSpPr>
          <p:cNvPr id="58416" name="直接连接符 58415"/>
          <p:cNvSpPr>
            <a:spLocks noChangeShapeType="1"/>
          </p:cNvSpPr>
          <p:nvPr/>
        </p:nvSpPr>
        <p:spPr bwMode="auto">
          <a:xfrm flipH="1">
            <a:off x="7451725" y="4581525"/>
            <a:ext cx="863600" cy="0"/>
          </a:xfrm>
          <a:prstGeom prst="line">
            <a:avLst/>
          </a:prstGeom>
          <a:noFill/>
          <a:ln w="50800">
            <a:solidFill>
              <a:schemeClr val="accent2"/>
            </a:solidFill>
            <a:round/>
          </a:ln>
        </p:spPr>
        <p:txBody>
          <a:bodyPr/>
          <a:lstStyle/>
          <a:p>
            <a:endParaRPr lang="zh-CN" altLang="en-US"/>
          </a:p>
        </p:txBody>
      </p:sp>
      <p:sp>
        <p:nvSpPr>
          <p:cNvPr id="58417" name="直接连接符 58416"/>
          <p:cNvSpPr>
            <a:spLocks noChangeShapeType="1"/>
          </p:cNvSpPr>
          <p:nvPr/>
        </p:nvSpPr>
        <p:spPr bwMode="auto">
          <a:xfrm flipH="1" flipV="1">
            <a:off x="7164388" y="4724400"/>
            <a:ext cx="504825" cy="865188"/>
          </a:xfrm>
          <a:prstGeom prst="line">
            <a:avLst/>
          </a:prstGeom>
          <a:noFill/>
          <a:ln w="50800">
            <a:solidFill>
              <a:schemeClr val="accent2"/>
            </a:solidFill>
            <a:round/>
          </a:ln>
        </p:spPr>
        <p:txBody>
          <a:bodyPr/>
          <a:lstStyle/>
          <a:p>
            <a:endParaRPr lang="zh-CN" altLang="en-US"/>
          </a:p>
        </p:txBody>
      </p:sp>
      <p:sp>
        <p:nvSpPr>
          <p:cNvPr id="58418" name="直接连接符 58417"/>
          <p:cNvSpPr>
            <a:spLocks noChangeShapeType="1"/>
          </p:cNvSpPr>
          <p:nvPr/>
        </p:nvSpPr>
        <p:spPr bwMode="auto">
          <a:xfrm flipH="1">
            <a:off x="6659563" y="5805488"/>
            <a:ext cx="863600" cy="0"/>
          </a:xfrm>
          <a:prstGeom prst="line">
            <a:avLst/>
          </a:prstGeom>
          <a:noFill/>
          <a:ln w="50800">
            <a:solidFill>
              <a:schemeClr val="accent2"/>
            </a:solidFill>
            <a:round/>
          </a:ln>
        </p:spPr>
        <p:txBody>
          <a:bodyPr/>
          <a:lstStyle/>
          <a:p>
            <a:endParaRPr lang="zh-CN" altLang="en-US"/>
          </a:p>
        </p:txBody>
      </p:sp>
      <p:sp>
        <p:nvSpPr>
          <p:cNvPr id="58419" name="文本框 58418"/>
          <p:cNvSpPr txBox="1">
            <a:spLocks noChangeArrowheads="1"/>
          </p:cNvSpPr>
          <p:nvPr/>
        </p:nvSpPr>
        <p:spPr bwMode="auto">
          <a:xfrm>
            <a:off x="5003800" y="4005263"/>
            <a:ext cx="431800" cy="366712"/>
          </a:xfrm>
          <a:prstGeom prst="rect">
            <a:avLst/>
          </a:prstGeom>
          <a:noFill/>
          <a:ln w="9525">
            <a:noFill/>
            <a:miter lim="800000"/>
          </a:ln>
        </p:spPr>
        <p:txBody>
          <a:bodyPr>
            <a:spAutoFit/>
          </a:bodyPr>
          <a:lstStyle/>
          <a:p>
            <a:pPr>
              <a:spcBef>
                <a:spcPct val="50000"/>
              </a:spcBef>
              <a:buFont typeface="Arial" pitchFamily="34" charset="0"/>
              <a:buNone/>
            </a:pPr>
            <a:r>
              <a:rPr lang="en-US" altLang="zh-CN">
                <a:solidFill>
                  <a:schemeClr val="accent2"/>
                </a:solidFill>
                <a:latin typeface="Arial" pitchFamily="34" charset="0"/>
              </a:rPr>
              <a:t>1</a:t>
            </a:r>
          </a:p>
        </p:txBody>
      </p:sp>
      <p:sp>
        <p:nvSpPr>
          <p:cNvPr id="58420" name="文本框 58419"/>
          <p:cNvSpPr txBox="1">
            <a:spLocks noChangeArrowheads="1"/>
          </p:cNvSpPr>
          <p:nvPr/>
        </p:nvSpPr>
        <p:spPr bwMode="auto">
          <a:xfrm>
            <a:off x="6804025" y="3860800"/>
            <a:ext cx="431800" cy="366713"/>
          </a:xfrm>
          <a:prstGeom prst="rect">
            <a:avLst/>
          </a:prstGeom>
          <a:noFill/>
          <a:ln w="9525">
            <a:noFill/>
            <a:miter lim="800000"/>
          </a:ln>
        </p:spPr>
        <p:txBody>
          <a:bodyPr>
            <a:spAutoFit/>
          </a:bodyPr>
          <a:lstStyle/>
          <a:p>
            <a:pPr>
              <a:spcBef>
                <a:spcPct val="50000"/>
              </a:spcBef>
              <a:buFont typeface="Arial" pitchFamily="34" charset="0"/>
              <a:buNone/>
            </a:pPr>
            <a:r>
              <a:rPr lang="en-US" altLang="zh-CN">
                <a:solidFill>
                  <a:schemeClr val="accent2"/>
                </a:solidFill>
                <a:latin typeface="Arial" pitchFamily="34" charset="0"/>
              </a:rPr>
              <a:t>2</a:t>
            </a:r>
          </a:p>
        </p:txBody>
      </p:sp>
      <p:sp>
        <p:nvSpPr>
          <p:cNvPr id="58421" name="文本框 58420"/>
          <p:cNvSpPr txBox="1">
            <a:spLocks noChangeArrowheads="1"/>
          </p:cNvSpPr>
          <p:nvPr/>
        </p:nvSpPr>
        <p:spPr bwMode="auto">
          <a:xfrm>
            <a:off x="6732588" y="3860800"/>
            <a:ext cx="431800" cy="366713"/>
          </a:xfrm>
          <a:prstGeom prst="rect">
            <a:avLst/>
          </a:prstGeom>
          <a:noFill/>
          <a:ln w="9525">
            <a:noFill/>
            <a:miter lim="800000"/>
          </a:ln>
        </p:spPr>
        <p:txBody>
          <a:bodyPr>
            <a:spAutoFit/>
          </a:bodyPr>
          <a:lstStyle/>
          <a:p>
            <a:pPr>
              <a:spcBef>
                <a:spcPct val="50000"/>
              </a:spcBef>
              <a:buFont typeface="Arial" pitchFamily="34" charset="0"/>
              <a:buNone/>
            </a:pPr>
            <a:r>
              <a:rPr lang="en-US" altLang="zh-CN">
                <a:solidFill>
                  <a:schemeClr val="accent2"/>
                </a:solidFill>
                <a:latin typeface="Arial" pitchFamily="34" charset="0"/>
              </a:rPr>
              <a:t>1</a:t>
            </a:r>
          </a:p>
        </p:txBody>
      </p:sp>
      <p:sp>
        <p:nvSpPr>
          <p:cNvPr id="58422" name="文本框 58421"/>
          <p:cNvSpPr txBox="1">
            <a:spLocks noChangeArrowheads="1"/>
          </p:cNvSpPr>
          <p:nvPr/>
        </p:nvSpPr>
        <p:spPr bwMode="auto">
          <a:xfrm>
            <a:off x="7596188" y="2636838"/>
            <a:ext cx="431800" cy="366712"/>
          </a:xfrm>
          <a:prstGeom prst="rect">
            <a:avLst/>
          </a:prstGeom>
          <a:noFill/>
          <a:ln w="9525">
            <a:noFill/>
            <a:miter lim="800000"/>
          </a:ln>
        </p:spPr>
        <p:txBody>
          <a:bodyPr>
            <a:spAutoFit/>
          </a:bodyPr>
          <a:lstStyle/>
          <a:p>
            <a:pPr>
              <a:spcBef>
                <a:spcPct val="50000"/>
              </a:spcBef>
              <a:buFont typeface="Arial" pitchFamily="34" charset="0"/>
              <a:buNone/>
            </a:pPr>
            <a:r>
              <a:rPr lang="en-US" altLang="zh-CN">
                <a:solidFill>
                  <a:schemeClr val="accent2"/>
                </a:solidFill>
                <a:latin typeface="Arial" pitchFamily="34" charset="0"/>
              </a:rPr>
              <a:t>1</a:t>
            </a:r>
          </a:p>
        </p:txBody>
      </p:sp>
      <p:sp>
        <p:nvSpPr>
          <p:cNvPr id="58423" name="文本框 58422"/>
          <p:cNvSpPr txBox="1">
            <a:spLocks noChangeArrowheads="1"/>
          </p:cNvSpPr>
          <p:nvPr/>
        </p:nvSpPr>
        <p:spPr bwMode="auto">
          <a:xfrm>
            <a:off x="8712200" y="4005263"/>
            <a:ext cx="431800" cy="366712"/>
          </a:xfrm>
          <a:prstGeom prst="rect">
            <a:avLst/>
          </a:prstGeom>
          <a:noFill/>
          <a:ln w="9525">
            <a:noFill/>
            <a:miter lim="800000"/>
          </a:ln>
        </p:spPr>
        <p:txBody>
          <a:bodyPr>
            <a:spAutoFit/>
          </a:bodyPr>
          <a:lstStyle/>
          <a:p>
            <a:pPr>
              <a:spcBef>
                <a:spcPct val="50000"/>
              </a:spcBef>
              <a:buFont typeface="Arial" pitchFamily="34" charset="0"/>
              <a:buNone/>
            </a:pPr>
            <a:r>
              <a:rPr lang="en-US" altLang="zh-CN">
                <a:solidFill>
                  <a:schemeClr val="accent2"/>
                </a:solidFill>
                <a:latin typeface="Arial" pitchFamily="34" charset="0"/>
              </a:rPr>
              <a:t>1</a:t>
            </a:r>
          </a:p>
        </p:txBody>
      </p:sp>
      <p:sp>
        <p:nvSpPr>
          <p:cNvPr id="58424" name="文本框 58423"/>
          <p:cNvSpPr txBox="1">
            <a:spLocks noChangeArrowheads="1"/>
          </p:cNvSpPr>
          <p:nvPr/>
        </p:nvSpPr>
        <p:spPr bwMode="auto">
          <a:xfrm>
            <a:off x="8101013" y="5516563"/>
            <a:ext cx="431800" cy="366712"/>
          </a:xfrm>
          <a:prstGeom prst="rect">
            <a:avLst/>
          </a:prstGeom>
          <a:noFill/>
          <a:ln w="9525">
            <a:noFill/>
            <a:miter lim="800000"/>
          </a:ln>
        </p:spPr>
        <p:txBody>
          <a:bodyPr>
            <a:spAutoFit/>
          </a:bodyPr>
          <a:lstStyle/>
          <a:p>
            <a:pPr>
              <a:spcBef>
                <a:spcPct val="50000"/>
              </a:spcBef>
              <a:buFont typeface="Arial" pitchFamily="34" charset="0"/>
              <a:buNone/>
            </a:pPr>
            <a:r>
              <a:rPr lang="en-US" altLang="zh-CN">
                <a:solidFill>
                  <a:schemeClr val="accent2"/>
                </a:solidFill>
                <a:latin typeface="Arial" pitchFamily="34" charset="0"/>
              </a:rPr>
              <a:t>1</a:t>
            </a:r>
          </a:p>
        </p:txBody>
      </p:sp>
      <p:sp>
        <p:nvSpPr>
          <p:cNvPr id="58425" name="文本框 58424"/>
          <p:cNvSpPr txBox="1">
            <a:spLocks noChangeArrowheads="1"/>
          </p:cNvSpPr>
          <p:nvPr/>
        </p:nvSpPr>
        <p:spPr bwMode="auto">
          <a:xfrm>
            <a:off x="5580063" y="5805488"/>
            <a:ext cx="431800" cy="366712"/>
          </a:xfrm>
          <a:prstGeom prst="rect">
            <a:avLst/>
          </a:prstGeom>
          <a:noFill/>
          <a:ln w="9525">
            <a:noFill/>
            <a:miter lim="800000"/>
          </a:ln>
        </p:spPr>
        <p:txBody>
          <a:bodyPr>
            <a:spAutoFit/>
          </a:bodyPr>
          <a:lstStyle/>
          <a:p>
            <a:pPr>
              <a:spcBef>
                <a:spcPct val="50000"/>
              </a:spcBef>
              <a:buFont typeface="Arial" pitchFamily="34" charset="0"/>
              <a:buNone/>
            </a:pPr>
            <a:r>
              <a:rPr lang="en-US" altLang="zh-CN">
                <a:solidFill>
                  <a:schemeClr val="accent2"/>
                </a:solidFill>
                <a:latin typeface="Arial" pitchFamily="34" charset="0"/>
              </a:rPr>
              <a:t>1</a:t>
            </a:r>
          </a:p>
        </p:txBody>
      </p:sp>
      <p:sp>
        <p:nvSpPr>
          <p:cNvPr id="60441" name="灯片编号占位符 1"/>
          <p:cNvSpPr>
            <a:spLocks noGrp="1" noChangeArrowheads="1"/>
          </p:cNvSpPr>
          <p:nvPr>
            <p:ph type="sldNum" sz="quarter" idx="4294967295"/>
          </p:nvPr>
        </p:nvSpPr>
        <p:spPr bwMode="auto">
          <a:xfrm>
            <a:off x="6804025" y="6381750"/>
            <a:ext cx="1981200" cy="476250"/>
          </a:xfrm>
          <a:prstGeom prst="rect">
            <a:avLst/>
          </a:prstGeom>
          <a:noFill/>
          <a:ln>
            <a:miter lim="800000"/>
          </a:ln>
        </p:spPr>
        <p:txBody>
          <a:bodyPr/>
          <a:lstStyle/>
          <a:p>
            <a:fld id="{FE770CCE-2903-41E4-BA24-98E2C19FB946}" type="slidenum">
              <a:rPr altLang="en-US">
                <a:latin typeface="Times New Roman" pitchFamily="18" charset="0"/>
              </a:rPr>
              <a:pPr/>
              <a:t>63</a:t>
            </a:fld>
            <a:endParaRPr lang="zh-CN" altLang="en-US">
              <a:latin typeface="Times New Roman" pitchFamily="18" charset="0"/>
            </a:endParaRP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3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3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3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83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837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8373"/>
                                        </p:tgtEl>
                                        <p:attrNameLst>
                                          <p:attrName>style.visibility</p:attrName>
                                        </p:attrNameLst>
                                      </p:cBhvr>
                                      <p:to>
                                        <p:strVal val="visible"/>
                                      </p:to>
                                    </p:set>
                                    <p:animEffect transition="in" filter="blinds(horizontal)">
                                      <p:cBhvr>
                                        <p:cTn id="43" dur="500"/>
                                        <p:tgtEl>
                                          <p:spTgt spid="5837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8375"/>
                                        </p:tgtEl>
                                        <p:attrNameLst>
                                          <p:attrName>style.visibility</p:attrName>
                                        </p:attrNameLst>
                                      </p:cBhvr>
                                      <p:to>
                                        <p:strVal val="visible"/>
                                      </p:to>
                                    </p:set>
                                    <p:animEffect transition="in" filter="blinds(horizontal)">
                                      <p:cBhvr>
                                        <p:cTn id="46" dur="500"/>
                                        <p:tgtEl>
                                          <p:spTgt spid="58375"/>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58374"/>
                                        </p:tgtEl>
                                        <p:attrNameLst>
                                          <p:attrName>style.visibility</p:attrName>
                                        </p:attrNameLst>
                                      </p:cBhvr>
                                      <p:to>
                                        <p:strVal val="visible"/>
                                      </p:to>
                                    </p:set>
                                    <p:animEffect transition="in" filter="blinds(horizontal)">
                                      <p:cBhvr>
                                        <p:cTn id="49" dur="500"/>
                                        <p:tgtEl>
                                          <p:spTgt spid="58374"/>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58376"/>
                                        </p:tgtEl>
                                        <p:attrNameLst>
                                          <p:attrName>style.visibility</p:attrName>
                                        </p:attrNameLst>
                                      </p:cBhvr>
                                      <p:to>
                                        <p:strVal val="visible"/>
                                      </p:to>
                                    </p:set>
                                    <p:animEffect transition="in" filter="blinds(horizontal)">
                                      <p:cBhvr>
                                        <p:cTn id="52" dur="500"/>
                                        <p:tgtEl>
                                          <p:spTgt spid="58376"/>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58377"/>
                                        </p:tgtEl>
                                        <p:attrNameLst>
                                          <p:attrName>style.visibility</p:attrName>
                                        </p:attrNameLst>
                                      </p:cBhvr>
                                      <p:to>
                                        <p:strVal val="visible"/>
                                      </p:to>
                                    </p:set>
                                    <p:animEffect transition="in" filter="blinds(horizontal)">
                                      <p:cBhvr>
                                        <p:cTn id="55" dur="500"/>
                                        <p:tgtEl>
                                          <p:spTgt spid="58377"/>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58378"/>
                                        </p:tgtEl>
                                        <p:attrNameLst>
                                          <p:attrName>style.visibility</p:attrName>
                                        </p:attrNameLst>
                                      </p:cBhvr>
                                      <p:to>
                                        <p:strVal val="visible"/>
                                      </p:to>
                                    </p:set>
                                    <p:animEffect transition="in" filter="blinds(horizontal)">
                                      <p:cBhvr>
                                        <p:cTn id="58" dur="500"/>
                                        <p:tgtEl>
                                          <p:spTgt spid="5837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58379"/>
                                        </p:tgtEl>
                                        <p:attrNameLst>
                                          <p:attrName>style.visibility</p:attrName>
                                        </p:attrNameLst>
                                      </p:cBhvr>
                                      <p:to>
                                        <p:strVal val="visible"/>
                                      </p:to>
                                    </p:set>
                                    <p:animEffect transition="in" filter="blinds(horizontal)">
                                      <p:cBhvr>
                                        <p:cTn id="61" dur="500"/>
                                        <p:tgtEl>
                                          <p:spTgt spid="58379"/>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58413"/>
                                        </p:tgtEl>
                                        <p:attrNameLst>
                                          <p:attrName>style.visibility</p:attrName>
                                        </p:attrNameLst>
                                      </p:cBhvr>
                                      <p:to>
                                        <p:strVal val="visible"/>
                                      </p:to>
                                    </p:set>
                                    <p:animEffect transition="in" filter="dissolve">
                                      <p:cBhvr>
                                        <p:cTn id="66" dur="500"/>
                                        <p:tgtEl>
                                          <p:spTgt spid="58413"/>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xit" presetSubtype="10" fill="hold" grpId="1" nodeType="clickEffect">
                                  <p:stCondLst>
                                    <p:cond delay="0"/>
                                  </p:stCondLst>
                                  <p:childTnLst>
                                    <p:animEffect transition="out" filter="blinds(horizontal)">
                                      <p:cBhvr>
                                        <p:cTn id="70" dur="500"/>
                                        <p:tgtEl>
                                          <p:spTgt spid="58374"/>
                                        </p:tgtEl>
                                      </p:cBhvr>
                                    </p:animEffect>
                                    <p:set>
                                      <p:cBhvr>
                                        <p:cTn id="71" dur="1" fill="hold">
                                          <p:stCondLst>
                                            <p:cond delay="499"/>
                                          </p:stCondLst>
                                        </p:cTn>
                                        <p:tgtEl>
                                          <p:spTgt spid="58374"/>
                                        </p:tgtEl>
                                        <p:attrNameLst>
                                          <p:attrName>style.visibility</p:attrName>
                                        </p:attrNameLst>
                                      </p:cBhvr>
                                      <p:to>
                                        <p:strVal val="hidden"/>
                                      </p:to>
                                    </p:set>
                                  </p:childTnLst>
                                </p:cTn>
                              </p:par>
                              <p:par>
                                <p:cTn id="72" presetID="3" presetClass="entr" presetSubtype="10" fill="hold" grpId="0" nodeType="withEffect">
                                  <p:stCondLst>
                                    <p:cond delay="0"/>
                                  </p:stCondLst>
                                  <p:childTnLst>
                                    <p:set>
                                      <p:cBhvr>
                                        <p:cTn id="73" dur="1" fill="hold">
                                          <p:stCondLst>
                                            <p:cond delay="0"/>
                                          </p:stCondLst>
                                        </p:cTn>
                                        <p:tgtEl>
                                          <p:spTgt spid="58419"/>
                                        </p:tgtEl>
                                        <p:attrNameLst>
                                          <p:attrName>style.visibility</p:attrName>
                                        </p:attrNameLst>
                                      </p:cBhvr>
                                      <p:to>
                                        <p:strVal val="visible"/>
                                      </p:to>
                                    </p:set>
                                    <p:animEffect transition="in" filter="blinds(horizontal)">
                                      <p:cBhvr>
                                        <p:cTn id="74" dur="500"/>
                                        <p:tgtEl>
                                          <p:spTgt spid="58419"/>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58414"/>
                                        </p:tgtEl>
                                        <p:attrNameLst>
                                          <p:attrName>style.visibility</p:attrName>
                                        </p:attrNameLst>
                                      </p:cBhvr>
                                      <p:to>
                                        <p:strVal val="visible"/>
                                      </p:to>
                                    </p:set>
                                    <p:animEffect transition="in" filter="dissolve">
                                      <p:cBhvr>
                                        <p:cTn id="79" dur="500"/>
                                        <p:tgtEl>
                                          <p:spTgt spid="58414"/>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xit" presetSubtype="10" fill="hold" grpId="1" nodeType="clickEffect">
                                  <p:stCondLst>
                                    <p:cond delay="0"/>
                                  </p:stCondLst>
                                  <p:childTnLst>
                                    <p:animEffect transition="out" filter="blinds(horizontal)">
                                      <p:cBhvr>
                                        <p:cTn id="83" dur="500"/>
                                        <p:tgtEl>
                                          <p:spTgt spid="58376"/>
                                        </p:tgtEl>
                                      </p:cBhvr>
                                    </p:animEffect>
                                    <p:set>
                                      <p:cBhvr>
                                        <p:cTn id="84" dur="1" fill="hold">
                                          <p:stCondLst>
                                            <p:cond delay="499"/>
                                          </p:stCondLst>
                                        </p:cTn>
                                        <p:tgtEl>
                                          <p:spTgt spid="58376"/>
                                        </p:tgtEl>
                                        <p:attrNameLst>
                                          <p:attrName>style.visibility</p:attrName>
                                        </p:attrNameLst>
                                      </p:cBhvr>
                                      <p:to>
                                        <p:strVal val="hidden"/>
                                      </p:to>
                                    </p:set>
                                  </p:childTnLst>
                                </p:cTn>
                              </p:par>
                              <p:par>
                                <p:cTn id="85" presetID="3" presetClass="entr" presetSubtype="10" fill="hold" grpId="0" nodeType="withEffect">
                                  <p:stCondLst>
                                    <p:cond delay="0"/>
                                  </p:stCondLst>
                                  <p:childTnLst>
                                    <p:set>
                                      <p:cBhvr>
                                        <p:cTn id="86" dur="1" fill="hold">
                                          <p:stCondLst>
                                            <p:cond delay="0"/>
                                          </p:stCondLst>
                                        </p:cTn>
                                        <p:tgtEl>
                                          <p:spTgt spid="58420"/>
                                        </p:tgtEl>
                                        <p:attrNameLst>
                                          <p:attrName>style.visibility</p:attrName>
                                        </p:attrNameLst>
                                      </p:cBhvr>
                                      <p:to>
                                        <p:strVal val="visible"/>
                                      </p:to>
                                    </p:set>
                                    <p:animEffect transition="in" filter="blinds(horizontal)">
                                      <p:cBhvr>
                                        <p:cTn id="87" dur="500"/>
                                        <p:tgtEl>
                                          <p:spTgt spid="58420"/>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58415"/>
                                        </p:tgtEl>
                                        <p:attrNameLst>
                                          <p:attrName>style.visibility</p:attrName>
                                        </p:attrNameLst>
                                      </p:cBhvr>
                                      <p:to>
                                        <p:strVal val="visible"/>
                                      </p:to>
                                    </p:set>
                                    <p:animEffect transition="in" filter="dissolve">
                                      <p:cBhvr>
                                        <p:cTn id="92" dur="500"/>
                                        <p:tgtEl>
                                          <p:spTgt spid="58415"/>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xit" presetSubtype="10" fill="hold" grpId="1" nodeType="clickEffect">
                                  <p:stCondLst>
                                    <p:cond delay="0"/>
                                  </p:stCondLst>
                                  <p:childTnLst>
                                    <p:animEffect transition="out" filter="blinds(horizontal)">
                                      <p:cBhvr>
                                        <p:cTn id="96" dur="500"/>
                                        <p:tgtEl>
                                          <p:spTgt spid="58420"/>
                                        </p:tgtEl>
                                      </p:cBhvr>
                                    </p:animEffect>
                                    <p:set>
                                      <p:cBhvr>
                                        <p:cTn id="97" dur="1" fill="hold">
                                          <p:stCondLst>
                                            <p:cond delay="499"/>
                                          </p:stCondLst>
                                        </p:cTn>
                                        <p:tgtEl>
                                          <p:spTgt spid="58420"/>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3" presetClass="exit" presetSubtype="10" fill="hold" grpId="1" nodeType="clickEffect">
                                  <p:stCondLst>
                                    <p:cond delay="0"/>
                                  </p:stCondLst>
                                  <p:childTnLst>
                                    <p:animEffect transition="out" filter="blinds(horizontal)">
                                      <p:cBhvr>
                                        <p:cTn id="101" dur="500"/>
                                        <p:tgtEl>
                                          <p:spTgt spid="58375"/>
                                        </p:tgtEl>
                                      </p:cBhvr>
                                    </p:animEffect>
                                    <p:set>
                                      <p:cBhvr>
                                        <p:cTn id="102" dur="1" fill="hold">
                                          <p:stCondLst>
                                            <p:cond delay="499"/>
                                          </p:stCondLst>
                                        </p:cTn>
                                        <p:tgtEl>
                                          <p:spTgt spid="58375"/>
                                        </p:tgtEl>
                                        <p:attrNameLst>
                                          <p:attrName>style.visibility</p:attrName>
                                        </p:attrNameLst>
                                      </p:cBhvr>
                                      <p:to>
                                        <p:strVal val="hidden"/>
                                      </p:to>
                                    </p:set>
                                  </p:childTnLst>
                                </p:cTn>
                              </p:par>
                              <p:par>
                                <p:cTn id="103" presetID="3" presetClass="entr" presetSubtype="10" fill="hold" grpId="0" nodeType="withEffect">
                                  <p:stCondLst>
                                    <p:cond delay="0"/>
                                  </p:stCondLst>
                                  <p:childTnLst>
                                    <p:set>
                                      <p:cBhvr>
                                        <p:cTn id="104" dur="1" fill="hold">
                                          <p:stCondLst>
                                            <p:cond delay="0"/>
                                          </p:stCondLst>
                                        </p:cTn>
                                        <p:tgtEl>
                                          <p:spTgt spid="58421"/>
                                        </p:tgtEl>
                                        <p:attrNameLst>
                                          <p:attrName>style.visibility</p:attrName>
                                        </p:attrNameLst>
                                      </p:cBhvr>
                                      <p:to>
                                        <p:strVal val="visible"/>
                                      </p:to>
                                    </p:set>
                                    <p:animEffect transition="in" filter="blinds(horizontal)">
                                      <p:cBhvr>
                                        <p:cTn id="105" dur="500"/>
                                        <p:tgtEl>
                                          <p:spTgt spid="58421"/>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58422"/>
                                        </p:tgtEl>
                                        <p:attrNameLst>
                                          <p:attrName>style.visibility</p:attrName>
                                        </p:attrNameLst>
                                      </p:cBhvr>
                                      <p:to>
                                        <p:strVal val="visible"/>
                                      </p:to>
                                    </p:set>
                                    <p:animEffect transition="in" filter="blinds(horizontal)">
                                      <p:cBhvr>
                                        <p:cTn id="110" dur="500"/>
                                        <p:tgtEl>
                                          <p:spTgt spid="58422"/>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58416"/>
                                        </p:tgtEl>
                                        <p:attrNameLst>
                                          <p:attrName>style.visibility</p:attrName>
                                        </p:attrNameLst>
                                      </p:cBhvr>
                                      <p:to>
                                        <p:strVal val="visible"/>
                                      </p:to>
                                    </p:set>
                                    <p:animEffect transition="in" filter="dissolve">
                                      <p:cBhvr>
                                        <p:cTn id="115" dur="500"/>
                                        <p:tgtEl>
                                          <p:spTgt spid="58416"/>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xit" presetSubtype="10" fill="hold" grpId="1" nodeType="clickEffect">
                                  <p:stCondLst>
                                    <p:cond delay="0"/>
                                  </p:stCondLst>
                                  <p:childTnLst>
                                    <p:animEffect transition="out" filter="blinds(horizontal)">
                                      <p:cBhvr>
                                        <p:cTn id="119" dur="500"/>
                                        <p:tgtEl>
                                          <p:spTgt spid="58377"/>
                                        </p:tgtEl>
                                      </p:cBhvr>
                                    </p:animEffect>
                                    <p:set>
                                      <p:cBhvr>
                                        <p:cTn id="120" dur="1" fill="hold">
                                          <p:stCondLst>
                                            <p:cond delay="499"/>
                                          </p:stCondLst>
                                        </p:cTn>
                                        <p:tgtEl>
                                          <p:spTgt spid="58377"/>
                                        </p:tgtEl>
                                        <p:attrNameLst>
                                          <p:attrName>style.visibility</p:attrName>
                                        </p:attrNameLst>
                                      </p:cBhvr>
                                      <p:to>
                                        <p:strVal val="hidden"/>
                                      </p:to>
                                    </p:set>
                                  </p:childTnLst>
                                </p:cTn>
                              </p:par>
                              <p:par>
                                <p:cTn id="121" presetID="3" presetClass="entr" presetSubtype="10" fill="hold" grpId="0" nodeType="withEffect">
                                  <p:stCondLst>
                                    <p:cond delay="0"/>
                                  </p:stCondLst>
                                  <p:childTnLst>
                                    <p:set>
                                      <p:cBhvr>
                                        <p:cTn id="122" dur="1" fill="hold">
                                          <p:stCondLst>
                                            <p:cond delay="0"/>
                                          </p:stCondLst>
                                        </p:cTn>
                                        <p:tgtEl>
                                          <p:spTgt spid="58423"/>
                                        </p:tgtEl>
                                        <p:attrNameLst>
                                          <p:attrName>style.visibility</p:attrName>
                                        </p:attrNameLst>
                                      </p:cBhvr>
                                      <p:to>
                                        <p:strVal val="visible"/>
                                      </p:to>
                                    </p:set>
                                    <p:animEffect transition="in" filter="blinds(horizontal)">
                                      <p:cBhvr>
                                        <p:cTn id="123" dur="500"/>
                                        <p:tgtEl>
                                          <p:spTgt spid="58423"/>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58417"/>
                                        </p:tgtEl>
                                        <p:attrNameLst>
                                          <p:attrName>style.visibility</p:attrName>
                                        </p:attrNameLst>
                                      </p:cBhvr>
                                      <p:to>
                                        <p:strVal val="visible"/>
                                      </p:to>
                                    </p:set>
                                    <p:animEffect transition="in" filter="dissolve">
                                      <p:cBhvr>
                                        <p:cTn id="128" dur="500"/>
                                        <p:tgtEl>
                                          <p:spTgt spid="58417"/>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xit" presetSubtype="10" fill="hold" grpId="1" nodeType="clickEffect">
                                  <p:stCondLst>
                                    <p:cond delay="0"/>
                                  </p:stCondLst>
                                  <p:childTnLst>
                                    <p:animEffect transition="out" filter="blinds(horizontal)">
                                      <p:cBhvr>
                                        <p:cTn id="132" dur="500"/>
                                        <p:tgtEl>
                                          <p:spTgt spid="58378"/>
                                        </p:tgtEl>
                                      </p:cBhvr>
                                    </p:animEffect>
                                    <p:set>
                                      <p:cBhvr>
                                        <p:cTn id="133" dur="1" fill="hold">
                                          <p:stCondLst>
                                            <p:cond delay="499"/>
                                          </p:stCondLst>
                                        </p:cTn>
                                        <p:tgtEl>
                                          <p:spTgt spid="58378"/>
                                        </p:tgtEl>
                                        <p:attrNameLst>
                                          <p:attrName>style.visibility</p:attrName>
                                        </p:attrNameLst>
                                      </p:cBhvr>
                                      <p:to>
                                        <p:strVal val="hidden"/>
                                      </p:to>
                                    </p:set>
                                  </p:childTnLst>
                                </p:cTn>
                              </p:par>
                              <p:par>
                                <p:cTn id="134" presetID="3" presetClass="entr" presetSubtype="10" fill="hold" grpId="0" nodeType="withEffect">
                                  <p:stCondLst>
                                    <p:cond delay="0"/>
                                  </p:stCondLst>
                                  <p:childTnLst>
                                    <p:set>
                                      <p:cBhvr>
                                        <p:cTn id="135" dur="1" fill="hold">
                                          <p:stCondLst>
                                            <p:cond delay="0"/>
                                          </p:stCondLst>
                                        </p:cTn>
                                        <p:tgtEl>
                                          <p:spTgt spid="58424"/>
                                        </p:tgtEl>
                                        <p:attrNameLst>
                                          <p:attrName>style.visibility</p:attrName>
                                        </p:attrNameLst>
                                      </p:cBhvr>
                                      <p:to>
                                        <p:strVal val="visible"/>
                                      </p:to>
                                    </p:set>
                                    <p:animEffect transition="in" filter="blinds(horizontal)">
                                      <p:cBhvr>
                                        <p:cTn id="136" dur="500"/>
                                        <p:tgtEl>
                                          <p:spTgt spid="58424"/>
                                        </p:tgtEl>
                                      </p:cBhvr>
                                    </p:animEffect>
                                  </p:child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58418"/>
                                        </p:tgtEl>
                                        <p:attrNameLst>
                                          <p:attrName>style.visibility</p:attrName>
                                        </p:attrNameLst>
                                      </p:cBhvr>
                                      <p:to>
                                        <p:strVal val="visible"/>
                                      </p:to>
                                    </p:set>
                                    <p:animEffect transition="in" filter="dissolve">
                                      <p:cBhvr>
                                        <p:cTn id="141" dur="500"/>
                                        <p:tgtEl>
                                          <p:spTgt spid="58418"/>
                                        </p:tgtEl>
                                      </p:cBhvr>
                                    </p:animEffect>
                                  </p:childTnLst>
                                </p:cTn>
                              </p:par>
                            </p:childTnLst>
                          </p:cTn>
                        </p:par>
                      </p:childTnLst>
                    </p:cTn>
                  </p:par>
                  <p:par>
                    <p:cTn id="142" fill="hold">
                      <p:stCondLst>
                        <p:cond delay="indefinite"/>
                      </p:stCondLst>
                      <p:childTnLst>
                        <p:par>
                          <p:cTn id="143" fill="hold">
                            <p:stCondLst>
                              <p:cond delay="0"/>
                            </p:stCondLst>
                            <p:childTnLst>
                              <p:par>
                                <p:cTn id="144" presetID="3" presetClass="exit" presetSubtype="10" fill="hold" grpId="1" nodeType="clickEffect">
                                  <p:stCondLst>
                                    <p:cond delay="0"/>
                                  </p:stCondLst>
                                  <p:childTnLst>
                                    <p:animEffect transition="out" filter="blinds(horizontal)">
                                      <p:cBhvr>
                                        <p:cTn id="145" dur="500"/>
                                        <p:tgtEl>
                                          <p:spTgt spid="58379"/>
                                        </p:tgtEl>
                                      </p:cBhvr>
                                    </p:animEffect>
                                    <p:set>
                                      <p:cBhvr>
                                        <p:cTn id="146" dur="1" fill="hold">
                                          <p:stCondLst>
                                            <p:cond delay="499"/>
                                          </p:stCondLst>
                                        </p:cTn>
                                        <p:tgtEl>
                                          <p:spTgt spid="58379"/>
                                        </p:tgtEl>
                                        <p:attrNameLst>
                                          <p:attrName>style.visibility</p:attrName>
                                        </p:attrNameLst>
                                      </p:cBhvr>
                                      <p:to>
                                        <p:strVal val="hidden"/>
                                      </p:to>
                                    </p:set>
                                  </p:childTnLst>
                                </p:cTn>
                              </p:par>
                              <p:par>
                                <p:cTn id="147" presetID="3" presetClass="entr" presetSubtype="10" fill="hold" grpId="0" nodeType="withEffect">
                                  <p:stCondLst>
                                    <p:cond delay="0"/>
                                  </p:stCondLst>
                                  <p:childTnLst>
                                    <p:set>
                                      <p:cBhvr>
                                        <p:cTn id="148" dur="1" fill="hold">
                                          <p:stCondLst>
                                            <p:cond delay="0"/>
                                          </p:stCondLst>
                                        </p:cTn>
                                        <p:tgtEl>
                                          <p:spTgt spid="58425"/>
                                        </p:tgtEl>
                                        <p:attrNameLst>
                                          <p:attrName>style.visibility</p:attrName>
                                        </p:attrNameLst>
                                      </p:cBhvr>
                                      <p:to>
                                        <p:strVal val="visible"/>
                                      </p:to>
                                    </p:set>
                                    <p:animEffect transition="in" filter="blinds(horizontal)">
                                      <p:cBhvr>
                                        <p:cTn id="149" dur="500"/>
                                        <p:tgtEl>
                                          <p:spTgt spid="58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p:bldP spid="58374" grpId="0"/>
      <p:bldP spid="58374" grpId="1"/>
      <p:bldP spid="58375" grpId="0"/>
      <p:bldP spid="58375" grpId="1"/>
      <p:bldP spid="58376" grpId="0"/>
      <p:bldP spid="58376" grpId="1"/>
      <p:bldP spid="58377" grpId="0"/>
      <p:bldP spid="58377" grpId="1"/>
      <p:bldP spid="58378" grpId="0"/>
      <p:bldP spid="58378" grpId="1"/>
      <p:bldP spid="58379" grpId="0"/>
      <p:bldP spid="58379" grpId="1"/>
      <p:bldP spid="58413" grpId="0" animBg="1"/>
      <p:bldP spid="58414" grpId="0" animBg="1"/>
      <p:bldP spid="58415" grpId="0" animBg="1"/>
      <p:bldP spid="58416" grpId="0" animBg="1"/>
      <p:bldP spid="58417" grpId="0" animBg="1"/>
      <p:bldP spid="58418" grpId="0" animBg="1"/>
      <p:bldP spid="58419" grpId="0"/>
      <p:bldP spid="58420" grpId="0"/>
      <p:bldP spid="58420" grpId="1"/>
      <p:bldP spid="58421" grpId="0"/>
      <p:bldP spid="58422" grpId="0"/>
      <p:bldP spid="58423" grpId="0"/>
      <p:bldP spid="58424" grpId="0"/>
      <p:bldP spid="5842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59393"/>
          <p:cNvSpPr>
            <a:spLocks noGrp="1" noChangeArrowheads="1"/>
          </p:cNvSpPr>
          <p:nvPr>
            <p:ph type="title"/>
          </p:nvPr>
        </p:nvSpPr>
        <p:spPr>
          <a:xfrm>
            <a:off x="539750" y="188913"/>
            <a:ext cx="8001000" cy="711200"/>
          </a:xfrm>
        </p:spPr>
        <p:txBody>
          <a:bodyPr/>
          <a:lstStyle/>
          <a:p>
            <a:pPr eaLnBrk="1" hangingPunct="1"/>
            <a:r>
              <a:rPr lang="en-US" altLang="zh-CN" b="1" dirty="0">
                <a:solidFill>
                  <a:srgbClr val="FF0000"/>
                </a:solidFill>
              </a:rPr>
              <a:t>9.5  </a:t>
            </a:r>
            <a:r>
              <a:rPr lang="zh-CN" altLang="en-US" b="1" dirty="0">
                <a:solidFill>
                  <a:srgbClr val="FF0000"/>
                </a:solidFill>
              </a:rPr>
              <a:t>最小生成树</a:t>
            </a:r>
          </a:p>
        </p:txBody>
      </p:sp>
      <p:sp>
        <p:nvSpPr>
          <p:cNvPr id="59395" name="内容占位符 59394"/>
          <p:cNvSpPr>
            <a:spLocks noGrp="1" noChangeArrowheads="1"/>
          </p:cNvSpPr>
          <p:nvPr>
            <p:ph idx="1"/>
          </p:nvPr>
        </p:nvSpPr>
        <p:spPr>
          <a:xfrm>
            <a:off x="107950" y="1339850"/>
            <a:ext cx="5040313" cy="4968875"/>
          </a:xfrm>
        </p:spPr>
        <p:txBody>
          <a:bodyPr/>
          <a:lstStyle/>
          <a:p>
            <a:pPr eaLnBrk="1" hangingPunct="1"/>
            <a:r>
              <a:rPr lang="en-US" altLang="zh-CN" sz="2000">
                <a:solidFill>
                  <a:srgbClr val="FF0000"/>
                </a:solidFill>
              </a:rPr>
              <a:t>4</a:t>
            </a:r>
            <a:r>
              <a:rPr lang="zh-CN" altLang="en-US" sz="2000">
                <a:solidFill>
                  <a:srgbClr val="FF0000"/>
                </a:solidFill>
              </a:rPr>
              <a:t>．算法实现的讨论</a:t>
            </a:r>
          </a:p>
          <a:p>
            <a:pPr eaLnBrk="1" hangingPunct="1">
              <a:buFont typeface="Wingdings" pitchFamily="2" charset="2"/>
              <a:buNone/>
            </a:pPr>
            <a:r>
              <a:rPr lang="en-US" altLang="zh-CN" sz="2000"/>
              <a:t>      Kruskal</a:t>
            </a:r>
            <a:r>
              <a:rPr lang="zh-CN" altLang="en-US" sz="2000"/>
              <a:t>算法的简要描述：</a:t>
            </a:r>
          </a:p>
          <a:p>
            <a:pPr eaLnBrk="1" hangingPunct="1">
              <a:buFont typeface="Wingdings" pitchFamily="2" charset="2"/>
              <a:buNone/>
            </a:pPr>
            <a:r>
              <a:rPr lang="en-US" altLang="zh-CN" sz="2000"/>
              <a:t>           T=(V,φ) ; //</a:t>
            </a:r>
            <a:r>
              <a:rPr lang="zh-CN" altLang="en-US" sz="2000"/>
              <a:t>初始化生成树</a:t>
            </a:r>
            <a:r>
              <a:rPr lang="en-US" altLang="zh-CN" sz="2000"/>
              <a:t>T</a:t>
            </a:r>
          </a:p>
          <a:p>
            <a:pPr eaLnBrk="1" hangingPunct="1">
              <a:buFont typeface="Wingdings" pitchFamily="2" charset="2"/>
              <a:buNone/>
            </a:pPr>
            <a:r>
              <a:rPr lang="en-US" altLang="zh-CN" sz="2000"/>
              <a:t>           while(T</a:t>
            </a:r>
            <a:r>
              <a:rPr lang="zh-CN" altLang="en-US" sz="2000"/>
              <a:t>中所含边数</a:t>
            </a:r>
            <a:r>
              <a:rPr lang="en-US" altLang="zh-CN" sz="2000"/>
              <a:t>&lt;n-1)</a:t>
            </a:r>
          </a:p>
          <a:p>
            <a:pPr eaLnBrk="1" hangingPunct="1">
              <a:buFont typeface="Wingdings" pitchFamily="2" charset="2"/>
              <a:buNone/>
            </a:pPr>
            <a:r>
              <a:rPr lang="en-US" altLang="zh-CN" sz="2000"/>
              <a:t>          {</a:t>
            </a:r>
          </a:p>
          <a:p>
            <a:pPr eaLnBrk="1" hangingPunct="1">
              <a:buFont typeface="Wingdings" pitchFamily="2" charset="2"/>
              <a:buNone/>
            </a:pPr>
            <a:r>
              <a:rPr lang="zh-CN" altLang="en-US" sz="2000"/>
              <a:t>             从</a:t>
            </a:r>
            <a:r>
              <a:rPr lang="en-US" altLang="zh-CN" sz="2000"/>
              <a:t>E</a:t>
            </a:r>
            <a:r>
              <a:rPr lang="zh-CN" altLang="en-US" sz="2000"/>
              <a:t>中选取当前最短边</a:t>
            </a:r>
            <a:r>
              <a:rPr lang="en-US" altLang="zh-CN" sz="2000"/>
              <a:t>(u,v)</a:t>
            </a:r>
            <a:r>
              <a:rPr lang="zh-CN" altLang="en-US" sz="2000"/>
              <a:t>；</a:t>
            </a:r>
          </a:p>
          <a:p>
            <a:pPr eaLnBrk="1" hangingPunct="1">
              <a:buFont typeface="Wingdings" pitchFamily="2" charset="2"/>
              <a:buNone/>
            </a:pPr>
            <a:r>
              <a:rPr lang="en-US" altLang="zh-CN" sz="2000"/>
              <a:t>             </a:t>
            </a:r>
            <a:r>
              <a:rPr lang="zh-CN" altLang="en-US" sz="2000"/>
              <a:t>从</a:t>
            </a:r>
            <a:r>
              <a:rPr lang="en-US" altLang="zh-CN" sz="2000"/>
              <a:t>E</a:t>
            </a:r>
            <a:r>
              <a:rPr lang="zh-CN" altLang="en-US" sz="2000"/>
              <a:t>中删去边</a:t>
            </a:r>
            <a:r>
              <a:rPr lang="en-US" altLang="zh-CN" sz="2000"/>
              <a:t>(u,v)</a:t>
            </a:r>
            <a:r>
              <a:rPr lang="zh-CN" altLang="en-US" sz="2000"/>
              <a:t>；</a:t>
            </a:r>
          </a:p>
          <a:p>
            <a:pPr eaLnBrk="1" hangingPunct="1">
              <a:buFont typeface="Wingdings" pitchFamily="2" charset="2"/>
              <a:buNone/>
            </a:pPr>
            <a:r>
              <a:rPr lang="en-US" altLang="zh-CN" sz="2000"/>
              <a:t>              if ( (u,v)</a:t>
            </a:r>
            <a:r>
              <a:rPr lang="zh-CN" altLang="en-US" sz="2000"/>
              <a:t>与</a:t>
            </a:r>
            <a:r>
              <a:rPr lang="en-US" altLang="zh-CN" sz="2000"/>
              <a:t>T</a:t>
            </a:r>
            <a:r>
              <a:rPr lang="zh-CN" altLang="en-US" sz="2000"/>
              <a:t>中边不构成回路</a:t>
            </a:r>
            <a:r>
              <a:rPr lang="en-US" altLang="zh-CN" sz="2000"/>
              <a:t>) </a:t>
            </a:r>
          </a:p>
          <a:p>
            <a:pPr eaLnBrk="1" hangingPunct="1">
              <a:buFont typeface="Wingdings" pitchFamily="2" charset="2"/>
              <a:buNone/>
            </a:pPr>
            <a:r>
              <a:rPr lang="zh-CN" altLang="en-US" sz="2000"/>
              <a:t>                   将边</a:t>
            </a:r>
            <a:r>
              <a:rPr lang="en-US" altLang="zh-CN" sz="2000"/>
              <a:t>(u,v)</a:t>
            </a:r>
            <a:r>
              <a:rPr lang="zh-CN" altLang="en-US" sz="2000"/>
              <a:t>加入</a:t>
            </a:r>
            <a:r>
              <a:rPr lang="en-US" altLang="zh-CN" sz="2000"/>
              <a:t>T</a:t>
            </a:r>
            <a:r>
              <a:rPr lang="zh-CN" altLang="en-US" sz="2000"/>
              <a:t>中；</a:t>
            </a:r>
          </a:p>
          <a:p>
            <a:pPr eaLnBrk="1" hangingPunct="1">
              <a:buFont typeface="Wingdings" pitchFamily="2" charset="2"/>
              <a:buNone/>
            </a:pPr>
            <a:r>
              <a:rPr lang="en-US" altLang="zh-CN" sz="2000"/>
              <a:t>          }</a:t>
            </a:r>
            <a:endParaRPr lang="zh-CN" altLang="en-US" sz="2000"/>
          </a:p>
        </p:txBody>
      </p:sp>
      <p:sp>
        <p:nvSpPr>
          <p:cNvPr id="59396" name="文本框 59395"/>
          <p:cNvSpPr txBox="1">
            <a:spLocks noChangeArrowheads="1"/>
          </p:cNvSpPr>
          <p:nvPr/>
        </p:nvSpPr>
        <p:spPr bwMode="auto">
          <a:xfrm>
            <a:off x="5219700" y="1268413"/>
            <a:ext cx="3240088" cy="1692275"/>
          </a:xfrm>
          <a:prstGeom prst="rect">
            <a:avLst/>
          </a:prstGeom>
          <a:noFill/>
          <a:ln>
            <a:noFill/>
          </a:ln>
        </p:spPr>
        <p:txBody>
          <a:bodyPr>
            <a:spAutoFit/>
          </a:bodyPr>
          <a:lstStyle/>
          <a:p>
            <a:pPr marL="342900" indent="-342900">
              <a:spcBef>
                <a:spcPct val="50000"/>
              </a:spcBef>
              <a:buFont typeface="Wingdings" pitchFamily="2" charset="2"/>
              <a:buChar char="p"/>
              <a:defRPr/>
            </a:pPr>
            <a:r>
              <a:rPr lang="zh-CN" altLang="en-US" sz="2400" b="1" dirty="0">
                <a:solidFill>
                  <a:srgbClr val="FF0000"/>
                </a:solidFill>
                <a:ea typeface="楷体_GB2312" pitchFamily="1" charset="-122"/>
              </a:rPr>
              <a:t>需解决问题：</a:t>
            </a:r>
            <a:endParaRPr lang="en-US" altLang="zh-CN" sz="2400" b="1" dirty="0">
              <a:solidFill>
                <a:srgbClr val="FF0000"/>
              </a:solidFill>
              <a:ea typeface="楷体_GB2312" pitchFamily="1" charset="-122"/>
            </a:endParaRPr>
          </a:p>
          <a:p>
            <a:pPr>
              <a:spcBef>
                <a:spcPct val="50000"/>
              </a:spcBef>
              <a:buFont typeface="Arial" pitchFamily="34" charset="0"/>
              <a:buNone/>
              <a:defRPr/>
            </a:pPr>
            <a:r>
              <a:rPr lang="zh-CN" altLang="en-US" sz="2000" dirty="0">
                <a:latin typeface="+mn-ea"/>
                <a:ea typeface="+mn-ea"/>
              </a:rPr>
              <a:t>（</a:t>
            </a:r>
            <a:r>
              <a:rPr lang="en-US" altLang="zh-CN" sz="2000" dirty="0">
                <a:latin typeface="+mn-ea"/>
                <a:ea typeface="+mn-ea"/>
              </a:rPr>
              <a:t>1</a:t>
            </a:r>
            <a:r>
              <a:rPr lang="zh-CN" altLang="en-US" sz="2000" dirty="0">
                <a:latin typeface="+mn-ea"/>
                <a:ea typeface="+mn-ea"/>
              </a:rPr>
              <a:t>）候选边的存储 </a:t>
            </a:r>
          </a:p>
          <a:p>
            <a:pPr>
              <a:spcBef>
                <a:spcPct val="50000"/>
              </a:spcBef>
              <a:buFont typeface="Arial" pitchFamily="34" charset="0"/>
              <a:buNone/>
              <a:defRPr/>
            </a:pPr>
            <a:r>
              <a:rPr lang="zh-CN" altLang="en-US" sz="2000" dirty="0">
                <a:latin typeface="+mn-ea"/>
                <a:ea typeface="+mn-ea"/>
              </a:rPr>
              <a:t>（</a:t>
            </a:r>
            <a:r>
              <a:rPr lang="en-US" altLang="zh-CN" sz="2000" dirty="0">
                <a:latin typeface="+mn-ea"/>
                <a:ea typeface="+mn-ea"/>
              </a:rPr>
              <a:t>2</a:t>
            </a:r>
            <a:r>
              <a:rPr lang="zh-CN" altLang="en-US" sz="2000" dirty="0">
                <a:latin typeface="+mn-ea"/>
                <a:ea typeface="+mn-ea"/>
              </a:rPr>
              <a:t>）判断所选择的边和已选的边不构成回路？ </a:t>
            </a:r>
          </a:p>
        </p:txBody>
      </p:sp>
      <p:sp>
        <p:nvSpPr>
          <p:cNvPr id="59397" name="矩形 59396"/>
          <p:cNvSpPr>
            <a:spLocks noChangeArrowheads="1"/>
          </p:cNvSpPr>
          <p:nvPr/>
        </p:nvSpPr>
        <p:spPr bwMode="auto">
          <a:xfrm>
            <a:off x="5148263" y="4014788"/>
            <a:ext cx="3744912" cy="1982787"/>
          </a:xfrm>
          <a:prstGeom prst="rect">
            <a:avLst/>
          </a:prstGeom>
          <a:noFill/>
          <a:ln>
            <a:noFill/>
          </a:ln>
        </p:spPr>
        <p:txBody>
          <a:bodyPr>
            <a:spAutoFit/>
          </a:bodyPr>
          <a:lstStyle/>
          <a:p>
            <a:pPr>
              <a:buFont typeface="Arial" pitchFamily="34" charset="0"/>
              <a:buNone/>
              <a:defRPr/>
            </a:pPr>
            <a:endParaRPr lang="zh-CN" altLang="en-US" dirty="0">
              <a:latin typeface="Arial" pitchFamily="34" charset="0"/>
            </a:endParaRPr>
          </a:p>
          <a:p>
            <a:pPr marL="457200" indent="-457200">
              <a:buFont typeface="Wingdings" pitchFamily="2" charset="2"/>
              <a:buChar char="p"/>
              <a:defRPr/>
            </a:pPr>
            <a:r>
              <a:rPr lang="zh-CN" altLang="en-US" sz="2600" b="1" dirty="0">
                <a:solidFill>
                  <a:srgbClr val="FF0000"/>
                </a:solidFill>
                <a:latin typeface="+mn-ea"/>
                <a:ea typeface="+mn-ea"/>
              </a:rPr>
              <a:t>分析</a:t>
            </a:r>
          </a:p>
          <a:p>
            <a:pPr>
              <a:buFont typeface="Arial" pitchFamily="34" charset="0"/>
              <a:buNone/>
              <a:defRPr/>
            </a:pPr>
            <a:r>
              <a:rPr lang="en-US" altLang="zh-CN" sz="2000" dirty="0">
                <a:latin typeface="+mn-ea"/>
                <a:ea typeface="+mn-ea"/>
              </a:rPr>
              <a:t>Kruskal</a:t>
            </a:r>
            <a:r>
              <a:rPr lang="zh-CN" altLang="en-US" sz="2000" dirty="0">
                <a:latin typeface="+mn-ea"/>
                <a:ea typeface="+mn-ea"/>
              </a:rPr>
              <a:t>算法的时间复杂度为Ｏ</a:t>
            </a:r>
            <a:r>
              <a:rPr lang="en-US" altLang="zh-CN" sz="2000" dirty="0">
                <a:latin typeface="+mn-ea"/>
                <a:ea typeface="+mn-ea"/>
              </a:rPr>
              <a:t>(</a:t>
            </a:r>
            <a:r>
              <a:rPr lang="en-US" altLang="zh-CN" sz="2000" dirty="0" err="1">
                <a:latin typeface="+mn-ea"/>
                <a:ea typeface="+mn-ea"/>
              </a:rPr>
              <a:t>eloge</a:t>
            </a:r>
            <a:r>
              <a:rPr lang="en-US" altLang="zh-CN" sz="2000" dirty="0">
                <a:latin typeface="+mn-ea"/>
                <a:ea typeface="+mn-ea"/>
              </a:rPr>
              <a:t>)</a:t>
            </a:r>
            <a:r>
              <a:rPr lang="zh-CN" altLang="en-US" sz="2000" dirty="0">
                <a:latin typeface="+mn-ea"/>
                <a:ea typeface="+mn-ea"/>
              </a:rPr>
              <a:t>、Ｏ</a:t>
            </a:r>
            <a:r>
              <a:rPr lang="en-US" altLang="zh-CN" sz="2000" dirty="0">
                <a:latin typeface="+mn-ea"/>
                <a:ea typeface="+mn-ea"/>
              </a:rPr>
              <a:t>(n</a:t>
            </a:r>
            <a:r>
              <a:rPr lang="en-US" altLang="zh-CN" sz="2000" baseline="30000" dirty="0">
                <a:latin typeface="+mn-ea"/>
                <a:ea typeface="+mn-ea"/>
              </a:rPr>
              <a:t>3</a:t>
            </a:r>
            <a:r>
              <a:rPr lang="en-US" altLang="zh-CN" sz="2000" dirty="0">
                <a:latin typeface="+mn-ea"/>
                <a:ea typeface="+mn-ea"/>
              </a:rPr>
              <a:t>) </a:t>
            </a:r>
            <a:r>
              <a:rPr lang="zh-CN" altLang="en-US" sz="2000" dirty="0">
                <a:latin typeface="+mn-ea"/>
                <a:ea typeface="+mn-ea"/>
              </a:rPr>
              <a:t>。</a:t>
            </a:r>
          </a:p>
          <a:p>
            <a:pPr>
              <a:buFont typeface="Arial" pitchFamily="34" charset="0"/>
              <a:buNone/>
              <a:defRPr/>
            </a:pPr>
            <a:r>
              <a:rPr lang="zh-CN" altLang="en-US" sz="2000" dirty="0">
                <a:latin typeface="+mn-ea"/>
                <a:ea typeface="+mn-ea"/>
              </a:rPr>
              <a:t>其时间性能和空间性能都不是很如意。</a:t>
            </a:r>
          </a:p>
        </p:txBody>
      </p:sp>
      <p:sp>
        <p:nvSpPr>
          <p:cNvPr id="61446" name="灯片编号占位符 1"/>
          <p:cNvSpPr>
            <a:spLocks noGrp="1" noChangeArrowheads="1"/>
          </p:cNvSpPr>
          <p:nvPr>
            <p:ph type="sldNum" sz="quarter" idx="4294967295"/>
          </p:nvPr>
        </p:nvSpPr>
        <p:spPr bwMode="auto">
          <a:xfrm>
            <a:off x="6804025" y="6381750"/>
            <a:ext cx="1981200" cy="476250"/>
          </a:xfrm>
          <a:prstGeom prst="rect">
            <a:avLst/>
          </a:prstGeom>
          <a:noFill/>
          <a:ln>
            <a:miter lim="800000"/>
          </a:ln>
        </p:spPr>
        <p:txBody>
          <a:bodyPr/>
          <a:lstStyle/>
          <a:p>
            <a:fld id="{7AB71C9E-ACBF-4777-A084-5F312359382B}" type="slidenum">
              <a:rPr altLang="en-US">
                <a:latin typeface="Times New Roman" pitchFamily="18" charset="0"/>
              </a:rPr>
              <a:pPr/>
              <a:t>64</a:t>
            </a:fld>
            <a:endParaRPr lang="zh-CN" altLang="en-US">
              <a:latin typeface="Times New Roman" pitchFamily="18" charset="0"/>
            </a:endParaRP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blinds(horizontal)">
                                      <p:cBhvr>
                                        <p:cTn id="7" dur="500"/>
                                        <p:tgtEl>
                                          <p:spTgt spid="59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395">
                                            <p:txEl>
                                              <p:pRg st="1" end="1"/>
                                            </p:txEl>
                                          </p:spTgt>
                                        </p:tgtEl>
                                        <p:attrNameLst>
                                          <p:attrName>style.visibility</p:attrName>
                                        </p:attrNameLst>
                                      </p:cBhvr>
                                      <p:to>
                                        <p:strVal val="visible"/>
                                      </p:to>
                                    </p:set>
                                    <p:animEffect transition="in" filter="blinds(horizontal)">
                                      <p:cBhvr>
                                        <p:cTn id="12" dur="500"/>
                                        <p:tgtEl>
                                          <p:spTgt spid="593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395">
                                            <p:txEl>
                                              <p:pRg st="2" end="2"/>
                                            </p:txEl>
                                          </p:spTgt>
                                        </p:tgtEl>
                                        <p:attrNameLst>
                                          <p:attrName>style.visibility</p:attrName>
                                        </p:attrNameLst>
                                      </p:cBhvr>
                                      <p:to>
                                        <p:strVal val="visible"/>
                                      </p:to>
                                    </p:set>
                                    <p:animEffect transition="in" filter="blinds(horizontal)">
                                      <p:cBhvr>
                                        <p:cTn id="17" dur="500"/>
                                        <p:tgtEl>
                                          <p:spTgt spid="593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395">
                                            <p:txEl>
                                              <p:pRg st="3" end="3"/>
                                            </p:txEl>
                                          </p:spTgt>
                                        </p:tgtEl>
                                        <p:attrNameLst>
                                          <p:attrName>style.visibility</p:attrName>
                                        </p:attrNameLst>
                                      </p:cBhvr>
                                      <p:to>
                                        <p:strVal val="visible"/>
                                      </p:to>
                                    </p:set>
                                    <p:animEffect transition="in" filter="blinds(horizontal)">
                                      <p:cBhvr>
                                        <p:cTn id="22" dur="500"/>
                                        <p:tgtEl>
                                          <p:spTgt spid="593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9395">
                                            <p:txEl>
                                              <p:pRg st="4" end="4"/>
                                            </p:txEl>
                                          </p:spTgt>
                                        </p:tgtEl>
                                        <p:attrNameLst>
                                          <p:attrName>style.visibility</p:attrName>
                                        </p:attrNameLst>
                                      </p:cBhvr>
                                      <p:to>
                                        <p:strVal val="visible"/>
                                      </p:to>
                                    </p:set>
                                    <p:animEffect transition="in" filter="blinds(horizontal)">
                                      <p:cBhvr>
                                        <p:cTn id="27" dur="500"/>
                                        <p:tgtEl>
                                          <p:spTgt spid="593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395">
                                            <p:txEl>
                                              <p:pRg st="5" end="5"/>
                                            </p:txEl>
                                          </p:spTgt>
                                        </p:tgtEl>
                                        <p:attrNameLst>
                                          <p:attrName>style.visibility</p:attrName>
                                        </p:attrNameLst>
                                      </p:cBhvr>
                                      <p:to>
                                        <p:strVal val="visible"/>
                                      </p:to>
                                    </p:set>
                                    <p:animEffect transition="in" filter="blinds(horizontal)">
                                      <p:cBhvr>
                                        <p:cTn id="32" dur="500"/>
                                        <p:tgtEl>
                                          <p:spTgt spid="593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395">
                                            <p:txEl>
                                              <p:pRg st="6" end="6"/>
                                            </p:txEl>
                                          </p:spTgt>
                                        </p:tgtEl>
                                        <p:attrNameLst>
                                          <p:attrName>style.visibility</p:attrName>
                                        </p:attrNameLst>
                                      </p:cBhvr>
                                      <p:to>
                                        <p:strVal val="visible"/>
                                      </p:to>
                                    </p:set>
                                    <p:animEffect transition="in" filter="blinds(horizontal)">
                                      <p:cBhvr>
                                        <p:cTn id="37" dur="500"/>
                                        <p:tgtEl>
                                          <p:spTgt spid="593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9395">
                                            <p:txEl>
                                              <p:pRg st="7" end="7"/>
                                            </p:txEl>
                                          </p:spTgt>
                                        </p:tgtEl>
                                        <p:attrNameLst>
                                          <p:attrName>style.visibility</p:attrName>
                                        </p:attrNameLst>
                                      </p:cBhvr>
                                      <p:to>
                                        <p:strVal val="visible"/>
                                      </p:to>
                                    </p:set>
                                    <p:animEffect transition="in" filter="blinds(horizontal)">
                                      <p:cBhvr>
                                        <p:cTn id="42" dur="500"/>
                                        <p:tgtEl>
                                          <p:spTgt spid="5939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9395">
                                            <p:txEl>
                                              <p:pRg st="8" end="8"/>
                                            </p:txEl>
                                          </p:spTgt>
                                        </p:tgtEl>
                                        <p:attrNameLst>
                                          <p:attrName>style.visibility</p:attrName>
                                        </p:attrNameLst>
                                      </p:cBhvr>
                                      <p:to>
                                        <p:strVal val="visible"/>
                                      </p:to>
                                    </p:set>
                                    <p:animEffect transition="in" filter="blinds(horizontal)">
                                      <p:cBhvr>
                                        <p:cTn id="47" dur="500"/>
                                        <p:tgtEl>
                                          <p:spTgt spid="5939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9395">
                                            <p:txEl>
                                              <p:pRg st="9" end="9"/>
                                            </p:txEl>
                                          </p:spTgt>
                                        </p:tgtEl>
                                        <p:attrNameLst>
                                          <p:attrName>style.visibility</p:attrName>
                                        </p:attrNameLst>
                                      </p:cBhvr>
                                      <p:to>
                                        <p:strVal val="visible"/>
                                      </p:to>
                                    </p:set>
                                    <p:animEffect transition="in" filter="blinds(horizontal)">
                                      <p:cBhvr>
                                        <p:cTn id="52" dur="500"/>
                                        <p:tgtEl>
                                          <p:spTgt spid="5939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9396">
                                            <p:txEl>
                                              <p:pRg st="0" end="0"/>
                                            </p:txEl>
                                          </p:spTgt>
                                        </p:tgtEl>
                                        <p:attrNameLst>
                                          <p:attrName>style.visibility</p:attrName>
                                        </p:attrNameLst>
                                      </p:cBhvr>
                                      <p:to>
                                        <p:strVal val="visible"/>
                                      </p:to>
                                    </p:set>
                                    <p:animEffect transition="in" filter="blinds(horizontal)">
                                      <p:cBhvr>
                                        <p:cTn id="57" dur="500"/>
                                        <p:tgtEl>
                                          <p:spTgt spid="59396">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9396">
                                            <p:txEl>
                                              <p:pRg st="1" end="1"/>
                                            </p:txEl>
                                          </p:spTgt>
                                        </p:tgtEl>
                                        <p:attrNameLst>
                                          <p:attrName>style.visibility</p:attrName>
                                        </p:attrNameLst>
                                      </p:cBhvr>
                                      <p:to>
                                        <p:strVal val="visible"/>
                                      </p:to>
                                    </p:set>
                                    <p:animEffect transition="in" filter="blinds(horizontal)">
                                      <p:cBhvr>
                                        <p:cTn id="62" dur="500"/>
                                        <p:tgtEl>
                                          <p:spTgt spid="59396">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9396">
                                            <p:txEl>
                                              <p:pRg st="2" end="2"/>
                                            </p:txEl>
                                          </p:spTgt>
                                        </p:tgtEl>
                                        <p:attrNameLst>
                                          <p:attrName>style.visibility</p:attrName>
                                        </p:attrNameLst>
                                      </p:cBhvr>
                                      <p:to>
                                        <p:strVal val="visible"/>
                                      </p:to>
                                    </p:set>
                                    <p:animEffect transition="in" filter="blinds(horizontal)">
                                      <p:cBhvr>
                                        <p:cTn id="67" dur="500"/>
                                        <p:tgtEl>
                                          <p:spTgt spid="59396">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59397">
                                            <p:txEl>
                                              <p:pRg st="1" end="1"/>
                                            </p:txEl>
                                          </p:spTgt>
                                        </p:tgtEl>
                                        <p:attrNameLst>
                                          <p:attrName>style.visibility</p:attrName>
                                        </p:attrNameLst>
                                      </p:cBhvr>
                                      <p:to>
                                        <p:strVal val="visible"/>
                                      </p:to>
                                    </p:set>
                                    <p:animEffect transition="in" filter="blinds(horizontal)">
                                      <p:cBhvr>
                                        <p:cTn id="72" dur="500"/>
                                        <p:tgtEl>
                                          <p:spTgt spid="59397">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59397">
                                            <p:txEl>
                                              <p:pRg st="2" end="2"/>
                                            </p:txEl>
                                          </p:spTgt>
                                        </p:tgtEl>
                                        <p:attrNameLst>
                                          <p:attrName>style.visibility</p:attrName>
                                        </p:attrNameLst>
                                      </p:cBhvr>
                                      <p:to>
                                        <p:strVal val="visible"/>
                                      </p:to>
                                    </p:set>
                                    <p:animEffect transition="in" filter="blinds(horizontal)">
                                      <p:cBhvr>
                                        <p:cTn id="77" dur="500"/>
                                        <p:tgtEl>
                                          <p:spTgt spid="59397">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59397">
                                            <p:txEl>
                                              <p:pRg st="3" end="3"/>
                                            </p:txEl>
                                          </p:spTgt>
                                        </p:tgtEl>
                                        <p:attrNameLst>
                                          <p:attrName>style.visibility</p:attrName>
                                        </p:attrNameLst>
                                      </p:cBhvr>
                                      <p:to>
                                        <p:strVal val="visible"/>
                                      </p:to>
                                    </p:set>
                                    <p:animEffect transition="in" filter="blinds(horizontal)">
                                      <p:cBhvr>
                                        <p:cTn id="82" dur="500"/>
                                        <p:tgtEl>
                                          <p:spTgt spid="5939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65</a:t>
            </a:fld>
            <a:endParaRPr lang="zh-CN" altLang="en-US" dirty="0"/>
          </a:p>
        </p:txBody>
      </p:sp>
      <p:sp>
        <p:nvSpPr>
          <p:cNvPr id="6" name="矩形 5"/>
          <p:cNvSpPr/>
          <p:nvPr/>
        </p:nvSpPr>
        <p:spPr>
          <a:xfrm>
            <a:off x="309388" y="997283"/>
            <a:ext cx="4253087" cy="523220"/>
          </a:xfrm>
          <a:prstGeom prst="rect">
            <a:avLst/>
          </a:prstGeom>
        </p:spPr>
        <p:txBody>
          <a:bodyPr wrap="none">
            <a:spAutoFit/>
          </a:bodyPr>
          <a:lstStyle/>
          <a:p>
            <a:pPr marL="457200" indent="-457200">
              <a:buClr>
                <a:srgbClr val="FF0000"/>
              </a:buClr>
              <a:buFont typeface="Wingdings" pitchFamily="2" charset="2"/>
              <a:buChar char="Ø"/>
            </a:pPr>
            <a:r>
              <a:rPr lang="zh-CN" altLang="en-US" sz="2800" b="1" dirty="0">
                <a:latin typeface="Verdana" pitchFamily="34" charset="0"/>
                <a:ea typeface="仿宋" pitchFamily="49" charset="-122"/>
              </a:rPr>
              <a:t>最小生成树的相关应用</a:t>
            </a:r>
          </a:p>
        </p:txBody>
      </p:sp>
      <p:grpSp>
        <p:nvGrpSpPr>
          <p:cNvPr id="8" name="组合 50"/>
          <p:cNvGrpSpPr/>
          <p:nvPr/>
        </p:nvGrpSpPr>
        <p:grpSpPr>
          <a:xfrm>
            <a:off x="4371989" y="1865132"/>
            <a:ext cx="2147052" cy="441093"/>
            <a:chOff x="11469428" y="2555088"/>
            <a:chExt cx="2743315" cy="441093"/>
          </a:xfrm>
        </p:grpSpPr>
        <p:sp>
          <p:nvSpPr>
            <p:cNvPr id="9" name="圆角矩形 8"/>
            <p:cNvSpPr/>
            <p:nvPr/>
          </p:nvSpPr>
          <p:spPr>
            <a:xfrm>
              <a:off x="11470094" y="2579077"/>
              <a:ext cx="2025261" cy="417104"/>
            </a:xfrm>
            <a:prstGeom prst="roundRect">
              <a:avLst/>
            </a:prstGeom>
            <a:gradFill>
              <a:gsLst>
                <a:gs pos="100000">
                  <a:schemeClr val="bg1">
                    <a:lumMod val="96000"/>
                  </a:schemeClr>
                </a:gs>
                <a:gs pos="0">
                  <a:schemeClr val="bg1">
                    <a:lumMod val="88000"/>
                  </a:schemeClr>
                </a:gs>
              </a:gsLst>
              <a:lin ang="5400000" scaled="0"/>
            </a:gradFill>
            <a:ln w="22225">
              <a:gradFill flip="none" rotWithShape="1">
                <a:gsLst>
                  <a:gs pos="0">
                    <a:schemeClr val="bg1"/>
                  </a:gs>
                  <a:gs pos="100000">
                    <a:schemeClr val="bg1">
                      <a:lumMod val="75000"/>
                    </a:schemeClr>
                  </a:gs>
                </a:gsLst>
                <a:lin ang="5400000" scaled="0"/>
                <a:tileRect/>
              </a:gradFill>
            </a:ln>
            <a:effectLst>
              <a:outerShdw blurRad="127000" dist="50800" dir="27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 name="矩形 9"/>
            <p:cNvSpPr>
              <a:spLocks noChangeArrowheads="1"/>
            </p:cNvSpPr>
            <p:nvPr/>
          </p:nvSpPr>
          <p:spPr bwMode="auto">
            <a:xfrm>
              <a:off x="11469428" y="2555088"/>
              <a:ext cx="2743315" cy="430887"/>
            </a:xfrm>
            <a:prstGeom prst="rect">
              <a:avLst/>
            </a:prstGeom>
            <a:noFill/>
            <a:ln w="9525">
              <a:noFill/>
              <a:miter lim="800000"/>
            </a:ln>
          </p:spPr>
          <p:txBody>
            <a:bodyPr wrap="square">
              <a:spAutoFit/>
            </a:bodyPr>
            <a:lstStyle/>
            <a:p>
              <a:pPr>
                <a:buClr>
                  <a:srgbClr val="FF0000"/>
                </a:buClr>
              </a:pPr>
              <a:r>
                <a:rPr lang="zh-CN" altLang="en-US" sz="2200" dirty="0">
                  <a:latin typeface="Times New Roman" pitchFamily="18" charset="0"/>
                  <a:ea typeface="黑体" pitchFamily="49" charset="-122"/>
                </a:rPr>
                <a:t>海量</a:t>
              </a:r>
              <a:r>
                <a:rPr lang="zh-CN" altLang="en-US" sz="2200" dirty="0">
                  <a:solidFill>
                    <a:srgbClr val="FF0000"/>
                  </a:solidFill>
                  <a:latin typeface="Times New Roman" pitchFamily="18" charset="0"/>
                  <a:ea typeface="黑体" pitchFamily="49" charset="-122"/>
                </a:rPr>
                <a:t>图数据 </a:t>
              </a:r>
            </a:p>
          </p:txBody>
        </p:sp>
      </p:grpSp>
      <p:pic>
        <p:nvPicPr>
          <p:cNvPr id="11" name="图片 10"/>
          <p:cNvPicPr/>
          <p:nvPr/>
        </p:nvPicPr>
        <p:blipFill>
          <a:blip r:embed="rId2" cstate="print">
            <a:clrChange>
              <a:clrFrom>
                <a:srgbClr val="FFFFFF"/>
              </a:clrFrom>
              <a:clrTo>
                <a:srgbClr val="FFFFFF">
                  <a:alpha val="0"/>
                </a:srgbClr>
              </a:clrTo>
            </a:clrChange>
          </a:blip>
          <a:srcRect/>
          <a:stretch>
            <a:fillRect/>
          </a:stretch>
        </p:blipFill>
        <p:spPr bwMode="auto">
          <a:xfrm>
            <a:off x="3517318" y="1950616"/>
            <a:ext cx="721308" cy="285224"/>
          </a:xfrm>
          <a:prstGeom prst="rect">
            <a:avLst/>
          </a:prstGeom>
          <a:noFill/>
          <a:ln w="9525">
            <a:noFill/>
            <a:miter lim="800000"/>
            <a:headEnd/>
            <a:tailEnd/>
          </a:ln>
        </p:spPr>
      </p:pic>
      <p:pic>
        <p:nvPicPr>
          <p:cNvPr id="12" name="图片 11"/>
          <p:cNvPicPr/>
          <p:nvPr/>
        </p:nvPicPr>
        <p:blipFill>
          <a:blip r:embed="rId3" cstate="print">
            <a:clrChange>
              <a:clrFrom>
                <a:srgbClr val="FFFFFF"/>
              </a:clrFrom>
              <a:clrTo>
                <a:srgbClr val="FFFFFF">
                  <a:alpha val="0"/>
                </a:srgbClr>
              </a:clrTo>
            </a:clrChange>
          </a:blip>
          <a:srcRect/>
          <a:stretch>
            <a:fillRect/>
          </a:stretch>
        </p:blipFill>
        <p:spPr bwMode="auto">
          <a:xfrm>
            <a:off x="5924550" y="1342446"/>
            <a:ext cx="3000375" cy="2600904"/>
          </a:xfrm>
          <a:prstGeom prst="rect">
            <a:avLst/>
          </a:prstGeom>
          <a:noFill/>
          <a:ln w="9525">
            <a:noFill/>
            <a:miter lim="800000"/>
            <a:headEnd/>
            <a:tailEnd/>
          </a:ln>
        </p:spPr>
      </p:pic>
      <p:grpSp>
        <p:nvGrpSpPr>
          <p:cNvPr id="13" name="组合 12"/>
          <p:cNvGrpSpPr/>
          <p:nvPr/>
        </p:nvGrpSpPr>
        <p:grpSpPr>
          <a:xfrm>
            <a:off x="171450" y="1865132"/>
            <a:ext cx="3871091" cy="1192393"/>
            <a:chOff x="171450" y="1865132"/>
            <a:chExt cx="3871091" cy="1192393"/>
          </a:xfrm>
        </p:grpSpPr>
        <p:pic>
          <p:nvPicPr>
            <p:cNvPr id="14" name="图片 13"/>
            <p:cNvPicPr/>
            <p:nvPr/>
          </p:nvPicPr>
          <p:blipFill>
            <a:blip r:embed="rId4" cstate="print">
              <a:clrChange>
                <a:clrFrom>
                  <a:srgbClr val="FFFFFF"/>
                </a:clrFrom>
                <a:clrTo>
                  <a:srgbClr val="FFFFFF">
                    <a:alpha val="0"/>
                  </a:srgbClr>
                </a:clrTo>
              </a:clrChange>
            </a:blip>
            <a:srcRect/>
            <a:stretch>
              <a:fillRect/>
            </a:stretch>
          </p:blipFill>
          <p:spPr bwMode="auto">
            <a:xfrm>
              <a:off x="171450" y="1872450"/>
              <a:ext cx="1714500" cy="1185075"/>
            </a:xfrm>
            <a:prstGeom prst="rect">
              <a:avLst/>
            </a:prstGeom>
            <a:noFill/>
            <a:ln w="9525">
              <a:noFill/>
              <a:miter lim="800000"/>
              <a:headEnd/>
              <a:tailEnd/>
            </a:ln>
          </p:spPr>
        </p:pic>
        <p:grpSp>
          <p:nvGrpSpPr>
            <p:cNvPr id="15" name="组合 50"/>
            <p:cNvGrpSpPr/>
            <p:nvPr/>
          </p:nvGrpSpPr>
          <p:grpSpPr>
            <a:xfrm>
              <a:off x="1895489" y="1865132"/>
              <a:ext cx="2147052" cy="441093"/>
              <a:chOff x="11469428" y="2555088"/>
              <a:chExt cx="2743315" cy="441093"/>
            </a:xfrm>
          </p:grpSpPr>
          <p:sp>
            <p:nvSpPr>
              <p:cNvPr id="16" name="圆角矩形 15"/>
              <p:cNvSpPr/>
              <p:nvPr/>
            </p:nvSpPr>
            <p:spPr>
              <a:xfrm>
                <a:off x="11470094" y="2579077"/>
                <a:ext cx="1666635" cy="417104"/>
              </a:xfrm>
              <a:prstGeom prst="roundRect">
                <a:avLst/>
              </a:prstGeom>
              <a:gradFill>
                <a:gsLst>
                  <a:gs pos="100000">
                    <a:schemeClr val="bg1">
                      <a:lumMod val="96000"/>
                    </a:schemeClr>
                  </a:gs>
                  <a:gs pos="0">
                    <a:schemeClr val="bg1">
                      <a:lumMod val="88000"/>
                    </a:schemeClr>
                  </a:gs>
                </a:gsLst>
                <a:lin ang="5400000" scaled="0"/>
              </a:gradFill>
              <a:ln w="22225">
                <a:gradFill flip="none" rotWithShape="1">
                  <a:gsLst>
                    <a:gs pos="0">
                      <a:schemeClr val="bg1"/>
                    </a:gs>
                    <a:gs pos="100000">
                      <a:schemeClr val="bg1">
                        <a:lumMod val="75000"/>
                      </a:schemeClr>
                    </a:gs>
                  </a:gsLst>
                  <a:lin ang="5400000" scaled="0"/>
                  <a:tileRect/>
                </a:gradFill>
              </a:ln>
              <a:effectLst>
                <a:outerShdw blurRad="127000" dist="50800" dir="27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7" name="矩形 16"/>
              <p:cNvSpPr>
                <a:spLocks noChangeArrowheads="1"/>
              </p:cNvSpPr>
              <p:nvPr/>
            </p:nvSpPr>
            <p:spPr bwMode="auto">
              <a:xfrm>
                <a:off x="11469428" y="2555088"/>
                <a:ext cx="2743315" cy="430887"/>
              </a:xfrm>
              <a:prstGeom prst="rect">
                <a:avLst/>
              </a:prstGeom>
              <a:noFill/>
              <a:ln w="9525">
                <a:noFill/>
                <a:miter lim="800000"/>
              </a:ln>
            </p:spPr>
            <p:txBody>
              <a:bodyPr wrap="square">
                <a:spAutoFit/>
              </a:bodyPr>
              <a:lstStyle/>
              <a:p>
                <a:pPr>
                  <a:buClr>
                    <a:srgbClr val="FF0000"/>
                  </a:buClr>
                </a:pPr>
                <a:r>
                  <a:rPr lang="zh-CN" altLang="en-US" sz="2200" dirty="0">
                    <a:latin typeface="Times New Roman" pitchFamily="18" charset="0"/>
                    <a:ea typeface="黑体" pitchFamily="49" charset="-122"/>
                  </a:rPr>
                  <a:t>社交网络</a:t>
                </a:r>
                <a:endParaRPr lang="zh-CN" altLang="en-US" sz="2200" dirty="0">
                  <a:solidFill>
                    <a:srgbClr val="FF0000"/>
                  </a:solidFill>
                  <a:latin typeface="Times New Roman" pitchFamily="18" charset="0"/>
                  <a:ea typeface="黑体" pitchFamily="49" charset="-122"/>
                </a:endParaRPr>
              </a:p>
            </p:txBody>
          </p:sp>
        </p:grpSp>
      </p:grpSp>
      <p:sp>
        <p:nvSpPr>
          <p:cNvPr id="18" name="矩形 17"/>
          <p:cNvSpPr/>
          <p:nvPr/>
        </p:nvSpPr>
        <p:spPr>
          <a:xfrm>
            <a:off x="223840" y="3160812"/>
            <a:ext cx="5057795" cy="1015663"/>
          </a:xfrm>
          <a:prstGeom prst="rect">
            <a:avLst/>
          </a:prstGeom>
        </p:spPr>
        <p:txBody>
          <a:bodyPr wrap="none">
            <a:spAutoFit/>
          </a:bodyPr>
          <a:lstStyle/>
          <a:p>
            <a:r>
              <a:rPr lang="zh-CN" altLang="en-US" sz="2000" dirty="0">
                <a:solidFill>
                  <a:srgbClr val="0000FF"/>
                </a:solidFill>
                <a:latin typeface="+mn-ea"/>
              </a:rPr>
              <a:t>“华谱系统”：姓氏：</a:t>
            </a:r>
            <a:r>
              <a:rPr lang="en-US" altLang="zh-CN" sz="2000" dirty="0">
                <a:solidFill>
                  <a:srgbClr val="0000FF"/>
                </a:solidFill>
                <a:latin typeface="+mn-ea"/>
              </a:rPr>
              <a:t>217</a:t>
            </a:r>
            <a:r>
              <a:rPr lang="zh-CN" altLang="en-US" sz="2000" dirty="0">
                <a:solidFill>
                  <a:srgbClr val="0000FF"/>
                </a:solidFill>
                <a:latin typeface="+mn-ea"/>
              </a:rPr>
              <a:t>、人物：</a:t>
            </a:r>
            <a:r>
              <a:rPr lang="en-US" altLang="zh-CN" sz="2000" dirty="0">
                <a:solidFill>
                  <a:srgbClr val="0000FF"/>
                </a:solidFill>
                <a:latin typeface="+mn-ea"/>
              </a:rPr>
              <a:t>127</a:t>
            </a:r>
            <a:r>
              <a:rPr lang="zh-CN" altLang="en-US" sz="2000" dirty="0">
                <a:solidFill>
                  <a:srgbClr val="0000FF"/>
                </a:solidFill>
                <a:latin typeface="+mn-ea"/>
              </a:rPr>
              <a:t>万、</a:t>
            </a:r>
            <a:endParaRPr lang="en-US" altLang="zh-CN" sz="2000" dirty="0">
              <a:solidFill>
                <a:srgbClr val="0000FF"/>
              </a:solidFill>
              <a:latin typeface="+mn-ea"/>
            </a:endParaRPr>
          </a:p>
          <a:p>
            <a:r>
              <a:rPr lang="en-US" altLang="zh-CN" sz="2000" dirty="0">
                <a:solidFill>
                  <a:srgbClr val="0000FF"/>
                </a:solidFill>
                <a:latin typeface="+mn-ea"/>
              </a:rPr>
              <a:t>              </a:t>
            </a:r>
            <a:r>
              <a:rPr lang="zh-CN" altLang="en-US" sz="2000" dirty="0">
                <a:solidFill>
                  <a:srgbClr val="0000FF"/>
                </a:solidFill>
                <a:latin typeface="+mn-ea"/>
              </a:rPr>
              <a:t>人物关系：</a:t>
            </a:r>
            <a:r>
              <a:rPr lang="en-US" altLang="zh-CN" sz="2000" dirty="0">
                <a:solidFill>
                  <a:srgbClr val="0000FF"/>
                </a:solidFill>
                <a:latin typeface="+mn-ea"/>
              </a:rPr>
              <a:t>249</a:t>
            </a:r>
            <a:r>
              <a:rPr lang="zh-CN" altLang="en-US" sz="2000" dirty="0">
                <a:solidFill>
                  <a:srgbClr val="0000FF"/>
                </a:solidFill>
                <a:latin typeface="+mn-ea"/>
              </a:rPr>
              <a:t>万</a:t>
            </a:r>
            <a:endParaRPr lang="en-US" altLang="zh-CN" sz="2000" dirty="0">
              <a:solidFill>
                <a:srgbClr val="0000FF"/>
              </a:solidFill>
              <a:latin typeface="+mn-ea"/>
            </a:endParaRPr>
          </a:p>
          <a:p>
            <a:endParaRPr lang="zh-CN" altLang="en-US" sz="2000" dirty="0">
              <a:solidFill>
                <a:srgbClr val="0000FF"/>
              </a:solidFill>
            </a:endParaRPr>
          </a:p>
        </p:txBody>
      </p:sp>
      <p:graphicFrame>
        <p:nvGraphicFramePr>
          <p:cNvPr id="19" name="表格 18"/>
          <p:cNvGraphicFramePr>
            <a:graphicFrameLocks noGrp="1"/>
          </p:cNvGraphicFramePr>
          <p:nvPr/>
        </p:nvGraphicFramePr>
        <p:xfrm>
          <a:off x="352424" y="4040505"/>
          <a:ext cx="4391025" cy="1828800"/>
        </p:xfrm>
        <a:graphic>
          <a:graphicData uri="http://schemas.openxmlformats.org/drawingml/2006/table">
            <a:tbl>
              <a:tblPr/>
              <a:tblGrid>
                <a:gridCol w="1463675"/>
                <a:gridCol w="1463675"/>
                <a:gridCol w="1463675"/>
              </a:tblGrid>
              <a:tr h="149406">
                <a:tc gridSpan="3">
                  <a:txBody>
                    <a:bodyPr/>
                    <a:lstStyle/>
                    <a:p>
                      <a:pPr algn="ctr">
                        <a:spcAft>
                          <a:spcPts val="0"/>
                        </a:spcAft>
                      </a:pPr>
                      <a:r>
                        <a:rPr lang="zh-CN" sz="2000" kern="100" dirty="0">
                          <a:solidFill>
                            <a:srgbClr val="0000FF"/>
                          </a:solidFill>
                          <a:latin typeface="Times New Roman"/>
                          <a:ea typeface="黑体"/>
                          <a:cs typeface="Times New Roman"/>
                        </a:rPr>
                        <a:t>最小生成树</a:t>
                      </a:r>
                      <a:r>
                        <a:rPr lang="zh-CN" altLang="en-US" sz="2000" kern="100" dirty="0">
                          <a:solidFill>
                            <a:srgbClr val="0000FF"/>
                          </a:solidFill>
                          <a:latin typeface="Times New Roman"/>
                          <a:ea typeface="黑体"/>
                          <a:cs typeface="Times New Roman"/>
                        </a:rPr>
                        <a:t>求解算法</a:t>
                      </a:r>
                      <a:r>
                        <a:rPr lang="zh-CN" sz="2000" kern="100" dirty="0">
                          <a:solidFill>
                            <a:srgbClr val="0000FF"/>
                          </a:solidFill>
                          <a:latin typeface="Times New Roman"/>
                          <a:ea typeface="黑体"/>
                          <a:cs typeface="Times New Roman"/>
                        </a:rPr>
                        <a:t>时间复杂度</a:t>
                      </a:r>
                      <a:r>
                        <a:rPr lang="zh-CN" altLang="en-US" sz="2000" kern="100" dirty="0">
                          <a:solidFill>
                            <a:srgbClr val="0000FF"/>
                          </a:solidFill>
                          <a:latin typeface="Times New Roman"/>
                          <a:ea typeface="黑体"/>
                          <a:cs typeface="Times New Roman"/>
                        </a:rPr>
                        <a:t>对比</a:t>
                      </a:r>
                      <a:endParaRPr lang="zh-CN" sz="2000" kern="100" dirty="0">
                        <a:solidFill>
                          <a:srgbClr val="0000FF"/>
                        </a:solidFill>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r>
              <a:tr h="298813">
                <a:tc rowSpan="2">
                  <a:txBody>
                    <a:bodyPr/>
                    <a:lstStyle/>
                    <a:p>
                      <a:pPr algn="ctr">
                        <a:spcAft>
                          <a:spcPts val="0"/>
                        </a:spcAft>
                      </a:pPr>
                      <a:endParaRPr lang="en-US" sz="2000" kern="100" dirty="0">
                        <a:latin typeface="Times New Roman"/>
                        <a:ea typeface="黑体"/>
                        <a:cs typeface="Times New Roman"/>
                      </a:endParaRPr>
                    </a:p>
                    <a:p>
                      <a:pPr indent="133350" algn="ctr">
                        <a:spcAft>
                          <a:spcPts val="0"/>
                        </a:spcAft>
                      </a:pPr>
                      <a:r>
                        <a:rPr lang="zh-CN" sz="2000" kern="100" dirty="0">
                          <a:latin typeface="Times New Roman"/>
                          <a:ea typeface="黑体"/>
                          <a:cs typeface="Times New Roman"/>
                        </a:rPr>
                        <a:t>算法</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zh-CN" sz="2000" kern="100" dirty="0">
                          <a:latin typeface="Times New Roman"/>
                          <a:ea typeface="黑体"/>
                          <a:cs typeface="Times New Roman"/>
                        </a:rPr>
                        <a:t>图的存储结构</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r>
              <a:tr h="149406">
                <a:tc vMerge="1">
                  <a:txBody>
                    <a:bodyPr/>
                    <a:lstStyle/>
                    <a:p>
                      <a:endParaRPr lang="zh-CN"/>
                    </a:p>
                  </a:txBody>
                  <a:tcPr/>
                </a:tc>
                <a:tc>
                  <a:txBody>
                    <a:bodyPr/>
                    <a:lstStyle/>
                    <a:p>
                      <a:pPr algn="ctr">
                        <a:spcAft>
                          <a:spcPts val="0"/>
                        </a:spcAft>
                      </a:pPr>
                      <a:r>
                        <a:rPr lang="zh-CN" sz="2000" kern="100" dirty="0">
                          <a:latin typeface="Times New Roman"/>
                          <a:ea typeface="黑体"/>
                          <a:cs typeface="Times New Roman"/>
                        </a:rPr>
                        <a:t>邻接表</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latin typeface="Times New Roman"/>
                          <a:ea typeface="黑体"/>
                          <a:cs typeface="Times New Roman"/>
                        </a:rPr>
                        <a:t>邻接矩阵</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9406">
                <a:tc>
                  <a:txBody>
                    <a:bodyPr/>
                    <a:lstStyle/>
                    <a:p>
                      <a:pPr algn="ctr">
                        <a:spcAft>
                          <a:spcPts val="0"/>
                        </a:spcAft>
                      </a:pPr>
                      <a:r>
                        <a:rPr lang="en-US" sz="2000" kern="100" dirty="0">
                          <a:solidFill>
                            <a:srgbClr val="FF0000"/>
                          </a:solidFill>
                          <a:latin typeface="Times New Roman"/>
                          <a:ea typeface="黑体"/>
                          <a:cs typeface="Times New Roman"/>
                        </a:rPr>
                        <a:t>Prim</a:t>
                      </a:r>
                      <a:endParaRPr lang="zh-CN" sz="2000" kern="100" dirty="0">
                        <a:solidFill>
                          <a:srgbClr val="FF0000"/>
                        </a:solidFill>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en-US" sz="2000" kern="100" dirty="0">
                          <a:latin typeface="Times New Roman"/>
                          <a:ea typeface="黑体"/>
                          <a:cs typeface="Times New Roman"/>
                        </a:rPr>
                        <a:t>O(n</a:t>
                      </a:r>
                      <a:r>
                        <a:rPr lang="en-US" sz="2000" kern="100" baseline="30000" dirty="0">
                          <a:latin typeface="Times New Roman"/>
                          <a:ea typeface="黑体"/>
                          <a:cs typeface="Times New Roman"/>
                        </a:rPr>
                        <a:t>2</a:t>
                      </a:r>
                      <a:r>
                        <a:rPr lang="en-US" sz="2000" kern="100" dirty="0">
                          <a:latin typeface="Times New Roman"/>
                          <a:ea typeface="黑体"/>
                          <a:cs typeface="Times New Roman"/>
                        </a:rPr>
                        <a:t>)</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r>
              <a:tr h="149406">
                <a:tc>
                  <a:txBody>
                    <a:bodyPr/>
                    <a:lstStyle/>
                    <a:p>
                      <a:pPr algn="ctr">
                        <a:spcAft>
                          <a:spcPts val="0"/>
                        </a:spcAft>
                      </a:pPr>
                      <a:r>
                        <a:rPr lang="zh-CN" sz="2000" kern="100" dirty="0">
                          <a:solidFill>
                            <a:srgbClr val="FF0000"/>
                          </a:solidFill>
                          <a:latin typeface="Times New Roman"/>
                          <a:ea typeface="黑体"/>
                          <a:cs typeface="Times New Roman"/>
                        </a:rPr>
                        <a:t>改进</a:t>
                      </a:r>
                      <a:r>
                        <a:rPr lang="en-US" sz="2000" kern="100" dirty="0">
                          <a:solidFill>
                            <a:srgbClr val="FF0000"/>
                          </a:solidFill>
                          <a:latin typeface="Times New Roman"/>
                          <a:ea typeface="黑体"/>
                          <a:cs typeface="Times New Roman"/>
                        </a:rPr>
                        <a:t>Prim</a:t>
                      </a:r>
                      <a:endParaRPr lang="zh-CN" sz="2000" kern="100" dirty="0">
                        <a:solidFill>
                          <a:srgbClr val="FF0000"/>
                        </a:solidFill>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en-US" sz="2000" kern="100" dirty="0">
                          <a:latin typeface="Times New Roman"/>
                          <a:ea typeface="黑体"/>
                          <a:cs typeface="Times New Roman"/>
                        </a:rPr>
                        <a:t>O(</a:t>
                      </a:r>
                      <a:r>
                        <a:rPr lang="en-US" sz="2000" kern="100" dirty="0" err="1">
                          <a:latin typeface="Times New Roman"/>
                          <a:ea typeface="黑体"/>
                          <a:cs typeface="Times New Roman"/>
                        </a:rPr>
                        <a:t>e+nlogn</a:t>
                      </a:r>
                      <a:r>
                        <a:rPr lang="en-US" sz="2000" kern="100" dirty="0">
                          <a:latin typeface="Times New Roman"/>
                          <a:ea typeface="黑体"/>
                          <a:cs typeface="Times New Roman"/>
                        </a:rPr>
                        <a:t>)</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r>
              <a:tr h="149406">
                <a:tc>
                  <a:txBody>
                    <a:bodyPr/>
                    <a:lstStyle/>
                    <a:p>
                      <a:pPr algn="ctr">
                        <a:spcAft>
                          <a:spcPts val="0"/>
                        </a:spcAft>
                      </a:pPr>
                      <a:r>
                        <a:rPr lang="en-US" sz="2000" kern="100" dirty="0" err="1">
                          <a:solidFill>
                            <a:srgbClr val="FF0000"/>
                          </a:solidFill>
                          <a:latin typeface="Times New Roman"/>
                          <a:ea typeface="黑体"/>
                          <a:cs typeface="Times New Roman"/>
                        </a:rPr>
                        <a:t>Kruskal</a:t>
                      </a:r>
                      <a:endParaRPr lang="zh-CN" sz="2000" kern="100" dirty="0">
                        <a:solidFill>
                          <a:srgbClr val="FF0000"/>
                        </a:solidFill>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黑体"/>
                          <a:cs typeface="Times New Roman"/>
                        </a:rPr>
                        <a:t>O(</a:t>
                      </a:r>
                      <a:r>
                        <a:rPr lang="en-US" sz="2000" kern="100" dirty="0" err="1">
                          <a:latin typeface="Times New Roman"/>
                          <a:ea typeface="黑体"/>
                          <a:cs typeface="Times New Roman"/>
                        </a:rPr>
                        <a:t>eloge</a:t>
                      </a:r>
                      <a:r>
                        <a:rPr lang="en-US" sz="2000" kern="100" dirty="0">
                          <a:latin typeface="Times New Roman"/>
                          <a:ea typeface="黑体"/>
                          <a:cs typeface="Times New Roman"/>
                        </a:rPr>
                        <a:t>)</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a:ea typeface="黑体"/>
                          <a:cs typeface="Times New Roman"/>
                        </a:rPr>
                        <a:t>O(n</a:t>
                      </a:r>
                      <a:r>
                        <a:rPr lang="en-US" sz="2000" kern="100" baseline="30000" dirty="0">
                          <a:latin typeface="Times New Roman"/>
                          <a:ea typeface="黑体"/>
                          <a:cs typeface="Times New Roman"/>
                        </a:rPr>
                        <a:t>3</a:t>
                      </a:r>
                      <a:r>
                        <a:rPr lang="en-US" sz="2000" kern="100" dirty="0">
                          <a:latin typeface="Times New Roman"/>
                          <a:ea typeface="黑体"/>
                          <a:cs typeface="Times New Roman"/>
                        </a:rPr>
                        <a:t>)</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 name="矩形 19"/>
          <p:cNvSpPr/>
          <p:nvPr/>
        </p:nvSpPr>
        <p:spPr>
          <a:xfrm>
            <a:off x="4705350" y="4300865"/>
            <a:ext cx="4276725" cy="400110"/>
          </a:xfrm>
          <a:prstGeom prst="rect">
            <a:avLst/>
          </a:prstGeom>
        </p:spPr>
        <p:txBody>
          <a:bodyPr wrap="square">
            <a:spAutoFit/>
          </a:bodyPr>
          <a:lstStyle/>
          <a:p>
            <a:r>
              <a:rPr lang="zh-CN" altLang="en-US" sz="2000" dirty="0">
                <a:solidFill>
                  <a:srgbClr val="FF0000"/>
                </a:solidFill>
                <a:latin typeface="+mn-ea"/>
              </a:rPr>
              <a:t>如何适应海量图数据求解最小生成树？</a:t>
            </a:r>
            <a:endParaRPr lang="en-US" altLang="zh-CN" sz="2000" dirty="0">
              <a:solidFill>
                <a:srgbClr val="FF0000"/>
              </a:solidFill>
              <a:latin typeface="+mn-ea"/>
            </a:endParaRPr>
          </a:p>
        </p:txBody>
      </p:sp>
      <p:sp>
        <p:nvSpPr>
          <p:cNvPr id="21" name="矩形 20"/>
          <p:cNvSpPr/>
          <p:nvPr/>
        </p:nvSpPr>
        <p:spPr>
          <a:xfrm>
            <a:off x="4810125" y="4862840"/>
            <a:ext cx="4191000" cy="400110"/>
          </a:xfrm>
          <a:prstGeom prst="rect">
            <a:avLst/>
          </a:prstGeom>
        </p:spPr>
        <p:txBody>
          <a:bodyPr wrap="square">
            <a:spAutoFit/>
          </a:bodyPr>
          <a:lstStyle/>
          <a:p>
            <a:r>
              <a:rPr lang="zh-CN" altLang="en-US" sz="2000" dirty="0">
                <a:solidFill>
                  <a:srgbClr val="0000FF"/>
                </a:solidFill>
                <a:latin typeface="+mn-ea"/>
              </a:rPr>
              <a:t>分布式、并行最小生成树算法</a:t>
            </a:r>
            <a:endParaRPr lang="en-US" altLang="zh-CN" sz="2000" dirty="0">
              <a:solidFill>
                <a:srgbClr val="0000FF"/>
              </a:solidFill>
              <a:latin typeface="+mn-ea"/>
            </a:endParaRPr>
          </a:p>
        </p:txBody>
      </p:sp>
      <p:grpSp>
        <p:nvGrpSpPr>
          <p:cNvPr id="27" name="组合 26"/>
          <p:cNvGrpSpPr/>
          <p:nvPr/>
        </p:nvGrpSpPr>
        <p:grpSpPr>
          <a:xfrm>
            <a:off x="-1466760" y="102795"/>
            <a:ext cx="8919080" cy="697659"/>
            <a:chOff x="-1466760" y="102795"/>
            <a:chExt cx="8919080" cy="697659"/>
          </a:xfrm>
        </p:grpSpPr>
        <p:sp>
          <p:nvSpPr>
            <p:cNvPr id="28" name="TextBox 6"/>
            <p:cNvSpPr txBox="1">
              <a:spLocks noChangeArrowheads="1"/>
            </p:cNvSpPr>
            <p:nvPr/>
          </p:nvSpPr>
          <p:spPr bwMode="auto">
            <a:xfrm>
              <a:off x="-1466760" y="142484"/>
              <a:ext cx="8919080"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9.5 </a:t>
              </a:r>
              <a:r>
                <a:rPr lang="zh-CN" altLang="en-US" sz="3600" b="1" dirty="0">
                  <a:latin typeface="Times New Roman" pitchFamily="18" charset="0"/>
                  <a:ea typeface="黑体" pitchFamily="49" charset="-122"/>
                </a:rPr>
                <a:t>最小生成树</a:t>
              </a:r>
              <a:endParaRPr lang="zh-CN" altLang="en-US" sz="3600" b="1" dirty="0">
                <a:solidFill>
                  <a:srgbClr val="FF0000"/>
                </a:solidFill>
                <a:latin typeface="Times New Roman" pitchFamily="18" charset="0"/>
                <a:ea typeface="黑体" pitchFamily="49" charset="-122"/>
              </a:endParaRPr>
            </a:p>
          </p:txBody>
        </p:sp>
        <p:grpSp>
          <p:nvGrpSpPr>
            <p:cNvPr id="29" name="组合 28"/>
            <p:cNvGrpSpPr/>
            <p:nvPr/>
          </p:nvGrpSpPr>
          <p:grpSpPr>
            <a:xfrm>
              <a:off x="539550" y="102795"/>
              <a:ext cx="836244" cy="697659"/>
              <a:chOff x="539550" y="186011"/>
              <a:chExt cx="752927" cy="614443"/>
            </a:xfrm>
          </p:grpSpPr>
          <p:sp>
            <p:nvSpPr>
              <p:cNvPr id="30" name="Freeform 5"/>
              <p:cNvSpPr/>
              <p:nvPr/>
            </p:nvSpPr>
            <p:spPr bwMode="auto">
              <a:xfrm>
                <a:off x="539550" y="186011"/>
                <a:ext cx="752927" cy="61444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itchFamily="34" charset="-122"/>
                </a:endParaRPr>
              </a:p>
            </p:txBody>
          </p:sp>
          <p:pic>
            <p:nvPicPr>
              <p:cNvPr id="31" name="图片 30" descr="u=714968970,2342735455&amp;fm=27&amp;gp=0.jpg"/>
              <p:cNvPicPr/>
              <p:nvPr/>
            </p:nvPicPr>
            <p:blipFill>
              <a:blip r:embed="rId5" cstate="print">
                <a:clrChange>
                  <a:clrFrom>
                    <a:srgbClr val="FFFFFF"/>
                  </a:clrFrom>
                  <a:clrTo>
                    <a:srgbClr val="FFFFFF">
                      <a:alpha val="0"/>
                    </a:srgbClr>
                  </a:clrTo>
                </a:clrChange>
              </a:blip>
              <a:stretch>
                <a:fillRect/>
              </a:stretch>
            </p:blipFill>
            <p:spPr>
              <a:xfrm>
                <a:off x="727375" y="332136"/>
                <a:ext cx="408130" cy="375988"/>
              </a:xfrm>
              <a:prstGeom prst="rect">
                <a:avLst/>
              </a:prstGeom>
            </p:spPr>
          </p:pic>
        </p:grp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par>
                                <p:cTn id="13" presetID="3" presetClass="entr" presetSubtype="1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blinds(horizontal)">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5FFAE6C4-453C-44BE-9916-E7A9543F1BBF}" type="slidenum">
              <a:rPr lang="zh-CN" altLang="en-US">
                <a:solidFill>
                  <a:schemeClr val="bg1"/>
                </a:solidFill>
                <a:latin typeface="Verdana" pitchFamily="34" charset="0"/>
                <a:ea typeface="宋体" pitchFamily="2" charset="-122"/>
              </a:rPr>
              <a:pPr/>
              <a:t>66</a:t>
            </a:fld>
            <a:endParaRPr lang="en-US" altLang="zh-CN">
              <a:solidFill>
                <a:schemeClr val="bg1"/>
              </a:solidFill>
              <a:latin typeface="Verdana" pitchFamily="34" charset="0"/>
              <a:ea typeface="宋体" pitchFamily="2" charset="-122"/>
            </a:endParaRPr>
          </a:p>
        </p:txBody>
      </p:sp>
      <p:sp>
        <p:nvSpPr>
          <p:cNvPr id="3" name="Rectangle 3"/>
          <p:cNvSpPr>
            <a:spLocks noGrp="1" noChangeArrowheads="1"/>
          </p:cNvSpPr>
          <p:nvPr>
            <p:ph type="body" idx="1"/>
          </p:nvPr>
        </p:nvSpPr>
        <p:spPr>
          <a:xfrm>
            <a:off x="323528" y="1052736"/>
            <a:ext cx="8280920" cy="2735262"/>
          </a:xfrm>
        </p:spPr>
        <p:txBody>
          <a:bodyPr/>
          <a:lstStyle/>
          <a:p>
            <a:pPr eaLnBrk="1" hangingPunct="1">
              <a:lnSpc>
                <a:spcPct val="80000"/>
              </a:lnSpc>
              <a:buClr>
                <a:srgbClr val="FF0000"/>
              </a:buClr>
              <a:buFont typeface="Wingdings" pitchFamily="2" charset="2"/>
              <a:buChar char="n"/>
            </a:pPr>
            <a:r>
              <a:rPr lang="zh-CN" altLang="en-US" sz="2800" b="1" dirty="0"/>
              <a:t>有向无环图</a:t>
            </a:r>
            <a:r>
              <a:rPr lang="en-US" altLang="zh-CN" sz="2400" b="1" dirty="0"/>
              <a:t>(</a:t>
            </a:r>
            <a:r>
              <a:rPr lang="en-US" altLang="zh-CN" sz="2400" dirty="0">
                <a:solidFill>
                  <a:srgbClr val="0000FF"/>
                </a:solidFill>
              </a:rPr>
              <a:t>Directed Acyclic Graph, DAG</a:t>
            </a:r>
            <a:r>
              <a:rPr lang="en-US" altLang="zh-CN" sz="2400" dirty="0"/>
              <a:t>)</a:t>
            </a:r>
          </a:p>
          <a:p>
            <a:pPr lvl="1">
              <a:buClr>
                <a:srgbClr val="FF0000"/>
              </a:buClr>
              <a:buFont typeface="Arial" pitchFamily="34" charset="0"/>
              <a:buChar char="•"/>
            </a:pPr>
            <a:r>
              <a:rPr lang="zh-CN" altLang="en-US" sz="2400" b="1" dirty="0"/>
              <a:t>有向无环图指的是一个无回路的有向图。</a:t>
            </a:r>
            <a:endParaRPr lang="en-US" altLang="zh-CN" sz="2400" b="1" dirty="0"/>
          </a:p>
          <a:p>
            <a:pPr lvl="1">
              <a:buClr>
                <a:srgbClr val="FF0000"/>
              </a:buClr>
              <a:buFont typeface="Arial" pitchFamily="34" charset="0"/>
              <a:buChar char="•"/>
            </a:pPr>
            <a:r>
              <a:rPr lang="zh-CN" altLang="en-US" sz="2400" b="1" dirty="0"/>
              <a:t>如果有一个非有向无环图，且</a:t>
            </a:r>
            <a:r>
              <a:rPr lang="en-US" altLang="zh-CN" sz="2400" b="1" dirty="0"/>
              <a:t>A</a:t>
            </a:r>
            <a:r>
              <a:rPr lang="zh-CN" altLang="en-US" sz="2400" b="1" dirty="0"/>
              <a:t>点出发向</a:t>
            </a:r>
            <a:r>
              <a:rPr lang="en-US" altLang="zh-CN" sz="2400" b="1" dirty="0"/>
              <a:t>B</a:t>
            </a:r>
            <a:r>
              <a:rPr lang="zh-CN" altLang="en-US" sz="2400" b="1" dirty="0"/>
              <a:t>经</a:t>
            </a:r>
            <a:r>
              <a:rPr lang="en-US" altLang="zh-CN" sz="2400" b="1" dirty="0"/>
              <a:t>C</a:t>
            </a:r>
            <a:r>
              <a:rPr lang="zh-CN" altLang="en-US" sz="2400" b="1" dirty="0"/>
              <a:t>可回到</a:t>
            </a:r>
            <a:r>
              <a:rPr lang="en-US" altLang="zh-CN" sz="2400" b="1" dirty="0"/>
              <a:t>A</a:t>
            </a:r>
            <a:r>
              <a:rPr lang="zh-CN" altLang="en-US" sz="2400" b="1" dirty="0"/>
              <a:t>，形成一个环。将从</a:t>
            </a:r>
            <a:r>
              <a:rPr lang="en-US" altLang="zh-CN" sz="2400" b="1" dirty="0"/>
              <a:t>C</a:t>
            </a:r>
            <a:r>
              <a:rPr lang="zh-CN" altLang="en-US" sz="2400" b="1" dirty="0"/>
              <a:t>到</a:t>
            </a:r>
            <a:r>
              <a:rPr lang="en-US" altLang="zh-CN" sz="2400" b="1" dirty="0"/>
              <a:t>A</a:t>
            </a:r>
            <a:r>
              <a:rPr lang="zh-CN" altLang="en-US" sz="2400" b="1" dirty="0"/>
              <a:t>的边方向改为从</a:t>
            </a:r>
            <a:r>
              <a:rPr lang="en-US" altLang="zh-CN" sz="2400" b="1" dirty="0"/>
              <a:t>A</a:t>
            </a:r>
            <a:r>
              <a:rPr lang="zh-CN" altLang="en-US" sz="2400" b="1" dirty="0"/>
              <a:t>到</a:t>
            </a:r>
            <a:r>
              <a:rPr lang="en-US" altLang="zh-CN" sz="2400" b="1" dirty="0"/>
              <a:t>C</a:t>
            </a:r>
            <a:r>
              <a:rPr lang="zh-CN" altLang="en-US" sz="2400" b="1" dirty="0"/>
              <a:t>，则变成有向无环图。</a:t>
            </a:r>
            <a:endParaRPr lang="en-US" altLang="zh-CN" sz="2400" b="1" dirty="0"/>
          </a:p>
        </p:txBody>
      </p:sp>
      <p:grpSp>
        <p:nvGrpSpPr>
          <p:cNvPr id="26" name="Group 7"/>
          <p:cNvGrpSpPr/>
          <p:nvPr/>
        </p:nvGrpSpPr>
        <p:grpSpPr bwMode="auto">
          <a:xfrm>
            <a:off x="467544" y="3214665"/>
            <a:ext cx="3603625" cy="1587500"/>
            <a:chOff x="0" y="0"/>
            <a:chExt cx="2631" cy="1090"/>
          </a:xfrm>
        </p:grpSpPr>
        <p:sp>
          <p:nvSpPr>
            <p:cNvPr id="27" name="Oval 8"/>
            <p:cNvSpPr>
              <a:spLocks noChangeArrowheads="1"/>
            </p:cNvSpPr>
            <p:nvPr/>
          </p:nvSpPr>
          <p:spPr bwMode="auto">
            <a:xfrm>
              <a:off x="0" y="545"/>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1</a:t>
              </a:r>
            </a:p>
          </p:txBody>
        </p:sp>
        <p:sp>
          <p:nvSpPr>
            <p:cNvPr id="28" name="Oval 9"/>
            <p:cNvSpPr>
              <a:spLocks noChangeArrowheads="1"/>
            </p:cNvSpPr>
            <p:nvPr/>
          </p:nvSpPr>
          <p:spPr bwMode="auto">
            <a:xfrm>
              <a:off x="771" y="1"/>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2</a:t>
              </a:r>
            </a:p>
          </p:txBody>
        </p:sp>
        <p:sp>
          <p:nvSpPr>
            <p:cNvPr id="33" name="Oval 10"/>
            <p:cNvSpPr>
              <a:spLocks noChangeArrowheads="1"/>
            </p:cNvSpPr>
            <p:nvPr/>
          </p:nvSpPr>
          <p:spPr bwMode="auto">
            <a:xfrm>
              <a:off x="817" y="90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3</a:t>
              </a:r>
            </a:p>
          </p:txBody>
        </p:sp>
        <p:sp>
          <p:nvSpPr>
            <p:cNvPr id="34" name="Oval 11"/>
            <p:cNvSpPr>
              <a:spLocks noChangeArrowheads="1"/>
            </p:cNvSpPr>
            <p:nvPr/>
          </p:nvSpPr>
          <p:spPr bwMode="auto">
            <a:xfrm>
              <a:off x="1678" y="0"/>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4</a:t>
              </a:r>
            </a:p>
          </p:txBody>
        </p:sp>
        <p:sp>
          <p:nvSpPr>
            <p:cNvPr id="35" name="Line 12"/>
            <p:cNvSpPr>
              <a:spLocks noChangeShapeType="1"/>
            </p:cNvSpPr>
            <p:nvPr/>
          </p:nvSpPr>
          <p:spPr bwMode="auto">
            <a:xfrm flipV="1">
              <a:off x="136" y="137"/>
              <a:ext cx="635" cy="408"/>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36" name="Line 13"/>
            <p:cNvSpPr>
              <a:spLocks noChangeShapeType="1"/>
            </p:cNvSpPr>
            <p:nvPr/>
          </p:nvSpPr>
          <p:spPr bwMode="auto">
            <a:xfrm>
              <a:off x="182" y="681"/>
              <a:ext cx="635" cy="318"/>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37" name="Line 14"/>
            <p:cNvSpPr>
              <a:spLocks noChangeShapeType="1"/>
            </p:cNvSpPr>
            <p:nvPr/>
          </p:nvSpPr>
          <p:spPr bwMode="auto">
            <a:xfrm>
              <a:off x="907" y="182"/>
              <a:ext cx="862" cy="726"/>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38" name="Line 15"/>
            <p:cNvSpPr>
              <a:spLocks noChangeShapeType="1"/>
            </p:cNvSpPr>
            <p:nvPr/>
          </p:nvSpPr>
          <p:spPr bwMode="auto">
            <a:xfrm flipV="1">
              <a:off x="998" y="999"/>
              <a:ext cx="726" cy="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39" name="Oval 16"/>
            <p:cNvSpPr>
              <a:spLocks noChangeArrowheads="1"/>
            </p:cNvSpPr>
            <p:nvPr/>
          </p:nvSpPr>
          <p:spPr bwMode="auto">
            <a:xfrm>
              <a:off x="1724" y="90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5</a:t>
              </a:r>
            </a:p>
          </p:txBody>
        </p:sp>
        <p:sp>
          <p:nvSpPr>
            <p:cNvPr id="40" name="Oval 17"/>
            <p:cNvSpPr>
              <a:spLocks noChangeArrowheads="1"/>
            </p:cNvSpPr>
            <p:nvPr/>
          </p:nvSpPr>
          <p:spPr bwMode="auto">
            <a:xfrm>
              <a:off x="2449" y="409"/>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6</a:t>
              </a:r>
            </a:p>
          </p:txBody>
        </p:sp>
        <p:sp>
          <p:nvSpPr>
            <p:cNvPr id="41" name="Line 18"/>
            <p:cNvSpPr>
              <a:spLocks noChangeShapeType="1"/>
            </p:cNvSpPr>
            <p:nvPr/>
          </p:nvSpPr>
          <p:spPr bwMode="auto">
            <a:xfrm flipV="1">
              <a:off x="953" y="91"/>
              <a:ext cx="726" cy="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42" name="Line 19"/>
            <p:cNvSpPr>
              <a:spLocks noChangeShapeType="1"/>
            </p:cNvSpPr>
            <p:nvPr/>
          </p:nvSpPr>
          <p:spPr bwMode="auto">
            <a:xfrm>
              <a:off x="1860" y="91"/>
              <a:ext cx="589" cy="363"/>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43" name="Line 20"/>
            <p:cNvSpPr>
              <a:spLocks noChangeShapeType="1"/>
            </p:cNvSpPr>
            <p:nvPr/>
          </p:nvSpPr>
          <p:spPr bwMode="auto">
            <a:xfrm flipV="1">
              <a:off x="1905" y="545"/>
              <a:ext cx="544" cy="453"/>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grpSp>
      <p:pic>
        <p:nvPicPr>
          <p:cNvPr id="4" name="图片 3"/>
          <p:cNvPicPr>
            <a:picLocks noChangeAspect="1"/>
          </p:cNvPicPr>
          <p:nvPr/>
        </p:nvPicPr>
        <p:blipFill>
          <a:blip r:embed="rId2"/>
          <a:stretch>
            <a:fillRect/>
          </a:stretch>
        </p:blipFill>
        <p:spPr>
          <a:xfrm>
            <a:off x="4384632" y="3263180"/>
            <a:ext cx="1954691" cy="1300065"/>
          </a:xfrm>
          <a:prstGeom prst="rect">
            <a:avLst/>
          </a:prstGeom>
        </p:spPr>
      </p:pic>
      <p:pic>
        <p:nvPicPr>
          <p:cNvPr id="6" name="图片 5"/>
          <p:cNvPicPr>
            <a:picLocks noChangeAspect="1"/>
          </p:cNvPicPr>
          <p:nvPr/>
        </p:nvPicPr>
        <p:blipFill>
          <a:blip r:embed="rId3"/>
          <a:stretch>
            <a:fillRect/>
          </a:stretch>
        </p:blipFill>
        <p:spPr>
          <a:xfrm>
            <a:off x="6585133" y="3135598"/>
            <a:ext cx="2065035" cy="1373455"/>
          </a:xfrm>
          <a:prstGeom prst="rect">
            <a:avLst/>
          </a:prstGeom>
        </p:spPr>
      </p:pic>
      <p:sp>
        <p:nvSpPr>
          <p:cNvPr id="7" name="矩形 6"/>
          <p:cNvSpPr/>
          <p:nvPr/>
        </p:nvSpPr>
        <p:spPr>
          <a:xfrm>
            <a:off x="281200" y="5117786"/>
            <a:ext cx="8405600" cy="461665"/>
          </a:xfrm>
          <a:prstGeom prst="rect">
            <a:avLst/>
          </a:prstGeom>
        </p:spPr>
        <p:txBody>
          <a:bodyPr wrap="square">
            <a:spAutoFit/>
          </a:bodyPr>
          <a:lstStyle/>
          <a:p>
            <a:pPr lvl="1">
              <a:buClr>
                <a:srgbClr val="FF0000"/>
              </a:buClr>
              <a:buFont typeface="Arial" pitchFamily="34" charset="0"/>
              <a:buChar char="•"/>
            </a:pPr>
            <a:r>
              <a:rPr lang="zh-CN" altLang="en-US" sz="2400" b="1" dirty="0">
                <a:solidFill>
                  <a:srgbClr val="FF0000"/>
                </a:solidFill>
              </a:rPr>
              <a:t> </a:t>
            </a:r>
            <a:r>
              <a:rPr lang="zh-CN" altLang="en-US" sz="2400" b="1" dirty="0">
                <a:solidFill>
                  <a:srgbClr val="0000FF"/>
                </a:solidFill>
                <a:ea typeface="仿宋" pitchFamily="49" charset="-122"/>
              </a:rPr>
              <a:t>有向无环图的生成树个数</a:t>
            </a:r>
            <a:endParaRPr lang="zh-CN" altLang="en-US" sz="1200" b="1" dirty="0">
              <a:ea typeface="仿宋" pitchFamily="49" charset="-122"/>
            </a:endParaRPr>
          </a:p>
        </p:txBody>
      </p:sp>
      <p:sp>
        <p:nvSpPr>
          <p:cNvPr id="8" name="矩形 7"/>
          <p:cNvSpPr/>
          <p:nvPr/>
        </p:nvSpPr>
        <p:spPr>
          <a:xfrm>
            <a:off x="1132516" y="5572188"/>
            <a:ext cx="5959763" cy="461665"/>
          </a:xfrm>
          <a:prstGeom prst="rect">
            <a:avLst/>
          </a:prstGeom>
        </p:spPr>
        <p:txBody>
          <a:bodyPr wrap="square">
            <a:spAutoFit/>
          </a:bodyPr>
          <a:lstStyle/>
          <a:p>
            <a:pPr marL="800100" lvl="1" indent="-342900">
              <a:buClr>
                <a:srgbClr val="FF0000"/>
              </a:buClr>
              <a:buFont typeface="Wingdings" pitchFamily="2" charset="2"/>
              <a:buChar char="ü"/>
            </a:pPr>
            <a:r>
              <a:rPr lang="zh-CN" altLang="en-US" sz="2400" b="1" dirty="0">
                <a:solidFill>
                  <a:srgbClr val="FF0000"/>
                </a:solidFill>
                <a:ea typeface="仿宋" pitchFamily="49" charset="-122"/>
              </a:rPr>
              <a:t> 等于入度非零的节点的入度积</a:t>
            </a:r>
            <a:endParaRPr lang="zh-CN" altLang="en-US" sz="1200" b="1" dirty="0">
              <a:ea typeface="仿宋" pitchFamily="49" charset="-122"/>
            </a:endParaRPr>
          </a:p>
        </p:txBody>
      </p:sp>
      <p:grpSp>
        <p:nvGrpSpPr>
          <p:cNvPr id="10" name="组合 9"/>
          <p:cNvGrpSpPr/>
          <p:nvPr/>
        </p:nvGrpSpPr>
        <p:grpSpPr>
          <a:xfrm>
            <a:off x="541441" y="102062"/>
            <a:ext cx="6121277" cy="699930"/>
            <a:chOff x="541441" y="102062"/>
            <a:chExt cx="6121277" cy="699930"/>
          </a:xfrm>
        </p:grpSpPr>
        <p:sp>
          <p:nvSpPr>
            <p:cNvPr id="32" name="TextBox 6"/>
            <p:cNvSpPr txBox="1">
              <a:spLocks noChangeArrowheads="1"/>
            </p:cNvSpPr>
            <p:nvPr/>
          </p:nvSpPr>
          <p:spPr bwMode="auto">
            <a:xfrm>
              <a:off x="541441" y="102062"/>
              <a:ext cx="6121277"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9.6 </a:t>
              </a:r>
              <a:r>
                <a:rPr lang="zh-CN" altLang="en-US" sz="3600" b="1" dirty="0">
                  <a:latin typeface="Times New Roman" pitchFamily="18" charset="0"/>
                  <a:ea typeface="黑体" pitchFamily="49" charset="-122"/>
                </a:rPr>
                <a:t>有向无环图的应用</a:t>
              </a:r>
            </a:p>
          </p:txBody>
        </p:sp>
        <p:grpSp>
          <p:nvGrpSpPr>
            <p:cNvPr id="9" name="组合 8"/>
            <p:cNvGrpSpPr/>
            <p:nvPr/>
          </p:nvGrpSpPr>
          <p:grpSpPr>
            <a:xfrm>
              <a:off x="541441" y="127832"/>
              <a:ext cx="784080" cy="674160"/>
              <a:chOff x="541441" y="127832"/>
              <a:chExt cx="784080" cy="674160"/>
            </a:xfrm>
          </p:grpSpPr>
          <p:sp>
            <p:nvSpPr>
              <p:cNvPr id="44"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pic>
            <p:nvPicPr>
              <p:cNvPr id="45" name="图片 44"/>
              <p:cNvPicPr>
                <a:picLocks noChangeAspect="1"/>
              </p:cNvPicPr>
              <p:nvPr/>
            </p:nvPicPr>
            <p:blipFill>
              <a:blip r:embed="rId4" cstate="print"/>
              <a:stretch>
                <a:fillRect/>
              </a:stretch>
            </p:blipFill>
            <p:spPr>
              <a:xfrm>
                <a:off x="734178" y="297299"/>
                <a:ext cx="404824" cy="335225"/>
              </a:xfrm>
              <a:prstGeom prst="rect">
                <a:avLst/>
              </a:prstGeom>
            </p:spPr>
          </p:pic>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5FFAE6C4-453C-44BE-9916-E7A9543F1BBF}" type="slidenum">
              <a:rPr lang="zh-CN" altLang="en-US">
                <a:solidFill>
                  <a:schemeClr val="bg1"/>
                </a:solidFill>
                <a:latin typeface="Verdana" pitchFamily="34" charset="0"/>
                <a:ea typeface="宋体" pitchFamily="2" charset="-122"/>
              </a:rPr>
              <a:pPr/>
              <a:t>67</a:t>
            </a:fld>
            <a:endParaRPr lang="en-US" altLang="zh-CN" dirty="0">
              <a:solidFill>
                <a:schemeClr val="bg1"/>
              </a:solidFill>
              <a:latin typeface="Verdana" pitchFamily="34" charset="0"/>
              <a:ea typeface="宋体" pitchFamily="2" charset="-122"/>
            </a:endParaRPr>
          </a:p>
        </p:txBody>
      </p:sp>
      <p:sp>
        <p:nvSpPr>
          <p:cNvPr id="3" name="Rectangle 3"/>
          <p:cNvSpPr>
            <a:spLocks noGrp="1" noChangeArrowheads="1"/>
          </p:cNvSpPr>
          <p:nvPr>
            <p:ph type="body" idx="1"/>
          </p:nvPr>
        </p:nvSpPr>
        <p:spPr>
          <a:xfrm>
            <a:off x="430893" y="963135"/>
            <a:ext cx="8353525" cy="2735262"/>
          </a:xfrm>
        </p:spPr>
        <p:txBody>
          <a:bodyPr/>
          <a:lstStyle/>
          <a:p>
            <a:pPr eaLnBrk="1" hangingPunct="1">
              <a:spcBef>
                <a:spcPts val="200"/>
              </a:spcBef>
              <a:buClr>
                <a:srgbClr val="FF0000"/>
              </a:buClr>
              <a:buFont typeface="Wingdings" pitchFamily="2" charset="2"/>
              <a:buChar char="n"/>
            </a:pPr>
            <a:r>
              <a:rPr lang="zh-CN" altLang="en-US" sz="2400" b="1" dirty="0">
                <a:solidFill>
                  <a:srgbClr val="FF0000"/>
                </a:solidFill>
              </a:rPr>
              <a:t>工程</a:t>
            </a:r>
            <a:r>
              <a:rPr lang="en-US" altLang="zh-CN" sz="2400" b="1" dirty="0">
                <a:solidFill>
                  <a:srgbClr val="0000FF"/>
                </a:solidFill>
              </a:rPr>
              <a:t>(Project)</a:t>
            </a:r>
            <a:r>
              <a:rPr lang="en-US" altLang="zh-CN" sz="2400" dirty="0"/>
              <a:t>—</a:t>
            </a:r>
            <a:r>
              <a:rPr lang="zh-CN" altLang="en-US" sz="2400" dirty="0"/>
              <a:t>由多项活动构成，且活动间存在一定制约。</a:t>
            </a:r>
          </a:p>
          <a:p>
            <a:pPr eaLnBrk="1" hangingPunct="1">
              <a:spcBef>
                <a:spcPts val="200"/>
              </a:spcBef>
              <a:buFont typeface="Wingdings" pitchFamily="2" charset="2"/>
              <a:buNone/>
            </a:pPr>
            <a:r>
              <a:rPr lang="zh-CN" altLang="en-US" sz="2000" dirty="0"/>
              <a:t>      工程问题：     </a:t>
            </a:r>
            <a:r>
              <a:rPr lang="en-US" altLang="zh-CN" sz="2000" dirty="0"/>
              <a:t>1)   </a:t>
            </a:r>
            <a:r>
              <a:rPr lang="zh-CN" altLang="en-US" sz="2000" dirty="0"/>
              <a:t>工程能否顺利进行？</a:t>
            </a:r>
          </a:p>
          <a:p>
            <a:pPr eaLnBrk="1" hangingPunct="1">
              <a:spcBef>
                <a:spcPts val="200"/>
              </a:spcBef>
              <a:buFont typeface="Wingdings" pitchFamily="2" charset="2"/>
              <a:buNone/>
            </a:pPr>
            <a:r>
              <a:rPr lang="zh-CN" altLang="en-US" sz="2000" dirty="0"/>
              <a:t>                                </a:t>
            </a:r>
            <a:r>
              <a:rPr lang="en-US" altLang="zh-CN" sz="2000" dirty="0"/>
              <a:t>2)   </a:t>
            </a:r>
            <a:r>
              <a:rPr lang="zh-CN" altLang="en-US" sz="2000" dirty="0"/>
              <a:t>工程至少需要的时间？</a:t>
            </a:r>
          </a:p>
          <a:p>
            <a:pPr eaLnBrk="1" hangingPunct="1">
              <a:spcBef>
                <a:spcPts val="200"/>
              </a:spcBef>
              <a:buFont typeface="Wingdings" pitchFamily="2" charset="2"/>
              <a:buNone/>
            </a:pPr>
            <a:r>
              <a:rPr lang="zh-CN" altLang="en-US" sz="2000" dirty="0"/>
              <a:t>                                </a:t>
            </a:r>
            <a:r>
              <a:rPr lang="en-US" altLang="zh-CN" sz="2000" dirty="0"/>
              <a:t>3)   </a:t>
            </a:r>
            <a:r>
              <a:rPr lang="zh-CN" altLang="en-US" sz="2000" dirty="0"/>
              <a:t>工程中哪些是关键环节？</a:t>
            </a:r>
          </a:p>
          <a:p>
            <a:pPr eaLnBrk="1" hangingPunct="1">
              <a:lnSpc>
                <a:spcPct val="80000"/>
              </a:lnSpc>
              <a:spcBef>
                <a:spcPts val="1200"/>
              </a:spcBef>
              <a:buClr>
                <a:srgbClr val="FF0000"/>
              </a:buClr>
              <a:buFont typeface="Wingdings" pitchFamily="2" charset="2"/>
              <a:buChar char="Ø"/>
            </a:pPr>
            <a:r>
              <a:rPr lang="zh-CN" altLang="en-US" sz="2000" b="1" dirty="0">
                <a:solidFill>
                  <a:srgbClr val="FF0000"/>
                </a:solidFill>
              </a:rPr>
              <a:t>拓扑排序</a:t>
            </a:r>
            <a:r>
              <a:rPr lang="en-US" altLang="zh-CN" sz="2000" b="1" dirty="0">
                <a:solidFill>
                  <a:srgbClr val="0000FF"/>
                </a:solidFill>
              </a:rPr>
              <a:t>(Topological Sort)</a:t>
            </a:r>
            <a:endParaRPr lang="zh-CN" altLang="en-US" sz="2000" b="1" dirty="0">
              <a:solidFill>
                <a:srgbClr val="0000FF"/>
              </a:solidFill>
            </a:endParaRPr>
          </a:p>
          <a:p>
            <a:pPr eaLnBrk="1" hangingPunct="1">
              <a:spcBef>
                <a:spcPts val="600"/>
              </a:spcBef>
              <a:buFont typeface="Wingdings" pitchFamily="2" charset="2"/>
              <a:buNone/>
            </a:pPr>
            <a:r>
              <a:rPr lang="zh-CN" altLang="en-US" sz="1800" dirty="0"/>
              <a:t>      </a:t>
            </a:r>
            <a:r>
              <a:rPr lang="zh-CN" altLang="en-US" sz="2000" dirty="0"/>
              <a:t>对第一类问题的求解：</a:t>
            </a:r>
          </a:p>
          <a:p>
            <a:pPr eaLnBrk="1" hangingPunct="1">
              <a:spcBef>
                <a:spcPts val="600"/>
              </a:spcBef>
              <a:buClr>
                <a:srgbClr val="FF0000"/>
              </a:buClr>
              <a:buFont typeface="Wingdings" pitchFamily="2" charset="2"/>
              <a:buChar char="p"/>
            </a:pPr>
            <a:r>
              <a:rPr lang="zh-CN" altLang="en-US" sz="2000" dirty="0"/>
              <a:t>用图来表示工程：其中，</a:t>
            </a:r>
          </a:p>
          <a:p>
            <a:pPr eaLnBrk="1" hangingPunct="1">
              <a:spcBef>
                <a:spcPts val="600"/>
              </a:spcBef>
              <a:buFont typeface="Wingdings" pitchFamily="2" charset="2"/>
              <a:buNone/>
            </a:pPr>
            <a:r>
              <a:rPr lang="zh-CN" altLang="en-US" sz="2000" dirty="0"/>
              <a:t>        用</a:t>
            </a:r>
            <a:r>
              <a:rPr lang="zh-CN" altLang="en-US" sz="2000" b="1" dirty="0">
                <a:solidFill>
                  <a:srgbClr val="FF0000"/>
                </a:solidFill>
              </a:rPr>
              <a:t>顶点</a:t>
            </a:r>
            <a:r>
              <a:rPr lang="zh-CN" altLang="en-US" sz="2000" dirty="0"/>
              <a:t>表示活动；</a:t>
            </a:r>
            <a:r>
              <a:rPr lang="zh-CN" altLang="en-US" sz="2000" b="1" dirty="0">
                <a:solidFill>
                  <a:srgbClr val="FF0000"/>
                </a:solidFill>
              </a:rPr>
              <a:t>弧</a:t>
            </a:r>
            <a:r>
              <a:rPr lang="zh-CN" altLang="en-US" sz="2000" dirty="0"/>
              <a:t>表示活动之间的制约关系。</a:t>
            </a:r>
          </a:p>
          <a:p>
            <a:pPr eaLnBrk="1" hangingPunct="1">
              <a:spcBef>
                <a:spcPts val="600"/>
              </a:spcBef>
              <a:buFont typeface="Wingdings" pitchFamily="2" charset="2"/>
              <a:buNone/>
            </a:pPr>
            <a:r>
              <a:rPr lang="zh-CN" altLang="en-US" sz="2000" dirty="0"/>
              <a:t>        称这种图为</a:t>
            </a:r>
            <a:r>
              <a:rPr lang="en-US" altLang="zh-CN" sz="2000" b="1" dirty="0">
                <a:solidFill>
                  <a:srgbClr val="FF0000"/>
                </a:solidFill>
              </a:rPr>
              <a:t>AOV</a:t>
            </a:r>
            <a:r>
              <a:rPr lang="zh-CN" altLang="en-US" sz="2000" dirty="0"/>
              <a:t>网</a:t>
            </a:r>
            <a:r>
              <a:rPr lang="en-US" altLang="zh-CN" sz="2000" dirty="0"/>
              <a:t>(</a:t>
            </a:r>
            <a:r>
              <a:rPr lang="en-US" altLang="zh-CN" sz="2000" dirty="0">
                <a:solidFill>
                  <a:srgbClr val="FF0000"/>
                </a:solidFill>
              </a:rPr>
              <a:t>A</a:t>
            </a:r>
            <a:r>
              <a:rPr lang="en-US" altLang="zh-CN" sz="2000" dirty="0"/>
              <a:t>ctivity </a:t>
            </a:r>
            <a:r>
              <a:rPr lang="en-US" altLang="zh-CN" sz="2000" dirty="0">
                <a:solidFill>
                  <a:srgbClr val="FF0000"/>
                </a:solidFill>
              </a:rPr>
              <a:t>O</a:t>
            </a:r>
            <a:r>
              <a:rPr lang="en-US" altLang="zh-CN" sz="2000" dirty="0"/>
              <a:t>n </a:t>
            </a:r>
            <a:r>
              <a:rPr lang="en-US" altLang="zh-CN" sz="2000" dirty="0">
                <a:solidFill>
                  <a:srgbClr val="FF0000"/>
                </a:solidFill>
              </a:rPr>
              <a:t>V</a:t>
            </a:r>
            <a:r>
              <a:rPr lang="en-US" altLang="zh-CN" sz="2000" dirty="0"/>
              <a:t>ertex Network)</a:t>
            </a:r>
            <a:r>
              <a:rPr lang="zh-CN" altLang="en-US" sz="2000" dirty="0"/>
              <a:t>。</a:t>
            </a:r>
          </a:p>
        </p:txBody>
      </p:sp>
      <p:sp>
        <p:nvSpPr>
          <p:cNvPr id="61444" name="AutoShape 4"/>
          <p:cNvSpPr>
            <a:spLocks noChangeArrowheads="1"/>
          </p:cNvSpPr>
          <p:nvPr/>
        </p:nvSpPr>
        <p:spPr bwMode="auto">
          <a:xfrm>
            <a:off x="3599593" y="6250679"/>
            <a:ext cx="1008063" cy="287338"/>
          </a:xfrm>
          <a:prstGeom prst="rightArrow">
            <a:avLst>
              <a:gd name="adj1" fmla="val 50000"/>
              <a:gd name="adj2" fmla="val 87707"/>
            </a:avLst>
          </a:prstGeom>
          <a:noFill/>
          <a:ln w="25400">
            <a:solidFill>
              <a:srgbClr val="00990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b="1">
              <a:ea typeface="宋体" pitchFamily="2" charset="-122"/>
            </a:endParaRPr>
          </a:p>
        </p:txBody>
      </p:sp>
      <p:sp>
        <p:nvSpPr>
          <p:cNvPr id="61445" name="Rectangle 5"/>
          <p:cNvSpPr>
            <a:spLocks noChangeArrowheads="1"/>
          </p:cNvSpPr>
          <p:nvPr/>
        </p:nvSpPr>
        <p:spPr bwMode="auto">
          <a:xfrm>
            <a:off x="611188" y="6213177"/>
            <a:ext cx="2927350" cy="384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lnSpc>
                <a:spcPct val="80000"/>
              </a:lnSpc>
              <a:spcBef>
                <a:spcPct val="20000"/>
              </a:spcBef>
              <a:buClr>
                <a:schemeClr val="accent2"/>
              </a:buClr>
              <a:buFont typeface="Wingdings" pitchFamily="2" charset="2"/>
              <a:buNone/>
            </a:pPr>
            <a:r>
              <a:rPr lang="zh-CN" altLang="en-US" sz="2400" dirty="0">
                <a:solidFill>
                  <a:srgbClr val="CC0066"/>
                </a:solidFill>
                <a:latin typeface="Times New Roman" pitchFamily="18" charset="0"/>
              </a:rPr>
              <a:t>工程是否顺利进行？</a:t>
            </a:r>
            <a:endParaRPr lang="zh-CN" altLang="en-US" dirty="0">
              <a:solidFill>
                <a:srgbClr val="CC0066"/>
              </a:solidFill>
              <a:ea typeface="宋体" pitchFamily="2" charset="-122"/>
            </a:endParaRPr>
          </a:p>
        </p:txBody>
      </p:sp>
      <p:sp>
        <p:nvSpPr>
          <p:cNvPr id="61446" name="Rectangle 6"/>
          <p:cNvSpPr>
            <a:spLocks noChangeArrowheads="1"/>
          </p:cNvSpPr>
          <p:nvPr/>
        </p:nvSpPr>
        <p:spPr bwMode="auto">
          <a:xfrm>
            <a:off x="4932363" y="6140152"/>
            <a:ext cx="358933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r>
              <a:rPr lang="en-US" altLang="zh-CN" sz="2400">
                <a:solidFill>
                  <a:srgbClr val="CC0066"/>
                </a:solidFill>
                <a:latin typeface="Times New Roman" pitchFamily="18" charset="0"/>
              </a:rPr>
              <a:t>AOV</a:t>
            </a:r>
            <a:r>
              <a:rPr lang="zh-CN" altLang="en-US" sz="2400">
                <a:solidFill>
                  <a:srgbClr val="CC0066"/>
                </a:solidFill>
                <a:latin typeface="Times New Roman" pitchFamily="18" charset="0"/>
              </a:rPr>
              <a:t>网是否存在有向回路</a:t>
            </a:r>
          </a:p>
        </p:txBody>
      </p:sp>
      <p:grpSp>
        <p:nvGrpSpPr>
          <p:cNvPr id="2" name="Group 7"/>
          <p:cNvGrpSpPr/>
          <p:nvPr/>
        </p:nvGrpSpPr>
        <p:grpSpPr bwMode="auto">
          <a:xfrm>
            <a:off x="1908175" y="4555827"/>
            <a:ext cx="3603625" cy="1587500"/>
            <a:chOff x="0" y="0"/>
            <a:chExt cx="2631" cy="1090"/>
          </a:xfrm>
        </p:grpSpPr>
        <p:sp>
          <p:nvSpPr>
            <p:cNvPr id="61449" name="Oval 8"/>
            <p:cNvSpPr>
              <a:spLocks noChangeArrowheads="1"/>
            </p:cNvSpPr>
            <p:nvPr/>
          </p:nvSpPr>
          <p:spPr bwMode="auto">
            <a:xfrm>
              <a:off x="0" y="545"/>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1</a:t>
              </a:r>
            </a:p>
          </p:txBody>
        </p:sp>
        <p:sp>
          <p:nvSpPr>
            <p:cNvPr id="61450" name="Oval 9"/>
            <p:cNvSpPr>
              <a:spLocks noChangeArrowheads="1"/>
            </p:cNvSpPr>
            <p:nvPr/>
          </p:nvSpPr>
          <p:spPr bwMode="auto">
            <a:xfrm>
              <a:off x="771" y="1"/>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2</a:t>
              </a:r>
            </a:p>
          </p:txBody>
        </p:sp>
        <p:sp>
          <p:nvSpPr>
            <p:cNvPr id="61451" name="Oval 10"/>
            <p:cNvSpPr>
              <a:spLocks noChangeArrowheads="1"/>
            </p:cNvSpPr>
            <p:nvPr/>
          </p:nvSpPr>
          <p:spPr bwMode="auto">
            <a:xfrm>
              <a:off x="817" y="90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3</a:t>
              </a:r>
            </a:p>
          </p:txBody>
        </p:sp>
        <p:sp>
          <p:nvSpPr>
            <p:cNvPr id="61452" name="Oval 11"/>
            <p:cNvSpPr>
              <a:spLocks noChangeArrowheads="1"/>
            </p:cNvSpPr>
            <p:nvPr/>
          </p:nvSpPr>
          <p:spPr bwMode="auto">
            <a:xfrm>
              <a:off x="1678" y="0"/>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4</a:t>
              </a:r>
            </a:p>
          </p:txBody>
        </p:sp>
        <p:sp>
          <p:nvSpPr>
            <p:cNvPr id="61453" name="Line 12"/>
            <p:cNvSpPr>
              <a:spLocks noChangeShapeType="1"/>
            </p:cNvSpPr>
            <p:nvPr/>
          </p:nvSpPr>
          <p:spPr bwMode="auto">
            <a:xfrm flipV="1">
              <a:off x="136" y="137"/>
              <a:ext cx="635" cy="408"/>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1454" name="Line 13"/>
            <p:cNvSpPr>
              <a:spLocks noChangeShapeType="1"/>
            </p:cNvSpPr>
            <p:nvPr/>
          </p:nvSpPr>
          <p:spPr bwMode="auto">
            <a:xfrm>
              <a:off x="182" y="681"/>
              <a:ext cx="635" cy="318"/>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1455" name="Line 14"/>
            <p:cNvSpPr>
              <a:spLocks noChangeShapeType="1"/>
            </p:cNvSpPr>
            <p:nvPr/>
          </p:nvSpPr>
          <p:spPr bwMode="auto">
            <a:xfrm>
              <a:off x="907" y="182"/>
              <a:ext cx="862" cy="726"/>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1456" name="Line 15"/>
            <p:cNvSpPr>
              <a:spLocks noChangeShapeType="1"/>
            </p:cNvSpPr>
            <p:nvPr/>
          </p:nvSpPr>
          <p:spPr bwMode="auto">
            <a:xfrm flipV="1">
              <a:off x="998" y="999"/>
              <a:ext cx="726" cy="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1457" name="Oval 16"/>
            <p:cNvSpPr>
              <a:spLocks noChangeArrowheads="1"/>
            </p:cNvSpPr>
            <p:nvPr/>
          </p:nvSpPr>
          <p:spPr bwMode="auto">
            <a:xfrm>
              <a:off x="1724" y="90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5</a:t>
              </a:r>
            </a:p>
          </p:txBody>
        </p:sp>
        <p:sp>
          <p:nvSpPr>
            <p:cNvPr id="61458" name="Oval 17"/>
            <p:cNvSpPr>
              <a:spLocks noChangeArrowheads="1"/>
            </p:cNvSpPr>
            <p:nvPr/>
          </p:nvSpPr>
          <p:spPr bwMode="auto">
            <a:xfrm>
              <a:off x="2449" y="409"/>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6</a:t>
              </a:r>
            </a:p>
          </p:txBody>
        </p:sp>
        <p:sp>
          <p:nvSpPr>
            <p:cNvPr id="61459" name="Line 18"/>
            <p:cNvSpPr>
              <a:spLocks noChangeShapeType="1"/>
            </p:cNvSpPr>
            <p:nvPr/>
          </p:nvSpPr>
          <p:spPr bwMode="auto">
            <a:xfrm flipV="1">
              <a:off x="953" y="91"/>
              <a:ext cx="726" cy="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1460" name="Line 19"/>
            <p:cNvSpPr>
              <a:spLocks noChangeShapeType="1"/>
            </p:cNvSpPr>
            <p:nvPr/>
          </p:nvSpPr>
          <p:spPr bwMode="auto">
            <a:xfrm>
              <a:off x="1860" y="91"/>
              <a:ext cx="589" cy="363"/>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1461" name="Line 20"/>
            <p:cNvSpPr>
              <a:spLocks noChangeShapeType="1"/>
            </p:cNvSpPr>
            <p:nvPr/>
          </p:nvSpPr>
          <p:spPr bwMode="auto">
            <a:xfrm flipV="1">
              <a:off x="1905" y="545"/>
              <a:ext cx="544" cy="453"/>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grpSp>
      <p:pic>
        <p:nvPicPr>
          <p:cNvPr id="5" name="图片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flipH="1">
            <a:off x="6620265" y="1576362"/>
            <a:ext cx="2072339" cy="1891010"/>
          </a:xfrm>
          <a:prstGeom prst="rect">
            <a:avLst/>
          </a:prstGeom>
        </p:spPr>
      </p:pic>
      <p:grpSp>
        <p:nvGrpSpPr>
          <p:cNvPr id="34" name="组合 33"/>
          <p:cNvGrpSpPr/>
          <p:nvPr/>
        </p:nvGrpSpPr>
        <p:grpSpPr>
          <a:xfrm>
            <a:off x="541441" y="102062"/>
            <a:ext cx="6121277" cy="699930"/>
            <a:chOff x="541441" y="102062"/>
            <a:chExt cx="6121277" cy="699930"/>
          </a:xfrm>
        </p:grpSpPr>
        <p:sp>
          <p:nvSpPr>
            <p:cNvPr id="35" name="TextBox 6"/>
            <p:cNvSpPr txBox="1">
              <a:spLocks noChangeArrowheads="1"/>
            </p:cNvSpPr>
            <p:nvPr/>
          </p:nvSpPr>
          <p:spPr bwMode="auto">
            <a:xfrm>
              <a:off x="541441" y="102062"/>
              <a:ext cx="6121277"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9.6 </a:t>
              </a:r>
              <a:r>
                <a:rPr lang="zh-CN" altLang="en-US" sz="3600" b="1" dirty="0">
                  <a:latin typeface="Times New Roman" pitchFamily="18" charset="0"/>
                  <a:ea typeface="黑体" pitchFamily="49" charset="-122"/>
                </a:rPr>
                <a:t>有向无环图的应用</a:t>
              </a:r>
            </a:p>
          </p:txBody>
        </p:sp>
        <p:grpSp>
          <p:nvGrpSpPr>
            <p:cNvPr id="36" name="组合 35"/>
            <p:cNvGrpSpPr/>
            <p:nvPr/>
          </p:nvGrpSpPr>
          <p:grpSpPr>
            <a:xfrm>
              <a:off x="541441" y="127832"/>
              <a:ext cx="784080" cy="674160"/>
              <a:chOff x="541441" y="127832"/>
              <a:chExt cx="784080" cy="674160"/>
            </a:xfrm>
          </p:grpSpPr>
          <p:sp>
            <p:nvSpPr>
              <p:cNvPr id="37"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pic>
            <p:nvPicPr>
              <p:cNvPr id="38" name="图片 37"/>
              <p:cNvPicPr>
                <a:picLocks noChangeAspect="1"/>
              </p:cNvPicPr>
              <p:nvPr/>
            </p:nvPicPr>
            <p:blipFill>
              <a:blip r:embed="rId3" cstate="print"/>
              <a:stretch>
                <a:fillRect/>
              </a:stretch>
            </p:blipFill>
            <p:spPr>
              <a:xfrm>
                <a:off x="734178" y="297299"/>
                <a:ext cx="404824" cy="335225"/>
              </a:xfrm>
              <a:prstGeom prst="rect">
                <a:avLst/>
              </a:prstGeom>
            </p:spPr>
          </p:pic>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144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14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14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nimBg="1" autoUpdateAnimBg="0"/>
      <p:bldP spid="61445" grpId="0" autoUpdateAnimBg="0"/>
      <p:bldP spid="61446"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2264DE2D-1885-4470-85BC-04E20DC4A58D}" type="slidenum">
              <a:rPr lang="zh-CN" altLang="en-US">
                <a:solidFill>
                  <a:schemeClr val="bg1"/>
                </a:solidFill>
                <a:latin typeface="Verdana" pitchFamily="34" charset="0"/>
                <a:ea typeface="宋体" pitchFamily="2" charset="-122"/>
              </a:rPr>
              <a:pPr/>
              <a:t>68</a:t>
            </a:fld>
            <a:endParaRPr lang="en-US" altLang="zh-CN">
              <a:solidFill>
                <a:schemeClr val="bg1"/>
              </a:solidFill>
              <a:latin typeface="Verdana" pitchFamily="34" charset="0"/>
              <a:ea typeface="宋体" pitchFamily="2" charset="-122"/>
            </a:endParaRPr>
          </a:p>
        </p:txBody>
      </p:sp>
      <p:sp>
        <p:nvSpPr>
          <p:cNvPr id="2" name="Rectangle 3"/>
          <p:cNvSpPr>
            <a:spLocks noGrp="1" noRot="1" noChangeArrowheads="1"/>
          </p:cNvSpPr>
          <p:nvPr>
            <p:ph type="body" idx="1"/>
          </p:nvPr>
        </p:nvSpPr>
        <p:spPr>
          <a:xfrm>
            <a:off x="395536" y="978444"/>
            <a:ext cx="8540750" cy="5402884"/>
          </a:xfrm>
          <a:noFill/>
        </p:spPr>
        <p:txBody>
          <a:bodyPr/>
          <a:lstStyle/>
          <a:p>
            <a:pPr eaLnBrk="1" hangingPunct="1">
              <a:buClr>
                <a:srgbClr val="FF0000"/>
              </a:buClr>
              <a:buFont typeface="Wingdings" pitchFamily="2" charset="2"/>
              <a:buChar char="Ø"/>
            </a:pPr>
            <a:r>
              <a:rPr lang="zh-CN" altLang="en-US" sz="2400" b="1" dirty="0"/>
              <a:t>如何判断</a:t>
            </a:r>
            <a:r>
              <a:rPr lang="en-US" altLang="zh-CN" sz="2400" b="1" dirty="0"/>
              <a:t>AOV</a:t>
            </a:r>
            <a:r>
              <a:rPr lang="zh-CN" altLang="en-US" sz="2400" b="1" dirty="0"/>
              <a:t>网中是否存在有向回路</a:t>
            </a:r>
            <a:r>
              <a:rPr lang="en-US" altLang="zh-CN" sz="2400" b="1" dirty="0"/>
              <a:t>(</a:t>
            </a:r>
            <a:r>
              <a:rPr lang="en-US" altLang="zh-CN" sz="2400" b="1" dirty="0">
                <a:solidFill>
                  <a:srgbClr val="0000FF"/>
                </a:solidFill>
              </a:rPr>
              <a:t>Directed Loop</a:t>
            </a:r>
            <a:r>
              <a:rPr lang="en-US" altLang="zh-CN" sz="2400" b="1" dirty="0"/>
              <a:t>)</a:t>
            </a:r>
            <a:r>
              <a:rPr lang="zh-CN" altLang="en-US" sz="2400" b="1" dirty="0"/>
              <a:t>？</a:t>
            </a:r>
          </a:p>
          <a:p>
            <a:pPr eaLnBrk="1" hangingPunct="1">
              <a:buClr>
                <a:srgbClr val="FF0000"/>
              </a:buClr>
              <a:buFont typeface="Wingdings" pitchFamily="2" charset="2"/>
              <a:buChar char="n"/>
            </a:pPr>
            <a:r>
              <a:rPr lang="zh-CN" altLang="en-US" sz="2400" b="1" dirty="0"/>
              <a:t>解决方法：</a:t>
            </a:r>
          </a:p>
          <a:p>
            <a:pPr marL="457200" lvl="1" indent="0" eaLnBrk="1" hangingPunct="1">
              <a:buClr>
                <a:srgbClr val="FF0000"/>
              </a:buClr>
              <a:buNone/>
            </a:pPr>
            <a:r>
              <a:rPr lang="en-US" altLang="zh-CN" sz="2400" dirty="0"/>
              <a:t>(1) </a:t>
            </a:r>
            <a:r>
              <a:rPr lang="zh-CN" altLang="en-US" sz="2400" dirty="0"/>
              <a:t>用深度遍历</a:t>
            </a:r>
            <a:r>
              <a:rPr lang="en-US" altLang="zh-CN" sz="2400" dirty="0"/>
              <a:t>——</a:t>
            </a:r>
            <a:r>
              <a:rPr lang="zh-CN" altLang="en-US" sz="2400" dirty="0"/>
              <a:t>要做许多试探性工作；</a:t>
            </a:r>
          </a:p>
          <a:p>
            <a:pPr marL="457200" lvl="1" indent="0" eaLnBrk="1" hangingPunct="1">
              <a:buClr>
                <a:srgbClr val="FF0000"/>
              </a:buClr>
              <a:buNone/>
            </a:pPr>
            <a:r>
              <a:rPr lang="en-US" altLang="zh-CN" sz="2400" dirty="0"/>
              <a:t>(2) </a:t>
            </a:r>
            <a:r>
              <a:rPr lang="zh-CN" altLang="en-US" sz="2400" dirty="0"/>
              <a:t>用产生</a:t>
            </a:r>
            <a:r>
              <a:rPr lang="en-US" altLang="zh-CN" sz="2400" dirty="0"/>
              <a:t>(</a:t>
            </a:r>
            <a:r>
              <a:rPr lang="zh-CN" altLang="en-US" sz="2400" dirty="0"/>
              <a:t>包含所有</a:t>
            </a:r>
            <a:r>
              <a:rPr lang="en-US" altLang="zh-CN" sz="2400" dirty="0"/>
              <a:t>) </a:t>
            </a:r>
            <a:r>
              <a:rPr lang="zh-CN" altLang="en-US" sz="2400" dirty="0"/>
              <a:t>顶点序列的方法，顶点序列满足： </a:t>
            </a:r>
            <a:endParaRPr lang="en-US" altLang="zh-CN" sz="2400" dirty="0"/>
          </a:p>
          <a:p>
            <a:pPr marL="457200" lvl="1" indent="0" eaLnBrk="1" hangingPunct="1">
              <a:buNone/>
            </a:pPr>
            <a:r>
              <a:rPr lang="zh-CN" altLang="en-US" sz="2400" dirty="0"/>
              <a:t>      在</a:t>
            </a:r>
            <a:r>
              <a:rPr lang="zh-CN" altLang="en-US" sz="2400" dirty="0">
                <a:solidFill>
                  <a:srgbClr val="FF0000"/>
                </a:solidFill>
              </a:rPr>
              <a:t>图中</a:t>
            </a:r>
            <a:r>
              <a:rPr lang="zh-CN" altLang="en-US" sz="2400" dirty="0"/>
              <a:t>，若顶点</a:t>
            </a:r>
            <a:r>
              <a:rPr lang="en-US" altLang="zh-CN" sz="2400" dirty="0"/>
              <a:t>v</a:t>
            </a:r>
            <a:r>
              <a:rPr lang="en-US" altLang="zh-CN" sz="2400" i="1" baseline="-25000" dirty="0"/>
              <a:t>i</a:t>
            </a:r>
            <a:r>
              <a:rPr lang="zh-CN" altLang="en-US" sz="2400" dirty="0"/>
              <a:t>到顶点</a:t>
            </a:r>
            <a:r>
              <a:rPr lang="en-US" altLang="zh-CN" sz="2400" dirty="0" err="1"/>
              <a:t>v</a:t>
            </a:r>
            <a:r>
              <a:rPr lang="en-US" altLang="zh-CN" sz="2400" i="1" baseline="-25000" dirty="0" err="1"/>
              <a:t>j</a:t>
            </a:r>
            <a:r>
              <a:rPr lang="zh-CN" altLang="en-US" sz="2400" dirty="0"/>
              <a:t>存在路径，</a:t>
            </a:r>
          </a:p>
          <a:p>
            <a:pPr marL="609600" indent="-609600" eaLnBrk="1" hangingPunct="1">
              <a:buFont typeface="Wingdings" pitchFamily="2" charset="2"/>
              <a:buNone/>
            </a:pPr>
            <a:r>
              <a:rPr lang="zh-CN" altLang="en-US" sz="2400" dirty="0"/>
              <a:t>            则在</a:t>
            </a:r>
            <a:r>
              <a:rPr lang="zh-CN" altLang="en-US" sz="2400" dirty="0">
                <a:solidFill>
                  <a:srgbClr val="FF0000"/>
                </a:solidFill>
              </a:rPr>
              <a:t>序列中</a:t>
            </a:r>
            <a:r>
              <a:rPr lang="zh-CN" altLang="en-US" sz="2400" dirty="0"/>
              <a:t>，顶点</a:t>
            </a:r>
            <a:r>
              <a:rPr lang="en-US" altLang="zh-CN" sz="2400" dirty="0"/>
              <a:t>v</a:t>
            </a:r>
            <a:r>
              <a:rPr lang="en-US" altLang="zh-CN" sz="2400" i="1" baseline="-25000" dirty="0"/>
              <a:t>i</a:t>
            </a:r>
            <a:r>
              <a:rPr lang="zh-CN" altLang="en-US" sz="2400" dirty="0"/>
              <a:t>领先于顶点</a:t>
            </a:r>
            <a:r>
              <a:rPr lang="en-US" altLang="zh-CN" sz="2400" dirty="0" err="1"/>
              <a:t>v</a:t>
            </a:r>
            <a:r>
              <a:rPr lang="en-US" altLang="zh-CN" sz="2400" i="1" baseline="-25000" dirty="0" err="1"/>
              <a:t>j</a:t>
            </a:r>
            <a:r>
              <a:rPr lang="en-US" altLang="zh-CN" sz="2400" i="1" baseline="-25000" dirty="0"/>
              <a:t> </a:t>
            </a:r>
            <a:r>
              <a:rPr lang="zh-CN" altLang="en-US" sz="2400" dirty="0"/>
              <a:t>。</a:t>
            </a:r>
          </a:p>
          <a:p>
            <a:pPr marL="609600" indent="-609600" eaLnBrk="1" hangingPunct="1">
              <a:buFont typeface="Wingdings" pitchFamily="2" charset="2"/>
              <a:buNone/>
            </a:pPr>
            <a:r>
              <a:rPr lang="zh-CN" altLang="en-US" sz="2400" b="1" dirty="0"/>
              <a:t>            满足上述条件的顶点序列称为</a:t>
            </a:r>
            <a:r>
              <a:rPr lang="zh-CN" altLang="en-US" sz="2400" b="1" dirty="0">
                <a:solidFill>
                  <a:srgbClr val="FF0000"/>
                </a:solidFill>
              </a:rPr>
              <a:t>拓扑序列</a:t>
            </a:r>
            <a:r>
              <a:rPr lang="en-US" altLang="zh-CN" sz="2000" b="1" dirty="0"/>
              <a:t>(</a:t>
            </a:r>
            <a:r>
              <a:rPr lang="en-US" altLang="zh-CN" sz="2000" b="1" dirty="0">
                <a:solidFill>
                  <a:srgbClr val="0000FF"/>
                </a:solidFill>
              </a:rPr>
              <a:t>Topological Order</a:t>
            </a:r>
            <a:r>
              <a:rPr lang="en-US" altLang="zh-CN" sz="2000" b="1" dirty="0"/>
              <a:t>)</a:t>
            </a:r>
            <a:r>
              <a:rPr lang="zh-CN" altLang="en-US" sz="2400" b="1" dirty="0"/>
              <a:t>，</a:t>
            </a:r>
          </a:p>
          <a:p>
            <a:pPr marL="609600" indent="-609600" eaLnBrk="1" hangingPunct="1">
              <a:buFont typeface="Wingdings" pitchFamily="2" charset="2"/>
              <a:buNone/>
            </a:pPr>
            <a:r>
              <a:rPr lang="zh-CN" altLang="en-US" sz="2400" b="1" dirty="0"/>
              <a:t>           产生这一序列的过程称为</a:t>
            </a:r>
            <a:r>
              <a:rPr lang="zh-CN" altLang="en-US" sz="2400" b="1" dirty="0">
                <a:solidFill>
                  <a:srgbClr val="FF0000"/>
                </a:solidFill>
              </a:rPr>
              <a:t>拓扑排序</a:t>
            </a:r>
            <a:r>
              <a:rPr lang="zh-CN" altLang="en-US" sz="2400" b="1" dirty="0"/>
              <a:t>。</a:t>
            </a:r>
          </a:p>
          <a:p>
            <a:pPr eaLnBrk="1" hangingPunct="1">
              <a:spcBef>
                <a:spcPts val="1200"/>
              </a:spcBef>
              <a:buClr>
                <a:srgbClr val="FF0000"/>
              </a:buClr>
              <a:buFont typeface="Wingdings" pitchFamily="2" charset="2"/>
              <a:buChar char="n"/>
            </a:pPr>
            <a:r>
              <a:rPr lang="zh-CN" altLang="en-US" sz="2400" b="1" dirty="0">
                <a:solidFill>
                  <a:srgbClr val="FF0000"/>
                </a:solidFill>
              </a:rPr>
              <a:t>由拓扑排序如何判断是否存在有向回路？</a:t>
            </a:r>
          </a:p>
          <a:p>
            <a:pPr marL="609600" indent="-609600" eaLnBrk="1" hangingPunct="1">
              <a:buFont typeface="Wingdings" pitchFamily="2" charset="2"/>
              <a:buNone/>
            </a:pPr>
            <a:r>
              <a:rPr lang="zh-CN" altLang="en-US" sz="2200" b="1" dirty="0">
                <a:solidFill>
                  <a:schemeClr val="accent2"/>
                </a:solidFill>
              </a:rPr>
              <a:t>     </a:t>
            </a:r>
            <a:r>
              <a:rPr lang="zh-CN" altLang="en-US" sz="2200" b="1" dirty="0">
                <a:solidFill>
                  <a:srgbClr val="FF0000"/>
                </a:solidFill>
              </a:rPr>
              <a:t>结论</a:t>
            </a:r>
            <a:r>
              <a:rPr lang="zh-CN" altLang="en-US" sz="2200" b="1" dirty="0"/>
              <a:t>：如果能产生拓扑序列，</a:t>
            </a:r>
          </a:p>
          <a:p>
            <a:pPr marL="609600" indent="-609600" eaLnBrk="1" hangingPunct="1">
              <a:buFont typeface="Wingdings" pitchFamily="2" charset="2"/>
              <a:buNone/>
            </a:pPr>
            <a:r>
              <a:rPr lang="zh-CN" altLang="en-US" sz="2200" b="1" dirty="0"/>
              <a:t>                 则说明</a:t>
            </a:r>
            <a:r>
              <a:rPr lang="en-US" altLang="zh-CN" sz="2200" b="1" dirty="0"/>
              <a:t>AOV</a:t>
            </a:r>
            <a:r>
              <a:rPr lang="zh-CN" altLang="en-US" sz="2200" b="1" dirty="0"/>
              <a:t>网中无回路，否则有回路。</a:t>
            </a:r>
          </a:p>
        </p:txBody>
      </p:sp>
      <p:grpSp>
        <p:nvGrpSpPr>
          <p:cNvPr id="14" name="组合 13"/>
          <p:cNvGrpSpPr/>
          <p:nvPr/>
        </p:nvGrpSpPr>
        <p:grpSpPr>
          <a:xfrm>
            <a:off x="541441" y="102062"/>
            <a:ext cx="7918991" cy="699930"/>
            <a:chOff x="541441" y="102062"/>
            <a:chExt cx="7918991" cy="699930"/>
          </a:xfrm>
        </p:grpSpPr>
        <p:sp>
          <p:nvSpPr>
            <p:cNvPr id="15" name="TextBox 6"/>
            <p:cNvSpPr txBox="1">
              <a:spLocks noChangeArrowheads="1"/>
            </p:cNvSpPr>
            <p:nvPr/>
          </p:nvSpPr>
          <p:spPr bwMode="auto">
            <a:xfrm>
              <a:off x="685457" y="102062"/>
              <a:ext cx="7774975"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9.6 </a:t>
              </a:r>
              <a:r>
                <a:rPr lang="zh-CN" altLang="en-US" sz="3600" b="1" dirty="0">
                  <a:latin typeface="Times New Roman" pitchFamily="18" charset="0"/>
                  <a:ea typeface="黑体" pitchFamily="49" charset="-122"/>
                </a:rPr>
                <a:t>有向无环图的应用</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拓扑排序</a:t>
              </a:r>
            </a:p>
          </p:txBody>
        </p:sp>
        <p:grpSp>
          <p:nvGrpSpPr>
            <p:cNvPr id="16" name="组合 15"/>
            <p:cNvGrpSpPr/>
            <p:nvPr/>
          </p:nvGrpSpPr>
          <p:grpSpPr>
            <a:xfrm>
              <a:off x="541441" y="127832"/>
              <a:ext cx="784080" cy="674160"/>
              <a:chOff x="541441" y="127832"/>
              <a:chExt cx="784080" cy="674160"/>
            </a:xfrm>
          </p:grpSpPr>
          <p:sp>
            <p:nvSpPr>
              <p:cNvPr id="17"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pic>
            <p:nvPicPr>
              <p:cNvPr id="18" name="图片 17"/>
              <p:cNvPicPr>
                <a:picLocks noChangeAspect="1"/>
              </p:cNvPicPr>
              <p:nvPr/>
            </p:nvPicPr>
            <p:blipFill>
              <a:blip r:embed="rId2" cstate="print"/>
              <a:stretch>
                <a:fillRect/>
              </a:stretch>
            </p:blipFill>
            <p:spPr>
              <a:xfrm>
                <a:off x="734178" y="297299"/>
                <a:ext cx="404824" cy="335225"/>
              </a:xfrm>
              <a:prstGeom prst="rect">
                <a:avLst/>
              </a:prstGeom>
            </p:spPr>
          </p:pic>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ox(i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ox(i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ox(i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ox(i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ox(in)">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ox(in)">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ox(in)">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ox(in)">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ox(in)">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ox(in)">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04CA2354-0EC1-44B2-AA0A-7DED93552DEE}" type="slidenum">
              <a:rPr lang="zh-CN" altLang="en-US">
                <a:latin typeface="Verdana" pitchFamily="34" charset="0"/>
                <a:ea typeface="宋体" pitchFamily="2" charset="-122"/>
              </a:rPr>
              <a:pPr/>
              <a:t>69</a:t>
            </a:fld>
            <a:endParaRPr lang="en-US" altLang="zh-CN">
              <a:latin typeface="Verdana" pitchFamily="34" charset="0"/>
              <a:ea typeface="宋体" pitchFamily="2" charset="-122"/>
            </a:endParaRPr>
          </a:p>
        </p:txBody>
      </p:sp>
      <p:sp>
        <p:nvSpPr>
          <p:cNvPr id="2" name="Rectangle 3"/>
          <p:cNvSpPr>
            <a:spLocks noGrp="1" noChangeArrowheads="1"/>
          </p:cNvSpPr>
          <p:nvPr>
            <p:ph type="body" idx="1"/>
          </p:nvPr>
        </p:nvSpPr>
        <p:spPr>
          <a:xfrm>
            <a:off x="530239" y="978444"/>
            <a:ext cx="7993062" cy="4895850"/>
          </a:xfrm>
        </p:spPr>
        <p:txBody>
          <a:bodyPr/>
          <a:lstStyle/>
          <a:p>
            <a:pPr eaLnBrk="1" hangingPunct="1">
              <a:buClr>
                <a:srgbClr val="FF0000"/>
              </a:buClr>
              <a:buFont typeface="Wingdings" pitchFamily="2" charset="2"/>
              <a:buChar char="Ø"/>
            </a:pPr>
            <a:r>
              <a:rPr lang="zh-CN" altLang="en-US" sz="2800" b="1" dirty="0"/>
              <a:t>拓扑排序算法简单描述：</a:t>
            </a:r>
            <a:r>
              <a:rPr lang="zh-CN" altLang="en-US" sz="1800" dirty="0"/>
              <a:t>	</a:t>
            </a:r>
          </a:p>
          <a:p>
            <a:pPr marL="495300" indent="-495300" eaLnBrk="1" hangingPunct="1">
              <a:spcBef>
                <a:spcPts val="1200"/>
              </a:spcBef>
              <a:buFont typeface="Wingdings" pitchFamily="2" charset="2"/>
              <a:buNone/>
            </a:pPr>
            <a:r>
              <a:rPr lang="zh-CN" altLang="en-US" sz="2400" b="1" dirty="0"/>
              <a:t>      ①找一个入度为</a:t>
            </a:r>
            <a:r>
              <a:rPr lang="en-US" altLang="zh-CN" sz="2400" b="1" dirty="0"/>
              <a:t>0</a:t>
            </a:r>
            <a:r>
              <a:rPr lang="zh-CN" altLang="en-US" sz="2400" b="1" dirty="0"/>
              <a:t>的顶点</a:t>
            </a:r>
            <a:r>
              <a:rPr lang="en-US" altLang="zh-CN" sz="2400" b="1" dirty="0"/>
              <a:t>v</a:t>
            </a:r>
            <a:r>
              <a:rPr lang="zh-CN" altLang="en-US" sz="2400" b="1" dirty="0"/>
              <a:t>输出；</a:t>
            </a:r>
          </a:p>
          <a:p>
            <a:pPr marL="495300" indent="-495300" eaLnBrk="1" hangingPunct="1">
              <a:spcBef>
                <a:spcPts val="1200"/>
              </a:spcBef>
              <a:buFont typeface="Wingdings" pitchFamily="2" charset="2"/>
              <a:buNone/>
            </a:pPr>
            <a:r>
              <a:rPr lang="zh-CN" altLang="en-US" sz="2400" b="1" dirty="0"/>
              <a:t>      ②删除</a:t>
            </a:r>
            <a:r>
              <a:rPr lang="en-US" altLang="zh-CN" sz="2400" b="1" dirty="0"/>
              <a:t>v</a:t>
            </a:r>
            <a:r>
              <a:rPr lang="zh-CN" altLang="en-US" sz="2400" b="1" dirty="0"/>
              <a:t>及相关弧；</a:t>
            </a:r>
          </a:p>
          <a:p>
            <a:pPr marL="495300" indent="-495300" eaLnBrk="1" hangingPunct="1">
              <a:spcBef>
                <a:spcPts val="1200"/>
              </a:spcBef>
              <a:buFont typeface="Wingdings" pitchFamily="2" charset="2"/>
              <a:buNone/>
            </a:pPr>
            <a:r>
              <a:rPr lang="zh-CN" altLang="en-US" sz="2400" b="1" dirty="0"/>
              <a:t>      ③重复①，②直到无入度为</a:t>
            </a:r>
            <a:r>
              <a:rPr lang="en-US" altLang="zh-CN" sz="2400" b="1" dirty="0"/>
              <a:t>0</a:t>
            </a:r>
            <a:r>
              <a:rPr lang="zh-CN" altLang="en-US" sz="2400" b="1" dirty="0"/>
              <a:t>的顶点为止。</a:t>
            </a:r>
          </a:p>
          <a:p>
            <a:pPr marL="495300" indent="-495300" eaLnBrk="1" hangingPunct="1">
              <a:spcBef>
                <a:spcPts val="1200"/>
              </a:spcBef>
              <a:buFont typeface="Wingdings" pitchFamily="2" charset="2"/>
              <a:buNone/>
            </a:pPr>
            <a:r>
              <a:rPr lang="zh-CN" altLang="en-US" sz="2400" b="1" dirty="0"/>
              <a:t>          此时，若所有顶点被输出，则无回路，</a:t>
            </a:r>
          </a:p>
          <a:p>
            <a:pPr marL="495300" indent="-495300" eaLnBrk="1" hangingPunct="1">
              <a:spcBef>
                <a:spcPts val="1200"/>
              </a:spcBef>
              <a:buFont typeface="Wingdings" pitchFamily="2" charset="2"/>
              <a:buNone/>
            </a:pPr>
            <a:r>
              <a:rPr lang="zh-CN" altLang="en-US" sz="2400" b="1" dirty="0"/>
              <a:t>                      否则有回路。</a:t>
            </a:r>
          </a:p>
        </p:txBody>
      </p:sp>
      <p:grpSp>
        <p:nvGrpSpPr>
          <p:cNvPr id="10" name="组合 9"/>
          <p:cNvGrpSpPr/>
          <p:nvPr/>
        </p:nvGrpSpPr>
        <p:grpSpPr>
          <a:xfrm>
            <a:off x="541441" y="102062"/>
            <a:ext cx="7918991" cy="699930"/>
            <a:chOff x="541441" y="102062"/>
            <a:chExt cx="7918991" cy="699930"/>
          </a:xfrm>
        </p:grpSpPr>
        <p:sp>
          <p:nvSpPr>
            <p:cNvPr id="11" name="TextBox 6"/>
            <p:cNvSpPr txBox="1">
              <a:spLocks noChangeArrowheads="1"/>
            </p:cNvSpPr>
            <p:nvPr/>
          </p:nvSpPr>
          <p:spPr bwMode="auto">
            <a:xfrm>
              <a:off x="685457" y="102062"/>
              <a:ext cx="7774975"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9.6 </a:t>
              </a:r>
              <a:r>
                <a:rPr lang="zh-CN" altLang="en-US" sz="3600" b="1" dirty="0">
                  <a:latin typeface="Times New Roman" pitchFamily="18" charset="0"/>
                  <a:ea typeface="黑体" pitchFamily="49" charset="-122"/>
                </a:rPr>
                <a:t>有向无环图的应用</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拓扑排序</a:t>
              </a:r>
            </a:p>
          </p:txBody>
        </p:sp>
        <p:grpSp>
          <p:nvGrpSpPr>
            <p:cNvPr id="12" name="组合 11"/>
            <p:cNvGrpSpPr/>
            <p:nvPr/>
          </p:nvGrpSpPr>
          <p:grpSpPr>
            <a:xfrm>
              <a:off x="541441" y="127832"/>
              <a:ext cx="784080" cy="674160"/>
              <a:chOff x="541441" y="127832"/>
              <a:chExt cx="784080" cy="674160"/>
            </a:xfrm>
          </p:grpSpPr>
          <p:sp>
            <p:nvSpPr>
              <p:cNvPr id="13"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pic>
            <p:nvPicPr>
              <p:cNvPr id="14" name="图片 13"/>
              <p:cNvPicPr>
                <a:picLocks noChangeAspect="1"/>
              </p:cNvPicPr>
              <p:nvPr/>
            </p:nvPicPr>
            <p:blipFill>
              <a:blip r:embed="rId2" cstate="print"/>
              <a:stretch>
                <a:fillRect/>
              </a:stretch>
            </p:blipFill>
            <p:spPr>
              <a:xfrm>
                <a:off x="734178" y="297299"/>
                <a:ext cx="404824" cy="335225"/>
              </a:xfrm>
              <a:prstGeom prst="rect">
                <a:avLst/>
              </a:prstGeom>
            </p:spPr>
          </p:pic>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564EAA99-2B74-4978-9120-C1EEEAD2D2E6}" type="slidenum">
              <a:rPr lang="zh-CN" altLang="en-US">
                <a:latin typeface="Verdana" pitchFamily="34" charset="0"/>
                <a:ea typeface="宋体" pitchFamily="2" charset="-122"/>
              </a:rPr>
              <a:pPr/>
              <a:t>7</a:t>
            </a:fld>
            <a:endParaRPr lang="en-US" altLang="zh-CN">
              <a:latin typeface="Verdana" pitchFamily="34" charset="0"/>
              <a:ea typeface="宋体" pitchFamily="2" charset="-122"/>
            </a:endParaRPr>
          </a:p>
        </p:txBody>
      </p:sp>
      <p:sp>
        <p:nvSpPr>
          <p:cNvPr id="5123" name="Rectangle 3"/>
          <p:cNvSpPr>
            <a:spLocks noGrp="1" noChangeArrowheads="1"/>
          </p:cNvSpPr>
          <p:nvPr>
            <p:ph type="body" idx="1"/>
          </p:nvPr>
        </p:nvSpPr>
        <p:spPr>
          <a:xfrm>
            <a:off x="517708" y="1052736"/>
            <a:ext cx="8446780" cy="4678451"/>
          </a:xfrm>
        </p:spPr>
        <p:txBody>
          <a:bodyPr/>
          <a:lstStyle/>
          <a:p>
            <a:pPr eaLnBrk="1" hangingPunct="1">
              <a:spcBef>
                <a:spcPts val="1200"/>
              </a:spcBef>
              <a:buClr>
                <a:srgbClr val="FF0000"/>
              </a:buClr>
              <a:buFont typeface="Wingdings" pitchFamily="2" charset="2"/>
              <a:buChar char="n"/>
            </a:pPr>
            <a:r>
              <a:rPr lang="zh-CN" altLang="en-US" sz="2400" b="1" dirty="0"/>
              <a:t>图</a:t>
            </a:r>
            <a:r>
              <a:rPr lang="en-US" altLang="zh-CN" sz="2400" b="1" dirty="0"/>
              <a:t>(</a:t>
            </a:r>
            <a:r>
              <a:rPr lang="en-US" altLang="zh-CN" sz="2400" b="1" dirty="0">
                <a:solidFill>
                  <a:srgbClr val="0000FF"/>
                </a:solidFill>
              </a:rPr>
              <a:t>Graph</a:t>
            </a:r>
            <a:r>
              <a:rPr lang="en-US" altLang="zh-CN" sz="2400" b="1" dirty="0"/>
              <a:t>) — </a:t>
            </a:r>
            <a:r>
              <a:rPr lang="zh-CN" altLang="en-US" sz="2400" b="1" dirty="0"/>
              <a:t>由顶点集</a:t>
            </a:r>
            <a:r>
              <a:rPr lang="en-US" altLang="zh-CN" sz="2400" b="1" dirty="0"/>
              <a:t>V</a:t>
            </a:r>
            <a:r>
              <a:rPr lang="zh-CN" altLang="en-US" sz="2400" b="1" dirty="0"/>
              <a:t>和连接顶点的弧集</a:t>
            </a:r>
            <a:r>
              <a:rPr lang="en-US" altLang="zh-CN" sz="2400" b="1" dirty="0"/>
              <a:t>E</a:t>
            </a:r>
            <a:r>
              <a:rPr lang="zh-CN" altLang="en-US" sz="2400" b="1" dirty="0"/>
              <a:t>所组成的结构，</a:t>
            </a:r>
          </a:p>
          <a:p>
            <a:pPr eaLnBrk="1" hangingPunct="1">
              <a:spcBef>
                <a:spcPts val="1200"/>
              </a:spcBef>
              <a:buFont typeface="Wingdings" pitchFamily="2" charset="2"/>
              <a:buNone/>
            </a:pPr>
            <a:r>
              <a:rPr lang="zh-CN" altLang="en-US" sz="2400" b="1" dirty="0"/>
              <a:t>     记作 </a:t>
            </a:r>
            <a:r>
              <a:rPr lang="en-US" altLang="zh-CN" sz="2400" b="1" dirty="0"/>
              <a:t>G = ( </a:t>
            </a:r>
            <a:r>
              <a:rPr lang="en-US" altLang="zh-CN" sz="2400" b="1" i="1" dirty="0"/>
              <a:t>V</a:t>
            </a:r>
            <a:r>
              <a:rPr lang="en-US" altLang="zh-CN" sz="2400" b="1" dirty="0"/>
              <a:t>, </a:t>
            </a:r>
            <a:r>
              <a:rPr lang="en-US" altLang="zh-CN" sz="2400" b="1" i="1" dirty="0"/>
              <a:t>E</a:t>
            </a:r>
            <a:r>
              <a:rPr lang="en-US" altLang="zh-CN" sz="2400" b="1" dirty="0"/>
              <a:t> )</a:t>
            </a:r>
            <a:r>
              <a:rPr lang="zh-CN" altLang="en-US" sz="2400" b="1" dirty="0"/>
              <a:t>。</a:t>
            </a:r>
          </a:p>
          <a:p>
            <a:pPr eaLnBrk="1" hangingPunct="1">
              <a:spcBef>
                <a:spcPts val="1200"/>
              </a:spcBef>
              <a:buFont typeface="Wingdings" pitchFamily="2" charset="2"/>
              <a:buNone/>
            </a:pPr>
            <a:r>
              <a:rPr lang="zh-CN" altLang="en-US" sz="2400" b="1" dirty="0"/>
              <a:t>     </a:t>
            </a:r>
            <a:r>
              <a:rPr lang="zh-CN" altLang="en-US" sz="2400" b="1" dirty="0">
                <a:solidFill>
                  <a:srgbClr val="FF0000"/>
                </a:solidFill>
              </a:rPr>
              <a:t>其中</a:t>
            </a:r>
            <a:r>
              <a:rPr lang="en-US" altLang="zh-CN" sz="2400" b="1" dirty="0"/>
              <a:t>: </a:t>
            </a:r>
          </a:p>
          <a:p>
            <a:pPr eaLnBrk="1" hangingPunct="1">
              <a:spcBef>
                <a:spcPts val="600"/>
              </a:spcBef>
              <a:buFont typeface="Wingdings" pitchFamily="2" charset="2"/>
              <a:buNone/>
            </a:pPr>
            <a:r>
              <a:rPr lang="en-US" altLang="zh-CN" sz="2000" b="1" dirty="0"/>
              <a:t>         </a:t>
            </a:r>
            <a:r>
              <a:rPr lang="zh-CN" altLang="en-US" sz="2000" b="1" dirty="0">
                <a:solidFill>
                  <a:srgbClr val="FF0000"/>
                </a:solidFill>
              </a:rPr>
              <a:t>顶点</a:t>
            </a:r>
            <a:r>
              <a:rPr lang="zh-CN" altLang="en-US" sz="2000" b="1" dirty="0"/>
              <a:t>表示一个对象，</a:t>
            </a:r>
            <a:endParaRPr lang="en-US" altLang="zh-CN" sz="2000" b="1" dirty="0"/>
          </a:p>
          <a:p>
            <a:pPr eaLnBrk="1" hangingPunct="1">
              <a:spcBef>
                <a:spcPts val="600"/>
              </a:spcBef>
              <a:buFont typeface="Wingdings" pitchFamily="2" charset="2"/>
              <a:buNone/>
            </a:pPr>
            <a:r>
              <a:rPr lang="en-US" altLang="zh-CN" sz="2000" b="1" dirty="0"/>
              <a:t>         </a:t>
            </a:r>
            <a:r>
              <a:rPr lang="zh-CN" altLang="en-US" sz="2000" b="1" dirty="0">
                <a:solidFill>
                  <a:srgbClr val="FF0000"/>
                </a:solidFill>
              </a:rPr>
              <a:t>弧</a:t>
            </a:r>
            <a:r>
              <a:rPr lang="en-US" altLang="zh-CN" sz="2000" b="1" dirty="0"/>
              <a:t>(</a:t>
            </a:r>
            <a:r>
              <a:rPr lang="en-US" altLang="zh-CN" sz="2000" b="1" dirty="0">
                <a:solidFill>
                  <a:srgbClr val="0000FF"/>
                </a:solidFill>
              </a:rPr>
              <a:t>Arc</a:t>
            </a:r>
            <a:r>
              <a:rPr lang="en-US" altLang="zh-CN" sz="2000" b="1" dirty="0"/>
              <a:t>)</a:t>
            </a:r>
            <a:r>
              <a:rPr lang="zh-CN" altLang="en-US" sz="2000" b="1" dirty="0"/>
              <a:t>的形式为</a:t>
            </a:r>
            <a:r>
              <a:rPr lang="en-US" altLang="zh-CN" sz="2000" b="1" dirty="0"/>
              <a:t>&lt;V</a:t>
            </a:r>
            <a:r>
              <a:rPr lang="en-US" altLang="zh-CN" sz="2000" b="1" i="1" baseline="-25000" dirty="0"/>
              <a:t>i</a:t>
            </a:r>
            <a:r>
              <a:rPr lang="en-US" altLang="zh-CN" sz="2000" b="1" dirty="0"/>
              <a:t>, </a:t>
            </a:r>
            <a:r>
              <a:rPr lang="en-US" altLang="zh-CN" sz="2000" b="1" dirty="0" err="1"/>
              <a:t>V</a:t>
            </a:r>
            <a:r>
              <a:rPr lang="en-US" altLang="zh-CN" sz="2000" b="1" i="1" baseline="-25000" dirty="0" err="1"/>
              <a:t>j</a:t>
            </a:r>
            <a:r>
              <a:rPr lang="en-US" altLang="zh-CN" sz="2000" b="1" dirty="0"/>
              <a:t>&gt;</a:t>
            </a:r>
            <a:r>
              <a:rPr lang="zh-CN" altLang="en-US" sz="2000" b="1" dirty="0"/>
              <a:t>，</a:t>
            </a:r>
            <a:endParaRPr lang="en-US" altLang="zh-CN" sz="2000" b="1" dirty="0"/>
          </a:p>
          <a:p>
            <a:pPr eaLnBrk="1" hangingPunct="1">
              <a:spcBef>
                <a:spcPts val="600"/>
              </a:spcBef>
              <a:buFont typeface="Wingdings" pitchFamily="2" charset="2"/>
              <a:buNone/>
            </a:pPr>
            <a:r>
              <a:rPr lang="zh-CN" altLang="en-US" sz="2000" b="1" dirty="0"/>
              <a:t>             表示从顶点</a:t>
            </a:r>
            <a:r>
              <a:rPr lang="en-US" altLang="zh-CN" sz="2000" b="1" dirty="0"/>
              <a:t>(</a:t>
            </a:r>
            <a:r>
              <a:rPr lang="en-US" altLang="zh-CN" sz="2000" b="1" dirty="0">
                <a:solidFill>
                  <a:srgbClr val="0000FF"/>
                </a:solidFill>
              </a:rPr>
              <a:t>Vertex</a:t>
            </a:r>
            <a:r>
              <a:rPr lang="en-US" altLang="zh-CN" sz="2000" b="1" dirty="0"/>
              <a:t>)</a:t>
            </a:r>
            <a:r>
              <a:rPr lang="en-US" altLang="zh-CN" sz="2000" b="1" i="1" dirty="0"/>
              <a:t>V</a:t>
            </a:r>
            <a:r>
              <a:rPr lang="en-US" altLang="zh-CN" sz="2000" b="1" i="1" baseline="-25000" dirty="0"/>
              <a:t>i</a:t>
            </a:r>
            <a:r>
              <a:rPr lang="zh-CN" altLang="en-US" sz="2000" b="1" dirty="0"/>
              <a:t>到</a:t>
            </a:r>
            <a:r>
              <a:rPr lang="en-US" altLang="zh-CN" sz="2000" b="1" i="1" dirty="0" err="1"/>
              <a:t>V</a:t>
            </a:r>
            <a:r>
              <a:rPr lang="en-US" altLang="zh-CN" sz="2000" b="1" i="1" baseline="-25000" dirty="0" err="1"/>
              <a:t>j</a:t>
            </a:r>
            <a:r>
              <a:rPr lang="zh-CN" altLang="en-US" sz="2000" b="1" dirty="0"/>
              <a:t>之间有一条弧，</a:t>
            </a:r>
            <a:endParaRPr lang="en-US" altLang="zh-CN" sz="2000" b="1" dirty="0"/>
          </a:p>
          <a:p>
            <a:pPr eaLnBrk="1" hangingPunct="1">
              <a:spcBef>
                <a:spcPts val="600"/>
              </a:spcBef>
              <a:buFont typeface="Wingdings" pitchFamily="2" charset="2"/>
              <a:buNone/>
            </a:pPr>
            <a:r>
              <a:rPr lang="zh-CN" altLang="en-US" sz="2000" b="1" dirty="0"/>
              <a:t>             图形表示为：</a:t>
            </a:r>
            <a:r>
              <a:rPr lang="en-US" altLang="zh-CN" sz="2000" b="1" dirty="0"/>
              <a:t> V</a:t>
            </a:r>
            <a:r>
              <a:rPr lang="en-US" altLang="zh-CN" sz="2000" b="1" i="1" baseline="-25000" dirty="0"/>
              <a:t>i</a:t>
            </a:r>
            <a:r>
              <a:rPr lang="en-US" altLang="zh-CN" sz="2000" b="1" dirty="0">
                <a:sym typeface="Wingdings" pitchFamily="2" charset="2"/>
              </a:rPr>
              <a:t>  </a:t>
            </a:r>
            <a:r>
              <a:rPr lang="en-US" altLang="zh-CN" sz="2000" b="1" dirty="0"/>
              <a:t> </a:t>
            </a:r>
            <a:r>
              <a:rPr lang="en-US" altLang="zh-CN" sz="2000" b="1" dirty="0" err="1"/>
              <a:t>V</a:t>
            </a:r>
            <a:r>
              <a:rPr lang="en-US" altLang="zh-CN" sz="2000" b="1" i="1" baseline="-25000" dirty="0" err="1"/>
              <a:t>j</a:t>
            </a:r>
            <a:r>
              <a:rPr lang="en-US" altLang="zh-CN" sz="2000" b="1" dirty="0">
                <a:solidFill>
                  <a:schemeClr val="accent2"/>
                </a:solidFill>
              </a:rPr>
              <a:t> </a:t>
            </a:r>
            <a:r>
              <a:rPr lang="en-US" altLang="zh-CN" sz="2000" b="1" dirty="0">
                <a:solidFill>
                  <a:srgbClr val="FF0000"/>
                </a:solidFill>
              </a:rPr>
              <a:t>——</a:t>
            </a:r>
            <a:r>
              <a:rPr lang="zh-CN" altLang="en-US" sz="2000" b="1" dirty="0">
                <a:solidFill>
                  <a:srgbClr val="FF0000"/>
                </a:solidFill>
              </a:rPr>
              <a:t>有向图</a:t>
            </a:r>
            <a:r>
              <a:rPr lang="en-US" altLang="zh-CN" sz="2000" b="1" dirty="0"/>
              <a:t>(</a:t>
            </a:r>
            <a:r>
              <a:rPr lang="en-US" altLang="zh-CN" sz="2000" b="1" dirty="0">
                <a:solidFill>
                  <a:srgbClr val="0000FF"/>
                </a:solidFill>
              </a:rPr>
              <a:t>Directed Graph</a:t>
            </a:r>
            <a:r>
              <a:rPr lang="en-US" altLang="zh-CN" sz="2000" b="1" dirty="0"/>
              <a:t>)</a:t>
            </a:r>
            <a:endParaRPr lang="zh-CN" altLang="en-US" sz="2000" b="1" dirty="0"/>
          </a:p>
          <a:p>
            <a:pPr eaLnBrk="1" hangingPunct="1">
              <a:spcBef>
                <a:spcPts val="600"/>
              </a:spcBef>
              <a:buClr>
                <a:srgbClr val="FF0000"/>
              </a:buClr>
              <a:buFont typeface="Wingdings" pitchFamily="2" charset="2"/>
              <a:buChar char="ü"/>
            </a:pPr>
            <a:r>
              <a:rPr lang="zh-CN" altLang="en-US" sz="2000" b="1" dirty="0">
                <a:solidFill>
                  <a:srgbClr val="FF0000"/>
                </a:solidFill>
              </a:rPr>
              <a:t>例</a:t>
            </a:r>
            <a:r>
              <a:rPr lang="zh-CN" altLang="en-US" sz="2000" b="1" dirty="0"/>
              <a:t>：如右图中的</a:t>
            </a:r>
            <a:r>
              <a:rPr lang="en-US" altLang="zh-CN" sz="2000" b="1" dirty="0"/>
              <a:t>G</a:t>
            </a:r>
            <a:r>
              <a:rPr lang="en-US" altLang="zh-CN" sz="2000" b="1" baseline="-25000" dirty="0"/>
              <a:t>1</a:t>
            </a:r>
            <a:r>
              <a:rPr lang="zh-CN" altLang="en-US" sz="2000" b="1" dirty="0"/>
              <a:t>就是一个有向图：</a:t>
            </a:r>
          </a:p>
          <a:p>
            <a:pPr eaLnBrk="1" hangingPunct="1">
              <a:spcBef>
                <a:spcPts val="600"/>
              </a:spcBef>
              <a:buFont typeface="Wingdings" pitchFamily="2" charset="2"/>
              <a:buNone/>
            </a:pPr>
            <a:r>
              <a:rPr lang="zh-CN" altLang="en-US" sz="2000" b="1" dirty="0"/>
              <a:t>           其中：</a:t>
            </a:r>
          </a:p>
          <a:p>
            <a:pPr eaLnBrk="1" hangingPunct="1">
              <a:spcBef>
                <a:spcPts val="600"/>
              </a:spcBef>
              <a:buFont typeface="Wingdings" pitchFamily="2" charset="2"/>
              <a:buNone/>
            </a:pPr>
            <a:r>
              <a:rPr lang="zh-CN" altLang="en-US" sz="2000" b="1" dirty="0"/>
              <a:t>    </a:t>
            </a:r>
            <a:r>
              <a:rPr lang="zh-CN" altLang="en-US" sz="2000" b="1" dirty="0">
                <a:solidFill>
                  <a:srgbClr val="FF0000"/>
                </a:solidFill>
              </a:rPr>
              <a:t>顶点集合  </a:t>
            </a:r>
            <a:r>
              <a:rPr lang="en-US" altLang="zh-CN" sz="2000" b="1" dirty="0"/>
              <a:t>V={1</a:t>
            </a:r>
            <a:r>
              <a:rPr lang="zh-CN" altLang="en-US" sz="2000" b="1" dirty="0"/>
              <a:t>，</a:t>
            </a:r>
            <a:r>
              <a:rPr lang="en-US" altLang="zh-CN" sz="2000" b="1" dirty="0"/>
              <a:t>2</a:t>
            </a:r>
            <a:r>
              <a:rPr lang="zh-CN" altLang="en-US" sz="2000" b="1" dirty="0"/>
              <a:t>，</a:t>
            </a:r>
            <a:r>
              <a:rPr lang="en-US" altLang="zh-CN" sz="2000" b="1" dirty="0"/>
              <a:t>3</a:t>
            </a:r>
            <a:r>
              <a:rPr lang="zh-CN" altLang="en-US" sz="2000" b="1" dirty="0"/>
              <a:t>，</a:t>
            </a:r>
            <a:r>
              <a:rPr lang="en-US" altLang="zh-CN" sz="2000" b="1" dirty="0"/>
              <a:t>4}</a:t>
            </a:r>
          </a:p>
          <a:p>
            <a:pPr eaLnBrk="1" hangingPunct="1">
              <a:spcBef>
                <a:spcPts val="600"/>
              </a:spcBef>
              <a:buFont typeface="Wingdings" pitchFamily="2" charset="2"/>
              <a:buNone/>
            </a:pPr>
            <a:r>
              <a:rPr lang="en-US" altLang="zh-CN" sz="2000" b="1" dirty="0"/>
              <a:t>    </a:t>
            </a:r>
            <a:r>
              <a:rPr lang="zh-CN" altLang="en-US" sz="2000" b="1" dirty="0">
                <a:solidFill>
                  <a:srgbClr val="FF0000"/>
                </a:solidFill>
              </a:rPr>
              <a:t>弧集   </a:t>
            </a:r>
            <a:r>
              <a:rPr lang="en-US" altLang="zh-CN" sz="2000" b="1" dirty="0"/>
              <a:t>E={ &lt;1,2&gt;, &lt;1,3&gt;, &lt;2,4&gt;, &lt;3,4&gt;, 4,1&gt;  }             </a:t>
            </a:r>
          </a:p>
        </p:txBody>
      </p:sp>
      <p:grpSp>
        <p:nvGrpSpPr>
          <p:cNvPr id="2" name="Group 4"/>
          <p:cNvGrpSpPr/>
          <p:nvPr/>
        </p:nvGrpSpPr>
        <p:grpSpPr bwMode="auto">
          <a:xfrm>
            <a:off x="6603764" y="4067368"/>
            <a:ext cx="2085975" cy="2095500"/>
            <a:chOff x="0" y="0"/>
            <a:chExt cx="1314" cy="1320"/>
          </a:xfrm>
        </p:grpSpPr>
        <p:grpSp>
          <p:nvGrpSpPr>
            <p:cNvPr id="6150" name="Group 5"/>
            <p:cNvGrpSpPr/>
            <p:nvPr/>
          </p:nvGrpSpPr>
          <p:grpSpPr bwMode="auto">
            <a:xfrm>
              <a:off x="135" y="0"/>
              <a:ext cx="953" cy="907"/>
              <a:chOff x="0" y="0"/>
              <a:chExt cx="1620" cy="1611"/>
            </a:xfrm>
          </p:grpSpPr>
          <p:sp>
            <p:nvSpPr>
              <p:cNvPr id="6152" name="Oval 6"/>
              <p:cNvSpPr>
                <a:spLocks noChangeArrowheads="1"/>
              </p:cNvSpPr>
              <p:nvPr/>
            </p:nvSpPr>
            <p:spPr bwMode="auto">
              <a:xfrm>
                <a:off x="1260" y="0"/>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latin typeface="Times New Roman" pitchFamily="18" charset="0"/>
                    <a:ea typeface="宋体" pitchFamily="2" charset="-122"/>
                  </a:rPr>
                  <a:t>2</a:t>
                </a:r>
                <a:endParaRPr lang="en-US" altLang="zh-CN" dirty="0">
                  <a:ea typeface="宋体" pitchFamily="2" charset="-122"/>
                </a:endParaRPr>
              </a:p>
            </p:txBody>
          </p:sp>
          <p:sp>
            <p:nvSpPr>
              <p:cNvPr id="6153" name="Oval 7"/>
              <p:cNvSpPr>
                <a:spLocks noChangeArrowheads="1"/>
              </p:cNvSpPr>
              <p:nvPr/>
            </p:nvSpPr>
            <p:spPr bwMode="auto">
              <a:xfrm>
                <a:off x="0" y="0"/>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a:latin typeface="Times New Roman" pitchFamily="18" charset="0"/>
                    <a:ea typeface="宋体" pitchFamily="2" charset="-122"/>
                  </a:rPr>
                  <a:t>1</a:t>
                </a:r>
                <a:endParaRPr lang="en-US" altLang="zh-CN">
                  <a:ea typeface="宋体" pitchFamily="2" charset="-122"/>
                </a:endParaRPr>
              </a:p>
            </p:txBody>
          </p:sp>
          <p:sp>
            <p:nvSpPr>
              <p:cNvPr id="6154" name="Oval 8"/>
              <p:cNvSpPr>
                <a:spLocks noChangeArrowheads="1"/>
              </p:cNvSpPr>
              <p:nvPr/>
            </p:nvSpPr>
            <p:spPr bwMode="auto">
              <a:xfrm>
                <a:off x="0" y="1248"/>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latin typeface="Times New Roman" pitchFamily="18" charset="0"/>
                    <a:ea typeface="宋体" pitchFamily="2" charset="-122"/>
                  </a:rPr>
                  <a:t>3</a:t>
                </a:r>
                <a:endParaRPr lang="en-US" altLang="zh-CN" dirty="0">
                  <a:ea typeface="宋体" pitchFamily="2" charset="-122"/>
                </a:endParaRPr>
              </a:p>
            </p:txBody>
          </p:sp>
          <p:sp>
            <p:nvSpPr>
              <p:cNvPr id="6155" name="Oval 9"/>
              <p:cNvSpPr>
                <a:spLocks noChangeArrowheads="1"/>
              </p:cNvSpPr>
              <p:nvPr/>
            </p:nvSpPr>
            <p:spPr bwMode="auto">
              <a:xfrm>
                <a:off x="1260" y="1248"/>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latin typeface="Times New Roman" pitchFamily="18" charset="0"/>
                    <a:ea typeface="宋体" pitchFamily="2" charset="-122"/>
                  </a:rPr>
                  <a:t>4</a:t>
                </a:r>
                <a:endParaRPr lang="en-US" altLang="zh-CN" dirty="0">
                  <a:ea typeface="宋体" pitchFamily="2" charset="-122"/>
                </a:endParaRPr>
              </a:p>
            </p:txBody>
          </p:sp>
          <p:sp>
            <p:nvSpPr>
              <p:cNvPr id="6156" name="Line 10"/>
              <p:cNvSpPr>
                <a:spLocks noChangeShapeType="1"/>
              </p:cNvSpPr>
              <p:nvPr/>
            </p:nvSpPr>
            <p:spPr bwMode="auto">
              <a:xfrm>
                <a:off x="360" y="156"/>
                <a:ext cx="900" cy="0"/>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6157" name="Line 11"/>
              <p:cNvSpPr>
                <a:spLocks noChangeShapeType="1"/>
              </p:cNvSpPr>
              <p:nvPr/>
            </p:nvSpPr>
            <p:spPr bwMode="auto">
              <a:xfrm>
                <a:off x="360" y="1404"/>
                <a:ext cx="900" cy="0"/>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6158" name="Line 12"/>
              <p:cNvSpPr>
                <a:spLocks noChangeShapeType="1"/>
              </p:cNvSpPr>
              <p:nvPr/>
            </p:nvSpPr>
            <p:spPr bwMode="auto">
              <a:xfrm>
                <a:off x="180" y="468"/>
                <a:ext cx="0" cy="780"/>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6159" name="Line 13"/>
              <p:cNvSpPr>
                <a:spLocks noChangeShapeType="1"/>
              </p:cNvSpPr>
              <p:nvPr/>
            </p:nvSpPr>
            <p:spPr bwMode="auto">
              <a:xfrm>
                <a:off x="1440" y="468"/>
                <a:ext cx="0" cy="780"/>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6160" name="Line 14"/>
              <p:cNvSpPr>
                <a:spLocks noChangeShapeType="1"/>
              </p:cNvSpPr>
              <p:nvPr/>
            </p:nvSpPr>
            <p:spPr bwMode="auto">
              <a:xfrm flipH="1" flipV="1">
                <a:off x="360" y="312"/>
                <a:ext cx="900" cy="936"/>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6151" name="Text Box 15"/>
            <p:cNvSpPr txBox="1">
              <a:spLocks noChangeArrowheads="1"/>
            </p:cNvSpPr>
            <p:nvPr/>
          </p:nvSpPr>
          <p:spPr bwMode="auto">
            <a:xfrm>
              <a:off x="0" y="1089"/>
              <a:ext cx="131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zh-CN" altLang="en-US" b="1" dirty="0">
                  <a:solidFill>
                    <a:srgbClr val="0000FF"/>
                  </a:solidFill>
                  <a:ea typeface="宋体" pitchFamily="2" charset="-122"/>
                </a:rPr>
                <a:t>图</a:t>
              </a:r>
              <a:r>
                <a:rPr lang="en-US" altLang="zh-CN" b="1" dirty="0">
                  <a:solidFill>
                    <a:srgbClr val="0000FF"/>
                  </a:solidFill>
                  <a:ea typeface="宋体" pitchFamily="2" charset="-122"/>
                </a:rPr>
                <a:t>G</a:t>
              </a:r>
              <a:r>
                <a:rPr lang="en-US" altLang="zh-CN" b="1" baseline="-25000" dirty="0">
                  <a:solidFill>
                    <a:srgbClr val="0000FF"/>
                  </a:solidFill>
                  <a:ea typeface="宋体" pitchFamily="2" charset="-122"/>
                </a:rPr>
                <a:t>1</a:t>
              </a:r>
              <a:r>
                <a:rPr lang="en-US" altLang="zh-CN" b="1" dirty="0">
                  <a:solidFill>
                    <a:srgbClr val="0000FF"/>
                  </a:solidFill>
                  <a:ea typeface="宋体" pitchFamily="2" charset="-122"/>
                </a:rPr>
                <a:t>  </a:t>
              </a:r>
              <a:r>
                <a:rPr lang="zh-CN" altLang="en-US" b="1" dirty="0">
                  <a:solidFill>
                    <a:srgbClr val="0000FF"/>
                  </a:solidFill>
                  <a:ea typeface="宋体" pitchFamily="2" charset="-122"/>
                </a:rPr>
                <a:t>有向图示例</a:t>
              </a:r>
            </a:p>
          </p:txBody>
        </p:sp>
      </p:grpSp>
      <p:grpSp>
        <p:nvGrpSpPr>
          <p:cNvPr id="18" name="组合 17"/>
          <p:cNvGrpSpPr/>
          <p:nvPr/>
        </p:nvGrpSpPr>
        <p:grpSpPr>
          <a:xfrm>
            <a:off x="-252536" y="80662"/>
            <a:ext cx="7344816" cy="684042"/>
            <a:chOff x="220537" y="1866348"/>
            <a:chExt cx="7344816" cy="684042"/>
          </a:xfrm>
        </p:grpSpPr>
        <p:grpSp>
          <p:nvGrpSpPr>
            <p:cNvPr id="19" name="组合 18"/>
            <p:cNvGrpSpPr/>
            <p:nvPr/>
          </p:nvGrpSpPr>
          <p:grpSpPr>
            <a:xfrm>
              <a:off x="220537" y="1866348"/>
              <a:ext cx="7344816" cy="684042"/>
              <a:chOff x="179512" y="1326432"/>
              <a:chExt cx="7344816" cy="684042"/>
            </a:xfrm>
          </p:grpSpPr>
          <p:sp>
            <p:nvSpPr>
              <p:cNvPr id="21" name="TextBox 6"/>
              <p:cNvSpPr txBox="1">
                <a:spLocks noChangeArrowheads="1"/>
              </p:cNvSpPr>
              <p:nvPr/>
            </p:nvSpPr>
            <p:spPr bwMode="auto">
              <a:xfrm>
                <a:off x="179512" y="1326432"/>
                <a:ext cx="7344816"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9.2 </a:t>
                </a:r>
                <a:r>
                  <a:rPr lang="zh-CN" altLang="en-US" sz="3600" b="1" dirty="0">
                    <a:latin typeface="Times New Roman" pitchFamily="18" charset="0"/>
                    <a:ea typeface="黑体" pitchFamily="49" charset="-122"/>
                  </a:rPr>
                  <a:t>基本概念和运算</a:t>
                </a:r>
                <a:endParaRPr lang="zh-CN" altLang="en-US" sz="3600" b="1" dirty="0">
                  <a:latin typeface="黑体" pitchFamily="49" charset="-122"/>
                  <a:ea typeface="黑体" pitchFamily="49" charset="-122"/>
                </a:endParaRPr>
              </a:p>
            </p:txBody>
          </p:sp>
          <p:sp>
            <p:nvSpPr>
              <p:cNvPr id="22"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grpSp>
        <p:pic>
          <p:nvPicPr>
            <p:cNvPr id="20" name="图片 19"/>
            <p:cNvPicPr>
              <a:picLocks noChangeAspect="1"/>
            </p:cNvPicPr>
            <p:nvPr/>
          </p:nvPicPr>
          <p:blipFill>
            <a:blip r:embed="rId2" cstate="print"/>
            <a:stretch>
              <a:fillRect/>
            </a:stretch>
          </p:blipFill>
          <p:spPr>
            <a:xfrm>
              <a:off x="1202862" y="2008104"/>
              <a:ext cx="450465" cy="3852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2" dur="5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7" dur="500"/>
                                        <p:tgtEl>
                                          <p:spTgt spid="5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blinds(horizontal)">
                                      <p:cBhvr>
                                        <p:cTn id="22" dur="500"/>
                                        <p:tgtEl>
                                          <p:spTgt spid="5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blinds(horizontal)">
                                      <p:cBhvr>
                                        <p:cTn id="27" dur="500"/>
                                        <p:tgtEl>
                                          <p:spTgt spid="51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Effect transition="in" filter="blinds(horizontal)">
                                      <p:cBhvr>
                                        <p:cTn id="32" dur="500"/>
                                        <p:tgtEl>
                                          <p:spTgt spid="51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123">
                                            <p:txEl>
                                              <p:pRg st="6" end="6"/>
                                            </p:txEl>
                                          </p:spTgt>
                                        </p:tgtEl>
                                        <p:attrNameLst>
                                          <p:attrName>style.visibility</p:attrName>
                                        </p:attrNameLst>
                                      </p:cBhvr>
                                      <p:to>
                                        <p:strVal val="visible"/>
                                      </p:to>
                                    </p:set>
                                    <p:animEffect transition="in" filter="blinds(horizontal)">
                                      <p:cBhvr>
                                        <p:cTn id="37" dur="500"/>
                                        <p:tgtEl>
                                          <p:spTgt spid="51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123">
                                            <p:txEl>
                                              <p:pRg st="7" end="7"/>
                                            </p:txEl>
                                          </p:spTgt>
                                        </p:tgtEl>
                                        <p:attrNameLst>
                                          <p:attrName>style.visibility</p:attrName>
                                        </p:attrNameLst>
                                      </p:cBhvr>
                                      <p:to>
                                        <p:strVal val="visible"/>
                                      </p:to>
                                    </p:set>
                                    <p:animEffect transition="in" filter="blinds(horizontal)">
                                      <p:cBhvr>
                                        <p:cTn id="42" dur="500"/>
                                        <p:tgtEl>
                                          <p:spTgt spid="512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blinds(horizontal)">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123">
                                            <p:txEl>
                                              <p:pRg st="8" end="8"/>
                                            </p:txEl>
                                          </p:spTgt>
                                        </p:tgtEl>
                                        <p:attrNameLst>
                                          <p:attrName>style.visibility</p:attrName>
                                        </p:attrNameLst>
                                      </p:cBhvr>
                                      <p:to>
                                        <p:strVal val="visible"/>
                                      </p:to>
                                    </p:set>
                                    <p:animEffect transition="in" filter="blinds(horizontal)">
                                      <p:cBhvr>
                                        <p:cTn id="52" dur="500"/>
                                        <p:tgtEl>
                                          <p:spTgt spid="512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123">
                                            <p:txEl>
                                              <p:pRg st="9" end="9"/>
                                            </p:txEl>
                                          </p:spTgt>
                                        </p:tgtEl>
                                        <p:attrNameLst>
                                          <p:attrName>style.visibility</p:attrName>
                                        </p:attrNameLst>
                                      </p:cBhvr>
                                      <p:to>
                                        <p:strVal val="visible"/>
                                      </p:to>
                                    </p:set>
                                    <p:animEffect transition="in" filter="blinds(horizontal)">
                                      <p:cBhvr>
                                        <p:cTn id="57" dur="500"/>
                                        <p:tgtEl>
                                          <p:spTgt spid="512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123">
                                            <p:txEl>
                                              <p:pRg st="10" end="10"/>
                                            </p:txEl>
                                          </p:spTgt>
                                        </p:tgtEl>
                                        <p:attrNameLst>
                                          <p:attrName>style.visibility</p:attrName>
                                        </p:attrNameLst>
                                      </p:cBhvr>
                                      <p:to>
                                        <p:strVal val="visible"/>
                                      </p:to>
                                    </p:set>
                                    <p:animEffect transition="in" filter="blinds(horizontal)">
                                      <p:cBhvr>
                                        <p:cTn id="62" dur="500"/>
                                        <p:tgtEl>
                                          <p:spTgt spid="512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0A5BA3EF-AD12-457C-9904-96CB15B35B9F}" type="slidenum">
              <a:rPr lang="zh-CN" altLang="en-US">
                <a:solidFill>
                  <a:schemeClr val="bg1"/>
                </a:solidFill>
                <a:latin typeface="Verdana" pitchFamily="34" charset="0"/>
                <a:ea typeface="宋体" pitchFamily="2" charset="-122"/>
              </a:rPr>
              <a:pPr/>
              <a:t>70</a:t>
            </a:fld>
            <a:endParaRPr lang="en-US" altLang="zh-CN">
              <a:solidFill>
                <a:schemeClr val="bg1"/>
              </a:solidFill>
              <a:latin typeface="Verdana" pitchFamily="34" charset="0"/>
              <a:ea typeface="宋体" pitchFamily="2" charset="-122"/>
            </a:endParaRPr>
          </a:p>
        </p:txBody>
      </p:sp>
      <p:grpSp>
        <p:nvGrpSpPr>
          <p:cNvPr id="64516" name="Group 3"/>
          <p:cNvGrpSpPr/>
          <p:nvPr/>
        </p:nvGrpSpPr>
        <p:grpSpPr bwMode="auto">
          <a:xfrm>
            <a:off x="395288" y="1914525"/>
            <a:ext cx="4176712" cy="1730375"/>
            <a:chOff x="0" y="0"/>
            <a:chExt cx="2631" cy="1090"/>
          </a:xfrm>
        </p:grpSpPr>
        <p:sp>
          <p:nvSpPr>
            <p:cNvPr id="64690" name="Oval 4"/>
            <p:cNvSpPr>
              <a:spLocks noChangeArrowheads="1"/>
            </p:cNvSpPr>
            <p:nvPr/>
          </p:nvSpPr>
          <p:spPr bwMode="auto">
            <a:xfrm>
              <a:off x="0" y="545"/>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1</a:t>
              </a:r>
            </a:p>
          </p:txBody>
        </p:sp>
        <p:sp>
          <p:nvSpPr>
            <p:cNvPr id="64691" name="Oval 5"/>
            <p:cNvSpPr>
              <a:spLocks noChangeArrowheads="1"/>
            </p:cNvSpPr>
            <p:nvPr/>
          </p:nvSpPr>
          <p:spPr bwMode="auto">
            <a:xfrm>
              <a:off x="771" y="1"/>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2</a:t>
              </a:r>
            </a:p>
          </p:txBody>
        </p:sp>
        <p:sp>
          <p:nvSpPr>
            <p:cNvPr id="64692" name="Oval 6"/>
            <p:cNvSpPr>
              <a:spLocks noChangeArrowheads="1"/>
            </p:cNvSpPr>
            <p:nvPr/>
          </p:nvSpPr>
          <p:spPr bwMode="auto">
            <a:xfrm>
              <a:off x="817" y="908"/>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3</a:t>
              </a:r>
            </a:p>
          </p:txBody>
        </p:sp>
        <p:sp>
          <p:nvSpPr>
            <p:cNvPr id="64693" name="Oval 7"/>
            <p:cNvSpPr>
              <a:spLocks noChangeArrowheads="1"/>
            </p:cNvSpPr>
            <p:nvPr/>
          </p:nvSpPr>
          <p:spPr bwMode="auto">
            <a:xfrm>
              <a:off x="1678" y="0"/>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4</a:t>
              </a:r>
            </a:p>
          </p:txBody>
        </p:sp>
        <p:sp>
          <p:nvSpPr>
            <p:cNvPr id="64694" name="Line 8"/>
            <p:cNvSpPr>
              <a:spLocks noChangeShapeType="1"/>
            </p:cNvSpPr>
            <p:nvPr/>
          </p:nvSpPr>
          <p:spPr bwMode="auto">
            <a:xfrm flipV="1">
              <a:off x="136" y="137"/>
              <a:ext cx="635" cy="408"/>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4695" name="Line 9"/>
            <p:cNvSpPr>
              <a:spLocks noChangeShapeType="1"/>
            </p:cNvSpPr>
            <p:nvPr/>
          </p:nvSpPr>
          <p:spPr bwMode="auto">
            <a:xfrm>
              <a:off x="182" y="681"/>
              <a:ext cx="635" cy="318"/>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4696" name="Line 10"/>
            <p:cNvSpPr>
              <a:spLocks noChangeShapeType="1"/>
            </p:cNvSpPr>
            <p:nvPr/>
          </p:nvSpPr>
          <p:spPr bwMode="auto">
            <a:xfrm>
              <a:off x="907" y="182"/>
              <a:ext cx="862" cy="726"/>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4697" name="Line 11"/>
            <p:cNvSpPr>
              <a:spLocks noChangeShapeType="1"/>
            </p:cNvSpPr>
            <p:nvPr/>
          </p:nvSpPr>
          <p:spPr bwMode="auto">
            <a:xfrm flipV="1">
              <a:off x="998" y="999"/>
              <a:ext cx="726" cy="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4698" name="Oval 12"/>
            <p:cNvSpPr>
              <a:spLocks noChangeArrowheads="1"/>
            </p:cNvSpPr>
            <p:nvPr/>
          </p:nvSpPr>
          <p:spPr bwMode="auto">
            <a:xfrm>
              <a:off x="1724" y="908"/>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5</a:t>
              </a:r>
            </a:p>
          </p:txBody>
        </p:sp>
        <p:sp>
          <p:nvSpPr>
            <p:cNvPr id="64699" name="Oval 13"/>
            <p:cNvSpPr>
              <a:spLocks noChangeArrowheads="1"/>
            </p:cNvSpPr>
            <p:nvPr/>
          </p:nvSpPr>
          <p:spPr bwMode="auto">
            <a:xfrm>
              <a:off x="2449" y="409"/>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6</a:t>
              </a:r>
            </a:p>
          </p:txBody>
        </p:sp>
        <p:sp>
          <p:nvSpPr>
            <p:cNvPr id="2" name="Line 14"/>
            <p:cNvSpPr>
              <a:spLocks noChangeShapeType="1"/>
            </p:cNvSpPr>
            <p:nvPr/>
          </p:nvSpPr>
          <p:spPr bwMode="auto">
            <a:xfrm flipV="1">
              <a:off x="953" y="91"/>
              <a:ext cx="726" cy="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4701" name="Line 15"/>
            <p:cNvSpPr>
              <a:spLocks noChangeShapeType="1"/>
            </p:cNvSpPr>
            <p:nvPr/>
          </p:nvSpPr>
          <p:spPr bwMode="auto">
            <a:xfrm>
              <a:off x="1860" y="91"/>
              <a:ext cx="589" cy="363"/>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4702" name="Line 16"/>
            <p:cNvSpPr>
              <a:spLocks noChangeShapeType="1"/>
            </p:cNvSpPr>
            <p:nvPr/>
          </p:nvSpPr>
          <p:spPr bwMode="auto">
            <a:xfrm flipV="1">
              <a:off x="1905" y="545"/>
              <a:ext cx="544" cy="453"/>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grpSp>
      <p:sp>
        <p:nvSpPr>
          <p:cNvPr id="64517" name="Line 17"/>
          <p:cNvSpPr>
            <a:spLocks noChangeShapeType="1"/>
          </p:cNvSpPr>
          <p:nvPr/>
        </p:nvSpPr>
        <p:spPr bwMode="auto">
          <a:xfrm flipV="1">
            <a:off x="1906588" y="2201863"/>
            <a:ext cx="1225550" cy="1152525"/>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4530" name="Text Box 18"/>
          <p:cNvSpPr txBox="1">
            <a:spLocks noChangeArrowheads="1"/>
          </p:cNvSpPr>
          <p:nvPr/>
        </p:nvSpPr>
        <p:spPr bwMode="auto">
          <a:xfrm>
            <a:off x="84138" y="3881438"/>
            <a:ext cx="382587"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2800">
                <a:ea typeface="宋体" pitchFamily="2" charset="-122"/>
              </a:rPr>
              <a:t>1</a:t>
            </a:r>
          </a:p>
        </p:txBody>
      </p:sp>
      <p:grpSp>
        <p:nvGrpSpPr>
          <p:cNvPr id="6" name="Group 19"/>
          <p:cNvGrpSpPr/>
          <p:nvPr/>
        </p:nvGrpSpPr>
        <p:grpSpPr bwMode="auto">
          <a:xfrm>
            <a:off x="444500" y="3860800"/>
            <a:ext cx="885825" cy="519113"/>
            <a:chOff x="0" y="0"/>
            <a:chExt cx="558" cy="327"/>
          </a:xfrm>
        </p:grpSpPr>
        <p:sp>
          <p:nvSpPr>
            <p:cNvPr id="64688" name="Text Box 20"/>
            <p:cNvSpPr txBox="1">
              <a:spLocks noChangeArrowheads="1"/>
            </p:cNvSpPr>
            <p:nvPr/>
          </p:nvSpPr>
          <p:spPr bwMode="auto">
            <a:xfrm>
              <a:off x="317" y="0"/>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2800">
                  <a:ea typeface="宋体" pitchFamily="2" charset="-122"/>
                </a:rPr>
                <a:t>2</a:t>
              </a:r>
            </a:p>
          </p:txBody>
        </p:sp>
        <p:sp>
          <p:nvSpPr>
            <p:cNvPr id="64689" name="Line 21"/>
            <p:cNvSpPr>
              <a:spLocks noChangeShapeType="1"/>
            </p:cNvSpPr>
            <p:nvPr/>
          </p:nvSpPr>
          <p:spPr bwMode="auto">
            <a:xfrm>
              <a:off x="0" y="181"/>
              <a:ext cx="317" cy="0"/>
            </a:xfrm>
            <a:prstGeom prst="line">
              <a:avLst/>
            </a:prstGeom>
            <a:noFill/>
            <a:ln w="25400">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7" name="Group 22"/>
          <p:cNvGrpSpPr/>
          <p:nvPr/>
        </p:nvGrpSpPr>
        <p:grpSpPr bwMode="auto">
          <a:xfrm>
            <a:off x="1308100" y="3860800"/>
            <a:ext cx="885825" cy="519113"/>
            <a:chOff x="0" y="0"/>
            <a:chExt cx="558" cy="327"/>
          </a:xfrm>
        </p:grpSpPr>
        <p:sp>
          <p:nvSpPr>
            <p:cNvPr id="64686" name="Text Box 23"/>
            <p:cNvSpPr txBox="1">
              <a:spLocks noChangeArrowheads="1"/>
            </p:cNvSpPr>
            <p:nvPr/>
          </p:nvSpPr>
          <p:spPr bwMode="auto">
            <a:xfrm>
              <a:off x="317" y="0"/>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2800">
                  <a:ea typeface="宋体" pitchFamily="2" charset="-122"/>
                </a:rPr>
                <a:t>3</a:t>
              </a:r>
            </a:p>
          </p:txBody>
        </p:sp>
        <p:sp>
          <p:nvSpPr>
            <p:cNvPr id="64687" name="Line 24"/>
            <p:cNvSpPr>
              <a:spLocks noChangeShapeType="1"/>
            </p:cNvSpPr>
            <p:nvPr/>
          </p:nvSpPr>
          <p:spPr bwMode="auto">
            <a:xfrm>
              <a:off x="0" y="181"/>
              <a:ext cx="317" cy="0"/>
            </a:xfrm>
            <a:prstGeom prst="line">
              <a:avLst/>
            </a:prstGeom>
            <a:noFill/>
            <a:ln w="25400">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8" name="Group 25"/>
          <p:cNvGrpSpPr/>
          <p:nvPr/>
        </p:nvGrpSpPr>
        <p:grpSpPr bwMode="auto">
          <a:xfrm>
            <a:off x="2244725" y="3860800"/>
            <a:ext cx="885825" cy="519113"/>
            <a:chOff x="0" y="0"/>
            <a:chExt cx="558" cy="327"/>
          </a:xfrm>
        </p:grpSpPr>
        <p:sp>
          <p:nvSpPr>
            <p:cNvPr id="64684" name="Text Box 26"/>
            <p:cNvSpPr txBox="1">
              <a:spLocks noChangeArrowheads="1"/>
            </p:cNvSpPr>
            <p:nvPr/>
          </p:nvSpPr>
          <p:spPr bwMode="auto">
            <a:xfrm>
              <a:off x="317" y="0"/>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2800">
                  <a:ea typeface="宋体" pitchFamily="2" charset="-122"/>
                </a:rPr>
                <a:t>4</a:t>
              </a:r>
            </a:p>
          </p:txBody>
        </p:sp>
        <p:sp>
          <p:nvSpPr>
            <p:cNvPr id="64685" name="Line 27"/>
            <p:cNvSpPr>
              <a:spLocks noChangeShapeType="1"/>
            </p:cNvSpPr>
            <p:nvPr/>
          </p:nvSpPr>
          <p:spPr bwMode="auto">
            <a:xfrm>
              <a:off x="0" y="181"/>
              <a:ext cx="317" cy="0"/>
            </a:xfrm>
            <a:prstGeom prst="line">
              <a:avLst/>
            </a:prstGeom>
            <a:noFill/>
            <a:ln w="25400">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9" name="Group 28"/>
          <p:cNvGrpSpPr/>
          <p:nvPr/>
        </p:nvGrpSpPr>
        <p:grpSpPr bwMode="auto">
          <a:xfrm>
            <a:off x="3108325" y="3860800"/>
            <a:ext cx="885825" cy="519113"/>
            <a:chOff x="0" y="0"/>
            <a:chExt cx="558" cy="327"/>
          </a:xfrm>
        </p:grpSpPr>
        <p:sp>
          <p:nvSpPr>
            <p:cNvPr id="64682" name="Text Box 29"/>
            <p:cNvSpPr txBox="1">
              <a:spLocks noChangeArrowheads="1"/>
            </p:cNvSpPr>
            <p:nvPr/>
          </p:nvSpPr>
          <p:spPr bwMode="auto">
            <a:xfrm>
              <a:off x="317" y="0"/>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2800">
                  <a:ea typeface="宋体" pitchFamily="2" charset="-122"/>
                </a:rPr>
                <a:t>5</a:t>
              </a:r>
            </a:p>
          </p:txBody>
        </p:sp>
        <p:sp>
          <p:nvSpPr>
            <p:cNvPr id="64683" name="Line 30"/>
            <p:cNvSpPr>
              <a:spLocks noChangeShapeType="1"/>
            </p:cNvSpPr>
            <p:nvPr/>
          </p:nvSpPr>
          <p:spPr bwMode="auto">
            <a:xfrm>
              <a:off x="0" y="181"/>
              <a:ext cx="317" cy="0"/>
            </a:xfrm>
            <a:prstGeom prst="line">
              <a:avLst/>
            </a:prstGeom>
            <a:noFill/>
            <a:ln w="25400">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0" name="Group 31"/>
          <p:cNvGrpSpPr/>
          <p:nvPr/>
        </p:nvGrpSpPr>
        <p:grpSpPr bwMode="auto">
          <a:xfrm>
            <a:off x="3971925" y="3860800"/>
            <a:ext cx="865188" cy="519113"/>
            <a:chOff x="0" y="0"/>
            <a:chExt cx="545" cy="327"/>
          </a:xfrm>
        </p:grpSpPr>
        <p:sp>
          <p:nvSpPr>
            <p:cNvPr id="64680" name="Text Box 32"/>
            <p:cNvSpPr txBox="1">
              <a:spLocks noChangeArrowheads="1"/>
            </p:cNvSpPr>
            <p:nvPr/>
          </p:nvSpPr>
          <p:spPr bwMode="auto">
            <a:xfrm>
              <a:off x="304" y="0"/>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2800">
                  <a:ea typeface="宋体" pitchFamily="2" charset="-122"/>
                </a:rPr>
                <a:t>6</a:t>
              </a:r>
            </a:p>
          </p:txBody>
        </p:sp>
        <p:sp>
          <p:nvSpPr>
            <p:cNvPr id="64681" name="Line 33"/>
            <p:cNvSpPr>
              <a:spLocks noChangeShapeType="1"/>
            </p:cNvSpPr>
            <p:nvPr/>
          </p:nvSpPr>
          <p:spPr bwMode="auto">
            <a:xfrm>
              <a:off x="0" y="181"/>
              <a:ext cx="317" cy="0"/>
            </a:xfrm>
            <a:prstGeom prst="line">
              <a:avLst/>
            </a:prstGeom>
            <a:noFill/>
            <a:ln w="25400">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2" name="Group 34"/>
          <p:cNvGrpSpPr/>
          <p:nvPr/>
        </p:nvGrpSpPr>
        <p:grpSpPr bwMode="auto">
          <a:xfrm>
            <a:off x="2171700" y="4292600"/>
            <a:ext cx="958850" cy="735013"/>
            <a:chOff x="0" y="0"/>
            <a:chExt cx="604" cy="463"/>
          </a:xfrm>
        </p:grpSpPr>
        <p:sp>
          <p:nvSpPr>
            <p:cNvPr id="64678" name="Text Box 35"/>
            <p:cNvSpPr txBox="1">
              <a:spLocks noChangeArrowheads="1"/>
            </p:cNvSpPr>
            <p:nvPr/>
          </p:nvSpPr>
          <p:spPr bwMode="auto">
            <a:xfrm>
              <a:off x="363" y="136"/>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2800">
                  <a:ea typeface="宋体" pitchFamily="2" charset="-122"/>
                </a:rPr>
                <a:t>5</a:t>
              </a:r>
            </a:p>
          </p:txBody>
        </p:sp>
        <p:sp>
          <p:nvSpPr>
            <p:cNvPr id="64679" name="Line 36"/>
            <p:cNvSpPr>
              <a:spLocks noChangeShapeType="1"/>
            </p:cNvSpPr>
            <p:nvPr/>
          </p:nvSpPr>
          <p:spPr bwMode="auto">
            <a:xfrm>
              <a:off x="0" y="0"/>
              <a:ext cx="363" cy="272"/>
            </a:xfrm>
            <a:prstGeom prst="line">
              <a:avLst/>
            </a:prstGeom>
            <a:noFill/>
            <a:ln w="25400">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3" name="Group 37"/>
          <p:cNvGrpSpPr/>
          <p:nvPr/>
        </p:nvGrpSpPr>
        <p:grpSpPr bwMode="auto">
          <a:xfrm>
            <a:off x="371475" y="4437063"/>
            <a:ext cx="958850" cy="1282700"/>
            <a:chOff x="0" y="0"/>
            <a:chExt cx="604" cy="808"/>
          </a:xfrm>
        </p:grpSpPr>
        <p:sp>
          <p:nvSpPr>
            <p:cNvPr id="64676" name="Text Box 38"/>
            <p:cNvSpPr txBox="1">
              <a:spLocks noChangeArrowheads="1"/>
            </p:cNvSpPr>
            <p:nvPr/>
          </p:nvSpPr>
          <p:spPr bwMode="auto">
            <a:xfrm>
              <a:off x="363" y="481"/>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2800">
                  <a:ea typeface="宋体" pitchFamily="2" charset="-122"/>
                </a:rPr>
                <a:t>3</a:t>
              </a:r>
            </a:p>
          </p:txBody>
        </p:sp>
        <p:sp>
          <p:nvSpPr>
            <p:cNvPr id="64677" name="Line 39"/>
            <p:cNvSpPr>
              <a:spLocks noChangeShapeType="1"/>
            </p:cNvSpPr>
            <p:nvPr/>
          </p:nvSpPr>
          <p:spPr bwMode="auto">
            <a:xfrm>
              <a:off x="0" y="0"/>
              <a:ext cx="363" cy="544"/>
            </a:xfrm>
            <a:prstGeom prst="line">
              <a:avLst/>
            </a:prstGeom>
            <a:noFill/>
            <a:ln w="25400">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4" name="Group 40"/>
          <p:cNvGrpSpPr/>
          <p:nvPr/>
        </p:nvGrpSpPr>
        <p:grpSpPr bwMode="auto">
          <a:xfrm>
            <a:off x="395288" y="2201863"/>
            <a:ext cx="1166812" cy="1298575"/>
            <a:chOff x="0" y="0"/>
            <a:chExt cx="735" cy="818"/>
          </a:xfrm>
        </p:grpSpPr>
        <p:grpSp>
          <p:nvGrpSpPr>
            <p:cNvPr id="64672" name="Group 41"/>
            <p:cNvGrpSpPr/>
            <p:nvPr/>
          </p:nvGrpSpPr>
          <p:grpSpPr bwMode="auto">
            <a:xfrm>
              <a:off x="227" y="0"/>
              <a:ext cx="508" cy="818"/>
              <a:chOff x="0" y="0"/>
              <a:chExt cx="508" cy="818"/>
            </a:xfrm>
          </p:grpSpPr>
          <p:sp>
            <p:nvSpPr>
              <p:cNvPr id="64674" name="Text Box 42"/>
              <p:cNvSpPr txBox="1">
                <a:spLocks noChangeArrowheads="1"/>
              </p:cNvSpPr>
              <p:nvPr/>
            </p:nvSpPr>
            <p:spPr bwMode="auto">
              <a:xfrm>
                <a:off x="0" y="0"/>
                <a:ext cx="3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3200">
                    <a:solidFill>
                      <a:srgbClr val="FF3300"/>
                    </a:solidFill>
                    <a:ea typeface="宋体" pitchFamily="2" charset="-122"/>
                  </a:rPr>
                  <a:t>×</a:t>
                </a:r>
              </a:p>
            </p:txBody>
          </p:sp>
          <p:sp>
            <p:nvSpPr>
              <p:cNvPr id="64675" name="Text Box 43"/>
              <p:cNvSpPr txBox="1">
                <a:spLocks noChangeArrowheads="1"/>
              </p:cNvSpPr>
              <p:nvPr/>
            </p:nvSpPr>
            <p:spPr bwMode="auto">
              <a:xfrm>
                <a:off x="136" y="453"/>
                <a:ext cx="3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3200">
                    <a:solidFill>
                      <a:srgbClr val="FF3300"/>
                    </a:solidFill>
                    <a:ea typeface="宋体" pitchFamily="2" charset="-122"/>
                  </a:rPr>
                  <a:t>×</a:t>
                </a:r>
              </a:p>
            </p:txBody>
          </p:sp>
        </p:grpSp>
        <p:sp>
          <p:nvSpPr>
            <p:cNvPr id="64673" name="Oval 44"/>
            <p:cNvSpPr>
              <a:spLocks noChangeArrowheads="1"/>
            </p:cNvSpPr>
            <p:nvPr/>
          </p:nvSpPr>
          <p:spPr bwMode="auto">
            <a:xfrm>
              <a:off x="0" y="363"/>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1</a:t>
              </a:r>
            </a:p>
          </p:txBody>
        </p:sp>
      </p:grpSp>
      <p:grpSp>
        <p:nvGrpSpPr>
          <p:cNvPr id="16" name="Group 45"/>
          <p:cNvGrpSpPr/>
          <p:nvPr/>
        </p:nvGrpSpPr>
        <p:grpSpPr bwMode="auto">
          <a:xfrm>
            <a:off x="1619250" y="1770063"/>
            <a:ext cx="1022350" cy="939800"/>
            <a:chOff x="0" y="0"/>
            <a:chExt cx="644" cy="592"/>
          </a:xfrm>
        </p:grpSpPr>
        <p:sp>
          <p:nvSpPr>
            <p:cNvPr id="64669" name="Text Box 46"/>
            <p:cNvSpPr txBox="1">
              <a:spLocks noChangeArrowheads="1"/>
            </p:cNvSpPr>
            <p:nvPr/>
          </p:nvSpPr>
          <p:spPr bwMode="auto">
            <a:xfrm>
              <a:off x="272" y="0"/>
              <a:ext cx="3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3200">
                  <a:solidFill>
                    <a:srgbClr val="FF3300"/>
                  </a:solidFill>
                  <a:ea typeface="宋体" pitchFamily="2" charset="-122"/>
                </a:rPr>
                <a:t>×</a:t>
              </a:r>
            </a:p>
          </p:txBody>
        </p:sp>
        <p:sp>
          <p:nvSpPr>
            <p:cNvPr id="64670" name="Text Box 47"/>
            <p:cNvSpPr txBox="1">
              <a:spLocks noChangeArrowheads="1"/>
            </p:cNvSpPr>
            <p:nvPr/>
          </p:nvSpPr>
          <p:spPr bwMode="auto">
            <a:xfrm>
              <a:off x="181" y="227"/>
              <a:ext cx="3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3200">
                  <a:solidFill>
                    <a:srgbClr val="FF3300"/>
                  </a:solidFill>
                  <a:ea typeface="宋体" pitchFamily="2" charset="-122"/>
                </a:rPr>
                <a:t>×</a:t>
              </a:r>
            </a:p>
          </p:txBody>
        </p:sp>
        <p:sp>
          <p:nvSpPr>
            <p:cNvPr id="64671" name="Oval 48"/>
            <p:cNvSpPr>
              <a:spLocks noChangeArrowheads="1"/>
            </p:cNvSpPr>
            <p:nvPr/>
          </p:nvSpPr>
          <p:spPr bwMode="auto">
            <a:xfrm>
              <a:off x="0" y="90"/>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2</a:t>
              </a:r>
            </a:p>
          </p:txBody>
        </p:sp>
      </p:grpSp>
      <p:grpSp>
        <p:nvGrpSpPr>
          <p:cNvPr id="17" name="Group 49"/>
          <p:cNvGrpSpPr/>
          <p:nvPr/>
        </p:nvGrpSpPr>
        <p:grpSpPr bwMode="auto">
          <a:xfrm>
            <a:off x="3059113" y="1912938"/>
            <a:ext cx="1022350" cy="652462"/>
            <a:chOff x="0" y="0"/>
            <a:chExt cx="644" cy="411"/>
          </a:xfrm>
        </p:grpSpPr>
        <p:sp>
          <p:nvSpPr>
            <p:cNvPr id="64667" name="Text Box 50"/>
            <p:cNvSpPr txBox="1">
              <a:spLocks noChangeArrowheads="1"/>
            </p:cNvSpPr>
            <p:nvPr/>
          </p:nvSpPr>
          <p:spPr bwMode="auto">
            <a:xfrm>
              <a:off x="272" y="46"/>
              <a:ext cx="3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3200">
                  <a:solidFill>
                    <a:srgbClr val="FF3300"/>
                  </a:solidFill>
                  <a:ea typeface="宋体" pitchFamily="2" charset="-122"/>
                </a:rPr>
                <a:t>×</a:t>
              </a:r>
            </a:p>
          </p:txBody>
        </p:sp>
        <p:sp>
          <p:nvSpPr>
            <p:cNvPr id="64668" name="Oval 51"/>
            <p:cNvSpPr>
              <a:spLocks noChangeArrowheads="1"/>
            </p:cNvSpPr>
            <p:nvPr/>
          </p:nvSpPr>
          <p:spPr bwMode="auto">
            <a:xfrm>
              <a:off x="0" y="0"/>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4</a:t>
              </a:r>
            </a:p>
          </p:txBody>
        </p:sp>
      </p:grpSp>
      <p:grpSp>
        <p:nvGrpSpPr>
          <p:cNvPr id="18" name="Group 52"/>
          <p:cNvGrpSpPr/>
          <p:nvPr/>
        </p:nvGrpSpPr>
        <p:grpSpPr bwMode="auto">
          <a:xfrm>
            <a:off x="3132138" y="2921000"/>
            <a:ext cx="949325" cy="722313"/>
            <a:chOff x="0" y="0"/>
            <a:chExt cx="598" cy="455"/>
          </a:xfrm>
        </p:grpSpPr>
        <p:sp>
          <p:nvSpPr>
            <p:cNvPr id="64665" name="Text Box 53"/>
            <p:cNvSpPr txBox="1">
              <a:spLocks noChangeArrowheads="1"/>
            </p:cNvSpPr>
            <p:nvPr/>
          </p:nvSpPr>
          <p:spPr bwMode="auto">
            <a:xfrm>
              <a:off x="226" y="0"/>
              <a:ext cx="3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3200">
                  <a:solidFill>
                    <a:srgbClr val="FF3300"/>
                  </a:solidFill>
                  <a:ea typeface="宋体" pitchFamily="2" charset="-122"/>
                </a:rPr>
                <a:t>×</a:t>
              </a:r>
            </a:p>
          </p:txBody>
        </p:sp>
        <p:sp>
          <p:nvSpPr>
            <p:cNvPr id="64666" name="Oval 54"/>
            <p:cNvSpPr>
              <a:spLocks noChangeArrowheads="1"/>
            </p:cNvSpPr>
            <p:nvPr/>
          </p:nvSpPr>
          <p:spPr bwMode="auto">
            <a:xfrm>
              <a:off x="0" y="273"/>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5</a:t>
              </a:r>
            </a:p>
          </p:txBody>
        </p:sp>
      </p:grpSp>
      <p:sp>
        <p:nvSpPr>
          <p:cNvPr id="64567" name="Oval 55"/>
          <p:cNvSpPr>
            <a:spLocks noChangeArrowheads="1"/>
          </p:cNvSpPr>
          <p:nvPr/>
        </p:nvSpPr>
        <p:spPr bwMode="auto">
          <a:xfrm>
            <a:off x="4283075" y="2562225"/>
            <a:ext cx="288925" cy="288925"/>
          </a:xfrm>
          <a:prstGeom prst="ellipse">
            <a:avLst/>
          </a:prstGeom>
          <a:solidFill>
            <a:srgbClr val="FF66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6</a:t>
            </a:r>
          </a:p>
        </p:txBody>
      </p:sp>
      <p:grpSp>
        <p:nvGrpSpPr>
          <p:cNvPr id="19" name="Group 56"/>
          <p:cNvGrpSpPr/>
          <p:nvPr/>
        </p:nvGrpSpPr>
        <p:grpSpPr bwMode="auto">
          <a:xfrm>
            <a:off x="1690688" y="2778125"/>
            <a:ext cx="1095375" cy="1011238"/>
            <a:chOff x="0" y="0"/>
            <a:chExt cx="690" cy="637"/>
          </a:xfrm>
        </p:grpSpPr>
        <p:sp>
          <p:nvSpPr>
            <p:cNvPr id="64662" name="Text Box 57"/>
            <p:cNvSpPr txBox="1">
              <a:spLocks noChangeArrowheads="1"/>
            </p:cNvSpPr>
            <p:nvPr/>
          </p:nvSpPr>
          <p:spPr bwMode="auto">
            <a:xfrm>
              <a:off x="318" y="272"/>
              <a:ext cx="3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3200">
                  <a:solidFill>
                    <a:srgbClr val="FF3300"/>
                  </a:solidFill>
                  <a:ea typeface="宋体" pitchFamily="2" charset="-122"/>
                </a:rPr>
                <a:t>×</a:t>
              </a:r>
            </a:p>
          </p:txBody>
        </p:sp>
        <p:sp>
          <p:nvSpPr>
            <p:cNvPr id="64663" name="Oval 58"/>
            <p:cNvSpPr>
              <a:spLocks noChangeArrowheads="1"/>
            </p:cNvSpPr>
            <p:nvPr/>
          </p:nvSpPr>
          <p:spPr bwMode="auto">
            <a:xfrm>
              <a:off x="0" y="363"/>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3</a:t>
              </a:r>
            </a:p>
          </p:txBody>
        </p:sp>
        <p:sp>
          <p:nvSpPr>
            <p:cNvPr id="64664" name="Text Box 59"/>
            <p:cNvSpPr txBox="1">
              <a:spLocks noChangeArrowheads="1"/>
            </p:cNvSpPr>
            <p:nvPr/>
          </p:nvSpPr>
          <p:spPr bwMode="auto">
            <a:xfrm>
              <a:off x="136" y="0"/>
              <a:ext cx="3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3200">
                  <a:solidFill>
                    <a:srgbClr val="FF3300"/>
                  </a:solidFill>
                  <a:ea typeface="宋体" pitchFamily="2" charset="-122"/>
                </a:rPr>
                <a:t>×</a:t>
              </a:r>
            </a:p>
          </p:txBody>
        </p:sp>
      </p:grpSp>
      <p:grpSp>
        <p:nvGrpSpPr>
          <p:cNvPr id="20" name="Group 60"/>
          <p:cNvGrpSpPr/>
          <p:nvPr/>
        </p:nvGrpSpPr>
        <p:grpSpPr bwMode="auto">
          <a:xfrm>
            <a:off x="3108325" y="4494213"/>
            <a:ext cx="885825" cy="519112"/>
            <a:chOff x="0" y="0"/>
            <a:chExt cx="558" cy="327"/>
          </a:xfrm>
        </p:grpSpPr>
        <p:sp>
          <p:nvSpPr>
            <p:cNvPr id="64660" name="Text Box 61"/>
            <p:cNvSpPr txBox="1">
              <a:spLocks noChangeArrowheads="1"/>
            </p:cNvSpPr>
            <p:nvPr/>
          </p:nvSpPr>
          <p:spPr bwMode="auto">
            <a:xfrm>
              <a:off x="317" y="0"/>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2800">
                  <a:ea typeface="宋体" pitchFamily="2" charset="-122"/>
                </a:rPr>
                <a:t>4</a:t>
              </a:r>
            </a:p>
          </p:txBody>
        </p:sp>
        <p:sp>
          <p:nvSpPr>
            <p:cNvPr id="3" name="Line 62"/>
            <p:cNvSpPr>
              <a:spLocks noChangeShapeType="1"/>
            </p:cNvSpPr>
            <p:nvPr/>
          </p:nvSpPr>
          <p:spPr bwMode="auto">
            <a:xfrm>
              <a:off x="0" y="182"/>
              <a:ext cx="317" cy="0"/>
            </a:xfrm>
            <a:prstGeom prst="line">
              <a:avLst/>
            </a:prstGeom>
            <a:noFill/>
            <a:ln w="25400">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21" name="Group 63"/>
          <p:cNvGrpSpPr/>
          <p:nvPr/>
        </p:nvGrpSpPr>
        <p:grpSpPr bwMode="auto">
          <a:xfrm>
            <a:off x="3971925" y="4494213"/>
            <a:ext cx="887413" cy="519112"/>
            <a:chOff x="0" y="0"/>
            <a:chExt cx="559" cy="327"/>
          </a:xfrm>
        </p:grpSpPr>
        <p:sp>
          <p:nvSpPr>
            <p:cNvPr id="64658" name="Text Box 64"/>
            <p:cNvSpPr txBox="1">
              <a:spLocks noChangeArrowheads="1"/>
            </p:cNvSpPr>
            <p:nvPr/>
          </p:nvSpPr>
          <p:spPr bwMode="auto">
            <a:xfrm>
              <a:off x="318" y="0"/>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2800">
                  <a:ea typeface="宋体" pitchFamily="2" charset="-122"/>
                </a:rPr>
                <a:t>6</a:t>
              </a:r>
            </a:p>
          </p:txBody>
        </p:sp>
        <p:sp>
          <p:nvSpPr>
            <p:cNvPr id="64659" name="Line 65"/>
            <p:cNvSpPr>
              <a:spLocks noChangeShapeType="1"/>
            </p:cNvSpPr>
            <p:nvPr/>
          </p:nvSpPr>
          <p:spPr bwMode="auto">
            <a:xfrm>
              <a:off x="0" y="182"/>
              <a:ext cx="317" cy="0"/>
            </a:xfrm>
            <a:prstGeom prst="line">
              <a:avLst/>
            </a:prstGeom>
            <a:noFill/>
            <a:ln w="25400">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22" name="Group 66"/>
          <p:cNvGrpSpPr/>
          <p:nvPr/>
        </p:nvGrpSpPr>
        <p:grpSpPr bwMode="auto">
          <a:xfrm>
            <a:off x="4643438" y="836613"/>
            <a:ext cx="4176712" cy="2019300"/>
            <a:chOff x="0" y="0"/>
            <a:chExt cx="2631" cy="1272"/>
          </a:xfrm>
        </p:grpSpPr>
        <p:grpSp>
          <p:nvGrpSpPr>
            <p:cNvPr id="64632" name="Group 67"/>
            <p:cNvGrpSpPr/>
            <p:nvPr/>
          </p:nvGrpSpPr>
          <p:grpSpPr bwMode="auto">
            <a:xfrm>
              <a:off x="227" y="272"/>
              <a:ext cx="508" cy="818"/>
              <a:chOff x="0" y="0"/>
              <a:chExt cx="508" cy="818"/>
            </a:xfrm>
          </p:grpSpPr>
          <p:sp>
            <p:nvSpPr>
              <p:cNvPr id="64656" name="Text Box 68"/>
              <p:cNvSpPr txBox="1">
                <a:spLocks noChangeArrowheads="1"/>
              </p:cNvSpPr>
              <p:nvPr/>
            </p:nvSpPr>
            <p:spPr bwMode="auto">
              <a:xfrm>
                <a:off x="0" y="0"/>
                <a:ext cx="3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3200">
                    <a:solidFill>
                      <a:srgbClr val="FF3300"/>
                    </a:solidFill>
                    <a:ea typeface="宋体" pitchFamily="2" charset="-122"/>
                  </a:rPr>
                  <a:t>×</a:t>
                </a:r>
              </a:p>
            </p:txBody>
          </p:sp>
          <p:sp>
            <p:nvSpPr>
              <p:cNvPr id="64657" name="Text Box 69"/>
              <p:cNvSpPr txBox="1">
                <a:spLocks noChangeArrowheads="1"/>
              </p:cNvSpPr>
              <p:nvPr/>
            </p:nvSpPr>
            <p:spPr bwMode="auto">
              <a:xfrm>
                <a:off x="136" y="453"/>
                <a:ext cx="3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3200">
                    <a:solidFill>
                      <a:srgbClr val="FF3300"/>
                    </a:solidFill>
                    <a:ea typeface="宋体" pitchFamily="2" charset="-122"/>
                  </a:rPr>
                  <a:t>×</a:t>
                </a:r>
              </a:p>
            </p:txBody>
          </p:sp>
        </p:grpSp>
        <p:sp>
          <p:nvSpPr>
            <p:cNvPr id="64633" name="Text Box 70"/>
            <p:cNvSpPr txBox="1">
              <a:spLocks noChangeArrowheads="1"/>
            </p:cNvSpPr>
            <p:nvPr/>
          </p:nvSpPr>
          <p:spPr bwMode="auto">
            <a:xfrm>
              <a:off x="1134" y="907"/>
              <a:ext cx="3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3200">
                  <a:solidFill>
                    <a:srgbClr val="FF3300"/>
                  </a:solidFill>
                  <a:ea typeface="宋体" pitchFamily="2" charset="-122"/>
                </a:rPr>
                <a:t>×</a:t>
              </a:r>
            </a:p>
          </p:txBody>
        </p:sp>
        <p:sp>
          <p:nvSpPr>
            <p:cNvPr id="64634" name="Text Box 71"/>
            <p:cNvSpPr txBox="1">
              <a:spLocks noChangeArrowheads="1"/>
            </p:cNvSpPr>
            <p:nvPr/>
          </p:nvSpPr>
          <p:spPr bwMode="auto">
            <a:xfrm>
              <a:off x="1134" y="0"/>
              <a:ext cx="3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3200">
                  <a:solidFill>
                    <a:srgbClr val="FF3300"/>
                  </a:solidFill>
                  <a:ea typeface="宋体" pitchFamily="2" charset="-122"/>
                </a:rPr>
                <a:t>×</a:t>
              </a:r>
            </a:p>
          </p:txBody>
        </p:sp>
        <p:sp>
          <p:nvSpPr>
            <p:cNvPr id="64635" name="Text Box 72"/>
            <p:cNvSpPr txBox="1">
              <a:spLocks noChangeArrowheads="1"/>
            </p:cNvSpPr>
            <p:nvPr/>
          </p:nvSpPr>
          <p:spPr bwMode="auto">
            <a:xfrm>
              <a:off x="952" y="227"/>
              <a:ext cx="3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3200">
                  <a:solidFill>
                    <a:srgbClr val="FF3300"/>
                  </a:solidFill>
                  <a:ea typeface="宋体" pitchFamily="2" charset="-122"/>
                </a:rPr>
                <a:t>×</a:t>
              </a:r>
            </a:p>
          </p:txBody>
        </p:sp>
        <p:grpSp>
          <p:nvGrpSpPr>
            <p:cNvPr id="64636" name="Group 73"/>
            <p:cNvGrpSpPr/>
            <p:nvPr/>
          </p:nvGrpSpPr>
          <p:grpSpPr bwMode="auto">
            <a:xfrm>
              <a:off x="0" y="91"/>
              <a:ext cx="2631" cy="1090"/>
              <a:chOff x="0" y="0"/>
              <a:chExt cx="2631" cy="1090"/>
            </a:xfrm>
          </p:grpSpPr>
          <p:grpSp>
            <p:nvGrpSpPr>
              <p:cNvPr id="64641" name="Group 74"/>
              <p:cNvGrpSpPr/>
              <p:nvPr/>
            </p:nvGrpSpPr>
            <p:grpSpPr bwMode="auto">
              <a:xfrm>
                <a:off x="0" y="0"/>
                <a:ext cx="2631" cy="1090"/>
                <a:chOff x="0" y="0"/>
                <a:chExt cx="2631" cy="1090"/>
              </a:xfrm>
            </p:grpSpPr>
            <p:sp>
              <p:nvSpPr>
                <p:cNvPr id="64643" name="Oval 75"/>
                <p:cNvSpPr>
                  <a:spLocks noChangeArrowheads="1"/>
                </p:cNvSpPr>
                <p:nvPr/>
              </p:nvSpPr>
              <p:spPr bwMode="auto">
                <a:xfrm>
                  <a:off x="0" y="545"/>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1</a:t>
                  </a:r>
                </a:p>
              </p:txBody>
            </p:sp>
            <p:sp>
              <p:nvSpPr>
                <p:cNvPr id="64644" name="Oval 76"/>
                <p:cNvSpPr>
                  <a:spLocks noChangeArrowheads="1"/>
                </p:cNvSpPr>
                <p:nvPr/>
              </p:nvSpPr>
              <p:spPr bwMode="auto">
                <a:xfrm>
                  <a:off x="771" y="1"/>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2</a:t>
                  </a:r>
                </a:p>
              </p:txBody>
            </p:sp>
            <p:sp>
              <p:nvSpPr>
                <p:cNvPr id="64645" name="Oval 77"/>
                <p:cNvSpPr>
                  <a:spLocks noChangeArrowheads="1"/>
                </p:cNvSpPr>
                <p:nvPr/>
              </p:nvSpPr>
              <p:spPr bwMode="auto">
                <a:xfrm>
                  <a:off x="817" y="908"/>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3</a:t>
                  </a:r>
                </a:p>
              </p:txBody>
            </p:sp>
            <p:sp>
              <p:nvSpPr>
                <p:cNvPr id="64646" name="Oval 78"/>
                <p:cNvSpPr>
                  <a:spLocks noChangeArrowheads="1"/>
                </p:cNvSpPr>
                <p:nvPr/>
              </p:nvSpPr>
              <p:spPr bwMode="auto">
                <a:xfrm>
                  <a:off x="1678" y="0"/>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4</a:t>
                  </a:r>
                </a:p>
              </p:txBody>
            </p:sp>
            <p:sp>
              <p:nvSpPr>
                <p:cNvPr id="64647" name="Line 79"/>
                <p:cNvSpPr>
                  <a:spLocks noChangeShapeType="1"/>
                </p:cNvSpPr>
                <p:nvPr/>
              </p:nvSpPr>
              <p:spPr bwMode="auto">
                <a:xfrm flipV="1">
                  <a:off x="136" y="137"/>
                  <a:ext cx="635" cy="408"/>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4648" name="Line 80"/>
                <p:cNvSpPr>
                  <a:spLocks noChangeShapeType="1"/>
                </p:cNvSpPr>
                <p:nvPr/>
              </p:nvSpPr>
              <p:spPr bwMode="auto">
                <a:xfrm>
                  <a:off x="182" y="681"/>
                  <a:ext cx="635" cy="318"/>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4649" name="Line 81"/>
                <p:cNvSpPr>
                  <a:spLocks noChangeShapeType="1"/>
                </p:cNvSpPr>
                <p:nvPr/>
              </p:nvSpPr>
              <p:spPr bwMode="auto">
                <a:xfrm>
                  <a:off x="907" y="182"/>
                  <a:ext cx="862" cy="726"/>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4650" name="Line 82"/>
                <p:cNvSpPr>
                  <a:spLocks noChangeShapeType="1"/>
                </p:cNvSpPr>
                <p:nvPr/>
              </p:nvSpPr>
              <p:spPr bwMode="auto">
                <a:xfrm flipV="1">
                  <a:off x="998" y="999"/>
                  <a:ext cx="726" cy="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4651" name="Oval 83"/>
                <p:cNvSpPr>
                  <a:spLocks noChangeArrowheads="1"/>
                </p:cNvSpPr>
                <p:nvPr/>
              </p:nvSpPr>
              <p:spPr bwMode="auto">
                <a:xfrm>
                  <a:off x="1724" y="908"/>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5</a:t>
                  </a:r>
                </a:p>
              </p:txBody>
            </p:sp>
            <p:sp>
              <p:nvSpPr>
                <p:cNvPr id="64652" name="Oval 84"/>
                <p:cNvSpPr>
                  <a:spLocks noChangeArrowheads="1"/>
                </p:cNvSpPr>
                <p:nvPr/>
              </p:nvSpPr>
              <p:spPr bwMode="auto">
                <a:xfrm>
                  <a:off x="2449" y="409"/>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6</a:t>
                  </a:r>
                </a:p>
              </p:txBody>
            </p:sp>
            <p:sp>
              <p:nvSpPr>
                <p:cNvPr id="64653" name="Line 85"/>
                <p:cNvSpPr>
                  <a:spLocks noChangeShapeType="1"/>
                </p:cNvSpPr>
                <p:nvPr/>
              </p:nvSpPr>
              <p:spPr bwMode="auto">
                <a:xfrm flipV="1">
                  <a:off x="953" y="91"/>
                  <a:ext cx="726" cy="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4654" name="Line 86"/>
                <p:cNvSpPr>
                  <a:spLocks noChangeShapeType="1"/>
                </p:cNvSpPr>
                <p:nvPr/>
              </p:nvSpPr>
              <p:spPr bwMode="auto">
                <a:xfrm>
                  <a:off x="1860" y="91"/>
                  <a:ext cx="589" cy="363"/>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4655" name="Line 87"/>
                <p:cNvSpPr>
                  <a:spLocks noChangeShapeType="1"/>
                </p:cNvSpPr>
                <p:nvPr/>
              </p:nvSpPr>
              <p:spPr bwMode="auto">
                <a:xfrm flipV="1">
                  <a:off x="1905" y="545"/>
                  <a:ext cx="544" cy="453"/>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grpSp>
          <p:sp>
            <p:nvSpPr>
              <p:cNvPr id="64642" name="Line 88"/>
              <p:cNvSpPr>
                <a:spLocks noChangeShapeType="1"/>
              </p:cNvSpPr>
              <p:nvPr/>
            </p:nvSpPr>
            <p:spPr bwMode="auto">
              <a:xfrm flipV="1">
                <a:off x="952" y="181"/>
                <a:ext cx="772" cy="726"/>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grpSp>
        <p:sp>
          <p:nvSpPr>
            <p:cNvPr id="64637" name="Oval 89"/>
            <p:cNvSpPr>
              <a:spLocks noChangeArrowheads="1"/>
            </p:cNvSpPr>
            <p:nvPr/>
          </p:nvSpPr>
          <p:spPr bwMode="auto">
            <a:xfrm>
              <a:off x="0" y="635"/>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1</a:t>
              </a:r>
            </a:p>
          </p:txBody>
        </p:sp>
        <p:sp>
          <p:nvSpPr>
            <p:cNvPr id="64638" name="Oval 90"/>
            <p:cNvSpPr>
              <a:spLocks noChangeArrowheads="1"/>
            </p:cNvSpPr>
            <p:nvPr/>
          </p:nvSpPr>
          <p:spPr bwMode="auto">
            <a:xfrm>
              <a:off x="771" y="91"/>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2</a:t>
              </a:r>
            </a:p>
          </p:txBody>
        </p:sp>
        <p:sp>
          <p:nvSpPr>
            <p:cNvPr id="64639" name="Oval 91"/>
            <p:cNvSpPr>
              <a:spLocks noChangeArrowheads="1"/>
            </p:cNvSpPr>
            <p:nvPr/>
          </p:nvSpPr>
          <p:spPr bwMode="auto">
            <a:xfrm>
              <a:off x="816" y="998"/>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3</a:t>
              </a:r>
            </a:p>
          </p:txBody>
        </p:sp>
        <p:sp>
          <p:nvSpPr>
            <p:cNvPr id="64640" name="Text Box 92"/>
            <p:cNvSpPr txBox="1">
              <a:spLocks noChangeArrowheads="1"/>
            </p:cNvSpPr>
            <p:nvPr/>
          </p:nvSpPr>
          <p:spPr bwMode="auto">
            <a:xfrm>
              <a:off x="989" y="590"/>
              <a:ext cx="3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3200">
                  <a:solidFill>
                    <a:srgbClr val="FF3300"/>
                  </a:solidFill>
                  <a:ea typeface="宋体" pitchFamily="2" charset="-122"/>
                </a:rPr>
                <a:t>×</a:t>
              </a:r>
            </a:p>
          </p:txBody>
        </p:sp>
      </p:grpSp>
      <p:grpSp>
        <p:nvGrpSpPr>
          <p:cNvPr id="26" name="Group 93"/>
          <p:cNvGrpSpPr/>
          <p:nvPr/>
        </p:nvGrpSpPr>
        <p:grpSpPr bwMode="auto">
          <a:xfrm>
            <a:off x="7380288" y="1985963"/>
            <a:ext cx="949325" cy="722312"/>
            <a:chOff x="0" y="0"/>
            <a:chExt cx="598" cy="455"/>
          </a:xfrm>
        </p:grpSpPr>
        <p:sp>
          <p:nvSpPr>
            <p:cNvPr id="64630" name="Text Box 94"/>
            <p:cNvSpPr txBox="1">
              <a:spLocks noChangeArrowheads="1"/>
            </p:cNvSpPr>
            <p:nvPr/>
          </p:nvSpPr>
          <p:spPr bwMode="auto">
            <a:xfrm>
              <a:off x="226" y="0"/>
              <a:ext cx="3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3200">
                  <a:solidFill>
                    <a:srgbClr val="FF3300"/>
                  </a:solidFill>
                  <a:ea typeface="宋体" pitchFamily="2" charset="-122"/>
                </a:rPr>
                <a:t>×</a:t>
              </a:r>
            </a:p>
          </p:txBody>
        </p:sp>
        <p:sp>
          <p:nvSpPr>
            <p:cNvPr id="64631" name="Oval 95"/>
            <p:cNvSpPr>
              <a:spLocks noChangeArrowheads="1"/>
            </p:cNvSpPr>
            <p:nvPr/>
          </p:nvSpPr>
          <p:spPr bwMode="auto">
            <a:xfrm>
              <a:off x="0" y="273"/>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5</a:t>
              </a:r>
            </a:p>
          </p:txBody>
        </p:sp>
      </p:grpSp>
      <p:grpSp>
        <p:nvGrpSpPr>
          <p:cNvPr id="27" name="Group 96"/>
          <p:cNvGrpSpPr/>
          <p:nvPr/>
        </p:nvGrpSpPr>
        <p:grpSpPr bwMode="auto">
          <a:xfrm>
            <a:off x="7307263" y="979488"/>
            <a:ext cx="1022350" cy="650875"/>
            <a:chOff x="0" y="0"/>
            <a:chExt cx="644" cy="410"/>
          </a:xfrm>
        </p:grpSpPr>
        <p:sp>
          <p:nvSpPr>
            <p:cNvPr id="64628" name="Text Box 97"/>
            <p:cNvSpPr txBox="1">
              <a:spLocks noChangeArrowheads="1"/>
            </p:cNvSpPr>
            <p:nvPr/>
          </p:nvSpPr>
          <p:spPr bwMode="auto">
            <a:xfrm>
              <a:off x="272" y="45"/>
              <a:ext cx="3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3200">
                  <a:solidFill>
                    <a:srgbClr val="FF3300"/>
                  </a:solidFill>
                  <a:ea typeface="宋体" pitchFamily="2" charset="-122"/>
                </a:rPr>
                <a:t>×</a:t>
              </a:r>
            </a:p>
          </p:txBody>
        </p:sp>
        <p:sp>
          <p:nvSpPr>
            <p:cNvPr id="64629" name="Oval 98"/>
            <p:cNvSpPr>
              <a:spLocks noChangeArrowheads="1"/>
            </p:cNvSpPr>
            <p:nvPr/>
          </p:nvSpPr>
          <p:spPr bwMode="auto">
            <a:xfrm>
              <a:off x="0" y="0"/>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4</a:t>
              </a:r>
            </a:p>
          </p:txBody>
        </p:sp>
      </p:grpSp>
      <p:sp>
        <p:nvSpPr>
          <p:cNvPr id="64611" name="Oval 99"/>
          <p:cNvSpPr>
            <a:spLocks noChangeArrowheads="1"/>
          </p:cNvSpPr>
          <p:nvPr/>
        </p:nvSpPr>
        <p:spPr bwMode="auto">
          <a:xfrm>
            <a:off x="8531225" y="1627188"/>
            <a:ext cx="288925" cy="288925"/>
          </a:xfrm>
          <a:prstGeom prst="ellipse">
            <a:avLst/>
          </a:prstGeom>
          <a:solidFill>
            <a:srgbClr val="FF66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6</a:t>
            </a:r>
          </a:p>
        </p:txBody>
      </p:sp>
      <p:grpSp>
        <p:nvGrpSpPr>
          <p:cNvPr id="28" name="Group 100"/>
          <p:cNvGrpSpPr/>
          <p:nvPr/>
        </p:nvGrpSpPr>
        <p:grpSpPr bwMode="auto">
          <a:xfrm>
            <a:off x="1308100" y="5127625"/>
            <a:ext cx="958850" cy="519113"/>
            <a:chOff x="0" y="0"/>
            <a:chExt cx="604" cy="327"/>
          </a:xfrm>
        </p:grpSpPr>
        <p:sp>
          <p:nvSpPr>
            <p:cNvPr id="64626" name="Text Box 101"/>
            <p:cNvSpPr txBox="1">
              <a:spLocks noChangeArrowheads="1"/>
            </p:cNvSpPr>
            <p:nvPr/>
          </p:nvSpPr>
          <p:spPr bwMode="auto">
            <a:xfrm>
              <a:off x="363" y="0"/>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2800">
                  <a:ea typeface="宋体" pitchFamily="2" charset="-122"/>
                </a:rPr>
                <a:t>2</a:t>
              </a:r>
            </a:p>
          </p:txBody>
        </p:sp>
        <p:sp>
          <p:nvSpPr>
            <p:cNvPr id="64627" name="Line 102"/>
            <p:cNvSpPr>
              <a:spLocks noChangeShapeType="1"/>
            </p:cNvSpPr>
            <p:nvPr/>
          </p:nvSpPr>
          <p:spPr bwMode="auto">
            <a:xfrm>
              <a:off x="0" y="199"/>
              <a:ext cx="317" cy="0"/>
            </a:xfrm>
            <a:prstGeom prst="line">
              <a:avLst/>
            </a:prstGeom>
            <a:noFill/>
            <a:ln w="25400">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29" name="Group 103"/>
          <p:cNvGrpSpPr/>
          <p:nvPr/>
        </p:nvGrpSpPr>
        <p:grpSpPr bwMode="auto">
          <a:xfrm>
            <a:off x="2244725" y="5127625"/>
            <a:ext cx="885825" cy="519113"/>
            <a:chOff x="0" y="0"/>
            <a:chExt cx="558" cy="327"/>
          </a:xfrm>
        </p:grpSpPr>
        <p:sp>
          <p:nvSpPr>
            <p:cNvPr id="64624" name="Text Box 104"/>
            <p:cNvSpPr txBox="1">
              <a:spLocks noChangeArrowheads="1"/>
            </p:cNvSpPr>
            <p:nvPr/>
          </p:nvSpPr>
          <p:spPr bwMode="auto">
            <a:xfrm>
              <a:off x="317" y="0"/>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2800">
                  <a:ea typeface="宋体" pitchFamily="2" charset="-122"/>
                </a:rPr>
                <a:t>4</a:t>
              </a:r>
            </a:p>
          </p:txBody>
        </p:sp>
        <p:sp>
          <p:nvSpPr>
            <p:cNvPr id="64625" name="Line 105"/>
            <p:cNvSpPr>
              <a:spLocks noChangeShapeType="1"/>
            </p:cNvSpPr>
            <p:nvPr/>
          </p:nvSpPr>
          <p:spPr bwMode="auto">
            <a:xfrm>
              <a:off x="0" y="199"/>
              <a:ext cx="317" cy="0"/>
            </a:xfrm>
            <a:prstGeom prst="line">
              <a:avLst/>
            </a:prstGeom>
            <a:noFill/>
            <a:ln w="25400">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30" name="Group 106"/>
          <p:cNvGrpSpPr/>
          <p:nvPr/>
        </p:nvGrpSpPr>
        <p:grpSpPr bwMode="auto">
          <a:xfrm>
            <a:off x="3108325" y="5127625"/>
            <a:ext cx="887413" cy="519113"/>
            <a:chOff x="0" y="0"/>
            <a:chExt cx="559" cy="327"/>
          </a:xfrm>
        </p:grpSpPr>
        <p:sp>
          <p:nvSpPr>
            <p:cNvPr id="64622" name="Text Box 107"/>
            <p:cNvSpPr txBox="1">
              <a:spLocks noChangeArrowheads="1"/>
            </p:cNvSpPr>
            <p:nvPr/>
          </p:nvSpPr>
          <p:spPr bwMode="auto">
            <a:xfrm>
              <a:off x="318" y="0"/>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2800">
                  <a:ea typeface="宋体" pitchFamily="2" charset="-122"/>
                </a:rPr>
                <a:t>5</a:t>
              </a:r>
            </a:p>
          </p:txBody>
        </p:sp>
        <p:sp>
          <p:nvSpPr>
            <p:cNvPr id="64623" name="Line 108"/>
            <p:cNvSpPr>
              <a:spLocks noChangeShapeType="1"/>
            </p:cNvSpPr>
            <p:nvPr/>
          </p:nvSpPr>
          <p:spPr bwMode="auto">
            <a:xfrm>
              <a:off x="0" y="199"/>
              <a:ext cx="317" cy="0"/>
            </a:xfrm>
            <a:prstGeom prst="line">
              <a:avLst/>
            </a:prstGeom>
            <a:noFill/>
            <a:ln w="25400">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31" name="Group 109"/>
          <p:cNvGrpSpPr/>
          <p:nvPr/>
        </p:nvGrpSpPr>
        <p:grpSpPr bwMode="auto">
          <a:xfrm>
            <a:off x="3971925" y="5140325"/>
            <a:ext cx="815975" cy="519113"/>
            <a:chOff x="0" y="0"/>
            <a:chExt cx="514" cy="327"/>
          </a:xfrm>
        </p:grpSpPr>
        <p:sp>
          <p:nvSpPr>
            <p:cNvPr id="64620" name="Text Box 110"/>
            <p:cNvSpPr txBox="1">
              <a:spLocks noChangeArrowheads="1"/>
            </p:cNvSpPr>
            <p:nvPr/>
          </p:nvSpPr>
          <p:spPr bwMode="auto">
            <a:xfrm>
              <a:off x="273" y="0"/>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2800">
                  <a:ea typeface="宋体" pitchFamily="2" charset="-122"/>
                </a:rPr>
                <a:t>6</a:t>
              </a:r>
            </a:p>
          </p:txBody>
        </p:sp>
        <p:sp>
          <p:nvSpPr>
            <p:cNvPr id="64621" name="Line 111"/>
            <p:cNvSpPr>
              <a:spLocks noChangeShapeType="1"/>
            </p:cNvSpPr>
            <p:nvPr/>
          </p:nvSpPr>
          <p:spPr bwMode="auto">
            <a:xfrm>
              <a:off x="0" y="191"/>
              <a:ext cx="317" cy="0"/>
            </a:xfrm>
            <a:prstGeom prst="line">
              <a:avLst/>
            </a:prstGeom>
            <a:noFill/>
            <a:ln w="25400">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64512" name="Group 112"/>
          <p:cNvGrpSpPr/>
          <p:nvPr/>
        </p:nvGrpSpPr>
        <p:grpSpPr bwMode="auto">
          <a:xfrm>
            <a:off x="2171700" y="5588000"/>
            <a:ext cx="958850" cy="649288"/>
            <a:chOff x="0" y="0"/>
            <a:chExt cx="604" cy="409"/>
          </a:xfrm>
        </p:grpSpPr>
        <p:sp>
          <p:nvSpPr>
            <p:cNvPr id="64618" name="Text Box 113"/>
            <p:cNvSpPr txBox="1">
              <a:spLocks noChangeArrowheads="1"/>
            </p:cNvSpPr>
            <p:nvPr/>
          </p:nvSpPr>
          <p:spPr bwMode="auto">
            <a:xfrm>
              <a:off x="363" y="82"/>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2800">
                  <a:ea typeface="宋体" pitchFamily="2" charset="-122"/>
                </a:rPr>
                <a:t>5</a:t>
              </a:r>
            </a:p>
          </p:txBody>
        </p:sp>
        <p:sp>
          <p:nvSpPr>
            <p:cNvPr id="64619" name="Line 114"/>
            <p:cNvSpPr>
              <a:spLocks noChangeShapeType="1"/>
            </p:cNvSpPr>
            <p:nvPr/>
          </p:nvSpPr>
          <p:spPr bwMode="auto">
            <a:xfrm>
              <a:off x="0" y="0"/>
              <a:ext cx="363" cy="272"/>
            </a:xfrm>
            <a:prstGeom prst="line">
              <a:avLst/>
            </a:prstGeom>
            <a:noFill/>
            <a:ln w="25400">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64513" name="Group 115"/>
          <p:cNvGrpSpPr/>
          <p:nvPr/>
        </p:nvGrpSpPr>
        <p:grpSpPr bwMode="auto">
          <a:xfrm>
            <a:off x="4716463" y="2781300"/>
            <a:ext cx="4176712" cy="1730375"/>
            <a:chOff x="0" y="0"/>
            <a:chExt cx="2631" cy="1090"/>
          </a:xfrm>
        </p:grpSpPr>
        <p:grpSp>
          <p:nvGrpSpPr>
            <p:cNvPr id="64599" name="Group 116"/>
            <p:cNvGrpSpPr/>
            <p:nvPr/>
          </p:nvGrpSpPr>
          <p:grpSpPr bwMode="auto">
            <a:xfrm>
              <a:off x="0" y="0"/>
              <a:ext cx="2631" cy="1090"/>
              <a:chOff x="0" y="0"/>
              <a:chExt cx="2631" cy="1090"/>
            </a:xfrm>
          </p:grpSpPr>
          <p:sp>
            <p:nvSpPr>
              <p:cNvPr id="64605" name="Oval 117"/>
              <p:cNvSpPr>
                <a:spLocks noChangeArrowheads="1"/>
              </p:cNvSpPr>
              <p:nvPr/>
            </p:nvSpPr>
            <p:spPr bwMode="auto">
              <a:xfrm>
                <a:off x="0" y="545"/>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1</a:t>
                </a:r>
              </a:p>
            </p:txBody>
          </p:sp>
          <p:sp>
            <p:nvSpPr>
              <p:cNvPr id="64606" name="Oval 118"/>
              <p:cNvSpPr>
                <a:spLocks noChangeArrowheads="1"/>
              </p:cNvSpPr>
              <p:nvPr/>
            </p:nvSpPr>
            <p:spPr bwMode="auto">
              <a:xfrm>
                <a:off x="771" y="1"/>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2</a:t>
                </a:r>
              </a:p>
            </p:txBody>
          </p:sp>
          <p:sp>
            <p:nvSpPr>
              <p:cNvPr id="64607" name="Oval 119"/>
              <p:cNvSpPr>
                <a:spLocks noChangeArrowheads="1"/>
              </p:cNvSpPr>
              <p:nvPr/>
            </p:nvSpPr>
            <p:spPr bwMode="auto">
              <a:xfrm>
                <a:off x="817" y="908"/>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3</a:t>
                </a:r>
              </a:p>
            </p:txBody>
          </p:sp>
          <p:sp>
            <p:nvSpPr>
              <p:cNvPr id="64608" name="Oval 120"/>
              <p:cNvSpPr>
                <a:spLocks noChangeArrowheads="1"/>
              </p:cNvSpPr>
              <p:nvPr/>
            </p:nvSpPr>
            <p:spPr bwMode="auto">
              <a:xfrm>
                <a:off x="1678" y="0"/>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4</a:t>
                </a:r>
              </a:p>
            </p:txBody>
          </p:sp>
          <p:sp>
            <p:nvSpPr>
              <p:cNvPr id="64609" name="Line 121"/>
              <p:cNvSpPr>
                <a:spLocks noChangeShapeType="1"/>
              </p:cNvSpPr>
              <p:nvPr/>
            </p:nvSpPr>
            <p:spPr bwMode="auto">
              <a:xfrm flipV="1">
                <a:off x="136" y="137"/>
                <a:ext cx="635" cy="408"/>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4610" name="Line 122"/>
              <p:cNvSpPr>
                <a:spLocks noChangeShapeType="1"/>
              </p:cNvSpPr>
              <p:nvPr/>
            </p:nvSpPr>
            <p:spPr bwMode="auto">
              <a:xfrm>
                <a:off x="182" y="681"/>
                <a:ext cx="635" cy="318"/>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4" name="Line 123"/>
              <p:cNvSpPr>
                <a:spLocks noChangeShapeType="1"/>
              </p:cNvSpPr>
              <p:nvPr/>
            </p:nvSpPr>
            <p:spPr bwMode="auto">
              <a:xfrm>
                <a:off x="907" y="182"/>
                <a:ext cx="862" cy="726"/>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4612" name="Line 124"/>
              <p:cNvSpPr>
                <a:spLocks noChangeShapeType="1"/>
              </p:cNvSpPr>
              <p:nvPr/>
            </p:nvSpPr>
            <p:spPr bwMode="auto">
              <a:xfrm flipV="1">
                <a:off x="998" y="999"/>
                <a:ext cx="726" cy="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4613" name="Oval 125"/>
              <p:cNvSpPr>
                <a:spLocks noChangeArrowheads="1"/>
              </p:cNvSpPr>
              <p:nvPr/>
            </p:nvSpPr>
            <p:spPr bwMode="auto">
              <a:xfrm>
                <a:off x="1724" y="908"/>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5</a:t>
                </a:r>
              </a:p>
            </p:txBody>
          </p:sp>
          <p:sp>
            <p:nvSpPr>
              <p:cNvPr id="64614" name="Oval 126"/>
              <p:cNvSpPr>
                <a:spLocks noChangeArrowheads="1"/>
              </p:cNvSpPr>
              <p:nvPr/>
            </p:nvSpPr>
            <p:spPr bwMode="auto">
              <a:xfrm>
                <a:off x="2449" y="409"/>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6</a:t>
                </a:r>
              </a:p>
            </p:txBody>
          </p:sp>
          <p:sp>
            <p:nvSpPr>
              <p:cNvPr id="64615" name="Line 127"/>
              <p:cNvSpPr>
                <a:spLocks noChangeShapeType="1"/>
              </p:cNvSpPr>
              <p:nvPr/>
            </p:nvSpPr>
            <p:spPr bwMode="auto">
              <a:xfrm flipV="1">
                <a:off x="953" y="91"/>
                <a:ext cx="726" cy="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4616" name="Line 128"/>
              <p:cNvSpPr>
                <a:spLocks noChangeShapeType="1"/>
              </p:cNvSpPr>
              <p:nvPr/>
            </p:nvSpPr>
            <p:spPr bwMode="auto">
              <a:xfrm>
                <a:off x="1860" y="91"/>
                <a:ext cx="589" cy="363"/>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4617" name="Line 129"/>
              <p:cNvSpPr>
                <a:spLocks noChangeShapeType="1"/>
              </p:cNvSpPr>
              <p:nvPr/>
            </p:nvSpPr>
            <p:spPr bwMode="auto">
              <a:xfrm flipV="1">
                <a:off x="1905" y="545"/>
                <a:ext cx="544" cy="453"/>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grpSp>
        <p:grpSp>
          <p:nvGrpSpPr>
            <p:cNvPr id="64600" name="Group 130"/>
            <p:cNvGrpSpPr/>
            <p:nvPr/>
          </p:nvGrpSpPr>
          <p:grpSpPr bwMode="auto">
            <a:xfrm>
              <a:off x="227" y="181"/>
              <a:ext cx="508" cy="818"/>
              <a:chOff x="0" y="0"/>
              <a:chExt cx="508" cy="818"/>
            </a:xfrm>
          </p:grpSpPr>
          <p:sp>
            <p:nvSpPr>
              <p:cNvPr id="64603" name="Text Box 131"/>
              <p:cNvSpPr txBox="1">
                <a:spLocks noChangeArrowheads="1"/>
              </p:cNvSpPr>
              <p:nvPr/>
            </p:nvSpPr>
            <p:spPr bwMode="auto">
              <a:xfrm>
                <a:off x="0" y="0"/>
                <a:ext cx="3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3200">
                    <a:solidFill>
                      <a:srgbClr val="FF3300"/>
                    </a:solidFill>
                    <a:ea typeface="宋体" pitchFamily="2" charset="-122"/>
                  </a:rPr>
                  <a:t>×</a:t>
                </a:r>
              </a:p>
            </p:txBody>
          </p:sp>
          <p:sp>
            <p:nvSpPr>
              <p:cNvPr id="64604" name="Text Box 132"/>
              <p:cNvSpPr txBox="1">
                <a:spLocks noChangeArrowheads="1"/>
              </p:cNvSpPr>
              <p:nvPr/>
            </p:nvSpPr>
            <p:spPr bwMode="auto">
              <a:xfrm>
                <a:off x="136" y="453"/>
                <a:ext cx="3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3200">
                    <a:solidFill>
                      <a:srgbClr val="FF3300"/>
                    </a:solidFill>
                    <a:ea typeface="宋体" pitchFamily="2" charset="-122"/>
                  </a:rPr>
                  <a:t>×</a:t>
                </a:r>
              </a:p>
            </p:txBody>
          </p:sp>
        </p:grpSp>
        <p:sp>
          <p:nvSpPr>
            <p:cNvPr id="64601" name="Line 133"/>
            <p:cNvSpPr>
              <a:spLocks noChangeShapeType="1"/>
            </p:cNvSpPr>
            <p:nvPr/>
          </p:nvSpPr>
          <p:spPr bwMode="auto">
            <a:xfrm flipV="1">
              <a:off x="952" y="181"/>
              <a:ext cx="772" cy="726"/>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4602" name="Oval 134"/>
            <p:cNvSpPr>
              <a:spLocks noChangeArrowheads="1"/>
            </p:cNvSpPr>
            <p:nvPr/>
          </p:nvSpPr>
          <p:spPr bwMode="auto">
            <a:xfrm>
              <a:off x="0" y="544"/>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1</a:t>
              </a:r>
            </a:p>
          </p:txBody>
        </p:sp>
      </p:grpSp>
      <p:grpSp>
        <p:nvGrpSpPr>
          <p:cNvPr id="64518" name="Group 135"/>
          <p:cNvGrpSpPr/>
          <p:nvPr/>
        </p:nvGrpSpPr>
        <p:grpSpPr bwMode="auto">
          <a:xfrm>
            <a:off x="5940425" y="2636838"/>
            <a:ext cx="1166813" cy="1082675"/>
            <a:chOff x="0" y="0"/>
            <a:chExt cx="735" cy="682"/>
          </a:xfrm>
        </p:grpSpPr>
        <p:sp>
          <p:nvSpPr>
            <p:cNvPr id="64596" name="Text Box 136"/>
            <p:cNvSpPr txBox="1">
              <a:spLocks noChangeArrowheads="1"/>
            </p:cNvSpPr>
            <p:nvPr/>
          </p:nvSpPr>
          <p:spPr bwMode="auto">
            <a:xfrm>
              <a:off x="363" y="0"/>
              <a:ext cx="3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3200">
                  <a:solidFill>
                    <a:srgbClr val="FF3300"/>
                  </a:solidFill>
                  <a:ea typeface="宋体" pitchFamily="2" charset="-122"/>
                </a:rPr>
                <a:t>×</a:t>
              </a:r>
            </a:p>
          </p:txBody>
        </p:sp>
        <p:sp>
          <p:nvSpPr>
            <p:cNvPr id="64597" name="Text Box 137"/>
            <p:cNvSpPr txBox="1">
              <a:spLocks noChangeArrowheads="1"/>
            </p:cNvSpPr>
            <p:nvPr/>
          </p:nvSpPr>
          <p:spPr bwMode="auto">
            <a:xfrm>
              <a:off x="227" y="317"/>
              <a:ext cx="3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3200">
                  <a:solidFill>
                    <a:srgbClr val="FF3300"/>
                  </a:solidFill>
                  <a:ea typeface="宋体" pitchFamily="2" charset="-122"/>
                </a:rPr>
                <a:t>×</a:t>
              </a:r>
            </a:p>
          </p:txBody>
        </p:sp>
        <p:sp>
          <p:nvSpPr>
            <p:cNvPr id="64598" name="Oval 138"/>
            <p:cNvSpPr>
              <a:spLocks noChangeArrowheads="1"/>
            </p:cNvSpPr>
            <p:nvPr/>
          </p:nvSpPr>
          <p:spPr bwMode="auto">
            <a:xfrm>
              <a:off x="0" y="91"/>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2</a:t>
              </a:r>
            </a:p>
          </p:txBody>
        </p:sp>
      </p:grpSp>
      <p:grpSp>
        <p:nvGrpSpPr>
          <p:cNvPr id="64519" name="Group 139"/>
          <p:cNvGrpSpPr/>
          <p:nvPr/>
        </p:nvGrpSpPr>
        <p:grpSpPr bwMode="auto">
          <a:xfrm>
            <a:off x="6011863" y="3644900"/>
            <a:ext cx="1095375" cy="1011238"/>
            <a:chOff x="0" y="0"/>
            <a:chExt cx="690" cy="637"/>
          </a:xfrm>
        </p:grpSpPr>
        <p:sp>
          <p:nvSpPr>
            <p:cNvPr id="64593" name="Text Box 140"/>
            <p:cNvSpPr txBox="1">
              <a:spLocks noChangeArrowheads="1"/>
            </p:cNvSpPr>
            <p:nvPr/>
          </p:nvSpPr>
          <p:spPr bwMode="auto">
            <a:xfrm>
              <a:off x="318" y="272"/>
              <a:ext cx="3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3200">
                  <a:solidFill>
                    <a:srgbClr val="FF3300"/>
                  </a:solidFill>
                  <a:ea typeface="宋体" pitchFamily="2" charset="-122"/>
                </a:rPr>
                <a:t>×</a:t>
              </a:r>
            </a:p>
          </p:txBody>
        </p:sp>
        <p:sp>
          <p:nvSpPr>
            <p:cNvPr id="64594" name="Oval 141"/>
            <p:cNvSpPr>
              <a:spLocks noChangeArrowheads="1"/>
            </p:cNvSpPr>
            <p:nvPr/>
          </p:nvSpPr>
          <p:spPr bwMode="auto">
            <a:xfrm>
              <a:off x="0" y="363"/>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3</a:t>
              </a:r>
            </a:p>
          </p:txBody>
        </p:sp>
        <p:sp>
          <p:nvSpPr>
            <p:cNvPr id="64595" name="Text Box 142"/>
            <p:cNvSpPr txBox="1">
              <a:spLocks noChangeArrowheads="1"/>
            </p:cNvSpPr>
            <p:nvPr/>
          </p:nvSpPr>
          <p:spPr bwMode="auto">
            <a:xfrm>
              <a:off x="136" y="0"/>
              <a:ext cx="3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3200">
                  <a:solidFill>
                    <a:srgbClr val="FF3300"/>
                  </a:solidFill>
                  <a:ea typeface="宋体" pitchFamily="2" charset="-122"/>
                </a:rPr>
                <a:t>×</a:t>
              </a:r>
            </a:p>
          </p:txBody>
        </p:sp>
      </p:grpSp>
      <p:grpSp>
        <p:nvGrpSpPr>
          <p:cNvPr id="64520" name="Group 143"/>
          <p:cNvGrpSpPr/>
          <p:nvPr/>
        </p:nvGrpSpPr>
        <p:grpSpPr bwMode="auto">
          <a:xfrm>
            <a:off x="7380288" y="2781300"/>
            <a:ext cx="1022350" cy="650875"/>
            <a:chOff x="0" y="0"/>
            <a:chExt cx="644" cy="410"/>
          </a:xfrm>
        </p:grpSpPr>
        <p:sp>
          <p:nvSpPr>
            <p:cNvPr id="64591" name="Text Box 144"/>
            <p:cNvSpPr txBox="1">
              <a:spLocks noChangeArrowheads="1"/>
            </p:cNvSpPr>
            <p:nvPr/>
          </p:nvSpPr>
          <p:spPr bwMode="auto">
            <a:xfrm>
              <a:off x="272" y="45"/>
              <a:ext cx="3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3200">
                  <a:solidFill>
                    <a:srgbClr val="FF3300"/>
                  </a:solidFill>
                  <a:ea typeface="宋体" pitchFamily="2" charset="-122"/>
                </a:rPr>
                <a:t>×</a:t>
              </a:r>
            </a:p>
          </p:txBody>
        </p:sp>
        <p:sp>
          <p:nvSpPr>
            <p:cNvPr id="64592" name="Oval 145"/>
            <p:cNvSpPr>
              <a:spLocks noChangeArrowheads="1"/>
            </p:cNvSpPr>
            <p:nvPr/>
          </p:nvSpPr>
          <p:spPr bwMode="auto">
            <a:xfrm>
              <a:off x="0" y="0"/>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4</a:t>
              </a:r>
            </a:p>
          </p:txBody>
        </p:sp>
      </p:grpSp>
      <p:grpSp>
        <p:nvGrpSpPr>
          <p:cNvPr id="64521" name="Group 146"/>
          <p:cNvGrpSpPr/>
          <p:nvPr/>
        </p:nvGrpSpPr>
        <p:grpSpPr bwMode="auto">
          <a:xfrm>
            <a:off x="7453313" y="3787775"/>
            <a:ext cx="949325" cy="722313"/>
            <a:chOff x="0" y="0"/>
            <a:chExt cx="598" cy="455"/>
          </a:xfrm>
        </p:grpSpPr>
        <p:sp>
          <p:nvSpPr>
            <p:cNvPr id="64589" name="Text Box 147"/>
            <p:cNvSpPr txBox="1">
              <a:spLocks noChangeArrowheads="1"/>
            </p:cNvSpPr>
            <p:nvPr/>
          </p:nvSpPr>
          <p:spPr bwMode="auto">
            <a:xfrm>
              <a:off x="226" y="0"/>
              <a:ext cx="3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3200">
                  <a:solidFill>
                    <a:srgbClr val="FF3300"/>
                  </a:solidFill>
                  <a:ea typeface="宋体" pitchFamily="2" charset="-122"/>
                </a:rPr>
                <a:t>×</a:t>
              </a:r>
            </a:p>
          </p:txBody>
        </p:sp>
        <p:sp>
          <p:nvSpPr>
            <p:cNvPr id="64590" name="Oval 148"/>
            <p:cNvSpPr>
              <a:spLocks noChangeArrowheads="1"/>
            </p:cNvSpPr>
            <p:nvPr/>
          </p:nvSpPr>
          <p:spPr bwMode="auto">
            <a:xfrm>
              <a:off x="0" y="273"/>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5</a:t>
              </a:r>
            </a:p>
          </p:txBody>
        </p:sp>
      </p:grpSp>
      <p:sp>
        <p:nvSpPr>
          <p:cNvPr id="64661" name="Oval 149"/>
          <p:cNvSpPr>
            <a:spLocks noChangeArrowheads="1"/>
          </p:cNvSpPr>
          <p:nvPr/>
        </p:nvSpPr>
        <p:spPr bwMode="auto">
          <a:xfrm>
            <a:off x="8604250" y="3429000"/>
            <a:ext cx="288925" cy="288925"/>
          </a:xfrm>
          <a:prstGeom prst="ellipse">
            <a:avLst/>
          </a:prstGeom>
          <a:solidFill>
            <a:srgbClr val="FF66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6</a:t>
            </a:r>
          </a:p>
        </p:txBody>
      </p:sp>
      <p:grpSp>
        <p:nvGrpSpPr>
          <p:cNvPr id="64522" name="Group 150"/>
          <p:cNvGrpSpPr/>
          <p:nvPr/>
        </p:nvGrpSpPr>
        <p:grpSpPr bwMode="auto">
          <a:xfrm>
            <a:off x="3971925" y="5734050"/>
            <a:ext cx="815975" cy="519113"/>
            <a:chOff x="0" y="0"/>
            <a:chExt cx="514" cy="327"/>
          </a:xfrm>
        </p:grpSpPr>
        <p:sp>
          <p:nvSpPr>
            <p:cNvPr id="64587" name="Text Box 151"/>
            <p:cNvSpPr txBox="1">
              <a:spLocks noChangeArrowheads="1"/>
            </p:cNvSpPr>
            <p:nvPr/>
          </p:nvSpPr>
          <p:spPr bwMode="auto">
            <a:xfrm>
              <a:off x="273" y="0"/>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2800">
                  <a:ea typeface="宋体" pitchFamily="2" charset="-122"/>
                </a:rPr>
                <a:t>6</a:t>
              </a:r>
            </a:p>
          </p:txBody>
        </p:sp>
        <p:sp>
          <p:nvSpPr>
            <p:cNvPr id="64588" name="Line 152"/>
            <p:cNvSpPr>
              <a:spLocks noChangeShapeType="1"/>
            </p:cNvSpPr>
            <p:nvPr/>
          </p:nvSpPr>
          <p:spPr bwMode="auto">
            <a:xfrm>
              <a:off x="0" y="136"/>
              <a:ext cx="317" cy="0"/>
            </a:xfrm>
            <a:prstGeom prst="line">
              <a:avLst/>
            </a:prstGeom>
            <a:noFill/>
            <a:ln w="25400">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64523" name="Group 153"/>
          <p:cNvGrpSpPr/>
          <p:nvPr/>
        </p:nvGrpSpPr>
        <p:grpSpPr bwMode="auto">
          <a:xfrm>
            <a:off x="3108325" y="5719763"/>
            <a:ext cx="865188" cy="519112"/>
            <a:chOff x="0" y="0"/>
            <a:chExt cx="545" cy="327"/>
          </a:xfrm>
        </p:grpSpPr>
        <p:sp>
          <p:nvSpPr>
            <p:cNvPr id="64585" name="Text Box 154"/>
            <p:cNvSpPr txBox="1">
              <a:spLocks noChangeArrowheads="1"/>
            </p:cNvSpPr>
            <p:nvPr/>
          </p:nvSpPr>
          <p:spPr bwMode="auto">
            <a:xfrm>
              <a:off x="304" y="0"/>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2800">
                  <a:ea typeface="宋体" pitchFamily="2" charset="-122"/>
                </a:rPr>
                <a:t>4</a:t>
              </a:r>
            </a:p>
          </p:txBody>
        </p:sp>
        <p:sp>
          <p:nvSpPr>
            <p:cNvPr id="64586" name="Line 155"/>
            <p:cNvSpPr>
              <a:spLocks noChangeShapeType="1"/>
            </p:cNvSpPr>
            <p:nvPr/>
          </p:nvSpPr>
          <p:spPr bwMode="auto">
            <a:xfrm>
              <a:off x="0" y="190"/>
              <a:ext cx="317" cy="0"/>
            </a:xfrm>
            <a:prstGeom prst="line">
              <a:avLst/>
            </a:prstGeom>
            <a:noFill/>
            <a:ln w="25400">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64524" name="Group 156"/>
          <p:cNvGrpSpPr/>
          <p:nvPr/>
        </p:nvGrpSpPr>
        <p:grpSpPr bwMode="auto">
          <a:xfrm>
            <a:off x="4787900" y="4422775"/>
            <a:ext cx="4176713" cy="2019300"/>
            <a:chOff x="0" y="0"/>
            <a:chExt cx="2631" cy="1272"/>
          </a:xfrm>
        </p:grpSpPr>
        <p:grpSp>
          <p:nvGrpSpPr>
            <p:cNvPr id="64560" name="Group 157"/>
            <p:cNvGrpSpPr/>
            <p:nvPr/>
          </p:nvGrpSpPr>
          <p:grpSpPr bwMode="auto">
            <a:xfrm>
              <a:off x="0" y="91"/>
              <a:ext cx="2631" cy="1090"/>
              <a:chOff x="0" y="0"/>
              <a:chExt cx="2631" cy="1090"/>
            </a:xfrm>
          </p:grpSpPr>
          <p:sp>
            <p:nvSpPr>
              <p:cNvPr id="64572" name="Oval 158"/>
              <p:cNvSpPr>
                <a:spLocks noChangeArrowheads="1"/>
              </p:cNvSpPr>
              <p:nvPr/>
            </p:nvSpPr>
            <p:spPr bwMode="auto">
              <a:xfrm>
                <a:off x="0" y="545"/>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1</a:t>
                </a:r>
              </a:p>
            </p:txBody>
          </p:sp>
          <p:sp>
            <p:nvSpPr>
              <p:cNvPr id="64573" name="Oval 159"/>
              <p:cNvSpPr>
                <a:spLocks noChangeArrowheads="1"/>
              </p:cNvSpPr>
              <p:nvPr/>
            </p:nvSpPr>
            <p:spPr bwMode="auto">
              <a:xfrm>
                <a:off x="771" y="1"/>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2</a:t>
                </a:r>
              </a:p>
            </p:txBody>
          </p:sp>
          <p:sp>
            <p:nvSpPr>
              <p:cNvPr id="64574" name="Oval 160"/>
              <p:cNvSpPr>
                <a:spLocks noChangeArrowheads="1"/>
              </p:cNvSpPr>
              <p:nvPr/>
            </p:nvSpPr>
            <p:spPr bwMode="auto">
              <a:xfrm>
                <a:off x="817" y="908"/>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3</a:t>
                </a:r>
              </a:p>
            </p:txBody>
          </p:sp>
          <p:sp>
            <p:nvSpPr>
              <p:cNvPr id="64575" name="Oval 161"/>
              <p:cNvSpPr>
                <a:spLocks noChangeArrowheads="1"/>
              </p:cNvSpPr>
              <p:nvPr/>
            </p:nvSpPr>
            <p:spPr bwMode="auto">
              <a:xfrm>
                <a:off x="1678" y="0"/>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4</a:t>
                </a:r>
              </a:p>
            </p:txBody>
          </p:sp>
          <p:sp>
            <p:nvSpPr>
              <p:cNvPr id="64576" name="Line 162"/>
              <p:cNvSpPr>
                <a:spLocks noChangeShapeType="1"/>
              </p:cNvSpPr>
              <p:nvPr/>
            </p:nvSpPr>
            <p:spPr bwMode="auto">
              <a:xfrm flipV="1">
                <a:off x="136" y="137"/>
                <a:ext cx="635" cy="408"/>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4577" name="Line 163"/>
              <p:cNvSpPr>
                <a:spLocks noChangeShapeType="1"/>
              </p:cNvSpPr>
              <p:nvPr/>
            </p:nvSpPr>
            <p:spPr bwMode="auto">
              <a:xfrm>
                <a:off x="182" y="681"/>
                <a:ext cx="635" cy="318"/>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4578" name="Line 164"/>
              <p:cNvSpPr>
                <a:spLocks noChangeShapeType="1"/>
              </p:cNvSpPr>
              <p:nvPr/>
            </p:nvSpPr>
            <p:spPr bwMode="auto">
              <a:xfrm>
                <a:off x="907" y="182"/>
                <a:ext cx="862" cy="726"/>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4579" name="Line 165"/>
              <p:cNvSpPr>
                <a:spLocks noChangeShapeType="1"/>
              </p:cNvSpPr>
              <p:nvPr/>
            </p:nvSpPr>
            <p:spPr bwMode="auto">
              <a:xfrm flipV="1">
                <a:off x="998" y="999"/>
                <a:ext cx="726" cy="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4580" name="Oval 166"/>
              <p:cNvSpPr>
                <a:spLocks noChangeArrowheads="1"/>
              </p:cNvSpPr>
              <p:nvPr/>
            </p:nvSpPr>
            <p:spPr bwMode="auto">
              <a:xfrm>
                <a:off x="1724" y="908"/>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5</a:t>
                </a:r>
              </a:p>
            </p:txBody>
          </p:sp>
          <p:sp>
            <p:nvSpPr>
              <p:cNvPr id="64581" name="Oval 167"/>
              <p:cNvSpPr>
                <a:spLocks noChangeArrowheads="1"/>
              </p:cNvSpPr>
              <p:nvPr/>
            </p:nvSpPr>
            <p:spPr bwMode="auto">
              <a:xfrm>
                <a:off x="2449" y="409"/>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6</a:t>
                </a:r>
              </a:p>
            </p:txBody>
          </p:sp>
          <p:sp>
            <p:nvSpPr>
              <p:cNvPr id="64582" name="Line 168"/>
              <p:cNvSpPr>
                <a:spLocks noChangeShapeType="1"/>
              </p:cNvSpPr>
              <p:nvPr/>
            </p:nvSpPr>
            <p:spPr bwMode="auto">
              <a:xfrm flipV="1">
                <a:off x="953" y="91"/>
                <a:ext cx="726" cy="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4583" name="Line 169"/>
              <p:cNvSpPr>
                <a:spLocks noChangeShapeType="1"/>
              </p:cNvSpPr>
              <p:nvPr/>
            </p:nvSpPr>
            <p:spPr bwMode="auto">
              <a:xfrm>
                <a:off x="1860" y="91"/>
                <a:ext cx="589" cy="363"/>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4584" name="Line 170"/>
              <p:cNvSpPr>
                <a:spLocks noChangeShapeType="1"/>
              </p:cNvSpPr>
              <p:nvPr/>
            </p:nvSpPr>
            <p:spPr bwMode="auto">
              <a:xfrm flipV="1">
                <a:off x="1905" y="545"/>
                <a:ext cx="544" cy="453"/>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grpSp>
        <p:grpSp>
          <p:nvGrpSpPr>
            <p:cNvPr id="64561" name="Group 171"/>
            <p:cNvGrpSpPr/>
            <p:nvPr/>
          </p:nvGrpSpPr>
          <p:grpSpPr bwMode="auto">
            <a:xfrm>
              <a:off x="227" y="272"/>
              <a:ext cx="508" cy="818"/>
              <a:chOff x="0" y="0"/>
              <a:chExt cx="508" cy="818"/>
            </a:xfrm>
          </p:grpSpPr>
          <p:sp>
            <p:nvSpPr>
              <p:cNvPr id="64570" name="Text Box 172"/>
              <p:cNvSpPr txBox="1">
                <a:spLocks noChangeArrowheads="1"/>
              </p:cNvSpPr>
              <p:nvPr/>
            </p:nvSpPr>
            <p:spPr bwMode="auto">
              <a:xfrm>
                <a:off x="0" y="0"/>
                <a:ext cx="3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3200">
                    <a:solidFill>
                      <a:srgbClr val="FF3300"/>
                    </a:solidFill>
                    <a:ea typeface="宋体" pitchFamily="2" charset="-122"/>
                  </a:rPr>
                  <a:t>×</a:t>
                </a:r>
              </a:p>
            </p:txBody>
          </p:sp>
          <p:sp>
            <p:nvSpPr>
              <p:cNvPr id="64571" name="Text Box 173"/>
              <p:cNvSpPr txBox="1">
                <a:spLocks noChangeArrowheads="1"/>
              </p:cNvSpPr>
              <p:nvPr/>
            </p:nvSpPr>
            <p:spPr bwMode="auto">
              <a:xfrm>
                <a:off x="136" y="453"/>
                <a:ext cx="3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3200">
                    <a:solidFill>
                      <a:srgbClr val="FF3300"/>
                    </a:solidFill>
                    <a:ea typeface="宋体" pitchFamily="2" charset="-122"/>
                  </a:rPr>
                  <a:t>×</a:t>
                </a:r>
              </a:p>
            </p:txBody>
          </p:sp>
        </p:grpSp>
        <p:sp>
          <p:nvSpPr>
            <p:cNvPr id="64562" name="Text Box 174"/>
            <p:cNvSpPr txBox="1">
              <a:spLocks noChangeArrowheads="1"/>
            </p:cNvSpPr>
            <p:nvPr/>
          </p:nvSpPr>
          <p:spPr bwMode="auto">
            <a:xfrm>
              <a:off x="1134" y="907"/>
              <a:ext cx="3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3200">
                  <a:solidFill>
                    <a:srgbClr val="FF3300"/>
                  </a:solidFill>
                  <a:ea typeface="宋体" pitchFamily="2" charset="-122"/>
                </a:rPr>
                <a:t>×</a:t>
              </a:r>
            </a:p>
          </p:txBody>
        </p:sp>
        <p:sp>
          <p:nvSpPr>
            <p:cNvPr id="64563" name="Text Box 175"/>
            <p:cNvSpPr txBox="1">
              <a:spLocks noChangeArrowheads="1"/>
            </p:cNvSpPr>
            <p:nvPr/>
          </p:nvSpPr>
          <p:spPr bwMode="auto">
            <a:xfrm>
              <a:off x="1134" y="0"/>
              <a:ext cx="3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3200">
                  <a:solidFill>
                    <a:srgbClr val="FF3300"/>
                  </a:solidFill>
                  <a:ea typeface="宋体" pitchFamily="2" charset="-122"/>
                </a:rPr>
                <a:t>×</a:t>
              </a:r>
            </a:p>
          </p:txBody>
        </p:sp>
        <p:sp>
          <p:nvSpPr>
            <p:cNvPr id="64564" name="Text Box 176"/>
            <p:cNvSpPr txBox="1">
              <a:spLocks noChangeArrowheads="1"/>
            </p:cNvSpPr>
            <p:nvPr/>
          </p:nvSpPr>
          <p:spPr bwMode="auto">
            <a:xfrm>
              <a:off x="907" y="272"/>
              <a:ext cx="3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3200">
                  <a:solidFill>
                    <a:srgbClr val="FF3300"/>
                  </a:solidFill>
                  <a:ea typeface="宋体" pitchFamily="2" charset="-122"/>
                </a:rPr>
                <a:t>×</a:t>
              </a:r>
            </a:p>
          </p:txBody>
        </p:sp>
        <p:sp>
          <p:nvSpPr>
            <p:cNvPr id="64565" name="Line 177"/>
            <p:cNvSpPr>
              <a:spLocks noChangeShapeType="1"/>
            </p:cNvSpPr>
            <p:nvPr/>
          </p:nvSpPr>
          <p:spPr bwMode="auto">
            <a:xfrm flipV="1">
              <a:off x="952" y="272"/>
              <a:ext cx="772" cy="726"/>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4566" name="Oval 178"/>
            <p:cNvSpPr>
              <a:spLocks noChangeArrowheads="1"/>
            </p:cNvSpPr>
            <p:nvPr/>
          </p:nvSpPr>
          <p:spPr bwMode="auto">
            <a:xfrm>
              <a:off x="0" y="635"/>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1</a:t>
              </a:r>
            </a:p>
          </p:txBody>
        </p:sp>
        <p:sp>
          <p:nvSpPr>
            <p:cNvPr id="5" name="Oval 179"/>
            <p:cNvSpPr>
              <a:spLocks noChangeArrowheads="1"/>
            </p:cNvSpPr>
            <p:nvPr/>
          </p:nvSpPr>
          <p:spPr bwMode="auto">
            <a:xfrm>
              <a:off x="771" y="91"/>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2</a:t>
              </a:r>
            </a:p>
          </p:txBody>
        </p:sp>
        <p:sp>
          <p:nvSpPr>
            <p:cNvPr id="64568" name="Oval 180"/>
            <p:cNvSpPr>
              <a:spLocks noChangeArrowheads="1"/>
            </p:cNvSpPr>
            <p:nvPr/>
          </p:nvSpPr>
          <p:spPr bwMode="auto">
            <a:xfrm>
              <a:off x="816" y="998"/>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3</a:t>
              </a:r>
            </a:p>
          </p:txBody>
        </p:sp>
        <p:sp>
          <p:nvSpPr>
            <p:cNvPr id="64569" name="Text Box 181"/>
            <p:cNvSpPr txBox="1">
              <a:spLocks noChangeArrowheads="1"/>
            </p:cNvSpPr>
            <p:nvPr/>
          </p:nvSpPr>
          <p:spPr bwMode="auto">
            <a:xfrm>
              <a:off x="1043" y="590"/>
              <a:ext cx="3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3200">
                  <a:solidFill>
                    <a:srgbClr val="FF3300"/>
                  </a:solidFill>
                  <a:ea typeface="宋体" pitchFamily="2" charset="-122"/>
                </a:rPr>
                <a:t>×</a:t>
              </a:r>
            </a:p>
          </p:txBody>
        </p:sp>
      </p:grpSp>
      <p:grpSp>
        <p:nvGrpSpPr>
          <p:cNvPr id="64527" name="Group 182"/>
          <p:cNvGrpSpPr/>
          <p:nvPr/>
        </p:nvGrpSpPr>
        <p:grpSpPr bwMode="auto">
          <a:xfrm>
            <a:off x="7451725" y="4567238"/>
            <a:ext cx="1022350" cy="650875"/>
            <a:chOff x="0" y="0"/>
            <a:chExt cx="644" cy="410"/>
          </a:xfrm>
        </p:grpSpPr>
        <p:sp>
          <p:nvSpPr>
            <p:cNvPr id="64558" name="Text Box 183"/>
            <p:cNvSpPr txBox="1">
              <a:spLocks noChangeArrowheads="1"/>
            </p:cNvSpPr>
            <p:nvPr/>
          </p:nvSpPr>
          <p:spPr bwMode="auto">
            <a:xfrm>
              <a:off x="272" y="45"/>
              <a:ext cx="3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3200">
                  <a:solidFill>
                    <a:srgbClr val="FF3300"/>
                  </a:solidFill>
                  <a:ea typeface="宋体" pitchFamily="2" charset="-122"/>
                </a:rPr>
                <a:t>×</a:t>
              </a:r>
            </a:p>
          </p:txBody>
        </p:sp>
        <p:sp>
          <p:nvSpPr>
            <p:cNvPr id="64559" name="Oval 184"/>
            <p:cNvSpPr>
              <a:spLocks noChangeArrowheads="1"/>
            </p:cNvSpPr>
            <p:nvPr/>
          </p:nvSpPr>
          <p:spPr bwMode="auto">
            <a:xfrm>
              <a:off x="0" y="0"/>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4</a:t>
              </a:r>
            </a:p>
          </p:txBody>
        </p:sp>
      </p:grpSp>
      <p:grpSp>
        <p:nvGrpSpPr>
          <p:cNvPr id="64528" name="Group 185"/>
          <p:cNvGrpSpPr/>
          <p:nvPr/>
        </p:nvGrpSpPr>
        <p:grpSpPr bwMode="auto">
          <a:xfrm>
            <a:off x="7524750" y="5573713"/>
            <a:ext cx="949325" cy="722312"/>
            <a:chOff x="0" y="0"/>
            <a:chExt cx="598" cy="455"/>
          </a:xfrm>
        </p:grpSpPr>
        <p:sp>
          <p:nvSpPr>
            <p:cNvPr id="64556" name="Text Box 186"/>
            <p:cNvSpPr txBox="1">
              <a:spLocks noChangeArrowheads="1"/>
            </p:cNvSpPr>
            <p:nvPr/>
          </p:nvSpPr>
          <p:spPr bwMode="auto">
            <a:xfrm>
              <a:off x="226" y="0"/>
              <a:ext cx="372"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3200">
                  <a:solidFill>
                    <a:srgbClr val="FF3300"/>
                  </a:solidFill>
                  <a:ea typeface="宋体" pitchFamily="2" charset="-122"/>
                </a:rPr>
                <a:t>×</a:t>
              </a:r>
            </a:p>
          </p:txBody>
        </p:sp>
        <p:sp>
          <p:nvSpPr>
            <p:cNvPr id="64557" name="Oval 187"/>
            <p:cNvSpPr>
              <a:spLocks noChangeArrowheads="1"/>
            </p:cNvSpPr>
            <p:nvPr/>
          </p:nvSpPr>
          <p:spPr bwMode="auto">
            <a:xfrm>
              <a:off x="0" y="273"/>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5</a:t>
              </a:r>
            </a:p>
          </p:txBody>
        </p:sp>
      </p:grpSp>
      <p:sp>
        <p:nvSpPr>
          <p:cNvPr id="64700" name="Oval 188"/>
          <p:cNvSpPr>
            <a:spLocks noChangeArrowheads="1"/>
          </p:cNvSpPr>
          <p:nvPr/>
        </p:nvSpPr>
        <p:spPr bwMode="auto">
          <a:xfrm>
            <a:off x="8675688" y="5214938"/>
            <a:ext cx="288925" cy="288925"/>
          </a:xfrm>
          <a:prstGeom prst="ellipse">
            <a:avLst/>
          </a:prstGeom>
          <a:solidFill>
            <a:srgbClr val="FF66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6</a:t>
            </a:r>
          </a:p>
        </p:txBody>
      </p:sp>
      <p:sp>
        <p:nvSpPr>
          <p:cNvPr id="64555" name="Text Box 189"/>
          <p:cNvSpPr txBox="1">
            <a:spLocks noChangeArrowheads="1"/>
          </p:cNvSpPr>
          <p:nvPr/>
        </p:nvSpPr>
        <p:spPr bwMode="auto">
          <a:xfrm>
            <a:off x="280015" y="1021616"/>
            <a:ext cx="508414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marL="342900" indent="-342900" eaLnBrk="1" hangingPunct="1">
              <a:spcBef>
                <a:spcPct val="20000"/>
              </a:spcBef>
              <a:buClr>
                <a:srgbClr val="FF0000"/>
              </a:buClr>
              <a:buFont typeface="Wingdings" pitchFamily="2" charset="2"/>
              <a:buChar char="n"/>
            </a:pPr>
            <a:r>
              <a:rPr lang="zh-CN" altLang="en-US" sz="2400" b="1" dirty="0">
                <a:latin typeface="Times New Roman" pitchFamily="18" charset="0"/>
              </a:rPr>
              <a:t>对下图所示</a:t>
            </a:r>
            <a:r>
              <a:rPr lang="en-US" altLang="zh-CN" sz="2400" b="1" dirty="0">
                <a:latin typeface="Times New Roman" pitchFamily="18" charset="0"/>
              </a:rPr>
              <a:t>AOV</a:t>
            </a:r>
            <a:r>
              <a:rPr lang="zh-CN" altLang="en-US" sz="2400" b="1" dirty="0">
                <a:latin typeface="Times New Roman" pitchFamily="18" charset="0"/>
              </a:rPr>
              <a:t>网进行拓扑排序</a:t>
            </a:r>
            <a:endParaRPr lang="zh-CN" altLang="en-US" b="1" dirty="0">
              <a:ea typeface="宋体" pitchFamily="2" charset="-122"/>
            </a:endParaRPr>
          </a:p>
        </p:txBody>
      </p:sp>
      <p:grpSp>
        <p:nvGrpSpPr>
          <p:cNvPr id="196" name="组合 195"/>
          <p:cNvGrpSpPr/>
          <p:nvPr/>
        </p:nvGrpSpPr>
        <p:grpSpPr>
          <a:xfrm>
            <a:off x="541441" y="102062"/>
            <a:ext cx="8349150" cy="699930"/>
            <a:chOff x="541441" y="102062"/>
            <a:chExt cx="8349150" cy="699930"/>
          </a:xfrm>
        </p:grpSpPr>
        <p:sp>
          <p:nvSpPr>
            <p:cNvPr id="197" name="TextBox 6"/>
            <p:cNvSpPr txBox="1">
              <a:spLocks noChangeArrowheads="1"/>
            </p:cNvSpPr>
            <p:nvPr/>
          </p:nvSpPr>
          <p:spPr bwMode="auto">
            <a:xfrm>
              <a:off x="1115616" y="102062"/>
              <a:ext cx="7774975"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9.6 </a:t>
              </a:r>
              <a:r>
                <a:rPr lang="zh-CN" altLang="en-US" sz="3600" b="1" dirty="0">
                  <a:latin typeface="Times New Roman" pitchFamily="18" charset="0"/>
                  <a:ea typeface="黑体" pitchFamily="49" charset="-122"/>
                </a:rPr>
                <a:t>有向无环图的应用</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拓扑排序实例</a:t>
              </a:r>
            </a:p>
          </p:txBody>
        </p:sp>
        <p:grpSp>
          <p:nvGrpSpPr>
            <p:cNvPr id="198" name="组合 197"/>
            <p:cNvGrpSpPr/>
            <p:nvPr/>
          </p:nvGrpSpPr>
          <p:grpSpPr>
            <a:xfrm>
              <a:off x="541441" y="127832"/>
              <a:ext cx="784080" cy="674160"/>
              <a:chOff x="541441" y="127832"/>
              <a:chExt cx="784080" cy="674160"/>
            </a:xfrm>
          </p:grpSpPr>
          <p:sp>
            <p:nvSpPr>
              <p:cNvPr id="199"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pic>
            <p:nvPicPr>
              <p:cNvPr id="200" name="图片 199"/>
              <p:cNvPicPr>
                <a:picLocks noChangeAspect="1"/>
              </p:cNvPicPr>
              <p:nvPr/>
            </p:nvPicPr>
            <p:blipFill>
              <a:blip r:embed="rId2" cstate="print"/>
              <a:stretch>
                <a:fillRect/>
              </a:stretch>
            </p:blipFill>
            <p:spPr>
              <a:xfrm>
                <a:off x="734178" y="297299"/>
                <a:ext cx="404824" cy="335225"/>
              </a:xfrm>
              <a:prstGeom prst="rect">
                <a:avLst/>
              </a:prstGeom>
            </p:spPr>
          </p:pic>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30"/>
                                        </p:tgtEl>
                                        <p:attrNameLst>
                                          <p:attrName>style.visibility</p:attrName>
                                        </p:attrNameLst>
                                      </p:cBhvr>
                                      <p:to>
                                        <p:strVal val="visible"/>
                                      </p:to>
                                    </p:set>
                                    <p:animEffect transition="in" filter="blinds(horizontal)">
                                      <p:cBhvr>
                                        <p:cTn id="7" dur="500"/>
                                        <p:tgtEl>
                                          <p:spTgt spid="645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par>
                                <p:cTn id="18" presetID="3" presetClass="entr" presetSubtype="1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linds(horizontal)">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linds(horizontal)">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blinds(horizontal)">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linds(horizontal)">
                                      <p:cBhvr>
                                        <p:cTn id="40" dur="500"/>
                                        <p:tgtEl>
                                          <p:spTgt spid="8"/>
                                        </p:tgtEl>
                                      </p:cBhvr>
                                    </p:animEffect>
                                  </p:childTnLst>
                                </p:cTn>
                              </p:par>
                              <p:par>
                                <p:cTn id="41" presetID="3" presetClass="entr" presetSubtype="1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linds(horizontal)">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blinds(horizontal)">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blinds(horizontal)">
                                      <p:cBhvr>
                                        <p:cTn id="53" dur="5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blinds(horizontal)">
                                      <p:cBhvr>
                                        <p:cTn id="58" dur="50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blinds(horizontal)">
                                      <p:cBhvr>
                                        <p:cTn id="63" dur="5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64567"/>
                                        </p:tgtEl>
                                        <p:attrNameLst>
                                          <p:attrName>style.visibility</p:attrName>
                                        </p:attrNameLst>
                                      </p:cBhvr>
                                      <p:to>
                                        <p:strVal val="visible"/>
                                      </p:to>
                                    </p:set>
                                    <p:animEffect transition="in" filter="blinds(horizontal)">
                                      <p:cBhvr>
                                        <p:cTn id="68" dur="500"/>
                                        <p:tgtEl>
                                          <p:spTgt spid="64567"/>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blinds(horizontal)">
                                      <p:cBhvr>
                                        <p:cTn id="77" dur="500"/>
                                        <p:tgtEl>
                                          <p:spTgt spid="26"/>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blinds(horizontal)">
                                      <p:cBhvr>
                                        <p:cTn id="82" dur="500"/>
                                        <p:tgtEl>
                                          <p:spTgt spid="20"/>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blinds(horizontal)">
                                      <p:cBhvr>
                                        <p:cTn id="87" dur="500"/>
                                        <p:tgtEl>
                                          <p:spTgt spid="27"/>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blinds(horizontal)">
                                      <p:cBhvr>
                                        <p:cTn id="92" dur="500"/>
                                        <p:tgtEl>
                                          <p:spTgt spid="21"/>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ntr" presetSubtype="10" fill="hold" grpId="0" nodeType="clickEffect">
                                  <p:stCondLst>
                                    <p:cond delay="0"/>
                                  </p:stCondLst>
                                  <p:childTnLst>
                                    <p:set>
                                      <p:cBhvr>
                                        <p:cTn id="96" dur="1" fill="hold">
                                          <p:stCondLst>
                                            <p:cond delay="0"/>
                                          </p:stCondLst>
                                        </p:cTn>
                                        <p:tgtEl>
                                          <p:spTgt spid="64611"/>
                                        </p:tgtEl>
                                        <p:attrNameLst>
                                          <p:attrName>style.visibility</p:attrName>
                                        </p:attrNameLst>
                                      </p:cBhvr>
                                      <p:to>
                                        <p:strVal val="visible"/>
                                      </p:to>
                                    </p:set>
                                    <p:animEffect transition="in" filter="randombar(horizontal)">
                                      <p:cBhvr>
                                        <p:cTn id="97" dur="500"/>
                                        <p:tgtEl>
                                          <p:spTgt spid="64611"/>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64513"/>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64519"/>
                                        </p:tgtEl>
                                        <p:attrNameLst>
                                          <p:attrName>style.visibility</p:attrName>
                                        </p:attrNameLst>
                                      </p:cBhvr>
                                      <p:to>
                                        <p:strVal val="visible"/>
                                      </p:to>
                                    </p:set>
                                    <p:animEffect transition="in" filter="blinds(horizontal)">
                                      <p:cBhvr>
                                        <p:cTn id="106" dur="500"/>
                                        <p:tgtEl>
                                          <p:spTgt spid="64519"/>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blinds(horizontal)">
                                      <p:cBhvr>
                                        <p:cTn id="111" dur="500"/>
                                        <p:tgtEl>
                                          <p:spTgt spid="28"/>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nodeType="clickEffect">
                                  <p:stCondLst>
                                    <p:cond delay="0"/>
                                  </p:stCondLst>
                                  <p:childTnLst>
                                    <p:set>
                                      <p:cBhvr>
                                        <p:cTn id="115" dur="1" fill="hold">
                                          <p:stCondLst>
                                            <p:cond delay="0"/>
                                          </p:stCondLst>
                                        </p:cTn>
                                        <p:tgtEl>
                                          <p:spTgt spid="64518"/>
                                        </p:tgtEl>
                                        <p:attrNameLst>
                                          <p:attrName>style.visibility</p:attrName>
                                        </p:attrNameLst>
                                      </p:cBhvr>
                                      <p:to>
                                        <p:strVal val="visible"/>
                                      </p:to>
                                    </p:set>
                                    <p:animEffect transition="in" filter="blinds(horizontal)">
                                      <p:cBhvr>
                                        <p:cTn id="116" dur="500"/>
                                        <p:tgtEl>
                                          <p:spTgt spid="64518"/>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nodeType="clickEffect">
                                  <p:stCondLst>
                                    <p:cond delay="0"/>
                                  </p:stCondLst>
                                  <p:childTnLst>
                                    <p:set>
                                      <p:cBhvr>
                                        <p:cTn id="120" dur="1" fill="hold">
                                          <p:stCondLst>
                                            <p:cond delay="0"/>
                                          </p:stCondLst>
                                        </p:cTn>
                                        <p:tgtEl>
                                          <p:spTgt spid="29"/>
                                        </p:tgtEl>
                                        <p:attrNameLst>
                                          <p:attrName>style.visibility</p:attrName>
                                        </p:attrNameLst>
                                      </p:cBhvr>
                                      <p:to>
                                        <p:strVal val="visible"/>
                                      </p:to>
                                    </p:set>
                                    <p:animEffect transition="in" filter="blinds(horizontal)">
                                      <p:cBhvr>
                                        <p:cTn id="121" dur="500"/>
                                        <p:tgtEl>
                                          <p:spTgt spid="29"/>
                                        </p:tgtEl>
                                      </p:cBhvr>
                                    </p:animEffect>
                                  </p:childTnLst>
                                </p:cTn>
                              </p:par>
                              <p:par>
                                <p:cTn id="122" presetID="3" presetClass="entr" presetSubtype="10" fill="hold" nodeType="withEffect">
                                  <p:stCondLst>
                                    <p:cond delay="0"/>
                                  </p:stCondLst>
                                  <p:childTnLst>
                                    <p:set>
                                      <p:cBhvr>
                                        <p:cTn id="123" dur="1" fill="hold">
                                          <p:stCondLst>
                                            <p:cond delay="0"/>
                                          </p:stCondLst>
                                        </p:cTn>
                                        <p:tgtEl>
                                          <p:spTgt spid="64512"/>
                                        </p:tgtEl>
                                        <p:attrNameLst>
                                          <p:attrName>style.visibility</p:attrName>
                                        </p:attrNameLst>
                                      </p:cBhvr>
                                      <p:to>
                                        <p:strVal val="visible"/>
                                      </p:to>
                                    </p:set>
                                    <p:animEffect transition="in" filter="blinds(horizontal)">
                                      <p:cBhvr>
                                        <p:cTn id="124" dur="500"/>
                                        <p:tgtEl>
                                          <p:spTgt spid="64512"/>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nodeType="clickEffect">
                                  <p:stCondLst>
                                    <p:cond delay="0"/>
                                  </p:stCondLst>
                                  <p:childTnLst>
                                    <p:set>
                                      <p:cBhvr>
                                        <p:cTn id="128" dur="1" fill="hold">
                                          <p:stCondLst>
                                            <p:cond delay="0"/>
                                          </p:stCondLst>
                                        </p:cTn>
                                        <p:tgtEl>
                                          <p:spTgt spid="64520"/>
                                        </p:tgtEl>
                                        <p:attrNameLst>
                                          <p:attrName>style.visibility</p:attrName>
                                        </p:attrNameLst>
                                      </p:cBhvr>
                                      <p:to>
                                        <p:strVal val="visible"/>
                                      </p:to>
                                    </p:set>
                                    <p:animEffect transition="in" filter="blinds(horizontal)">
                                      <p:cBhvr>
                                        <p:cTn id="129" dur="500"/>
                                        <p:tgtEl>
                                          <p:spTgt spid="64520"/>
                                        </p:tgtEl>
                                      </p:cBhvr>
                                    </p:animEffect>
                                  </p:childTnLst>
                                </p:cTn>
                              </p:par>
                            </p:childTnLst>
                          </p:cTn>
                        </p:par>
                      </p:childTnLst>
                    </p:cTn>
                  </p:par>
                  <p:par>
                    <p:cTn id="130" fill="hold">
                      <p:stCondLst>
                        <p:cond delay="indefinite"/>
                      </p:stCondLst>
                      <p:childTnLst>
                        <p:par>
                          <p:cTn id="131" fill="hold">
                            <p:stCondLst>
                              <p:cond delay="0"/>
                            </p:stCondLst>
                            <p:childTnLst>
                              <p:par>
                                <p:cTn id="132" presetID="3" presetClass="entr" presetSubtype="10" fill="hold" nodeType="clickEffect">
                                  <p:stCondLst>
                                    <p:cond delay="0"/>
                                  </p:stCondLst>
                                  <p:childTnLst>
                                    <p:set>
                                      <p:cBhvr>
                                        <p:cTn id="133" dur="1" fill="hold">
                                          <p:stCondLst>
                                            <p:cond delay="0"/>
                                          </p:stCondLst>
                                        </p:cTn>
                                        <p:tgtEl>
                                          <p:spTgt spid="30"/>
                                        </p:tgtEl>
                                        <p:attrNameLst>
                                          <p:attrName>style.visibility</p:attrName>
                                        </p:attrNameLst>
                                      </p:cBhvr>
                                      <p:to>
                                        <p:strVal val="visible"/>
                                      </p:to>
                                    </p:set>
                                    <p:animEffect transition="in" filter="blinds(horizontal)">
                                      <p:cBhvr>
                                        <p:cTn id="134" dur="500"/>
                                        <p:tgtEl>
                                          <p:spTgt spid="30"/>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nodeType="clickEffect">
                                  <p:stCondLst>
                                    <p:cond delay="0"/>
                                  </p:stCondLst>
                                  <p:childTnLst>
                                    <p:set>
                                      <p:cBhvr>
                                        <p:cTn id="138" dur="1" fill="hold">
                                          <p:stCondLst>
                                            <p:cond delay="0"/>
                                          </p:stCondLst>
                                        </p:cTn>
                                        <p:tgtEl>
                                          <p:spTgt spid="64521"/>
                                        </p:tgtEl>
                                        <p:attrNameLst>
                                          <p:attrName>style.visibility</p:attrName>
                                        </p:attrNameLst>
                                      </p:cBhvr>
                                      <p:to>
                                        <p:strVal val="visible"/>
                                      </p:to>
                                    </p:set>
                                    <p:animEffect transition="in" filter="blinds(horizontal)">
                                      <p:cBhvr>
                                        <p:cTn id="139" dur="500"/>
                                        <p:tgtEl>
                                          <p:spTgt spid="64521"/>
                                        </p:tgtEl>
                                      </p:cBhvr>
                                    </p:animEffect>
                                  </p:childTnLst>
                                </p:cTn>
                              </p:par>
                            </p:childTnLst>
                          </p:cTn>
                        </p:par>
                      </p:childTnLst>
                    </p:cTn>
                  </p:par>
                  <p:par>
                    <p:cTn id="140" fill="hold">
                      <p:stCondLst>
                        <p:cond delay="indefinite"/>
                      </p:stCondLst>
                      <p:childTnLst>
                        <p:par>
                          <p:cTn id="141" fill="hold">
                            <p:stCondLst>
                              <p:cond delay="0"/>
                            </p:stCondLst>
                            <p:childTnLst>
                              <p:par>
                                <p:cTn id="142" presetID="3" presetClass="entr" presetSubtype="10" fill="hold" nodeType="clickEffect">
                                  <p:stCondLst>
                                    <p:cond delay="0"/>
                                  </p:stCondLst>
                                  <p:childTnLst>
                                    <p:set>
                                      <p:cBhvr>
                                        <p:cTn id="143" dur="1" fill="hold">
                                          <p:stCondLst>
                                            <p:cond delay="0"/>
                                          </p:stCondLst>
                                        </p:cTn>
                                        <p:tgtEl>
                                          <p:spTgt spid="31"/>
                                        </p:tgtEl>
                                        <p:attrNameLst>
                                          <p:attrName>style.visibility</p:attrName>
                                        </p:attrNameLst>
                                      </p:cBhvr>
                                      <p:to>
                                        <p:strVal val="visible"/>
                                      </p:to>
                                    </p:set>
                                    <p:animEffect transition="in" filter="blinds(horizontal)">
                                      <p:cBhvr>
                                        <p:cTn id="144" dur="500"/>
                                        <p:tgtEl>
                                          <p:spTgt spid="31"/>
                                        </p:tgtEl>
                                      </p:cBhvr>
                                    </p:animEffect>
                                  </p:childTnLst>
                                </p:cTn>
                              </p:par>
                            </p:childTnLst>
                          </p:cTn>
                        </p:par>
                      </p:childTnLst>
                    </p:cTn>
                  </p:par>
                  <p:par>
                    <p:cTn id="145" fill="hold">
                      <p:stCondLst>
                        <p:cond delay="indefinite"/>
                      </p:stCondLst>
                      <p:childTnLst>
                        <p:par>
                          <p:cTn id="146" fill="hold">
                            <p:stCondLst>
                              <p:cond delay="0"/>
                            </p:stCondLst>
                            <p:childTnLst>
                              <p:par>
                                <p:cTn id="147" presetID="14" presetClass="entr" presetSubtype="10" fill="hold" grpId="0" nodeType="clickEffect">
                                  <p:stCondLst>
                                    <p:cond delay="0"/>
                                  </p:stCondLst>
                                  <p:childTnLst>
                                    <p:set>
                                      <p:cBhvr>
                                        <p:cTn id="148" dur="1" fill="hold">
                                          <p:stCondLst>
                                            <p:cond delay="0"/>
                                          </p:stCondLst>
                                        </p:cTn>
                                        <p:tgtEl>
                                          <p:spTgt spid="64661"/>
                                        </p:tgtEl>
                                        <p:attrNameLst>
                                          <p:attrName>style.visibility</p:attrName>
                                        </p:attrNameLst>
                                      </p:cBhvr>
                                      <p:to>
                                        <p:strVal val="visible"/>
                                      </p:to>
                                    </p:set>
                                    <p:animEffect transition="in" filter="randombar(horizontal)">
                                      <p:cBhvr>
                                        <p:cTn id="149" dur="500"/>
                                        <p:tgtEl>
                                          <p:spTgt spid="64661"/>
                                        </p:tgtEl>
                                      </p:cBhvr>
                                    </p:animEffec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nodeType="clickEffect">
                                  <p:stCondLst>
                                    <p:cond delay="0"/>
                                  </p:stCondLst>
                                  <p:childTnLst>
                                    <p:set>
                                      <p:cBhvr>
                                        <p:cTn id="153" dur="1" fill="hold">
                                          <p:stCondLst>
                                            <p:cond delay="0"/>
                                          </p:stCondLst>
                                        </p:cTn>
                                        <p:tgtEl>
                                          <p:spTgt spid="64524"/>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3" presetClass="entr" presetSubtype="10" fill="hold" nodeType="clickEffect">
                                  <p:stCondLst>
                                    <p:cond delay="0"/>
                                  </p:stCondLst>
                                  <p:childTnLst>
                                    <p:set>
                                      <p:cBhvr>
                                        <p:cTn id="157" dur="1" fill="hold">
                                          <p:stCondLst>
                                            <p:cond delay="0"/>
                                          </p:stCondLst>
                                        </p:cTn>
                                        <p:tgtEl>
                                          <p:spTgt spid="64528"/>
                                        </p:tgtEl>
                                        <p:attrNameLst>
                                          <p:attrName>style.visibility</p:attrName>
                                        </p:attrNameLst>
                                      </p:cBhvr>
                                      <p:to>
                                        <p:strVal val="visible"/>
                                      </p:to>
                                    </p:set>
                                    <p:animEffect transition="in" filter="blinds(horizontal)">
                                      <p:cBhvr>
                                        <p:cTn id="158" dur="500"/>
                                        <p:tgtEl>
                                          <p:spTgt spid="64528"/>
                                        </p:tgtEl>
                                      </p:cBhvr>
                                    </p:animEffect>
                                  </p:childTnLst>
                                </p:cTn>
                              </p:par>
                            </p:childTnLst>
                          </p:cTn>
                        </p:par>
                      </p:childTnLst>
                    </p:cTn>
                  </p:par>
                  <p:par>
                    <p:cTn id="159" fill="hold">
                      <p:stCondLst>
                        <p:cond delay="indefinite"/>
                      </p:stCondLst>
                      <p:childTnLst>
                        <p:par>
                          <p:cTn id="160" fill="hold">
                            <p:stCondLst>
                              <p:cond delay="0"/>
                            </p:stCondLst>
                            <p:childTnLst>
                              <p:par>
                                <p:cTn id="161" presetID="3" presetClass="entr" presetSubtype="10" fill="hold" nodeType="clickEffect">
                                  <p:stCondLst>
                                    <p:cond delay="0"/>
                                  </p:stCondLst>
                                  <p:childTnLst>
                                    <p:set>
                                      <p:cBhvr>
                                        <p:cTn id="162" dur="1" fill="hold">
                                          <p:stCondLst>
                                            <p:cond delay="0"/>
                                          </p:stCondLst>
                                        </p:cTn>
                                        <p:tgtEl>
                                          <p:spTgt spid="64523"/>
                                        </p:tgtEl>
                                        <p:attrNameLst>
                                          <p:attrName>style.visibility</p:attrName>
                                        </p:attrNameLst>
                                      </p:cBhvr>
                                      <p:to>
                                        <p:strVal val="visible"/>
                                      </p:to>
                                    </p:set>
                                    <p:animEffect transition="in" filter="blinds(horizontal)">
                                      <p:cBhvr>
                                        <p:cTn id="163" dur="500"/>
                                        <p:tgtEl>
                                          <p:spTgt spid="64523"/>
                                        </p:tgtEl>
                                      </p:cBhvr>
                                    </p:animEffect>
                                  </p:childTnLst>
                                </p:cTn>
                              </p:par>
                            </p:childTnLst>
                          </p:cTn>
                        </p:par>
                      </p:childTnLst>
                    </p:cTn>
                  </p:par>
                  <p:par>
                    <p:cTn id="164" fill="hold">
                      <p:stCondLst>
                        <p:cond delay="indefinite"/>
                      </p:stCondLst>
                      <p:childTnLst>
                        <p:par>
                          <p:cTn id="165" fill="hold">
                            <p:stCondLst>
                              <p:cond delay="0"/>
                            </p:stCondLst>
                            <p:childTnLst>
                              <p:par>
                                <p:cTn id="166" presetID="3" presetClass="entr" presetSubtype="10" fill="hold" nodeType="clickEffect">
                                  <p:stCondLst>
                                    <p:cond delay="0"/>
                                  </p:stCondLst>
                                  <p:childTnLst>
                                    <p:set>
                                      <p:cBhvr>
                                        <p:cTn id="167" dur="1" fill="hold">
                                          <p:stCondLst>
                                            <p:cond delay="0"/>
                                          </p:stCondLst>
                                        </p:cTn>
                                        <p:tgtEl>
                                          <p:spTgt spid="64527"/>
                                        </p:tgtEl>
                                        <p:attrNameLst>
                                          <p:attrName>style.visibility</p:attrName>
                                        </p:attrNameLst>
                                      </p:cBhvr>
                                      <p:to>
                                        <p:strVal val="visible"/>
                                      </p:to>
                                    </p:set>
                                    <p:animEffect transition="in" filter="blinds(horizontal)">
                                      <p:cBhvr>
                                        <p:cTn id="168" dur="500"/>
                                        <p:tgtEl>
                                          <p:spTgt spid="64527"/>
                                        </p:tgtEl>
                                      </p:cBhvr>
                                    </p:animEffect>
                                  </p:childTnLst>
                                </p:cTn>
                              </p:par>
                            </p:childTnLst>
                          </p:cTn>
                        </p:par>
                      </p:childTnLst>
                    </p:cTn>
                  </p:par>
                  <p:par>
                    <p:cTn id="169" fill="hold">
                      <p:stCondLst>
                        <p:cond delay="indefinite"/>
                      </p:stCondLst>
                      <p:childTnLst>
                        <p:par>
                          <p:cTn id="170" fill="hold">
                            <p:stCondLst>
                              <p:cond delay="0"/>
                            </p:stCondLst>
                            <p:childTnLst>
                              <p:par>
                                <p:cTn id="171" presetID="3" presetClass="entr" presetSubtype="10" fill="hold" nodeType="clickEffect">
                                  <p:stCondLst>
                                    <p:cond delay="0"/>
                                  </p:stCondLst>
                                  <p:childTnLst>
                                    <p:set>
                                      <p:cBhvr>
                                        <p:cTn id="172" dur="1" fill="hold">
                                          <p:stCondLst>
                                            <p:cond delay="0"/>
                                          </p:stCondLst>
                                        </p:cTn>
                                        <p:tgtEl>
                                          <p:spTgt spid="64522"/>
                                        </p:tgtEl>
                                        <p:attrNameLst>
                                          <p:attrName>style.visibility</p:attrName>
                                        </p:attrNameLst>
                                      </p:cBhvr>
                                      <p:to>
                                        <p:strVal val="visible"/>
                                      </p:to>
                                    </p:set>
                                    <p:animEffect transition="in" filter="blinds(horizontal)">
                                      <p:cBhvr>
                                        <p:cTn id="173" dur="500"/>
                                        <p:tgtEl>
                                          <p:spTgt spid="64522"/>
                                        </p:tgtEl>
                                      </p:cBhvr>
                                    </p:animEffect>
                                  </p:childTnLst>
                                </p:cTn>
                              </p:par>
                            </p:childTnLst>
                          </p:cTn>
                        </p:par>
                      </p:childTnLst>
                    </p:cTn>
                  </p:par>
                  <p:par>
                    <p:cTn id="174" fill="hold">
                      <p:stCondLst>
                        <p:cond delay="indefinite"/>
                      </p:stCondLst>
                      <p:childTnLst>
                        <p:par>
                          <p:cTn id="175" fill="hold">
                            <p:stCondLst>
                              <p:cond delay="0"/>
                            </p:stCondLst>
                            <p:childTnLst>
                              <p:par>
                                <p:cTn id="176" presetID="14" presetClass="entr" presetSubtype="10" fill="hold" grpId="0" nodeType="clickEffect">
                                  <p:stCondLst>
                                    <p:cond delay="0"/>
                                  </p:stCondLst>
                                  <p:childTnLst>
                                    <p:set>
                                      <p:cBhvr>
                                        <p:cTn id="177" dur="1" fill="hold">
                                          <p:stCondLst>
                                            <p:cond delay="0"/>
                                          </p:stCondLst>
                                        </p:cTn>
                                        <p:tgtEl>
                                          <p:spTgt spid="64700"/>
                                        </p:tgtEl>
                                        <p:attrNameLst>
                                          <p:attrName>style.visibility</p:attrName>
                                        </p:attrNameLst>
                                      </p:cBhvr>
                                      <p:to>
                                        <p:strVal val="visible"/>
                                      </p:to>
                                    </p:set>
                                    <p:animEffect transition="in" filter="randombar(horizontal)">
                                      <p:cBhvr>
                                        <p:cTn id="178" dur="500"/>
                                        <p:tgtEl>
                                          <p:spTgt spid="64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30" grpId="0" autoUpdateAnimBg="0"/>
      <p:bldP spid="64567" grpId="0" animBg="1" autoUpdateAnimBg="0"/>
      <p:bldP spid="64611" grpId="0" animBg="1" autoUpdateAnimBg="0"/>
      <p:bldP spid="64661" grpId="0" animBg="1" autoUpdateAnimBg="0"/>
      <p:bldP spid="64700"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BD211E1A-E111-4A5E-88C1-C31FE289EDC0}" type="slidenum">
              <a:rPr lang="zh-CN" altLang="en-US">
                <a:solidFill>
                  <a:schemeClr val="bg1"/>
                </a:solidFill>
                <a:latin typeface="Verdana" pitchFamily="34" charset="0"/>
                <a:ea typeface="宋体" pitchFamily="2" charset="-122"/>
              </a:rPr>
              <a:pPr/>
              <a:t>71</a:t>
            </a:fld>
            <a:endParaRPr lang="en-US" altLang="zh-CN">
              <a:solidFill>
                <a:schemeClr val="bg1"/>
              </a:solidFill>
              <a:latin typeface="Verdana" pitchFamily="34" charset="0"/>
              <a:ea typeface="宋体" pitchFamily="2" charset="-122"/>
            </a:endParaRPr>
          </a:p>
        </p:txBody>
      </p:sp>
      <p:sp>
        <p:nvSpPr>
          <p:cNvPr id="2" name="Rectangle 3"/>
          <p:cNvSpPr>
            <a:spLocks noGrp="1" noChangeArrowheads="1"/>
          </p:cNvSpPr>
          <p:nvPr>
            <p:ph type="body" idx="1"/>
          </p:nvPr>
        </p:nvSpPr>
        <p:spPr>
          <a:xfrm>
            <a:off x="428288" y="1041209"/>
            <a:ext cx="8229600" cy="4678451"/>
          </a:xfrm>
        </p:spPr>
        <p:txBody>
          <a:bodyPr/>
          <a:lstStyle/>
          <a:p>
            <a:pPr eaLnBrk="1" hangingPunct="1">
              <a:lnSpc>
                <a:spcPct val="80000"/>
              </a:lnSpc>
              <a:buClr>
                <a:srgbClr val="FF0000"/>
              </a:buClr>
              <a:buFont typeface="Wingdings" pitchFamily="2" charset="2"/>
              <a:buChar char="n"/>
            </a:pPr>
            <a:r>
              <a:rPr lang="zh-CN" altLang="en-US" sz="2000" b="1" dirty="0">
                <a:solidFill>
                  <a:srgbClr val="0000FF"/>
                </a:solidFill>
              </a:rPr>
              <a:t>判断有无回路的条件：是否有拓扑序列。</a:t>
            </a:r>
          </a:p>
          <a:p>
            <a:pPr marL="660400" indent="-660400" eaLnBrk="1" hangingPunct="1">
              <a:lnSpc>
                <a:spcPct val="80000"/>
              </a:lnSpc>
              <a:buFont typeface="Wingdings" pitchFamily="2" charset="2"/>
              <a:buNone/>
            </a:pPr>
            <a:endParaRPr lang="zh-CN" altLang="en-US" sz="1800" dirty="0">
              <a:solidFill>
                <a:srgbClr val="3366CC"/>
              </a:solidFill>
            </a:endParaRPr>
          </a:p>
          <a:p>
            <a:pPr marL="660400" indent="-660400" eaLnBrk="1" hangingPunct="1">
              <a:lnSpc>
                <a:spcPct val="80000"/>
              </a:lnSpc>
              <a:buFont typeface="Wingdings" pitchFamily="2" charset="2"/>
              <a:buNone/>
            </a:pPr>
            <a:endParaRPr lang="zh-CN" altLang="en-US" sz="1800" dirty="0">
              <a:solidFill>
                <a:srgbClr val="3366CC"/>
              </a:solidFill>
            </a:endParaRPr>
          </a:p>
          <a:p>
            <a:pPr eaLnBrk="1" hangingPunct="1">
              <a:lnSpc>
                <a:spcPct val="80000"/>
              </a:lnSpc>
              <a:buClr>
                <a:srgbClr val="FF0000"/>
              </a:buClr>
              <a:buFont typeface="Wingdings" pitchFamily="2" charset="2"/>
              <a:buChar char="n"/>
            </a:pPr>
            <a:r>
              <a:rPr lang="zh-CN" altLang="en-US" sz="1800" b="1" dirty="0"/>
              <a:t>思考</a:t>
            </a:r>
            <a:r>
              <a:rPr lang="zh-CN" altLang="en-US" sz="1800" dirty="0"/>
              <a:t>：</a:t>
            </a:r>
          </a:p>
          <a:p>
            <a:pPr marL="660400" indent="-660400" eaLnBrk="1" hangingPunct="1">
              <a:buFont typeface="Wingdings" pitchFamily="2" charset="2"/>
              <a:buNone/>
            </a:pPr>
            <a:r>
              <a:rPr lang="zh-CN" altLang="en-US" sz="1800" dirty="0"/>
              <a:t>   ①入度数组</a:t>
            </a:r>
            <a:r>
              <a:rPr lang="en-US" altLang="zh-CN" sz="1800" dirty="0" err="1"/>
              <a:t>Ind</a:t>
            </a:r>
            <a:r>
              <a:rPr lang="en-US" altLang="zh-CN" sz="1800" dirty="0"/>
              <a:t>[ ]</a:t>
            </a:r>
            <a:r>
              <a:rPr lang="zh-CN" altLang="en-US" sz="1800" dirty="0"/>
              <a:t>（数组初始化的实现）；</a:t>
            </a:r>
          </a:p>
          <a:p>
            <a:pPr marL="660400" indent="-660400" eaLnBrk="1" hangingPunct="1">
              <a:buFont typeface="Wingdings" pitchFamily="2" charset="2"/>
              <a:buNone/>
            </a:pPr>
            <a:r>
              <a:rPr lang="zh-CN" altLang="en-US" sz="1800" dirty="0"/>
              <a:t>   ②“删除</a:t>
            </a:r>
            <a:r>
              <a:rPr lang="en-US" altLang="zh-CN" sz="1800" dirty="0"/>
              <a:t>v”</a:t>
            </a:r>
            <a:r>
              <a:rPr lang="zh-CN" altLang="en-US" sz="1800" dirty="0"/>
              <a:t>的实现</a:t>
            </a:r>
            <a:r>
              <a:rPr lang="en-US" altLang="zh-CN" sz="1800" dirty="0"/>
              <a:t>——</a:t>
            </a:r>
            <a:r>
              <a:rPr lang="zh-CN" altLang="en-US" sz="1800" dirty="0"/>
              <a:t>后继的入度减一；</a:t>
            </a:r>
          </a:p>
          <a:p>
            <a:pPr marL="660400" indent="-660400" eaLnBrk="1" hangingPunct="1">
              <a:buFont typeface="Wingdings" pitchFamily="2" charset="2"/>
              <a:buNone/>
            </a:pPr>
            <a:r>
              <a:rPr lang="zh-CN" altLang="en-US" sz="1800" dirty="0"/>
              <a:t>   ③找入度为</a:t>
            </a:r>
            <a:r>
              <a:rPr lang="en-US" altLang="zh-CN" sz="1800" dirty="0"/>
              <a:t>0</a:t>
            </a:r>
            <a:r>
              <a:rPr lang="zh-CN" altLang="en-US" sz="1800" dirty="0"/>
              <a:t>的顶点</a:t>
            </a:r>
            <a:r>
              <a:rPr lang="en-US" altLang="zh-CN" sz="1800" dirty="0"/>
              <a:t>——</a:t>
            </a:r>
          </a:p>
          <a:p>
            <a:pPr marL="660400" indent="-660400" eaLnBrk="1" hangingPunct="1">
              <a:buFont typeface="Wingdings" pitchFamily="2" charset="2"/>
              <a:buNone/>
            </a:pPr>
            <a:r>
              <a:rPr lang="zh-CN" altLang="en-US" sz="1800" dirty="0"/>
              <a:t>       将入度为</a:t>
            </a:r>
            <a:r>
              <a:rPr lang="en-US" altLang="zh-CN" sz="1800" dirty="0"/>
              <a:t>0</a:t>
            </a:r>
            <a:r>
              <a:rPr lang="zh-CN" altLang="en-US" sz="1800" dirty="0"/>
              <a:t>的待输出顶点放到栈中，若出现入度为</a:t>
            </a:r>
            <a:r>
              <a:rPr lang="en-US" altLang="zh-CN" sz="1800" dirty="0"/>
              <a:t>0 </a:t>
            </a:r>
            <a:r>
              <a:rPr lang="zh-CN" altLang="en-US" sz="1800" dirty="0"/>
              <a:t>的顶点则入栈。</a:t>
            </a:r>
          </a:p>
          <a:p>
            <a:pPr marL="660400" indent="-660400" eaLnBrk="1" hangingPunct="1">
              <a:lnSpc>
                <a:spcPct val="80000"/>
              </a:lnSpc>
              <a:buFont typeface="Wingdings" pitchFamily="2" charset="2"/>
              <a:buNone/>
            </a:pPr>
            <a:endParaRPr lang="zh-CN" altLang="en-US" sz="1800" dirty="0"/>
          </a:p>
          <a:p>
            <a:pPr eaLnBrk="1" hangingPunct="1">
              <a:lnSpc>
                <a:spcPct val="80000"/>
              </a:lnSpc>
              <a:buClr>
                <a:srgbClr val="FF0000"/>
              </a:buClr>
              <a:buFont typeface="Wingdings" pitchFamily="2" charset="2"/>
              <a:buChar char="n"/>
            </a:pPr>
            <a:r>
              <a:rPr lang="zh-CN" altLang="en-US" sz="1800" b="1" dirty="0"/>
              <a:t>拓扑排序算法设计</a:t>
            </a:r>
          </a:p>
          <a:p>
            <a:pPr marL="660400" indent="-660400" eaLnBrk="1" hangingPunct="1">
              <a:lnSpc>
                <a:spcPct val="80000"/>
              </a:lnSpc>
              <a:spcBef>
                <a:spcPts val="600"/>
              </a:spcBef>
              <a:buFont typeface="Wingdings" pitchFamily="2" charset="2"/>
              <a:buNone/>
            </a:pPr>
            <a:r>
              <a:rPr lang="zh-CN" altLang="en-US" sz="1800" b="1" dirty="0"/>
              <a:t>      拓扑排序算法：</a:t>
            </a:r>
          </a:p>
          <a:p>
            <a:pPr marL="660400" indent="-660400" eaLnBrk="1" hangingPunct="1">
              <a:spcBef>
                <a:spcPts val="600"/>
              </a:spcBef>
              <a:buFont typeface="Wingdings" pitchFamily="2" charset="2"/>
              <a:buNone/>
            </a:pPr>
            <a:r>
              <a:rPr lang="zh-CN" altLang="en-US" sz="1800" b="1" dirty="0"/>
              <a:t>   ①初始化入度数组</a:t>
            </a:r>
            <a:r>
              <a:rPr lang="en-US" altLang="zh-CN" sz="1800" b="1" dirty="0" err="1"/>
              <a:t>Ind</a:t>
            </a:r>
            <a:r>
              <a:rPr lang="en-US" altLang="zh-CN" sz="1800" b="1" dirty="0"/>
              <a:t>[ ]</a:t>
            </a:r>
            <a:r>
              <a:rPr lang="zh-CN" altLang="en-US" sz="1800" b="1" dirty="0"/>
              <a:t>（若出现</a:t>
            </a:r>
            <a:r>
              <a:rPr lang="en-US" altLang="zh-CN" sz="1800" b="1" dirty="0"/>
              <a:t>0</a:t>
            </a:r>
            <a:r>
              <a:rPr lang="zh-CN" altLang="en-US" sz="1800" b="1" dirty="0"/>
              <a:t>入度顶点，则入栈</a:t>
            </a:r>
            <a:r>
              <a:rPr lang="en-US" altLang="zh-CN" sz="1800" b="1" dirty="0"/>
              <a:t>s</a:t>
            </a:r>
            <a:r>
              <a:rPr lang="zh-CN" altLang="en-US" sz="1800" b="1" dirty="0"/>
              <a:t>）； </a:t>
            </a:r>
          </a:p>
          <a:p>
            <a:pPr marL="660400" indent="-660400" eaLnBrk="1" hangingPunct="1">
              <a:spcBef>
                <a:spcPts val="600"/>
              </a:spcBef>
              <a:buFont typeface="Wingdings" pitchFamily="2" charset="2"/>
              <a:buNone/>
            </a:pPr>
            <a:r>
              <a:rPr lang="zh-CN" altLang="en-US" sz="1800" b="1" dirty="0"/>
              <a:t>   ②若栈</a:t>
            </a:r>
            <a:r>
              <a:rPr lang="en-US" altLang="zh-CN" sz="1800" b="1" dirty="0"/>
              <a:t>s</a:t>
            </a:r>
            <a:r>
              <a:rPr lang="zh-CN" altLang="en-US" sz="1800" b="1" dirty="0"/>
              <a:t>为空，则跳出循环，转到⑥</a:t>
            </a:r>
          </a:p>
          <a:p>
            <a:pPr marL="660400" indent="-660400" eaLnBrk="1" hangingPunct="1">
              <a:spcBef>
                <a:spcPts val="600"/>
              </a:spcBef>
              <a:buFont typeface="Wingdings" pitchFamily="2" charset="2"/>
              <a:buNone/>
            </a:pPr>
            <a:r>
              <a:rPr lang="zh-CN" altLang="en-US" sz="1800" b="1" dirty="0"/>
              <a:t>   ③</a:t>
            </a:r>
            <a:r>
              <a:rPr lang="en-US" altLang="zh-CN" sz="1800" b="1" dirty="0"/>
              <a:t>v=pop(s)</a:t>
            </a:r>
            <a:r>
              <a:rPr lang="zh-CN" altLang="en-US" sz="1800" b="1" dirty="0"/>
              <a:t>并输出</a:t>
            </a:r>
            <a:r>
              <a:rPr lang="en-US" altLang="zh-CN" sz="1800" b="1" dirty="0"/>
              <a:t>v</a:t>
            </a:r>
            <a:r>
              <a:rPr lang="zh-CN" altLang="en-US" sz="1800" b="1" dirty="0"/>
              <a:t>；</a:t>
            </a:r>
          </a:p>
          <a:p>
            <a:pPr marL="660400" indent="-660400" eaLnBrk="1" hangingPunct="1">
              <a:spcBef>
                <a:spcPts val="600"/>
              </a:spcBef>
              <a:buFont typeface="Wingdings" pitchFamily="2" charset="2"/>
              <a:buNone/>
            </a:pPr>
            <a:r>
              <a:rPr lang="zh-CN" altLang="en-US" sz="1800" b="1" dirty="0"/>
              <a:t>   ④对</a:t>
            </a:r>
            <a:r>
              <a:rPr lang="en-US" altLang="zh-CN" sz="1800" b="1" dirty="0"/>
              <a:t>v</a:t>
            </a:r>
            <a:r>
              <a:rPr lang="zh-CN" altLang="en-US" sz="1800" b="1" dirty="0"/>
              <a:t>的所有后继</a:t>
            </a:r>
            <a:r>
              <a:rPr lang="en-US" altLang="zh-CN" sz="1800" b="1" dirty="0"/>
              <a:t>w</a:t>
            </a:r>
            <a:r>
              <a:rPr lang="zh-CN" altLang="en-US" sz="1800" b="1" dirty="0"/>
              <a:t>实现：</a:t>
            </a:r>
            <a:r>
              <a:rPr lang="en-US" altLang="zh-CN" sz="1800" b="1" dirty="0" err="1"/>
              <a:t>Ind</a:t>
            </a:r>
            <a:r>
              <a:rPr lang="en-US" altLang="zh-CN" sz="1800" b="1" dirty="0"/>
              <a:t>[w]-1</a:t>
            </a:r>
            <a:r>
              <a:rPr lang="zh-CN" altLang="en-US" sz="1800" b="1" dirty="0"/>
              <a:t>；若</a:t>
            </a:r>
            <a:r>
              <a:rPr lang="en-US" altLang="zh-CN" sz="1800" b="1" dirty="0" err="1"/>
              <a:t>Ind</a:t>
            </a:r>
            <a:r>
              <a:rPr lang="en-US" altLang="zh-CN" sz="1800" b="1" dirty="0"/>
              <a:t>[w]=0</a:t>
            </a:r>
            <a:r>
              <a:rPr lang="zh-CN" altLang="en-US" sz="1800" b="1" dirty="0"/>
              <a:t>；则</a:t>
            </a:r>
            <a:r>
              <a:rPr lang="en-US" altLang="zh-CN" sz="1800" b="1" dirty="0"/>
              <a:t>w</a:t>
            </a:r>
            <a:r>
              <a:rPr lang="zh-CN" altLang="en-US" sz="1800" b="1" dirty="0"/>
              <a:t>入栈；</a:t>
            </a:r>
          </a:p>
          <a:p>
            <a:pPr marL="660400" indent="-660400" eaLnBrk="1" hangingPunct="1">
              <a:spcBef>
                <a:spcPts val="600"/>
              </a:spcBef>
              <a:buFont typeface="Wingdings" pitchFamily="2" charset="2"/>
              <a:buNone/>
            </a:pPr>
            <a:r>
              <a:rPr lang="zh-CN" altLang="en-US" sz="1800" b="1" dirty="0"/>
              <a:t>   ⑤转②；</a:t>
            </a:r>
          </a:p>
          <a:p>
            <a:pPr marL="660400" indent="-660400" eaLnBrk="1" hangingPunct="1">
              <a:spcBef>
                <a:spcPts val="600"/>
              </a:spcBef>
              <a:buFont typeface="Wingdings" pitchFamily="2" charset="2"/>
              <a:buNone/>
            </a:pPr>
            <a:r>
              <a:rPr lang="zh-CN" altLang="en-US" sz="1800" b="1" dirty="0"/>
              <a:t>   ⑥判断是否存在回路。</a:t>
            </a:r>
          </a:p>
        </p:txBody>
      </p:sp>
      <p:sp>
        <p:nvSpPr>
          <p:cNvPr id="65541" name="Rectangle 4"/>
          <p:cNvSpPr>
            <a:spLocks noChangeArrowheads="1"/>
          </p:cNvSpPr>
          <p:nvPr/>
        </p:nvSpPr>
        <p:spPr bwMode="auto">
          <a:xfrm>
            <a:off x="5364088" y="981075"/>
            <a:ext cx="3779912" cy="1871663"/>
          </a:xfrm>
          <a:prstGeom prst="rect">
            <a:avLst/>
          </a:prstGeom>
          <a:noFill/>
          <a:ln w="38100" cmpd="dbl">
            <a:solidFill>
              <a:srgbClr val="0000FF"/>
            </a:solidFill>
            <a:miter lim="800000"/>
          </a:ln>
          <a:extLst>
            <a:ext uri="{909E8E84-426E-40DD-AFC4-6F175D3DCCD1}">
              <a14:hiddenFill xmlns:a14="http://schemas.microsoft.com/office/drawing/2010/main" xmlns="">
                <a:solidFill>
                  <a:srgbClr val="FFFFFF"/>
                </a:solidFill>
              </a14:hiddenFill>
            </a:ext>
          </a:extLst>
        </p:spPr>
        <p:txBody>
          <a:bodyPr/>
          <a:lstStyle>
            <a:lvl1pPr marL="495300" indent="-495300">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spcBef>
                <a:spcPct val="20000"/>
              </a:spcBef>
              <a:buClr>
                <a:schemeClr val="accent2"/>
              </a:buClr>
              <a:buFont typeface="Wingdings" pitchFamily="2" charset="2"/>
              <a:buChar char="o"/>
            </a:pPr>
            <a:r>
              <a:rPr lang="zh-CN" altLang="en-US" sz="1600" b="1" dirty="0">
                <a:latin typeface="Times New Roman" pitchFamily="18" charset="0"/>
              </a:rPr>
              <a:t>拓扑排序</a:t>
            </a:r>
            <a:r>
              <a:rPr lang="zh-CN" altLang="en-US" sz="1600" dirty="0">
                <a:latin typeface="Times New Roman" pitchFamily="18" charset="0"/>
              </a:rPr>
              <a:t>算法简单描述：	</a:t>
            </a:r>
          </a:p>
          <a:p>
            <a:pPr eaLnBrk="1" hangingPunct="1">
              <a:spcBef>
                <a:spcPct val="20000"/>
              </a:spcBef>
              <a:buClr>
                <a:schemeClr val="accent2"/>
              </a:buClr>
              <a:buFont typeface="Wingdings" pitchFamily="2" charset="2"/>
              <a:buNone/>
            </a:pPr>
            <a:r>
              <a:rPr lang="zh-CN" altLang="en-US" sz="1600" dirty="0">
                <a:latin typeface="Times New Roman" pitchFamily="18" charset="0"/>
              </a:rPr>
              <a:t>①找一个入度为</a:t>
            </a:r>
            <a:r>
              <a:rPr lang="en-US" altLang="zh-CN" sz="1600" dirty="0">
                <a:latin typeface="Times New Roman" pitchFamily="18" charset="0"/>
              </a:rPr>
              <a:t>0</a:t>
            </a:r>
            <a:r>
              <a:rPr lang="zh-CN" altLang="en-US" sz="1600" dirty="0">
                <a:latin typeface="Times New Roman" pitchFamily="18" charset="0"/>
              </a:rPr>
              <a:t>的顶点</a:t>
            </a:r>
            <a:r>
              <a:rPr lang="en-US" altLang="zh-CN" sz="1600" dirty="0">
                <a:latin typeface="Times New Roman" pitchFamily="18" charset="0"/>
              </a:rPr>
              <a:t>v</a:t>
            </a:r>
            <a:r>
              <a:rPr lang="zh-CN" altLang="en-US" sz="1600" dirty="0">
                <a:latin typeface="Times New Roman" pitchFamily="18" charset="0"/>
              </a:rPr>
              <a:t>输出；</a:t>
            </a:r>
          </a:p>
          <a:p>
            <a:pPr eaLnBrk="1" hangingPunct="1">
              <a:spcBef>
                <a:spcPct val="20000"/>
              </a:spcBef>
              <a:buClr>
                <a:schemeClr val="accent2"/>
              </a:buClr>
              <a:buFont typeface="Wingdings" pitchFamily="2" charset="2"/>
              <a:buNone/>
            </a:pPr>
            <a:r>
              <a:rPr lang="zh-CN" altLang="en-US" sz="1600" dirty="0">
                <a:latin typeface="Times New Roman" pitchFamily="18" charset="0"/>
              </a:rPr>
              <a:t>②删除</a:t>
            </a:r>
            <a:r>
              <a:rPr lang="en-US" altLang="zh-CN" sz="1600" dirty="0">
                <a:latin typeface="Times New Roman" pitchFamily="18" charset="0"/>
              </a:rPr>
              <a:t>v</a:t>
            </a:r>
            <a:r>
              <a:rPr lang="zh-CN" altLang="en-US" sz="1600" dirty="0">
                <a:latin typeface="Times New Roman" pitchFamily="18" charset="0"/>
              </a:rPr>
              <a:t>及相关弧；</a:t>
            </a:r>
          </a:p>
          <a:p>
            <a:pPr eaLnBrk="1" hangingPunct="1">
              <a:spcBef>
                <a:spcPct val="20000"/>
              </a:spcBef>
              <a:buClr>
                <a:schemeClr val="accent2"/>
              </a:buClr>
              <a:buFont typeface="Wingdings" pitchFamily="2" charset="2"/>
              <a:buNone/>
            </a:pPr>
            <a:r>
              <a:rPr lang="zh-CN" altLang="en-US" sz="1600" dirty="0">
                <a:latin typeface="Times New Roman" pitchFamily="18" charset="0"/>
              </a:rPr>
              <a:t>③重复①，②直到无入度为</a:t>
            </a:r>
            <a:r>
              <a:rPr lang="en-US" altLang="zh-CN" sz="1600" dirty="0">
                <a:latin typeface="Times New Roman" pitchFamily="18" charset="0"/>
              </a:rPr>
              <a:t>0</a:t>
            </a:r>
            <a:r>
              <a:rPr lang="zh-CN" altLang="en-US" sz="1600" dirty="0">
                <a:latin typeface="Times New Roman" pitchFamily="18" charset="0"/>
              </a:rPr>
              <a:t>的顶点为止。</a:t>
            </a:r>
          </a:p>
          <a:p>
            <a:pPr eaLnBrk="1" hangingPunct="1">
              <a:spcBef>
                <a:spcPct val="20000"/>
              </a:spcBef>
              <a:buClr>
                <a:schemeClr val="accent2"/>
              </a:buClr>
              <a:buFont typeface="Wingdings" pitchFamily="2" charset="2"/>
              <a:buNone/>
            </a:pPr>
            <a:r>
              <a:rPr lang="zh-CN" altLang="en-US" sz="1600" dirty="0">
                <a:latin typeface="Times New Roman" pitchFamily="18" charset="0"/>
              </a:rPr>
              <a:t>    此时，若所有顶点被输出，则无回路，</a:t>
            </a:r>
          </a:p>
          <a:p>
            <a:pPr eaLnBrk="1" hangingPunct="1">
              <a:spcBef>
                <a:spcPct val="20000"/>
              </a:spcBef>
              <a:buClr>
                <a:schemeClr val="accent2"/>
              </a:buClr>
              <a:buFont typeface="Wingdings" pitchFamily="2" charset="2"/>
              <a:buNone/>
            </a:pPr>
            <a:r>
              <a:rPr lang="zh-CN" altLang="en-US" sz="1600" dirty="0">
                <a:latin typeface="Times New Roman" pitchFamily="18" charset="0"/>
              </a:rPr>
              <a:t>                否则有回路。</a:t>
            </a:r>
          </a:p>
        </p:txBody>
      </p:sp>
      <p:sp>
        <p:nvSpPr>
          <p:cNvPr id="3" name="Line 5"/>
          <p:cNvSpPr>
            <a:spLocks noChangeShapeType="1"/>
          </p:cNvSpPr>
          <p:nvPr/>
        </p:nvSpPr>
        <p:spPr bwMode="auto">
          <a:xfrm flipH="1">
            <a:off x="1692275" y="1557338"/>
            <a:ext cx="4535488" cy="719137"/>
          </a:xfrm>
          <a:prstGeom prst="line">
            <a:avLst/>
          </a:prstGeom>
          <a:noFill/>
          <a:ln w="12700">
            <a:solidFill>
              <a:srgbClr val="FF0000"/>
            </a:solidFill>
            <a:prstDash val="dash"/>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65542" name="Oval 6"/>
          <p:cNvSpPr>
            <a:spLocks noChangeArrowheads="1"/>
          </p:cNvSpPr>
          <p:nvPr/>
        </p:nvSpPr>
        <p:spPr bwMode="auto">
          <a:xfrm>
            <a:off x="6285200" y="1341438"/>
            <a:ext cx="431800" cy="215900"/>
          </a:xfrm>
          <a:prstGeom prst="ellipse">
            <a:avLst/>
          </a:prstGeom>
          <a:noFill/>
          <a:ln w="12700">
            <a:solidFill>
              <a:srgbClr val="FF0000"/>
            </a:solidFill>
            <a:rou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sp>
        <p:nvSpPr>
          <p:cNvPr id="65543" name="Line 7"/>
          <p:cNvSpPr>
            <a:spLocks noChangeShapeType="1"/>
          </p:cNvSpPr>
          <p:nvPr/>
        </p:nvSpPr>
        <p:spPr bwMode="auto">
          <a:xfrm flipH="1">
            <a:off x="1547813" y="1844675"/>
            <a:ext cx="4032250" cy="720725"/>
          </a:xfrm>
          <a:prstGeom prst="line">
            <a:avLst/>
          </a:prstGeom>
          <a:noFill/>
          <a:ln w="12700">
            <a:solidFill>
              <a:srgbClr val="FF0000"/>
            </a:solidFill>
            <a:prstDash val="dash"/>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65544" name="Oval 8"/>
          <p:cNvSpPr>
            <a:spLocks noChangeArrowheads="1"/>
          </p:cNvSpPr>
          <p:nvPr/>
        </p:nvSpPr>
        <p:spPr bwMode="auto">
          <a:xfrm>
            <a:off x="5652368" y="1628775"/>
            <a:ext cx="431800" cy="215900"/>
          </a:xfrm>
          <a:prstGeom prst="ellipse">
            <a:avLst/>
          </a:prstGeom>
          <a:noFill/>
          <a:ln w="12700">
            <a:solidFill>
              <a:srgbClr val="FF0000"/>
            </a:solidFill>
            <a:rou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sp>
        <p:nvSpPr>
          <p:cNvPr id="65545" name="Freeform 9"/>
          <p:cNvSpPr/>
          <p:nvPr/>
        </p:nvSpPr>
        <p:spPr bwMode="auto">
          <a:xfrm>
            <a:off x="1549400" y="1484313"/>
            <a:ext cx="3744913" cy="1370012"/>
          </a:xfrm>
          <a:custGeom>
            <a:avLst/>
            <a:gdLst>
              <a:gd name="T0" fmla="*/ 2147483647 w 2359"/>
              <a:gd name="T1" fmla="*/ 0 h 863"/>
              <a:gd name="T2" fmla="*/ 2147483647 w 2359"/>
              <a:gd name="T3" fmla="*/ 2147483647 h 863"/>
              <a:gd name="T4" fmla="*/ 2147483647 w 2359"/>
              <a:gd name="T5" fmla="*/ 2147483647 h 863"/>
              <a:gd name="T6" fmla="*/ 2147483647 w 2359"/>
              <a:gd name="T7" fmla="*/ 2147483647 h 863"/>
              <a:gd name="T8" fmla="*/ 0 w 2359"/>
              <a:gd name="T9" fmla="*/ 2147483647 h 863"/>
              <a:gd name="T10" fmla="*/ 0 60000 65536"/>
              <a:gd name="T11" fmla="*/ 0 60000 65536"/>
              <a:gd name="T12" fmla="*/ 0 60000 65536"/>
              <a:gd name="T13" fmla="*/ 0 60000 65536"/>
              <a:gd name="T14" fmla="*/ 0 60000 65536"/>
              <a:gd name="T15" fmla="*/ 0 w 2359"/>
              <a:gd name="T16" fmla="*/ 0 h 863"/>
              <a:gd name="T17" fmla="*/ 2359 w 2359"/>
              <a:gd name="T18" fmla="*/ 863 h 863"/>
            </a:gdLst>
            <a:ahLst/>
            <a:cxnLst>
              <a:cxn ang="T10">
                <a:pos x="T0" y="T1"/>
              </a:cxn>
              <a:cxn ang="T11">
                <a:pos x="T2" y="T3"/>
              </a:cxn>
              <a:cxn ang="T12">
                <a:pos x="T4" y="T5"/>
              </a:cxn>
              <a:cxn ang="T13">
                <a:pos x="T6" y="T7"/>
              </a:cxn>
              <a:cxn ang="T14">
                <a:pos x="T8" y="T9"/>
              </a:cxn>
            </a:cxnLst>
            <a:rect l="T15" t="T16" r="T17" b="T18"/>
            <a:pathLst>
              <a:path w="2359" h="863">
                <a:moveTo>
                  <a:pt x="2359" y="0"/>
                </a:moveTo>
                <a:lnTo>
                  <a:pt x="1496" y="9"/>
                </a:lnTo>
                <a:lnTo>
                  <a:pt x="736" y="65"/>
                </a:lnTo>
                <a:lnTo>
                  <a:pt x="24" y="241"/>
                </a:lnTo>
                <a:lnTo>
                  <a:pt x="0" y="863"/>
                </a:lnTo>
              </a:path>
            </a:pathLst>
          </a:custGeom>
          <a:noFill/>
          <a:ln w="12700" cap="flat" cmpd="sng">
            <a:solidFill>
              <a:srgbClr val="FF0000"/>
            </a:solidFill>
            <a:prstDash val="dash"/>
            <a:rou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65546" name="Oval 10"/>
          <p:cNvSpPr>
            <a:spLocks noChangeArrowheads="1"/>
          </p:cNvSpPr>
          <p:nvPr/>
        </p:nvSpPr>
        <p:spPr bwMode="auto">
          <a:xfrm>
            <a:off x="5435600" y="1341438"/>
            <a:ext cx="431800" cy="215900"/>
          </a:xfrm>
          <a:prstGeom prst="ellipse">
            <a:avLst/>
          </a:prstGeom>
          <a:noFill/>
          <a:ln w="12700">
            <a:solidFill>
              <a:srgbClr val="FF0000"/>
            </a:solidFill>
            <a:rou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grpSp>
        <p:nvGrpSpPr>
          <p:cNvPr id="17" name="组合 16"/>
          <p:cNvGrpSpPr/>
          <p:nvPr/>
        </p:nvGrpSpPr>
        <p:grpSpPr>
          <a:xfrm>
            <a:off x="541441" y="102062"/>
            <a:ext cx="7918991" cy="699930"/>
            <a:chOff x="541441" y="102062"/>
            <a:chExt cx="7918991" cy="699930"/>
          </a:xfrm>
        </p:grpSpPr>
        <p:sp>
          <p:nvSpPr>
            <p:cNvPr id="18" name="TextBox 6"/>
            <p:cNvSpPr txBox="1">
              <a:spLocks noChangeArrowheads="1"/>
            </p:cNvSpPr>
            <p:nvPr/>
          </p:nvSpPr>
          <p:spPr bwMode="auto">
            <a:xfrm>
              <a:off x="685457" y="102062"/>
              <a:ext cx="7774975"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9.6 </a:t>
              </a:r>
              <a:r>
                <a:rPr lang="zh-CN" altLang="en-US" sz="3600" b="1" dirty="0">
                  <a:latin typeface="Times New Roman" pitchFamily="18" charset="0"/>
                  <a:ea typeface="黑体" pitchFamily="49" charset="-122"/>
                </a:rPr>
                <a:t>有向无环图的应用</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拓扑排序</a:t>
              </a:r>
            </a:p>
          </p:txBody>
        </p:sp>
        <p:grpSp>
          <p:nvGrpSpPr>
            <p:cNvPr id="19" name="组合 18"/>
            <p:cNvGrpSpPr/>
            <p:nvPr/>
          </p:nvGrpSpPr>
          <p:grpSpPr>
            <a:xfrm>
              <a:off x="541441" y="127832"/>
              <a:ext cx="784080" cy="674160"/>
              <a:chOff x="541441" y="127832"/>
              <a:chExt cx="784080" cy="674160"/>
            </a:xfrm>
          </p:grpSpPr>
          <p:sp>
            <p:nvSpPr>
              <p:cNvPr id="20"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pic>
            <p:nvPicPr>
              <p:cNvPr id="21" name="图片 20"/>
              <p:cNvPicPr>
                <a:picLocks noChangeAspect="1"/>
              </p:cNvPicPr>
              <p:nvPr/>
            </p:nvPicPr>
            <p:blipFill>
              <a:blip r:embed="rId2" cstate="print"/>
              <a:stretch>
                <a:fillRect/>
              </a:stretch>
            </p:blipFill>
            <p:spPr>
              <a:xfrm>
                <a:off x="734178" y="297299"/>
                <a:ext cx="404824" cy="335225"/>
              </a:xfrm>
              <a:prstGeom prst="rect">
                <a:avLst/>
              </a:prstGeom>
            </p:spPr>
          </p:pic>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65542"/>
                                        </p:tgtEl>
                                        <p:attrNameLst>
                                          <p:attrName>style.visibility</p:attrName>
                                        </p:attrNameLst>
                                      </p:cBhvr>
                                      <p:to>
                                        <p:strVal val="visible"/>
                                      </p:to>
                                    </p:set>
                                    <p:animEffect transition="in" filter="blinds(horizontal)">
                                      <p:cBhvr>
                                        <p:cTn id="11" dur="500"/>
                                        <p:tgtEl>
                                          <p:spTgt spid="65542"/>
                                        </p:tgtEl>
                                      </p:cBhvr>
                                    </p:animEffect>
                                  </p:childTnLst>
                                </p:cTn>
                              </p:par>
                              <p:par>
                                <p:cTn id="12" presetID="3" presetClass="entr" presetSubtype="1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linds(horizontal)">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5544"/>
                                        </p:tgtEl>
                                        <p:attrNameLst>
                                          <p:attrName>style.visibility</p:attrName>
                                        </p:attrNameLst>
                                      </p:cBhvr>
                                      <p:to>
                                        <p:strVal val="visible"/>
                                      </p:to>
                                    </p:set>
                                    <p:animEffect transition="in" filter="blinds(horizontal)">
                                      <p:cBhvr>
                                        <p:cTn id="23" dur="500"/>
                                        <p:tgtEl>
                                          <p:spTgt spid="65544"/>
                                        </p:tgtEl>
                                      </p:cBhvr>
                                    </p:animEffect>
                                  </p:childTnLst>
                                </p:cTn>
                              </p:par>
                              <p:par>
                                <p:cTn id="24" presetID="3" presetClass="entr" presetSubtype="10" fill="hold" nodeType="withEffect">
                                  <p:stCondLst>
                                    <p:cond delay="0"/>
                                  </p:stCondLst>
                                  <p:childTnLst>
                                    <p:set>
                                      <p:cBhvr>
                                        <p:cTn id="25" dur="1" fill="hold">
                                          <p:stCondLst>
                                            <p:cond delay="0"/>
                                          </p:stCondLst>
                                        </p:cTn>
                                        <p:tgtEl>
                                          <p:spTgt spid="65543"/>
                                        </p:tgtEl>
                                        <p:attrNameLst>
                                          <p:attrName>style.visibility</p:attrName>
                                        </p:attrNameLst>
                                      </p:cBhvr>
                                      <p:to>
                                        <p:strVal val="visible"/>
                                      </p:to>
                                    </p:set>
                                    <p:animEffect transition="in" filter="blinds(horizontal)">
                                      <p:cBhvr>
                                        <p:cTn id="26" dur="500"/>
                                        <p:tgtEl>
                                          <p:spTgt spid="65543"/>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5546"/>
                                        </p:tgtEl>
                                        <p:attrNameLst>
                                          <p:attrName>style.visibility</p:attrName>
                                        </p:attrNameLst>
                                      </p:cBhvr>
                                      <p:to>
                                        <p:strVal val="visible"/>
                                      </p:to>
                                    </p:set>
                                    <p:animEffect transition="in" filter="blinds(horizontal)">
                                      <p:cBhvr>
                                        <p:cTn id="35" dur="500"/>
                                        <p:tgtEl>
                                          <p:spTgt spid="65546"/>
                                        </p:tgtEl>
                                      </p:cBhvr>
                                    </p:animEffect>
                                  </p:childTnLst>
                                </p:cTn>
                              </p:par>
                              <p:par>
                                <p:cTn id="36" presetID="3" presetClass="entr" presetSubtype="10" fill="hold" nodeType="withEffect">
                                  <p:stCondLst>
                                    <p:cond delay="0"/>
                                  </p:stCondLst>
                                  <p:childTnLst>
                                    <p:set>
                                      <p:cBhvr>
                                        <p:cTn id="37" dur="1" fill="hold">
                                          <p:stCondLst>
                                            <p:cond delay="0"/>
                                          </p:stCondLst>
                                        </p:cTn>
                                        <p:tgtEl>
                                          <p:spTgt spid="65545"/>
                                        </p:tgtEl>
                                        <p:attrNameLst>
                                          <p:attrName>style.visibility</p:attrName>
                                        </p:attrNameLst>
                                      </p:cBhvr>
                                      <p:to>
                                        <p:strVal val="visible"/>
                                      </p:to>
                                    </p:set>
                                    <p:animEffect transition="in" filter="blinds(horizontal)">
                                      <p:cBhvr>
                                        <p:cTn id="38" dur="500"/>
                                        <p:tgtEl>
                                          <p:spTgt spid="6554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2" grpId="0" animBg="1"/>
      <p:bldP spid="65544" grpId="0" animBg="1"/>
      <p:bldP spid="6554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灯片编号占位符 6"/>
          <p:cNvSpPr>
            <a:spLocks noGrp="1"/>
          </p:cNvSpPr>
          <p:nvPr>
            <p:ph type="sldNum" sz="quarter" idx="12"/>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FB1F0ECC-A683-4905-860C-EAD609D48785}" type="slidenum">
              <a:rPr lang="zh-CN" altLang="en-US">
                <a:latin typeface="Verdana" pitchFamily="34" charset="0"/>
                <a:ea typeface="宋体" pitchFamily="2" charset="-122"/>
              </a:rPr>
              <a:pPr/>
              <a:t>72</a:t>
            </a:fld>
            <a:endParaRPr lang="en-US" altLang="zh-CN">
              <a:latin typeface="Verdana" pitchFamily="34" charset="0"/>
              <a:ea typeface="宋体" pitchFamily="2" charset="-122"/>
            </a:endParaRPr>
          </a:p>
        </p:txBody>
      </p:sp>
      <p:sp>
        <p:nvSpPr>
          <p:cNvPr id="66564" name="Rectangle 3"/>
          <p:cNvSpPr>
            <a:spLocks noGrp="1" noChangeArrowheads="1"/>
          </p:cNvSpPr>
          <p:nvPr>
            <p:ph type="body" sz="half" idx="1"/>
          </p:nvPr>
        </p:nvSpPr>
        <p:spPr/>
        <p:txBody>
          <a:bodyPr/>
          <a:lstStyle/>
          <a:p>
            <a:pPr eaLnBrk="1" hangingPunct="1">
              <a:buClr>
                <a:srgbClr val="FF0000"/>
              </a:buClr>
              <a:buFont typeface="Wingdings" pitchFamily="2" charset="2"/>
              <a:buChar char="Ø"/>
            </a:pPr>
            <a:r>
              <a:rPr lang="zh-CN" altLang="en-US" sz="2800" b="1" dirty="0"/>
              <a:t>栈的演示</a:t>
            </a:r>
          </a:p>
        </p:txBody>
      </p:sp>
      <p:grpSp>
        <p:nvGrpSpPr>
          <p:cNvPr id="66565" name="Group 4"/>
          <p:cNvGrpSpPr/>
          <p:nvPr/>
        </p:nvGrpSpPr>
        <p:grpSpPr bwMode="auto">
          <a:xfrm>
            <a:off x="468313" y="1700213"/>
            <a:ext cx="4176712" cy="1730375"/>
            <a:chOff x="0" y="0"/>
            <a:chExt cx="2631" cy="1090"/>
          </a:xfrm>
        </p:grpSpPr>
        <p:grpSp>
          <p:nvGrpSpPr>
            <p:cNvPr id="66620" name="Group 5"/>
            <p:cNvGrpSpPr/>
            <p:nvPr/>
          </p:nvGrpSpPr>
          <p:grpSpPr bwMode="auto">
            <a:xfrm>
              <a:off x="0" y="0"/>
              <a:ext cx="2631" cy="1090"/>
              <a:chOff x="0" y="0"/>
              <a:chExt cx="2631" cy="1090"/>
            </a:xfrm>
          </p:grpSpPr>
          <p:sp>
            <p:nvSpPr>
              <p:cNvPr id="66622" name="Oval 6"/>
              <p:cNvSpPr>
                <a:spLocks noChangeArrowheads="1"/>
              </p:cNvSpPr>
              <p:nvPr/>
            </p:nvSpPr>
            <p:spPr bwMode="auto">
              <a:xfrm>
                <a:off x="0" y="545"/>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1</a:t>
                </a:r>
              </a:p>
            </p:txBody>
          </p:sp>
          <p:sp>
            <p:nvSpPr>
              <p:cNvPr id="66623" name="Oval 7"/>
              <p:cNvSpPr>
                <a:spLocks noChangeArrowheads="1"/>
              </p:cNvSpPr>
              <p:nvPr/>
            </p:nvSpPr>
            <p:spPr bwMode="auto">
              <a:xfrm>
                <a:off x="771" y="1"/>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2</a:t>
                </a:r>
              </a:p>
            </p:txBody>
          </p:sp>
          <p:sp>
            <p:nvSpPr>
              <p:cNvPr id="66624" name="Oval 8"/>
              <p:cNvSpPr>
                <a:spLocks noChangeArrowheads="1"/>
              </p:cNvSpPr>
              <p:nvPr/>
            </p:nvSpPr>
            <p:spPr bwMode="auto">
              <a:xfrm>
                <a:off x="817" y="90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3</a:t>
                </a:r>
              </a:p>
            </p:txBody>
          </p:sp>
          <p:sp>
            <p:nvSpPr>
              <p:cNvPr id="66625" name="Oval 9"/>
              <p:cNvSpPr>
                <a:spLocks noChangeArrowheads="1"/>
              </p:cNvSpPr>
              <p:nvPr/>
            </p:nvSpPr>
            <p:spPr bwMode="auto">
              <a:xfrm>
                <a:off x="1678" y="0"/>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4</a:t>
                </a:r>
              </a:p>
            </p:txBody>
          </p:sp>
          <p:sp>
            <p:nvSpPr>
              <p:cNvPr id="66626" name="Line 10"/>
              <p:cNvSpPr>
                <a:spLocks noChangeShapeType="1"/>
              </p:cNvSpPr>
              <p:nvPr/>
            </p:nvSpPr>
            <p:spPr bwMode="auto">
              <a:xfrm flipV="1">
                <a:off x="136" y="137"/>
                <a:ext cx="635" cy="408"/>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6627" name="Line 11"/>
              <p:cNvSpPr>
                <a:spLocks noChangeShapeType="1"/>
              </p:cNvSpPr>
              <p:nvPr/>
            </p:nvSpPr>
            <p:spPr bwMode="auto">
              <a:xfrm>
                <a:off x="182" y="681"/>
                <a:ext cx="635" cy="318"/>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6628" name="Line 12"/>
              <p:cNvSpPr>
                <a:spLocks noChangeShapeType="1"/>
              </p:cNvSpPr>
              <p:nvPr/>
            </p:nvSpPr>
            <p:spPr bwMode="auto">
              <a:xfrm>
                <a:off x="907" y="182"/>
                <a:ext cx="862" cy="726"/>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6629" name="Line 13"/>
              <p:cNvSpPr>
                <a:spLocks noChangeShapeType="1"/>
              </p:cNvSpPr>
              <p:nvPr/>
            </p:nvSpPr>
            <p:spPr bwMode="auto">
              <a:xfrm flipV="1">
                <a:off x="998" y="999"/>
                <a:ext cx="726" cy="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6630" name="Oval 14"/>
              <p:cNvSpPr>
                <a:spLocks noChangeArrowheads="1"/>
              </p:cNvSpPr>
              <p:nvPr/>
            </p:nvSpPr>
            <p:spPr bwMode="auto">
              <a:xfrm>
                <a:off x="1724" y="90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5</a:t>
                </a:r>
              </a:p>
            </p:txBody>
          </p:sp>
          <p:sp>
            <p:nvSpPr>
              <p:cNvPr id="66631" name="Oval 15"/>
              <p:cNvSpPr>
                <a:spLocks noChangeArrowheads="1"/>
              </p:cNvSpPr>
              <p:nvPr/>
            </p:nvSpPr>
            <p:spPr bwMode="auto">
              <a:xfrm>
                <a:off x="2449" y="409"/>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6</a:t>
                </a:r>
              </a:p>
            </p:txBody>
          </p:sp>
          <p:sp>
            <p:nvSpPr>
              <p:cNvPr id="66632" name="Line 16"/>
              <p:cNvSpPr>
                <a:spLocks noChangeShapeType="1"/>
              </p:cNvSpPr>
              <p:nvPr/>
            </p:nvSpPr>
            <p:spPr bwMode="auto">
              <a:xfrm flipV="1">
                <a:off x="953" y="91"/>
                <a:ext cx="726" cy="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6633" name="Line 17"/>
              <p:cNvSpPr>
                <a:spLocks noChangeShapeType="1"/>
              </p:cNvSpPr>
              <p:nvPr/>
            </p:nvSpPr>
            <p:spPr bwMode="auto">
              <a:xfrm>
                <a:off x="1860" y="91"/>
                <a:ext cx="589" cy="363"/>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6634" name="Line 18"/>
              <p:cNvSpPr>
                <a:spLocks noChangeShapeType="1"/>
              </p:cNvSpPr>
              <p:nvPr/>
            </p:nvSpPr>
            <p:spPr bwMode="auto">
              <a:xfrm flipV="1">
                <a:off x="1905" y="545"/>
                <a:ext cx="544" cy="453"/>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grpSp>
        <p:sp>
          <p:nvSpPr>
            <p:cNvPr id="66621" name="Line 19"/>
            <p:cNvSpPr>
              <a:spLocks noChangeShapeType="1"/>
            </p:cNvSpPr>
            <p:nvPr/>
          </p:nvSpPr>
          <p:spPr bwMode="auto">
            <a:xfrm flipV="1">
              <a:off x="952" y="181"/>
              <a:ext cx="772" cy="726"/>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grpSp>
      <p:sp>
        <p:nvSpPr>
          <p:cNvPr id="66580" name="Text Box 20"/>
          <p:cNvSpPr txBox="1">
            <a:spLocks noChangeArrowheads="1"/>
          </p:cNvSpPr>
          <p:nvPr/>
        </p:nvSpPr>
        <p:spPr bwMode="auto">
          <a:xfrm>
            <a:off x="828675" y="5438775"/>
            <a:ext cx="43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sz="2400">
                <a:ea typeface="宋体" pitchFamily="2" charset="-122"/>
              </a:rPr>
              <a:t>1</a:t>
            </a:r>
          </a:p>
        </p:txBody>
      </p:sp>
      <p:grpSp>
        <p:nvGrpSpPr>
          <p:cNvPr id="5" name="Group 21"/>
          <p:cNvGrpSpPr/>
          <p:nvPr/>
        </p:nvGrpSpPr>
        <p:grpSpPr bwMode="auto">
          <a:xfrm>
            <a:off x="1908175" y="4365625"/>
            <a:ext cx="720725" cy="1728788"/>
            <a:chOff x="0" y="0"/>
            <a:chExt cx="454" cy="1089"/>
          </a:xfrm>
        </p:grpSpPr>
        <p:sp>
          <p:nvSpPr>
            <p:cNvPr id="66617" name="Line 22"/>
            <p:cNvSpPr>
              <a:spLocks noChangeShapeType="1"/>
            </p:cNvSpPr>
            <p:nvPr/>
          </p:nvSpPr>
          <p:spPr bwMode="auto">
            <a:xfrm>
              <a:off x="0" y="0"/>
              <a:ext cx="0" cy="1089"/>
            </a:xfrm>
            <a:prstGeom prst="line">
              <a:avLst/>
            </a:prstGeom>
            <a:noFill/>
            <a:ln w="2857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 name="Line 23"/>
            <p:cNvSpPr>
              <a:spLocks noChangeShapeType="1"/>
            </p:cNvSpPr>
            <p:nvPr/>
          </p:nvSpPr>
          <p:spPr bwMode="auto">
            <a:xfrm>
              <a:off x="0" y="1089"/>
              <a:ext cx="454" cy="0"/>
            </a:xfrm>
            <a:prstGeom prst="line">
              <a:avLst/>
            </a:prstGeom>
            <a:noFill/>
            <a:ln w="2857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6619" name="Line 24"/>
            <p:cNvSpPr>
              <a:spLocks noChangeShapeType="1"/>
            </p:cNvSpPr>
            <p:nvPr/>
          </p:nvSpPr>
          <p:spPr bwMode="auto">
            <a:xfrm>
              <a:off x="454" y="0"/>
              <a:ext cx="0" cy="1089"/>
            </a:xfrm>
            <a:prstGeom prst="line">
              <a:avLst/>
            </a:prstGeom>
            <a:noFill/>
            <a:ln w="2857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grpSp>
      <p:sp>
        <p:nvSpPr>
          <p:cNvPr id="66585" name="Text Box 25"/>
          <p:cNvSpPr txBox="1">
            <a:spLocks noChangeArrowheads="1"/>
          </p:cNvSpPr>
          <p:nvPr/>
        </p:nvSpPr>
        <p:spPr bwMode="auto">
          <a:xfrm>
            <a:off x="2124075" y="5445125"/>
            <a:ext cx="43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sz="2400">
                <a:ea typeface="宋体" pitchFamily="2" charset="-122"/>
              </a:rPr>
              <a:t>2</a:t>
            </a:r>
          </a:p>
        </p:txBody>
      </p:sp>
      <p:sp>
        <p:nvSpPr>
          <p:cNvPr id="66586" name="Text Box 26"/>
          <p:cNvSpPr txBox="1">
            <a:spLocks noChangeArrowheads="1"/>
          </p:cNvSpPr>
          <p:nvPr/>
        </p:nvSpPr>
        <p:spPr bwMode="auto">
          <a:xfrm>
            <a:off x="2124075" y="4868863"/>
            <a:ext cx="43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sz="2400">
                <a:ea typeface="宋体" pitchFamily="2" charset="-122"/>
              </a:rPr>
              <a:t>3</a:t>
            </a:r>
          </a:p>
        </p:txBody>
      </p:sp>
      <p:sp>
        <p:nvSpPr>
          <p:cNvPr id="66587" name="Text Box 27"/>
          <p:cNvSpPr txBox="1">
            <a:spLocks noChangeArrowheads="1"/>
          </p:cNvSpPr>
          <p:nvPr/>
        </p:nvSpPr>
        <p:spPr bwMode="auto">
          <a:xfrm>
            <a:off x="3132138" y="4868863"/>
            <a:ext cx="43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sz="2400">
                <a:ea typeface="宋体" pitchFamily="2" charset="-122"/>
              </a:rPr>
              <a:t>5</a:t>
            </a:r>
          </a:p>
        </p:txBody>
      </p:sp>
      <p:grpSp>
        <p:nvGrpSpPr>
          <p:cNvPr id="6" name="Group 28"/>
          <p:cNvGrpSpPr/>
          <p:nvPr/>
        </p:nvGrpSpPr>
        <p:grpSpPr bwMode="auto">
          <a:xfrm>
            <a:off x="684213" y="4365625"/>
            <a:ext cx="720725" cy="1728788"/>
            <a:chOff x="0" y="0"/>
            <a:chExt cx="454" cy="1089"/>
          </a:xfrm>
        </p:grpSpPr>
        <p:sp>
          <p:nvSpPr>
            <p:cNvPr id="66614" name="Line 29"/>
            <p:cNvSpPr>
              <a:spLocks noChangeShapeType="1"/>
            </p:cNvSpPr>
            <p:nvPr/>
          </p:nvSpPr>
          <p:spPr bwMode="auto">
            <a:xfrm>
              <a:off x="0" y="0"/>
              <a:ext cx="0" cy="1089"/>
            </a:xfrm>
            <a:prstGeom prst="line">
              <a:avLst/>
            </a:prstGeom>
            <a:noFill/>
            <a:ln w="2857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6615" name="Line 30"/>
            <p:cNvSpPr>
              <a:spLocks noChangeShapeType="1"/>
            </p:cNvSpPr>
            <p:nvPr/>
          </p:nvSpPr>
          <p:spPr bwMode="auto">
            <a:xfrm>
              <a:off x="0" y="1089"/>
              <a:ext cx="454" cy="0"/>
            </a:xfrm>
            <a:prstGeom prst="line">
              <a:avLst/>
            </a:prstGeom>
            <a:noFill/>
            <a:ln w="2857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6616" name="Line 31"/>
            <p:cNvSpPr>
              <a:spLocks noChangeShapeType="1"/>
            </p:cNvSpPr>
            <p:nvPr/>
          </p:nvSpPr>
          <p:spPr bwMode="auto">
            <a:xfrm>
              <a:off x="454" y="0"/>
              <a:ext cx="0" cy="1089"/>
            </a:xfrm>
            <a:prstGeom prst="line">
              <a:avLst/>
            </a:prstGeom>
            <a:noFill/>
            <a:ln w="2857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grpSp>
      <p:sp>
        <p:nvSpPr>
          <p:cNvPr id="66592" name="Text Box 32"/>
          <p:cNvSpPr txBox="1">
            <a:spLocks noChangeArrowheads="1"/>
          </p:cNvSpPr>
          <p:nvPr/>
        </p:nvSpPr>
        <p:spPr bwMode="auto">
          <a:xfrm>
            <a:off x="3132138" y="5445125"/>
            <a:ext cx="43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sz="2400">
                <a:ea typeface="宋体" pitchFamily="2" charset="-122"/>
              </a:rPr>
              <a:t>4</a:t>
            </a:r>
          </a:p>
        </p:txBody>
      </p:sp>
      <p:grpSp>
        <p:nvGrpSpPr>
          <p:cNvPr id="7" name="Group 33"/>
          <p:cNvGrpSpPr/>
          <p:nvPr/>
        </p:nvGrpSpPr>
        <p:grpSpPr bwMode="auto">
          <a:xfrm>
            <a:off x="2987675" y="4365625"/>
            <a:ext cx="720725" cy="1728788"/>
            <a:chOff x="0" y="0"/>
            <a:chExt cx="454" cy="1089"/>
          </a:xfrm>
        </p:grpSpPr>
        <p:sp>
          <p:nvSpPr>
            <p:cNvPr id="66611" name="Line 34"/>
            <p:cNvSpPr>
              <a:spLocks noChangeShapeType="1"/>
            </p:cNvSpPr>
            <p:nvPr/>
          </p:nvSpPr>
          <p:spPr bwMode="auto">
            <a:xfrm>
              <a:off x="0" y="0"/>
              <a:ext cx="0" cy="1089"/>
            </a:xfrm>
            <a:prstGeom prst="line">
              <a:avLst/>
            </a:prstGeom>
            <a:noFill/>
            <a:ln w="2857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6612" name="Line 35"/>
            <p:cNvSpPr>
              <a:spLocks noChangeShapeType="1"/>
            </p:cNvSpPr>
            <p:nvPr/>
          </p:nvSpPr>
          <p:spPr bwMode="auto">
            <a:xfrm>
              <a:off x="0" y="1089"/>
              <a:ext cx="454" cy="0"/>
            </a:xfrm>
            <a:prstGeom prst="line">
              <a:avLst/>
            </a:prstGeom>
            <a:noFill/>
            <a:ln w="2857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6613" name="Line 36"/>
            <p:cNvSpPr>
              <a:spLocks noChangeShapeType="1"/>
            </p:cNvSpPr>
            <p:nvPr/>
          </p:nvSpPr>
          <p:spPr bwMode="auto">
            <a:xfrm>
              <a:off x="454" y="0"/>
              <a:ext cx="0" cy="1089"/>
            </a:xfrm>
            <a:prstGeom prst="line">
              <a:avLst/>
            </a:prstGeom>
            <a:noFill/>
            <a:ln w="2857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8" name="Group 37"/>
          <p:cNvGrpSpPr/>
          <p:nvPr/>
        </p:nvGrpSpPr>
        <p:grpSpPr bwMode="auto">
          <a:xfrm>
            <a:off x="3924300" y="4365625"/>
            <a:ext cx="720725" cy="1728788"/>
            <a:chOff x="0" y="0"/>
            <a:chExt cx="454" cy="1089"/>
          </a:xfrm>
        </p:grpSpPr>
        <p:sp>
          <p:nvSpPr>
            <p:cNvPr id="66608" name="Line 38"/>
            <p:cNvSpPr>
              <a:spLocks noChangeShapeType="1"/>
            </p:cNvSpPr>
            <p:nvPr/>
          </p:nvSpPr>
          <p:spPr bwMode="auto">
            <a:xfrm>
              <a:off x="0" y="0"/>
              <a:ext cx="0" cy="1089"/>
            </a:xfrm>
            <a:prstGeom prst="line">
              <a:avLst/>
            </a:prstGeom>
            <a:noFill/>
            <a:ln w="2857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6609" name="Line 39"/>
            <p:cNvSpPr>
              <a:spLocks noChangeShapeType="1"/>
            </p:cNvSpPr>
            <p:nvPr/>
          </p:nvSpPr>
          <p:spPr bwMode="auto">
            <a:xfrm>
              <a:off x="0" y="1089"/>
              <a:ext cx="454" cy="0"/>
            </a:xfrm>
            <a:prstGeom prst="line">
              <a:avLst/>
            </a:prstGeom>
            <a:noFill/>
            <a:ln w="2857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6610" name="Line 40"/>
            <p:cNvSpPr>
              <a:spLocks noChangeShapeType="1"/>
            </p:cNvSpPr>
            <p:nvPr/>
          </p:nvSpPr>
          <p:spPr bwMode="auto">
            <a:xfrm>
              <a:off x="454" y="0"/>
              <a:ext cx="0" cy="1089"/>
            </a:xfrm>
            <a:prstGeom prst="line">
              <a:avLst/>
            </a:prstGeom>
            <a:noFill/>
            <a:ln w="2857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grpSp>
      <p:sp>
        <p:nvSpPr>
          <p:cNvPr id="66601" name="Text Box 41"/>
          <p:cNvSpPr txBox="1">
            <a:spLocks noChangeArrowheads="1"/>
          </p:cNvSpPr>
          <p:nvPr/>
        </p:nvSpPr>
        <p:spPr bwMode="auto">
          <a:xfrm>
            <a:off x="4068763" y="5440363"/>
            <a:ext cx="43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sz="2400">
                <a:ea typeface="宋体" pitchFamily="2" charset="-122"/>
              </a:rPr>
              <a:t>6</a:t>
            </a:r>
          </a:p>
        </p:txBody>
      </p:sp>
      <p:graphicFrame>
        <p:nvGraphicFramePr>
          <p:cNvPr id="66602" name="Group 42"/>
          <p:cNvGraphicFramePr>
            <a:graphicFrameLocks noGrp="1"/>
          </p:cNvGraphicFramePr>
          <p:nvPr>
            <p:ph sz="half" idx="2"/>
          </p:nvPr>
        </p:nvGraphicFramePr>
        <p:xfrm>
          <a:off x="6443663" y="2205038"/>
          <a:ext cx="936625" cy="2879726"/>
        </p:xfrm>
        <a:graphic>
          <a:graphicData uri="http://schemas.openxmlformats.org/drawingml/2006/table">
            <a:tbl>
              <a:tblPr/>
              <a:tblGrid>
                <a:gridCol w="936625"/>
              </a:tblGrid>
              <a:tr h="479425">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a:ln>
                            <a:noFill/>
                          </a:ln>
                          <a:solidFill>
                            <a:schemeClr val="tx1"/>
                          </a:solidFill>
                          <a:effectLst/>
                          <a:latin typeface="Times New Roman" pitchFamily="18" charset="0"/>
                          <a:ea typeface="楷体_GB2312" pitchFamily="1"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a:ln>
                            <a:noFill/>
                          </a:ln>
                          <a:solidFill>
                            <a:schemeClr val="tx1"/>
                          </a:solidFill>
                          <a:effectLst/>
                          <a:latin typeface="Times New Roman" pitchFamily="18" charset="0"/>
                          <a:ea typeface="楷体_GB2312" pitchFamily="1"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a:ln>
                            <a:noFill/>
                          </a:ln>
                          <a:solidFill>
                            <a:schemeClr val="tx1"/>
                          </a:solidFill>
                          <a:effectLst/>
                          <a:latin typeface="Times New Roman" pitchFamily="18" charset="0"/>
                          <a:ea typeface="楷体_GB2312" pitchFamily="1" charset="-122"/>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a:ln>
                            <a:noFill/>
                          </a:ln>
                          <a:solidFill>
                            <a:schemeClr val="tx1"/>
                          </a:solidFill>
                          <a:effectLst/>
                          <a:latin typeface="Times New Roman" pitchFamily="18" charset="0"/>
                          <a:ea typeface="楷体_GB2312" pitchFamily="1" charset="-122"/>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dirty="0">
                          <a:ln>
                            <a:noFill/>
                          </a:ln>
                          <a:solidFill>
                            <a:schemeClr val="tx1"/>
                          </a:solidFill>
                          <a:effectLst/>
                          <a:latin typeface="Times New Roman" pitchFamily="18" charset="0"/>
                          <a:ea typeface="楷体_GB2312" pitchFamily="1" charset="-122"/>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6618" name="Group 58"/>
          <p:cNvGraphicFramePr>
            <a:graphicFrameLocks noGrp="1"/>
          </p:cNvGraphicFramePr>
          <p:nvPr/>
        </p:nvGraphicFramePr>
        <p:xfrm>
          <a:off x="5435600" y="2205038"/>
          <a:ext cx="936625" cy="2879726"/>
        </p:xfrm>
        <a:graphic>
          <a:graphicData uri="http://schemas.openxmlformats.org/drawingml/2006/table">
            <a:tbl>
              <a:tblPr/>
              <a:tblGrid>
                <a:gridCol w="936625"/>
              </a:tblGrid>
              <a:tr h="479425">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a:ln>
                            <a:noFill/>
                          </a:ln>
                          <a:solidFill>
                            <a:schemeClr val="tx1"/>
                          </a:solidFill>
                          <a:effectLst/>
                          <a:latin typeface="Times New Roman" pitchFamily="18" charset="0"/>
                          <a:ea typeface="楷体_GB2312" pitchFamily="1" charset="-122"/>
                        </a:rPr>
                        <a:t>1</a:t>
                      </a:r>
                    </a:p>
                  </a:txBody>
                  <a:tcPr horzOverflow="overflow">
                    <a:lnL>
                      <a:noFill/>
                    </a:lnL>
                    <a:lnR>
                      <a:noFill/>
                    </a:lnR>
                    <a:lnT>
                      <a:noFill/>
                    </a:lnT>
                    <a:lnB>
                      <a:noFill/>
                    </a:lnB>
                    <a:lnTlToBr>
                      <a:noFill/>
                    </a:lnTlToBr>
                    <a:lnBlToTr>
                      <a:noFill/>
                    </a:lnBlToTr>
                    <a:noFill/>
                  </a:tcPr>
                </a:tc>
              </a:tr>
              <a:tr h="481013">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a:ln>
                            <a:noFill/>
                          </a:ln>
                          <a:solidFill>
                            <a:schemeClr val="tx1"/>
                          </a:solidFill>
                          <a:effectLst/>
                          <a:latin typeface="Times New Roman" pitchFamily="18" charset="0"/>
                          <a:ea typeface="楷体_GB2312" pitchFamily="1" charset="-122"/>
                        </a:rPr>
                        <a:t>2</a:t>
                      </a:r>
                    </a:p>
                  </a:txBody>
                  <a:tcPr horzOverflow="overflow">
                    <a:lnL>
                      <a:noFill/>
                    </a:lnL>
                    <a:lnR>
                      <a:noFill/>
                    </a:lnR>
                    <a:lnT>
                      <a:noFill/>
                    </a:lnT>
                    <a:lnB>
                      <a:noFill/>
                    </a:lnB>
                    <a:lnTlToBr>
                      <a:noFill/>
                    </a:lnTlToBr>
                    <a:lnBlToTr>
                      <a:noFill/>
                    </a:lnBlToTr>
                    <a:noFill/>
                  </a:tcPr>
                </a:tc>
              </a:tr>
              <a:tr h="479425">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a:ln>
                            <a:noFill/>
                          </a:ln>
                          <a:solidFill>
                            <a:schemeClr val="tx1"/>
                          </a:solidFill>
                          <a:effectLst/>
                          <a:latin typeface="Times New Roman" pitchFamily="18" charset="0"/>
                          <a:ea typeface="楷体_GB2312" pitchFamily="1" charset="-122"/>
                        </a:rPr>
                        <a:t>3</a:t>
                      </a:r>
                    </a:p>
                  </a:txBody>
                  <a:tcPr horzOverflow="overflow">
                    <a:lnL>
                      <a:noFill/>
                    </a:lnL>
                    <a:lnR>
                      <a:noFill/>
                    </a:lnR>
                    <a:lnT>
                      <a:noFill/>
                    </a:lnT>
                    <a:lnB>
                      <a:noFill/>
                    </a:lnB>
                    <a:lnTlToBr>
                      <a:noFill/>
                    </a:lnTlToBr>
                    <a:lnBlToTr>
                      <a:noFill/>
                    </a:lnBlToTr>
                    <a:noFill/>
                  </a:tcPr>
                </a:tc>
              </a:tr>
              <a:tr h="479425">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a:ln>
                            <a:noFill/>
                          </a:ln>
                          <a:solidFill>
                            <a:schemeClr val="tx1"/>
                          </a:solidFill>
                          <a:effectLst/>
                          <a:latin typeface="Times New Roman" pitchFamily="18" charset="0"/>
                          <a:ea typeface="楷体_GB2312" pitchFamily="1" charset="-122"/>
                        </a:rPr>
                        <a:t>4</a:t>
                      </a:r>
                    </a:p>
                  </a:txBody>
                  <a:tcPr horzOverflow="overflow">
                    <a:lnL>
                      <a:noFill/>
                    </a:lnL>
                    <a:lnR>
                      <a:noFill/>
                    </a:lnR>
                    <a:lnT>
                      <a:noFill/>
                    </a:lnT>
                    <a:lnB>
                      <a:noFill/>
                    </a:lnB>
                    <a:lnTlToBr>
                      <a:noFill/>
                    </a:lnTlToBr>
                    <a:lnBlToTr>
                      <a:noFill/>
                    </a:lnBlToTr>
                    <a:noFill/>
                  </a:tcPr>
                </a:tc>
              </a:tr>
              <a:tr h="481013">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a:ln>
                            <a:noFill/>
                          </a:ln>
                          <a:solidFill>
                            <a:schemeClr val="tx1"/>
                          </a:solidFill>
                          <a:effectLst/>
                          <a:latin typeface="Times New Roman" pitchFamily="18" charset="0"/>
                          <a:ea typeface="楷体_GB2312" pitchFamily="1" charset="-122"/>
                        </a:rPr>
                        <a:t>5</a:t>
                      </a:r>
                    </a:p>
                  </a:txBody>
                  <a:tcPr horzOverflow="overflow">
                    <a:lnL>
                      <a:noFill/>
                    </a:lnL>
                    <a:lnR>
                      <a:noFill/>
                    </a:lnR>
                    <a:lnT>
                      <a:noFill/>
                    </a:lnT>
                    <a:lnB>
                      <a:noFill/>
                    </a:lnB>
                    <a:lnTlToBr>
                      <a:noFill/>
                    </a:lnTlToBr>
                    <a:lnBlToTr>
                      <a:noFill/>
                    </a:lnBlToTr>
                    <a:noFill/>
                  </a:tcPr>
                </a:tc>
              </a:tr>
              <a:tr h="479425">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a:ln>
                            <a:noFill/>
                          </a:ln>
                          <a:solidFill>
                            <a:schemeClr val="tx1"/>
                          </a:solidFill>
                          <a:effectLst/>
                          <a:latin typeface="Times New Roman" pitchFamily="18" charset="0"/>
                          <a:ea typeface="楷体_GB2312" pitchFamily="1" charset="-122"/>
                        </a:rPr>
                        <a:t>6</a:t>
                      </a:r>
                    </a:p>
                  </a:txBody>
                  <a:tcPr horzOverflow="overflow">
                    <a:lnL>
                      <a:noFill/>
                    </a:lnL>
                    <a:lnR>
                      <a:noFill/>
                    </a:lnR>
                    <a:lnT>
                      <a:noFill/>
                    </a:lnT>
                    <a:lnB>
                      <a:noFill/>
                    </a:lnB>
                    <a:lnTlToBr>
                      <a:noFill/>
                    </a:lnTlToBr>
                    <a:lnBlToTr>
                      <a:noFill/>
                    </a:lnBlToTr>
                    <a:noFill/>
                  </a:tcPr>
                </a:tc>
              </a:tr>
            </a:tbl>
          </a:graphicData>
        </a:graphic>
      </p:graphicFrame>
      <p:sp>
        <p:nvSpPr>
          <p:cNvPr id="66599" name="Text Box 79"/>
          <p:cNvSpPr txBox="1">
            <a:spLocks noChangeArrowheads="1"/>
          </p:cNvSpPr>
          <p:nvPr/>
        </p:nvSpPr>
        <p:spPr bwMode="auto">
          <a:xfrm>
            <a:off x="6516688" y="2276475"/>
            <a:ext cx="863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endParaRPr lang="zh-CN" altLang="en-US">
              <a:ea typeface="宋体" pitchFamily="2" charset="-122"/>
            </a:endParaRPr>
          </a:p>
        </p:txBody>
      </p:sp>
      <p:sp>
        <p:nvSpPr>
          <p:cNvPr id="66640" name="Text Box 80"/>
          <p:cNvSpPr txBox="1">
            <a:spLocks noChangeArrowheads="1"/>
          </p:cNvSpPr>
          <p:nvPr/>
        </p:nvSpPr>
        <p:spPr bwMode="auto">
          <a:xfrm>
            <a:off x="6516688" y="2708275"/>
            <a:ext cx="792162" cy="366713"/>
          </a:xfrm>
          <a:prstGeom prst="rect">
            <a:avLst/>
          </a:prstGeom>
          <a:solidFill>
            <a:srgbClr val="FFFF00"/>
          </a:solidFill>
          <a:ln>
            <a:noFill/>
          </a:ln>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spcBef>
                <a:spcPct val="50000"/>
              </a:spcBef>
            </a:pPr>
            <a:r>
              <a:rPr lang="en-US" altLang="zh-CN" dirty="0">
                <a:ea typeface="宋体" pitchFamily="2" charset="-122"/>
              </a:rPr>
              <a:t>0</a:t>
            </a:r>
          </a:p>
        </p:txBody>
      </p:sp>
      <p:sp>
        <p:nvSpPr>
          <p:cNvPr id="66641" name="Text Box 81"/>
          <p:cNvSpPr txBox="1">
            <a:spLocks noChangeArrowheads="1"/>
          </p:cNvSpPr>
          <p:nvPr/>
        </p:nvSpPr>
        <p:spPr bwMode="auto">
          <a:xfrm>
            <a:off x="6516688" y="3213100"/>
            <a:ext cx="792162" cy="366713"/>
          </a:xfrm>
          <a:prstGeom prst="rect">
            <a:avLst/>
          </a:prstGeom>
          <a:solidFill>
            <a:srgbClr val="FFFF00"/>
          </a:solidFill>
          <a:ln>
            <a:noFill/>
          </a:ln>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spcBef>
                <a:spcPct val="50000"/>
              </a:spcBef>
            </a:pPr>
            <a:r>
              <a:rPr lang="en-US" altLang="zh-CN">
                <a:ea typeface="宋体" pitchFamily="2" charset="-122"/>
              </a:rPr>
              <a:t>0</a:t>
            </a:r>
          </a:p>
        </p:txBody>
      </p:sp>
      <p:sp>
        <p:nvSpPr>
          <p:cNvPr id="66642" name="Text Box 82"/>
          <p:cNvSpPr txBox="1">
            <a:spLocks noChangeArrowheads="1"/>
          </p:cNvSpPr>
          <p:nvPr/>
        </p:nvSpPr>
        <p:spPr bwMode="auto">
          <a:xfrm>
            <a:off x="6516688" y="3716338"/>
            <a:ext cx="792162" cy="366712"/>
          </a:xfrm>
          <a:prstGeom prst="rect">
            <a:avLst/>
          </a:prstGeom>
          <a:solidFill>
            <a:srgbClr val="92D050"/>
          </a:solidFill>
          <a:ln>
            <a:noFill/>
          </a:ln>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spcBef>
                <a:spcPct val="50000"/>
              </a:spcBef>
            </a:pPr>
            <a:r>
              <a:rPr lang="en-US" altLang="zh-CN">
                <a:ea typeface="宋体" pitchFamily="2" charset="-122"/>
              </a:rPr>
              <a:t>1</a:t>
            </a:r>
          </a:p>
        </p:txBody>
      </p:sp>
      <p:sp>
        <p:nvSpPr>
          <p:cNvPr id="66643" name="Text Box 83"/>
          <p:cNvSpPr txBox="1">
            <a:spLocks noChangeArrowheads="1"/>
          </p:cNvSpPr>
          <p:nvPr/>
        </p:nvSpPr>
        <p:spPr bwMode="auto">
          <a:xfrm>
            <a:off x="6516688" y="4149725"/>
            <a:ext cx="792162" cy="366713"/>
          </a:xfrm>
          <a:prstGeom prst="rect">
            <a:avLst/>
          </a:prstGeom>
          <a:solidFill>
            <a:srgbClr val="92D050"/>
          </a:solidFill>
          <a:ln>
            <a:noFill/>
          </a:ln>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spcBef>
                <a:spcPct val="50000"/>
              </a:spcBef>
            </a:pPr>
            <a:r>
              <a:rPr lang="en-US" altLang="zh-CN">
                <a:ea typeface="宋体" pitchFamily="2" charset="-122"/>
              </a:rPr>
              <a:t>1</a:t>
            </a:r>
          </a:p>
        </p:txBody>
      </p:sp>
      <p:sp>
        <p:nvSpPr>
          <p:cNvPr id="66644" name="Text Box 84"/>
          <p:cNvSpPr txBox="1">
            <a:spLocks noChangeArrowheads="1"/>
          </p:cNvSpPr>
          <p:nvPr/>
        </p:nvSpPr>
        <p:spPr bwMode="auto">
          <a:xfrm>
            <a:off x="6516688" y="4652963"/>
            <a:ext cx="792162" cy="366712"/>
          </a:xfrm>
          <a:prstGeom prst="rect">
            <a:avLst/>
          </a:prstGeom>
          <a:solidFill>
            <a:srgbClr val="92D050"/>
          </a:solidFill>
          <a:ln>
            <a:noFill/>
          </a:ln>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spcBef>
                <a:spcPct val="50000"/>
              </a:spcBef>
            </a:pPr>
            <a:r>
              <a:rPr lang="en-US" altLang="zh-CN">
                <a:ea typeface="宋体" pitchFamily="2" charset="-122"/>
              </a:rPr>
              <a:t>1</a:t>
            </a:r>
          </a:p>
        </p:txBody>
      </p:sp>
      <p:sp>
        <p:nvSpPr>
          <p:cNvPr id="66645" name="Text Box 85"/>
          <p:cNvSpPr txBox="1">
            <a:spLocks noChangeArrowheads="1"/>
          </p:cNvSpPr>
          <p:nvPr/>
        </p:nvSpPr>
        <p:spPr bwMode="auto">
          <a:xfrm>
            <a:off x="6509488" y="3707057"/>
            <a:ext cx="792798" cy="366712"/>
          </a:xfrm>
          <a:prstGeom prst="rect">
            <a:avLst/>
          </a:prstGeom>
          <a:solidFill>
            <a:srgbClr val="FFFF00"/>
          </a:solidFill>
          <a:ln>
            <a:noFill/>
          </a:ln>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spcBef>
                <a:spcPct val="50000"/>
              </a:spcBef>
            </a:pPr>
            <a:r>
              <a:rPr lang="en-US" altLang="zh-CN">
                <a:ea typeface="宋体" pitchFamily="2" charset="-122"/>
              </a:rPr>
              <a:t>0</a:t>
            </a:r>
          </a:p>
        </p:txBody>
      </p:sp>
      <p:sp>
        <p:nvSpPr>
          <p:cNvPr id="66646" name="Text Box 86"/>
          <p:cNvSpPr txBox="1">
            <a:spLocks noChangeArrowheads="1"/>
          </p:cNvSpPr>
          <p:nvPr/>
        </p:nvSpPr>
        <p:spPr bwMode="auto">
          <a:xfrm>
            <a:off x="6505094" y="4152761"/>
            <a:ext cx="792162" cy="366713"/>
          </a:xfrm>
          <a:prstGeom prst="rect">
            <a:avLst/>
          </a:prstGeom>
          <a:solidFill>
            <a:srgbClr val="FFFF00"/>
          </a:solidFill>
          <a:ln>
            <a:noFill/>
          </a:ln>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spcBef>
                <a:spcPct val="50000"/>
              </a:spcBef>
            </a:pPr>
            <a:r>
              <a:rPr lang="en-US" altLang="zh-CN">
                <a:ea typeface="宋体" pitchFamily="2" charset="-122"/>
              </a:rPr>
              <a:t>0</a:t>
            </a:r>
          </a:p>
        </p:txBody>
      </p:sp>
      <p:sp>
        <p:nvSpPr>
          <p:cNvPr id="66647" name="Text Box 87"/>
          <p:cNvSpPr txBox="1">
            <a:spLocks noChangeArrowheads="1"/>
          </p:cNvSpPr>
          <p:nvPr/>
        </p:nvSpPr>
        <p:spPr bwMode="auto">
          <a:xfrm>
            <a:off x="6511274" y="4652963"/>
            <a:ext cx="792162" cy="366712"/>
          </a:xfrm>
          <a:prstGeom prst="rect">
            <a:avLst/>
          </a:prstGeom>
          <a:solidFill>
            <a:srgbClr val="FFFF00"/>
          </a:solidFill>
          <a:ln>
            <a:noFill/>
          </a:ln>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spcBef>
                <a:spcPct val="50000"/>
              </a:spcBef>
            </a:pPr>
            <a:r>
              <a:rPr lang="en-US" altLang="zh-CN">
                <a:ea typeface="宋体" pitchFamily="2" charset="-122"/>
              </a:rPr>
              <a:t>0</a:t>
            </a:r>
          </a:p>
        </p:txBody>
      </p:sp>
      <p:grpSp>
        <p:nvGrpSpPr>
          <p:cNvPr id="59" name="组合 58"/>
          <p:cNvGrpSpPr/>
          <p:nvPr/>
        </p:nvGrpSpPr>
        <p:grpSpPr>
          <a:xfrm>
            <a:off x="541441" y="102062"/>
            <a:ext cx="7918991" cy="699930"/>
            <a:chOff x="541441" y="102062"/>
            <a:chExt cx="7918991" cy="699930"/>
          </a:xfrm>
        </p:grpSpPr>
        <p:sp>
          <p:nvSpPr>
            <p:cNvPr id="60" name="TextBox 6"/>
            <p:cNvSpPr txBox="1">
              <a:spLocks noChangeArrowheads="1"/>
            </p:cNvSpPr>
            <p:nvPr/>
          </p:nvSpPr>
          <p:spPr bwMode="auto">
            <a:xfrm>
              <a:off x="685457" y="102062"/>
              <a:ext cx="7774975"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9.6 </a:t>
              </a:r>
              <a:r>
                <a:rPr lang="zh-CN" altLang="en-US" sz="3600" b="1" dirty="0">
                  <a:latin typeface="Times New Roman" pitchFamily="18" charset="0"/>
                  <a:ea typeface="黑体" pitchFamily="49" charset="-122"/>
                </a:rPr>
                <a:t>有向无环图的应用</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拓扑排序</a:t>
              </a:r>
            </a:p>
          </p:txBody>
        </p:sp>
        <p:grpSp>
          <p:nvGrpSpPr>
            <p:cNvPr id="61" name="组合 60"/>
            <p:cNvGrpSpPr/>
            <p:nvPr/>
          </p:nvGrpSpPr>
          <p:grpSpPr>
            <a:xfrm>
              <a:off x="541441" y="127832"/>
              <a:ext cx="784080" cy="674160"/>
              <a:chOff x="541441" y="127832"/>
              <a:chExt cx="784080" cy="674160"/>
            </a:xfrm>
          </p:grpSpPr>
          <p:sp>
            <p:nvSpPr>
              <p:cNvPr id="62"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pic>
            <p:nvPicPr>
              <p:cNvPr id="63" name="图片 62"/>
              <p:cNvPicPr>
                <a:picLocks noChangeAspect="1"/>
              </p:cNvPicPr>
              <p:nvPr/>
            </p:nvPicPr>
            <p:blipFill>
              <a:blip r:embed="rId2" cstate="print"/>
              <a:stretch>
                <a:fillRect/>
              </a:stretch>
            </p:blipFill>
            <p:spPr>
              <a:xfrm>
                <a:off x="734178" y="297299"/>
                <a:ext cx="404824" cy="335225"/>
              </a:xfrm>
              <a:prstGeom prst="rect">
                <a:avLst/>
              </a:prstGeom>
            </p:spPr>
          </p:pic>
        </p:gr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618"/>
                                        </p:tgtEl>
                                        <p:attrNameLst>
                                          <p:attrName>style.visibility</p:attrName>
                                        </p:attrNameLst>
                                      </p:cBhvr>
                                      <p:to>
                                        <p:strVal val="visible"/>
                                      </p:to>
                                    </p:set>
                                    <p:animEffect transition="in" filter="blinds(horizontal)">
                                      <p:cBhvr>
                                        <p:cTn id="7" dur="500"/>
                                        <p:tgtEl>
                                          <p:spTgt spid="66618"/>
                                        </p:tgtEl>
                                      </p:cBhvr>
                                    </p:animEffect>
                                  </p:childTnLst>
                                </p:cTn>
                              </p:par>
                              <p:par>
                                <p:cTn id="8" presetID="3" presetClass="entr" presetSubtype="10" fill="hold" nodeType="withEffect">
                                  <p:stCondLst>
                                    <p:cond delay="0"/>
                                  </p:stCondLst>
                                  <p:childTnLst>
                                    <p:set>
                                      <p:cBhvr>
                                        <p:cTn id="9" dur="1" fill="hold">
                                          <p:stCondLst>
                                            <p:cond delay="0"/>
                                          </p:stCondLst>
                                        </p:cTn>
                                        <p:tgtEl>
                                          <p:spTgt spid="66602"/>
                                        </p:tgtEl>
                                        <p:attrNameLst>
                                          <p:attrName>style.visibility</p:attrName>
                                        </p:attrNameLst>
                                      </p:cBhvr>
                                      <p:to>
                                        <p:strVal val="visible"/>
                                      </p:to>
                                    </p:set>
                                    <p:animEffect transition="in" filter="blinds(horizontal)">
                                      <p:cBhvr>
                                        <p:cTn id="10" dur="500"/>
                                        <p:tgtEl>
                                          <p:spTgt spid="6660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66580"/>
                                        </p:tgtEl>
                                        <p:attrNameLst>
                                          <p:attrName>style.visibility</p:attrName>
                                        </p:attrNameLst>
                                      </p:cBhvr>
                                      <p:to>
                                        <p:strVal val="visible"/>
                                      </p:to>
                                    </p:set>
                                    <p:anim calcmode="lin" valueType="num">
                                      <p:cBhvr additive="base">
                                        <p:cTn id="19" dur="500" fill="hold"/>
                                        <p:tgtEl>
                                          <p:spTgt spid="66580"/>
                                        </p:tgtEl>
                                        <p:attrNameLst>
                                          <p:attrName>ppt_x</p:attrName>
                                        </p:attrNameLst>
                                      </p:cBhvr>
                                      <p:tavLst>
                                        <p:tav tm="0">
                                          <p:val>
                                            <p:strVal val="1+#ppt_w/2"/>
                                          </p:val>
                                        </p:tav>
                                        <p:tav tm="100000">
                                          <p:val>
                                            <p:strVal val="#ppt_x"/>
                                          </p:val>
                                        </p:tav>
                                      </p:tavLst>
                                    </p:anim>
                                    <p:anim calcmode="lin" valueType="num">
                                      <p:cBhvr additive="base">
                                        <p:cTn id="20" dur="500" fill="hold"/>
                                        <p:tgtEl>
                                          <p:spTgt spid="66580"/>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1" nodeType="clickEffect">
                                  <p:stCondLst>
                                    <p:cond delay="0"/>
                                  </p:stCondLst>
                                  <p:childTnLst>
                                    <p:animMotion origin="layout" path="M -0.00018 -0.06389 L -0.00018 -0.25278 " pathEditMode="relative" rAng="0" ptsTypes="AA">
                                      <p:cBhvr>
                                        <p:cTn id="24" dur="2000" fill="hold"/>
                                        <p:tgtEl>
                                          <p:spTgt spid="66580"/>
                                        </p:tgtEl>
                                        <p:attrNameLst>
                                          <p:attrName>ppt_x</p:attrName>
                                          <p:attrName>ppt_y</p:attrName>
                                        </p:attrNameLst>
                                      </p:cBhvr>
                                      <p:rCtr x="0" y="-9000"/>
                                    </p:animMotion>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66640"/>
                                        </p:tgtEl>
                                        <p:attrNameLst>
                                          <p:attrName>style.visibility</p:attrName>
                                        </p:attrNameLst>
                                      </p:cBhvr>
                                      <p:to>
                                        <p:strVal val="visible"/>
                                      </p:to>
                                    </p:set>
                                    <p:animEffect transition="in" filter="blinds(horizontal)">
                                      <p:cBhvr>
                                        <p:cTn id="29" dur="500"/>
                                        <p:tgtEl>
                                          <p:spTgt spid="6664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3" fill="hold" grpId="0" nodeType="clickEffect">
                                  <p:stCondLst>
                                    <p:cond delay="0"/>
                                  </p:stCondLst>
                                  <p:childTnLst>
                                    <p:set>
                                      <p:cBhvr>
                                        <p:cTn id="37" dur="1" fill="hold">
                                          <p:stCondLst>
                                            <p:cond delay="0"/>
                                          </p:stCondLst>
                                        </p:cTn>
                                        <p:tgtEl>
                                          <p:spTgt spid="66585"/>
                                        </p:tgtEl>
                                        <p:attrNameLst>
                                          <p:attrName>style.visibility</p:attrName>
                                        </p:attrNameLst>
                                      </p:cBhvr>
                                      <p:to>
                                        <p:strVal val="visible"/>
                                      </p:to>
                                    </p:set>
                                    <p:anim calcmode="lin" valueType="num">
                                      <p:cBhvr additive="base">
                                        <p:cTn id="38" dur="500" fill="hold"/>
                                        <p:tgtEl>
                                          <p:spTgt spid="66585"/>
                                        </p:tgtEl>
                                        <p:attrNameLst>
                                          <p:attrName>ppt_x</p:attrName>
                                        </p:attrNameLst>
                                      </p:cBhvr>
                                      <p:tavLst>
                                        <p:tav tm="0">
                                          <p:val>
                                            <p:strVal val="1+#ppt_w/2"/>
                                          </p:val>
                                        </p:tav>
                                        <p:tav tm="100000">
                                          <p:val>
                                            <p:strVal val="#ppt_x"/>
                                          </p:val>
                                        </p:tav>
                                      </p:tavLst>
                                    </p:anim>
                                    <p:anim calcmode="lin" valueType="num">
                                      <p:cBhvr additive="base">
                                        <p:cTn id="39" dur="500" fill="hold"/>
                                        <p:tgtEl>
                                          <p:spTgt spid="66585"/>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66641"/>
                                        </p:tgtEl>
                                        <p:attrNameLst>
                                          <p:attrName>style.visibility</p:attrName>
                                        </p:attrNameLst>
                                      </p:cBhvr>
                                      <p:to>
                                        <p:strVal val="visible"/>
                                      </p:to>
                                    </p:set>
                                    <p:animEffect transition="in" filter="blinds(horizontal)">
                                      <p:cBhvr>
                                        <p:cTn id="44" dur="500"/>
                                        <p:tgtEl>
                                          <p:spTgt spid="66641"/>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3" fill="hold" grpId="0" nodeType="clickEffect">
                                  <p:stCondLst>
                                    <p:cond delay="0"/>
                                  </p:stCondLst>
                                  <p:childTnLst>
                                    <p:set>
                                      <p:cBhvr>
                                        <p:cTn id="48" dur="1" fill="hold">
                                          <p:stCondLst>
                                            <p:cond delay="0"/>
                                          </p:stCondLst>
                                        </p:cTn>
                                        <p:tgtEl>
                                          <p:spTgt spid="66586"/>
                                        </p:tgtEl>
                                        <p:attrNameLst>
                                          <p:attrName>style.visibility</p:attrName>
                                        </p:attrNameLst>
                                      </p:cBhvr>
                                      <p:to>
                                        <p:strVal val="visible"/>
                                      </p:to>
                                    </p:set>
                                    <p:anim calcmode="lin" valueType="num">
                                      <p:cBhvr additive="base">
                                        <p:cTn id="49" dur="500" fill="hold"/>
                                        <p:tgtEl>
                                          <p:spTgt spid="66586"/>
                                        </p:tgtEl>
                                        <p:attrNameLst>
                                          <p:attrName>ppt_x</p:attrName>
                                        </p:attrNameLst>
                                      </p:cBhvr>
                                      <p:tavLst>
                                        <p:tav tm="0">
                                          <p:val>
                                            <p:strVal val="1+#ppt_w/2"/>
                                          </p:val>
                                        </p:tav>
                                        <p:tav tm="100000">
                                          <p:val>
                                            <p:strVal val="#ppt_x"/>
                                          </p:val>
                                        </p:tav>
                                      </p:tavLst>
                                    </p:anim>
                                    <p:anim calcmode="lin" valueType="num">
                                      <p:cBhvr additive="base">
                                        <p:cTn id="50" dur="500" fill="hold"/>
                                        <p:tgtEl>
                                          <p:spTgt spid="66586"/>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1" nodeType="clickEffect">
                                  <p:stCondLst>
                                    <p:cond delay="0"/>
                                  </p:stCondLst>
                                  <p:childTnLst>
                                    <p:animMotion origin="layout" path="M -1.66667E-6 -2.96296E-6 C 0.00226 -0.03333 0.00226 -0.02454 -1.66667E-6 -0.07222 C -0.00052 -0.08218 -0.00885 -0.0912 -0.01111 -0.1 C -0.01336 -0.1088 -0.01197 -0.11505 -0.01805 -0.12037 C -0.02135 -0.12685 -0.02361 -0.12894 -0.02916 -0.13148 C -0.03298 -0.13889 -0.03854 -0.14097 -0.04444 -0.1463 C -0.04583 -0.14745 -0.04861 -0.15 -0.04861 -0.15 C -0.05208 -0.15694 -0.05364 -0.15741 -0.05972 -0.15741 " pathEditMode="relative" rAng="0" ptsTypes="fffffffA">
                                      <p:cBhvr>
                                        <p:cTn id="54" dur="2000" fill="hold"/>
                                        <p:tgtEl>
                                          <p:spTgt spid="66586"/>
                                        </p:tgtEl>
                                        <p:attrNameLst>
                                          <p:attrName>ppt_x</p:attrName>
                                          <p:attrName>ppt_y</p:attrName>
                                        </p:attrNameLst>
                                      </p:cBhvr>
                                      <p:rCtr x="0" y="0"/>
                                    </p:animMotion>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66642"/>
                                        </p:tgtEl>
                                        <p:attrNameLst>
                                          <p:attrName>style.visibility</p:attrName>
                                        </p:attrNameLst>
                                      </p:cBhvr>
                                      <p:to>
                                        <p:strVal val="visible"/>
                                      </p:to>
                                    </p:set>
                                    <p:animEffect transition="in" filter="blinds(horizontal)">
                                      <p:cBhvr>
                                        <p:cTn id="59" dur="500"/>
                                        <p:tgtEl>
                                          <p:spTgt spid="66642"/>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66643"/>
                                        </p:tgtEl>
                                        <p:attrNameLst>
                                          <p:attrName>style.visibility</p:attrName>
                                        </p:attrNameLst>
                                      </p:cBhvr>
                                      <p:to>
                                        <p:strVal val="visible"/>
                                      </p:to>
                                    </p:set>
                                    <p:animEffect transition="in" filter="blinds(horizontal)">
                                      <p:cBhvr>
                                        <p:cTn id="64" dur="500"/>
                                        <p:tgtEl>
                                          <p:spTgt spid="66643"/>
                                        </p:tgtEl>
                                      </p:cBhvr>
                                    </p:animEffect>
                                  </p:childTnLst>
                                </p:cTn>
                              </p:par>
                            </p:childTnLst>
                          </p:cTn>
                        </p:par>
                      </p:childTnLst>
                    </p:cTn>
                  </p:par>
                  <p:par>
                    <p:cTn id="65" fill="hold">
                      <p:stCondLst>
                        <p:cond delay="indefinite"/>
                      </p:stCondLst>
                      <p:childTnLst>
                        <p:par>
                          <p:cTn id="66" fill="hold">
                            <p:stCondLst>
                              <p:cond delay="0"/>
                            </p:stCondLst>
                            <p:childTnLst>
                              <p:par>
                                <p:cTn id="67" presetID="0" presetClass="path" presetSubtype="0" accel="50000" decel="50000" fill="hold" grpId="1" nodeType="clickEffect">
                                  <p:stCondLst>
                                    <p:cond delay="0"/>
                                  </p:stCondLst>
                                  <p:childTnLst>
                                    <p:animMotion origin="layout" path="M -2.77778E-6 -4.81481E-6 L -2.77778E-6 -0.2537 " pathEditMode="relative" rAng="0" ptsTypes="AA">
                                      <p:cBhvr>
                                        <p:cTn id="68" dur="2000" fill="hold"/>
                                        <p:tgtEl>
                                          <p:spTgt spid="66585"/>
                                        </p:tgtEl>
                                        <p:attrNameLst>
                                          <p:attrName>ppt_x</p:attrName>
                                          <p:attrName>ppt_y</p:attrName>
                                        </p:attrNameLst>
                                      </p:cBhvr>
                                      <p:rCtr x="0" y="-12300"/>
                                    </p:animMotion>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66645"/>
                                        </p:tgtEl>
                                        <p:attrNameLst>
                                          <p:attrName>style.visibility</p:attrName>
                                        </p:attrNameLst>
                                      </p:cBhvr>
                                      <p:to>
                                        <p:strVal val="visible"/>
                                      </p:to>
                                    </p:set>
                                    <p:animEffect transition="in" filter="blinds(horizontal)">
                                      <p:cBhvr>
                                        <p:cTn id="73" dur="500"/>
                                        <p:tgtEl>
                                          <p:spTgt spid="66645"/>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66646"/>
                                        </p:tgtEl>
                                        <p:attrNameLst>
                                          <p:attrName>style.visibility</p:attrName>
                                        </p:attrNameLst>
                                      </p:cBhvr>
                                      <p:to>
                                        <p:strVal val="visible"/>
                                      </p:to>
                                    </p:set>
                                    <p:animEffect transition="in" filter="blinds(horizontal)">
                                      <p:cBhvr>
                                        <p:cTn id="78" dur="500"/>
                                        <p:tgtEl>
                                          <p:spTgt spid="66646"/>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3" fill="hold" grpId="0" nodeType="clickEffect">
                                  <p:stCondLst>
                                    <p:cond delay="0"/>
                                  </p:stCondLst>
                                  <p:childTnLst>
                                    <p:set>
                                      <p:cBhvr>
                                        <p:cTn id="86" dur="1" fill="hold">
                                          <p:stCondLst>
                                            <p:cond delay="0"/>
                                          </p:stCondLst>
                                        </p:cTn>
                                        <p:tgtEl>
                                          <p:spTgt spid="66592"/>
                                        </p:tgtEl>
                                        <p:attrNameLst>
                                          <p:attrName>style.visibility</p:attrName>
                                        </p:attrNameLst>
                                      </p:cBhvr>
                                      <p:to>
                                        <p:strVal val="visible"/>
                                      </p:to>
                                    </p:set>
                                    <p:anim calcmode="lin" valueType="num">
                                      <p:cBhvr additive="base">
                                        <p:cTn id="87" dur="500" fill="hold"/>
                                        <p:tgtEl>
                                          <p:spTgt spid="66592"/>
                                        </p:tgtEl>
                                        <p:attrNameLst>
                                          <p:attrName>ppt_x</p:attrName>
                                        </p:attrNameLst>
                                      </p:cBhvr>
                                      <p:tavLst>
                                        <p:tav tm="0">
                                          <p:val>
                                            <p:strVal val="1+#ppt_w/2"/>
                                          </p:val>
                                        </p:tav>
                                        <p:tav tm="100000">
                                          <p:val>
                                            <p:strVal val="#ppt_x"/>
                                          </p:val>
                                        </p:tav>
                                      </p:tavLst>
                                    </p:anim>
                                    <p:anim calcmode="lin" valueType="num">
                                      <p:cBhvr additive="base">
                                        <p:cTn id="88" dur="500" fill="hold"/>
                                        <p:tgtEl>
                                          <p:spTgt spid="66592"/>
                                        </p:tgtEl>
                                        <p:attrNameLst>
                                          <p:attrName>ppt_y</p:attrName>
                                        </p:attrNameLst>
                                      </p:cBhvr>
                                      <p:tavLst>
                                        <p:tav tm="0">
                                          <p:val>
                                            <p:strVal val="0-#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3" fill="hold" grpId="0" nodeType="clickEffect">
                                  <p:stCondLst>
                                    <p:cond delay="0"/>
                                  </p:stCondLst>
                                  <p:childTnLst>
                                    <p:set>
                                      <p:cBhvr>
                                        <p:cTn id="92" dur="1" fill="hold">
                                          <p:stCondLst>
                                            <p:cond delay="0"/>
                                          </p:stCondLst>
                                        </p:cTn>
                                        <p:tgtEl>
                                          <p:spTgt spid="66587"/>
                                        </p:tgtEl>
                                        <p:attrNameLst>
                                          <p:attrName>style.visibility</p:attrName>
                                        </p:attrNameLst>
                                      </p:cBhvr>
                                      <p:to>
                                        <p:strVal val="visible"/>
                                      </p:to>
                                    </p:set>
                                    <p:anim calcmode="lin" valueType="num">
                                      <p:cBhvr additive="base">
                                        <p:cTn id="93" dur="500" fill="hold"/>
                                        <p:tgtEl>
                                          <p:spTgt spid="66587"/>
                                        </p:tgtEl>
                                        <p:attrNameLst>
                                          <p:attrName>ppt_x</p:attrName>
                                        </p:attrNameLst>
                                      </p:cBhvr>
                                      <p:tavLst>
                                        <p:tav tm="0">
                                          <p:val>
                                            <p:strVal val="1+#ppt_w/2"/>
                                          </p:val>
                                        </p:tav>
                                        <p:tav tm="100000">
                                          <p:val>
                                            <p:strVal val="#ppt_x"/>
                                          </p:val>
                                        </p:tav>
                                      </p:tavLst>
                                    </p:anim>
                                    <p:anim calcmode="lin" valueType="num">
                                      <p:cBhvr additive="base">
                                        <p:cTn id="94" dur="500" fill="hold"/>
                                        <p:tgtEl>
                                          <p:spTgt spid="66587"/>
                                        </p:tgtEl>
                                        <p:attrNameLst>
                                          <p:attrName>ppt_y</p:attrName>
                                        </p:attrNameLst>
                                      </p:cBhvr>
                                      <p:tavLst>
                                        <p:tav tm="0">
                                          <p:val>
                                            <p:strVal val="0-#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0" presetClass="path" presetSubtype="0" accel="50000" decel="50000" fill="hold" grpId="1" nodeType="clickEffect">
                                  <p:stCondLst>
                                    <p:cond delay="0"/>
                                  </p:stCondLst>
                                  <p:childTnLst>
                                    <p:animMotion origin="layout" path="M 4.16667E-6 2.96296E-6 C -0.0165 -0.06713 -0.03299 -0.1338 -0.03941 -0.15926 " pathEditMode="relative" rAng="0" ptsTypes="aA">
                                      <p:cBhvr>
                                        <p:cTn id="98" dur="2000" fill="hold"/>
                                        <p:tgtEl>
                                          <p:spTgt spid="66587"/>
                                        </p:tgtEl>
                                        <p:attrNameLst>
                                          <p:attrName>ppt_x</p:attrName>
                                          <p:attrName>ppt_y</p:attrName>
                                        </p:attrNameLst>
                                      </p:cBhvr>
                                      <p:rCtr x="-1600" y="-7600"/>
                                    </p:animMotion>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66644"/>
                                        </p:tgtEl>
                                        <p:attrNameLst>
                                          <p:attrName>style.visibility</p:attrName>
                                        </p:attrNameLst>
                                      </p:cBhvr>
                                      <p:to>
                                        <p:strVal val="visible"/>
                                      </p:to>
                                    </p:set>
                                    <p:animEffect transition="in" filter="blinds(horizontal)">
                                      <p:cBhvr>
                                        <p:cTn id="103" dur="500"/>
                                        <p:tgtEl>
                                          <p:spTgt spid="66644"/>
                                        </p:tgtEl>
                                      </p:cBhvr>
                                    </p:animEffect>
                                  </p:childTnLst>
                                </p:cTn>
                              </p:par>
                            </p:childTnLst>
                          </p:cTn>
                        </p:par>
                      </p:childTnLst>
                    </p:cTn>
                  </p:par>
                  <p:par>
                    <p:cTn id="104" fill="hold">
                      <p:stCondLst>
                        <p:cond delay="indefinite"/>
                      </p:stCondLst>
                      <p:childTnLst>
                        <p:par>
                          <p:cTn id="105" fill="hold">
                            <p:stCondLst>
                              <p:cond delay="0"/>
                            </p:stCondLst>
                            <p:childTnLst>
                              <p:par>
                                <p:cTn id="106" presetID="0" presetClass="path" presetSubtype="0" accel="50000" decel="50000" fill="hold" grpId="1" nodeType="clickEffect">
                                  <p:stCondLst>
                                    <p:cond delay="0"/>
                                  </p:stCondLst>
                                  <p:childTnLst>
                                    <p:animMotion origin="layout" path="M 4.16667E-6 -4.81481E-6 L 0.02361 -0.24328 " pathEditMode="relative" rAng="0" ptsTypes="AA">
                                      <p:cBhvr>
                                        <p:cTn id="107" dur="2000" fill="hold"/>
                                        <p:tgtEl>
                                          <p:spTgt spid="66592"/>
                                        </p:tgtEl>
                                        <p:attrNameLst>
                                          <p:attrName>ppt_x</p:attrName>
                                          <p:attrName>ppt_y</p:attrName>
                                        </p:attrNameLst>
                                      </p:cBhvr>
                                      <p:rCtr x="1200" y="-11800"/>
                                    </p:animMotion>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66647"/>
                                        </p:tgtEl>
                                        <p:attrNameLst>
                                          <p:attrName>style.visibility</p:attrName>
                                        </p:attrNameLst>
                                      </p:cBhvr>
                                      <p:to>
                                        <p:strVal val="visible"/>
                                      </p:to>
                                    </p:set>
                                    <p:animEffect transition="in" filter="blinds(horizontal)">
                                      <p:cBhvr>
                                        <p:cTn id="112" dur="500"/>
                                        <p:tgtEl>
                                          <p:spTgt spid="66647"/>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 presetClass="entr" presetSubtype="3" fill="hold" grpId="0" nodeType="clickEffect">
                                  <p:stCondLst>
                                    <p:cond delay="0"/>
                                  </p:stCondLst>
                                  <p:childTnLst>
                                    <p:set>
                                      <p:cBhvr>
                                        <p:cTn id="120" dur="1" fill="hold">
                                          <p:stCondLst>
                                            <p:cond delay="0"/>
                                          </p:stCondLst>
                                        </p:cTn>
                                        <p:tgtEl>
                                          <p:spTgt spid="66601"/>
                                        </p:tgtEl>
                                        <p:attrNameLst>
                                          <p:attrName>style.visibility</p:attrName>
                                        </p:attrNameLst>
                                      </p:cBhvr>
                                      <p:to>
                                        <p:strVal val="visible"/>
                                      </p:to>
                                    </p:set>
                                    <p:anim calcmode="lin" valueType="num">
                                      <p:cBhvr additive="base">
                                        <p:cTn id="121" dur="500" fill="hold"/>
                                        <p:tgtEl>
                                          <p:spTgt spid="66601"/>
                                        </p:tgtEl>
                                        <p:attrNameLst>
                                          <p:attrName>ppt_x</p:attrName>
                                        </p:attrNameLst>
                                      </p:cBhvr>
                                      <p:tavLst>
                                        <p:tav tm="0">
                                          <p:val>
                                            <p:strVal val="1+#ppt_w/2"/>
                                          </p:val>
                                        </p:tav>
                                        <p:tav tm="100000">
                                          <p:val>
                                            <p:strVal val="#ppt_x"/>
                                          </p:val>
                                        </p:tav>
                                      </p:tavLst>
                                    </p:anim>
                                    <p:anim calcmode="lin" valueType="num">
                                      <p:cBhvr additive="base">
                                        <p:cTn id="122" dur="500" fill="hold"/>
                                        <p:tgtEl>
                                          <p:spTgt spid="66601"/>
                                        </p:tgtEl>
                                        <p:attrNameLst>
                                          <p:attrName>ppt_y</p:attrName>
                                        </p:attrNameLst>
                                      </p:cBhvr>
                                      <p:tavLst>
                                        <p:tav tm="0">
                                          <p:val>
                                            <p:strVal val="0-#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0" presetClass="path" presetSubtype="0" accel="50000" decel="50000" fill="hold" grpId="1" nodeType="clickEffect">
                                  <p:stCondLst>
                                    <p:cond delay="0"/>
                                  </p:stCondLst>
                                  <p:childTnLst>
                                    <p:animMotion origin="layout" path="M 3.61111E-6 -2.59259E-6 L 0.00781 -0.24143 " pathEditMode="relative" rAng="0" ptsTypes="AA">
                                      <p:cBhvr>
                                        <p:cTn id="126" dur="2000" fill="hold"/>
                                        <p:tgtEl>
                                          <p:spTgt spid="66601"/>
                                        </p:tgtEl>
                                        <p:attrNameLst>
                                          <p:attrName>ppt_x</p:attrName>
                                          <p:attrName>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80" grpId="0" autoUpdateAnimBg="0"/>
      <p:bldP spid="66580" grpId="1" autoUpdateAnimBg="0"/>
      <p:bldP spid="66585" grpId="0" autoUpdateAnimBg="0"/>
      <p:bldP spid="66585" grpId="1" autoUpdateAnimBg="0"/>
      <p:bldP spid="66586" grpId="0" autoUpdateAnimBg="0"/>
      <p:bldP spid="66586" grpId="1" autoUpdateAnimBg="0"/>
      <p:bldP spid="66587" grpId="0" autoUpdateAnimBg="0"/>
      <p:bldP spid="66587" grpId="1" autoUpdateAnimBg="0"/>
      <p:bldP spid="66592" grpId="0" autoUpdateAnimBg="0"/>
      <p:bldP spid="66592" grpId="1" autoUpdateAnimBg="0"/>
      <p:bldP spid="66601" grpId="0" autoUpdateAnimBg="0"/>
      <p:bldP spid="66601" grpId="1" autoUpdateAnimBg="0"/>
      <p:bldP spid="66640" grpId="0" animBg="1" autoUpdateAnimBg="0"/>
      <p:bldP spid="66641" grpId="0" animBg="1" autoUpdateAnimBg="0"/>
      <p:bldP spid="66642" grpId="0" animBg="1" autoUpdateAnimBg="0"/>
      <p:bldP spid="66643" grpId="0" animBg="1" autoUpdateAnimBg="0"/>
      <p:bldP spid="66644" grpId="0" animBg="1" autoUpdateAnimBg="0"/>
      <p:bldP spid="66645" grpId="0" animBg="1" autoUpdateAnimBg="0"/>
      <p:bldP spid="66646" grpId="0" animBg="1" autoUpdateAnimBg="0"/>
      <p:bldP spid="66647"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B62D393E-427F-42D2-B980-DD658F9A538D}" type="slidenum">
              <a:rPr lang="zh-CN" altLang="en-US">
                <a:solidFill>
                  <a:schemeClr val="bg1"/>
                </a:solidFill>
                <a:latin typeface="Verdana" pitchFamily="34" charset="0"/>
                <a:ea typeface="宋体" pitchFamily="2" charset="-122"/>
              </a:rPr>
              <a:pPr/>
              <a:t>73</a:t>
            </a:fld>
            <a:endParaRPr lang="en-US" altLang="zh-CN" dirty="0">
              <a:solidFill>
                <a:schemeClr val="bg1"/>
              </a:solidFill>
              <a:latin typeface="Verdana" pitchFamily="34" charset="0"/>
              <a:ea typeface="宋体" pitchFamily="2" charset="-122"/>
            </a:endParaRPr>
          </a:p>
        </p:txBody>
      </p:sp>
      <p:sp>
        <p:nvSpPr>
          <p:cNvPr id="2" name="Rectangle 3"/>
          <p:cNvSpPr>
            <a:spLocks noGrp="1" noChangeArrowheads="1"/>
          </p:cNvSpPr>
          <p:nvPr>
            <p:ph type="body" idx="1"/>
          </p:nvPr>
        </p:nvSpPr>
        <p:spPr>
          <a:xfrm>
            <a:off x="107504" y="953729"/>
            <a:ext cx="5219700" cy="4968875"/>
          </a:xfrm>
        </p:spPr>
        <p:txBody>
          <a:bodyPr/>
          <a:lstStyle/>
          <a:p>
            <a:pPr eaLnBrk="1" hangingPunct="1">
              <a:spcBef>
                <a:spcPts val="300"/>
              </a:spcBef>
              <a:buFont typeface="Wingdings" pitchFamily="2" charset="2"/>
              <a:buNone/>
            </a:pPr>
            <a:r>
              <a:rPr lang="zh-CN" altLang="en-US" sz="2000" dirty="0"/>
              <a:t>      </a:t>
            </a:r>
            <a:r>
              <a:rPr lang="en-US" altLang="zh-CN" sz="1800" b="1" dirty="0">
                <a:solidFill>
                  <a:srgbClr val="0000FF"/>
                </a:solidFill>
              </a:rPr>
              <a:t>Bool</a:t>
            </a:r>
            <a:r>
              <a:rPr lang="en-US" altLang="zh-CN" sz="1800" b="1" dirty="0"/>
              <a:t>    </a:t>
            </a:r>
            <a:r>
              <a:rPr lang="en-US" altLang="zh-CN" sz="1800" b="1" dirty="0" err="1"/>
              <a:t>Toposort</a:t>
            </a:r>
            <a:r>
              <a:rPr lang="en-US" altLang="zh-CN" sz="1800" b="1" dirty="0"/>
              <a:t>(</a:t>
            </a:r>
            <a:r>
              <a:rPr lang="en-US" altLang="zh-CN" sz="1800" b="1" dirty="0">
                <a:solidFill>
                  <a:srgbClr val="0000FF"/>
                </a:solidFill>
              </a:rPr>
              <a:t>Graph</a:t>
            </a:r>
            <a:r>
              <a:rPr lang="en-US" altLang="zh-CN" sz="1800" b="1" dirty="0"/>
              <a:t> G){</a:t>
            </a:r>
          </a:p>
          <a:p>
            <a:pPr eaLnBrk="1" hangingPunct="1">
              <a:spcBef>
                <a:spcPts val="300"/>
              </a:spcBef>
              <a:buFont typeface="Wingdings" pitchFamily="2" charset="2"/>
              <a:buNone/>
            </a:pPr>
            <a:r>
              <a:rPr lang="en-US" altLang="zh-CN" sz="1800" b="1" dirty="0"/>
              <a:t>                      </a:t>
            </a:r>
            <a:r>
              <a:rPr lang="en-US" altLang="zh-CN" sz="1800" b="1" dirty="0" err="1"/>
              <a:t>Get_Ind</a:t>
            </a:r>
            <a:r>
              <a:rPr lang="en-US" altLang="zh-CN" sz="1800" b="1" dirty="0"/>
              <a:t>(</a:t>
            </a:r>
            <a:r>
              <a:rPr lang="en-US" altLang="zh-CN" sz="1800" b="1" dirty="0" err="1"/>
              <a:t>G,Ind</a:t>
            </a:r>
            <a:r>
              <a:rPr lang="en-US" altLang="zh-CN" sz="1800" b="1" dirty="0"/>
              <a:t>);</a:t>
            </a:r>
          </a:p>
          <a:p>
            <a:pPr eaLnBrk="1" hangingPunct="1">
              <a:spcBef>
                <a:spcPts val="300"/>
              </a:spcBef>
              <a:buFont typeface="Wingdings" pitchFamily="2" charset="2"/>
              <a:buNone/>
            </a:pPr>
            <a:r>
              <a:rPr lang="en-US" altLang="zh-CN" sz="1800" b="1" dirty="0"/>
              <a:t>                      </a:t>
            </a:r>
            <a:r>
              <a:rPr lang="en-US" altLang="zh-CN" sz="1800" b="1" dirty="0">
                <a:solidFill>
                  <a:srgbClr val="0000FF"/>
                </a:solidFill>
              </a:rPr>
              <a:t>Stack</a:t>
            </a:r>
            <a:r>
              <a:rPr lang="en-US" altLang="zh-CN" sz="1800" b="1" dirty="0"/>
              <a:t> s;</a:t>
            </a:r>
          </a:p>
          <a:p>
            <a:pPr eaLnBrk="1" hangingPunct="1">
              <a:spcBef>
                <a:spcPts val="300"/>
              </a:spcBef>
              <a:buFont typeface="Wingdings" pitchFamily="2" charset="2"/>
              <a:buNone/>
            </a:pPr>
            <a:r>
              <a:rPr lang="en-US" altLang="zh-CN" sz="1800" b="1" dirty="0"/>
              <a:t>                      </a:t>
            </a:r>
            <a:r>
              <a:rPr lang="en-US" altLang="zh-CN" sz="1800" b="1" dirty="0" err="1">
                <a:solidFill>
                  <a:srgbClr val="0000FF"/>
                </a:solidFill>
              </a:rPr>
              <a:t>int</a:t>
            </a:r>
            <a:r>
              <a:rPr lang="en-US" altLang="zh-CN" sz="1800" b="1" dirty="0"/>
              <a:t> count=0;</a:t>
            </a:r>
          </a:p>
          <a:p>
            <a:pPr eaLnBrk="1" hangingPunct="1">
              <a:spcBef>
                <a:spcPts val="300"/>
              </a:spcBef>
              <a:buFont typeface="Wingdings" pitchFamily="2" charset="2"/>
              <a:buNone/>
            </a:pPr>
            <a:r>
              <a:rPr lang="en-US" altLang="zh-CN" sz="1800" b="1" dirty="0"/>
              <a:t>                      </a:t>
            </a:r>
            <a:r>
              <a:rPr lang="en-US" altLang="zh-CN" sz="1800" b="1" dirty="0">
                <a:solidFill>
                  <a:srgbClr val="0000FF"/>
                </a:solidFill>
              </a:rPr>
              <a:t>for</a:t>
            </a:r>
            <a:r>
              <a:rPr lang="en-US" altLang="zh-CN" sz="1800" b="1" dirty="0"/>
              <a:t>(</a:t>
            </a:r>
            <a:r>
              <a:rPr lang="en-US" altLang="zh-CN" sz="1800" b="1" dirty="0" err="1"/>
              <a:t>i</a:t>
            </a:r>
            <a:r>
              <a:rPr lang="en-US" altLang="zh-CN" sz="1800" b="1" dirty="0"/>
              <a:t>=1;i&lt;=</a:t>
            </a:r>
            <a:r>
              <a:rPr lang="en-US" altLang="zh-CN" sz="1800" b="1" dirty="0" err="1"/>
              <a:t>n;i</a:t>
            </a:r>
            <a:r>
              <a:rPr lang="en-US" altLang="zh-CN" sz="1800" b="1" dirty="0"/>
              <a:t>++)</a:t>
            </a:r>
          </a:p>
          <a:p>
            <a:pPr eaLnBrk="1" hangingPunct="1">
              <a:spcBef>
                <a:spcPts val="300"/>
              </a:spcBef>
              <a:buFont typeface="Wingdings" pitchFamily="2" charset="2"/>
              <a:buNone/>
            </a:pPr>
            <a:r>
              <a:rPr lang="en-US" altLang="zh-CN" sz="1800" b="1" dirty="0"/>
              <a:t>                      	</a:t>
            </a:r>
            <a:r>
              <a:rPr lang="en-US" altLang="zh-CN" sz="1800" b="1" dirty="0">
                <a:solidFill>
                  <a:srgbClr val="0000FF"/>
                </a:solidFill>
              </a:rPr>
              <a:t>if </a:t>
            </a:r>
            <a:r>
              <a:rPr lang="en-US" altLang="zh-CN" sz="1800" b="1" dirty="0"/>
              <a:t>( </a:t>
            </a:r>
            <a:r>
              <a:rPr lang="en-US" altLang="zh-CN" sz="1800" b="1" dirty="0" err="1"/>
              <a:t>Ind</a:t>
            </a:r>
            <a:r>
              <a:rPr lang="en-US" altLang="zh-CN" sz="1800" b="1" dirty="0"/>
              <a:t>[</a:t>
            </a:r>
            <a:r>
              <a:rPr lang="en-US" altLang="zh-CN" sz="1800" b="1" dirty="0" err="1"/>
              <a:t>i</a:t>
            </a:r>
            <a:r>
              <a:rPr lang="en-US" altLang="zh-CN" sz="1800" b="1" dirty="0"/>
              <a:t>] == 0 )    </a:t>
            </a:r>
            <a:r>
              <a:rPr lang="en-US" altLang="zh-CN" sz="1800" b="1" dirty="0" err="1"/>
              <a:t>s.push</a:t>
            </a:r>
            <a:r>
              <a:rPr lang="en-US" altLang="zh-CN" sz="1800" b="1" dirty="0"/>
              <a:t>(</a:t>
            </a:r>
            <a:r>
              <a:rPr lang="en-US" altLang="zh-CN" sz="1800" b="1" dirty="0" err="1"/>
              <a:t>i</a:t>
            </a:r>
            <a:r>
              <a:rPr lang="en-US" altLang="zh-CN" sz="1800" b="1" dirty="0"/>
              <a:t>);</a:t>
            </a:r>
          </a:p>
          <a:p>
            <a:pPr eaLnBrk="1" hangingPunct="1">
              <a:spcBef>
                <a:spcPts val="300"/>
              </a:spcBef>
              <a:buFont typeface="Wingdings" pitchFamily="2" charset="2"/>
              <a:buNone/>
            </a:pPr>
            <a:r>
              <a:rPr lang="en-US" altLang="zh-CN" sz="1800" b="1" dirty="0"/>
              <a:t>                      </a:t>
            </a:r>
            <a:r>
              <a:rPr lang="en-US" altLang="zh-CN" sz="1800" b="1" dirty="0">
                <a:solidFill>
                  <a:srgbClr val="0000FF"/>
                </a:solidFill>
              </a:rPr>
              <a:t>while </a:t>
            </a:r>
            <a:r>
              <a:rPr lang="en-US" altLang="zh-CN" sz="1800" b="1" dirty="0"/>
              <a:t>( !</a:t>
            </a:r>
            <a:r>
              <a:rPr lang="en-US" altLang="zh-CN" sz="1800" b="1" dirty="0" err="1"/>
              <a:t>s.Empty</a:t>
            </a:r>
            <a:r>
              <a:rPr lang="en-US" altLang="zh-CN" sz="1800" b="1" dirty="0"/>
              <a:t>() ){</a:t>
            </a:r>
          </a:p>
          <a:p>
            <a:pPr eaLnBrk="1" hangingPunct="1">
              <a:spcBef>
                <a:spcPts val="300"/>
              </a:spcBef>
              <a:buFont typeface="Wingdings" pitchFamily="2" charset="2"/>
              <a:buNone/>
            </a:pPr>
            <a:r>
              <a:rPr lang="en-US" altLang="zh-CN" sz="1800" b="1" dirty="0"/>
              <a:t>                          v=</a:t>
            </a:r>
            <a:r>
              <a:rPr lang="en-US" altLang="zh-CN" sz="1800" b="1" dirty="0" err="1"/>
              <a:t>s.Pop</a:t>
            </a:r>
            <a:r>
              <a:rPr lang="en-US" altLang="zh-CN" sz="1800" b="1" dirty="0"/>
              <a:t>();      </a:t>
            </a:r>
            <a:r>
              <a:rPr lang="en-US" altLang="zh-CN" sz="1800" b="1" dirty="0" err="1">
                <a:solidFill>
                  <a:srgbClr val="0000FF"/>
                </a:solidFill>
              </a:rPr>
              <a:t>cout</a:t>
            </a:r>
            <a:r>
              <a:rPr lang="en-US" altLang="zh-CN" sz="1800" b="1" dirty="0"/>
              <a:t>&lt;&lt;v;    count++;</a:t>
            </a:r>
          </a:p>
          <a:p>
            <a:pPr eaLnBrk="1" hangingPunct="1">
              <a:spcBef>
                <a:spcPts val="300"/>
              </a:spcBef>
              <a:buFont typeface="Wingdings" pitchFamily="2" charset="2"/>
              <a:buNone/>
            </a:pPr>
            <a:r>
              <a:rPr lang="en-US" altLang="zh-CN" sz="1800" b="1" dirty="0"/>
              <a:t>                          w=</a:t>
            </a:r>
            <a:r>
              <a:rPr lang="en-US" altLang="zh-CN" sz="1800" b="1" dirty="0" err="1"/>
              <a:t>firstadj</a:t>
            </a:r>
            <a:r>
              <a:rPr lang="en-US" altLang="zh-CN" sz="1800" b="1" dirty="0"/>
              <a:t>(</a:t>
            </a:r>
            <a:r>
              <a:rPr lang="en-US" altLang="zh-CN" sz="1800" b="1" dirty="0" err="1"/>
              <a:t>G,v</a:t>
            </a:r>
            <a:r>
              <a:rPr lang="en-US" altLang="zh-CN" sz="1800" b="1" dirty="0"/>
              <a:t>);</a:t>
            </a:r>
          </a:p>
          <a:p>
            <a:pPr eaLnBrk="1" hangingPunct="1">
              <a:spcBef>
                <a:spcPts val="300"/>
              </a:spcBef>
              <a:buFont typeface="Wingdings" pitchFamily="2" charset="2"/>
              <a:buNone/>
            </a:pPr>
            <a:r>
              <a:rPr lang="en-US" altLang="zh-CN" sz="1800" b="1" dirty="0"/>
              <a:t>                          </a:t>
            </a:r>
            <a:r>
              <a:rPr lang="en-US" altLang="zh-CN" sz="1800" b="1" dirty="0">
                <a:solidFill>
                  <a:srgbClr val="0000FF"/>
                </a:solidFill>
              </a:rPr>
              <a:t>while</a:t>
            </a:r>
            <a:r>
              <a:rPr lang="en-US" altLang="zh-CN" sz="1800" b="1" dirty="0"/>
              <a:t>(w!=0){</a:t>
            </a:r>
          </a:p>
          <a:p>
            <a:pPr eaLnBrk="1" hangingPunct="1">
              <a:spcBef>
                <a:spcPts val="300"/>
              </a:spcBef>
              <a:buFont typeface="Wingdings" pitchFamily="2" charset="2"/>
              <a:buNone/>
            </a:pPr>
            <a:r>
              <a:rPr lang="en-US" altLang="zh-CN" sz="1800" b="1" dirty="0"/>
              <a:t>                             </a:t>
            </a:r>
            <a:r>
              <a:rPr lang="en-US" altLang="zh-CN" sz="1800" b="1" dirty="0" err="1"/>
              <a:t>Ind</a:t>
            </a:r>
            <a:r>
              <a:rPr lang="en-US" altLang="zh-CN" sz="1800" b="1" dirty="0"/>
              <a:t>[w]--;</a:t>
            </a:r>
          </a:p>
          <a:p>
            <a:pPr eaLnBrk="1" hangingPunct="1">
              <a:spcBef>
                <a:spcPts val="300"/>
              </a:spcBef>
              <a:buFont typeface="Wingdings" pitchFamily="2" charset="2"/>
              <a:buNone/>
            </a:pPr>
            <a:r>
              <a:rPr lang="en-US" altLang="zh-CN" sz="1800" b="1" dirty="0"/>
              <a:t>                             </a:t>
            </a:r>
            <a:r>
              <a:rPr lang="en-US" altLang="zh-CN" sz="1800" b="1" dirty="0">
                <a:solidFill>
                  <a:srgbClr val="0000FF"/>
                </a:solidFill>
              </a:rPr>
              <a:t>if</a:t>
            </a:r>
            <a:r>
              <a:rPr lang="en-US" altLang="zh-CN" sz="1800" b="1" dirty="0"/>
              <a:t> ( </a:t>
            </a:r>
            <a:r>
              <a:rPr lang="en-US" altLang="zh-CN" sz="1800" b="1" dirty="0" err="1"/>
              <a:t>Ind</a:t>
            </a:r>
            <a:r>
              <a:rPr lang="en-US" altLang="zh-CN" sz="1800" b="1" dirty="0"/>
              <a:t>[w] == 0 )    </a:t>
            </a:r>
            <a:r>
              <a:rPr lang="en-US" altLang="zh-CN" sz="1800" b="1" dirty="0" err="1"/>
              <a:t>s.Push</a:t>
            </a:r>
            <a:r>
              <a:rPr lang="en-US" altLang="zh-CN" sz="1800" b="1" dirty="0"/>
              <a:t>(w);</a:t>
            </a:r>
          </a:p>
          <a:p>
            <a:pPr eaLnBrk="1" hangingPunct="1">
              <a:spcBef>
                <a:spcPts val="300"/>
              </a:spcBef>
              <a:buFont typeface="Wingdings" pitchFamily="2" charset="2"/>
              <a:buNone/>
            </a:pPr>
            <a:r>
              <a:rPr lang="en-US" altLang="zh-CN" sz="1800" b="1" dirty="0"/>
              <a:t>                             w=</a:t>
            </a:r>
            <a:r>
              <a:rPr lang="en-US" altLang="zh-CN" sz="1800" b="1" dirty="0" err="1"/>
              <a:t>nextadj</a:t>
            </a:r>
            <a:r>
              <a:rPr lang="en-US" altLang="zh-CN" sz="1800" b="1" dirty="0"/>
              <a:t>(</a:t>
            </a:r>
            <a:r>
              <a:rPr lang="en-US" altLang="zh-CN" sz="1800" b="1" dirty="0" err="1"/>
              <a:t>G,v,w</a:t>
            </a:r>
            <a:r>
              <a:rPr lang="en-US" altLang="zh-CN" sz="1800" b="1" dirty="0"/>
              <a:t>);</a:t>
            </a:r>
          </a:p>
          <a:p>
            <a:pPr eaLnBrk="1" hangingPunct="1">
              <a:spcBef>
                <a:spcPts val="300"/>
              </a:spcBef>
              <a:buFont typeface="Wingdings" pitchFamily="2" charset="2"/>
              <a:buNone/>
            </a:pPr>
            <a:r>
              <a:rPr lang="en-US" altLang="zh-CN" sz="1800" b="1" dirty="0"/>
              <a:t>                          }</a:t>
            </a:r>
          </a:p>
          <a:p>
            <a:pPr eaLnBrk="1" hangingPunct="1">
              <a:spcBef>
                <a:spcPts val="300"/>
              </a:spcBef>
              <a:buFont typeface="Wingdings" pitchFamily="2" charset="2"/>
              <a:buNone/>
            </a:pPr>
            <a:r>
              <a:rPr lang="en-US" altLang="zh-CN" sz="1800" b="1" dirty="0"/>
              <a:t>                      }</a:t>
            </a:r>
          </a:p>
          <a:p>
            <a:pPr eaLnBrk="1" hangingPunct="1">
              <a:spcBef>
                <a:spcPts val="300"/>
              </a:spcBef>
              <a:buFont typeface="Wingdings" pitchFamily="2" charset="2"/>
              <a:buNone/>
            </a:pPr>
            <a:r>
              <a:rPr lang="en-US" altLang="zh-CN" sz="1800" b="1" dirty="0"/>
              <a:t>                     </a:t>
            </a:r>
            <a:r>
              <a:rPr lang="en-US" altLang="zh-CN" sz="1800" b="1" dirty="0">
                <a:solidFill>
                  <a:srgbClr val="0000FF"/>
                </a:solidFill>
              </a:rPr>
              <a:t>if </a:t>
            </a:r>
            <a:r>
              <a:rPr lang="en-US" altLang="zh-CN" sz="1800" b="1" dirty="0"/>
              <a:t>( count == n )   </a:t>
            </a:r>
            <a:r>
              <a:rPr lang="en-US" altLang="zh-CN" sz="1800" b="1" dirty="0">
                <a:solidFill>
                  <a:srgbClr val="0000FF"/>
                </a:solidFill>
              </a:rPr>
              <a:t>return</a:t>
            </a:r>
            <a:r>
              <a:rPr lang="en-US" altLang="zh-CN" sz="1800" b="1" dirty="0"/>
              <a:t> TRUE: </a:t>
            </a:r>
          </a:p>
          <a:p>
            <a:pPr eaLnBrk="1" hangingPunct="1">
              <a:spcBef>
                <a:spcPts val="300"/>
              </a:spcBef>
              <a:buFont typeface="Wingdings" pitchFamily="2" charset="2"/>
              <a:buNone/>
            </a:pPr>
            <a:r>
              <a:rPr lang="en-US" altLang="zh-CN" sz="1800" b="1" dirty="0"/>
              <a:t>                     </a:t>
            </a:r>
            <a:r>
              <a:rPr lang="en-US" altLang="zh-CN" sz="1800" b="1" dirty="0">
                <a:solidFill>
                  <a:srgbClr val="0000FF"/>
                </a:solidFill>
              </a:rPr>
              <a:t>else</a:t>
            </a:r>
            <a:r>
              <a:rPr lang="en-US" altLang="zh-CN" sz="1800" b="1" dirty="0"/>
              <a:t>  </a:t>
            </a:r>
            <a:r>
              <a:rPr lang="en-US" altLang="zh-CN" sz="1800" b="1" dirty="0">
                <a:solidFill>
                  <a:srgbClr val="0000FF"/>
                </a:solidFill>
              </a:rPr>
              <a:t>return</a:t>
            </a:r>
            <a:r>
              <a:rPr lang="en-US" altLang="zh-CN" sz="1800" b="1" dirty="0"/>
              <a:t> FALSE;</a:t>
            </a:r>
          </a:p>
          <a:p>
            <a:pPr eaLnBrk="1" hangingPunct="1">
              <a:spcBef>
                <a:spcPts val="300"/>
              </a:spcBef>
              <a:buFont typeface="Wingdings" pitchFamily="2" charset="2"/>
              <a:buNone/>
            </a:pPr>
            <a:r>
              <a:rPr lang="en-US" altLang="zh-CN" sz="1800" b="1" dirty="0"/>
              <a:t>            }</a:t>
            </a:r>
          </a:p>
        </p:txBody>
      </p:sp>
      <p:sp>
        <p:nvSpPr>
          <p:cNvPr id="67588" name="Rectangle 4"/>
          <p:cNvSpPr>
            <a:spLocks noChangeArrowheads="1"/>
          </p:cNvSpPr>
          <p:nvPr/>
        </p:nvSpPr>
        <p:spPr bwMode="auto">
          <a:xfrm>
            <a:off x="4643438" y="3789363"/>
            <a:ext cx="4500562" cy="1949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57200" indent="-457200">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buClr>
                <a:srgbClr val="CC3300"/>
              </a:buClr>
              <a:buFont typeface="Wingdings" pitchFamily="2" charset="2"/>
              <a:buChar char="p"/>
            </a:pPr>
            <a:r>
              <a:rPr lang="zh-CN" altLang="en-US" sz="2400" b="1" dirty="0">
                <a:latin typeface="Times New Roman" pitchFamily="18" charset="0"/>
                <a:ea typeface="仿宋" pitchFamily="49" charset="-122"/>
              </a:rPr>
              <a:t>分析</a:t>
            </a:r>
          </a:p>
          <a:p>
            <a:r>
              <a:rPr lang="zh-CN" altLang="en-US" sz="2400" dirty="0">
                <a:latin typeface="Times New Roman" pitchFamily="18" charset="0"/>
                <a:ea typeface="仿宋" pitchFamily="49" charset="-122"/>
              </a:rPr>
              <a:t>    </a:t>
            </a:r>
            <a:r>
              <a:rPr lang="zh-CN" altLang="en-US" sz="2400" b="1" dirty="0">
                <a:latin typeface="Times New Roman" pitchFamily="18" charset="0"/>
                <a:ea typeface="仿宋" pitchFamily="49" charset="-122"/>
              </a:rPr>
              <a:t>若图采用</a:t>
            </a:r>
            <a:r>
              <a:rPr lang="zh-CN" altLang="en-US" sz="2400" b="1" dirty="0">
                <a:solidFill>
                  <a:srgbClr val="FF0000"/>
                </a:solidFill>
                <a:latin typeface="Times New Roman" pitchFamily="18" charset="0"/>
                <a:ea typeface="仿宋" pitchFamily="49" charset="-122"/>
              </a:rPr>
              <a:t>邻接矩阵</a:t>
            </a:r>
            <a:r>
              <a:rPr lang="zh-CN" altLang="en-US" sz="2400" b="1" dirty="0">
                <a:latin typeface="Times New Roman" pitchFamily="18" charset="0"/>
                <a:ea typeface="仿宋" pitchFamily="49" charset="-122"/>
              </a:rPr>
              <a:t>来存储，则算法复杂度为</a:t>
            </a:r>
            <a:r>
              <a:rPr lang="zh-CN" altLang="en-US" sz="2400" b="1" dirty="0">
                <a:solidFill>
                  <a:srgbClr val="FF0000"/>
                </a:solidFill>
                <a:latin typeface="Times New Roman" pitchFamily="18" charset="0"/>
                <a:ea typeface="仿宋" pitchFamily="49" charset="-122"/>
              </a:rPr>
              <a:t>Ｏ</a:t>
            </a:r>
            <a:r>
              <a:rPr lang="en-US" altLang="zh-CN" sz="2400" b="1" dirty="0">
                <a:solidFill>
                  <a:srgbClr val="FF0000"/>
                </a:solidFill>
                <a:latin typeface="Times New Roman" pitchFamily="18" charset="0"/>
                <a:ea typeface="仿宋" pitchFamily="49" charset="-122"/>
              </a:rPr>
              <a:t>(n</a:t>
            </a:r>
            <a:r>
              <a:rPr lang="en-US" altLang="zh-CN" sz="2400" b="1" baseline="30000" dirty="0">
                <a:solidFill>
                  <a:srgbClr val="FF0000"/>
                </a:solidFill>
                <a:latin typeface="Times New Roman" pitchFamily="18" charset="0"/>
                <a:ea typeface="仿宋" pitchFamily="49" charset="-122"/>
              </a:rPr>
              <a:t>2</a:t>
            </a:r>
            <a:r>
              <a:rPr lang="en-US" altLang="zh-CN" sz="2400" b="1" dirty="0">
                <a:solidFill>
                  <a:srgbClr val="FF0000"/>
                </a:solidFill>
                <a:latin typeface="Times New Roman" pitchFamily="18" charset="0"/>
                <a:ea typeface="仿宋" pitchFamily="49" charset="-122"/>
              </a:rPr>
              <a:t>)</a:t>
            </a:r>
            <a:r>
              <a:rPr lang="zh-CN" altLang="en-US" sz="2400" b="1" dirty="0">
                <a:latin typeface="Times New Roman" pitchFamily="18" charset="0"/>
                <a:ea typeface="仿宋" pitchFamily="49" charset="-122"/>
              </a:rPr>
              <a:t>；</a:t>
            </a:r>
          </a:p>
          <a:p>
            <a:r>
              <a:rPr lang="zh-CN" altLang="en-US" sz="2400" b="1" dirty="0">
                <a:latin typeface="Times New Roman" pitchFamily="18" charset="0"/>
                <a:ea typeface="仿宋" pitchFamily="49" charset="-122"/>
              </a:rPr>
              <a:t>　　若图采用</a:t>
            </a:r>
            <a:r>
              <a:rPr lang="zh-CN" altLang="en-US" sz="2400" b="1" dirty="0">
                <a:solidFill>
                  <a:srgbClr val="FF0000"/>
                </a:solidFill>
                <a:latin typeface="Times New Roman" pitchFamily="18" charset="0"/>
                <a:ea typeface="仿宋" pitchFamily="49" charset="-122"/>
              </a:rPr>
              <a:t>邻接表</a:t>
            </a:r>
            <a:r>
              <a:rPr lang="zh-CN" altLang="en-US" sz="2400" b="1" dirty="0">
                <a:latin typeface="Times New Roman" pitchFamily="18" charset="0"/>
                <a:ea typeface="仿宋" pitchFamily="49" charset="-122"/>
              </a:rPr>
              <a:t>来存储，则算法复杂度为</a:t>
            </a:r>
            <a:r>
              <a:rPr lang="zh-CN" altLang="en-US" sz="2400" b="1" dirty="0">
                <a:solidFill>
                  <a:srgbClr val="FF0000"/>
                </a:solidFill>
                <a:latin typeface="Times New Roman" pitchFamily="18" charset="0"/>
                <a:ea typeface="仿宋" pitchFamily="49" charset="-122"/>
              </a:rPr>
              <a:t>Ｏ</a:t>
            </a:r>
            <a:r>
              <a:rPr lang="en-US" altLang="zh-CN" sz="2400" b="1" dirty="0">
                <a:solidFill>
                  <a:srgbClr val="FF0000"/>
                </a:solidFill>
                <a:latin typeface="Times New Roman" pitchFamily="18" charset="0"/>
                <a:ea typeface="仿宋" pitchFamily="49" charset="-122"/>
              </a:rPr>
              <a:t>(</a:t>
            </a:r>
            <a:r>
              <a:rPr lang="en-US" altLang="zh-CN" sz="2400" b="1" dirty="0" err="1">
                <a:solidFill>
                  <a:srgbClr val="FF0000"/>
                </a:solidFill>
                <a:latin typeface="Times New Roman" pitchFamily="18" charset="0"/>
                <a:ea typeface="仿宋" pitchFamily="49" charset="-122"/>
              </a:rPr>
              <a:t>n+e</a:t>
            </a:r>
            <a:r>
              <a:rPr lang="en-US" altLang="zh-CN" sz="2400" b="1" dirty="0">
                <a:solidFill>
                  <a:srgbClr val="FF0000"/>
                </a:solidFill>
                <a:latin typeface="Times New Roman" pitchFamily="18" charset="0"/>
                <a:ea typeface="仿宋" pitchFamily="49" charset="-122"/>
              </a:rPr>
              <a:t>)</a:t>
            </a:r>
            <a:r>
              <a:rPr lang="zh-CN" altLang="en-US" sz="2400" b="1" dirty="0">
                <a:latin typeface="Times New Roman" pitchFamily="18" charset="0"/>
                <a:ea typeface="仿宋" pitchFamily="49" charset="-122"/>
              </a:rPr>
              <a:t>。</a:t>
            </a:r>
          </a:p>
        </p:txBody>
      </p:sp>
      <p:grpSp>
        <p:nvGrpSpPr>
          <p:cNvPr id="11" name="组合 10"/>
          <p:cNvGrpSpPr/>
          <p:nvPr/>
        </p:nvGrpSpPr>
        <p:grpSpPr>
          <a:xfrm>
            <a:off x="541441" y="102062"/>
            <a:ext cx="7918991" cy="699930"/>
            <a:chOff x="541441" y="102062"/>
            <a:chExt cx="7918991" cy="699930"/>
          </a:xfrm>
        </p:grpSpPr>
        <p:sp>
          <p:nvSpPr>
            <p:cNvPr id="12" name="TextBox 6"/>
            <p:cNvSpPr txBox="1">
              <a:spLocks noChangeArrowheads="1"/>
            </p:cNvSpPr>
            <p:nvPr/>
          </p:nvSpPr>
          <p:spPr bwMode="auto">
            <a:xfrm>
              <a:off x="685457" y="102062"/>
              <a:ext cx="7774975"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9.6 </a:t>
              </a:r>
              <a:r>
                <a:rPr lang="zh-CN" altLang="en-US" sz="3600" b="1" dirty="0">
                  <a:latin typeface="Times New Roman" pitchFamily="18" charset="0"/>
                  <a:ea typeface="黑体" pitchFamily="49" charset="-122"/>
                </a:rPr>
                <a:t>有向无环图的应用</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拓扑排序</a:t>
              </a:r>
            </a:p>
          </p:txBody>
        </p:sp>
        <p:grpSp>
          <p:nvGrpSpPr>
            <p:cNvPr id="13" name="组合 12"/>
            <p:cNvGrpSpPr/>
            <p:nvPr/>
          </p:nvGrpSpPr>
          <p:grpSpPr>
            <a:xfrm>
              <a:off x="541441" y="127832"/>
              <a:ext cx="784080" cy="674160"/>
              <a:chOff x="541441" y="127832"/>
              <a:chExt cx="784080" cy="674160"/>
            </a:xfrm>
          </p:grpSpPr>
          <p:sp>
            <p:nvSpPr>
              <p:cNvPr id="14"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pic>
            <p:nvPicPr>
              <p:cNvPr id="15" name="图片 14"/>
              <p:cNvPicPr>
                <a:picLocks noChangeAspect="1"/>
              </p:cNvPicPr>
              <p:nvPr/>
            </p:nvPicPr>
            <p:blipFill>
              <a:blip r:embed="rId2" cstate="print"/>
              <a:stretch>
                <a:fillRect/>
              </a:stretch>
            </p:blipFill>
            <p:spPr>
              <a:xfrm>
                <a:off x="734178" y="297299"/>
                <a:ext cx="404824" cy="335225"/>
              </a:xfrm>
              <a:prstGeom prst="rect">
                <a:avLst/>
              </a:prstGeom>
            </p:spPr>
          </p:pic>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linds(horizont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linds(horizont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linds(horizontal)">
                                      <p:cBhvr>
                                        <p:cTn id="67" dur="500"/>
                                        <p:tgtEl>
                                          <p:spTgt spid="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
                                            <p:txEl>
                                              <p:pRg st="13" end="13"/>
                                            </p:txEl>
                                          </p:spTgt>
                                        </p:tgtEl>
                                        <p:attrNameLst>
                                          <p:attrName>style.visibility</p:attrName>
                                        </p:attrNameLst>
                                      </p:cBhvr>
                                      <p:to>
                                        <p:strVal val="visible"/>
                                      </p:to>
                                    </p:set>
                                    <p:animEffect transition="in" filter="blinds(horizontal)">
                                      <p:cBhvr>
                                        <p:cTn id="72" dur="500"/>
                                        <p:tgtEl>
                                          <p:spTgt spid="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
                                            <p:txEl>
                                              <p:pRg st="14" end="14"/>
                                            </p:txEl>
                                          </p:spTgt>
                                        </p:tgtEl>
                                        <p:attrNameLst>
                                          <p:attrName>style.visibility</p:attrName>
                                        </p:attrNameLst>
                                      </p:cBhvr>
                                      <p:to>
                                        <p:strVal val="visible"/>
                                      </p:to>
                                    </p:set>
                                    <p:animEffect transition="in" filter="blinds(horizontal)">
                                      <p:cBhvr>
                                        <p:cTn id="77" dur="500"/>
                                        <p:tgtEl>
                                          <p:spTgt spid="2">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
                                            <p:txEl>
                                              <p:pRg st="15" end="15"/>
                                            </p:txEl>
                                          </p:spTgt>
                                        </p:tgtEl>
                                        <p:attrNameLst>
                                          <p:attrName>style.visibility</p:attrName>
                                        </p:attrNameLst>
                                      </p:cBhvr>
                                      <p:to>
                                        <p:strVal val="visible"/>
                                      </p:to>
                                    </p:set>
                                    <p:animEffect transition="in" filter="blinds(horizontal)">
                                      <p:cBhvr>
                                        <p:cTn id="82" dur="500"/>
                                        <p:tgtEl>
                                          <p:spTgt spid="2">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
                                            <p:txEl>
                                              <p:pRg st="16" end="16"/>
                                            </p:txEl>
                                          </p:spTgt>
                                        </p:tgtEl>
                                        <p:attrNameLst>
                                          <p:attrName>style.visibility</p:attrName>
                                        </p:attrNameLst>
                                      </p:cBhvr>
                                      <p:to>
                                        <p:strVal val="visible"/>
                                      </p:to>
                                    </p:set>
                                    <p:animEffect transition="in" filter="blinds(horizontal)">
                                      <p:cBhvr>
                                        <p:cTn id="87" dur="500"/>
                                        <p:tgtEl>
                                          <p:spTgt spid="2">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
                                            <p:txEl>
                                              <p:pRg st="17" end="17"/>
                                            </p:txEl>
                                          </p:spTgt>
                                        </p:tgtEl>
                                        <p:attrNameLst>
                                          <p:attrName>style.visibility</p:attrName>
                                        </p:attrNameLst>
                                      </p:cBhvr>
                                      <p:to>
                                        <p:strVal val="visible"/>
                                      </p:to>
                                    </p:set>
                                    <p:animEffect transition="in" filter="blinds(horizontal)">
                                      <p:cBhvr>
                                        <p:cTn id="92" dur="500"/>
                                        <p:tgtEl>
                                          <p:spTgt spid="2">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67588">
                                            <p:txEl>
                                              <p:pRg st="0" end="0"/>
                                            </p:txEl>
                                          </p:spTgt>
                                        </p:tgtEl>
                                        <p:attrNameLst>
                                          <p:attrName>style.visibility</p:attrName>
                                        </p:attrNameLst>
                                      </p:cBhvr>
                                      <p:to>
                                        <p:strVal val="visible"/>
                                      </p:to>
                                    </p:set>
                                    <p:animEffect transition="in" filter="blinds(horizontal)">
                                      <p:cBhvr>
                                        <p:cTn id="97" dur="500"/>
                                        <p:tgtEl>
                                          <p:spTgt spid="67588">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67588">
                                            <p:txEl>
                                              <p:pRg st="1" end="1"/>
                                            </p:txEl>
                                          </p:spTgt>
                                        </p:tgtEl>
                                        <p:attrNameLst>
                                          <p:attrName>style.visibility</p:attrName>
                                        </p:attrNameLst>
                                      </p:cBhvr>
                                      <p:to>
                                        <p:strVal val="visible"/>
                                      </p:to>
                                    </p:set>
                                    <p:animEffect transition="in" filter="blinds(horizontal)">
                                      <p:cBhvr>
                                        <p:cTn id="102" dur="500"/>
                                        <p:tgtEl>
                                          <p:spTgt spid="67588">
                                            <p:txEl>
                                              <p:pRg st="1" end="1"/>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67588">
                                            <p:txEl>
                                              <p:pRg st="2" end="2"/>
                                            </p:txEl>
                                          </p:spTgt>
                                        </p:tgtEl>
                                        <p:attrNameLst>
                                          <p:attrName>style.visibility</p:attrName>
                                        </p:attrNameLst>
                                      </p:cBhvr>
                                      <p:to>
                                        <p:strVal val="visible"/>
                                      </p:to>
                                    </p:set>
                                    <p:animEffect transition="in" filter="blinds(horizontal)">
                                      <p:cBhvr>
                                        <p:cTn id="107" dur="500"/>
                                        <p:tgtEl>
                                          <p:spTgt spid="6758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15601A01-D36D-4B8D-B02E-1704790FBE00}" type="slidenum">
              <a:rPr lang="zh-CN" altLang="en-US">
                <a:solidFill>
                  <a:schemeClr val="bg1"/>
                </a:solidFill>
                <a:latin typeface="Verdana" pitchFamily="34" charset="0"/>
                <a:ea typeface="宋体" pitchFamily="2" charset="-122"/>
              </a:rPr>
              <a:pPr/>
              <a:t>74</a:t>
            </a:fld>
            <a:endParaRPr lang="en-US" altLang="zh-CN">
              <a:solidFill>
                <a:schemeClr val="bg1"/>
              </a:solidFill>
              <a:latin typeface="Verdana" pitchFamily="34" charset="0"/>
              <a:ea typeface="宋体" pitchFamily="2" charset="-122"/>
            </a:endParaRPr>
          </a:p>
        </p:txBody>
      </p:sp>
      <p:sp>
        <p:nvSpPr>
          <p:cNvPr id="2" name="Rectangle 3"/>
          <p:cNvSpPr>
            <a:spLocks noGrp="1" noChangeArrowheads="1"/>
          </p:cNvSpPr>
          <p:nvPr>
            <p:ph type="body" idx="1"/>
          </p:nvPr>
        </p:nvSpPr>
        <p:spPr>
          <a:xfrm>
            <a:off x="445248" y="980728"/>
            <a:ext cx="8229600" cy="4678451"/>
          </a:xfrm>
        </p:spPr>
        <p:txBody>
          <a:bodyPr/>
          <a:lstStyle/>
          <a:p>
            <a:pPr eaLnBrk="1" hangingPunct="1">
              <a:buClr>
                <a:srgbClr val="FF0000"/>
              </a:buClr>
              <a:buFont typeface="Wingdings" pitchFamily="2" charset="2"/>
              <a:buChar char="ü"/>
            </a:pPr>
            <a:r>
              <a:rPr lang="zh-CN" altLang="en-US" sz="2800" b="1" dirty="0"/>
              <a:t>例</a:t>
            </a:r>
            <a:r>
              <a:rPr lang="en-US" altLang="zh-CN" sz="2800" b="1" dirty="0"/>
              <a:t>: </a:t>
            </a:r>
            <a:r>
              <a:rPr lang="zh-CN" altLang="en-US" sz="2800" b="1" dirty="0"/>
              <a:t>写出一个拓扑序列</a:t>
            </a:r>
          </a:p>
          <a:p>
            <a:pPr eaLnBrk="1" hangingPunct="1">
              <a:buFont typeface="Wingdings" pitchFamily="2" charset="2"/>
              <a:buNone/>
            </a:pPr>
            <a:endParaRPr lang="zh-CN" altLang="en-US" sz="2000" dirty="0"/>
          </a:p>
          <a:p>
            <a:pPr eaLnBrk="1" hangingPunct="1">
              <a:buFont typeface="Wingdings" pitchFamily="2" charset="2"/>
              <a:buNone/>
            </a:pPr>
            <a:endParaRPr lang="zh-CN" altLang="en-US" sz="2000" dirty="0"/>
          </a:p>
          <a:p>
            <a:pPr eaLnBrk="1" hangingPunct="1">
              <a:buFont typeface="Wingdings" pitchFamily="2" charset="2"/>
              <a:buNone/>
            </a:pPr>
            <a:endParaRPr lang="zh-CN" altLang="en-US" sz="2000" dirty="0"/>
          </a:p>
          <a:p>
            <a:pPr eaLnBrk="1" hangingPunct="1">
              <a:buFont typeface="Wingdings" pitchFamily="2" charset="2"/>
              <a:buNone/>
            </a:pPr>
            <a:endParaRPr lang="zh-CN" altLang="en-US" sz="2000" dirty="0"/>
          </a:p>
          <a:p>
            <a:pPr eaLnBrk="1" hangingPunct="1">
              <a:buFont typeface="Wingdings" pitchFamily="2" charset="2"/>
              <a:buNone/>
            </a:pPr>
            <a:endParaRPr lang="zh-CN" altLang="en-US" sz="2000" dirty="0"/>
          </a:p>
          <a:p>
            <a:pPr eaLnBrk="1" hangingPunct="1">
              <a:buFont typeface="Wingdings" pitchFamily="2" charset="2"/>
              <a:buNone/>
            </a:pPr>
            <a:endParaRPr lang="zh-CN" altLang="en-US" sz="2000" dirty="0"/>
          </a:p>
          <a:p>
            <a:pPr eaLnBrk="1" hangingPunct="1">
              <a:buFont typeface="Wingdings" pitchFamily="2" charset="2"/>
              <a:buNone/>
            </a:pPr>
            <a:endParaRPr lang="zh-CN" altLang="en-US" sz="2000" dirty="0"/>
          </a:p>
          <a:p>
            <a:pPr eaLnBrk="1" hangingPunct="1">
              <a:buFont typeface="Wingdings" pitchFamily="2" charset="2"/>
              <a:buNone/>
            </a:pPr>
            <a:endParaRPr lang="zh-CN" altLang="en-US" sz="2000" dirty="0"/>
          </a:p>
          <a:p>
            <a:pPr eaLnBrk="1" hangingPunct="1">
              <a:buFont typeface="Wingdings" pitchFamily="2" charset="2"/>
              <a:buNone/>
            </a:pPr>
            <a:endParaRPr lang="zh-CN" altLang="en-US" sz="2000" dirty="0"/>
          </a:p>
          <a:p>
            <a:pPr eaLnBrk="1" hangingPunct="1">
              <a:buFont typeface="Wingdings" pitchFamily="2" charset="2"/>
              <a:buNone/>
            </a:pPr>
            <a:r>
              <a:rPr lang="zh-CN" altLang="en-US" sz="2400" dirty="0"/>
              <a:t>所以，其中一种拓扑序列为：</a:t>
            </a:r>
          </a:p>
          <a:p>
            <a:pPr eaLnBrk="1" hangingPunct="1">
              <a:buFont typeface="Wingdings" pitchFamily="2" charset="2"/>
              <a:buNone/>
            </a:pPr>
            <a:r>
              <a:rPr lang="zh-CN" altLang="en-US" sz="2400" dirty="0"/>
              <a:t>              </a:t>
            </a:r>
            <a:r>
              <a:rPr lang="en-US" altLang="zh-CN" sz="2400" dirty="0"/>
              <a:t>2— 5—  1—  4—  7—  3—  6—  8—  9—  10</a:t>
            </a:r>
          </a:p>
          <a:p>
            <a:pPr eaLnBrk="1" hangingPunct="1">
              <a:buFont typeface="Wingdings" pitchFamily="2" charset="2"/>
              <a:buNone/>
            </a:pPr>
            <a:r>
              <a:rPr lang="zh-CN" altLang="en-US" sz="2400" b="1" dirty="0">
                <a:solidFill>
                  <a:srgbClr val="FF0000"/>
                </a:solidFill>
              </a:rPr>
              <a:t>思考：写出所有</a:t>
            </a:r>
            <a:r>
              <a:rPr lang="zh-CN" altLang="en-US" sz="2400" b="1">
                <a:solidFill>
                  <a:srgbClr val="FF0000"/>
                </a:solidFill>
              </a:rPr>
              <a:t>的拓扑序列。</a:t>
            </a:r>
            <a:endParaRPr lang="zh-CN" altLang="en-US" sz="2400" b="1" dirty="0">
              <a:solidFill>
                <a:srgbClr val="FF0000"/>
              </a:solidFill>
            </a:endParaRPr>
          </a:p>
        </p:txBody>
      </p:sp>
      <p:grpSp>
        <p:nvGrpSpPr>
          <p:cNvPr id="7" name="组合 6"/>
          <p:cNvGrpSpPr/>
          <p:nvPr/>
        </p:nvGrpSpPr>
        <p:grpSpPr>
          <a:xfrm>
            <a:off x="539552" y="66293"/>
            <a:ext cx="1559236" cy="696929"/>
            <a:chOff x="973123" y="4906917"/>
            <a:chExt cx="1559236" cy="696929"/>
          </a:xfrm>
        </p:grpSpPr>
        <p:sp>
          <p:nvSpPr>
            <p:cNvPr id="8" name="矩形 7"/>
            <p:cNvSpPr/>
            <p:nvPr/>
          </p:nvSpPr>
          <p:spPr>
            <a:xfrm>
              <a:off x="1523750" y="4964472"/>
              <a:ext cx="1008609"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练习</a:t>
              </a:r>
            </a:p>
          </p:txBody>
        </p:sp>
        <p:pic>
          <p:nvPicPr>
            <p:cNvPr id="9" name="图片 8"/>
            <p:cNvPicPr/>
            <p:nvPr/>
          </p:nvPicPr>
          <p:blipFill>
            <a:blip r:embed="rId2"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grpSp>
        <p:nvGrpSpPr>
          <p:cNvPr id="3" name="组合 2"/>
          <p:cNvGrpSpPr/>
          <p:nvPr/>
        </p:nvGrpSpPr>
        <p:grpSpPr>
          <a:xfrm>
            <a:off x="2072245" y="1844824"/>
            <a:ext cx="4312794" cy="2665412"/>
            <a:chOff x="2072245" y="1844824"/>
            <a:chExt cx="4312794" cy="2665412"/>
          </a:xfrm>
        </p:grpSpPr>
        <p:grpSp>
          <p:nvGrpSpPr>
            <p:cNvPr id="10" name="Group 4"/>
            <p:cNvGrpSpPr/>
            <p:nvPr/>
          </p:nvGrpSpPr>
          <p:grpSpPr bwMode="auto">
            <a:xfrm>
              <a:off x="2098788" y="1844824"/>
              <a:ext cx="4286251" cy="2665412"/>
              <a:chOff x="220" y="0"/>
              <a:chExt cx="2637" cy="1951"/>
            </a:xfrm>
          </p:grpSpPr>
          <p:sp>
            <p:nvSpPr>
              <p:cNvPr id="11" name="Oval 5"/>
              <p:cNvSpPr>
                <a:spLocks noChangeArrowheads="1"/>
              </p:cNvSpPr>
              <p:nvPr/>
            </p:nvSpPr>
            <p:spPr bwMode="auto">
              <a:xfrm>
                <a:off x="220" y="530"/>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1</a:t>
                </a:r>
              </a:p>
            </p:txBody>
          </p:sp>
          <p:sp>
            <p:nvSpPr>
              <p:cNvPr id="12" name="Oval 6"/>
              <p:cNvSpPr>
                <a:spLocks noChangeArrowheads="1"/>
              </p:cNvSpPr>
              <p:nvPr/>
            </p:nvSpPr>
            <p:spPr bwMode="auto">
              <a:xfrm>
                <a:off x="1042" y="46"/>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3</a:t>
                </a:r>
              </a:p>
            </p:txBody>
          </p:sp>
          <p:sp>
            <p:nvSpPr>
              <p:cNvPr id="13" name="Oval 7"/>
              <p:cNvSpPr>
                <a:spLocks noChangeArrowheads="1"/>
              </p:cNvSpPr>
              <p:nvPr/>
            </p:nvSpPr>
            <p:spPr bwMode="auto">
              <a:xfrm>
                <a:off x="1088" y="953"/>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4</a:t>
                </a:r>
              </a:p>
            </p:txBody>
          </p:sp>
          <p:sp>
            <p:nvSpPr>
              <p:cNvPr id="14" name="Oval 8"/>
              <p:cNvSpPr>
                <a:spLocks noChangeArrowheads="1"/>
              </p:cNvSpPr>
              <p:nvPr/>
            </p:nvSpPr>
            <p:spPr bwMode="auto">
              <a:xfrm>
                <a:off x="1088" y="176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5</a:t>
                </a:r>
              </a:p>
            </p:txBody>
          </p:sp>
          <p:sp>
            <p:nvSpPr>
              <p:cNvPr id="15" name="Line 9"/>
              <p:cNvSpPr>
                <a:spLocks noChangeShapeType="1"/>
              </p:cNvSpPr>
              <p:nvPr/>
            </p:nvSpPr>
            <p:spPr bwMode="auto">
              <a:xfrm flipV="1">
                <a:off x="362" y="180"/>
                <a:ext cx="683" cy="364"/>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16" name="Line 10"/>
              <p:cNvSpPr>
                <a:spLocks noChangeShapeType="1"/>
              </p:cNvSpPr>
              <p:nvPr/>
            </p:nvSpPr>
            <p:spPr bwMode="auto">
              <a:xfrm>
                <a:off x="378" y="688"/>
                <a:ext cx="724" cy="334"/>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17" name="Line 11"/>
              <p:cNvSpPr>
                <a:spLocks noChangeShapeType="1"/>
              </p:cNvSpPr>
              <p:nvPr/>
            </p:nvSpPr>
            <p:spPr bwMode="auto">
              <a:xfrm>
                <a:off x="1178" y="227"/>
                <a:ext cx="770" cy="359"/>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18" name="Line 12"/>
              <p:cNvSpPr>
                <a:spLocks noChangeShapeType="1"/>
              </p:cNvSpPr>
              <p:nvPr/>
            </p:nvSpPr>
            <p:spPr bwMode="auto">
              <a:xfrm flipV="1">
                <a:off x="1269" y="683"/>
                <a:ext cx="640" cy="361"/>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19" name="Oval 13"/>
              <p:cNvSpPr>
                <a:spLocks noChangeArrowheads="1"/>
              </p:cNvSpPr>
              <p:nvPr/>
            </p:nvSpPr>
            <p:spPr bwMode="auto">
              <a:xfrm>
                <a:off x="1904" y="544"/>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6</a:t>
                </a:r>
              </a:p>
            </p:txBody>
          </p:sp>
          <p:sp>
            <p:nvSpPr>
              <p:cNvPr id="20" name="Oval 14"/>
              <p:cNvSpPr>
                <a:spLocks noChangeArrowheads="1"/>
              </p:cNvSpPr>
              <p:nvPr/>
            </p:nvSpPr>
            <p:spPr bwMode="auto">
              <a:xfrm>
                <a:off x="1950" y="1315"/>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7</a:t>
                </a:r>
              </a:p>
            </p:txBody>
          </p:sp>
          <p:sp>
            <p:nvSpPr>
              <p:cNvPr id="22" name="Line 16"/>
              <p:cNvSpPr>
                <a:spLocks noChangeShapeType="1"/>
              </p:cNvSpPr>
              <p:nvPr/>
            </p:nvSpPr>
            <p:spPr bwMode="auto">
              <a:xfrm>
                <a:off x="2077" y="659"/>
                <a:ext cx="606" cy="343"/>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23" name="Line 17"/>
              <p:cNvSpPr>
                <a:spLocks noChangeShapeType="1"/>
              </p:cNvSpPr>
              <p:nvPr/>
            </p:nvSpPr>
            <p:spPr bwMode="auto">
              <a:xfrm flipV="1">
                <a:off x="2057" y="130"/>
                <a:ext cx="631" cy="45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24" name="Oval 18"/>
              <p:cNvSpPr>
                <a:spLocks noChangeArrowheads="1"/>
              </p:cNvSpPr>
              <p:nvPr/>
            </p:nvSpPr>
            <p:spPr bwMode="auto">
              <a:xfrm>
                <a:off x="2670" y="0"/>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8</a:t>
                </a:r>
              </a:p>
            </p:txBody>
          </p:sp>
          <p:sp>
            <p:nvSpPr>
              <p:cNvPr id="25" name="Oval 19"/>
              <p:cNvSpPr>
                <a:spLocks noChangeArrowheads="1"/>
              </p:cNvSpPr>
              <p:nvPr/>
            </p:nvSpPr>
            <p:spPr bwMode="auto">
              <a:xfrm>
                <a:off x="2675" y="952"/>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9</a:t>
                </a:r>
              </a:p>
            </p:txBody>
          </p:sp>
          <p:sp>
            <p:nvSpPr>
              <p:cNvPr id="26" name="Oval 20"/>
              <p:cNvSpPr>
                <a:spLocks noChangeArrowheads="1"/>
              </p:cNvSpPr>
              <p:nvPr/>
            </p:nvSpPr>
            <p:spPr bwMode="auto">
              <a:xfrm>
                <a:off x="2657" y="1769"/>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10</a:t>
                </a:r>
              </a:p>
            </p:txBody>
          </p:sp>
          <p:sp>
            <p:nvSpPr>
              <p:cNvPr id="28" name="Line 22"/>
              <p:cNvSpPr>
                <a:spLocks noChangeShapeType="1"/>
              </p:cNvSpPr>
              <p:nvPr/>
            </p:nvSpPr>
            <p:spPr bwMode="auto">
              <a:xfrm>
                <a:off x="362" y="1610"/>
                <a:ext cx="740" cy="205"/>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29" name="Line 23"/>
              <p:cNvSpPr>
                <a:spLocks noChangeShapeType="1"/>
              </p:cNvSpPr>
              <p:nvPr/>
            </p:nvSpPr>
            <p:spPr bwMode="auto">
              <a:xfrm flipV="1">
                <a:off x="1246" y="1458"/>
                <a:ext cx="725" cy="352"/>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30" name="Line 24"/>
              <p:cNvSpPr>
                <a:spLocks noChangeShapeType="1"/>
              </p:cNvSpPr>
              <p:nvPr/>
            </p:nvSpPr>
            <p:spPr bwMode="auto">
              <a:xfrm>
                <a:off x="1269" y="1084"/>
                <a:ext cx="700" cy="269"/>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31" name="Line 25"/>
              <p:cNvSpPr>
                <a:spLocks noChangeShapeType="1"/>
              </p:cNvSpPr>
              <p:nvPr/>
            </p:nvSpPr>
            <p:spPr bwMode="auto">
              <a:xfrm flipV="1">
                <a:off x="2129" y="1097"/>
                <a:ext cx="568" cy="282"/>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32" name="Line 26"/>
              <p:cNvSpPr>
                <a:spLocks noChangeShapeType="1"/>
              </p:cNvSpPr>
              <p:nvPr/>
            </p:nvSpPr>
            <p:spPr bwMode="auto">
              <a:xfrm>
                <a:off x="2115" y="1458"/>
                <a:ext cx="555" cy="367"/>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33" name="Line 27"/>
              <p:cNvSpPr>
                <a:spLocks noChangeShapeType="1"/>
              </p:cNvSpPr>
              <p:nvPr/>
            </p:nvSpPr>
            <p:spPr bwMode="auto">
              <a:xfrm>
                <a:off x="2770" y="180"/>
                <a:ext cx="0" cy="772"/>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34" name="Line 28"/>
              <p:cNvSpPr>
                <a:spLocks noChangeShapeType="1"/>
              </p:cNvSpPr>
              <p:nvPr/>
            </p:nvSpPr>
            <p:spPr bwMode="auto">
              <a:xfrm flipH="1">
                <a:off x="2743" y="1134"/>
                <a:ext cx="0" cy="634"/>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grpSp>
        <p:sp>
          <p:nvSpPr>
            <p:cNvPr id="51" name="Oval 5"/>
            <p:cNvSpPr>
              <a:spLocks noChangeArrowheads="1"/>
            </p:cNvSpPr>
            <p:nvPr/>
          </p:nvSpPr>
          <p:spPr bwMode="auto">
            <a:xfrm>
              <a:off x="2072245" y="3828428"/>
              <a:ext cx="295828" cy="248644"/>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2</a:t>
              </a:r>
            </a:p>
          </p:txBody>
        </p:sp>
        <p:sp>
          <p:nvSpPr>
            <p:cNvPr id="52" name="Line 9"/>
            <p:cNvSpPr>
              <a:spLocks noChangeShapeType="1"/>
            </p:cNvSpPr>
            <p:nvPr/>
          </p:nvSpPr>
          <p:spPr bwMode="auto">
            <a:xfrm flipV="1">
              <a:off x="2352198" y="3343521"/>
              <a:ext cx="1193220" cy="538272"/>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0" end="10"/>
                                            </p:txEl>
                                          </p:spTgt>
                                        </p:tgtEl>
                                        <p:attrNameLst>
                                          <p:attrName>style.visibility</p:attrName>
                                        </p:attrNameLst>
                                      </p:cBhvr>
                                      <p:to>
                                        <p:strVal val="visible"/>
                                      </p:to>
                                    </p:set>
                                    <p:animEffect transition="in" filter="blinds(horizontal)">
                                      <p:cBhvr>
                                        <p:cTn id="12" dur="500"/>
                                        <p:tgtEl>
                                          <p:spTgt spid="2">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11" end="11"/>
                                            </p:txEl>
                                          </p:spTgt>
                                        </p:tgtEl>
                                        <p:attrNameLst>
                                          <p:attrName>style.visibility</p:attrName>
                                        </p:attrNameLst>
                                      </p:cBhvr>
                                      <p:to>
                                        <p:strVal val="visible"/>
                                      </p:to>
                                    </p:set>
                                    <p:animEffect transition="in" filter="blinds(horizontal)">
                                      <p:cBhvr>
                                        <p:cTn id="17" dur="500"/>
                                        <p:tgtEl>
                                          <p:spTgt spid="2">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12" end="12"/>
                                            </p:txEl>
                                          </p:spTgt>
                                        </p:tgtEl>
                                        <p:attrNameLst>
                                          <p:attrName>style.visibility</p:attrName>
                                        </p:attrNameLst>
                                      </p:cBhvr>
                                      <p:to>
                                        <p:strVal val="visible"/>
                                      </p:to>
                                    </p:set>
                                    <p:animEffect transition="in" filter="blinds(horizontal)">
                                      <p:cBhvr>
                                        <p:cTn id="22"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E8D0555A-84A6-46B9-80BD-7F241B30F34A}" type="slidenum">
              <a:rPr lang="zh-CN" altLang="en-US">
                <a:solidFill>
                  <a:schemeClr val="bg1"/>
                </a:solidFill>
                <a:latin typeface="Verdana" pitchFamily="34" charset="0"/>
                <a:ea typeface="宋体" pitchFamily="2" charset="-122"/>
              </a:rPr>
              <a:pPr/>
              <a:t>75</a:t>
            </a:fld>
            <a:endParaRPr lang="en-US" altLang="zh-CN">
              <a:solidFill>
                <a:schemeClr val="bg1"/>
              </a:solidFill>
              <a:latin typeface="Verdana" pitchFamily="34" charset="0"/>
              <a:ea typeface="宋体" pitchFamily="2" charset="-122"/>
            </a:endParaRPr>
          </a:p>
        </p:txBody>
      </p:sp>
      <p:sp>
        <p:nvSpPr>
          <p:cNvPr id="3" name="Rectangle 3"/>
          <p:cNvSpPr>
            <a:spLocks noGrp="1" noChangeArrowheads="1"/>
          </p:cNvSpPr>
          <p:nvPr>
            <p:ph type="body" idx="1"/>
          </p:nvPr>
        </p:nvSpPr>
        <p:spPr>
          <a:xfrm>
            <a:off x="369774" y="918786"/>
            <a:ext cx="8229600" cy="4678451"/>
          </a:xfrm>
        </p:spPr>
        <p:txBody>
          <a:bodyPr/>
          <a:lstStyle/>
          <a:p>
            <a:pPr eaLnBrk="1" hangingPunct="1">
              <a:buClr>
                <a:srgbClr val="FF0000"/>
              </a:buClr>
              <a:buFont typeface="Wingdings" pitchFamily="2" charset="2"/>
              <a:buChar char="n"/>
            </a:pPr>
            <a:r>
              <a:rPr lang="zh-CN" altLang="en-US" sz="2400" dirty="0"/>
              <a:t>另一类工程问题： </a:t>
            </a:r>
          </a:p>
          <a:p>
            <a:pPr lvl="1" eaLnBrk="1" hangingPunct="1"/>
            <a:r>
              <a:rPr lang="zh-CN" altLang="en-US" sz="2400" dirty="0">
                <a:solidFill>
                  <a:srgbClr val="0000FF"/>
                </a:solidFill>
              </a:rPr>
              <a:t>工程至少需要的时间？工程中哪些是关键环节？</a:t>
            </a:r>
          </a:p>
          <a:p>
            <a:pPr eaLnBrk="1" hangingPunct="1">
              <a:spcBef>
                <a:spcPts val="600"/>
              </a:spcBef>
              <a:buClr>
                <a:srgbClr val="FF0000"/>
              </a:buClr>
              <a:buFont typeface="Wingdings" pitchFamily="2" charset="2"/>
              <a:buChar char="n"/>
            </a:pPr>
            <a:r>
              <a:rPr lang="zh-CN" altLang="en-US" sz="2200" dirty="0"/>
              <a:t>为此，用图来表示工程：其中，</a:t>
            </a:r>
          </a:p>
          <a:p>
            <a:pPr lvl="1" eaLnBrk="1" hangingPunct="1">
              <a:buClr>
                <a:srgbClr val="FF0000"/>
              </a:buClr>
              <a:buFont typeface="Wingdings" pitchFamily="2" charset="2"/>
              <a:buChar char="n"/>
            </a:pPr>
            <a:r>
              <a:rPr lang="zh-CN" altLang="en-US" sz="2200" b="1" dirty="0"/>
              <a:t>用</a:t>
            </a:r>
            <a:r>
              <a:rPr lang="zh-CN" altLang="en-US" sz="2200" b="1" dirty="0">
                <a:solidFill>
                  <a:srgbClr val="FF0000"/>
                </a:solidFill>
              </a:rPr>
              <a:t>弧</a:t>
            </a:r>
            <a:r>
              <a:rPr lang="zh-CN" altLang="en-US" sz="2200" b="1" dirty="0"/>
              <a:t>表示活动；用弧的</a:t>
            </a:r>
            <a:r>
              <a:rPr lang="zh-CN" altLang="en-US" sz="2200" b="1" dirty="0">
                <a:solidFill>
                  <a:srgbClr val="FF0000"/>
                </a:solidFill>
              </a:rPr>
              <a:t>权值</a:t>
            </a:r>
            <a:r>
              <a:rPr lang="zh-CN" altLang="en-US" sz="2200" b="1" dirty="0"/>
              <a:t>表示活动的持续时间；</a:t>
            </a:r>
          </a:p>
          <a:p>
            <a:pPr lvl="1" eaLnBrk="1" hangingPunct="1">
              <a:buClr>
                <a:srgbClr val="FF0000"/>
              </a:buClr>
            </a:pPr>
            <a:r>
              <a:rPr lang="zh-CN" altLang="en-US" sz="2200" b="1" dirty="0"/>
              <a:t>用弧两端的</a:t>
            </a:r>
            <a:r>
              <a:rPr lang="zh-CN" altLang="en-US" sz="2200" b="1" dirty="0">
                <a:solidFill>
                  <a:srgbClr val="FF0000"/>
                </a:solidFill>
              </a:rPr>
              <a:t>顶点</a:t>
            </a:r>
            <a:r>
              <a:rPr lang="zh-CN" altLang="en-US" sz="2200" b="1" dirty="0"/>
              <a:t>分别表示活动的</a:t>
            </a:r>
            <a:r>
              <a:rPr lang="zh-CN" altLang="en-US" sz="2200" b="1" dirty="0">
                <a:solidFill>
                  <a:srgbClr val="FF0000"/>
                </a:solidFill>
              </a:rPr>
              <a:t>开始</a:t>
            </a:r>
            <a:r>
              <a:rPr lang="zh-CN" altLang="en-US" sz="2200" b="1" dirty="0"/>
              <a:t>和</a:t>
            </a:r>
            <a:r>
              <a:rPr lang="zh-CN" altLang="en-US" sz="2200" b="1" dirty="0">
                <a:solidFill>
                  <a:srgbClr val="FF0000"/>
                </a:solidFill>
              </a:rPr>
              <a:t>结束</a:t>
            </a:r>
            <a:r>
              <a:rPr lang="zh-CN" altLang="en-US" sz="2200" b="1" dirty="0"/>
              <a:t>，即</a:t>
            </a:r>
            <a:r>
              <a:rPr lang="zh-CN" altLang="en-US" sz="2200" b="1" dirty="0">
                <a:solidFill>
                  <a:srgbClr val="FF0000"/>
                </a:solidFill>
              </a:rPr>
              <a:t>瞬间行为</a:t>
            </a:r>
            <a:r>
              <a:rPr lang="zh-CN" altLang="en-US" sz="2200" b="1" dirty="0"/>
              <a:t>或</a:t>
            </a:r>
            <a:r>
              <a:rPr lang="zh-CN" altLang="en-US" sz="2200" b="1" dirty="0">
                <a:solidFill>
                  <a:srgbClr val="FF0000"/>
                </a:solidFill>
              </a:rPr>
              <a:t>事件</a:t>
            </a:r>
            <a:r>
              <a:rPr lang="zh-CN" altLang="en-US" sz="2200" b="1" dirty="0"/>
              <a:t>。                   </a:t>
            </a:r>
          </a:p>
          <a:p>
            <a:pPr eaLnBrk="1" hangingPunct="1">
              <a:buFont typeface="Wingdings" pitchFamily="2" charset="2"/>
              <a:buNone/>
            </a:pPr>
            <a:r>
              <a:rPr lang="zh-CN" altLang="en-US" sz="2200" b="1" dirty="0"/>
              <a:t>        这种图称为</a:t>
            </a:r>
            <a:r>
              <a:rPr lang="en-US" altLang="zh-CN" sz="2200" b="1" dirty="0">
                <a:solidFill>
                  <a:srgbClr val="FF0000"/>
                </a:solidFill>
              </a:rPr>
              <a:t>AOE</a:t>
            </a:r>
            <a:r>
              <a:rPr lang="zh-CN" altLang="en-US" sz="2200" b="1" dirty="0"/>
              <a:t>网</a:t>
            </a:r>
            <a:r>
              <a:rPr lang="en-US" altLang="zh-CN" sz="2200" b="1" dirty="0"/>
              <a:t>(</a:t>
            </a:r>
            <a:r>
              <a:rPr lang="en-US" altLang="zh-CN" sz="2200" b="1" dirty="0">
                <a:solidFill>
                  <a:srgbClr val="FF0000"/>
                </a:solidFill>
              </a:rPr>
              <a:t>A</a:t>
            </a:r>
            <a:r>
              <a:rPr lang="en-US" altLang="zh-CN" sz="2200" b="1" dirty="0"/>
              <a:t>ctivity </a:t>
            </a:r>
            <a:r>
              <a:rPr lang="en-US" altLang="zh-CN" sz="2200" b="1" dirty="0">
                <a:solidFill>
                  <a:srgbClr val="FF0000"/>
                </a:solidFill>
              </a:rPr>
              <a:t>O</a:t>
            </a:r>
            <a:r>
              <a:rPr lang="en-US" altLang="zh-CN" sz="2200" b="1" dirty="0"/>
              <a:t>n </a:t>
            </a:r>
            <a:r>
              <a:rPr lang="en-US" altLang="zh-CN" sz="2200" b="1" dirty="0">
                <a:solidFill>
                  <a:srgbClr val="FF0000"/>
                </a:solidFill>
              </a:rPr>
              <a:t>E</a:t>
            </a:r>
            <a:r>
              <a:rPr lang="en-US" altLang="zh-CN" sz="2200" b="1" dirty="0"/>
              <a:t>dge Network)</a:t>
            </a:r>
            <a:r>
              <a:rPr lang="zh-CN" altLang="en-US" sz="2200" b="1" dirty="0"/>
              <a:t>。</a:t>
            </a:r>
          </a:p>
        </p:txBody>
      </p:sp>
      <p:grpSp>
        <p:nvGrpSpPr>
          <p:cNvPr id="2" name="Group 4"/>
          <p:cNvGrpSpPr/>
          <p:nvPr/>
        </p:nvGrpSpPr>
        <p:grpSpPr bwMode="auto">
          <a:xfrm>
            <a:off x="1462906" y="3883966"/>
            <a:ext cx="6191250" cy="2665412"/>
            <a:chOff x="0" y="0"/>
            <a:chExt cx="3809" cy="1951"/>
          </a:xfrm>
        </p:grpSpPr>
        <p:sp>
          <p:nvSpPr>
            <p:cNvPr id="69655" name="Line 22"/>
            <p:cNvSpPr>
              <a:spLocks noChangeShapeType="1"/>
            </p:cNvSpPr>
            <p:nvPr/>
          </p:nvSpPr>
          <p:spPr bwMode="auto">
            <a:xfrm>
              <a:off x="143" y="1097"/>
              <a:ext cx="952" cy="713"/>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9638" name="Oval 5"/>
            <p:cNvSpPr>
              <a:spLocks noChangeArrowheads="1"/>
            </p:cNvSpPr>
            <p:nvPr/>
          </p:nvSpPr>
          <p:spPr bwMode="auto">
            <a:xfrm>
              <a:off x="0" y="94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1</a:t>
              </a:r>
            </a:p>
          </p:txBody>
        </p:sp>
        <p:sp>
          <p:nvSpPr>
            <p:cNvPr id="69639" name="Oval 6"/>
            <p:cNvSpPr>
              <a:spLocks noChangeArrowheads="1"/>
            </p:cNvSpPr>
            <p:nvPr/>
          </p:nvSpPr>
          <p:spPr bwMode="auto">
            <a:xfrm>
              <a:off x="1042" y="46"/>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2</a:t>
              </a:r>
            </a:p>
          </p:txBody>
        </p:sp>
        <p:sp>
          <p:nvSpPr>
            <p:cNvPr id="69640" name="Oval 7"/>
            <p:cNvSpPr>
              <a:spLocks noChangeArrowheads="1"/>
            </p:cNvSpPr>
            <p:nvPr/>
          </p:nvSpPr>
          <p:spPr bwMode="auto">
            <a:xfrm>
              <a:off x="1088" y="953"/>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3</a:t>
              </a:r>
            </a:p>
          </p:txBody>
        </p:sp>
        <p:sp>
          <p:nvSpPr>
            <p:cNvPr id="69641" name="Oval 8"/>
            <p:cNvSpPr>
              <a:spLocks noChangeArrowheads="1"/>
            </p:cNvSpPr>
            <p:nvPr/>
          </p:nvSpPr>
          <p:spPr bwMode="auto">
            <a:xfrm>
              <a:off x="1088" y="176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4</a:t>
              </a:r>
            </a:p>
          </p:txBody>
        </p:sp>
        <p:sp>
          <p:nvSpPr>
            <p:cNvPr id="69642" name="Line 9"/>
            <p:cNvSpPr>
              <a:spLocks noChangeShapeType="1"/>
            </p:cNvSpPr>
            <p:nvPr/>
          </p:nvSpPr>
          <p:spPr bwMode="auto">
            <a:xfrm flipV="1">
              <a:off x="134" y="180"/>
              <a:ext cx="911" cy="781"/>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9643" name="Line 10"/>
            <p:cNvSpPr>
              <a:spLocks noChangeShapeType="1"/>
            </p:cNvSpPr>
            <p:nvPr/>
          </p:nvSpPr>
          <p:spPr bwMode="auto">
            <a:xfrm>
              <a:off x="181" y="1044"/>
              <a:ext cx="914" cy="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9644" name="Line 11"/>
            <p:cNvSpPr>
              <a:spLocks noChangeShapeType="1"/>
            </p:cNvSpPr>
            <p:nvPr/>
          </p:nvSpPr>
          <p:spPr bwMode="auto">
            <a:xfrm>
              <a:off x="1178" y="227"/>
              <a:ext cx="770" cy="359"/>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9645" name="Line 12"/>
            <p:cNvSpPr>
              <a:spLocks noChangeShapeType="1"/>
            </p:cNvSpPr>
            <p:nvPr/>
          </p:nvSpPr>
          <p:spPr bwMode="auto">
            <a:xfrm flipV="1">
              <a:off x="1269" y="681"/>
              <a:ext cx="634" cy="363"/>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9646" name="Oval 13"/>
            <p:cNvSpPr>
              <a:spLocks noChangeArrowheads="1"/>
            </p:cNvSpPr>
            <p:nvPr/>
          </p:nvSpPr>
          <p:spPr bwMode="auto">
            <a:xfrm>
              <a:off x="1904" y="544"/>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5</a:t>
              </a:r>
            </a:p>
          </p:txBody>
        </p:sp>
        <p:sp>
          <p:nvSpPr>
            <p:cNvPr id="69647" name="Oval 14"/>
            <p:cNvSpPr>
              <a:spLocks noChangeArrowheads="1"/>
            </p:cNvSpPr>
            <p:nvPr/>
          </p:nvSpPr>
          <p:spPr bwMode="auto">
            <a:xfrm>
              <a:off x="1950" y="1315"/>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6</a:t>
              </a:r>
            </a:p>
          </p:txBody>
        </p:sp>
        <p:sp>
          <p:nvSpPr>
            <p:cNvPr id="69648" name="Line 15"/>
            <p:cNvSpPr>
              <a:spLocks noChangeShapeType="1"/>
            </p:cNvSpPr>
            <p:nvPr/>
          </p:nvSpPr>
          <p:spPr bwMode="auto">
            <a:xfrm flipV="1">
              <a:off x="2857" y="999"/>
              <a:ext cx="725" cy="39"/>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9649" name="Line 16"/>
            <p:cNvSpPr>
              <a:spLocks noChangeShapeType="1"/>
            </p:cNvSpPr>
            <p:nvPr/>
          </p:nvSpPr>
          <p:spPr bwMode="auto">
            <a:xfrm>
              <a:off x="2077" y="659"/>
              <a:ext cx="643" cy="328"/>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9650" name="Line 17"/>
            <p:cNvSpPr>
              <a:spLocks noChangeShapeType="1"/>
            </p:cNvSpPr>
            <p:nvPr/>
          </p:nvSpPr>
          <p:spPr bwMode="auto">
            <a:xfrm flipV="1">
              <a:off x="2057" y="159"/>
              <a:ext cx="709" cy="421"/>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9651" name="Oval 18"/>
            <p:cNvSpPr>
              <a:spLocks noChangeArrowheads="1"/>
            </p:cNvSpPr>
            <p:nvPr/>
          </p:nvSpPr>
          <p:spPr bwMode="auto">
            <a:xfrm>
              <a:off x="2720" y="0"/>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7</a:t>
              </a:r>
            </a:p>
          </p:txBody>
        </p:sp>
        <p:sp>
          <p:nvSpPr>
            <p:cNvPr id="69652" name="Oval 19"/>
            <p:cNvSpPr>
              <a:spLocks noChangeArrowheads="1"/>
            </p:cNvSpPr>
            <p:nvPr/>
          </p:nvSpPr>
          <p:spPr bwMode="auto">
            <a:xfrm>
              <a:off x="2675" y="952"/>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8</a:t>
              </a:r>
            </a:p>
          </p:txBody>
        </p:sp>
        <p:sp>
          <p:nvSpPr>
            <p:cNvPr id="69653" name="Oval 20"/>
            <p:cNvSpPr>
              <a:spLocks noChangeArrowheads="1"/>
            </p:cNvSpPr>
            <p:nvPr/>
          </p:nvSpPr>
          <p:spPr bwMode="auto">
            <a:xfrm>
              <a:off x="2630" y="1769"/>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9</a:t>
              </a:r>
            </a:p>
          </p:txBody>
        </p:sp>
        <p:sp>
          <p:nvSpPr>
            <p:cNvPr id="69654" name="Oval 21"/>
            <p:cNvSpPr>
              <a:spLocks noChangeArrowheads="1"/>
            </p:cNvSpPr>
            <p:nvPr/>
          </p:nvSpPr>
          <p:spPr bwMode="auto">
            <a:xfrm>
              <a:off x="3582" y="862"/>
              <a:ext cx="227" cy="227"/>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10</a:t>
              </a:r>
            </a:p>
          </p:txBody>
        </p:sp>
        <p:sp>
          <p:nvSpPr>
            <p:cNvPr id="69656" name="Line 23"/>
            <p:cNvSpPr>
              <a:spLocks noChangeShapeType="1"/>
            </p:cNvSpPr>
            <p:nvPr/>
          </p:nvSpPr>
          <p:spPr bwMode="auto">
            <a:xfrm flipV="1">
              <a:off x="1246" y="1458"/>
              <a:ext cx="725" cy="352"/>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9657" name="Line 24"/>
            <p:cNvSpPr>
              <a:spLocks noChangeShapeType="1"/>
            </p:cNvSpPr>
            <p:nvPr/>
          </p:nvSpPr>
          <p:spPr bwMode="auto">
            <a:xfrm>
              <a:off x="1269" y="1084"/>
              <a:ext cx="724" cy="24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9658" name="Line 25"/>
            <p:cNvSpPr>
              <a:spLocks noChangeShapeType="1"/>
            </p:cNvSpPr>
            <p:nvPr/>
          </p:nvSpPr>
          <p:spPr bwMode="auto">
            <a:xfrm flipV="1">
              <a:off x="2129" y="1097"/>
              <a:ext cx="568" cy="282"/>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9659" name="Line 26"/>
            <p:cNvSpPr>
              <a:spLocks noChangeShapeType="1"/>
            </p:cNvSpPr>
            <p:nvPr/>
          </p:nvSpPr>
          <p:spPr bwMode="auto">
            <a:xfrm>
              <a:off x="2115" y="1458"/>
              <a:ext cx="515" cy="361"/>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9660" name="Line 27"/>
            <p:cNvSpPr>
              <a:spLocks noChangeShapeType="1"/>
            </p:cNvSpPr>
            <p:nvPr/>
          </p:nvSpPr>
          <p:spPr bwMode="auto">
            <a:xfrm>
              <a:off x="2879" y="159"/>
              <a:ext cx="794" cy="703"/>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9661" name="Line 28"/>
            <p:cNvSpPr>
              <a:spLocks noChangeShapeType="1"/>
            </p:cNvSpPr>
            <p:nvPr/>
          </p:nvSpPr>
          <p:spPr bwMode="auto">
            <a:xfrm flipV="1">
              <a:off x="2793" y="1055"/>
              <a:ext cx="834" cy="76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9662" name="Line 29"/>
            <p:cNvSpPr>
              <a:spLocks noChangeShapeType="1"/>
            </p:cNvSpPr>
            <p:nvPr/>
          </p:nvSpPr>
          <p:spPr bwMode="auto">
            <a:xfrm>
              <a:off x="1269" y="1898"/>
              <a:ext cx="1361" cy="2"/>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9663" name="Oval 30"/>
            <p:cNvSpPr>
              <a:spLocks noChangeArrowheads="1"/>
            </p:cNvSpPr>
            <p:nvPr/>
          </p:nvSpPr>
          <p:spPr bwMode="auto">
            <a:xfrm>
              <a:off x="136" y="363"/>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a:t>
              </a:r>
              <a:r>
                <a:rPr lang="en-US" altLang="zh-CN" dirty="0">
                  <a:ea typeface="宋体" pitchFamily="2" charset="-122"/>
                </a:rPr>
                <a:t>=3</a:t>
              </a:r>
            </a:p>
          </p:txBody>
        </p:sp>
        <p:sp>
          <p:nvSpPr>
            <p:cNvPr id="69664" name="Oval 31"/>
            <p:cNvSpPr>
              <a:spLocks noChangeArrowheads="1"/>
            </p:cNvSpPr>
            <p:nvPr/>
          </p:nvSpPr>
          <p:spPr bwMode="auto">
            <a:xfrm>
              <a:off x="136" y="1459"/>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3</a:t>
              </a:r>
              <a:r>
                <a:rPr lang="en-US" altLang="zh-CN" dirty="0">
                  <a:ea typeface="宋体" pitchFamily="2" charset="-122"/>
                </a:rPr>
                <a:t>=5</a:t>
              </a:r>
            </a:p>
          </p:txBody>
        </p:sp>
        <p:sp>
          <p:nvSpPr>
            <p:cNvPr id="69665" name="Oval 32"/>
            <p:cNvSpPr>
              <a:spLocks noChangeArrowheads="1"/>
            </p:cNvSpPr>
            <p:nvPr/>
          </p:nvSpPr>
          <p:spPr bwMode="auto">
            <a:xfrm>
              <a:off x="453" y="826"/>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2</a:t>
              </a:r>
              <a:r>
                <a:rPr lang="en-US" altLang="zh-CN" dirty="0">
                  <a:ea typeface="宋体" pitchFamily="2" charset="-122"/>
                </a:rPr>
                <a:t>=4</a:t>
              </a:r>
            </a:p>
          </p:txBody>
        </p:sp>
        <p:sp>
          <p:nvSpPr>
            <p:cNvPr id="69666" name="Oval 33"/>
            <p:cNvSpPr>
              <a:spLocks noChangeArrowheads="1"/>
            </p:cNvSpPr>
            <p:nvPr/>
          </p:nvSpPr>
          <p:spPr bwMode="auto">
            <a:xfrm>
              <a:off x="1134" y="681"/>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5</a:t>
              </a:r>
              <a:r>
                <a:rPr lang="en-US" altLang="zh-CN" dirty="0">
                  <a:ea typeface="宋体" pitchFamily="2" charset="-122"/>
                </a:rPr>
                <a:t>=3</a:t>
              </a:r>
            </a:p>
          </p:txBody>
        </p:sp>
        <p:sp>
          <p:nvSpPr>
            <p:cNvPr id="69667" name="Oval 34"/>
            <p:cNvSpPr>
              <a:spLocks noChangeArrowheads="1"/>
            </p:cNvSpPr>
            <p:nvPr/>
          </p:nvSpPr>
          <p:spPr bwMode="auto">
            <a:xfrm>
              <a:off x="1315" y="182"/>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4</a:t>
              </a:r>
              <a:r>
                <a:rPr lang="en-US" altLang="zh-CN" dirty="0">
                  <a:ea typeface="宋体" pitchFamily="2" charset="-122"/>
                </a:rPr>
                <a:t>=6</a:t>
              </a:r>
            </a:p>
          </p:txBody>
        </p:sp>
        <p:sp>
          <p:nvSpPr>
            <p:cNvPr id="69668" name="Oval 35"/>
            <p:cNvSpPr>
              <a:spLocks noChangeArrowheads="1"/>
            </p:cNvSpPr>
            <p:nvPr/>
          </p:nvSpPr>
          <p:spPr bwMode="auto">
            <a:xfrm>
              <a:off x="2027" y="175"/>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8</a:t>
              </a:r>
              <a:r>
                <a:rPr lang="en-US" altLang="zh-CN" dirty="0">
                  <a:ea typeface="宋体" pitchFamily="2" charset="-122"/>
                </a:rPr>
                <a:t>=5</a:t>
              </a:r>
            </a:p>
          </p:txBody>
        </p:sp>
        <p:sp>
          <p:nvSpPr>
            <p:cNvPr id="69669" name="Oval 36"/>
            <p:cNvSpPr>
              <a:spLocks noChangeArrowheads="1"/>
            </p:cNvSpPr>
            <p:nvPr/>
          </p:nvSpPr>
          <p:spPr bwMode="auto">
            <a:xfrm>
              <a:off x="2233" y="621"/>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9</a:t>
              </a:r>
              <a:r>
                <a:rPr lang="en-US" altLang="zh-CN" dirty="0">
                  <a:ea typeface="宋体" pitchFamily="2" charset="-122"/>
                </a:rPr>
                <a:t>=4</a:t>
              </a:r>
            </a:p>
          </p:txBody>
        </p:sp>
        <p:sp>
          <p:nvSpPr>
            <p:cNvPr id="69670" name="Oval 37"/>
            <p:cNvSpPr>
              <a:spLocks noChangeArrowheads="1"/>
            </p:cNvSpPr>
            <p:nvPr/>
          </p:nvSpPr>
          <p:spPr bwMode="auto">
            <a:xfrm>
              <a:off x="1179" y="1180"/>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6</a:t>
              </a:r>
              <a:r>
                <a:rPr lang="en-US" altLang="zh-CN" dirty="0">
                  <a:ea typeface="宋体" pitchFamily="2" charset="-122"/>
                </a:rPr>
                <a:t>=4</a:t>
              </a:r>
            </a:p>
          </p:txBody>
        </p:sp>
        <p:sp>
          <p:nvSpPr>
            <p:cNvPr id="69671" name="Oval 38"/>
            <p:cNvSpPr>
              <a:spLocks noChangeArrowheads="1"/>
            </p:cNvSpPr>
            <p:nvPr/>
          </p:nvSpPr>
          <p:spPr bwMode="auto">
            <a:xfrm>
              <a:off x="1993" y="1055"/>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10</a:t>
              </a:r>
              <a:r>
                <a:rPr lang="en-US" altLang="zh-CN" dirty="0">
                  <a:ea typeface="宋体" pitchFamily="2" charset="-122"/>
                </a:rPr>
                <a:t>=3</a:t>
              </a:r>
            </a:p>
          </p:txBody>
        </p:sp>
        <p:sp>
          <p:nvSpPr>
            <p:cNvPr id="69672" name="Oval 39"/>
            <p:cNvSpPr>
              <a:spLocks noChangeArrowheads="1"/>
            </p:cNvSpPr>
            <p:nvPr/>
          </p:nvSpPr>
          <p:spPr bwMode="auto">
            <a:xfrm>
              <a:off x="1723" y="1687"/>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12</a:t>
              </a:r>
              <a:r>
                <a:rPr lang="en-US" altLang="zh-CN" dirty="0">
                  <a:ea typeface="宋体" pitchFamily="2" charset="-122"/>
                </a:rPr>
                <a:t>=6</a:t>
              </a:r>
            </a:p>
          </p:txBody>
        </p:sp>
        <p:sp>
          <p:nvSpPr>
            <p:cNvPr id="69673" name="Oval 40"/>
            <p:cNvSpPr>
              <a:spLocks noChangeArrowheads="1"/>
            </p:cNvSpPr>
            <p:nvPr/>
          </p:nvSpPr>
          <p:spPr bwMode="auto">
            <a:xfrm>
              <a:off x="2313" y="1497"/>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11</a:t>
              </a:r>
              <a:r>
                <a:rPr lang="en-US" altLang="zh-CN" dirty="0">
                  <a:ea typeface="宋体" pitchFamily="2" charset="-122"/>
                </a:rPr>
                <a:t>=4</a:t>
              </a:r>
            </a:p>
          </p:txBody>
        </p:sp>
        <p:sp>
          <p:nvSpPr>
            <p:cNvPr id="69674" name="Oval 41"/>
            <p:cNvSpPr>
              <a:spLocks noChangeArrowheads="1"/>
            </p:cNvSpPr>
            <p:nvPr/>
          </p:nvSpPr>
          <p:spPr bwMode="auto">
            <a:xfrm>
              <a:off x="3129" y="1429"/>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15</a:t>
              </a:r>
              <a:r>
                <a:rPr lang="en-US" altLang="zh-CN" dirty="0">
                  <a:ea typeface="宋体" pitchFamily="2" charset="-122"/>
                </a:rPr>
                <a:t>=4</a:t>
              </a:r>
            </a:p>
          </p:txBody>
        </p:sp>
        <p:sp>
          <p:nvSpPr>
            <p:cNvPr id="69675" name="Oval 42"/>
            <p:cNvSpPr>
              <a:spLocks noChangeArrowheads="1"/>
            </p:cNvSpPr>
            <p:nvPr/>
          </p:nvSpPr>
          <p:spPr bwMode="auto">
            <a:xfrm>
              <a:off x="2903" y="817"/>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14</a:t>
              </a:r>
              <a:r>
                <a:rPr lang="en-US" altLang="zh-CN" dirty="0">
                  <a:ea typeface="宋体" pitchFamily="2" charset="-122"/>
                </a:rPr>
                <a:t>=6</a:t>
              </a:r>
            </a:p>
          </p:txBody>
        </p:sp>
        <p:sp>
          <p:nvSpPr>
            <p:cNvPr id="69676" name="Oval 43"/>
            <p:cNvSpPr>
              <a:spLocks noChangeArrowheads="1"/>
            </p:cNvSpPr>
            <p:nvPr/>
          </p:nvSpPr>
          <p:spPr bwMode="auto">
            <a:xfrm>
              <a:off x="3175" y="318"/>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13</a:t>
              </a:r>
              <a:r>
                <a:rPr lang="en-US" altLang="zh-CN" dirty="0">
                  <a:ea typeface="宋体" pitchFamily="2" charset="-122"/>
                </a:rPr>
                <a:t>=5</a:t>
              </a:r>
            </a:p>
          </p:txBody>
        </p:sp>
        <p:sp>
          <p:nvSpPr>
            <p:cNvPr id="69677" name="Oval 44"/>
            <p:cNvSpPr>
              <a:spLocks noChangeArrowheads="1"/>
            </p:cNvSpPr>
            <p:nvPr/>
          </p:nvSpPr>
          <p:spPr bwMode="auto">
            <a:xfrm>
              <a:off x="1102" y="1497"/>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7</a:t>
              </a:r>
              <a:r>
                <a:rPr lang="en-US" altLang="zh-CN" dirty="0">
                  <a:ea typeface="宋体" pitchFamily="2" charset="-122"/>
                </a:rPr>
                <a:t>=3</a:t>
              </a:r>
            </a:p>
          </p:txBody>
        </p:sp>
      </p:grpSp>
      <p:grpSp>
        <p:nvGrpSpPr>
          <p:cNvPr id="51" name="组合 50"/>
          <p:cNvGrpSpPr/>
          <p:nvPr/>
        </p:nvGrpSpPr>
        <p:grpSpPr>
          <a:xfrm>
            <a:off x="541441" y="102062"/>
            <a:ext cx="7918991" cy="699930"/>
            <a:chOff x="541441" y="102062"/>
            <a:chExt cx="7918991" cy="699930"/>
          </a:xfrm>
        </p:grpSpPr>
        <p:sp>
          <p:nvSpPr>
            <p:cNvPr id="52" name="TextBox 6"/>
            <p:cNvSpPr txBox="1">
              <a:spLocks noChangeArrowheads="1"/>
            </p:cNvSpPr>
            <p:nvPr/>
          </p:nvSpPr>
          <p:spPr bwMode="auto">
            <a:xfrm>
              <a:off x="685457" y="102062"/>
              <a:ext cx="7774975"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9.6 </a:t>
              </a:r>
              <a:r>
                <a:rPr lang="zh-CN" altLang="en-US" sz="3600" b="1" dirty="0">
                  <a:latin typeface="Times New Roman" pitchFamily="18" charset="0"/>
                  <a:ea typeface="黑体" pitchFamily="49" charset="-122"/>
                </a:rPr>
                <a:t>有向无环图的应用</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关键路径</a:t>
              </a:r>
            </a:p>
          </p:txBody>
        </p:sp>
        <p:grpSp>
          <p:nvGrpSpPr>
            <p:cNvPr id="53" name="组合 52"/>
            <p:cNvGrpSpPr/>
            <p:nvPr/>
          </p:nvGrpSpPr>
          <p:grpSpPr>
            <a:xfrm>
              <a:off x="541441" y="127832"/>
              <a:ext cx="784080" cy="674160"/>
              <a:chOff x="541441" y="127832"/>
              <a:chExt cx="784080" cy="674160"/>
            </a:xfrm>
          </p:grpSpPr>
          <p:sp>
            <p:nvSpPr>
              <p:cNvPr id="54"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pic>
            <p:nvPicPr>
              <p:cNvPr id="55" name="图片 54"/>
              <p:cNvPicPr>
                <a:picLocks noChangeAspect="1"/>
              </p:cNvPicPr>
              <p:nvPr/>
            </p:nvPicPr>
            <p:blipFill>
              <a:blip r:embed="rId2" cstate="print"/>
              <a:stretch>
                <a:fillRect/>
              </a:stretch>
            </p:blipFill>
            <p:spPr>
              <a:xfrm>
                <a:off x="734178" y="297299"/>
                <a:ext cx="404824" cy="335225"/>
              </a:xfrm>
              <a:prstGeom prst="rect">
                <a:avLst/>
              </a:prstGeom>
            </p:spPr>
          </p:pic>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03383FB5-EADF-441D-8BA3-44F88AE7A19E}" type="slidenum">
              <a:rPr lang="zh-CN" altLang="en-US">
                <a:solidFill>
                  <a:schemeClr val="bg1"/>
                </a:solidFill>
                <a:latin typeface="Verdana" pitchFamily="34" charset="0"/>
                <a:ea typeface="宋体" pitchFamily="2" charset="-122"/>
              </a:rPr>
              <a:pPr/>
              <a:t>76</a:t>
            </a:fld>
            <a:endParaRPr lang="en-US" altLang="zh-CN" dirty="0">
              <a:solidFill>
                <a:schemeClr val="bg1"/>
              </a:solidFill>
              <a:latin typeface="Verdana" pitchFamily="34" charset="0"/>
              <a:ea typeface="宋体" pitchFamily="2" charset="-122"/>
            </a:endParaRPr>
          </a:p>
        </p:txBody>
      </p:sp>
      <p:sp>
        <p:nvSpPr>
          <p:cNvPr id="2" name="Rectangle 3"/>
          <p:cNvSpPr>
            <a:spLocks noChangeArrowheads="1"/>
          </p:cNvSpPr>
          <p:nvPr/>
        </p:nvSpPr>
        <p:spPr bwMode="auto">
          <a:xfrm>
            <a:off x="250825" y="1196975"/>
            <a:ext cx="8642350" cy="49398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buClr>
                <a:schemeClr val="accent2"/>
              </a:buClr>
              <a:buFont typeface="Wingdings" pitchFamily="2" charset="2"/>
              <a:buChar char="p"/>
            </a:pPr>
            <a:endParaRPr lang="zh-CN" altLang="en-US" sz="2000" b="1" dirty="0">
              <a:latin typeface="楷体_GB2312" pitchFamily="1" charset="-122"/>
            </a:endParaRPr>
          </a:p>
          <a:p>
            <a:pPr>
              <a:buClr>
                <a:schemeClr val="accent2"/>
              </a:buClr>
              <a:buFont typeface="Wingdings" pitchFamily="2" charset="2"/>
              <a:buChar char="p"/>
            </a:pPr>
            <a:endParaRPr lang="zh-CN" altLang="en-US" sz="2000" b="1" dirty="0">
              <a:latin typeface="楷体_GB2312" pitchFamily="1" charset="-122"/>
            </a:endParaRPr>
          </a:p>
          <a:p>
            <a:pPr>
              <a:buClr>
                <a:schemeClr val="accent2"/>
              </a:buClr>
              <a:buFont typeface="Wingdings" pitchFamily="2" charset="2"/>
              <a:buChar char="p"/>
            </a:pPr>
            <a:endParaRPr lang="zh-CN" altLang="en-US" sz="2000" b="1" dirty="0">
              <a:latin typeface="楷体_GB2312" pitchFamily="1" charset="-122"/>
            </a:endParaRPr>
          </a:p>
          <a:p>
            <a:pPr>
              <a:buClr>
                <a:schemeClr val="accent2"/>
              </a:buClr>
              <a:buFont typeface="Wingdings" pitchFamily="2" charset="2"/>
              <a:buChar char="p"/>
            </a:pPr>
            <a:endParaRPr lang="zh-CN" altLang="en-US" sz="2000" b="1" dirty="0">
              <a:latin typeface="楷体_GB2312" pitchFamily="1" charset="-122"/>
            </a:endParaRPr>
          </a:p>
          <a:p>
            <a:pPr>
              <a:buClr>
                <a:schemeClr val="accent2"/>
              </a:buClr>
              <a:buFont typeface="Wingdings" pitchFamily="2" charset="2"/>
              <a:buChar char="p"/>
            </a:pPr>
            <a:endParaRPr lang="zh-CN" altLang="en-US" sz="2000" b="1" dirty="0">
              <a:latin typeface="楷体_GB2312" pitchFamily="1" charset="-122"/>
            </a:endParaRPr>
          </a:p>
          <a:p>
            <a:pPr>
              <a:buClr>
                <a:schemeClr val="accent2"/>
              </a:buClr>
              <a:buFont typeface="Wingdings" pitchFamily="2" charset="2"/>
              <a:buChar char="p"/>
            </a:pPr>
            <a:endParaRPr lang="zh-CN" altLang="en-US" sz="2000" b="1" dirty="0">
              <a:latin typeface="楷体_GB2312" pitchFamily="1" charset="-122"/>
            </a:endParaRPr>
          </a:p>
          <a:p>
            <a:pPr>
              <a:buClr>
                <a:schemeClr val="accent2"/>
              </a:buClr>
              <a:buFont typeface="Wingdings" pitchFamily="2" charset="2"/>
              <a:buChar char="p"/>
            </a:pPr>
            <a:endParaRPr lang="zh-CN" altLang="en-US" sz="2000" b="1" dirty="0">
              <a:latin typeface="楷体_GB2312" pitchFamily="1" charset="-122"/>
            </a:endParaRPr>
          </a:p>
          <a:p>
            <a:pPr>
              <a:spcBef>
                <a:spcPts val="600"/>
              </a:spcBef>
              <a:buClr>
                <a:schemeClr val="accent2"/>
              </a:buClr>
              <a:buFont typeface="Wingdings" pitchFamily="2" charset="2"/>
              <a:buNone/>
            </a:pPr>
            <a:r>
              <a:rPr lang="zh-CN" altLang="en-US" sz="2000" b="1" dirty="0">
                <a:latin typeface="仿宋" pitchFamily="49" charset="-122"/>
                <a:ea typeface="仿宋" pitchFamily="49" charset="-122"/>
              </a:rPr>
              <a:t>在</a:t>
            </a:r>
            <a:r>
              <a:rPr lang="en-US" altLang="zh-CN" sz="2000" b="1" dirty="0">
                <a:latin typeface="仿宋" pitchFamily="49" charset="-122"/>
                <a:ea typeface="仿宋" pitchFamily="49" charset="-122"/>
              </a:rPr>
              <a:t>AOE</a:t>
            </a:r>
            <a:r>
              <a:rPr lang="zh-CN" altLang="en-US" sz="2000" b="1" dirty="0">
                <a:latin typeface="仿宋" pitchFamily="49" charset="-122"/>
                <a:ea typeface="仿宋" pitchFamily="49" charset="-122"/>
              </a:rPr>
              <a:t>网中，</a:t>
            </a:r>
          </a:p>
          <a:p>
            <a:pPr marL="800100" lvl="1" indent="-342900">
              <a:spcBef>
                <a:spcPts val="600"/>
              </a:spcBef>
              <a:buClr>
                <a:srgbClr val="FF0000"/>
              </a:buClr>
              <a:buFont typeface="Arial" pitchFamily="34" charset="0"/>
              <a:buChar char="•"/>
            </a:pPr>
            <a:r>
              <a:rPr lang="zh-CN" altLang="en-US" sz="2000" b="1" dirty="0">
                <a:latin typeface="仿宋" pitchFamily="49" charset="-122"/>
                <a:ea typeface="仿宋" pitchFamily="49" charset="-122"/>
              </a:rPr>
              <a:t>称开始点为</a:t>
            </a:r>
            <a:r>
              <a:rPr lang="zh-CN" altLang="en-US" sz="2000" b="1" dirty="0">
                <a:solidFill>
                  <a:srgbClr val="FF0000"/>
                </a:solidFill>
                <a:latin typeface="Time New Romans"/>
                <a:ea typeface="仿宋" pitchFamily="49" charset="-122"/>
              </a:rPr>
              <a:t>源点</a:t>
            </a:r>
            <a:r>
              <a:rPr lang="en-US" altLang="zh-CN" sz="2000" b="1" dirty="0">
                <a:solidFill>
                  <a:srgbClr val="FF0000"/>
                </a:solidFill>
                <a:latin typeface="Time New Romans"/>
                <a:ea typeface="仿宋" pitchFamily="49" charset="-122"/>
              </a:rPr>
              <a:t>(</a:t>
            </a:r>
            <a:r>
              <a:rPr lang="en-US" altLang="zh-CN" sz="2000" b="1" dirty="0">
                <a:solidFill>
                  <a:srgbClr val="0000FF"/>
                </a:solidFill>
                <a:latin typeface="Times New Roman" pitchFamily="18" charset="0"/>
                <a:ea typeface="仿宋" pitchFamily="49" charset="-122"/>
              </a:rPr>
              <a:t>Starting Point</a:t>
            </a:r>
            <a:r>
              <a:rPr lang="en-US" altLang="zh-CN" sz="2000" b="1" dirty="0">
                <a:solidFill>
                  <a:srgbClr val="FF0000"/>
                </a:solidFill>
                <a:latin typeface="Time New Romans"/>
                <a:ea typeface="仿宋" pitchFamily="49" charset="-122"/>
              </a:rPr>
              <a:t>)</a:t>
            </a:r>
            <a:r>
              <a:rPr lang="zh-CN" altLang="en-US" sz="2000" b="1" dirty="0">
                <a:latin typeface="Time New Romans"/>
                <a:ea typeface="仿宋" pitchFamily="49" charset="-122"/>
              </a:rPr>
              <a:t>，</a:t>
            </a:r>
          </a:p>
          <a:p>
            <a:pPr marL="800100" lvl="1" indent="-342900">
              <a:spcBef>
                <a:spcPts val="600"/>
              </a:spcBef>
              <a:buClr>
                <a:srgbClr val="FF0000"/>
              </a:buClr>
              <a:buFont typeface="Arial" pitchFamily="34" charset="0"/>
              <a:buChar char="•"/>
            </a:pPr>
            <a:r>
              <a:rPr lang="zh-CN" altLang="en-US" sz="2000" b="1" dirty="0">
                <a:latin typeface="Time New Romans"/>
                <a:ea typeface="仿宋" pitchFamily="49" charset="-122"/>
              </a:rPr>
              <a:t>称结束点为</a:t>
            </a:r>
            <a:r>
              <a:rPr lang="zh-CN" altLang="en-US" sz="2000" b="1" dirty="0">
                <a:solidFill>
                  <a:srgbClr val="FF0000"/>
                </a:solidFill>
                <a:latin typeface="Time New Romans"/>
                <a:ea typeface="仿宋" pitchFamily="49" charset="-122"/>
              </a:rPr>
              <a:t>汇点</a:t>
            </a:r>
            <a:r>
              <a:rPr lang="en-US" altLang="zh-CN" sz="2000" b="1" dirty="0">
                <a:solidFill>
                  <a:srgbClr val="FF0000"/>
                </a:solidFill>
                <a:latin typeface="Time New Romans"/>
                <a:ea typeface="仿宋" pitchFamily="49" charset="-122"/>
              </a:rPr>
              <a:t>(</a:t>
            </a:r>
            <a:r>
              <a:rPr lang="en-US" altLang="zh-CN" sz="2000" b="1" dirty="0">
                <a:solidFill>
                  <a:srgbClr val="0000FF"/>
                </a:solidFill>
                <a:latin typeface="Times New Roman" pitchFamily="18" charset="0"/>
                <a:ea typeface="仿宋" pitchFamily="49" charset="-122"/>
              </a:rPr>
              <a:t>Ending Point</a:t>
            </a:r>
            <a:r>
              <a:rPr lang="en-US" altLang="zh-CN" sz="2000" b="1" dirty="0">
                <a:solidFill>
                  <a:srgbClr val="FF0000"/>
                </a:solidFill>
                <a:latin typeface="Time New Romans"/>
                <a:ea typeface="仿宋" pitchFamily="49" charset="-122"/>
              </a:rPr>
              <a:t>)</a:t>
            </a:r>
            <a:r>
              <a:rPr lang="zh-CN" altLang="en-US" sz="2000" b="1" dirty="0">
                <a:solidFill>
                  <a:srgbClr val="4374BB"/>
                </a:solidFill>
                <a:latin typeface="Time New Romans"/>
                <a:ea typeface="仿宋" pitchFamily="49" charset="-122"/>
              </a:rPr>
              <a:t>。</a:t>
            </a:r>
          </a:p>
          <a:p>
            <a:pPr marL="342900" indent="-342900">
              <a:spcBef>
                <a:spcPts val="600"/>
              </a:spcBef>
              <a:buClr>
                <a:srgbClr val="FF0000"/>
              </a:buClr>
              <a:buFont typeface="Wingdings" pitchFamily="2" charset="2"/>
              <a:buChar char="n"/>
            </a:pPr>
            <a:r>
              <a:rPr lang="zh-CN" altLang="en-US" sz="2000" b="1" dirty="0">
                <a:latin typeface="仿宋" pitchFamily="49" charset="-122"/>
                <a:ea typeface="仿宋" pitchFamily="49" charset="-122"/>
              </a:rPr>
              <a:t> 整个工程所需要的</a:t>
            </a:r>
            <a:r>
              <a:rPr lang="zh-CN" altLang="en-US" sz="2000" b="1" dirty="0">
                <a:solidFill>
                  <a:srgbClr val="FF0000"/>
                </a:solidFill>
                <a:latin typeface="仿宋" pitchFamily="49" charset="-122"/>
                <a:ea typeface="仿宋" pitchFamily="49" charset="-122"/>
              </a:rPr>
              <a:t>最少时间</a:t>
            </a:r>
            <a:r>
              <a:rPr lang="zh-CN" altLang="en-US" sz="2000" b="1" dirty="0">
                <a:latin typeface="仿宋" pitchFamily="49" charset="-122"/>
                <a:ea typeface="仿宋" pitchFamily="49" charset="-122"/>
              </a:rPr>
              <a:t>：</a:t>
            </a:r>
          </a:p>
          <a:p>
            <a:pPr lvl="1">
              <a:spcBef>
                <a:spcPts val="600"/>
              </a:spcBef>
              <a:buClr>
                <a:schemeClr val="accent2"/>
              </a:buClr>
              <a:buFont typeface="Wingdings" pitchFamily="2" charset="2"/>
              <a:buNone/>
            </a:pPr>
            <a:r>
              <a:rPr lang="zh-CN" altLang="en-US" sz="2000" b="1" dirty="0">
                <a:latin typeface="仿宋" pitchFamily="49" charset="-122"/>
                <a:ea typeface="仿宋" pitchFamily="49" charset="-122"/>
              </a:rPr>
              <a:t>是从源点到汇点之间的</a:t>
            </a:r>
            <a:r>
              <a:rPr lang="zh-CN" altLang="en-US" sz="2000" b="1" dirty="0">
                <a:solidFill>
                  <a:srgbClr val="008000"/>
                </a:solidFill>
                <a:latin typeface="仿宋" pitchFamily="49" charset="-122"/>
                <a:ea typeface="仿宋" pitchFamily="49" charset="-122"/>
              </a:rPr>
              <a:t>最长</a:t>
            </a:r>
            <a:r>
              <a:rPr lang="zh-CN" altLang="en-US" sz="2000" b="1" dirty="0">
                <a:latin typeface="仿宋" pitchFamily="49" charset="-122"/>
                <a:ea typeface="仿宋" pitchFamily="49" charset="-122"/>
              </a:rPr>
              <a:t>的一条路径</a:t>
            </a:r>
            <a:r>
              <a:rPr lang="en-US" altLang="zh-CN" sz="2000" b="1" dirty="0">
                <a:latin typeface="仿宋" pitchFamily="49" charset="-122"/>
                <a:ea typeface="仿宋" pitchFamily="49" charset="-122"/>
              </a:rPr>
              <a:t>----</a:t>
            </a:r>
            <a:r>
              <a:rPr lang="zh-CN" altLang="en-US" sz="2000" b="1" dirty="0">
                <a:solidFill>
                  <a:srgbClr val="FF0000"/>
                </a:solidFill>
                <a:latin typeface="仿宋" pitchFamily="49" charset="-122"/>
                <a:ea typeface="仿宋" pitchFamily="49" charset="-122"/>
              </a:rPr>
              <a:t>关键路径</a:t>
            </a:r>
            <a:r>
              <a:rPr lang="en-US" altLang="zh-CN" sz="2000" b="1" dirty="0">
                <a:latin typeface="仿宋" pitchFamily="49" charset="-122"/>
                <a:ea typeface="仿宋" pitchFamily="49" charset="-122"/>
              </a:rPr>
              <a:t>(</a:t>
            </a:r>
            <a:r>
              <a:rPr lang="en-US" altLang="zh-CN" sz="2000" b="1" dirty="0">
                <a:solidFill>
                  <a:srgbClr val="0000FF"/>
                </a:solidFill>
                <a:latin typeface="Times New Roman" pitchFamily="18" charset="0"/>
                <a:ea typeface="仿宋" pitchFamily="49" charset="-122"/>
              </a:rPr>
              <a:t>Critical Path</a:t>
            </a:r>
            <a:r>
              <a:rPr lang="en-US" altLang="zh-CN" sz="2000" b="1" dirty="0">
                <a:latin typeface="仿宋" pitchFamily="49" charset="-122"/>
                <a:ea typeface="仿宋" pitchFamily="49" charset="-122"/>
              </a:rPr>
              <a:t>)</a:t>
            </a:r>
            <a:r>
              <a:rPr lang="zh-CN" altLang="en-US" sz="2000" b="1" dirty="0">
                <a:latin typeface="仿宋" pitchFamily="49" charset="-122"/>
                <a:ea typeface="仿宋" pitchFamily="49" charset="-122"/>
              </a:rPr>
              <a:t>。</a:t>
            </a:r>
          </a:p>
          <a:p>
            <a:pPr>
              <a:spcBef>
                <a:spcPts val="600"/>
              </a:spcBef>
            </a:pPr>
            <a:r>
              <a:rPr lang="zh-CN" altLang="en-US" sz="2000" b="1" dirty="0">
                <a:latin typeface="仿宋" pitchFamily="49" charset="-122"/>
                <a:ea typeface="仿宋" pitchFamily="49" charset="-122"/>
              </a:rPr>
              <a:t>由此可知，问题变成求解</a:t>
            </a:r>
          </a:p>
          <a:p>
            <a:pPr>
              <a:spcBef>
                <a:spcPts val="600"/>
              </a:spcBef>
            </a:pPr>
            <a:r>
              <a:rPr lang="zh-CN" altLang="en-US" sz="2000" b="1" dirty="0">
                <a:latin typeface="仿宋" pitchFamily="49" charset="-122"/>
                <a:ea typeface="仿宋" pitchFamily="49" charset="-122"/>
              </a:rPr>
              <a:t>      求解</a:t>
            </a:r>
            <a:r>
              <a:rPr lang="en-US" altLang="zh-CN" sz="2000" b="1" dirty="0">
                <a:latin typeface="仿宋" pitchFamily="49" charset="-122"/>
                <a:ea typeface="仿宋" pitchFamily="49" charset="-122"/>
              </a:rPr>
              <a:t>AOE</a:t>
            </a:r>
            <a:r>
              <a:rPr lang="zh-CN" altLang="en-US" sz="2000" b="1" dirty="0">
                <a:latin typeface="仿宋" pitchFamily="49" charset="-122"/>
                <a:ea typeface="仿宋" pitchFamily="49" charset="-122"/>
              </a:rPr>
              <a:t>网中的</a:t>
            </a:r>
            <a:r>
              <a:rPr lang="zh-CN" altLang="en-US" sz="2000" b="1" dirty="0">
                <a:solidFill>
                  <a:srgbClr val="FF0000"/>
                </a:solidFill>
                <a:latin typeface="仿宋" pitchFamily="49" charset="-122"/>
                <a:ea typeface="仿宋" pitchFamily="49" charset="-122"/>
              </a:rPr>
              <a:t>关键路径</a:t>
            </a:r>
          </a:p>
        </p:txBody>
      </p:sp>
      <p:grpSp>
        <p:nvGrpSpPr>
          <p:cNvPr id="51" name="Group 4"/>
          <p:cNvGrpSpPr/>
          <p:nvPr/>
        </p:nvGrpSpPr>
        <p:grpSpPr bwMode="auto">
          <a:xfrm>
            <a:off x="2843808" y="1052736"/>
            <a:ext cx="6191250" cy="2665412"/>
            <a:chOff x="0" y="0"/>
            <a:chExt cx="3809" cy="1951"/>
          </a:xfrm>
        </p:grpSpPr>
        <p:sp>
          <p:nvSpPr>
            <p:cNvPr id="69" name="Line 22"/>
            <p:cNvSpPr>
              <a:spLocks noChangeShapeType="1"/>
            </p:cNvSpPr>
            <p:nvPr/>
          </p:nvSpPr>
          <p:spPr bwMode="auto">
            <a:xfrm>
              <a:off x="143" y="1097"/>
              <a:ext cx="952" cy="713"/>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52" name="Oval 5"/>
            <p:cNvSpPr>
              <a:spLocks noChangeArrowheads="1"/>
            </p:cNvSpPr>
            <p:nvPr/>
          </p:nvSpPr>
          <p:spPr bwMode="auto">
            <a:xfrm>
              <a:off x="0" y="94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1</a:t>
              </a:r>
            </a:p>
          </p:txBody>
        </p:sp>
        <p:sp>
          <p:nvSpPr>
            <p:cNvPr id="53" name="Oval 6"/>
            <p:cNvSpPr>
              <a:spLocks noChangeArrowheads="1"/>
            </p:cNvSpPr>
            <p:nvPr/>
          </p:nvSpPr>
          <p:spPr bwMode="auto">
            <a:xfrm>
              <a:off x="1042" y="46"/>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2</a:t>
              </a:r>
            </a:p>
          </p:txBody>
        </p:sp>
        <p:sp>
          <p:nvSpPr>
            <p:cNvPr id="54" name="Oval 7"/>
            <p:cNvSpPr>
              <a:spLocks noChangeArrowheads="1"/>
            </p:cNvSpPr>
            <p:nvPr/>
          </p:nvSpPr>
          <p:spPr bwMode="auto">
            <a:xfrm>
              <a:off x="1088" y="953"/>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3</a:t>
              </a:r>
            </a:p>
          </p:txBody>
        </p:sp>
        <p:sp>
          <p:nvSpPr>
            <p:cNvPr id="55" name="Oval 8"/>
            <p:cNvSpPr>
              <a:spLocks noChangeArrowheads="1"/>
            </p:cNvSpPr>
            <p:nvPr/>
          </p:nvSpPr>
          <p:spPr bwMode="auto">
            <a:xfrm>
              <a:off x="1088" y="176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4</a:t>
              </a:r>
            </a:p>
          </p:txBody>
        </p:sp>
        <p:sp>
          <p:nvSpPr>
            <p:cNvPr id="56" name="Line 9"/>
            <p:cNvSpPr>
              <a:spLocks noChangeShapeType="1"/>
            </p:cNvSpPr>
            <p:nvPr/>
          </p:nvSpPr>
          <p:spPr bwMode="auto">
            <a:xfrm flipV="1">
              <a:off x="134" y="180"/>
              <a:ext cx="911" cy="781"/>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57" name="Line 10"/>
            <p:cNvSpPr>
              <a:spLocks noChangeShapeType="1"/>
            </p:cNvSpPr>
            <p:nvPr/>
          </p:nvSpPr>
          <p:spPr bwMode="auto">
            <a:xfrm>
              <a:off x="181" y="1044"/>
              <a:ext cx="914" cy="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58" name="Line 11"/>
            <p:cNvSpPr>
              <a:spLocks noChangeShapeType="1"/>
            </p:cNvSpPr>
            <p:nvPr/>
          </p:nvSpPr>
          <p:spPr bwMode="auto">
            <a:xfrm>
              <a:off x="1178" y="227"/>
              <a:ext cx="770" cy="359"/>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59" name="Line 12"/>
            <p:cNvSpPr>
              <a:spLocks noChangeShapeType="1"/>
            </p:cNvSpPr>
            <p:nvPr/>
          </p:nvSpPr>
          <p:spPr bwMode="auto">
            <a:xfrm flipV="1">
              <a:off x="1269" y="681"/>
              <a:ext cx="634" cy="363"/>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0" name="Oval 13"/>
            <p:cNvSpPr>
              <a:spLocks noChangeArrowheads="1"/>
            </p:cNvSpPr>
            <p:nvPr/>
          </p:nvSpPr>
          <p:spPr bwMode="auto">
            <a:xfrm>
              <a:off x="1904" y="544"/>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5</a:t>
              </a:r>
            </a:p>
          </p:txBody>
        </p:sp>
        <p:sp>
          <p:nvSpPr>
            <p:cNvPr id="61" name="Oval 14"/>
            <p:cNvSpPr>
              <a:spLocks noChangeArrowheads="1"/>
            </p:cNvSpPr>
            <p:nvPr/>
          </p:nvSpPr>
          <p:spPr bwMode="auto">
            <a:xfrm>
              <a:off x="1950" y="1315"/>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6</a:t>
              </a:r>
            </a:p>
          </p:txBody>
        </p:sp>
        <p:sp>
          <p:nvSpPr>
            <p:cNvPr id="62" name="Line 15"/>
            <p:cNvSpPr>
              <a:spLocks noChangeShapeType="1"/>
            </p:cNvSpPr>
            <p:nvPr/>
          </p:nvSpPr>
          <p:spPr bwMode="auto">
            <a:xfrm flipV="1">
              <a:off x="2857" y="999"/>
              <a:ext cx="725" cy="39"/>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3" name="Line 16"/>
            <p:cNvSpPr>
              <a:spLocks noChangeShapeType="1"/>
            </p:cNvSpPr>
            <p:nvPr/>
          </p:nvSpPr>
          <p:spPr bwMode="auto">
            <a:xfrm>
              <a:off x="2077" y="659"/>
              <a:ext cx="643" cy="328"/>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4" name="Line 17"/>
            <p:cNvSpPr>
              <a:spLocks noChangeShapeType="1"/>
            </p:cNvSpPr>
            <p:nvPr/>
          </p:nvSpPr>
          <p:spPr bwMode="auto">
            <a:xfrm flipV="1">
              <a:off x="2057" y="159"/>
              <a:ext cx="709" cy="421"/>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5" name="Oval 18"/>
            <p:cNvSpPr>
              <a:spLocks noChangeArrowheads="1"/>
            </p:cNvSpPr>
            <p:nvPr/>
          </p:nvSpPr>
          <p:spPr bwMode="auto">
            <a:xfrm>
              <a:off x="2720" y="0"/>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7</a:t>
              </a:r>
            </a:p>
          </p:txBody>
        </p:sp>
        <p:sp>
          <p:nvSpPr>
            <p:cNvPr id="66" name="Oval 19"/>
            <p:cNvSpPr>
              <a:spLocks noChangeArrowheads="1"/>
            </p:cNvSpPr>
            <p:nvPr/>
          </p:nvSpPr>
          <p:spPr bwMode="auto">
            <a:xfrm>
              <a:off x="2675" y="952"/>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8</a:t>
              </a:r>
            </a:p>
          </p:txBody>
        </p:sp>
        <p:sp>
          <p:nvSpPr>
            <p:cNvPr id="67" name="Oval 20"/>
            <p:cNvSpPr>
              <a:spLocks noChangeArrowheads="1"/>
            </p:cNvSpPr>
            <p:nvPr/>
          </p:nvSpPr>
          <p:spPr bwMode="auto">
            <a:xfrm>
              <a:off x="2630" y="1769"/>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9</a:t>
              </a:r>
            </a:p>
          </p:txBody>
        </p:sp>
        <p:sp>
          <p:nvSpPr>
            <p:cNvPr id="68" name="Oval 21"/>
            <p:cNvSpPr>
              <a:spLocks noChangeArrowheads="1"/>
            </p:cNvSpPr>
            <p:nvPr/>
          </p:nvSpPr>
          <p:spPr bwMode="auto">
            <a:xfrm>
              <a:off x="3582" y="862"/>
              <a:ext cx="227" cy="227"/>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10</a:t>
              </a:r>
            </a:p>
          </p:txBody>
        </p:sp>
        <p:sp>
          <p:nvSpPr>
            <p:cNvPr id="70" name="Line 23"/>
            <p:cNvSpPr>
              <a:spLocks noChangeShapeType="1"/>
            </p:cNvSpPr>
            <p:nvPr/>
          </p:nvSpPr>
          <p:spPr bwMode="auto">
            <a:xfrm flipV="1">
              <a:off x="1246" y="1458"/>
              <a:ext cx="725" cy="352"/>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71" name="Line 24"/>
            <p:cNvSpPr>
              <a:spLocks noChangeShapeType="1"/>
            </p:cNvSpPr>
            <p:nvPr/>
          </p:nvSpPr>
          <p:spPr bwMode="auto">
            <a:xfrm>
              <a:off x="1269" y="1084"/>
              <a:ext cx="724" cy="24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72" name="Line 25"/>
            <p:cNvSpPr>
              <a:spLocks noChangeShapeType="1"/>
            </p:cNvSpPr>
            <p:nvPr/>
          </p:nvSpPr>
          <p:spPr bwMode="auto">
            <a:xfrm flipV="1">
              <a:off x="2129" y="1097"/>
              <a:ext cx="568" cy="282"/>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73" name="Line 26"/>
            <p:cNvSpPr>
              <a:spLocks noChangeShapeType="1"/>
            </p:cNvSpPr>
            <p:nvPr/>
          </p:nvSpPr>
          <p:spPr bwMode="auto">
            <a:xfrm>
              <a:off x="2115" y="1458"/>
              <a:ext cx="515" cy="361"/>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74" name="Line 27"/>
            <p:cNvSpPr>
              <a:spLocks noChangeShapeType="1"/>
            </p:cNvSpPr>
            <p:nvPr/>
          </p:nvSpPr>
          <p:spPr bwMode="auto">
            <a:xfrm>
              <a:off x="2879" y="159"/>
              <a:ext cx="794" cy="703"/>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75" name="Line 28"/>
            <p:cNvSpPr>
              <a:spLocks noChangeShapeType="1"/>
            </p:cNvSpPr>
            <p:nvPr/>
          </p:nvSpPr>
          <p:spPr bwMode="auto">
            <a:xfrm flipV="1">
              <a:off x="2793" y="1055"/>
              <a:ext cx="834" cy="76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76" name="Line 29"/>
            <p:cNvSpPr>
              <a:spLocks noChangeShapeType="1"/>
            </p:cNvSpPr>
            <p:nvPr/>
          </p:nvSpPr>
          <p:spPr bwMode="auto">
            <a:xfrm>
              <a:off x="1269" y="1898"/>
              <a:ext cx="1361" cy="2"/>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77" name="Oval 30"/>
            <p:cNvSpPr>
              <a:spLocks noChangeArrowheads="1"/>
            </p:cNvSpPr>
            <p:nvPr/>
          </p:nvSpPr>
          <p:spPr bwMode="auto">
            <a:xfrm>
              <a:off x="136" y="363"/>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a:t>
              </a:r>
              <a:r>
                <a:rPr lang="en-US" altLang="zh-CN" dirty="0">
                  <a:ea typeface="宋体" pitchFamily="2" charset="-122"/>
                </a:rPr>
                <a:t>=3</a:t>
              </a:r>
            </a:p>
          </p:txBody>
        </p:sp>
        <p:sp>
          <p:nvSpPr>
            <p:cNvPr id="78" name="Oval 31"/>
            <p:cNvSpPr>
              <a:spLocks noChangeArrowheads="1"/>
            </p:cNvSpPr>
            <p:nvPr/>
          </p:nvSpPr>
          <p:spPr bwMode="auto">
            <a:xfrm>
              <a:off x="136" y="1459"/>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3</a:t>
              </a:r>
              <a:r>
                <a:rPr lang="en-US" altLang="zh-CN" dirty="0">
                  <a:ea typeface="宋体" pitchFamily="2" charset="-122"/>
                </a:rPr>
                <a:t>=5</a:t>
              </a:r>
            </a:p>
          </p:txBody>
        </p:sp>
        <p:sp>
          <p:nvSpPr>
            <p:cNvPr id="79" name="Oval 32"/>
            <p:cNvSpPr>
              <a:spLocks noChangeArrowheads="1"/>
            </p:cNvSpPr>
            <p:nvPr/>
          </p:nvSpPr>
          <p:spPr bwMode="auto">
            <a:xfrm>
              <a:off x="453" y="826"/>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2</a:t>
              </a:r>
              <a:r>
                <a:rPr lang="en-US" altLang="zh-CN" dirty="0">
                  <a:ea typeface="宋体" pitchFamily="2" charset="-122"/>
                </a:rPr>
                <a:t>=4</a:t>
              </a:r>
            </a:p>
          </p:txBody>
        </p:sp>
        <p:sp>
          <p:nvSpPr>
            <p:cNvPr id="80" name="Oval 33"/>
            <p:cNvSpPr>
              <a:spLocks noChangeArrowheads="1"/>
            </p:cNvSpPr>
            <p:nvPr/>
          </p:nvSpPr>
          <p:spPr bwMode="auto">
            <a:xfrm>
              <a:off x="1134" y="681"/>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5</a:t>
              </a:r>
              <a:r>
                <a:rPr lang="en-US" altLang="zh-CN" dirty="0">
                  <a:ea typeface="宋体" pitchFamily="2" charset="-122"/>
                </a:rPr>
                <a:t>=3</a:t>
              </a:r>
            </a:p>
          </p:txBody>
        </p:sp>
        <p:sp>
          <p:nvSpPr>
            <p:cNvPr id="81" name="Oval 34"/>
            <p:cNvSpPr>
              <a:spLocks noChangeArrowheads="1"/>
            </p:cNvSpPr>
            <p:nvPr/>
          </p:nvSpPr>
          <p:spPr bwMode="auto">
            <a:xfrm>
              <a:off x="1315" y="182"/>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4</a:t>
              </a:r>
              <a:r>
                <a:rPr lang="en-US" altLang="zh-CN" dirty="0">
                  <a:ea typeface="宋体" pitchFamily="2" charset="-122"/>
                </a:rPr>
                <a:t>=6</a:t>
              </a:r>
            </a:p>
          </p:txBody>
        </p:sp>
        <p:sp>
          <p:nvSpPr>
            <p:cNvPr id="82" name="Oval 35"/>
            <p:cNvSpPr>
              <a:spLocks noChangeArrowheads="1"/>
            </p:cNvSpPr>
            <p:nvPr/>
          </p:nvSpPr>
          <p:spPr bwMode="auto">
            <a:xfrm>
              <a:off x="2027" y="175"/>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8</a:t>
              </a:r>
              <a:r>
                <a:rPr lang="en-US" altLang="zh-CN" dirty="0">
                  <a:ea typeface="宋体" pitchFamily="2" charset="-122"/>
                </a:rPr>
                <a:t>=5</a:t>
              </a:r>
            </a:p>
          </p:txBody>
        </p:sp>
        <p:sp>
          <p:nvSpPr>
            <p:cNvPr id="83" name="Oval 36"/>
            <p:cNvSpPr>
              <a:spLocks noChangeArrowheads="1"/>
            </p:cNvSpPr>
            <p:nvPr/>
          </p:nvSpPr>
          <p:spPr bwMode="auto">
            <a:xfrm>
              <a:off x="2233" y="621"/>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9</a:t>
              </a:r>
              <a:r>
                <a:rPr lang="en-US" altLang="zh-CN" dirty="0">
                  <a:ea typeface="宋体" pitchFamily="2" charset="-122"/>
                </a:rPr>
                <a:t>=4</a:t>
              </a:r>
            </a:p>
          </p:txBody>
        </p:sp>
        <p:sp>
          <p:nvSpPr>
            <p:cNvPr id="84" name="Oval 37"/>
            <p:cNvSpPr>
              <a:spLocks noChangeArrowheads="1"/>
            </p:cNvSpPr>
            <p:nvPr/>
          </p:nvSpPr>
          <p:spPr bwMode="auto">
            <a:xfrm>
              <a:off x="1179" y="1180"/>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6</a:t>
              </a:r>
              <a:r>
                <a:rPr lang="en-US" altLang="zh-CN" dirty="0">
                  <a:ea typeface="宋体" pitchFamily="2" charset="-122"/>
                </a:rPr>
                <a:t>=4</a:t>
              </a:r>
            </a:p>
          </p:txBody>
        </p:sp>
        <p:sp>
          <p:nvSpPr>
            <p:cNvPr id="85" name="Oval 38"/>
            <p:cNvSpPr>
              <a:spLocks noChangeArrowheads="1"/>
            </p:cNvSpPr>
            <p:nvPr/>
          </p:nvSpPr>
          <p:spPr bwMode="auto">
            <a:xfrm>
              <a:off x="1993" y="1055"/>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10</a:t>
              </a:r>
              <a:r>
                <a:rPr lang="en-US" altLang="zh-CN" dirty="0">
                  <a:ea typeface="宋体" pitchFamily="2" charset="-122"/>
                </a:rPr>
                <a:t>=3</a:t>
              </a:r>
            </a:p>
          </p:txBody>
        </p:sp>
        <p:sp>
          <p:nvSpPr>
            <p:cNvPr id="86" name="Oval 39"/>
            <p:cNvSpPr>
              <a:spLocks noChangeArrowheads="1"/>
            </p:cNvSpPr>
            <p:nvPr/>
          </p:nvSpPr>
          <p:spPr bwMode="auto">
            <a:xfrm>
              <a:off x="1723" y="1687"/>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12</a:t>
              </a:r>
              <a:r>
                <a:rPr lang="en-US" altLang="zh-CN" dirty="0">
                  <a:ea typeface="宋体" pitchFamily="2" charset="-122"/>
                </a:rPr>
                <a:t>=6</a:t>
              </a:r>
            </a:p>
          </p:txBody>
        </p:sp>
        <p:sp>
          <p:nvSpPr>
            <p:cNvPr id="87" name="Oval 40"/>
            <p:cNvSpPr>
              <a:spLocks noChangeArrowheads="1"/>
            </p:cNvSpPr>
            <p:nvPr/>
          </p:nvSpPr>
          <p:spPr bwMode="auto">
            <a:xfrm>
              <a:off x="2313" y="1497"/>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11</a:t>
              </a:r>
              <a:r>
                <a:rPr lang="en-US" altLang="zh-CN" dirty="0">
                  <a:ea typeface="宋体" pitchFamily="2" charset="-122"/>
                </a:rPr>
                <a:t>=4</a:t>
              </a:r>
            </a:p>
          </p:txBody>
        </p:sp>
        <p:sp>
          <p:nvSpPr>
            <p:cNvPr id="88" name="Oval 41"/>
            <p:cNvSpPr>
              <a:spLocks noChangeArrowheads="1"/>
            </p:cNvSpPr>
            <p:nvPr/>
          </p:nvSpPr>
          <p:spPr bwMode="auto">
            <a:xfrm>
              <a:off x="3129" y="1429"/>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15</a:t>
              </a:r>
              <a:r>
                <a:rPr lang="en-US" altLang="zh-CN" dirty="0">
                  <a:ea typeface="宋体" pitchFamily="2" charset="-122"/>
                </a:rPr>
                <a:t>=4</a:t>
              </a:r>
            </a:p>
          </p:txBody>
        </p:sp>
        <p:sp>
          <p:nvSpPr>
            <p:cNvPr id="89" name="Oval 42"/>
            <p:cNvSpPr>
              <a:spLocks noChangeArrowheads="1"/>
            </p:cNvSpPr>
            <p:nvPr/>
          </p:nvSpPr>
          <p:spPr bwMode="auto">
            <a:xfrm>
              <a:off x="2903" y="817"/>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14</a:t>
              </a:r>
              <a:r>
                <a:rPr lang="en-US" altLang="zh-CN" dirty="0">
                  <a:ea typeface="宋体" pitchFamily="2" charset="-122"/>
                </a:rPr>
                <a:t>=6</a:t>
              </a:r>
            </a:p>
          </p:txBody>
        </p:sp>
        <p:sp>
          <p:nvSpPr>
            <p:cNvPr id="90" name="Oval 43"/>
            <p:cNvSpPr>
              <a:spLocks noChangeArrowheads="1"/>
            </p:cNvSpPr>
            <p:nvPr/>
          </p:nvSpPr>
          <p:spPr bwMode="auto">
            <a:xfrm>
              <a:off x="3175" y="318"/>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13</a:t>
              </a:r>
              <a:r>
                <a:rPr lang="en-US" altLang="zh-CN" dirty="0">
                  <a:ea typeface="宋体" pitchFamily="2" charset="-122"/>
                </a:rPr>
                <a:t>=5</a:t>
              </a:r>
            </a:p>
          </p:txBody>
        </p:sp>
        <p:sp>
          <p:nvSpPr>
            <p:cNvPr id="91" name="Oval 44"/>
            <p:cNvSpPr>
              <a:spLocks noChangeArrowheads="1"/>
            </p:cNvSpPr>
            <p:nvPr/>
          </p:nvSpPr>
          <p:spPr bwMode="auto">
            <a:xfrm>
              <a:off x="1102" y="1497"/>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7</a:t>
              </a:r>
              <a:r>
                <a:rPr lang="en-US" altLang="zh-CN" dirty="0">
                  <a:ea typeface="宋体" pitchFamily="2" charset="-122"/>
                </a:rPr>
                <a:t>=3</a:t>
              </a:r>
            </a:p>
          </p:txBody>
        </p:sp>
      </p:grpSp>
      <p:grpSp>
        <p:nvGrpSpPr>
          <p:cNvPr id="92" name="组合 91"/>
          <p:cNvGrpSpPr/>
          <p:nvPr/>
        </p:nvGrpSpPr>
        <p:grpSpPr>
          <a:xfrm>
            <a:off x="541441" y="102062"/>
            <a:ext cx="7918991" cy="699930"/>
            <a:chOff x="541441" y="102062"/>
            <a:chExt cx="7918991" cy="699930"/>
          </a:xfrm>
        </p:grpSpPr>
        <p:sp>
          <p:nvSpPr>
            <p:cNvPr id="93" name="TextBox 6"/>
            <p:cNvSpPr txBox="1">
              <a:spLocks noChangeArrowheads="1"/>
            </p:cNvSpPr>
            <p:nvPr/>
          </p:nvSpPr>
          <p:spPr bwMode="auto">
            <a:xfrm>
              <a:off x="685457" y="102062"/>
              <a:ext cx="7774975"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9.6 </a:t>
              </a:r>
              <a:r>
                <a:rPr lang="zh-CN" altLang="en-US" sz="3600" b="1" dirty="0">
                  <a:latin typeface="Times New Roman" pitchFamily="18" charset="0"/>
                  <a:ea typeface="黑体" pitchFamily="49" charset="-122"/>
                </a:rPr>
                <a:t>有向无环图的应用</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关键路径</a:t>
              </a:r>
            </a:p>
          </p:txBody>
        </p:sp>
        <p:grpSp>
          <p:nvGrpSpPr>
            <p:cNvPr id="94" name="组合 93"/>
            <p:cNvGrpSpPr/>
            <p:nvPr/>
          </p:nvGrpSpPr>
          <p:grpSpPr>
            <a:xfrm>
              <a:off x="541441" y="127832"/>
              <a:ext cx="784080" cy="674160"/>
              <a:chOff x="541441" y="127832"/>
              <a:chExt cx="784080" cy="674160"/>
            </a:xfrm>
          </p:grpSpPr>
          <p:sp>
            <p:nvSpPr>
              <p:cNvPr id="95"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pic>
            <p:nvPicPr>
              <p:cNvPr id="96" name="图片 95"/>
              <p:cNvPicPr>
                <a:picLocks noChangeAspect="1"/>
              </p:cNvPicPr>
              <p:nvPr/>
            </p:nvPicPr>
            <p:blipFill>
              <a:blip r:embed="rId2" cstate="print"/>
              <a:stretch>
                <a:fillRect/>
              </a:stretch>
            </p:blipFill>
            <p:spPr>
              <a:xfrm>
                <a:off x="734178" y="297299"/>
                <a:ext cx="404824" cy="335225"/>
              </a:xfrm>
              <a:prstGeom prst="rect">
                <a:avLst/>
              </a:prstGeom>
            </p:spPr>
          </p:pic>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blinds(horizontal)">
                                      <p:cBhvr>
                                        <p:cTn id="7" dur="500"/>
                                        <p:tgtEl>
                                          <p:spTgt spid="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8" end="8"/>
                                            </p:txEl>
                                          </p:spTgt>
                                        </p:tgtEl>
                                        <p:attrNameLst>
                                          <p:attrName>style.visibility</p:attrName>
                                        </p:attrNameLst>
                                      </p:cBhvr>
                                      <p:to>
                                        <p:strVal val="visible"/>
                                      </p:to>
                                    </p:set>
                                    <p:animEffect transition="in" filter="blinds(horizontal)">
                                      <p:cBhvr>
                                        <p:cTn id="12" dur="500"/>
                                        <p:tgtEl>
                                          <p:spTgt spid="2">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animEffect transition="in" filter="blinds(horizontal)">
                                      <p:cBhvr>
                                        <p:cTn id="17" dur="500"/>
                                        <p:tgtEl>
                                          <p:spTgt spid="2">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10" end="10"/>
                                            </p:txEl>
                                          </p:spTgt>
                                        </p:tgtEl>
                                        <p:attrNameLst>
                                          <p:attrName>style.visibility</p:attrName>
                                        </p:attrNameLst>
                                      </p:cBhvr>
                                      <p:to>
                                        <p:strVal val="visible"/>
                                      </p:to>
                                    </p:set>
                                    <p:animEffect transition="in" filter="blinds(horizontal)">
                                      <p:cBhvr>
                                        <p:cTn id="22" dur="500"/>
                                        <p:tgtEl>
                                          <p:spTgt spid="2">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animEffect transition="in" filter="blinds(horizontal)">
                                      <p:cBhvr>
                                        <p:cTn id="27" dur="500"/>
                                        <p:tgtEl>
                                          <p:spTgt spid="2">
                                            <p:txEl>
                                              <p:pRg st="11" end="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12" end="12"/>
                                            </p:txEl>
                                          </p:spTgt>
                                        </p:tgtEl>
                                        <p:attrNameLst>
                                          <p:attrName>style.visibility</p:attrName>
                                        </p:attrNameLst>
                                      </p:cBhvr>
                                      <p:to>
                                        <p:strVal val="visible"/>
                                      </p:to>
                                    </p:set>
                                    <p:animEffect transition="in" filter="blinds(horizontal)">
                                      <p:cBhvr>
                                        <p:cTn id="32" dur="500"/>
                                        <p:tgtEl>
                                          <p:spTgt spid="2">
                                            <p:txEl>
                                              <p:pRg st="12" end="1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13" end="13"/>
                                            </p:txEl>
                                          </p:spTgt>
                                        </p:tgtEl>
                                        <p:attrNameLst>
                                          <p:attrName>style.visibility</p:attrName>
                                        </p:attrNameLst>
                                      </p:cBhvr>
                                      <p:to>
                                        <p:strVal val="visible"/>
                                      </p:to>
                                    </p:set>
                                    <p:animEffect transition="in" filter="blinds(horizontal)">
                                      <p:cBhvr>
                                        <p:cTn id="37"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E9B86523-B726-4890-B044-BEA6EC637315}" type="slidenum">
              <a:rPr lang="zh-CN" altLang="en-US">
                <a:solidFill>
                  <a:schemeClr val="bg1"/>
                </a:solidFill>
                <a:latin typeface="Verdana" pitchFamily="34" charset="0"/>
                <a:ea typeface="宋体" pitchFamily="2" charset="-122"/>
              </a:rPr>
              <a:pPr/>
              <a:t>77</a:t>
            </a:fld>
            <a:endParaRPr lang="en-US" altLang="zh-CN" dirty="0">
              <a:solidFill>
                <a:schemeClr val="bg1"/>
              </a:solidFill>
              <a:latin typeface="Verdana" pitchFamily="34" charset="0"/>
              <a:ea typeface="宋体" pitchFamily="2" charset="-122"/>
            </a:endParaRPr>
          </a:p>
        </p:txBody>
      </p:sp>
      <p:sp>
        <p:nvSpPr>
          <p:cNvPr id="2" name="Rectangle 3"/>
          <p:cNvSpPr>
            <a:spLocks noGrp="1" noChangeArrowheads="1"/>
          </p:cNvSpPr>
          <p:nvPr>
            <p:ph type="body" idx="1"/>
          </p:nvPr>
        </p:nvSpPr>
        <p:spPr>
          <a:xfrm>
            <a:off x="490364" y="2005767"/>
            <a:ext cx="8229600" cy="4678451"/>
          </a:xfrm>
        </p:spPr>
        <p:txBody>
          <a:bodyPr/>
          <a:lstStyle/>
          <a:p>
            <a:pPr eaLnBrk="1" hangingPunct="1">
              <a:buClr>
                <a:srgbClr val="FF0000"/>
              </a:buClr>
              <a:buFont typeface="Wingdings" pitchFamily="2" charset="2"/>
              <a:buChar char="n"/>
            </a:pPr>
            <a:r>
              <a:rPr lang="zh-CN" altLang="en-US" sz="2800" b="1"/>
              <a:t>可分</a:t>
            </a:r>
            <a:r>
              <a:rPr lang="en-US" altLang="zh-CN" sz="2800" b="1"/>
              <a:t>2</a:t>
            </a:r>
            <a:r>
              <a:rPr lang="zh-CN" altLang="en-US" sz="2800" b="1"/>
              <a:t>个步骤来求解： </a:t>
            </a:r>
          </a:p>
          <a:p>
            <a:pPr lvl="1" eaLnBrk="1" hangingPunct="1">
              <a:buFont typeface="Wingdings" pitchFamily="2" charset="2"/>
              <a:buNone/>
            </a:pPr>
            <a:r>
              <a:rPr lang="zh-CN" altLang="en-US" sz="2400" b="1"/>
              <a:t>（</a:t>
            </a:r>
            <a:r>
              <a:rPr lang="en-US" altLang="zh-CN" sz="2400" b="1"/>
              <a:t>1</a:t>
            </a:r>
            <a:r>
              <a:rPr lang="zh-CN" altLang="en-US" sz="2400" b="1"/>
              <a:t>）求解各顶点事件的</a:t>
            </a:r>
            <a:r>
              <a:rPr lang="zh-CN" altLang="en-US" sz="2400" b="1">
                <a:solidFill>
                  <a:srgbClr val="FF0000"/>
                </a:solidFill>
              </a:rPr>
              <a:t>最早发生时间</a:t>
            </a:r>
            <a:r>
              <a:rPr lang="en-US" altLang="zh-CN" sz="2400" b="1">
                <a:latin typeface="楷体_GB2312" pitchFamily="1" charset="-122"/>
              </a:rPr>
              <a:t>(</a:t>
            </a:r>
            <a:r>
              <a:rPr lang="en-US" altLang="zh-CN" sz="2400" b="1">
                <a:solidFill>
                  <a:srgbClr val="0000FF"/>
                </a:solidFill>
              </a:rPr>
              <a:t>Earliest      </a:t>
            </a:r>
          </a:p>
          <a:p>
            <a:pPr lvl="1" eaLnBrk="1" hangingPunct="1">
              <a:buFont typeface="Wingdings" pitchFamily="2" charset="2"/>
              <a:buNone/>
            </a:pPr>
            <a:r>
              <a:rPr lang="en-US" altLang="zh-CN" sz="2400" b="1">
                <a:solidFill>
                  <a:srgbClr val="0000FF"/>
                </a:solidFill>
              </a:rPr>
              <a:t>           Occurrence Time</a:t>
            </a:r>
            <a:r>
              <a:rPr lang="en-US" altLang="zh-CN" sz="2400" b="1">
                <a:latin typeface="楷体_GB2312" pitchFamily="1" charset="-122"/>
              </a:rPr>
              <a:t>)</a:t>
            </a:r>
            <a:endParaRPr lang="zh-CN" altLang="en-US" sz="2400" b="1">
              <a:solidFill>
                <a:schemeClr val="accent2"/>
              </a:solidFill>
            </a:endParaRPr>
          </a:p>
          <a:p>
            <a:pPr lvl="1" eaLnBrk="1" hangingPunct="1">
              <a:buClr>
                <a:srgbClr val="FF0000"/>
              </a:buClr>
            </a:pPr>
            <a:r>
              <a:rPr lang="zh-CN" altLang="en-US" sz="2400" b="1"/>
              <a:t>    由此可得到汇点事件的最早发生时间</a:t>
            </a:r>
          </a:p>
          <a:p>
            <a:pPr lvl="1" eaLnBrk="1" hangingPunct="1">
              <a:buClr>
                <a:srgbClr val="FF0000"/>
              </a:buClr>
            </a:pPr>
            <a:r>
              <a:rPr lang="zh-CN" altLang="en-US" sz="2400" b="1"/>
              <a:t>    </a:t>
            </a:r>
            <a:r>
              <a:rPr lang="en-US" altLang="zh-CN" sz="2400" b="1"/>
              <a:t>----</a:t>
            </a:r>
            <a:r>
              <a:rPr lang="zh-CN" altLang="en-US" sz="2400" b="1"/>
              <a:t>整个工程最少需要的时间</a:t>
            </a:r>
          </a:p>
          <a:p>
            <a:pPr lvl="1" eaLnBrk="1" hangingPunct="1">
              <a:buFont typeface="Wingdings" pitchFamily="2" charset="2"/>
              <a:buNone/>
            </a:pPr>
            <a:r>
              <a:rPr lang="zh-CN" altLang="en-US" sz="2400" b="1"/>
              <a:t>（</a:t>
            </a:r>
            <a:r>
              <a:rPr lang="en-US" altLang="zh-CN" sz="2400" b="1"/>
              <a:t>2</a:t>
            </a:r>
            <a:r>
              <a:rPr lang="zh-CN" altLang="en-US" sz="2400" b="1"/>
              <a:t>）反推各顶点时间的</a:t>
            </a:r>
            <a:r>
              <a:rPr lang="zh-CN" altLang="en-US" sz="2400" b="1">
                <a:solidFill>
                  <a:srgbClr val="FF0000"/>
                </a:solidFill>
              </a:rPr>
              <a:t>最迟发生时间</a:t>
            </a:r>
            <a:r>
              <a:rPr lang="en-US" altLang="zh-CN" sz="2400" b="1">
                <a:latin typeface="楷体_GB2312" pitchFamily="1" charset="-122"/>
              </a:rPr>
              <a:t>(</a:t>
            </a:r>
            <a:r>
              <a:rPr lang="en-US" altLang="zh-CN" sz="2400" b="1">
                <a:solidFill>
                  <a:srgbClr val="0000FF"/>
                </a:solidFill>
              </a:rPr>
              <a:t>Latest      </a:t>
            </a:r>
          </a:p>
          <a:p>
            <a:pPr lvl="1" eaLnBrk="1" hangingPunct="1">
              <a:buFont typeface="Wingdings" pitchFamily="2" charset="2"/>
              <a:buNone/>
            </a:pPr>
            <a:r>
              <a:rPr lang="en-US" altLang="zh-CN" sz="2400" b="1">
                <a:solidFill>
                  <a:srgbClr val="0000FF"/>
                </a:solidFill>
              </a:rPr>
              <a:t>           Occurrence Time</a:t>
            </a:r>
            <a:r>
              <a:rPr lang="en-US" altLang="zh-CN" sz="2400" b="1">
                <a:latin typeface="楷体_GB2312" pitchFamily="1" charset="-122"/>
              </a:rPr>
              <a:t>)</a:t>
            </a:r>
            <a:endParaRPr lang="zh-CN" altLang="en-US" sz="2400" b="1">
              <a:solidFill>
                <a:schemeClr val="accent2"/>
              </a:solidFill>
            </a:endParaRPr>
          </a:p>
          <a:p>
            <a:pPr lvl="1" eaLnBrk="1" hangingPunct="1">
              <a:buClr>
                <a:srgbClr val="FF0000"/>
              </a:buClr>
            </a:pPr>
            <a:r>
              <a:rPr lang="zh-CN" altLang="en-US" sz="2400" b="1"/>
              <a:t>由此可得到不能耽误的活动，</a:t>
            </a:r>
          </a:p>
          <a:p>
            <a:pPr lvl="1" eaLnBrk="1" hangingPunct="1">
              <a:buClr>
                <a:srgbClr val="FF0000"/>
              </a:buClr>
            </a:pPr>
            <a:r>
              <a:rPr lang="zh-CN" altLang="en-US" sz="2400" b="1"/>
              <a:t>此类活动连起来，构成</a:t>
            </a:r>
            <a:r>
              <a:rPr lang="zh-CN" altLang="en-US" sz="2400" b="1">
                <a:solidFill>
                  <a:srgbClr val="FF0000"/>
                </a:solidFill>
              </a:rPr>
              <a:t>关键路径</a:t>
            </a:r>
            <a:r>
              <a:rPr lang="zh-CN" altLang="en-US" sz="2400" b="1"/>
              <a:t>。       </a:t>
            </a:r>
            <a:endParaRPr lang="zh-CN" altLang="en-US" sz="2400" dirty="0"/>
          </a:p>
        </p:txBody>
      </p:sp>
      <p:grpSp>
        <p:nvGrpSpPr>
          <p:cNvPr id="10" name="组合 9"/>
          <p:cNvGrpSpPr/>
          <p:nvPr/>
        </p:nvGrpSpPr>
        <p:grpSpPr>
          <a:xfrm>
            <a:off x="541441" y="102062"/>
            <a:ext cx="7918991" cy="699930"/>
            <a:chOff x="541441" y="102062"/>
            <a:chExt cx="7918991" cy="699930"/>
          </a:xfrm>
        </p:grpSpPr>
        <p:sp>
          <p:nvSpPr>
            <p:cNvPr id="11" name="TextBox 6"/>
            <p:cNvSpPr txBox="1">
              <a:spLocks noChangeArrowheads="1"/>
            </p:cNvSpPr>
            <p:nvPr/>
          </p:nvSpPr>
          <p:spPr bwMode="auto">
            <a:xfrm>
              <a:off x="685457" y="102062"/>
              <a:ext cx="7774975"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9.6 </a:t>
              </a:r>
              <a:r>
                <a:rPr lang="zh-CN" altLang="en-US" sz="3600" b="1" dirty="0">
                  <a:latin typeface="Times New Roman" pitchFamily="18" charset="0"/>
                  <a:ea typeface="黑体" pitchFamily="49" charset="-122"/>
                </a:rPr>
                <a:t>有向无环图的应用</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关键路径</a:t>
              </a:r>
            </a:p>
          </p:txBody>
        </p:sp>
        <p:grpSp>
          <p:nvGrpSpPr>
            <p:cNvPr id="12" name="组合 11"/>
            <p:cNvGrpSpPr/>
            <p:nvPr/>
          </p:nvGrpSpPr>
          <p:grpSpPr>
            <a:xfrm>
              <a:off x="541441" y="127832"/>
              <a:ext cx="784080" cy="674160"/>
              <a:chOff x="541441" y="127832"/>
              <a:chExt cx="784080" cy="674160"/>
            </a:xfrm>
          </p:grpSpPr>
          <p:sp>
            <p:nvSpPr>
              <p:cNvPr id="13"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pic>
            <p:nvPicPr>
              <p:cNvPr id="14" name="图片 13"/>
              <p:cNvPicPr>
                <a:picLocks noChangeAspect="1"/>
              </p:cNvPicPr>
              <p:nvPr/>
            </p:nvPicPr>
            <p:blipFill>
              <a:blip r:embed="rId2" cstate="print"/>
              <a:stretch>
                <a:fillRect/>
              </a:stretch>
            </p:blipFill>
            <p:spPr>
              <a:xfrm>
                <a:off x="734178" y="297299"/>
                <a:ext cx="404824" cy="335225"/>
              </a:xfrm>
              <a:prstGeom prst="rect">
                <a:avLst/>
              </a:prstGeom>
            </p:spPr>
          </p:pic>
        </p:grpSp>
      </p:grpSp>
      <p:pic>
        <p:nvPicPr>
          <p:cNvPr id="1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41098" y="1017712"/>
            <a:ext cx="738534" cy="744536"/>
          </a:xfrm>
          <a:prstGeom prst="rect">
            <a:avLst/>
          </a:prstGeom>
          <a:noFill/>
          <a:ln w="9525">
            <a:noFill/>
            <a:miter lim="800000"/>
            <a:headEnd/>
            <a:tailEnd/>
          </a:ln>
        </p:spPr>
      </p:pic>
      <p:sp>
        <p:nvSpPr>
          <p:cNvPr id="5" name="矩形 4"/>
          <p:cNvSpPr/>
          <p:nvPr/>
        </p:nvSpPr>
        <p:spPr>
          <a:xfrm>
            <a:off x="1275316" y="1099178"/>
            <a:ext cx="4043218" cy="523220"/>
          </a:xfrm>
          <a:prstGeom prst="rect">
            <a:avLst/>
          </a:prstGeom>
        </p:spPr>
        <p:txBody>
          <a:bodyPr wrap="square">
            <a:spAutoFit/>
          </a:bodyPr>
          <a:lstStyle/>
          <a:p>
            <a:r>
              <a:rPr lang="zh-CN" altLang="en-US" sz="2800" b="1" dirty="0"/>
              <a:t> 如何求解关键路径？</a:t>
            </a:r>
            <a:endParaRPr lang="zh-CN" altLang="en-US" sz="2800"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3B2EFDC2-6F15-4098-9EDF-E1DC9B22F6F6}" type="slidenum">
              <a:rPr lang="zh-CN" altLang="en-US">
                <a:solidFill>
                  <a:schemeClr val="bg1"/>
                </a:solidFill>
                <a:latin typeface="Verdana" pitchFamily="34" charset="0"/>
                <a:ea typeface="宋体" pitchFamily="2" charset="-122"/>
              </a:rPr>
              <a:pPr/>
              <a:t>78</a:t>
            </a:fld>
            <a:endParaRPr lang="en-US" altLang="zh-CN">
              <a:solidFill>
                <a:schemeClr val="bg1"/>
              </a:solidFill>
              <a:latin typeface="Verdana" pitchFamily="34" charset="0"/>
              <a:ea typeface="宋体" pitchFamily="2" charset="-122"/>
            </a:endParaRPr>
          </a:p>
        </p:txBody>
      </p:sp>
      <p:sp>
        <p:nvSpPr>
          <p:cNvPr id="3" name="Rectangle 3"/>
          <p:cNvSpPr>
            <a:spLocks noGrp="1" noChangeArrowheads="1"/>
          </p:cNvSpPr>
          <p:nvPr>
            <p:ph type="body" idx="1"/>
          </p:nvPr>
        </p:nvSpPr>
        <p:spPr>
          <a:xfrm>
            <a:off x="532072" y="1052797"/>
            <a:ext cx="8353425" cy="5113337"/>
          </a:xfrm>
        </p:spPr>
        <p:txBody>
          <a:bodyPr/>
          <a:lstStyle/>
          <a:p>
            <a:pPr eaLnBrk="1" hangingPunct="1">
              <a:buClr>
                <a:srgbClr val="FF0000"/>
              </a:buClr>
              <a:buFont typeface="Wingdings" pitchFamily="2" charset="2"/>
              <a:buChar char="Ø"/>
            </a:pPr>
            <a:r>
              <a:rPr lang="zh-CN" altLang="en-US" sz="2400" b="1" dirty="0">
                <a:latin typeface="楷体_GB2312" pitchFamily="1" charset="-122"/>
              </a:rPr>
              <a:t>各顶点</a:t>
            </a:r>
            <a:r>
              <a:rPr lang="zh-CN" altLang="en-US" sz="2400" b="1" dirty="0">
                <a:solidFill>
                  <a:srgbClr val="FF0000"/>
                </a:solidFill>
                <a:latin typeface="楷体_GB2312" pitchFamily="1" charset="-122"/>
              </a:rPr>
              <a:t>事件最早发生时间</a:t>
            </a:r>
            <a:r>
              <a:rPr lang="zh-CN" altLang="en-US" sz="2400" b="1" dirty="0">
                <a:latin typeface="楷体_GB2312" pitchFamily="1" charset="-122"/>
              </a:rPr>
              <a:t>的求解：</a:t>
            </a:r>
          </a:p>
          <a:p>
            <a:pPr eaLnBrk="1" hangingPunct="1">
              <a:buClr>
                <a:srgbClr val="FF0000"/>
              </a:buClr>
              <a:buFont typeface="Wingdings" pitchFamily="2" charset="2"/>
              <a:buChar char="p"/>
            </a:pPr>
            <a:r>
              <a:rPr lang="zh-CN" altLang="en-US" sz="2400" dirty="0">
                <a:latin typeface="Time New Romans"/>
              </a:rPr>
              <a:t>为求最长路经，则需求各顶点对应事件的最早发生时间</a:t>
            </a:r>
            <a:r>
              <a:rPr lang="en-US" altLang="zh-CN" sz="2400" dirty="0">
                <a:latin typeface="Time New Romans"/>
              </a:rPr>
              <a:t>E[];</a:t>
            </a:r>
          </a:p>
          <a:p>
            <a:pPr marL="0" indent="0" eaLnBrk="1" hangingPunct="1">
              <a:buNone/>
            </a:pPr>
            <a:r>
              <a:rPr lang="zh-CN" altLang="en-US" sz="2400" b="1" dirty="0">
                <a:latin typeface="Time New Romans"/>
              </a:rPr>
              <a:t>  每个顶点事件的最早发生时间，依赖于其前驱顶点事件的</a:t>
            </a:r>
            <a:endParaRPr lang="en-US" altLang="zh-CN" sz="2400" b="1" dirty="0">
              <a:latin typeface="Time New Romans"/>
            </a:endParaRPr>
          </a:p>
          <a:p>
            <a:pPr marL="0" indent="0" eaLnBrk="1" hangingPunct="1">
              <a:buNone/>
            </a:pPr>
            <a:r>
              <a:rPr lang="en-US" altLang="zh-CN" sz="2400" b="1" dirty="0">
                <a:latin typeface="Time New Romans"/>
              </a:rPr>
              <a:t>  </a:t>
            </a:r>
            <a:r>
              <a:rPr lang="zh-CN" altLang="en-US" sz="2400" b="1" dirty="0">
                <a:latin typeface="Time New Romans"/>
              </a:rPr>
              <a:t>最早发生时间。源点对应事件的最早发生时间为</a:t>
            </a:r>
            <a:r>
              <a:rPr lang="en-US" altLang="zh-CN" sz="2400" b="1" dirty="0">
                <a:latin typeface="Time New Romans"/>
              </a:rPr>
              <a:t>0</a:t>
            </a:r>
          </a:p>
        </p:txBody>
      </p:sp>
      <p:sp>
        <p:nvSpPr>
          <p:cNvPr id="72708" name="Oval 4"/>
          <p:cNvSpPr>
            <a:spLocks noChangeArrowheads="1"/>
          </p:cNvSpPr>
          <p:nvPr/>
        </p:nvSpPr>
        <p:spPr bwMode="auto">
          <a:xfrm>
            <a:off x="2987824" y="2997845"/>
            <a:ext cx="360362"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CC00FF"/>
                </a:solidFill>
                <a:ea typeface="宋体" pitchFamily="2" charset="-122"/>
              </a:rPr>
              <a:t>3</a:t>
            </a:r>
          </a:p>
        </p:txBody>
      </p:sp>
      <p:sp>
        <p:nvSpPr>
          <p:cNvPr id="72709" name="Oval 5"/>
          <p:cNvSpPr>
            <a:spLocks noChangeArrowheads="1"/>
          </p:cNvSpPr>
          <p:nvPr/>
        </p:nvSpPr>
        <p:spPr bwMode="auto">
          <a:xfrm>
            <a:off x="3059510" y="4221981"/>
            <a:ext cx="360362"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CC00FF"/>
                </a:solidFill>
                <a:ea typeface="宋体" pitchFamily="2" charset="-122"/>
              </a:rPr>
              <a:t>4</a:t>
            </a:r>
          </a:p>
        </p:txBody>
      </p:sp>
      <p:sp>
        <p:nvSpPr>
          <p:cNvPr id="72710" name="Oval 6"/>
          <p:cNvSpPr>
            <a:spLocks noChangeArrowheads="1"/>
          </p:cNvSpPr>
          <p:nvPr/>
        </p:nvSpPr>
        <p:spPr bwMode="auto">
          <a:xfrm>
            <a:off x="3132907" y="5652641"/>
            <a:ext cx="360362"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a:solidFill>
                  <a:srgbClr val="CC00FF"/>
                </a:solidFill>
                <a:ea typeface="宋体" pitchFamily="2" charset="-122"/>
              </a:rPr>
              <a:t>5</a:t>
            </a:r>
          </a:p>
        </p:txBody>
      </p:sp>
      <p:sp>
        <p:nvSpPr>
          <p:cNvPr id="72711" name="Oval 7"/>
          <p:cNvSpPr>
            <a:spLocks noChangeArrowheads="1"/>
          </p:cNvSpPr>
          <p:nvPr/>
        </p:nvSpPr>
        <p:spPr bwMode="auto">
          <a:xfrm>
            <a:off x="4415284" y="3692079"/>
            <a:ext cx="360363"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CC00FF"/>
                </a:solidFill>
                <a:ea typeface="宋体" pitchFamily="2" charset="-122"/>
              </a:rPr>
              <a:t>9</a:t>
            </a:r>
          </a:p>
        </p:txBody>
      </p:sp>
      <p:sp>
        <p:nvSpPr>
          <p:cNvPr id="72712" name="Oval 8"/>
          <p:cNvSpPr>
            <a:spLocks noChangeArrowheads="1"/>
          </p:cNvSpPr>
          <p:nvPr/>
        </p:nvSpPr>
        <p:spPr bwMode="auto">
          <a:xfrm>
            <a:off x="4499670" y="4726037"/>
            <a:ext cx="360362"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CC00FF"/>
                </a:solidFill>
                <a:ea typeface="宋体" pitchFamily="2" charset="-122"/>
              </a:rPr>
              <a:t>8</a:t>
            </a:r>
          </a:p>
        </p:txBody>
      </p:sp>
      <p:sp>
        <p:nvSpPr>
          <p:cNvPr id="72713" name="Oval 9"/>
          <p:cNvSpPr>
            <a:spLocks noChangeArrowheads="1"/>
          </p:cNvSpPr>
          <p:nvPr/>
        </p:nvSpPr>
        <p:spPr bwMode="auto">
          <a:xfrm>
            <a:off x="5724128" y="2924944"/>
            <a:ext cx="360362"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CC00FF"/>
                </a:solidFill>
                <a:ea typeface="宋体" pitchFamily="2" charset="-122"/>
              </a:rPr>
              <a:t>14</a:t>
            </a:r>
          </a:p>
        </p:txBody>
      </p:sp>
      <p:sp>
        <p:nvSpPr>
          <p:cNvPr id="72714" name="Oval 10"/>
          <p:cNvSpPr>
            <a:spLocks noChangeArrowheads="1"/>
          </p:cNvSpPr>
          <p:nvPr/>
        </p:nvSpPr>
        <p:spPr bwMode="auto">
          <a:xfrm>
            <a:off x="5652120" y="4221981"/>
            <a:ext cx="360363"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CC00FF"/>
                </a:solidFill>
                <a:ea typeface="宋体" pitchFamily="2" charset="-122"/>
              </a:rPr>
              <a:t>13</a:t>
            </a:r>
          </a:p>
        </p:txBody>
      </p:sp>
      <p:sp>
        <p:nvSpPr>
          <p:cNvPr id="72715" name="Oval 11"/>
          <p:cNvSpPr>
            <a:spLocks noChangeArrowheads="1"/>
          </p:cNvSpPr>
          <p:nvPr/>
        </p:nvSpPr>
        <p:spPr bwMode="auto">
          <a:xfrm>
            <a:off x="5580112" y="5949280"/>
            <a:ext cx="360362"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CC00FF"/>
                </a:solidFill>
                <a:ea typeface="宋体" pitchFamily="2" charset="-122"/>
              </a:rPr>
              <a:t>12</a:t>
            </a:r>
          </a:p>
        </p:txBody>
      </p:sp>
      <p:sp>
        <p:nvSpPr>
          <p:cNvPr id="72716" name="Oval 12"/>
          <p:cNvSpPr>
            <a:spLocks noChangeArrowheads="1"/>
          </p:cNvSpPr>
          <p:nvPr/>
        </p:nvSpPr>
        <p:spPr bwMode="auto">
          <a:xfrm>
            <a:off x="7236594" y="4150866"/>
            <a:ext cx="360363"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a:solidFill>
                  <a:srgbClr val="CC00FF"/>
                </a:solidFill>
                <a:ea typeface="宋体" pitchFamily="2" charset="-122"/>
              </a:rPr>
              <a:t>19</a:t>
            </a:r>
          </a:p>
        </p:txBody>
      </p:sp>
      <p:sp>
        <p:nvSpPr>
          <p:cNvPr id="72717" name="Oval 13"/>
          <p:cNvSpPr>
            <a:spLocks noChangeArrowheads="1"/>
          </p:cNvSpPr>
          <p:nvPr/>
        </p:nvSpPr>
        <p:spPr bwMode="auto">
          <a:xfrm>
            <a:off x="1259632" y="4149973"/>
            <a:ext cx="360362"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CC00FF"/>
                </a:solidFill>
                <a:ea typeface="宋体" pitchFamily="2" charset="-122"/>
              </a:rPr>
              <a:t>0</a:t>
            </a:r>
          </a:p>
        </p:txBody>
      </p:sp>
      <p:grpSp>
        <p:nvGrpSpPr>
          <p:cNvPr id="61" name="Group 4"/>
          <p:cNvGrpSpPr/>
          <p:nvPr/>
        </p:nvGrpSpPr>
        <p:grpSpPr bwMode="auto">
          <a:xfrm>
            <a:off x="1344588" y="3251264"/>
            <a:ext cx="6191250" cy="2665412"/>
            <a:chOff x="0" y="0"/>
            <a:chExt cx="3809" cy="1951"/>
          </a:xfrm>
        </p:grpSpPr>
        <p:sp>
          <p:nvSpPr>
            <p:cNvPr id="79" name="Line 22"/>
            <p:cNvSpPr>
              <a:spLocks noChangeShapeType="1"/>
            </p:cNvSpPr>
            <p:nvPr/>
          </p:nvSpPr>
          <p:spPr bwMode="auto">
            <a:xfrm>
              <a:off x="143" y="1097"/>
              <a:ext cx="952" cy="713"/>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2" name="Oval 5"/>
            <p:cNvSpPr>
              <a:spLocks noChangeArrowheads="1"/>
            </p:cNvSpPr>
            <p:nvPr/>
          </p:nvSpPr>
          <p:spPr bwMode="auto">
            <a:xfrm>
              <a:off x="0" y="94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1</a:t>
              </a:r>
            </a:p>
          </p:txBody>
        </p:sp>
        <p:sp>
          <p:nvSpPr>
            <p:cNvPr id="63" name="Oval 6"/>
            <p:cNvSpPr>
              <a:spLocks noChangeArrowheads="1"/>
            </p:cNvSpPr>
            <p:nvPr/>
          </p:nvSpPr>
          <p:spPr bwMode="auto">
            <a:xfrm>
              <a:off x="1042" y="46"/>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2</a:t>
              </a:r>
            </a:p>
          </p:txBody>
        </p:sp>
        <p:sp>
          <p:nvSpPr>
            <p:cNvPr id="64" name="Oval 7"/>
            <p:cNvSpPr>
              <a:spLocks noChangeArrowheads="1"/>
            </p:cNvSpPr>
            <p:nvPr/>
          </p:nvSpPr>
          <p:spPr bwMode="auto">
            <a:xfrm>
              <a:off x="1088" y="953"/>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3</a:t>
              </a:r>
            </a:p>
          </p:txBody>
        </p:sp>
        <p:sp>
          <p:nvSpPr>
            <p:cNvPr id="65" name="Oval 8"/>
            <p:cNvSpPr>
              <a:spLocks noChangeArrowheads="1"/>
            </p:cNvSpPr>
            <p:nvPr/>
          </p:nvSpPr>
          <p:spPr bwMode="auto">
            <a:xfrm>
              <a:off x="1088" y="176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4</a:t>
              </a:r>
            </a:p>
          </p:txBody>
        </p:sp>
        <p:sp>
          <p:nvSpPr>
            <p:cNvPr id="66" name="Line 9"/>
            <p:cNvSpPr>
              <a:spLocks noChangeShapeType="1"/>
            </p:cNvSpPr>
            <p:nvPr/>
          </p:nvSpPr>
          <p:spPr bwMode="auto">
            <a:xfrm flipV="1">
              <a:off x="134" y="180"/>
              <a:ext cx="911" cy="781"/>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7" name="Line 10"/>
            <p:cNvSpPr>
              <a:spLocks noChangeShapeType="1"/>
            </p:cNvSpPr>
            <p:nvPr/>
          </p:nvSpPr>
          <p:spPr bwMode="auto">
            <a:xfrm>
              <a:off x="181" y="1044"/>
              <a:ext cx="914" cy="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8" name="Line 11"/>
            <p:cNvSpPr>
              <a:spLocks noChangeShapeType="1"/>
            </p:cNvSpPr>
            <p:nvPr/>
          </p:nvSpPr>
          <p:spPr bwMode="auto">
            <a:xfrm>
              <a:off x="1178" y="227"/>
              <a:ext cx="770" cy="359"/>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69" name="Line 12"/>
            <p:cNvSpPr>
              <a:spLocks noChangeShapeType="1"/>
            </p:cNvSpPr>
            <p:nvPr/>
          </p:nvSpPr>
          <p:spPr bwMode="auto">
            <a:xfrm flipV="1">
              <a:off x="1269" y="681"/>
              <a:ext cx="634" cy="363"/>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70" name="Oval 13"/>
            <p:cNvSpPr>
              <a:spLocks noChangeArrowheads="1"/>
            </p:cNvSpPr>
            <p:nvPr/>
          </p:nvSpPr>
          <p:spPr bwMode="auto">
            <a:xfrm>
              <a:off x="1904" y="544"/>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5</a:t>
              </a:r>
            </a:p>
          </p:txBody>
        </p:sp>
        <p:sp>
          <p:nvSpPr>
            <p:cNvPr id="71" name="Oval 14"/>
            <p:cNvSpPr>
              <a:spLocks noChangeArrowheads="1"/>
            </p:cNvSpPr>
            <p:nvPr/>
          </p:nvSpPr>
          <p:spPr bwMode="auto">
            <a:xfrm>
              <a:off x="1950" y="1315"/>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6</a:t>
              </a:r>
            </a:p>
          </p:txBody>
        </p:sp>
        <p:sp>
          <p:nvSpPr>
            <p:cNvPr id="72" name="Line 15"/>
            <p:cNvSpPr>
              <a:spLocks noChangeShapeType="1"/>
            </p:cNvSpPr>
            <p:nvPr/>
          </p:nvSpPr>
          <p:spPr bwMode="auto">
            <a:xfrm flipV="1">
              <a:off x="2857" y="999"/>
              <a:ext cx="725" cy="39"/>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73" name="Line 16"/>
            <p:cNvSpPr>
              <a:spLocks noChangeShapeType="1"/>
            </p:cNvSpPr>
            <p:nvPr/>
          </p:nvSpPr>
          <p:spPr bwMode="auto">
            <a:xfrm>
              <a:off x="2077" y="659"/>
              <a:ext cx="643" cy="328"/>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74" name="Line 17"/>
            <p:cNvSpPr>
              <a:spLocks noChangeShapeType="1"/>
            </p:cNvSpPr>
            <p:nvPr/>
          </p:nvSpPr>
          <p:spPr bwMode="auto">
            <a:xfrm flipV="1">
              <a:off x="2057" y="159"/>
              <a:ext cx="709" cy="421"/>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75" name="Oval 18"/>
            <p:cNvSpPr>
              <a:spLocks noChangeArrowheads="1"/>
            </p:cNvSpPr>
            <p:nvPr/>
          </p:nvSpPr>
          <p:spPr bwMode="auto">
            <a:xfrm>
              <a:off x="2720" y="0"/>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7</a:t>
              </a:r>
            </a:p>
          </p:txBody>
        </p:sp>
        <p:sp>
          <p:nvSpPr>
            <p:cNvPr id="76" name="Oval 19"/>
            <p:cNvSpPr>
              <a:spLocks noChangeArrowheads="1"/>
            </p:cNvSpPr>
            <p:nvPr/>
          </p:nvSpPr>
          <p:spPr bwMode="auto">
            <a:xfrm>
              <a:off x="2675" y="952"/>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8</a:t>
              </a:r>
            </a:p>
          </p:txBody>
        </p:sp>
        <p:sp>
          <p:nvSpPr>
            <p:cNvPr id="77" name="Oval 20"/>
            <p:cNvSpPr>
              <a:spLocks noChangeArrowheads="1"/>
            </p:cNvSpPr>
            <p:nvPr/>
          </p:nvSpPr>
          <p:spPr bwMode="auto">
            <a:xfrm>
              <a:off x="2630" y="1769"/>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9</a:t>
              </a:r>
            </a:p>
          </p:txBody>
        </p:sp>
        <p:sp>
          <p:nvSpPr>
            <p:cNvPr id="78" name="Oval 21"/>
            <p:cNvSpPr>
              <a:spLocks noChangeArrowheads="1"/>
            </p:cNvSpPr>
            <p:nvPr/>
          </p:nvSpPr>
          <p:spPr bwMode="auto">
            <a:xfrm>
              <a:off x="3582" y="862"/>
              <a:ext cx="227" cy="227"/>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10</a:t>
              </a:r>
            </a:p>
          </p:txBody>
        </p:sp>
        <p:sp>
          <p:nvSpPr>
            <p:cNvPr id="80" name="Line 23"/>
            <p:cNvSpPr>
              <a:spLocks noChangeShapeType="1"/>
            </p:cNvSpPr>
            <p:nvPr/>
          </p:nvSpPr>
          <p:spPr bwMode="auto">
            <a:xfrm flipV="1">
              <a:off x="1246" y="1458"/>
              <a:ext cx="725" cy="352"/>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81" name="Line 24"/>
            <p:cNvSpPr>
              <a:spLocks noChangeShapeType="1"/>
            </p:cNvSpPr>
            <p:nvPr/>
          </p:nvSpPr>
          <p:spPr bwMode="auto">
            <a:xfrm>
              <a:off x="1269" y="1084"/>
              <a:ext cx="724" cy="24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82" name="Line 25"/>
            <p:cNvSpPr>
              <a:spLocks noChangeShapeType="1"/>
            </p:cNvSpPr>
            <p:nvPr/>
          </p:nvSpPr>
          <p:spPr bwMode="auto">
            <a:xfrm flipV="1">
              <a:off x="2129" y="1097"/>
              <a:ext cx="568" cy="282"/>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83" name="Line 26"/>
            <p:cNvSpPr>
              <a:spLocks noChangeShapeType="1"/>
            </p:cNvSpPr>
            <p:nvPr/>
          </p:nvSpPr>
          <p:spPr bwMode="auto">
            <a:xfrm>
              <a:off x="2115" y="1458"/>
              <a:ext cx="515" cy="361"/>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84" name="Line 27"/>
            <p:cNvSpPr>
              <a:spLocks noChangeShapeType="1"/>
            </p:cNvSpPr>
            <p:nvPr/>
          </p:nvSpPr>
          <p:spPr bwMode="auto">
            <a:xfrm>
              <a:off x="2879" y="159"/>
              <a:ext cx="794" cy="703"/>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85" name="Line 28"/>
            <p:cNvSpPr>
              <a:spLocks noChangeShapeType="1"/>
            </p:cNvSpPr>
            <p:nvPr/>
          </p:nvSpPr>
          <p:spPr bwMode="auto">
            <a:xfrm flipV="1">
              <a:off x="2793" y="1055"/>
              <a:ext cx="834" cy="76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86" name="Line 29"/>
            <p:cNvSpPr>
              <a:spLocks noChangeShapeType="1"/>
            </p:cNvSpPr>
            <p:nvPr/>
          </p:nvSpPr>
          <p:spPr bwMode="auto">
            <a:xfrm>
              <a:off x="1269" y="1898"/>
              <a:ext cx="1361" cy="2"/>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87" name="Oval 30"/>
            <p:cNvSpPr>
              <a:spLocks noChangeArrowheads="1"/>
            </p:cNvSpPr>
            <p:nvPr/>
          </p:nvSpPr>
          <p:spPr bwMode="auto">
            <a:xfrm>
              <a:off x="136" y="363"/>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a:t>
              </a:r>
              <a:r>
                <a:rPr lang="en-US" altLang="zh-CN" dirty="0">
                  <a:ea typeface="宋体" pitchFamily="2" charset="-122"/>
                </a:rPr>
                <a:t>=3</a:t>
              </a:r>
            </a:p>
          </p:txBody>
        </p:sp>
        <p:sp>
          <p:nvSpPr>
            <p:cNvPr id="88" name="Oval 31"/>
            <p:cNvSpPr>
              <a:spLocks noChangeArrowheads="1"/>
            </p:cNvSpPr>
            <p:nvPr/>
          </p:nvSpPr>
          <p:spPr bwMode="auto">
            <a:xfrm>
              <a:off x="136" y="1459"/>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3</a:t>
              </a:r>
              <a:r>
                <a:rPr lang="en-US" altLang="zh-CN" dirty="0">
                  <a:ea typeface="宋体" pitchFamily="2" charset="-122"/>
                </a:rPr>
                <a:t>=5</a:t>
              </a:r>
            </a:p>
          </p:txBody>
        </p:sp>
        <p:sp>
          <p:nvSpPr>
            <p:cNvPr id="89" name="Oval 32"/>
            <p:cNvSpPr>
              <a:spLocks noChangeArrowheads="1"/>
            </p:cNvSpPr>
            <p:nvPr/>
          </p:nvSpPr>
          <p:spPr bwMode="auto">
            <a:xfrm>
              <a:off x="453" y="826"/>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2</a:t>
              </a:r>
              <a:r>
                <a:rPr lang="en-US" altLang="zh-CN" dirty="0">
                  <a:ea typeface="宋体" pitchFamily="2" charset="-122"/>
                </a:rPr>
                <a:t>=4</a:t>
              </a:r>
            </a:p>
          </p:txBody>
        </p:sp>
        <p:sp>
          <p:nvSpPr>
            <p:cNvPr id="90" name="Oval 33"/>
            <p:cNvSpPr>
              <a:spLocks noChangeArrowheads="1"/>
            </p:cNvSpPr>
            <p:nvPr/>
          </p:nvSpPr>
          <p:spPr bwMode="auto">
            <a:xfrm>
              <a:off x="1134" y="681"/>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5</a:t>
              </a:r>
              <a:r>
                <a:rPr lang="en-US" altLang="zh-CN" dirty="0">
                  <a:ea typeface="宋体" pitchFamily="2" charset="-122"/>
                </a:rPr>
                <a:t>=3</a:t>
              </a:r>
            </a:p>
          </p:txBody>
        </p:sp>
        <p:sp>
          <p:nvSpPr>
            <p:cNvPr id="91" name="Oval 34"/>
            <p:cNvSpPr>
              <a:spLocks noChangeArrowheads="1"/>
            </p:cNvSpPr>
            <p:nvPr/>
          </p:nvSpPr>
          <p:spPr bwMode="auto">
            <a:xfrm>
              <a:off x="1315" y="182"/>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4</a:t>
              </a:r>
              <a:r>
                <a:rPr lang="en-US" altLang="zh-CN" dirty="0">
                  <a:ea typeface="宋体" pitchFamily="2" charset="-122"/>
                </a:rPr>
                <a:t>=6</a:t>
              </a:r>
            </a:p>
          </p:txBody>
        </p:sp>
        <p:sp>
          <p:nvSpPr>
            <p:cNvPr id="92" name="Oval 35"/>
            <p:cNvSpPr>
              <a:spLocks noChangeArrowheads="1"/>
            </p:cNvSpPr>
            <p:nvPr/>
          </p:nvSpPr>
          <p:spPr bwMode="auto">
            <a:xfrm>
              <a:off x="2027" y="175"/>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8</a:t>
              </a:r>
              <a:r>
                <a:rPr lang="en-US" altLang="zh-CN" dirty="0">
                  <a:ea typeface="宋体" pitchFamily="2" charset="-122"/>
                </a:rPr>
                <a:t>=5</a:t>
              </a:r>
            </a:p>
          </p:txBody>
        </p:sp>
        <p:sp>
          <p:nvSpPr>
            <p:cNvPr id="93" name="Oval 36"/>
            <p:cNvSpPr>
              <a:spLocks noChangeArrowheads="1"/>
            </p:cNvSpPr>
            <p:nvPr/>
          </p:nvSpPr>
          <p:spPr bwMode="auto">
            <a:xfrm>
              <a:off x="2233" y="621"/>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9</a:t>
              </a:r>
              <a:r>
                <a:rPr lang="en-US" altLang="zh-CN" dirty="0">
                  <a:ea typeface="宋体" pitchFamily="2" charset="-122"/>
                </a:rPr>
                <a:t>=4</a:t>
              </a:r>
            </a:p>
          </p:txBody>
        </p:sp>
        <p:sp>
          <p:nvSpPr>
            <p:cNvPr id="94" name="Oval 37"/>
            <p:cNvSpPr>
              <a:spLocks noChangeArrowheads="1"/>
            </p:cNvSpPr>
            <p:nvPr/>
          </p:nvSpPr>
          <p:spPr bwMode="auto">
            <a:xfrm>
              <a:off x="1179" y="1180"/>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6</a:t>
              </a:r>
              <a:r>
                <a:rPr lang="en-US" altLang="zh-CN" dirty="0">
                  <a:ea typeface="宋体" pitchFamily="2" charset="-122"/>
                </a:rPr>
                <a:t>=4</a:t>
              </a:r>
            </a:p>
          </p:txBody>
        </p:sp>
        <p:sp>
          <p:nvSpPr>
            <p:cNvPr id="95" name="Oval 38"/>
            <p:cNvSpPr>
              <a:spLocks noChangeArrowheads="1"/>
            </p:cNvSpPr>
            <p:nvPr/>
          </p:nvSpPr>
          <p:spPr bwMode="auto">
            <a:xfrm>
              <a:off x="1993" y="1055"/>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10</a:t>
              </a:r>
              <a:r>
                <a:rPr lang="en-US" altLang="zh-CN" dirty="0">
                  <a:ea typeface="宋体" pitchFamily="2" charset="-122"/>
                </a:rPr>
                <a:t>=3</a:t>
              </a:r>
            </a:p>
          </p:txBody>
        </p:sp>
        <p:sp>
          <p:nvSpPr>
            <p:cNvPr id="96" name="Oval 39"/>
            <p:cNvSpPr>
              <a:spLocks noChangeArrowheads="1"/>
            </p:cNvSpPr>
            <p:nvPr/>
          </p:nvSpPr>
          <p:spPr bwMode="auto">
            <a:xfrm>
              <a:off x="1723" y="1687"/>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12</a:t>
              </a:r>
              <a:r>
                <a:rPr lang="en-US" altLang="zh-CN" dirty="0">
                  <a:ea typeface="宋体" pitchFamily="2" charset="-122"/>
                </a:rPr>
                <a:t>=6</a:t>
              </a:r>
            </a:p>
          </p:txBody>
        </p:sp>
        <p:sp>
          <p:nvSpPr>
            <p:cNvPr id="97" name="Oval 40"/>
            <p:cNvSpPr>
              <a:spLocks noChangeArrowheads="1"/>
            </p:cNvSpPr>
            <p:nvPr/>
          </p:nvSpPr>
          <p:spPr bwMode="auto">
            <a:xfrm>
              <a:off x="2313" y="1497"/>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11</a:t>
              </a:r>
              <a:r>
                <a:rPr lang="en-US" altLang="zh-CN" dirty="0">
                  <a:ea typeface="宋体" pitchFamily="2" charset="-122"/>
                </a:rPr>
                <a:t>=4</a:t>
              </a:r>
            </a:p>
          </p:txBody>
        </p:sp>
        <p:sp>
          <p:nvSpPr>
            <p:cNvPr id="98" name="Oval 41"/>
            <p:cNvSpPr>
              <a:spLocks noChangeArrowheads="1"/>
            </p:cNvSpPr>
            <p:nvPr/>
          </p:nvSpPr>
          <p:spPr bwMode="auto">
            <a:xfrm>
              <a:off x="3129" y="1429"/>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15</a:t>
              </a:r>
              <a:r>
                <a:rPr lang="en-US" altLang="zh-CN" dirty="0">
                  <a:ea typeface="宋体" pitchFamily="2" charset="-122"/>
                </a:rPr>
                <a:t>=4</a:t>
              </a:r>
            </a:p>
          </p:txBody>
        </p:sp>
        <p:sp>
          <p:nvSpPr>
            <p:cNvPr id="99" name="Oval 42"/>
            <p:cNvSpPr>
              <a:spLocks noChangeArrowheads="1"/>
            </p:cNvSpPr>
            <p:nvPr/>
          </p:nvSpPr>
          <p:spPr bwMode="auto">
            <a:xfrm>
              <a:off x="2903" y="817"/>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14</a:t>
              </a:r>
              <a:r>
                <a:rPr lang="en-US" altLang="zh-CN" dirty="0">
                  <a:ea typeface="宋体" pitchFamily="2" charset="-122"/>
                </a:rPr>
                <a:t>=6</a:t>
              </a:r>
            </a:p>
          </p:txBody>
        </p:sp>
        <p:sp>
          <p:nvSpPr>
            <p:cNvPr id="100" name="Oval 43"/>
            <p:cNvSpPr>
              <a:spLocks noChangeArrowheads="1"/>
            </p:cNvSpPr>
            <p:nvPr/>
          </p:nvSpPr>
          <p:spPr bwMode="auto">
            <a:xfrm>
              <a:off x="3175" y="318"/>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13</a:t>
              </a:r>
              <a:r>
                <a:rPr lang="en-US" altLang="zh-CN" dirty="0">
                  <a:ea typeface="宋体" pitchFamily="2" charset="-122"/>
                </a:rPr>
                <a:t>=5</a:t>
              </a:r>
            </a:p>
          </p:txBody>
        </p:sp>
        <p:sp>
          <p:nvSpPr>
            <p:cNvPr id="101" name="Oval 44"/>
            <p:cNvSpPr>
              <a:spLocks noChangeArrowheads="1"/>
            </p:cNvSpPr>
            <p:nvPr/>
          </p:nvSpPr>
          <p:spPr bwMode="auto">
            <a:xfrm>
              <a:off x="1102" y="1497"/>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7</a:t>
              </a:r>
              <a:r>
                <a:rPr lang="en-US" altLang="zh-CN" dirty="0">
                  <a:ea typeface="宋体" pitchFamily="2" charset="-122"/>
                </a:rPr>
                <a:t>=3</a:t>
              </a:r>
            </a:p>
          </p:txBody>
        </p:sp>
      </p:grpSp>
      <p:grpSp>
        <p:nvGrpSpPr>
          <p:cNvPr id="102" name="组合 101"/>
          <p:cNvGrpSpPr/>
          <p:nvPr/>
        </p:nvGrpSpPr>
        <p:grpSpPr>
          <a:xfrm>
            <a:off x="541441" y="102062"/>
            <a:ext cx="7918991" cy="699930"/>
            <a:chOff x="541441" y="102062"/>
            <a:chExt cx="7918991" cy="699930"/>
          </a:xfrm>
        </p:grpSpPr>
        <p:sp>
          <p:nvSpPr>
            <p:cNvPr id="103" name="TextBox 6"/>
            <p:cNvSpPr txBox="1">
              <a:spLocks noChangeArrowheads="1"/>
            </p:cNvSpPr>
            <p:nvPr/>
          </p:nvSpPr>
          <p:spPr bwMode="auto">
            <a:xfrm>
              <a:off x="685457" y="102062"/>
              <a:ext cx="7774975"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9.6 </a:t>
              </a:r>
              <a:r>
                <a:rPr lang="zh-CN" altLang="en-US" sz="3600" b="1" dirty="0">
                  <a:latin typeface="Times New Roman" pitchFamily="18" charset="0"/>
                  <a:ea typeface="黑体" pitchFamily="49" charset="-122"/>
                </a:rPr>
                <a:t>有向无环图的应用</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关键路径</a:t>
              </a:r>
            </a:p>
          </p:txBody>
        </p:sp>
        <p:grpSp>
          <p:nvGrpSpPr>
            <p:cNvPr id="104" name="组合 103"/>
            <p:cNvGrpSpPr/>
            <p:nvPr/>
          </p:nvGrpSpPr>
          <p:grpSpPr>
            <a:xfrm>
              <a:off x="541441" y="127832"/>
              <a:ext cx="784080" cy="674160"/>
              <a:chOff x="541441" y="127832"/>
              <a:chExt cx="784080" cy="674160"/>
            </a:xfrm>
          </p:grpSpPr>
          <p:sp>
            <p:nvSpPr>
              <p:cNvPr id="105"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pic>
            <p:nvPicPr>
              <p:cNvPr id="106" name="图片 105"/>
              <p:cNvPicPr>
                <a:picLocks noChangeAspect="1"/>
              </p:cNvPicPr>
              <p:nvPr/>
            </p:nvPicPr>
            <p:blipFill>
              <a:blip r:embed="rId2" cstate="print"/>
              <a:stretch>
                <a:fillRect/>
              </a:stretch>
            </p:blipFill>
            <p:spPr>
              <a:xfrm>
                <a:off x="734178" y="297299"/>
                <a:ext cx="404824" cy="335225"/>
              </a:xfrm>
              <a:prstGeom prst="rect">
                <a:avLst/>
              </a:prstGeom>
            </p:spPr>
          </p:pic>
        </p:grpSp>
      </p:grpSp>
      <p:sp>
        <p:nvSpPr>
          <p:cNvPr id="60" name="Oval 13"/>
          <p:cNvSpPr>
            <a:spLocks noChangeArrowheads="1"/>
          </p:cNvSpPr>
          <p:nvPr/>
        </p:nvSpPr>
        <p:spPr bwMode="auto">
          <a:xfrm>
            <a:off x="2942624" y="5320087"/>
            <a:ext cx="360362"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CC00FF"/>
                </a:solidFill>
                <a:ea typeface="宋体" pitchFamily="2" charset="-122"/>
              </a:rPr>
              <a:t>5</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27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270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270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27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27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27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27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27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27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27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autoUpdateAnimBg="0"/>
      <p:bldP spid="72709" grpId="0" autoUpdateAnimBg="0"/>
      <p:bldP spid="72710" grpId="0" autoUpdateAnimBg="0"/>
      <p:bldP spid="72711" grpId="0" autoUpdateAnimBg="0"/>
      <p:bldP spid="72712" grpId="0" autoUpdateAnimBg="0"/>
      <p:bldP spid="72713" grpId="0" autoUpdateAnimBg="0"/>
      <p:bldP spid="72714" grpId="0" autoUpdateAnimBg="0"/>
      <p:bldP spid="72715" grpId="0" autoUpdateAnimBg="0"/>
      <p:bldP spid="72716" grpId="0" autoUpdateAnimBg="0"/>
      <p:bldP spid="72717" grpId="0" autoUpdateAnimBg="0"/>
      <p:bldP spid="60"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D5E58EC5-5C8F-44ED-AD7D-448F73688988}" type="slidenum">
              <a:rPr lang="zh-CN" altLang="en-US">
                <a:latin typeface="Verdana" pitchFamily="34" charset="0"/>
                <a:ea typeface="宋体" pitchFamily="2" charset="-122"/>
              </a:rPr>
              <a:pPr/>
              <a:t>79</a:t>
            </a:fld>
            <a:endParaRPr lang="en-US" altLang="zh-CN">
              <a:latin typeface="Verdana" pitchFamily="34" charset="0"/>
              <a:ea typeface="宋体" pitchFamily="2" charset="-122"/>
            </a:endParaRPr>
          </a:p>
        </p:txBody>
      </p:sp>
      <p:sp>
        <p:nvSpPr>
          <p:cNvPr id="2" name="Rectangle 3"/>
          <p:cNvSpPr>
            <a:spLocks noGrp="1" noChangeArrowheads="1"/>
          </p:cNvSpPr>
          <p:nvPr>
            <p:ph type="body" idx="1"/>
          </p:nvPr>
        </p:nvSpPr>
        <p:spPr>
          <a:xfrm>
            <a:off x="424929" y="955549"/>
            <a:ext cx="4248150" cy="4968875"/>
          </a:xfrm>
        </p:spPr>
        <p:txBody>
          <a:bodyPr/>
          <a:lstStyle/>
          <a:p>
            <a:pPr eaLnBrk="1" hangingPunct="1">
              <a:buClr>
                <a:srgbClr val="FF0000"/>
              </a:buClr>
              <a:buFont typeface="Wingdings" pitchFamily="2" charset="2"/>
              <a:buChar char="n"/>
            </a:pPr>
            <a:r>
              <a:rPr lang="zh-CN" altLang="en-US" sz="2800" b="1" dirty="0"/>
              <a:t>程序实现讨论：</a:t>
            </a:r>
          </a:p>
          <a:p>
            <a:pPr marL="0" indent="0" eaLnBrk="1" hangingPunct="1">
              <a:buClr>
                <a:srgbClr val="FF0000"/>
              </a:buClr>
              <a:buNone/>
            </a:pPr>
            <a:r>
              <a:rPr lang="zh-CN" altLang="en-US" sz="2000" dirty="0"/>
              <a:t>      可在拓扑排序算法的基础上添加</a:t>
            </a:r>
            <a:endParaRPr lang="en-US" altLang="zh-CN" sz="2000" dirty="0"/>
          </a:p>
          <a:p>
            <a:pPr marL="0" indent="0" eaLnBrk="1" hangingPunct="1">
              <a:buClr>
                <a:srgbClr val="FF0000"/>
              </a:buClr>
              <a:buNone/>
            </a:pPr>
            <a:r>
              <a:rPr lang="en-US" altLang="zh-CN" sz="2000" dirty="0"/>
              <a:t>      </a:t>
            </a:r>
            <a:r>
              <a:rPr lang="zh-CN" altLang="en-US" sz="2000" dirty="0"/>
              <a:t>操作来实现：</a:t>
            </a:r>
          </a:p>
          <a:p>
            <a:pPr eaLnBrk="1" hangingPunct="1">
              <a:buClr>
                <a:srgbClr val="FF0000"/>
              </a:buClr>
              <a:buFont typeface="Arial" pitchFamily="34" charset="0"/>
              <a:buChar char="•"/>
            </a:pPr>
            <a:r>
              <a:rPr lang="zh-CN" altLang="en-US" sz="2000" dirty="0"/>
              <a:t> 每当找到一个后继顶点</a:t>
            </a:r>
            <a:r>
              <a:rPr lang="en-US" altLang="zh-CN" sz="2000" dirty="0"/>
              <a:t>w</a:t>
            </a:r>
            <a:r>
              <a:rPr lang="zh-CN" altLang="en-US" sz="2000" dirty="0"/>
              <a:t>，计算  </a:t>
            </a:r>
            <a:endParaRPr lang="en-US" altLang="zh-CN" sz="2000" dirty="0"/>
          </a:p>
          <a:p>
            <a:pPr marL="0" indent="0" eaLnBrk="1" hangingPunct="1">
              <a:buClr>
                <a:srgbClr val="FF0000"/>
              </a:buClr>
              <a:buNone/>
            </a:pPr>
            <a:r>
              <a:rPr lang="en-US" altLang="zh-CN" sz="2000" dirty="0"/>
              <a:t>       E[w]</a:t>
            </a:r>
            <a:r>
              <a:rPr lang="zh-CN" altLang="en-US" sz="2000" dirty="0"/>
              <a:t>，计算公式如下：</a:t>
            </a:r>
          </a:p>
          <a:p>
            <a:pPr eaLnBrk="1" hangingPunct="1">
              <a:buClr>
                <a:srgbClr val="FF0000"/>
              </a:buClr>
              <a:buFont typeface="Arial" pitchFamily="34" charset="0"/>
              <a:buChar char="•"/>
            </a:pPr>
            <a:r>
              <a:rPr lang="en-US" altLang="zh-CN" sz="2000" b="1" dirty="0">
                <a:solidFill>
                  <a:srgbClr val="FF0000"/>
                </a:solidFill>
              </a:rPr>
              <a:t>E[w]=max{E[w],  E[v]+</a:t>
            </a:r>
            <a:r>
              <a:rPr lang="en-US" altLang="zh-CN" sz="2000" b="1" dirty="0" err="1">
                <a:solidFill>
                  <a:srgbClr val="FF0000"/>
                </a:solidFill>
              </a:rPr>
              <a:t>dut</a:t>
            </a:r>
            <a:r>
              <a:rPr lang="en-US" altLang="zh-CN" sz="2000" b="1" dirty="0">
                <a:solidFill>
                  <a:srgbClr val="FF0000"/>
                </a:solidFill>
              </a:rPr>
              <a:t>[</a:t>
            </a:r>
            <a:r>
              <a:rPr lang="en-US" altLang="zh-CN" sz="2000" b="1" dirty="0" err="1">
                <a:solidFill>
                  <a:srgbClr val="FF0000"/>
                </a:solidFill>
              </a:rPr>
              <a:t>v,w</a:t>
            </a:r>
            <a:r>
              <a:rPr lang="en-US" altLang="zh-CN" sz="2000" b="1" dirty="0">
                <a:solidFill>
                  <a:srgbClr val="FF0000"/>
                </a:solidFill>
              </a:rPr>
              <a:t>]}</a:t>
            </a:r>
          </a:p>
          <a:p>
            <a:pPr>
              <a:buClr>
                <a:srgbClr val="FF0000"/>
              </a:buClr>
              <a:buFont typeface="Wingdings" pitchFamily="2" charset="2"/>
              <a:buChar char="n"/>
            </a:pPr>
            <a:r>
              <a:rPr lang="zh-CN" altLang="en-US" sz="2800" b="1" dirty="0"/>
              <a:t>对应语句：</a:t>
            </a:r>
          </a:p>
          <a:p>
            <a:pPr eaLnBrk="1" hangingPunct="1">
              <a:buClr>
                <a:srgbClr val="FF0000"/>
              </a:buClr>
              <a:buFont typeface="Arial" pitchFamily="34" charset="0"/>
              <a:buChar char="•"/>
            </a:pPr>
            <a:r>
              <a:rPr lang="en-US" altLang="zh-CN" sz="2000" b="1" dirty="0">
                <a:solidFill>
                  <a:srgbClr val="0000FF"/>
                </a:solidFill>
              </a:rPr>
              <a:t>if </a:t>
            </a:r>
            <a:r>
              <a:rPr lang="en-US" altLang="zh-CN" sz="2000" b="1" dirty="0">
                <a:solidFill>
                  <a:srgbClr val="FF0000"/>
                </a:solidFill>
              </a:rPr>
              <a:t>(E[v]+</a:t>
            </a:r>
            <a:r>
              <a:rPr lang="en-US" altLang="zh-CN" sz="2000" b="1" dirty="0" err="1">
                <a:solidFill>
                  <a:srgbClr val="FF0000"/>
                </a:solidFill>
              </a:rPr>
              <a:t>dur</a:t>
            </a:r>
            <a:r>
              <a:rPr lang="en-US" altLang="zh-CN" sz="2000" b="1" dirty="0">
                <a:solidFill>
                  <a:srgbClr val="FF0000"/>
                </a:solidFill>
              </a:rPr>
              <a:t>[</a:t>
            </a:r>
            <a:r>
              <a:rPr lang="en-US" altLang="zh-CN" sz="2000" b="1" dirty="0" err="1">
                <a:solidFill>
                  <a:srgbClr val="FF0000"/>
                </a:solidFill>
              </a:rPr>
              <a:t>v,w</a:t>
            </a:r>
            <a:r>
              <a:rPr lang="en-US" altLang="zh-CN" sz="2000" b="1" dirty="0">
                <a:solidFill>
                  <a:srgbClr val="FF0000"/>
                </a:solidFill>
              </a:rPr>
              <a:t>]&gt;E[w]) </a:t>
            </a:r>
          </a:p>
          <a:p>
            <a:pPr marL="0" indent="0" eaLnBrk="1" hangingPunct="1">
              <a:buClr>
                <a:srgbClr val="FF0000"/>
              </a:buClr>
              <a:buNone/>
            </a:pPr>
            <a:r>
              <a:rPr lang="en-US" altLang="zh-CN" sz="2000" b="1" dirty="0">
                <a:solidFill>
                  <a:srgbClr val="FF0000"/>
                </a:solidFill>
              </a:rPr>
              <a:t>         E[w]=E[v]+</a:t>
            </a:r>
            <a:r>
              <a:rPr lang="en-US" altLang="zh-CN" sz="2000" b="1" dirty="0" err="1">
                <a:solidFill>
                  <a:srgbClr val="FF0000"/>
                </a:solidFill>
              </a:rPr>
              <a:t>dut</a:t>
            </a:r>
            <a:r>
              <a:rPr lang="en-US" altLang="zh-CN" sz="2000" b="1" dirty="0">
                <a:solidFill>
                  <a:srgbClr val="FF0000"/>
                </a:solidFill>
              </a:rPr>
              <a:t>[</a:t>
            </a:r>
            <a:r>
              <a:rPr lang="en-US" altLang="zh-CN" sz="2000" b="1" dirty="0" err="1">
                <a:solidFill>
                  <a:srgbClr val="FF0000"/>
                </a:solidFill>
              </a:rPr>
              <a:t>v,w</a:t>
            </a:r>
            <a:r>
              <a:rPr lang="en-US" altLang="zh-CN" sz="2000" b="1" dirty="0">
                <a:solidFill>
                  <a:srgbClr val="FF0000"/>
                </a:solidFill>
              </a:rPr>
              <a:t>];</a:t>
            </a:r>
            <a:r>
              <a:rPr lang="en-US" altLang="zh-CN" b="1" dirty="0">
                <a:solidFill>
                  <a:srgbClr val="FF0000"/>
                </a:solidFill>
              </a:rPr>
              <a:t>  </a:t>
            </a:r>
          </a:p>
          <a:p>
            <a:pPr>
              <a:buClr>
                <a:srgbClr val="FF0000"/>
              </a:buClr>
              <a:buFont typeface="Wingdings" pitchFamily="2" charset="2"/>
              <a:buChar char="n"/>
            </a:pPr>
            <a:r>
              <a:rPr lang="zh-CN" altLang="en-US" sz="2800" b="1" dirty="0"/>
              <a:t>其他注意问题：</a:t>
            </a:r>
          </a:p>
          <a:p>
            <a:pPr eaLnBrk="1" hangingPunct="1">
              <a:buClr>
                <a:srgbClr val="FF0000"/>
              </a:buClr>
              <a:buFont typeface="Arial" pitchFamily="34" charset="0"/>
              <a:buChar char="•"/>
            </a:pPr>
            <a:r>
              <a:rPr lang="zh-CN" altLang="en-US" sz="2400" b="1" dirty="0"/>
              <a:t>各顶点</a:t>
            </a:r>
            <a:r>
              <a:rPr lang="en-US" altLang="zh-CN" sz="2400" b="1" dirty="0"/>
              <a:t>E[</a:t>
            </a:r>
            <a:r>
              <a:rPr lang="en-US" altLang="zh-CN" sz="2400" b="1" dirty="0" err="1"/>
              <a:t>i</a:t>
            </a:r>
            <a:r>
              <a:rPr lang="en-US" altLang="zh-CN" sz="2400" b="1" dirty="0"/>
              <a:t>]</a:t>
            </a:r>
            <a:r>
              <a:rPr lang="zh-CN" altLang="en-US" sz="2400" b="1" dirty="0"/>
              <a:t>值的初始化</a:t>
            </a:r>
          </a:p>
        </p:txBody>
      </p:sp>
      <p:sp>
        <p:nvSpPr>
          <p:cNvPr id="73732" name="Rectangle 4"/>
          <p:cNvSpPr>
            <a:spLocks noChangeArrowheads="1"/>
          </p:cNvSpPr>
          <p:nvPr/>
        </p:nvSpPr>
        <p:spPr bwMode="auto">
          <a:xfrm>
            <a:off x="3859734" y="908397"/>
            <a:ext cx="5075238" cy="496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469900" indent="-469900">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lnSpc>
                <a:spcPct val="80000"/>
              </a:lnSpc>
              <a:spcBef>
                <a:spcPts val="300"/>
              </a:spcBef>
              <a:buClr>
                <a:schemeClr val="accent2"/>
              </a:buClr>
              <a:buFont typeface="Wingdings" pitchFamily="2" charset="2"/>
              <a:buNone/>
            </a:pPr>
            <a:r>
              <a:rPr lang="zh-CN" altLang="en-US" sz="2000" dirty="0">
                <a:latin typeface="Times New Roman" pitchFamily="18" charset="0"/>
              </a:rPr>
              <a:t>      </a:t>
            </a:r>
            <a:r>
              <a:rPr lang="en-US" altLang="zh-CN" sz="2000" dirty="0">
                <a:solidFill>
                  <a:srgbClr val="0000FF"/>
                </a:solidFill>
                <a:latin typeface="Times New Roman" pitchFamily="18" charset="0"/>
              </a:rPr>
              <a:t>Bool</a:t>
            </a:r>
            <a:r>
              <a:rPr lang="en-US" altLang="zh-CN" sz="2000" dirty="0">
                <a:latin typeface="Times New Roman" pitchFamily="18" charset="0"/>
              </a:rPr>
              <a:t>    </a:t>
            </a:r>
            <a:r>
              <a:rPr lang="en-US" altLang="zh-CN" sz="2000" dirty="0" err="1">
                <a:latin typeface="Times New Roman" pitchFamily="18" charset="0"/>
              </a:rPr>
              <a:t>Toposort</a:t>
            </a:r>
            <a:r>
              <a:rPr lang="en-US" altLang="zh-CN" sz="2000" dirty="0">
                <a:latin typeface="Times New Roman" pitchFamily="18" charset="0"/>
              </a:rPr>
              <a:t>(</a:t>
            </a:r>
            <a:r>
              <a:rPr lang="en-US" altLang="zh-CN" sz="2000" dirty="0">
                <a:solidFill>
                  <a:srgbClr val="0000FF"/>
                </a:solidFill>
                <a:latin typeface="Times New Roman" pitchFamily="18" charset="0"/>
              </a:rPr>
              <a:t>Graph</a:t>
            </a:r>
            <a:r>
              <a:rPr lang="en-US" altLang="zh-CN" sz="2000" dirty="0">
                <a:latin typeface="Times New Roman" pitchFamily="18" charset="0"/>
              </a:rPr>
              <a:t> G){</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a:t>
            </a:r>
            <a:r>
              <a:rPr lang="en-US" altLang="zh-CN" sz="2000" dirty="0" err="1">
                <a:latin typeface="Times New Roman" pitchFamily="18" charset="0"/>
              </a:rPr>
              <a:t>Get_Ind</a:t>
            </a:r>
            <a:r>
              <a:rPr lang="en-US" altLang="zh-CN" sz="2000" dirty="0">
                <a:latin typeface="Times New Roman" pitchFamily="18" charset="0"/>
              </a:rPr>
              <a:t>(</a:t>
            </a:r>
            <a:r>
              <a:rPr lang="en-US" altLang="zh-CN" sz="2000" dirty="0" err="1">
                <a:latin typeface="Times New Roman" pitchFamily="18" charset="0"/>
              </a:rPr>
              <a:t>G,Ind</a:t>
            </a:r>
            <a:r>
              <a:rPr lang="en-US" altLang="zh-CN" sz="2000" dirty="0">
                <a:latin typeface="Times New Roman" pitchFamily="18" charset="0"/>
              </a:rPr>
              <a:t>);</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Stack s;</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a:t>
            </a:r>
            <a:r>
              <a:rPr lang="en-US" altLang="zh-CN" sz="2000" dirty="0" err="1">
                <a:solidFill>
                  <a:srgbClr val="0000FF"/>
                </a:solidFill>
                <a:latin typeface="Times New Roman" pitchFamily="18" charset="0"/>
              </a:rPr>
              <a:t>int</a:t>
            </a:r>
            <a:r>
              <a:rPr lang="en-US" altLang="zh-CN" sz="2000" dirty="0">
                <a:latin typeface="Times New Roman" pitchFamily="18" charset="0"/>
              </a:rPr>
              <a:t> count=0;</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a:t>
            </a:r>
            <a:r>
              <a:rPr lang="en-US" altLang="zh-CN" sz="2000" dirty="0">
                <a:solidFill>
                  <a:srgbClr val="0000FF"/>
                </a:solidFill>
                <a:latin typeface="Times New Roman" pitchFamily="18" charset="0"/>
              </a:rPr>
              <a:t>for</a:t>
            </a:r>
            <a:r>
              <a:rPr lang="en-US" altLang="zh-CN" sz="2000" dirty="0">
                <a:latin typeface="Times New Roman" pitchFamily="18" charset="0"/>
              </a:rPr>
              <a:t>(</a:t>
            </a:r>
            <a:r>
              <a:rPr lang="en-US" altLang="zh-CN" sz="2000" dirty="0" err="1">
                <a:latin typeface="Times New Roman" pitchFamily="18" charset="0"/>
              </a:rPr>
              <a:t>i</a:t>
            </a:r>
            <a:r>
              <a:rPr lang="en-US" altLang="zh-CN" sz="2000" dirty="0">
                <a:latin typeface="Times New Roman" pitchFamily="18" charset="0"/>
              </a:rPr>
              <a:t>=1;i&lt;=</a:t>
            </a:r>
            <a:r>
              <a:rPr lang="en-US" altLang="zh-CN" sz="2000" dirty="0" err="1">
                <a:latin typeface="Times New Roman" pitchFamily="18" charset="0"/>
              </a:rPr>
              <a:t>n;i</a:t>
            </a:r>
            <a:r>
              <a:rPr lang="en-US" altLang="zh-CN" sz="2000" dirty="0">
                <a:latin typeface="Times New Roman" pitchFamily="18" charset="0"/>
              </a:rPr>
              <a:t>++)</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a:t>
            </a:r>
            <a:r>
              <a:rPr lang="en-US" altLang="zh-CN" sz="2000" dirty="0">
                <a:solidFill>
                  <a:srgbClr val="0000FF"/>
                </a:solidFill>
                <a:latin typeface="Times New Roman" pitchFamily="18" charset="0"/>
              </a:rPr>
              <a:t>if</a:t>
            </a:r>
            <a:r>
              <a:rPr lang="en-US" altLang="zh-CN" sz="2000" dirty="0">
                <a:latin typeface="Times New Roman" pitchFamily="18" charset="0"/>
              </a:rPr>
              <a:t> ( </a:t>
            </a:r>
            <a:r>
              <a:rPr lang="en-US" altLang="zh-CN" sz="2000" dirty="0" err="1">
                <a:latin typeface="Times New Roman" pitchFamily="18" charset="0"/>
              </a:rPr>
              <a:t>Ind</a:t>
            </a:r>
            <a:r>
              <a:rPr lang="en-US" altLang="zh-CN" sz="2000" dirty="0">
                <a:latin typeface="Times New Roman" pitchFamily="18" charset="0"/>
              </a:rPr>
              <a:t>[</a:t>
            </a:r>
            <a:r>
              <a:rPr lang="en-US" altLang="zh-CN" sz="2000" dirty="0" err="1">
                <a:latin typeface="Times New Roman" pitchFamily="18" charset="0"/>
              </a:rPr>
              <a:t>i</a:t>
            </a:r>
            <a:r>
              <a:rPr lang="en-US" altLang="zh-CN" sz="2000" dirty="0">
                <a:latin typeface="Times New Roman" pitchFamily="18" charset="0"/>
              </a:rPr>
              <a:t>] == 0 )    </a:t>
            </a:r>
            <a:r>
              <a:rPr lang="en-US" altLang="zh-CN" sz="2000" dirty="0" err="1">
                <a:latin typeface="Times New Roman" pitchFamily="18" charset="0"/>
              </a:rPr>
              <a:t>s.Push</a:t>
            </a:r>
            <a:r>
              <a:rPr lang="en-US" altLang="zh-CN" sz="2000" dirty="0">
                <a:latin typeface="Times New Roman" pitchFamily="18" charset="0"/>
              </a:rPr>
              <a:t>(</a:t>
            </a:r>
            <a:r>
              <a:rPr lang="en-US" altLang="zh-CN" sz="2000" dirty="0" err="1">
                <a:latin typeface="Times New Roman" pitchFamily="18" charset="0"/>
              </a:rPr>
              <a:t>i</a:t>
            </a:r>
            <a:r>
              <a:rPr lang="en-US" altLang="zh-CN" sz="2000" dirty="0">
                <a:latin typeface="Times New Roman" pitchFamily="18" charset="0"/>
              </a:rPr>
              <a:t>);</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a:t>
            </a:r>
            <a:r>
              <a:rPr lang="en-US" altLang="zh-CN" sz="2000" dirty="0">
                <a:solidFill>
                  <a:srgbClr val="0000FF"/>
                </a:solidFill>
                <a:latin typeface="Times New Roman" pitchFamily="18" charset="0"/>
              </a:rPr>
              <a:t>while</a:t>
            </a:r>
            <a:r>
              <a:rPr lang="en-US" altLang="zh-CN" sz="2000" dirty="0">
                <a:latin typeface="Times New Roman" pitchFamily="18" charset="0"/>
              </a:rPr>
              <a:t> (!</a:t>
            </a:r>
            <a:r>
              <a:rPr lang="en-US" altLang="zh-CN" sz="2000" dirty="0" err="1">
                <a:latin typeface="Times New Roman" pitchFamily="18" charset="0"/>
              </a:rPr>
              <a:t>s.Empty</a:t>
            </a:r>
            <a:r>
              <a:rPr lang="en-US" altLang="zh-CN" sz="2000" dirty="0">
                <a:latin typeface="Times New Roman" pitchFamily="18" charset="0"/>
              </a:rPr>
              <a:t>() ){</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v=</a:t>
            </a:r>
            <a:r>
              <a:rPr lang="en-US" altLang="zh-CN" sz="2000" dirty="0" err="1">
                <a:latin typeface="Times New Roman" pitchFamily="18" charset="0"/>
              </a:rPr>
              <a:t>s.Pop</a:t>
            </a:r>
            <a:r>
              <a:rPr lang="en-US" altLang="zh-CN" sz="2000" dirty="0">
                <a:latin typeface="Times New Roman" pitchFamily="18" charset="0"/>
              </a:rPr>
              <a:t>(); </a:t>
            </a:r>
            <a:r>
              <a:rPr lang="en-US" altLang="zh-CN" sz="2000" dirty="0" err="1">
                <a:solidFill>
                  <a:srgbClr val="0000FF"/>
                </a:solidFill>
                <a:latin typeface="Times New Roman" pitchFamily="18" charset="0"/>
              </a:rPr>
              <a:t>cout</a:t>
            </a:r>
            <a:r>
              <a:rPr lang="en-US" altLang="zh-CN" sz="2000" dirty="0">
                <a:latin typeface="Times New Roman" pitchFamily="18" charset="0"/>
              </a:rPr>
              <a:t>&lt;&lt;v; count++;</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w=</a:t>
            </a:r>
            <a:r>
              <a:rPr lang="en-US" altLang="zh-CN" sz="2000" dirty="0" err="1">
                <a:latin typeface="Times New Roman" pitchFamily="18" charset="0"/>
              </a:rPr>
              <a:t>firstadj</a:t>
            </a:r>
            <a:r>
              <a:rPr lang="en-US" altLang="zh-CN" sz="2000" dirty="0">
                <a:latin typeface="Times New Roman" pitchFamily="18" charset="0"/>
              </a:rPr>
              <a:t>(</a:t>
            </a:r>
            <a:r>
              <a:rPr lang="en-US" altLang="zh-CN" sz="2000" dirty="0" err="1">
                <a:latin typeface="Times New Roman" pitchFamily="18" charset="0"/>
              </a:rPr>
              <a:t>G,v</a:t>
            </a:r>
            <a:r>
              <a:rPr lang="en-US" altLang="zh-CN" sz="2000" dirty="0">
                <a:latin typeface="Times New Roman" pitchFamily="18" charset="0"/>
              </a:rPr>
              <a:t>);</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a:t>
            </a:r>
            <a:r>
              <a:rPr lang="en-US" altLang="zh-CN" sz="2000" dirty="0">
                <a:solidFill>
                  <a:srgbClr val="0000FF"/>
                </a:solidFill>
                <a:latin typeface="Times New Roman" pitchFamily="18" charset="0"/>
              </a:rPr>
              <a:t>while</a:t>
            </a:r>
            <a:r>
              <a:rPr lang="en-US" altLang="zh-CN" sz="2000" dirty="0">
                <a:latin typeface="Times New Roman" pitchFamily="18" charset="0"/>
              </a:rPr>
              <a:t>(w!=0){</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a:t>
            </a:r>
            <a:r>
              <a:rPr lang="en-US" altLang="zh-CN" sz="2000" dirty="0" err="1">
                <a:latin typeface="Times New Roman" pitchFamily="18" charset="0"/>
              </a:rPr>
              <a:t>Ind</a:t>
            </a:r>
            <a:r>
              <a:rPr lang="en-US" altLang="zh-CN" sz="2000" dirty="0">
                <a:latin typeface="Times New Roman" pitchFamily="18" charset="0"/>
              </a:rPr>
              <a:t>[w]--;</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a:t>
            </a:r>
            <a:r>
              <a:rPr lang="en-US" altLang="zh-CN" sz="2000" dirty="0">
                <a:solidFill>
                  <a:srgbClr val="0000FF"/>
                </a:solidFill>
                <a:latin typeface="Times New Roman" pitchFamily="18" charset="0"/>
              </a:rPr>
              <a:t> if </a:t>
            </a:r>
            <a:r>
              <a:rPr lang="en-US" altLang="zh-CN" sz="2000" dirty="0">
                <a:latin typeface="Times New Roman" pitchFamily="18" charset="0"/>
              </a:rPr>
              <a:t>( </a:t>
            </a:r>
            <a:r>
              <a:rPr lang="en-US" altLang="zh-CN" sz="2000" dirty="0" err="1">
                <a:latin typeface="Times New Roman" pitchFamily="18" charset="0"/>
              </a:rPr>
              <a:t>Ind</a:t>
            </a:r>
            <a:r>
              <a:rPr lang="en-US" altLang="zh-CN" sz="2000" dirty="0">
                <a:latin typeface="Times New Roman" pitchFamily="18" charset="0"/>
              </a:rPr>
              <a:t>[w] == 0 )      </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a:t>
            </a:r>
            <a:r>
              <a:rPr lang="en-US" altLang="zh-CN" sz="2000" dirty="0" err="1">
                <a:latin typeface="Times New Roman" pitchFamily="18" charset="0"/>
              </a:rPr>
              <a:t>s.Push</a:t>
            </a:r>
            <a:r>
              <a:rPr lang="en-US" altLang="zh-CN" sz="2000" dirty="0">
                <a:latin typeface="Times New Roman" pitchFamily="18" charset="0"/>
              </a:rPr>
              <a:t>(w);</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w=</a:t>
            </a:r>
            <a:r>
              <a:rPr lang="en-US" altLang="zh-CN" sz="2000" dirty="0" err="1">
                <a:latin typeface="Times New Roman" pitchFamily="18" charset="0"/>
              </a:rPr>
              <a:t>nextadj</a:t>
            </a:r>
            <a:r>
              <a:rPr lang="en-US" altLang="zh-CN" sz="2000" dirty="0">
                <a:latin typeface="Times New Roman" pitchFamily="18" charset="0"/>
              </a:rPr>
              <a:t>(</a:t>
            </a:r>
            <a:r>
              <a:rPr lang="en-US" altLang="zh-CN" sz="2000" dirty="0" err="1">
                <a:latin typeface="Times New Roman" pitchFamily="18" charset="0"/>
              </a:rPr>
              <a:t>G,v,w</a:t>
            </a:r>
            <a:r>
              <a:rPr lang="en-US" altLang="zh-CN" sz="2000" dirty="0">
                <a:latin typeface="Times New Roman" pitchFamily="18" charset="0"/>
              </a:rPr>
              <a:t>);</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a:t>
            </a:r>
            <a:r>
              <a:rPr lang="en-US" altLang="zh-CN" sz="2000" dirty="0">
                <a:solidFill>
                  <a:srgbClr val="0000FF"/>
                </a:solidFill>
                <a:latin typeface="Times New Roman" pitchFamily="18" charset="0"/>
              </a:rPr>
              <a:t>if</a:t>
            </a:r>
            <a:r>
              <a:rPr lang="en-US" altLang="zh-CN" sz="2000" dirty="0">
                <a:latin typeface="Times New Roman" pitchFamily="18" charset="0"/>
              </a:rPr>
              <a:t> ( count == n )   </a:t>
            </a:r>
            <a:r>
              <a:rPr lang="en-US" altLang="zh-CN" sz="2000" dirty="0">
                <a:solidFill>
                  <a:srgbClr val="0000FF"/>
                </a:solidFill>
                <a:latin typeface="Times New Roman" pitchFamily="18" charset="0"/>
              </a:rPr>
              <a:t>return</a:t>
            </a:r>
            <a:r>
              <a:rPr lang="en-US" altLang="zh-CN" sz="2000" dirty="0">
                <a:latin typeface="Times New Roman" pitchFamily="18" charset="0"/>
              </a:rPr>
              <a:t> TRUE: </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a:t>
            </a:r>
            <a:r>
              <a:rPr lang="en-US" altLang="zh-CN" sz="2000" dirty="0">
                <a:solidFill>
                  <a:srgbClr val="0000FF"/>
                </a:solidFill>
                <a:latin typeface="Times New Roman" pitchFamily="18" charset="0"/>
              </a:rPr>
              <a:t>else</a:t>
            </a:r>
            <a:r>
              <a:rPr lang="en-US" altLang="zh-CN" sz="2000" dirty="0">
                <a:latin typeface="Times New Roman" pitchFamily="18" charset="0"/>
              </a:rPr>
              <a:t>  </a:t>
            </a:r>
            <a:r>
              <a:rPr lang="en-US" altLang="zh-CN" sz="2000" dirty="0">
                <a:solidFill>
                  <a:srgbClr val="0000FF"/>
                </a:solidFill>
                <a:latin typeface="Times New Roman" pitchFamily="18" charset="0"/>
              </a:rPr>
              <a:t>return</a:t>
            </a:r>
            <a:r>
              <a:rPr lang="en-US" altLang="zh-CN" sz="2000" dirty="0">
                <a:latin typeface="Times New Roman" pitchFamily="18" charset="0"/>
              </a:rPr>
              <a:t> FALSE;</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a:t>
            </a:r>
          </a:p>
        </p:txBody>
      </p:sp>
      <p:sp>
        <p:nvSpPr>
          <p:cNvPr id="73734" name="Line 5"/>
          <p:cNvSpPr>
            <a:spLocks noChangeShapeType="1"/>
          </p:cNvSpPr>
          <p:nvPr/>
        </p:nvSpPr>
        <p:spPr bwMode="auto">
          <a:xfrm>
            <a:off x="3779838" y="4076700"/>
            <a:ext cx="1728787"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14:hiddenLine>
            </a:ext>
          </a:extLst>
        </p:spPr>
        <p:txBody>
          <a:bodyPr>
            <a:spAutoFit/>
          </a:bodyPr>
          <a:lstStyle/>
          <a:p>
            <a:endParaRPr lang="zh-CN" altLang="en-US"/>
          </a:p>
        </p:txBody>
      </p:sp>
      <p:sp>
        <p:nvSpPr>
          <p:cNvPr id="3" name="Line 6"/>
          <p:cNvSpPr>
            <a:spLocks noChangeShapeType="1"/>
          </p:cNvSpPr>
          <p:nvPr/>
        </p:nvSpPr>
        <p:spPr bwMode="auto">
          <a:xfrm>
            <a:off x="3635375" y="4149725"/>
            <a:ext cx="1944688" cy="0"/>
          </a:xfrm>
          <a:prstGeom prst="line">
            <a:avLst/>
          </a:prstGeom>
          <a:noFill/>
          <a:ln w="38100" cmpd="dbl">
            <a:solidFill>
              <a:srgbClr val="FF0000"/>
            </a:solidFill>
            <a:round/>
            <a:tailEnd type="triangle" w="med" len="med"/>
          </a:ln>
          <a:extLst>
            <a:ext uri="{909E8E84-426E-40DD-AFC4-6F175D3DCCD1}">
              <a14:hiddenFill xmlns:a14="http://schemas.microsoft.com/office/drawing/2010/main" xmlns="">
                <a:noFill/>
              </a14:hiddenFill>
            </a:ext>
          </a:extLst>
        </p:spPr>
        <p:txBody>
          <a:bodyPr>
            <a:spAutoFit/>
          </a:bodyPr>
          <a:lstStyle/>
          <a:p>
            <a:endParaRPr lang="zh-CN" altLang="en-US"/>
          </a:p>
        </p:txBody>
      </p:sp>
      <p:grpSp>
        <p:nvGrpSpPr>
          <p:cNvPr id="13" name="组合 12"/>
          <p:cNvGrpSpPr/>
          <p:nvPr/>
        </p:nvGrpSpPr>
        <p:grpSpPr>
          <a:xfrm>
            <a:off x="541441" y="102062"/>
            <a:ext cx="7918991" cy="699930"/>
            <a:chOff x="541441" y="102062"/>
            <a:chExt cx="7918991" cy="699930"/>
          </a:xfrm>
        </p:grpSpPr>
        <p:sp>
          <p:nvSpPr>
            <p:cNvPr id="14" name="TextBox 6"/>
            <p:cNvSpPr txBox="1">
              <a:spLocks noChangeArrowheads="1"/>
            </p:cNvSpPr>
            <p:nvPr/>
          </p:nvSpPr>
          <p:spPr bwMode="auto">
            <a:xfrm>
              <a:off x="685457" y="102062"/>
              <a:ext cx="7774975"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9.6 </a:t>
              </a:r>
              <a:r>
                <a:rPr lang="zh-CN" altLang="en-US" sz="3600" b="1" dirty="0">
                  <a:latin typeface="Times New Roman" pitchFamily="18" charset="0"/>
                  <a:ea typeface="黑体" pitchFamily="49" charset="-122"/>
                </a:rPr>
                <a:t>有向无环图的应用</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关键路径</a:t>
              </a:r>
            </a:p>
          </p:txBody>
        </p:sp>
        <p:grpSp>
          <p:nvGrpSpPr>
            <p:cNvPr id="15" name="组合 14"/>
            <p:cNvGrpSpPr/>
            <p:nvPr/>
          </p:nvGrpSpPr>
          <p:grpSpPr>
            <a:xfrm>
              <a:off x="541441" y="127832"/>
              <a:ext cx="784080" cy="674160"/>
              <a:chOff x="541441" y="127832"/>
              <a:chExt cx="784080" cy="674160"/>
            </a:xfrm>
          </p:grpSpPr>
          <p:sp>
            <p:nvSpPr>
              <p:cNvPr id="16"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pic>
            <p:nvPicPr>
              <p:cNvPr id="17" name="图片 16"/>
              <p:cNvPicPr>
                <a:picLocks noChangeAspect="1"/>
              </p:cNvPicPr>
              <p:nvPr/>
            </p:nvPicPr>
            <p:blipFill>
              <a:blip r:embed="rId2" cstate="print"/>
              <a:stretch>
                <a:fillRect/>
              </a:stretch>
            </p:blipFill>
            <p:spPr>
              <a:xfrm>
                <a:off x="734178" y="297299"/>
                <a:ext cx="404824" cy="335225"/>
              </a:xfrm>
              <a:prstGeom prst="rect">
                <a:avLst/>
              </a:prstGeom>
            </p:spPr>
          </p:pic>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732">
                                            <p:txEl>
                                              <p:pRg st="0" end="0"/>
                                            </p:txEl>
                                          </p:spTgt>
                                        </p:tgtEl>
                                        <p:attrNameLst>
                                          <p:attrName>style.visibility</p:attrName>
                                        </p:attrNameLst>
                                      </p:cBhvr>
                                      <p:to>
                                        <p:strVal val="visible"/>
                                      </p:to>
                                    </p:set>
                                    <p:animEffect transition="in" filter="blinds(horizontal)">
                                      <p:cBhvr>
                                        <p:cTn id="22" dur="500"/>
                                        <p:tgtEl>
                                          <p:spTgt spid="73732">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3732">
                                            <p:txEl>
                                              <p:pRg st="1" end="1"/>
                                            </p:txEl>
                                          </p:spTgt>
                                        </p:tgtEl>
                                        <p:attrNameLst>
                                          <p:attrName>style.visibility</p:attrName>
                                        </p:attrNameLst>
                                      </p:cBhvr>
                                      <p:to>
                                        <p:strVal val="visible"/>
                                      </p:to>
                                    </p:set>
                                    <p:animEffect transition="in" filter="blinds(horizontal)">
                                      <p:cBhvr>
                                        <p:cTn id="25" dur="500"/>
                                        <p:tgtEl>
                                          <p:spTgt spid="73732">
                                            <p:txEl>
                                              <p:pRg st="1" end="1"/>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3732">
                                            <p:txEl>
                                              <p:pRg st="2" end="2"/>
                                            </p:txEl>
                                          </p:spTgt>
                                        </p:tgtEl>
                                        <p:attrNameLst>
                                          <p:attrName>style.visibility</p:attrName>
                                        </p:attrNameLst>
                                      </p:cBhvr>
                                      <p:to>
                                        <p:strVal val="visible"/>
                                      </p:to>
                                    </p:set>
                                    <p:animEffect transition="in" filter="blinds(horizontal)">
                                      <p:cBhvr>
                                        <p:cTn id="28" dur="500"/>
                                        <p:tgtEl>
                                          <p:spTgt spid="73732">
                                            <p:txEl>
                                              <p:pRg st="2" end="2"/>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3732">
                                            <p:txEl>
                                              <p:pRg st="3" end="3"/>
                                            </p:txEl>
                                          </p:spTgt>
                                        </p:tgtEl>
                                        <p:attrNameLst>
                                          <p:attrName>style.visibility</p:attrName>
                                        </p:attrNameLst>
                                      </p:cBhvr>
                                      <p:to>
                                        <p:strVal val="visible"/>
                                      </p:to>
                                    </p:set>
                                    <p:animEffect transition="in" filter="blinds(horizontal)">
                                      <p:cBhvr>
                                        <p:cTn id="31" dur="500"/>
                                        <p:tgtEl>
                                          <p:spTgt spid="73732">
                                            <p:txEl>
                                              <p:pRg st="3" end="3"/>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3732">
                                            <p:txEl>
                                              <p:pRg st="4" end="4"/>
                                            </p:txEl>
                                          </p:spTgt>
                                        </p:tgtEl>
                                        <p:attrNameLst>
                                          <p:attrName>style.visibility</p:attrName>
                                        </p:attrNameLst>
                                      </p:cBhvr>
                                      <p:to>
                                        <p:strVal val="visible"/>
                                      </p:to>
                                    </p:set>
                                    <p:animEffect transition="in" filter="blinds(horizontal)">
                                      <p:cBhvr>
                                        <p:cTn id="34" dur="500"/>
                                        <p:tgtEl>
                                          <p:spTgt spid="73732">
                                            <p:txEl>
                                              <p:pRg st="4" end="4"/>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73732">
                                            <p:txEl>
                                              <p:pRg st="5" end="5"/>
                                            </p:txEl>
                                          </p:spTgt>
                                        </p:tgtEl>
                                        <p:attrNameLst>
                                          <p:attrName>style.visibility</p:attrName>
                                        </p:attrNameLst>
                                      </p:cBhvr>
                                      <p:to>
                                        <p:strVal val="visible"/>
                                      </p:to>
                                    </p:set>
                                    <p:animEffect transition="in" filter="blinds(horizontal)">
                                      <p:cBhvr>
                                        <p:cTn id="37" dur="500"/>
                                        <p:tgtEl>
                                          <p:spTgt spid="73732">
                                            <p:txEl>
                                              <p:pRg st="5" end="5"/>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73732">
                                            <p:txEl>
                                              <p:pRg st="6" end="6"/>
                                            </p:txEl>
                                          </p:spTgt>
                                        </p:tgtEl>
                                        <p:attrNameLst>
                                          <p:attrName>style.visibility</p:attrName>
                                        </p:attrNameLst>
                                      </p:cBhvr>
                                      <p:to>
                                        <p:strVal val="visible"/>
                                      </p:to>
                                    </p:set>
                                    <p:animEffect transition="in" filter="blinds(horizontal)">
                                      <p:cBhvr>
                                        <p:cTn id="40" dur="500"/>
                                        <p:tgtEl>
                                          <p:spTgt spid="73732">
                                            <p:txEl>
                                              <p:pRg st="6" end="6"/>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73732">
                                            <p:txEl>
                                              <p:pRg st="7" end="7"/>
                                            </p:txEl>
                                          </p:spTgt>
                                        </p:tgtEl>
                                        <p:attrNameLst>
                                          <p:attrName>style.visibility</p:attrName>
                                        </p:attrNameLst>
                                      </p:cBhvr>
                                      <p:to>
                                        <p:strVal val="visible"/>
                                      </p:to>
                                    </p:set>
                                    <p:animEffect transition="in" filter="blinds(horizontal)">
                                      <p:cBhvr>
                                        <p:cTn id="43" dur="500"/>
                                        <p:tgtEl>
                                          <p:spTgt spid="73732">
                                            <p:txEl>
                                              <p:pRg st="7" end="7"/>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73732">
                                            <p:txEl>
                                              <p:pRg st="8" end="8"/>
                                            </p:txEl>
                                          </p:spTgt>
                                        </p:tgtEl>
                                        <p:attrNameLst>
                                          <p:attrName>style.visibility</p:attrName>
                                        </p:attrNameLst>
                                      </p:cBhvr>
                                      <p:to>
                                        <p:strVal val="visible"/>
                                      </p:to>
                                    </p:set>
                                    <p:animEffect transition="in" filter="blinds(horizontal)">
                                      <p:cBhvr>
                                        <p:cTn id="46" dur="500"/>
                                        <p:tgtEl>
                                          <p:spTgt spid="73732">
                                            <p:txEl>
                                              <p:pRg st="8" end="8"/>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73732">
                                            <p:txEl>
                                              <p:pRg st="9" end="9"/>
                                            </p:txEl>
                                          </p:spTgt>
                                        </p:tgtEl>
                                        <p:attrNameLst>
                                          <p:attrName>style.visibility</p:attrName>
                                        </p:attrNameLst>
                                      </p:cBhvr>
                                      <p:to>
                                        <p:strVal val="visible"/>
                                      </p:to>
                                    </p:set>
                                    <p:animEffect transition="in" filter="blinds(horizontal)">
                                      <p:cBhvr>
                                        <p:cTn id="49" dur="500"/>
                                        <p:tgtEl>
                                          <p:spTgt spid="73732">
                                            <p:txEl>
                                              <p:pRg st="9" end="9"/>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73732">
                                            <p:txEl>
                                              <p:pRg st="10" end="10"/>
                                            </p:txEl>
                                          </p:spTgt>
                                        </p:tgtEl>
                                        <p:attrNameLst>
                                          <p:attrName>style.visibility</p:attrName>
                                        </p:attrNameLst>
                                      </p:cBhvr>
                                      <p:to>
                                        <p:strVal val="visible"/>
                                      </p:to>
                                    </p:set>
                                    <p:animEffect transition="in" filter="blinds(horizontal)">
                                      <p:cBhvr>
                                        <p:cTn id="52" dur="500"/>
                                        <p:tgtEl>
                                          <p:spTgt spid="73732">
                                            <p:txEl>
                                              <p:pRg st="10" end="10"/>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73732">
                                            <p:txEl>
                                              <p:pRg st="11" end="11"/>
                                            </p:txEl>
                                          </p:spTgt>
                                        </p:tgtEl>
                                        <p:attrNameLst>
                                          <p:attrName>style.visibility</p:attrName>
                                        </p:attrNameLst>
                                      </p:cBhvr>
                                      <p:to>
                                        <p:strVal val="visible"/>
                                      </p:to>
                                    </p:set>
                                    <p:animEffect transition="in" filter="blinds(horizontal)">
                                      <p:cBhvr>
                                        <p:cTn id="55" dur="500"/>
                                        <p:tgtEl>
                                          <p:spTgt spid="73732">
                                            <p:txEl>
                                              <p:pRg st="11" end="11"/>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73732">
                                            <p:txEl>
                                              <p:pRg st="12" end="12"/>
                                            </p:txEl>
                                          </p:spTgt>
                                        </p:tgtEl>
                                        <p:attrNameLst>
                                          <p:attrName>style.visibility</p:attrName>
                                        </p:attrNameLst>
                                      </p:cBhvr>
                                      <p:to>
                                        <p:strVal val="visible"/>
                                      </p:to>
                                    </p:set>
                                    <p:animEffect transition="in" filter="blinds(horizontal)">
                                      <p:cBhvr>
                                        <p:cTn id="58" dur="500"/>
                                        <p:tgtEl>
                                          <p:spTgt spid="73732">
                                            <p:txEl>
                                              <p:pRg st="12" end="12"/>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73732">
                                            <p:txEl>
                                              <p:pRg st="13" end="13"/>
                                            </p:txEl>
                                          </p:spTgt>
                                        </p:tgtEl>
                                        <p:attrNameLst>
                                          <p:attrName>style.visibility</p:attrName>
                                        </p:attrNameLst>
                                      </p:cBhvr>
                                      <p:to>
                                        <p:strVal val="visible"/>
                                      </p:to>
                                    </p:set>
                                    <p:animEffect transition="in" filter="blinds(horizontal)">
                                      <p:cBhvr>
                                        <p:cTn id="61" dur="500"/>
                                        <p:tgtEl>
                                          <p:spTgt spid="73732">
                                            <p:txEl>
                                              <p:pRg st="13" end="13"/>
                                            </p:txEl>
                                          </p:spTgt>
                                        </p:tgtEl>
                                      </p:cBhvr>
                                    </p:animEffect>
                                  </p:childTnLst>
                                </p:cTn>
                              </p:par>
                              <p:par>
                                <p:cTn id="62" presetID="3" presetClass="entr" presetSubtype="10" fill="hold" nodeType="withEffect">
                                  <p:stCondLst>
                                    <p:cond delay="0"/>
                                  </p:stCondLst>
                                  <p:childTnLst>
                                    <p:set>
                                      <p:cBhvr>
                                        <p:cTn id="63" dur="1" fill="hold">
                                          <p:stCondLst>
                                            <p:cond delay="0"/>
                                          </p:stCondLst>
                                        </p:cTn>
                                        <p:tgtEl>
                                          <p:spTgt spid="73732">
                                            <p:txEl>
                                              <p:pRg st="14" end="14"/>
                                            </p:txEl>
                                          </p:spTgt>
                                        </p:tgtEl>
                                        <p:attrNameLst>
                                          <p:attrName>style.visibility</p:attrName>
                                        </p:attrNameLst>
                                      </p:cBhvr>
                                      <p:to>
                                        <p:strVal val="visible"/>
                                      </p:to>
                                    </p:set>
                                    <p:animEffect transition="in" filter="blinds(horizontal)">
                                      <p:cBhvr>
                                        <p:cTn id="64" dur="500"/>
                                        <p:tgtEl>
                                          <p:spTgt spid="73732">
                                            <p:txEl>
                                              <p:pRg st="14" end="14"/>
                                            </p:txEl>
                                          </p:spTgt>
                                        </p:tgtEl>
                                      </p:cBhvr>
                                    </p:animEffect>
                                  </p:childTnLst>
                                </p:cTn>
                              </p:par>
                              <p:par>
                                <p:cTn id="65" presetID="3" presetClass="entr" presetSubtype="10" fill="hold" nodeType="withEffect">
                                  <p:stCondLst>
                                    <p:cond delay="0"/>
                                  </p:stCondLst>
                                  <p:childTnLst>
                                    <p:set>
                                      <p:cBhvr>
                                        <p:cTn id="66" dur="1" fill="hold">
                                          <p:stCondLst>
                                            <p:cond delay="0"/>
                                          </p:stCondLst>
                                        </p:cTn>
                                        <p:tgtEl>
                                          <p:spTgt spid="73732">
                                            <p:txEl>
                                              <p:pRg st="15" end="15"/>
                                            </p:txEl>
                                          </p:spTgt>
                                        </p:tgtEl>
                                        <p:attrNameLst>
                                          <p:attrName>style.visibility</p:attrName>
                                        </p:attrNameLst>
                                      </p:cBhvr>
                                      <p:to>
                                        <p:strVal val="visible"/>
                                      </p:to>
                                    </p:set>
                                    <p:animEffect transition="in" filter="blinds(horizontal)">
                                      <p:cBhvr>
                                        <p:cTn id="67" dur="500"/>
                                        <p:tgtEl>
                                          <p:spTgt spid="73732">
                                            <p:txEl>
                                              <p:pRg st="15" end="15"/>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73732">
                                            <p:txEl>
                                              <p:pRg st="16" end="16"/>
                                            </p:txEl>
                                          </p:spTgt>
                                        </p:tgtEl>
                                        <p:attrNameLst>
                                          <p:attrName>style.visibility</p:attrName>
                                        </p:attrNameLst>
                                      </p:cBhvr>
                                      <p:to>
                                        <p:strVal val="visible"/>
                                      </p:to>
                                    </p:set>
                                    <p:animEffect transition="in" filter="blinds(horizontal)">
                                      <p:cBhvr>
                                        <p:cTn id="70" dur="500"/>
                                        <p:tgtEl>
                                          <p:spTgt spid="73732">
                                            <p:txEl>
                                              <p:pRg st="16" end="16"/>
                                            </p:txEl>
                                          </p:spTgt>
                                        </p:tgtEl>
                                      </p:cBhvr>
                                    </p:animEffect>
                                  </p:childTnLst>
                                </p:cTn>
                              </p:par>
                              <p:par>
                                <p:cTn id="71" presetID="3" presetClass="entr" presetSubtype="10" fill="hold" nodeType="withEffect">
                                  <p:stCondLst>
                                    <p:cond delay="0"/>
                                  </p:stCondLst>
                                  <p:childTnLst>
                                    <p:set>
                                      <p:cBhvr>
                                        <p:cTn id="72" dur="1" fill="hold">
                                          <p:stCondLst>
                                            <p:cond delay="0"/>
                                          </p:stCondLst>
                                        </p:cTn>
                                        <p:tgtEl>
                                          <p:spTgt spid="73732">
                                            <p:txEl>
                                              <p:pRg st="17" end="17"/>
                                            </p:txEl>
                                          </p:spTgt>
                                        </p:tgtEl>
                                        <p:attrNameLst>
                                          <p:attrName>style.visibility</p:attrName>
                                        </p:attrNameLst>
                                      </p:cBhvr>
                                      <p:to>
                                        <p:strVal val="visible"/>
                                      </p:to>
                                    </p:set>
                                    <p:animEffect transition="in" filter="blinds(horizontal)">
                                      <p:cBhvr>
                                        <p:cTn id="73" dur="500"/>
                                        <p:tgtEl>
                                          <p:spTgt spid="73732">
                                            <p:txEl>
                                              <p:pRg st="17" end="17"/>
                                            </p:txEl>
                                          </p:spTgt>
                                        </p:tgtEl>
                                      </p:cBhvr>
                                    </p:animEffect>
                                  </p:childTnLst>
                                </p:cTn>
                              </p:par>
                              <p:par>
                                <p:cTn id="74" presetID="3" presetClass="entr" presetSubtype="10" fill="hold" nodeType="withEffect">
                                  <p:stCondLst>
                                    <p:cond delay="0"/>
                                  </p:stCondLst>
                                  <p:childTnLst>
                                    <p:set>
                                      <p:cBhvr>
                                        <p:cTn id="75" dur="1" fill="hold">
                                          <p:stCondLst>
                                            <p:cond delay="0"/>
                                          </p:stCondLst>
                                        </p:cTn>
                                        <p:tgtEl>
                                          <p:spTgt spid="73732">
                                            <p:txEl>
                                              <p:pRg st="18" end="18"/>
                                            </p:txEl>
                                          </p:spTgt>
                                        </p:tgtEl>
                                        <p:attrNameLst>
                                          <p:attrName>style.visibility</p:attrName>
                                        </p:attrNameLst>
                                      </p:cBhvr>
                                      <p:to>
                                        <p:strVal val="visible"/>
                                      </p:to>
                                    </p:set>
                                    <p:animEffect transition="in" filter="blinds(horizontal)">
                                      <p:cBhvr>
                                        <p:cTn id="76" dur="500"/>
                                        <p:tgtEl>
                                          <p:spTgt spid="73732">
                                            <p:txEl>
                                              <p:pRg st="18" end="18"/>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2">
                                            <p:txEl>
                                              <p:pRg st="3" end="3"/>
                                            </p:txEl>
                                          </p:spTgt>
                                        </p:tgtEl>
                                        <p:attrNameLst>
                                          <p:attrName>style.visibility</p:attrName>
                                        </p:attrNameLst>
                                      </p:cBhvr>
                                      <p:to>
                                        <p:strVal val="visible"/>
                                      </p:to>
                                    </p:set>
                                    <p:animEffect transition="in" filter="blinds(horizontal)">
                                      <p:cBhvr>
                                        <p:cTn id="81" dur="500"/>
                                        <p:tgtEl>
                                          <p:spTgt spid="2">
                                            <p:txEl>
                                              <p:pRg st="3" end="3"/>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2">
                                            <p:txEl>
                                              <p:pRg st="4" end="4"/>
                                            </p:txEl>
                                          </p:spTgt>
                                        </p:tgtEl>
                                        <p:attrNameLst>
                                          <p:attrName>style.visibility</p:attrName>
                                        </p:attrNameLst>
                                      </p:cBhvr>
                                      <p:to>
                                        <p:strVal val="visible"/>
                                      </p:to>
                                    </p:set>
                                    <p:animEffect transition="in" filter="blinds(horizontal)">
                                      <p:cBhvr>
                                        <p:cTn id="86" dur="500"/>
                                        <p:tgtEl>
                                          <p:spTgt spid="2">
                                            <p:txEl>
                                              <p:pRg st="4" end="4"/>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2">
                                            <p:txEl>
                                              <p:pRg st="5" end="5"/>
                                            </p:txEl>
                                          </p:spTgt>
                                        </p:tgtEl>
                                        <p:attrNameLst>
                                          <p:attrName>style.visibility</p:attrName>
                                        </p:attrNameLst>
                                      </p:cBhvr>
                                      <p:to>
                                        <p:strVal val="visible"/>
                                      </p:to>
                                    </p:set>
                                    <p:animEffect transition="in" filter="blinds(horizontal)">
                                      <p:cBhvr>
                                        <p:cTn id="91" dur="500"/>
                                        <p:tgtEl>
                                          <p:spTgt spid="2">
                                            <p:txEl>
                                              <p:pRg st="5" end="5"/>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nodeType="clickEffect">
                                  <p:stCondLst>
                                    <p:cond delay="0"/>
                                  </p:stCondLst>
                                  <p:childTnLst>
                                    <p:set>
                                      <p:cBhvr>
                                        <p:cTn id="95" dur="1" fill="hold">
                                          <p:stCondLst>
                                            <p:cond delay="0"/>
                                          </p:stCondLst>
                                        </p:cTn>
                                        <p:tgtEl>
                                          <p:spTgt spid="2">
                                            <p:txEl>
                                              <p:pRg st="6" end="6"/>
                                            </p:txEl>
                                          </p:spTgt>
                                        </p:tgtEl>
                                        <p:attrNameLst>
                                          <p:attrName>style.visibility</p:attrName>
                                        </p:attrNameLst>
                                      </p:cBhvr>
                                      <p:to>
                                        <p:strVal val="visible"/>
                                      </p:to>
                                    </p:set>
                                    <p:animEffect transition="in" filter="blinds(horizontal)">
                                      <p:cBhvr>
                                        <p:cTn id="96" dur="500"/>
                                        <p:tgtEl>
                                          <p:spTgt spid="2">
                                            <p:txEl>
                                              <p:pRg st="6" end="6"/>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nodeType="clickEffect">
                                  <p:stCondLst>
                                    <p:cond delay="0"/>
                                  </p:stCondLst>
                                  <p:childTnLst>
                                    <p:set>
                                      <p:cBhvr>
                                        <p:cTn id="100" dur="1" fill="hold">
                                          <p:stCondLst>
                                            <p:cond delay="0"/>
                                          </p:stCondLst>
                                        </p:cTn>
                                        <p:tgtEl>
                                          <p:spTgt spid="2">
                                            <p:txEl>
                                              <p:pRg st="7" end="7"/>
                                            </p:txEl>
                                          </p:spTgt>
                                        </p:tgtEl>
                                        <p:attrNameLst>
                                          <p:attrName>style.visibility</p:attrName>
                                        </p:attrNameLst>
                                      </p:cBhvr>
                                      <p:to>
                                        <p:strVal val="visible"/>
                                      </p:to>
                                    </p:set>
                                    <p:animEffect transition="in" filter="blinds(horizontal)">
                                      <p:cBhvr>
                                        <p:cTn id="101" dur="500"/>
                                        <p:tgtEl>
                                          <p:spTgt spid="2">
                                            <p:txEl>
                                              <p:pRg st="7" end="7"/>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2">
                                            <p:txEl>
                                              <p:pRg st="8" end="8"/>
                                            </p:txEl>
                                          </p:spTgt>
                                        </p:tgtEl>
                                        <p:attrNameLst>
                                          <p:attrName>style.visibility</p:attrName>
                                        </p:attrNameLst>
                                      </p:cBhvr>
                                      <p:to>
                                        <p:strVal val="visible"/>
                                      </p:to>
                                    </p:set>
                                    <p:animEffect transition="in" filter="blinds(horizontal)">
                                      <p:cBhvr>
                                        <p:cTn id="106" dur="500"/>
                                        <p:tgtEl>
                                          <p:spTgt spid="2">
                                            <p:txEl>
                                              <p:pRg st="8" end="8"/>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3"/>
                                        </p:tgtEl>
                                        <p:attrNameLst>
                                          <p:attrName>style.visibility</p:attrName>
                                        </p:attrNameLst>
                                      </p:cBhvr>
                                      <p:to>
                                        <p:strVal val="visible"/>
                                      </p:to>
                                    </p:set>
                                    <p:animEffect transition="in" filter="blinds(horizontal)">
                                      <p:cBhvr>
                                        <p:cTn id="111" dur="500"/>
                                        <p:tgtEl>
                                          <p:spTgt spid="3"/>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nodeType="clickEffect">
                                  <p:stCondLst>
                                    <p:cond delay="0"/>
                                  </p:stCondLst>
                                  <p:childTnLst>
                                    <p:set>
                                      <p:cBhvr>
                                        <p:cTn id="115" dur="1" fill="hold">
                                          <p:stCondLst>
                                            <p:cond delay="0"/>
                                          </p:stCondLst>
                                        </p:cTn>
                                        <p:tgtEl>
                                          <p:spTgt spid="2">
                                            <p:txEl>
                                              <p:pRg st="9" end="9"/>
                                            </p:txEl>
                                          </p:spTgt>
                                        </p:tgtEl>
                                        <p:attrNameLst>
                                          <p:attrName>style.visibility</p:attrName>
                                        </p:attrNameLst>
                                      </p:cBhvr>
                                      <p:to>
                                        <p:strVal val="visible"/>
                                      </p:to>
                                    </p:set>
                                    <p:animEffect transition="in" filter="blinds(horizontal)">
                                      <p:cBhvr>
                                        <p:cTn id="116" dur="500"/>
                                        <p:tgtEl>
                                          <p:spTgt spid="2">
                                            <p:txEl>
                                              <p:pRg st="9" end="9"/>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nodeType="clickEffect">
                                  <p:stCondLst>
                                    <p:cond delay="0"/>
                                  </p:stCondLst>
                                  <p:childTnLst>
                                    <p:set>
                                      <p:cBhvr>
                                        <p:cTn id="120" dur="1" fill="hold">
                                          <p:stCondLst>
                                            <p:cond delay="0"/>
                                          </p:stCondLst>
                                        </p:cTn>
                                        <p:tgtEl>
                                          <p:spTgt spid="2">
                                            <p:txEl>
                                              <p:pRg st="10" end="10"/>
                                            </p:txEl>
                                          </p:spTgt>
                                        </p:tgtEl>
                                        <p:attrNameLst>
                                          <p:attrName>style.visibility</p:attrName>
                                        </p:attrNameLst>
                                      </p:cBhvr>
                                      <p:to>
                                        <p:strVal val="visible"/>
                                      </p:to>
                                    </p:set>
                                    <p:animEffect transition="in" filter="blinds(horizontal)">
                                      <p:cBhvr>
                                        <p:cTn id="121"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5A07C5CD-E4F3-4BB7-8390-38A3B0A87BE9}" type="slidenum">
              <a:rPr lang="zh-CN" altLang="en-US">
                <a:latin typeface="Verdana" pitchFamily="34" charset="0"/>
                <a:ea typeface="宋体" pitchFamily="2" charset="-122"/>
              </a:rPr>
              <a:pPr/>
              <a:t>8</a:t>
            </a:fld>
            <a:endParaRPr lang="en-US" altLang="zh-CN">
              <a:latin typeface="Verdana" pitchFamily="34" charset="0"/>
              <a:ea typeface="宋体" pitchFamily="2" charset="-122"/>
            </a:endParaRPr>
          </a:p>
        </p:txBody>
      </p:sp>
      <p:sp>
        <p:nvSpPr>
          <p:cNvPr id="6147" name="Rectangle 3"/>
          <p:cNvSpPr>
            <a:spLocks noGrp="1" noChangeArrowheads="1"/>
          </p:cNvSpPr>
          <p:nvPr>
            <p:ph type="body" idx="1"/>
          </p:nvPr>
        </p:nvSpPr>
        <p:spPr>
          <a:xfrm>
            <a:off x="471748" y="1052736"/>
            <a:ext cx="8564747" cy="4678451"/>
          </a:xfrm>
        </p:spPr>
        <p:txBody>
          <a:bodyPr/>
          <a:lstStyle/>
          <a:p>
            <a:pPr eaLnBrk="1" hangingPunct="1">
              <a:spcBef>
                <a:spcPts val="1200"/>
              </a:spcBef>
              <a:buClr>
                <a:srgbClr val="FF0000"/>
              </a:buClr>
              <a:buFont typeface="Wingdings" pitchFamily="2" charset="2"/>
              <a:buChar char="n"/>
            </a:pPr>
            <a:r>
              <a:rPr lang="zh-CN" altLang="en-US" sz="2400" b="1" dirty="0">
                <a:solidFill>
                  <a:srgbClr val="FF0000"/>
                </a:solidFill>
              </a:rPr>
              <a:t>无向图</a:t>
            </a:r>
            <a:r>
              <a:rPr lang="en-US" altLang="zh-CN" sz="2800" b="1" dirty="0"/>
              <a:t>(</a:t>
            </a:r>
            <a:r>
              <a:rPr lang="en-US" altLang="zh-CN" sz="2400" b="1" dirty="0">
                <a:solidFill>
                  <a:srgbClr val="0000FF"/>
                </a:solidFill>
              </a:rPr>
              <a:t>Undirected Graph</a:t>
            </a:r>
            <a:r>
              <a:rPr lang="en-US" altLang="zh-CN" sz="2800" b="1" dirty="0"/>
              <a:t>)</a:t>
            </a:r>
          </a:p>
          <a:p>
            <a:pPr eaLnBrk="1" hangingPunct="1">
              <a:spcBef>
                <a:spcPts val="1200"/>
              </a:spcBef>
              <a:buFont typeface="Wingdings" pitchFamily="2" charset="2"/>
              <a:buNone/>
            </a:pPr>
            <a:r>
              <a:rPr lang="zh-CN" altLang="en-US" sz="2400" b="1" dirty="0"/>
              <a:t>     如果顶点间的关系是相互的，即弧的两端没有方向。</a:t>
            </a:r>
          </a:p>
          <a:p>
            <a:pPr eaLnBrk="1" hangingPunct="1">
              <a:spcBef>
                <a:spcPts val="1200"/>
              </a:spcBef>
              <a:buClr>
                <a:srgbClr val="FF0000"/>
              </a:buClr>
              <a:buFont typeface="Arial" pitchFamily="34" charset="0"/>
              <a:buChar char="•"/>
            </a:pPr>
            <a:r>
              <a:rPr lang="zh-CN" altLang="en-US" sz="2400" b="1" dirty="0"/>
              <a:t>其中的弧称为</a:t>
            </a:r>
            <a:r>
              <a:rPr lang="zh-CN" altLang="en-US" sz="2400" b="1" dirty="0">
                <a:solidFill>
                  <a:srgbClr val="FF0000"/>
                </a:solidFill>
              </a:rPr>
              <a:t>边</a:t>
            </a:r>
            <a:r>
              <a:rPr lang="en-US" altLang="zh-CN" sz="2400" b="1" dirty="0"/>
              <a:t>(</a:t>
            </a:r>
            <a:r>
              <a:rPr lang="en-US" altLang="zh-CN" sz="2400" b="1" dirty="0">
                <a:solidFill>
                  <a:srgbClr val="0000FF"/>
                </a:solidFill>
              </a:rPr>
              <a:t>Edge</a:t>
            </a:r>
            <a:r>
              <a:rPr lang="en-US" altLang="zh-CN" sz="2400" b="1" dirty="0"/>
              <a:t>)</a:t>
            </a:r>
            <a:r>
              <a:rPr lang="zh-CN" altLang="en-US" sz="2400" b="1" dirty="0"/>
              <a:t>。</a:t>
            </a:r>
          </a:p>
          <a:p>
            <a:pPr eaLnBrk="1" hangingPunct="1">
              <a:spcBef>
                <a:spcPts val="1200"/>
              </a:spcBef>
              <a:buFont typeface="Wingdings" pitchFamily="2" charset="2"/>
              <a:buNone/>
            </a:pPr>
            <a:r>
              <a:rPr lang="zh-CN" altLang="en-US" sz="2400" b="1" dirty="0"/>
              <a:t>     边的</a:t>
            </a:r>
            <a:r>
              <a:rPr lang="zh-CN" altLang="en-US" sz="2400" b="1" dirty="0">
                <a:solidFill>
                  <a:srgbClr val="FF0000"/>
                </a:solidFill>
              </a:rPr>
              <a:t>形式</a:t>
            </a:r>
            <a:r>
              <a:rPr lang="zh-CN" altLang="en-US" sz="2400" b="1" dirty="0"/>
              <a:t>为</a:t>
            </a:r>
            <a:r>
              <a:rPr lang="en-US" altLang="zh-CN" sz="2400" b="1" dirty="0"/>
              <a:t>(</a:t>
            </a:r>
            <a:r>
              <a:rPr lang="en-US" altLang="zh-CN" sz="2400" b="1" i="1" dirty="0"/>
              <a:t>V</a:t>
            </a:r>
            <a:r>
              <a:rPr lang="en-US" altLang="zh-CN" sz="2400" b="1" i="1" baseline="-25000" dirty="0"/>
              <a:t>i</a:t>
            </a:r>
            <a:r>
              <a:rPr lang="en-US" altLang="zh-CN" sz="2400" b="1" dirty="0"/>
              <a:t>, </a:t>
            </a:r>
            <a:r>
              <a:rPr lang="en-US" altLang="zh-CN" sz="2400" b="1" i="1" dirty="0" err="1"/>
              <a:t>V</a:t>
            </a:r>
            <a:r>
              <a:rPr lang="en-US" altLang="zh-CN" sz="2400" b="1" i="1" baseline="-25000" dirty="0" err="1"/>
              <a:t>j</a:t>
            </a:r>
            <a:r>
              <a:rPr lang="en-US" altLang="zh-CN" sz="2400" b="1" dirty="0"/>
              <a:t>)</a:t>
            </a:r>
            <a:r>
              <a:rPr lang="zh-CN" altLang="en-US" sz="2400" b="1" dirty="0"/>
              <a:t>，</a:t>
            </a:r>
          </a:p>
          <a:p>
            <a:pPr eaLnBrk="1" hangingPunct="1">
              <a:spcBef>
                <a:spcPts val="1200"/>
              </a:spcBef>
              <a:buFont typeface="Wingdings" pitchFamily="2" charset="2"/>
              <a:buNone/>
            </a:pPr>
            <a:r>
              <a:rPr lang="zh-CN" altLang="en-US" sz="2400" b="1" dirty="0"/>
              <a:t>     图形表示为： </a:t>
            </a:r>
            <a:r>
              <a:rPr lang="en-US" altLang="zh-CN" sz="2400" b="1" i="1" dirty="0"/>
              <a:t>V</a:t>
            </a:r>
            <a:r>
              <a:rPr lang="en-US" altLang="zh-CN" sz="2400" b="1" i="1" baseline="-25000" dirty="0"/>
              <a:t>i </a:t>
            </a:r>
            <a:r>
              <a:rPr lang="en-US" altLang="zh-CN" sz="2400" b="1" dirty="0"/>
              <a:t>—— </a:t>
            </a:r>
            <a:r>
              <a:rPr lang="en-US" altLang="zh-CN" sz="2400" b="1" i="1" dirty="0" err="1"/>
              <a:t>V</a:t>
            </a:r>
            <a:r>
              <a:rPr lang="en-US" altLang="zh-CN" sz="2400" b="1" i="1" baseline="-25000" dirty="0" err="1"/>
              <a:t>j</a:t>
            </a:r>
            <a:endParaRPr lang="en-US" altLang="zh-CN" sz="2400" b="1" dirty="0"/>
          </a:p>
          <a:p>
            <a:pPr eaLnBrk="1" hangingPunct="1">
              <a:spcBef>
                <a:spcPts val="1200"/>
              </a:spcBef>
              <a:buClr>
                <a:srgbClr val="FF0000"/>
              </a:buClr>
              <a:buFont typeface="Wingdings" pitchFamily="2" charset="2"/>
              <a:buChar char="ü"/>
            </a:pPr>
            <a:r>
              <a:rPr lang="zh-CN" altLang="en-US" sz="2400" b="1" dirty="0">
                <a:solidFill>
                  <a:srgbClr val="FF0000"/>
                </a:solidFill>
              </a:rPr>
              <a:t>例</a:t>
            </a:r>
            <a:r>
              <a:rPr lang="zh-CN" altLang="en-US" sz="2400" b="1" dirty="0"/>
              <a:t>：如右图中的</a:t>
            </a:r>
            <a:r>
              <a:rPr lang="en-US" altLang="zh-CN" sz="2400" b="1" dirty="0"/>
              <a:t>G</a:t>
            </a:r>
            <a:r>
              <a:rPr lang="en-US" altLang="zh-CN" sz="2400" b="1" baseline="-25000" dirty="0"/>
              <a:t>2</a:t>
            </a:r>
            <a:r>
              <a:rPr lang="zh-CN" altLang="en-US" sz="2400" b="1" dirty="0"/>
              <a:t>就是一个无向图：</a:t>
            </a:r>
          </a:p>
          <a:p>
            <a:pPr eaLnBrk="1" hangingPunct="1">
              <a:spcBef>
                <a:spcPts val="1200"/>
              </a:spcBef>
              <a:buFont typeface="Wingdings" pitchFamily="2" charset="2"/>
              <a:buNone/>
            </a:pPr>
            <a:r>
              <a:rPr lang="zh-CN" altLang="en-US" b="1" dirty="0"/>
              <a:t>      </a:t>
            </a:r>
            <a:r>
              <a:rPr lang="zh-CN" altLang="en-US" sz="2400" b="1" dirty="0"/>
              <a:t>其中：</a:t>
            </a:r>
            <a:endParaRPr lang="zh-CN" altLang="en-US" b="1" dirty="0"/>
          </a:p>
          <a:p>
            <a:pPr eaLnBrk="1" hangingPunct="1">
              <a:lnSpc>
                <a:spcPct val="90000"/>
              </a:lnSpc>
              <a:buFont typeface="Wingdings" pitchFamily="2" charset="2"/>
              <a:buNone/>
            </a:pPr>
            <a:r>
              <a:rPr lang="zh-CN" altLang="en-US" b="1" dirty="0"/>
              <a:t>      </a:t>
            </a:r>
            <a:r>
              <a:rPr lang="zh-CN" altLang="en-US" sz="2400" b="1" dirty="0">
                <a:solidFill>
                  <a:srgbClr val="FF0000"/>
                </a:solidFill>
              </a:rPr>
              <a:t>顶点集合</a:t>
            </a:r>
            <a:r>
              <a:rPr lang="en-US" altLang="zh-CN" sz="2400" b="1" dirty="0">
                <a:solidFill>
                  <a:srgbClr val="FF0000"/>
                </a:solidFill>
              </a:rPr>
              <a:t>:</a:t>
            </a:r>
            <a:r>
              <a:rPr lang="zh-CN" altLang="en-US" sz="2400" b="1" dirty="0">
                <a:solidFill>
                  <a:srgbClr val="FF0000"/>
                </a:solidFill>
              </a:rPr>
              <a:t>  </a:t>
            </a:r>
            <a:r>
              <a:rPr lang="en-US" altLang="zh-CN" sz="2400" b="1" dirty="0"/>
              <a:t>V={1</a:t>
            </a:r>
            <a:r>
              <a:rPr lang="zh-CN" altLang="en-US" sz="2400" b="1" dirty="0"/>
              <a:t>，</a:t>
            </a:r>
            <a:r>
              <a:rPr lang="en-US" altLang="zh-CN" sz="2400" b="1" dirty="0"/>
              <a:t>2</a:t>
            </a:r>
            <a:r>
              <a:rPr lang="zh-CN" altLang="en-US" sz="2400" b="1" dirty="0"/>
              <a:t>，</a:t>
            </a:r>
            <a:r>
              <a:rPr lang="en-US" altLang="zh-CN" sz="2400" b="1" dirty="0"/>
              <a:t>3</a:t>
            </a:r>
            <a:r>
              <a:rPr lang="zh-CN" altLang="en-US" sz="2400" b="1" dirty="0"/>
              <a:t>，</a:t>
            </a:r>
            <a:r>
              <a:rPr lang="en-US" altLang="zh-CN" sz="2400" b="1" dirty="0"/>
              <a:t>4}</a:t>
            </a:r>
          </a:p>
          <a:p>
            <a:pPr eaLnBrk="1" hangingPunct="1">
              <a:lnSpc>
                <a:spcPct val="90000"/>
              </a:lnSpc>
              <a:buFont typeface="Wingdings" pitchFamily="2" charset="2"/>
              <a:buNone/>
            </a:pPr>
            <a:r>
              <a:rPr lang="en-US" altLang="zh-CN" sz="2400" b="1" dirty="0"/>
              <a:t>       </a:t>
            </a:r>
            <a:r>
              <a:rPr lang="en-US" altLang="zh-CN" sz="2400" b="1" dirty="0">
                <a:solidFill>
                  <a:srgbClr val="FF0000"/>
                </a:solidFill>
              </a:rPr>
              <a:t> </a:t>
            </a:r>
            <a:r>
              <a:rPr lang="zh-CN" altLang="en-US" sz="2400" b="1" dirty="0">
                <a:solidFill>
                  <a:srgbClr val="FF0000"/>
                </a:solidFill>
              </a:rPr>
              <a:t>边集</a:t>
            </a:r>
            <a:r>
              <a:rPr lang="en-US" altLang="zh-CN" sz="2400" b="1" dirty="0">
                <a:solidFill>
                  <a:srgbClr val="FF0000"/>
                </a:solidFill>
              </a:rPr>
              <a:t>:</a:t>
            </a:r>
            <a:r>
              <a:rPr lang="zh-CN" altLang="en-US" sz="2400" b="1" dirty="0">
                <a:solidFill>
                  <a:srgbClr val="FF0000"/>
                </a:solidFill>
              </a:rPr>
              <a:t> </a:t>
            </a:r>
            <a:r>
              <a:rPr lang="en-US" altLang="zh-CN" sz="2400" b="1" dirty="0"/>
              <a:t>E={ </a:t>
            </a:r>
            <a:r>
              <a:rPr lang="zh-CN" altLang="en-US" sz="2400" b="1" dirty="0"/>
              <a:t>（</a:t>
            </a:r>
            <a:r>
              <a:rPr lang="en-US" altLang="zh-CN" sz="2400" b="1" dirty="0"/>
              <a:t>1,2</a:t>
            </a:r>
            <a:r>
              <a:rPr lang="zh-CN" altLang="en-US" sz="2400" b="1" dirty="0"/>
              <a:t>）</a:t>
            </a:r>
            <a:r>
              <a:rPr lang="en-US" altLang="zh-CN" sz="2400" b="1" dirty="0"/>
              <a:t>,</a:t>
            </a:r>
            <a:r>
              <a:rPr lang="zh-CN" altLang="en-US" sz="2400" b="1" dirty="0"/>
              <a:t>（</a:t>
            </a:r>
            <a:r>
              <a:rPr lang="en-US" altLang="zh-CN" sz="2400" b="1" dirty="0"/>
              <a:t>1,3</a:t>
            </a:r>
            <a:r>
              <a:rPr lang="zh-CN" altLang="en-US" sz="2400" b="1" dirty="0"/>
              <a:t>）</a:t>
            </a:r>
            <a:r>
              <a:rPr lang="en-US" altLang="zh-CN" sz="2400" b="1" dirty="0"/>
              <a:t>,</a:t>
            </a:r>
            <a:r>
              <a:rPr lang="zh-CN" altLang="en-US" sz="2400" b="1" dirty="0"/>
              <a:t>（</a:t>
            </a:r>
            <a:r>
              <a:rPr lang="en-US" altLang="zh-CN" sz="2400" b="1" dirty="0"/>
              <a:t>1,4</a:t>
            </a:r>
            <a:r>
              <a:rPr lang="zh-CN" altLang="en-US" sz="2400" b="1" dirty="0"/>
              <a:t>），（</a:t>
            </a:r>
            <a:r>
              <a:rPr lang="en-US" altLang="zh-CN" sz="2400" b="1" dirty="0"/>
              <a:t>2,4</a:t>
            </a:r>
            <a:r>
              <a:rPr lang="zh-CN" altLang="en-US" sz="2400" b="1" dirty="0"/>
              <a:t>）</a:t>
            </a:r>
            <a:r>
              <a:rPr lang="en-US" altLang="zh-CN" sz="2400" b="1" dirty="0"/>
              <a:t>,</a:t>
            </a:r>
            <a:r>
              <a:rPr lang="zh-CN" altLang="en-US" sz="2400" b="1" dirty="0"/>
              <a:t>（</a:t>
            </a:r>
            <a:r>
              <a:rPr lang="en-US" altLang="zh-CN" sz="2400" b="1" dirty="0"/>
              <a:t>3,4</a:t>
            </a:r>
            <a:r>
              <a:rPr lang="zh-CN" altLang="en-US" sz="2400" b="1" dirty="0"/>
              <a:t>）  </a:t>
            </a:r>
            <a:r>
              <a:rPr lang="en-US" altLang="zh-CN" sz="2400" b="1" dirty="0"/>
              <a:t>}</a:t>
            </a:r>
            <a:endParaRPr lang="en-US" altLang="zh-CN" sz="2400" dirty="0"/>
          </a:p>
        </p:txBody>
      </p:sp>
      <p:grpSp>
        <p:nvGrpSpPr>
          <p:cNvPr id="2" name="Group 4"/>
          <p:cNvGrpSpPr/>
          <p:nvPr/>
        </p:nvGrpSpPr>
        <p:grpSpPr bwMode="auto">
          <a:xfrm>
            <a:off x="6103938" y="2349500"/>
            <a:ext cx="1997075" cy="1974851"/>
            <a:chOff x="-33" y="0"/>
            <a:chExt cx="1258" cy="1244"/>
          </a:xfrm>
        </p:grpSpPr>
        <p:grpSp>
          <p:nvGrpSpPr>
            <p:cNvPr id="7174" name="Group 5"/>
            <p:cNvGrpSpPr/>
            <p:nvPr/>
          </p:nvGrpSpPr>
          <p:grpSpPr bwMode="auto">
            <a:xfrm>
              <a:off x="45" y="0"/>
              <a:ext cx="998" cy="908"/>
              <a:chOff x="0" y="0"/>
              <a:chExt cx="1620" cy="1611"/>
            </a:xfrm>
          </p:grpSpPr>
          <p:sp>
            <p:nvSpPr>
              <p:cNvPr id="7184" name="Line 14"/>
              <p:cNvSpPr>
                <a:spLocks noChangeShapeType="1"/>
              </p:cNvSpPr>
              <p:nvPr/>
            </p:nvSpPr>
            <p:spPr bwMode="auto">
              <a:xfrm flipH="1" flipV="1">
                <a:off x="295" y="318"/>
                <a:ext cx="1031" cy="101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7176" name="Oval 6"/>
              <p:cNvSpPr>
                <a:spLocks noChangeArrowheads="1"/>
              </p:cNvSpPr>
              <p:nvPr/>
            </p:nvSpPr>
            <p:spPr bwMode="auto">
              <a:xfrm>
                <a:off x="1260" y="0"/>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a:latin typeface="Times New Roman" pitchFamily="18" charset="0"/>
                    <a:ea typeface="宋体" pitchFamily="2" charset="-122"/>
                  </a:rPr>
                  <a:t>2</a:t>
                </a:r>
                <a:endParaRPr lang="en-US" altLang="zh-CN">
                  <a:ea typeface="宋体" pitchFamily="2" charset="-122"/>
                </a:endParaRPr>
              </a:p>
            </p:txBody>
          </p:sp>
          <p:sp>
            <p:nvSpPr>
              <p:cNvPr id="7177" name="Oval 7"/>
              <p:cNvSpPr>
                <a:spLocks noChangeArrowheads="1"/>
              </p:cNvSpPr>
              <p:nvPr/>
            </p:nvSpPr>
            <p:spPr bwMode="auto">
              <a:xfrm>
                <a:off x="0" y="0"/>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a:latin typeface="Times New Roman" pitchFamily="18" charset="0"/>
                    <a:ea typeface="宋体" pitchFamily="2" charset="-122"/>
                  </a:rPr>
                  <a:t>1</a:t>
                </a:r>
                <a:endParaRPr lang="en-US" altLang="zh-CN">
                  <a:ea typeface="宋体" pitchFamily="2" charset="-122"/>
                </a:endParaRPr>
              </a:p>
            </p:txBody>
          </p:sp>
          <p:sp>
            <p:nvSpPr>
              <p:cNvPr id="7178" name="Oval 8"/>
              <p:cNvSpPr>
                <a:spLocks noChangeArrowheads="1"/>
              </p:cNvSpPr>
              <p:nvPr/>
            </p:nvSpPr>
            <p:spPr bwMode="auto">
              <a:xfrm>
                <a:off x="0" y="1248"/>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a:latin typeface="Times New Roman" pitchFamily="18" charset="0"/>
                    <a:ea typeface="宋体" pitchFamily="2" charset="-122"/>
                  </a:rPr>
                  <a:t>3</a:t>
                </a:r>
                <a:endParaRPr lang="en-US" altLang="zh-CN">
                  <a:ea typeface="宋体" pitchFamily="2" charset="-122"/>
                </a:endParaRPr>
              </a:p>
            </p:txBody>
          </p:sp>
          <p:sp>
            <p:nvSpPr>
              <p:cNvPr id="7179" name="Oval 9"/>
              <p:cNvSpPr>
                <a:spLocks noChangeArrowheads="1"/>
              </p:cNvSpPr>
              <p:nvPr/>
            </p:nvSpPr>
            <p:spPr bwMode="auto">
              <a:xfrm>
                <a:off x="1260" y="1248"/>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a:latin typeface="Times New Roman" pitchFamily="18" charset="0"/>
                    <a:ea typeface="宋体" pitchFamily="2" charset="-122"/>
                  </a:rPr>
                  <a:t>4</a:t>
                </a:r>
                <a:endParaRPr lang="en-US" altLang="zh-CN">
                  <a:ea typeface="宋体" pitchFamily="2" charset="-122"/>
                </a:endParaRPr>
              </a:p>
            </p:txBody>
          </p:sp>
          <p:sp>
            <p:nvSpPr>
              <p:cNvPr id="7180" name="Line 10"/>
              <p:cNvSpPr>
                <a:spLocks noChangeShapeType="1"/>
              </p:cNvSpPr>
              <p:nvPr/>
            </p:nvSpPr>
            <p:spPr bwMode="auto">
              <a:xfrm>
                <a:off x="360" y="156"/>
                <a:ext cx="900" cy="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7181" name="Line 11"/>
              <p:cNvSpPr>
                <a:spLocks noChangeShapeType="1"/>
              </p:cNvSpPr>
              <p:nvPr/>
            </p:nvSpPr>
            <p:spPr bwMode="auto">
              <a:xfrm>
                <a:off x="360" y="1404"/>
                <a:ext cx="900" cy="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7182" name="Line 12"/>
              <p:cNvSpPr>
                <a:spLocks noChangeShapeType="1"/>
              </p:cNvSpPr>
              <p:nvPr/>
            </p:nvSpPr>
            <p:spPr bwMode="auto">
              <a:xfrm flipH="1">
                <a:off x="180" y="363"/>
                <a:ext cx="1" cy="885"/>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7183" name="Line 13"/>
              <p:cNvSpPr>
                <a:spLocks noChangeShapeType="1"/>
              </p:cNvSpPr>
              <p:nvPr/>
            </p:nvSpPr>
            <p:spPr bwMode="auto">
              <a:xfrm>
                <a:off x="1440" y="363"/>
                <a:ext cx="0" cy="885"/>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grpSp>
        <p:sp>
          <p:nvSpPr>
            <p:cNvPr id="7175" name="Rectangle 15"/>
            <p:cNvSpPr>
              <a:spLocks noChangeArrowheads="1"/>
            </p:cNvSpPr>
            <p:nvPr/>
          </p:nvSpPr>
          <p:spPr bwMode="auto">
            <a:xfrm>
              <a:off x="-33" y="1013"/>
              <a:ext cx="125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r>
                <a:rPr lang="zh-CN" altLang="en-US" b="1" dirty="0">
                  <a:solidFill>
                    <a:srgbClr val="0000FF"/>
                  </a:solidFill>
                  <a:ea typeface="宋体" pitchFamily="2" charset="-122"/>
                </a:rPr>
                <a:t>图</a:t>
              </a:r>
              <a:r>
                <a:rPr lang="en-US" altLang="zh-CN" b="1" dirty="0">
                  <a:solidFill>
                    <a:srgbClr val="0000FF"/>
                  </a:solidFill>
                  <a:ea typeface="宋体" pitchFamily="2" charset="-122"/>
                </a:rPr>
                <a:t>G</a:t>
              </a:r>
              <a:r>
                <a:rPr lang="en-US" altLang="zh-CN" b="1" baseline="-25000" dirty="0">
                  <a:solidFill>
                    <a:srgbClr val="0000FF"/>
                  </a:solidFill>
                  <a:ea typeface="宋体" pitchFamily="2" charset="-122"/>
                </a:rPr>
                <a:t>2</a:t>
              </a:r>
              <a:r>
                <a:rPr lang="en-US" altLang="zh-CN" b="1" dirty="0">
                  <a:solidFill>
                    <a:srgbClr val="0000FF"/>
                  </a:solidFill>
                  <a:ea typeface="宋体" pitchFamily="2" charset="-122"/>
                </a:rPr>
                <a:t>  </a:t>
              </a:r>
              <a:r>
                <a:rPr lang="zh-CN" altLang="en-US" b="1" dirty="0">
                  <a:solidFill>
                    <a:srgbClr val="0000FF"/>
                  </a:solidFill>
                  <a:ea typeface="宋体" pitchFamily="2" charset="-122"/>
                </a:rPr>
                <a:t>无向图示例</a:t>
              </a:r>
            </a:p>
          </p:txBody>
        </p:sp>
      </p:grpSp>
      <p:grpSp>
        <p:nvGrpSpPr>
          <p:cNvPr id="19" name="组合 18"/>
          <p:cNvGrpSpPr/>
          <p:nvPr/>
        </p:nvGrpSpPr>
        <p:grpSpPr>
          <a:xfrm>
            <a:off x="-252536" y="80662"/>
            <a:ext cx="7344816" cy="684042"/>
            <a:chOff x="220537" y="1866348"/>
            <a:chExt cx="7344816" cy="684042"/>
          </a:xfrm>
        </p:grpSpPr>
        <p:grpSp>
          <p:nvGrpSpPr>
            <p:cNvPr id="20" name="组合 19"/>
            <p:cNvGrpSpPr/>
            <p:nvPr/>
          </p:nvGrpSpPr>
          <p:grpSpPr>
            <a:xfrm>
              <a:off x="220537" y="1866348"/>
              <a:ext cx="7344816" cy="684042"/>
              <a:chOff x="179512" y="1326432"/>
              <a:chExt cx="7344816" cy="684042"/>
            </a:xfrm>
          </p:grpSpPr>
          <p:sp>
            <p:nvSpPr>
              <p:cNvPr id="22" name="TextBox 6"/>
              <p:cNvSpPr txBox="1">
                <a:spLocks noChangeArrowheads="1"/>
              </p:cNvSpPr>
              <p:nvPr/>
            </p:nvSpPr>
            <p:spPr bwMode="auto">
              <a:xfrm>
                <a:off x="179512" y="1326432"/>
                <a:ext cx="7344816"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9.2 </a:t>
                </a:r>
                <a:r>
                  <a:rPr lang="zh-CN" altLang="en-US" sz="3600" b="1" dirty="0">
                    <a:latin typeface="Times New Roman" pitchFamily="18" charset="0"/>
                    <a:ea typeface="黑体" pitchFamily="49" charset="-122"/>
                  </a:rPr>
                  <a:t>基本概念和运算</a:t>
                </a:r>
                <a:endParaRPr lang="zh-CN" altLang="en-US" sz="3600" b="1" dirty="0">
                  <a:latin typeface="黑体" pitchFamily="49" charset="-122"/>
                  <a:ea typeface="黑体" pitchFamily="49" charset="-122"/>
                </a:endParaRPr>
              </a:p>
            </p:txBody>
          </p:sp>
          <p:sp>
            <p:nvSpPr>
              <p:cNvPr id="23"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grpSp>
        <p:pic>
          <p:nvPicPr>
            <p:cNvPr id="21" name="图片 20"/>
            <p:cNvPicPr>
              <a:picLocks noChangeAspect="1"/>
            </p:cNvPicPr>
            <p:nvPr/>
          </p:nvPicPr>
          <p:blipFill>
            <a:blip r:embed="rId2" cstate="print"/>
            <a:stretch>
              <a:fillRect/>
            </a:stretch>
          </p:blipFill>
          <p:spPr>
            <a:xfrm>
              <a:off x="1202862" y="2008104"/>
              <a:ext cx="450465" cy="3852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7" dur="500"/>
                                        <p:tgtEl>
                                          <p:spTgt spid="6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blinds(horizontal)">
                                      <p:cBhvr>
                                        <p:cTn id="22" dur="500"/>
                                        <p:tgtEl>
                                          <p:spTgt spid="6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blinds(horizontal)">
                                      <p:cBhvr>
                                        <p:cTn id="27" dur="500"/>
                                        <p:tgtEl>
                                          <p:spTgt spid="61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147">
                                            <p:txEl>
                                              <p:pRg st="5" end="5"/>
                                            </p:txEl>
                                          </p:spTgt>
                                        </p:tgtEl>
                                        <p:attrNameLst>
                                          <p:attrName>style.visibility</p:attrName>
                                        </p:attrNameLst>
                                      </p:cBhvr>
                                      <p:to>
                                        <p:strVal val="visible"/>
                                      </p:to>
                                    </p:set>
                                    <p:animEffect transition="in" filter="blinds(horizontal)">
                                      <p:cBhvr>
                                        <p:cTn id="32" dur="500"/>
                                        <p:tgtEl>
                                          <p:spTgt spid="61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147">
                                            <p:txEl>
                                              <p:pRg st="6" end="6"/>
                                            </p:txEl>
                                          </p:spTgt>
                                        </p:tgtEl>
                                        <p:attrNameLst>
                                          <p:attrName>style.visibility</p:attrName>
                                        </p:attrNameLst>
                                      </p:cBhvr>
                                      <p:to>
                                        <p:strVal val="visible"/>
                                      </p:to>
                                    </p:set>
                                    <p:animEffect transition="in" filter="blinds(horizontal)">
                                      <p:cBhvr>
                                        <p:cTn id="42" dur="500"/>
                                        <p:tgtEl>
                                          <p:spTgt spid="614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147">
                                            <p:txEl>
                                              <p:pRg st="7" end="7"/>
                                            </p:txEl>
                                          </p:spTgt>
                                        </p:tgtEl>
                                        <p:attrNameLst>
                                          <p:attrName>style.visibility</p:attrName>
                                        </p:attrNameLst>
                                      </p:cBhvr>
                                      <p:to>
                                        <p:strVal val="visible"/>
                                      </p:to>
                                    </p:set>
                                    <p:animEffect transition="in" filter="blinds(horizontal)">
                                      <p:cBhvr>
                                        <p:cTn id="47" dur="500"/>
                                        <p:tgtEl>
                                          <p:spTgt spid="614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147">
                                            <p:txEl>
                                              <p:pRg st="8" end="8"/>
                                            </p:txEl>
                                          </p:spTgt>
                                        </p:tgtEl>
                                        <p:attrNameLst>
                                          <p:attrName>style.visibility</p:attrName>
                                        </p:attrNameLst>
                                      </p:cBhvr>
                                      <p:to>
                                        <p:strVal val="visible"/>
                                      </p:to>
                                    </p:set>
                                    <p:animEffect transition="in" filter="blinds(horizontal)">
                                      <p:cBhvr>
                                        <p:cTn id="52" dur="500"/>
                                        <p:tgtEl>
                                          <p:spTgt spid="61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FCA31BB2-64E0-406E-9A1E-4BC604A28A5E}" type="slidenum">
              <a:rPr lang="zh-CN" altLang="en-US">
                <a:solidFill>
                  <a:schemeClr val="bg1"/>
                </a:solidFill>
                <a:latin typeface="Verdana" pitchFamily="34" charset="0"/>
                <a:ea typeface="宋体" pitchFamily="2" charset="-122"/>
              </a:rPr>
              <a:pPr/>
              <a:t>80</a:t>
            </a:fld>
            <a:endParaRPr lang="en-US" altLang="zh-CN" dirty="0">
              <a:solidFill>
                <a:schemeClr val="bg1"/>
              </a:solidFill>
              <a:latin typeface="Verdana" pitchFamily="34" charset="0"/>
              <a:ea typeface="宋体" pitchFamily="2" charset="-122"/>
            </a:endParaRPr>
          </a:p>
        </p:txBody>
      </p:sp>
      <p:sp>
        <p:nvSpPr>
          <p:cNvPr id="74756" name="Rectangle 3"/>
          <p:cNvSpPr>
            <a:spLocks noGrp="1" noChangeArrowheads="1"/>
          </p:cNvSpPr>
          <p:nvPr>
            <p:ph type="body" idx="1"/>
          </p:nvPr>
        </p:nvSpPr>
        <p:spPr>
          <a:xfrm>
            <a:off x="398440" y="827252"/>
            <a:ext cx="8471592" cy="4678451"/>
          </a:xfrm>
        </p:spPr>
        <p:txBody>
          <a:bodyPr/>
          <a:lstStyle/>
          <a:p>
            <a:pPr eaLnBrk="1" hangingPunct="1">
              <a:buClr>
                <a:srgbClr val="FF0000"/>
              </a:buClr>
              <a:buFont typeface="Wingdings" pitchFamily="2" charset="2"/>
              <a:buChar char="Ø"/>
            </a:pPr>
            <a:r>
              <a:rPr lang="zh-CN" altLang="en-US" sz="3300" dirty="0">
                <a:latin typeface="楷体_GB2312" pitchFamily="1" charset="-122"/>
              </a:rPr>
              <a:t>各顶点事件</a:t>
            </a:r>
            <a:r>
              <a:rPr lang="zh-CN" altLang="en-US" sz="3300" dirty="0">
                <a:solidFill>
                  <a:srgbClr val="FF0000"/>
                </a:solidFill>
                <a:latin typeface="楷体_GB2312" pitchFamily="1" charset="-122"/>
              </a:rPr>
              <a:t>最迟发生时间</a:t>
            </a:r>
            <a:r>
              <a:rPr lang="zh-CN" altLang="en-US" sz="3300" dirty="0">
                <a:latin typeface="楷体_GB2312" pitchFamily="1" charset="-122"/>
              </a:rPr>
              <a:t>的求解</a:t>
            </a:r>
          </a:p>
          <a:p>
            <a:pPr eaLnBrk="1" hangingPunct="1">
              <a:buClr>
                <a:srgbClr val="FF0000"/>
              </a:buClr>
              <a:buFont typeface="Wingdings" pitchFamily="2" charset="2"/>
              <a:buChar char="p"/>
            </a:pPr>
            <a:r>
              <a:rPr lang="zh-CN" altLang="en-US" sz="2400" b="1" dirty="0">
                <a:latin typeface="Time New Romans"/>
              </a:rPr>
              <a:t>为不耽误工期，则需要求出各顶点对应事件的最迟发生时间</a:t>
            </a:r>
            <a:r>
              <a:rPr lang="en-US" altLang="zh-CN" sz="2400" b="1" dirty="0">
                <a:latin typeface="Time New Romans"/>
              </a:rPr>
              <a:t>L[ ].</a:t>
            </a:r>
          </a:p>
          <a:p>
            <a:pPr lvl="1" eaLnBrk="1" hangingPunct="1">
              <a:buClr>
                <a:srgbClr val="FF0000"/>
              </a:buClr>
            </a:pPr>
            <a:r>
              <a:rPr lang="zh-CN" altLang="en-US" sz="2400" b="1" dirty="0">
                <a:latin typeface="Time New Romans"/>
              </a:rPr>
              <a:t>每个顶点事件的最迟发生时间取决于其后继顶点事件的最迟发生时间。</a:t>
            </a:r>
          </a:p>
          <a:p>
            <a:pPr marL="0" indent="0" eaLnBrk="1" hangingPunct="1">
              <a:buNone/>
            </a:pPr>
            <a:endParaRPr lang="zh-CN" altLang="en-US" sz="3300" dirty="0">
              <a:latin typeface="楷体_GB2312" pitchFamily="1" charset="-122"/>
            </a:endParaRPr>
          </a:p>
          <a:p>
            <a:pPr eaLnBrk="1" hangingPunct="1">
              <a:buFont typeface="Wingdings" pitchFamily="2" charset="2"/>
              <a:buChar char="p"/>
            </a:pPr>
            <a:endParaRPr lang="zh-CN" altLang="en-US" sz="3300" dirty="0">
              <a:latin typeface="楷体_GB2312" pitchFamily="1" charset="-122"/>
            </a:endParaRPr>
          </a:p>
          <a:p>
            <a:pPr eaLnBrk="1" hangingPunct="1"/>
            <a:endParaRPr lang="zh-CN" altLang="en-US" sz="3300" dirty="0">
              <a:latin typeface="楷体_GB2312" pitchFamily="1" charset="-122"/>
            </a:endParaRPr>
          </a:p>
          <a:p>
            <a:pPr eaLnBrk="1" hangingPunct="1"/>
            <a:endParaRPr lang="zh-CN" altLang="en-US" dirty="0"/>
          </a:p>
        </p:txBody>
      </p:sp>
      <p:sp>
        <p:nvSpPr>
          <p:cNvPr id="10" name="Rectangle 4"/>
          <p:cNvSpPr>
            <a:spLocks noRot="1" noChangeArrowheads="1"/>
          </p:cNvSpPr>
          <p:nvPr/>
        </p:nvSpPr>
        <p:spPr bwMode="auto">
          <a:xfrm>
            <a:off x="419940" y="3015362"/>
            <a:ext cx="854075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469900" indent="-469900">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spcBef>
                <a:spcPct val="20000"/>
              </a:spcBef>
              <a:buClr>
                <a:srgbClr val="FF0000"/>
              </a:buClr>
              <a:buFont typeface="Wingdings" pitchFamily="2" charset="2"/>
              <a:buChar char="n"/>
            </a:pPr>
            <a:r>
              <a:rPr lang="zh-CN" altLang="en-US" sz="2600" b="1" dirty="0">
                <a:latin typeface="Times New Roman" pitchFamily="18" charset="0"/>
              </a:rPr>
              <a:t>最迟发生时间的求解</a:t>
            </a:r>
          </a:p>
        </p:txBody>
      </p:sp>
      <p:sp>
        <p:nvSpPr>
          <p:cNvPr id="20" name="Oval 54"/>
          <p:cNvSpPr>
            <a:spLocks noChangeArrowheads="1"/>
          </p:cNvSpPr>
          <p:nvPr/>
        </p:nvSpPr>
        <p:spPr bwMode="auto">
          <a:xfrm>
            <a:off x="6983856" y="5136756"/>
            <a:ext cx="360363"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FF3300"/>
                </a:solidFill>
                <a:ea typeface="宋体" pitchFamily="2" charset="-122"/>
              </a:rPr>
              <a:t>19</a:t>
            </a:r>
          </a:p>
        </p:txBody>
      </p:sp>
      <p:sp>
        <p:nvSpPr>
          <p:cNvPr id="21" name="Oval 55"/>
          <p:cNvSpPr>
            <a:spLocks noChangeArrowheads="1"/>
          </p:cNvSpPr>
          <p:nvPr/>
        </p:nvSpPr>
        <p:spPr bwMode="auto">
          <a:xfrm>
            <a:off x="5376486" y="6316935"/>
            <a:ext cx="360362"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FF3300"/>
                </a:solidFill>
                <a:ea typeface="宋体" pitchFamily="2" charset="-122"/>
              </a:rPr>
              <a:t>15</a:t>
            </a:r>
          </a:p>
        </p:txBody>
      </p:sp>
      <p:sp>
        <p:nvSpPr>
          <p:cNvPr id="22" name="Oval 56"/>
          <p:cNvSpPr>
            <a:spLocks noChangeArrowheads="1"/>
          </p:cNvSpPr>
          <p:nvPr/>
        </p:nvSpPr>
        <p:spPr bwMode="auto">
          <a:xfrm>
            <a:off x="5436565" y="5187374"/>
            <a:ext cx="360362"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FF3300"/>
                </a:solidFill>
                <a:ea typeface="宋体" pitchFamily="2" charset="-122"/>
              </a:rPr>
              <a:t>13</a:t>
            </a:r>
          </a:p>
        </p:txBody>
      </p:sp>
      <p:sp>
        <p:nvSpPr>
          <p:cNvPr id="23" name="Oval 57"/>
          <p:cNvSpPr>
            <a:spLocks noChangeArrowheads="1"/>
          </p:cNvSpPr>
          <p:nvPr/>
        </p:nvSpPr>
        <p:spPr bwMode="auto">
          <a:xfrm>
            <a:off x="5524400" y="3949657"/>
            <a:ext cx="360362"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FF3300"/>
                </a:solidFill>
                <a:ea typeface="宋体" pitchFamily="2" charset="-122"/>
              </a:rPr>
              <a:t>14</a:t>
            </a:r>
          </a:p>
        </p:txBody>
      </p:sp>
      <p:sp>
        <p:nvSpPr>
          <p:cNvPr id="24" name="Oval 58"/>
          <p:cNvSpPr>
            <a:spLocks noChangeArrowheads="1"/>
          </p:cNvSpPr>
          <p:nvPr/>
        </p:nvSpPr>
        <p:spPr bwMode="auto">
          <a:xfrm>
            <a:off x="4205037" y="4671242"/>
            <a:ext cx="360362"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a:solidFill>
                  <a:srgbClr val="FF3300"/>
                </a:solidFill>
                <a:ea typeface="宋体" pitchFamily="2" charset="-122"/>
              </a:rPr>
              <a:t>9</a:t>
            </a:r>
          </a:p>
        </p:txBody>
      </p:sp>
      <p:sp>
        <p:nvSpPr>
          <p:cNvPr id="25" name="Oval 59"/>
          <p:cNvSpPr>
            <a:spLocks noChangeArrowheads="1"/>
          </p:cNvSpPr>
          <p:nvPr/>
        </p:nvSpPr>
        <p:spPr bwMode="auto">
          <a:xfrm>
            <a:off x="4301838" y="5670878"/>
            <a:ext cx="279400" cy="319088"/>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FF3300"/>
                </a:solidFill>
                <a:ea typeface="宋体" pitchFamily="2" charset="-122"/>
              </a:rPr>
              <a:t>10</a:t>
            </a:r>
          </a:p>
        </p:txBody>
      </p:sp>
      <p:sp>
        <p:nvSpPr>
          <p:cNvPr id="26" name="Oval 60"/>
          <p:cNvSpPr>
            <a:spLocks noChangeArrowheads="1"/>
          </p:cNvSpPr>
          <p:nvPr/>
        </p:nvSpPr>
        <p:spPr bwMode="auto">
          <a:xfrm>
            <a:off x="2862708" y="6315527"/>
            <a:ext cx="360362"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a:solidFill>
                  <a:srgbClr val="FF3300"/>
                </a:solidFill>
                <a:ea typeface="宋体" pitchFamily="2" charset="-122"/>
              </a:rPr>
              <a:t>7</a:t>
            </a:r>
          </a:p>
        </p:txBody>
      </p:sp>
      <p:sp>
        <p:nvSpPr>
          <p:cNvPr id="27" name="Oval 61"/>
          <p:cNvSpPr>
            <a:spLocks noChangeArrowheads="1"/>
          </p:cNvSpPr>
          <p:nvPr/>
        </p:nvSpPr>
        <p:spPr bwMode="auto">
          <a:xfrm>
            <a:off x="2874045" y="5238537"/>
            <a:ext cx="284162" cy="280988"/>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FF3300"/>
                </a:solidFill>
                <a:ea typeface="宋体" pitchFamily="2" charset="-122"/>
              </a:rPr>
              <a:t>6</a:t>
            </a:r>
          </a:p>
        </p:txBody>
      </p:sp>
      <p:sp>
        <p:nvSpPr>
          <p:cNvPr id="28" name="Oval 62"/>
          <p:cNvSpPr>
            <a:spLocks noChangeArrowheads="1"/>
          </p:cNvSpPr>
          <p:nvPr/>
        </p:nvSpPr>
        <p:spPr bwMode="auto">
          <a:xfrm>
            <a:off x="2812376" y="3994283"/>
            <a:ext cx="360362"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FF3300"/>
                </a:solidFill>
                <a:ea typeface="宋体" pitchFamily="2" charset="-122"/>
              </a:rPr>
              <a:t>3</a:t>
            </a:r>
          </a:p>
        </p:txBody>
      </p:sp>
      <p:sp>
        <p:nvSpPr>
          <p:cNvPr id="29" name="Oval 63"/>
          <p:cNvSpPr>
            <a:spLocks noChangeArrowheads="1"/>
          </p:cNvSpPr>
          <p:nvPr/>
        </p:nvSpPr>
        <p:spPr bwMode="auto">
          <a:xfrm>
            <a:off x="1073705" y="5181024"/>
            <a:ext cx="360362"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FF3300"/>
                </a:solidFill>
                <a:ea typeface="宋体" pitchFamily="2" charset="-122"/>
              </a:rPr>
              <a:t>0</a:t>
            </a:r>
          </a:p>
        </p:txBody>
      </p:sp>
      <p:grpSp>
        <p:nvGrpSpPr>
          <p:cNvPr id="5" name="组合 4"/>
          <p:cNvGrpSpPr/>
          <p:nvPr/>
        </p:nvGrpSpPr>
        <p:grpSpPr>
          <a:xfrm>
            <a:off x="1082934" y="3360374"/>
            <a:ext cx="6287480" cy="2682832"/>
            <a:chOff x="1082934" y="3360374"/>
            <a:chExt cx="6287480" cy="2682832"/>
          </a:xfrm>
        </p:grpSpPr>
        <p:sp>
          <p:nvSpPr>
            <p:cNvPr id="11" name="Oval 45"/>
            <p:cNvSpPr>
              <a:spLocks noChangeArrowheads="1"/>
            </p:cNvSpPr>
            <p:nvPr/>
          </p:nvSpPr>
          <p:spPr bwMode="auto">
            <a:xfrm>
              <a:off x="2829202" y="3384355"/>
              <a:ext cx="280987" cy="2635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CC00FF"/>
                  </a:solidFill>
                  <a:ea typeface="宋体" pitchFamily="2" charset="-122"/>
                </a:rPr>
                <a:t>3</a:t>
              </a:r>
            </a:p>
          </p:txBody>
        </p:sp>
        <p:sp>
          <p:nvSpPr>
            <p:cNvPr id="12" name="Oval 46"/>
            <p:cNvSpPr>
              <a:spLocks noChangeArrowheads="1"/>
            </p:cNvSpPr>
            <p:nvPr/>
          </p:nvSpPr>
          <p:spPr bwMode="auto">
            <a:xfrm>
              <a:off x="2827584" y="4644165"/>
              <a:ext cx="360362"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CC00FF"/>
                  </a:solidFill>
                  <a:ea typeface="宋体" pitchFamily="2" charset="-122"/>
                </a:rPr>
                <a:t>4</a:t>
              </a:r>
            </a:p>
          </p:txBody>
        </p:sp>
        <p:sp>
          <p:nvSpPr>
            <p:cNvPr id="13" name="Oval 47"/>
            <p:cNvSpPr>
              <a:spLocks noChangeArrowheads="1"/>
            </p:cNvSpPr>
            <p:nvPr/>
          </p:nvSpPr>
          <p:spPr bwMode="auto">
            <a:xfrm>
              <a:off x="2849189" y="5733093"/>
              <a:ext cx="360362"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CC00FF"/>
                  </a:solidFill>
                  <a:ea typeface="宋体" pitchFamily="2" charset="-122"/>
                </a:rPr>
                <a:t>5</a:t>
              </a:r>
            </a:p>
          </p:txBody>
        </p:sp>
        <p:sp>
          <p:nvSpPr>
            <p:cNvPr id="14" name="Oval 48"/>
            <p:cNvSpPr>
              <a:spLocks noChangeArrowheads="1"/>
            </p:cNvSpPr>
            <p:nvPr/>
          </p:nvSpPr>
          <p:spPr bwMode="auto">
            <a:xfrm>
              <a:off x="4205938" y="4073539"/>
              <a:ext cx="360363"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CC00FF"/>
                  </a:solidFill>
                  <a:ea typeface="宋体" pitchFamily="2" charset="-122"/>
                </a:rPr>
                <a:t>9</a:t>
              </a:r>
            </a:p>
          </p:txBody>
        </p:sp>
        <p:sp>
          <p:nvSpPr>
            <p:cNvPr id="15" name="Oval 49"/>
            <p:cNvSpPr>
              <a:spLocks noChangeArrowheads="1"/>
            </p:cNvSpPr>
            <p:nvPr/>
          </p:nvSpPr>
          <p:spPr bwMode="auto">
            <a:xfrm>
              <a:off x="4244080" y="5138654"/>
              <a:ext cx="360362"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CC00FF"/>
                  </a:solidFill>
                  <a:ea typeface="宋体" pitchFamily="2" charset="-122"/>
                </a:rPr>
                <a:t>8</a:t>
              </a:r>
            </a:p>
          </p:txBody>
        </p:sp>
        <p:grpSp>
          <p:nvGrpSpPr>
            <p:cNvPr id="3" name="组合 2"/>
            <p:cNvGrpSpPr/>
            <p:nvPr/>
          </p:nvGrpSpPr>
          <p:grpSpPr>
            <a:xfrm>
              <a:off x="5349935" y="3360374"/>
              <a:ext cx="2020479" cy="2682832"/>
              <a:chOff x="5349935" y="3360374"/>
              <a:chExt cx="2020479" cy="2682832"/>
            </a:xfrm>
          </p:grpSpPr>
          <p:sp>
            <p:nvSpPr>
              <p:cNvPr id="16" name="Oval 50"/>
              <p:cNvSpPr>
                <a:spLocks noChangeArrowheads="1"/>
              </p:cNvSpPr>
              <p:nvPr/>
            </p:nvSpPr>
            <p:spPr bwMode="auto">
              <a:xfrm>
                <a:off x="5490814" y="3360374"/>
                <a:ext cx="360362"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CC00FF"/>
                    </a:solidFill>
                    <a:ea typeface="宋体" pitchFamily="2" charset="-122"/>
                  </a:rPr>
                  <a:t>14</a:t>
                </a:r>
              </a:p>
            </p:txBody>
          </p:sp>
          <p:sp>
            <p:nvSpPr>
              <p:cNvPr id="17" name="Oval 51"/>
              <p:cNvSpPr>
                <a:spLocks noChangeArrowheads="1"/>
              </p:cNvSpPr>
              <p:nvPr/>
            </p:nvSpPr>
            <p:spPr bwMode="auto">
              <a:xfrm>
                <a:off x="5457001" y="4651695"/>
                <a:ext cx="360363"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CC00FF"/>
                    </a:solidFill>
                    <a:ea typeface="宋体" pitchFamily="2" charset="-122"/>
                  </a:rPr>
                  <a:t>13</a:t>
                </a:r>
              </a:p>
            </p:txBody>
          </p:sp>
          <p:sp>
            <p:nvSpPr>
              <p:cNvPr id="18" name="Oval 52"/>
              <p:cNvSpPr>
                <a:spLocks noChangeArrowheads="1"/>
              </p:cNvSpPr>
              <p:nvPr/>
            </p:nvSpPr>
            <p:spPr bwMode="auto">
              <a:xfrm>
                <a:off x="5349935" y="5754281"/>
                <a:ext cx="360362"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CC00FF"/>
                    </a:solidFill>
                    <a:ea typeface="宋体" pitchFamily="2" charset="-122"/>
                  </a:rPr>
                  <a:t>12</a:t>
                </a:r>
              </a:p>
            </p:txBody>
          </p:sp>
          <p:sp>
            <p:nvSpPr>
              <p:cNvPr id="19" name="Oval 53"/>
              <p:cNvSpPr>
                <a:spLocks noChangeArrowheads="1"/>
              </p:cNvSpPr>
              <p:nvPr/>
            </p:nvSpPr>
            <p:spPr bwMode="auto">
              <a:xfrm>
                <a:off x="7075139" y="4463659"/>
                <a:ext cx="295275" cy="331788"/>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CC00FF"/>
                    </a:solidFill>
                    <a:ea typeface="宋体" pitchFamily="2" charset="-122"/>
                  </a:rPr>
                  <a:t>19</a:t>
                </a:r>
              </a:p>
            </p:txBody>
          </p:sp>
        </p:grpSp>
        <p:sp>
          <p:nvSpPr>
            <p:cNvPr id="30" name="Oval 64"/>
            <p:cNvSpPr>
              <a:spLocks noChangeArrowheads="1"/>
            </p:cNvSpPr>
            <p:nvPr/>
          </p:nvSpPr>
          <p:spPr bwMode="auto">
            <a:xfrm flipH="1" flipV="1">
              <a:off x="1082934" y="4774996"/>
              <a:ext cx="374968" cy="10508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CC00FF"/>
                  </a:solidFill>
                  <a:ea typeface="宋体" pitchFamily="2" charset="-122"/>
                </a:rPr>
                <a:t>0</a:t>
              </a:r>
            </a:p>
          </p:txBody>
        </p:sp>
      </p:grpSp>
      <p:grpSp>
        <p:nvGrpSpPr>
          <p:cNvPr id="31" name="Group 4"/>
          <p:cNvGrpSpPr/>
          <p:nvPr/>
        </p:nvGrpSpPr>
        <p:grpSpPr bwMode="auto">
          <a:xfrm>
            <a:off x="1135507" y="3639074"/>
            <a:ext cx="6191250" cy="2665412"/>
            <a:chOff x="0" y="0"/>
            <a:chExt cx="3809" cy="1951"/>
          </a:xfrm>
        </p:grpSpPr>
        <p:sp>
          <p:nvSpPr>
            <p:cNvPr id="49" name="Line 22"/>
            <p:cNvSpPr>
              <a:spLocks noChangeShapeType="1"/>
            </p:cNvSpPr>
            <p:nvPr/>
          </p:nvSpPr>
          <p:spPr bwMode="auto">
            <a:xfrm>
              <a:off x="136" y="1089"/>
              <a:ext cx="959" cy="721"/>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32" name="Oval 5"/>
            <p:cNvSpPr>
              <a:spLocks noChangeArrowheads="1"/>
            </p:cNvSpPr>
            <p:nvPr/>
          </p:nvSpPr>
          <p:spPr bwMode="auto">
            <a:xfrm>
              <a:off x="0" y="94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1</a:t>
              </a:r>
            </a:p>
          </p:txBody>
        </p:sp>
        <p:sp>
          <p:nvSpPr>
            <p:cNvPr id="33" name="Oval 6"/>
            <p:cNvSpPr>
              <a:spLocks noChangeArrowheads="1"/>
            </p:cNvSpPr>
            <p:nvPr/>
          </p:nvSpPr>
          <p:spPr bwMode="auto">
            <a:xfrm>
              <a:off x="1042" y="46"/>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2</a:t>
              </a:r>
            </a:p>
          </p:txBody>
        </p:sp>
        <p:sp>
          <p:nvSpPr>
            <p:cNvPr id="34" name="Oval 7"/>
            <p:cNvSpPr>
              <a:spLocks noChangeArrowheads="1"/>
            </p:cNvSpPr>
            <p:nvPr/>
          </p:nvSpPr>
          <p:spPr bwMode="auto">
            <a:xfrm>
              <a:off x="1088" y="953"/>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3</a:t>
              </a:r>
            </a:p>
          </p:txBody>
        </p:sp>
        <p:sp>
          <p:nvSpPr>
            <p:cNvPr id="35" name="Oval 8"/>
            <p:cNvSpPr>
              <a:spLocks noChangeArrowheads="1"/>
            </p:cNvSpPr>
            <p:nvPr/>
          </p:nvSpPr>
          <p:spPr bwMode="auto">
            <a:xfrm>
              <a:off x="1088" y="176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4</a:t>
              </a:r>
            </a:p>
          </p:txBody>
        </p:sp>
        <p:sp>
          <p:nvSpPr>
            <p:cNvPr id="36" name="Line 9"/>
            <p:cNvSpPr>
              <a:spLocks noChangeShapeType="1"/>
            </p:cNvSpPr>
            <p:nvPr/>
          </p:nvSpPr>
          <p:spPr bwMode="auto">
            <a:xfrm flipV="1">
              <a:off x="134" y="180"/>
              <a:ext cx="911" cy="781"/>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37" name="Line 10"/>
            <p:cNvSpPr>
              <a:spLocks noChangeShapeType="1"/>
            </p:cNvSpPr>
            <p:nvPr/>
          </p:nvSpPr>
          <p:spPr bwMode="auto">
            <a:xfrm>
              <a:off x="181" y="1044"/>
              <a:ext cx="914" cy="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38" name="Line 11"/>
            <p:cNvSpPr>
              <a:spLocks noChangeShapeType="1"/>
            </p:cNvSpPr>
            <p:nvPr/>
          </p:nvSpPr>
          <p:spPr bwMode="auto">
            <a:xfrm>
              <a:off x="1178" y="227"/>
              <a:ext cx="770" cy="359"/>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39" name="Line 12"/>
            <p:cNvSpPr>
              <a:spLocks noChangeShapeType="1"/>
            </p:cNvSpPr>
            <p:nvPr/>
          </p:nvSpPr>
          <p:spPr bwMode="auto">
            <a:xfrm flipV="1">
              <a:off x="1269" y="681"/>
              <a:ext cx="634" cy="363"/>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40" name="Oval 13"/>
            <p:cNvSpPr>
              <a:spLocks noChangeArrowheads="1"/>
            </p:cNvSpPr>
            <p:nvPr/>
          </p:nvSpPr>
          <p:spPr bwMode="auto">
            <a:xfrm>
              <a:off x="1904" y="544"/>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5</a:t>
              </a:r>
            </a:p>
          </p:txBody>
        </p:sp>
        <p:sp>
          <p:nvSpPr>
            <p:cNvPr id="41" name="Oval 14"/>
            <p:cNvSpPr>
              <a:spLocks noChangeArrowheads="1"/>
            </p:cNvSpPr>
            <p:nvPr/>
          </p:nvSpPr>
          <p:spPr bwMode="auto">
            <a:xfrm>
              <a:off x="1950" y="1315"/>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6</a:t>
              </a:r>
            </a:p>
          </p:txBody>
        </p:sp>
        <p:sp>
          <p:nvSpPr>
            <p:cNvPr id="42" name="Line 15"/>
            <p:cNvSpPr>
              <a:spLocks noChangeShapeType="1"/>
            </p:cNvSpPr>
            <p:nvPr/>
          </p:nvSpPr>
          <p:spPr bwMode="auto">
            <a:xfrm flipV="1">
              <a:off x="2857" y="999"/>
              <a:ext cx="725" cy="39"/>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43" name="Line 16"/>
            <p:cNvSpPr>
              <a:spLocks noChangeShapeType="1"/>
            </p:cNvSpPr>
            <p:nvPr/>
          </p:nvSpPr>
          <p:spPr bwMode="auto">
            <a:xfrm>
              <a:off x="2077" y="659"/>
              <a:ext cx="643" cy="328"/>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44" name="Line 17"/>
            <p:cNvSpPr>
              <a:spLocks noChangeShapeType="1"/>
            </p:cNvSpPr>
            <p:nvPr/>
          </p:nvSpPr>
          <p:spPr bwMode="auto">
            <a:xfrm flipV="1">
              <a:off x="2057" y="159"/>
              <a:ext cx="709" cy="421"/>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45" name="Oval 18"/>
            <p:cNvSpPr>
              <a:spLocks noChangeArrowheads="1"/>
            </p:cNvSpPr>
            <p:nvPr/>
          </p:nvSpPr>
          <p:spPr bwMode="auto">
            <a:xfrm>
              <a:off x="2720" y="0"/>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7</a:t>
              </a:r>
            </a:p>
          </p:txBody>
        </p:sp>
        <p:sp>
          <p:nvSpPr>
            <p:cNvPr id="46" name="Oval 19"/>
            <p:cNvSpPr>
              <a:spLocks noChangeArrowheads="1"/>
            </p:cNvSpPr>
            <p:nvPr/>
          </p:nvSpPr>
          <p:spPr bwMode="auto">
            <a:xfrm>
              <a:off x="2675" y="952"/>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8</a:t>
              </a:r>
            </a:p>
          </p:txBody>
        </p:sp>
        <p:sp>
          <p:nvSpPr>
            <p:cNvPr id="47" name="Oval 20"/>
            <p:cNvSpPr>
              <a:spLocks noChangeArrowheads="1"/>
            </p:cNvSpPr>
            <p:nvPr/>
          </p:nvSpPr>
          <p:spPr bwMode="auto">
            <a:xfrm>
              <a:off x="2630" y="1769"/>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9</a:t>
              </a:r>
            </a:p>
          </p:txBody>
        </p:sp>
        <p:sp>
          <p:nvSpPr>
            <p:cNvPr id="48" name="Oval 21"/>
            <p:cNvSpPr>
              <a:spLocks noChangeArrowheads="1"/>
            </p:cNvSpPr>
            <p:nvPr/>
          </p:nvSpPr>
          <p:spPr bwMode="auto">
            <a:xfrm>
              <a:off x="3582" y="862"/>
              <a:ext cx="227" cy="227"/>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10</a:t>
              </a:r>
            </a:p>
          </p:txBody>
        </p:sp>
        <p:sp>
          <p:nvSpPr>
            <p:cNvPr id="50" name="Line 23"/>
            <p:cNvSpPr>
              <a:spLocks noChangeShapeType="1"/>
            </p:cNvSpPr>
            <p:nvPr/>
          </p:nvSpPr>
          <p:spPr bwMode="auto">
            <a:xfrm flipV="1">
              <a:off x="1246" y="1458"/>
              <a:ext cx="725" cy="352"/>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51" name="Line 24"/>
            <p:cNvSpPr>
              <a:spLocks noChangeShapeType="1"/>
            </p:cNvSpPr>
            <p:nvPr/>
          </p:nvSpPr>
          <p:spPr bwMode="auto">
            <a:xfrm>
              <a:off x="1269" y="1084"/>
              <a:ext cx="724" cy="24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52" name="Line 25"/>
            <p:cNvSpPr>
              <a:spLocks noChangeShapeType="1"/>
            </p:cNvSpPr>
            <p:nvPr/>
          </p:nvSpPr>
          <p:spPr bwMode="auto">
            <a:xfrm flipV="1">
              <a:off x="2129" y="1097"/>
              <a:ext cx="568" cy="282"/>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53" name="Line 26"/>
            <p:cNvSpPr>
              <a:spLocks noChangeShapeType="1"/>
            </p:cNvSpPr>
            <p:nvPr/>
          </p:nvSpPr>
          <p:spPr bwMode="auto">
            <a:xfrm>
              <a:off x="2115" y="1458"/>
              <a:ext cx="515" cy="361"/>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54" name="Line 27"/>
            <p:cNvSpPr>
              <a:spLocks noChangeShapeType="1"/>
            </p:cNvSpPr>
            <p:nvPr/>
          </p:nvSpPr>
          <p:spPr bwMode="auto">
            <a:xfrm>
              <a:off x="2879" y="159"/>
              <a:ext cx="794" cy="703"/>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55" name="Line 28"/>
            <p:cNvSpPr>
              <a:spLocks noChangeShapeType="1"/>
            </p:cNvSpPr>
            <p:nvPr/>
          </p:nvSpPr>
          <p:spPr bwMode="auto">
            <a:xfrm flipV="1">
              <a:off x="2793" y="1055"/>
              <a:ext cx="834" cy="76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56" name="Line 29"/>
            <p:cNvSpPr>
              <a:spLocks noChangeShapeType="1"/>
            </p:cNvSpPr>
            <p:nvPr/>
          </p:nvSpPr>
          <p:spPr bwMode="auto">
            <a:xfrm>
              <a:off x="1269" y="1898"/>
              <a:ext cx="1361" cy="2"/>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57" name="Oval 30"/>
            <p:cNvSpPr>
              <a:spLocks noChangeArrowheads="1"/>
            </p:cNvSpPr>
            <p:nvPr/>
          </p:nvSpPr>
          <p:spPr bwMode="auto">
            <a:xfrm>
              <a:off x="136" y="363"/>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a:t>
              </a:r>
              <a:r>
                <a:rPr lang="en-US" altLang="zh-CN" dirty="0">
                  <a:ea typeface="宋体" pitchFamily="2" charset="-122"/>
                </a:rPr>
                <a:t>=3</a:t>
              </a:r>
            </a:p>
          </p:txBody>
        </p:sp>
        <p:sp>
          <p:nvSpPr>
            <p:cNvPr id="58" name="Oval 31"/>
            <p:cNvSpPr>
              <a:spLocks noChangeArrowheads="1"/>
            </p:cNvSpPr>
            <p:nvPr/>
          </p:nvSpPr>
          <p:spPr bwMode="auto">
            <a:xfrm>
              <a:off x="136" y="1459"/>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3</a:t>
              </a:r>
              <a:r>
                <a:rPr lang="en-US" altLang="zh-CN" dirty="0">
                  <a:ea typeface="宋体" pitchFamily="2" charset="-122"/>
                </a:rPr>
                <a:t>=5</a:t>
              </a:r>
            </a:p>
          </p:txBody>
        </p:sp>
        <p:sp>
          <p:nvSpPr>
            <p:cNvPr id="59" name="Oval 32"/>
            <p:cNvSpPr>
              <a:spLocks noChangeArrowheads="1"/>
            </p:cNvSpPr>
            <p:nvPr/>
          </p:nvSpPr>
          <p:spPr bwMode="auto">
            <a:xfrm>
              <a:off x="453" y="826"/>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2</a:t>
              </a:r>
              <a:r>
                <a:rPr lang="en-US" altLang="zh-CN" dirty="0">
                  <a:ea typeface="宋体" pitchFamily="2" charset="-122"/>
                </a:rPr>
                <a:t>=4</a:t>
              </a:r>
            </a:p>
          </p:txBody>
        </p:sp>
        <p:sp>
          <p:nvSpPr>
            <p:cNvPr id="60" name="Oval 33"/>
            <p:cNvSpPr>
              <a:spLocks noChangeArrowheads="1"/>
            </p:cNvSpPr>
            <p:nvPr/>
          </p:nvSpPr>
          <p:spPr bwMode="auto">
            <a:xfrm>
              <a:off x="1134" y="681"/>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5</a:t>
              </a:r>
              <a:r>
                <a:rPr lang="en-US" altLang="zh-CN" dirty="0">
                  <a:ea typeface="宋体" pitchFamily="2" charset="-122"/>
                </a:rPr>
                <a:t>=3</a:t>
              </a:r>
            </a:p>
          </p:txBody>
        </p:sp>
        <p:sp>
          <p:nvSpPr>
            <p:cNvPr id="61" name="Oval 34"/>
            <p:cNvSpPr>
              <a:spLocks noChangeArrowheads="1"/>
            </p:cNvSpPr>
            <p:nvPr/>
          </p:nvSpPr>
          <p:spPr bwMode="auto">
            <a:xfrm>
              <a:off x="1315" y="182"/>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4</a:t>
              </a:r>
              <a:r>
                <a:rPr lang="en-US" altLang="zh-CN" dirty="0">
                  <a:ea typeface="宋体" pitchFamily="2" charset="-122"/>
                </a:rPr>
                <a:t>=6</a:t>
              </a:r>
            </a:p>
          </p:txBody>
        </p:sp>
        <p:sp>
          <p:nvSpPr>
            <p:cNvPr id="62" name="Oval 35"/>
            <p:cNvSpPr>
              <a:spLocks noChangeArrowheads="1"/>
            </p:cNvSpPr>
            <p:nvPr/>
          </p:nvSpPr>
          <p:spPr bwMode="auto">
            <a:xfrm>
              <a:off x="2027" y="175"/>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8</a:t>
              </a:r>
              <a:r>
                <a:rPr lang="en-US" altLang="zh-CN" dirty="0">
                  <a:ea typeface="宋体" pitchFamily="2" charset="-122"/>
                </a:rPr>
                <a:t>=5</a:t>
              </a:r>
            </a:p>
          </p:txBody>
        </p:sp>
        <p:sp>
          <p:nvSpPr>
            <p:cNvPr id="63" name="Oval 36"/>
            <p:cNvSpPr>
              <a:spLocks noChangeArrowheads="1"/>
            </p:cNvSpPr>
            <p:nvPr/>
          </p:nvSpPr>
          <p:spPr bwMode="auto">
            <a:xfrm>
              <a:off x="2233" y="621"/>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9</a:t>
              </a:r>
              <a:r>
                <a:rPr lang="en-US" altLang="zh-CN" dirty="0">
                  <a:ea typeface="宋体" pitchFamily="2" charset="-122"/>
                </a:rPr>
                <a:t>=4</a:t>
              </a:r>
            </a:p>
          </p:txBody>
        </p:sp>
        <p:sp>
          <p:nvSpPr>
            <p:cNvPr id="64" name="Oval 37"/>
            <p:cNvSpPr>
              <a:spLocks noChangeArrowheads="1"/>
            </p:cNvSpPr>
            <p:nvPr/>
          </p:nvSpPr>
          <p:spPr bwMode="auto">
            <a:xfrm>
              <a:off x="1179" y="1180"/>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6</a:t>
              </a:r>
              <a:r>
                <a:rPr lang="en-US" altLang="zh-CN" dirty="0">
                  <a:ea typeface="宋体" pitchFamily="2" charset="-122"/>
                </a:rPr>
                <a:t>=4</a:t>
              </a:r>
            </a:p>
          </p:txBody>
        </p:sp>
        <p:sp>
          <p:nvSpPr>
            <p:cNvPr id="65" name="Oval 38"/>
            <p:cNvSpPr>
              <a:spLocks noChangeArrowheads="1"/>
            </p:cNvSpPr>
            <p:nvPr/>
          </p:nvSpPr>
          <p:spPr bwMode="auto">
            <a:xfrm>
              <a:off x="1993" y="1055"/>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10</a:t>
              </a:r>
              <a:r>
                <a:rPr lang="en-US" altLang="zh-CN" dirty="0">
                  <a:ea typeface="宋体" pitchFamily="2" charset="-122"/>
                </a:rPr>
                <a:t>=3</a:t>
              </a:r>
            </a:p>
          </p:txBody>
        </p:sp>
        <p:sp>
          <p:nvSpPr>
            <p:cNvPr id="66" name="Oval 39"/>
            <p:cNvSpPr>
              <a:spLocks noChangeArrowheads="1"/>
            </p:cNvSpPr>
            <p:nvPr/>
          </p:nvSpPr>
          <p:spPr bwMode="auto">
            <a:xfrm>
              <a:off x="1723" y="1687"/>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12</a:t>
              </a:r>
              <a:r>
                <a:rPr lang="en-US" altLang="zh-CN" dirty="0">
                  <a:ea typeface="宋体" pitchFamily="2" charset="-122"/>
                </a:rPr>
                <a:t>=6</a:t>
              </a:r>
            </a:p>
          </p:txBody>
        </p:sp>
        <p:sp>
          <p:nvSpPr>
            <p:cNvPr id="67" name="Oval 40"/>
            <p:cNvSpPr>
              <a:spLocks noChangeArrowheads="1"/>
            </p:cNvSpPr>
            <p:nvPr/>
          </p:nvSpPr>
          <p:spPr bwMode="auto">
            <a:xfrm>
              <a:off x="2187" y="1386"/>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11</a:t>
              </a:r>
              <a:r>
                <a:rPr lang="en-US" altLang="zh-CN" dirty="0">
                  <a:ea typeface="宋体" pitchFamily="2" charset="-122"/>
                </a:rPr>
                <a:t>=4</a:t>
              </a:r>
            </a:p>
          </p:txBody>
        </p:sp>
        <p:sp>
          <p:nvSpPr>
            <p:cNvPr id="68" name="Oval 41"/>
            <p:cNvSpPr>
              <a:spLocks noChangeArrowheads="1"/>
            </p:cNvSpPr>
            <p:nvPr/>
          </p:nvSpPr>
          <p:spPr bwMode="auto">
            <a:xfrm>
              <a:off x="3129" y="1429"/>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15</a:t>
              </a:r>
              <a:r>
                <a:rPr lang="en-US" altLang="zh-CN" dirty="0">
                  <a:ea typeface="宋体" pitchFamily="2" charset="-122"/>
                </a:rPr>
                <a:t>=4</a:t>
              </a:r>
            </a:p>
          </p:txBody>
        </p:sp>
        <p:sp>
          <p:nvSpPr>
            <p:cNvPr id="69" name="Oval 42"/>
            <p:cNvSpPr>
              <a:spLocks noChangeArrowheads="1"/>
            </p:cNvSpPr>
            <p:nvPr/>
          </p:nvSpPr>
          <p:spPr bwMode="auto">
            <a:xfrm>
              <a:off x="2903" y="817"/>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14</a:t>
              </a:r>
              <a:r>
                <a:rPr lang="en-US" altLang="zh-CN" dirty="0">
                  <a:ea typeface="宋体" pitchFamily="2" charset="-122"/>
                </a:rPr>
                <a:t>=6</a:t>
              </a:r>
            </a:p>
          </p:txBody>
        </p:sp>
        <p:sp>
          <p:nvSpPr>
            <p:cNvPr id="70" name="Oval 43"/>
            <p:cNvSpPr>
              <a:spLocks noChangeArrowheads="1"/>
            </p:cNvSpPr>
            <p:nvPr/>
          </p:nvSpPr>
          <p:spPr bwMode="auto">
            <a:xfrm>
              <a:off x="3175" y="318"/>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13</a:t>
              </a:r>
              <a:r>
                <a:rPr lang="en-US" altLang="zh-CN" dirty="0">
                  <a:ea typeface="宋体" pitchFamily="2" charset="-122"/>
                </a:rPr>
                <a:t>=5</a:t>
              </a:r>
            </a:p>
          </p:txBody>
        </p:sp>
        <p:sp>
          <p:nvSpPr>
            <p:cNvPr id="71" name="Oval 44"/>
            <p:cNvSpPr>
              <a:spLocks noChangeArrowheads="1"/>
            </p:cNvSpPr>
            <p:nvPr/>
          </p:nvSpPr>
          <p:spPr bwMode="auto">
            <a:xfrm>
              <a:off x="1102" y="1497"/>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7</a:t>
              </a:r>
              <a:r>
                <a:rPr lang="en-US" altLang="zh-CN" dirty="0">
                  <a:ea typeface="宋体" pitchFamily="2" charset="-122"/>
                </a:rPr>
                <a:t>=3</a:t>
              </a:r>
            </a:p>
          </p:txBody>
        </p:sp>
      </p:grpSp>
      <p:grpSp>
        <p:nvGrpSpPr>
          <p:cNvPr id="74" name="组合 73"/>
          <p:cNvGrpSpPr/>
          <p:nvPr/>
        </p:nvGrpSpPr>
        <p:grpSpPr>
          <a:xfrm>
            <a:off x="541441" y="102062"/>
            <a:ext cx="7918991" cy="699930"/>
            <a:chOff x="541441" y="102062"/>
            <a:chExt cx="7918991" cy="699930"/>
          </a:xfrm>
        </p:grpSpPr>
        <p:sp>
          <p:nvSpPr>
            <p:cNvPr id="75" name="TextBox 6"/>
            <p:cNvSpPr txBox="1">
              <a:spLocks noChangeArrowheads="1"/>
            </p:cNvSpPr>
            <p:nvPr/>
          </p:nvSpPr>
          <p:spPr bwMode="auto">
            <a:xfrm>
              <a:off x="685457" y="102062"/>
              <a:ext cx="7774975"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9.6 </a:t>
              </a:r>
              <a:r>
                <a:rPr lang="zh-CN" altLang="en-US" sz="3600" b="1" dirty="0">
                  <a:latin typeface="Times New Roman" pitchFamily="18" charset="0"/>
                  <a:ea typeface="黑体" pitchFamily="49" charset="-122"/>
                </a:rPr>
                <a:t>有向无环图的应用</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关键路径</a:t>
              </a:r>
            </a:p>
          </p:txBody>
        </p:sp>
        <p:grpSp>
          <p:nvGrpSpPr>
            <p:cNvPr id="76" name="组合 75"/>
            <p:cNvGrpSpPr/>
            <p:nvPr/>
          </p:nvGrpSpPr>
          <p:grpSpPr>
            <a:xfrm>
              <a:off x="541441" y="127832"/>
              <a:ext cx="784080" cy="674160"/>
              <a:chOff x="541441" y="127832"/>
              <a:chExt cx="784080" cy="674160"/>
            </a:xfrm>
          </p:grpSpPr>
          <p:sp>
            <p:nvSpPr>
              <p:cNvPr id="77"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pic>
            <p:nvPicPr>
              <p:cNvPr id="78" name="图片 77"/>
              <p:cNvPicPr>
                <a:picLocks noChangeAspect="1"/>
              </p:cNvPicPr>
              <p:nvPr/>
            </p:nvPicPr>
            <p:blipFill>
              <a:blip r:embed="rId2" cstate="print"/>
              <a:stretch>
                <a:fillRect/>
              </a:stretch>
            </p:blipFill>
            <p:spPr>
              <a:xfrm>
                <a:off x="734178" y="297299"/>
                <a:ext cx="404824" cy="335225"/>
              </a:xfrm>
              <a:prstGeom prst="rect">
                <a:avLst/>
              </a:prstGeom>
            </p:spPr>
          </p:pic>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7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autoUpdateAnimBg="0"/>
      <p:bldP spid="21" grpId="0" autoUpdateAnimBg="0"/>
      <p:bldP spid="22" grpId="0" autoUpdateAnimBg="0"/>
      <p:bldP spid="23" grpId="0" autoUpdateAnimBg="0"/>
      <p:bldP spid="24" grpId="0" autoUpdateAnimBg="0"/>
      <p:bldP spid="25" grpId="0" autoUpdateAnimBg="0"/>
      <p:bldP spid="26" grpId="0" autoUpdateAnimBg="0"/>
      <p:bldP spid="27" grpId="0" autoUpdateAnimBg="0"/>
      <p:bldP spid="28" grpId="0" autoUpdateAnimBg="0"/>
      <p:bldP spid="29"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D5E58EC5-5C8F-44ED-AD7D-448F73688988}" type="slidenum">
              <a:rPr lang="zh-CN" altLang="en-US">
                <a:latin typeface="Verdana" pitchFamily="34" charset="0"/>
                <a:ea typeface="宋体" pitchFamily="2" charset="-122"/>
              </a:rPr>
              <a:pPr/>
              <a:t>81</a:t>
            </a:fld>
            <a:endParaRPr lang="en-US" altLang="zh-CN">
              <a:latin typeface="Verdana" pitchFamily="34" charset="0"/>
              <a:ea typeface="宋体" pitchFamily="2" charset="-122"/>
            </a:endParaRPr>
          </a:p>
        </p:txBody>
      </p:sp>
      <p:sp>
        <p:nvSpPr>
          <p:cNvPr id="2" name="Rectangle 3"/>
          <p:cNvSpPr>
            <a:spLocks noGrp="1" noChangeArrowheads="1"/>
          </p:cNvSpPr>
          <p:nvPr>
            <p:ph type="body" idx="1"/>
          </p:nvPr>
        </p:nvSpPr>
        <p:spPr>
          <a:xfrm>
            <a:off x="424929" y="955549"/>
            <a:ext cx="4248150" cy="4968875"/>
          </a:xfrm>
        </p:spPr>
        <p:txBody>
          <a:bodyPr/>
          <a:lstStyle/>
          <a:p>
            <a:pPr eaLnBrk="1" hangingPunct="1">
              <a:buClr>
                <a:srgbClr val="FF0000"/>
              </a:buClr>
              <a:buFont typeface="Wingdings" pitchFamily="2" charset="2"/>
              <a:buChar char="n"/>
            </a:pPr>
            <a:r>
              <a:rPr lang="zh-CN" altLang="en-US" sz="2800" b="1" dirty="0"/>
              <a:t>程序实现讨论：</a:t>
            </a:r>
          </a:p>
          <a:p>
            <a:pPr marL="0" indent="0" eaLnBrk="1" hangingPunct="1">
              <a:buClr>
                <a:srgbClr val="FF0000"/>
              </a:buClr>
              <a:buNone/>
            </a:pPr>
            <a:r>
              <a:rPr lang="zh-CN" altLang="en-US" sz="2000" dirty="0"/>
              <a:t>      可在拓扑排序算法的基础上添加</a:t>
            </a:r>
            <a:endParaRPr lang="en-US" altLang="zh-CN" sz="2000" dirty="0"/>
          </a:p>
          <a:p>
            <a:pPr marL="0" indent="0" eaLnBrk="1" hangingPunct="1">
              <a:buClr>
                <a:srgbClr val="FF0000"/>
              </a:buClr>
              <a:buNone/>
            </a:pPr>
            <a:r>
              <a:rPr lang="en-US" altLang="zh-CN" sz="2000" dirty="0"/>
              <a:t>      </a:t>
            </a:r>
            <a:r>
              <a:rPr lang="zh-CN" altLang="en-US" sz="2000" dirty="0"/>
              <a:t>操作来实现：</a:t>
            </a:r>
          </a:p>
          <a:p>
            <a:pPr eaLnBrk="1" hangingPunct="1">
              <a:buClr>
                <a:srgbClr val="FF0000"/>
              </a:buClr>
              <a:buFont typeface="Arial" pitchFamily="34" charset="0"/>
              <a:buChar char="•"/>
            </a:pPr>
            <a:r>
              <a:rPr lang="zh-CN" altLang="en-US" sz="2000" dirty="0"/>
              <a:t> 每当找到一个后继顶点</a:t>
            </a:r>
            <a:r>
              <a:rPr lang="en-US" altLang="zh-CN" sz="2000" dirty="0"/>
              <a:t>w</a:t>
            </a:r>
            <a:r>
              <a:rPr lang="zh-CN" altLang="en-US" sz="2000" dirty="0"/>
              <a:t>，计算  </a:t>
            </a:r>
            <a:endParaRPr lang="en-US" altLang="zh-CN" sz="2000" dirty="0"/>
          </a:p>
          <a:p>
            <a:pPr marL="0" indent="0" eaLnBrk="1" hangingPunct="1">
              <a:buClr>
                <a:srgbClr val="FF0000"/>
              </a:buClr>
              <a:buNone/>
            </a:pPr>
            <a:r>
              <a:rPr lang="en-US" altLang="zh-CN" sz="2000" dirty="0"/>
              <a:t>       E[w]</a:t>
            </a:r>
            <a:r>
              <a:rPr lang="zh-CN" altLang="en-US" sz="2000" dirty="0"/>
              <a:t>，计算公式如下：</a:t>
            </a:r>
          </a:p>
          <a:p>
            <a:pPr eaLnBrk="1" hangingPunct="1">
              <a:buClr>
                <a:srgbClr val="FF0000"/>
              </a:buClr>
              <a:buFont typeface="Arial" pitchFamily="34" charset="0"/>
              <a:buChar char="•"/>
            </a:pPr>
            <a:r>
              <a:rPr lang="en-US" altLang="zh-CN" sz="2000" b="1" dirty="0">
                <a:solidFill>
                  <a:srgbClr val="FF0000"/>
                </a:solidFill>
              </a:rPr>
              <a:t>L[w]=min{L[w],  L[v]-</a:t>
            </a:r>
            <a:r>
              <a:rPr lang="en-US" altLang="zh-CN" sz="2000" b="1" dirty="0" err="1">
                <a:solidFill>
                  <a:srgbClr val="FF0000"/>
                </a:solidFill>
              </a:rPr>
              <a:t>dut</a:t>
            </a:r>
            <a:r>
              <a:rPr lang="en-US" altLang="zh-CN" sz="2000" b="1" dirty="0">
                <a:solidFill>
                  <a:srgbClr val="FF0000"/>
                </a:solidFill>
              </a:rPr>
              <a:t>[</a:t>
            </a:r>
            <a:r>
              <a:rPr lang="en-US" altLang="zh-CN" sz="2000" b="1" dirty="0" err="1">
                <a:solidFill>
                  <a:srgbClr val="FF0000"/>
                </a:solidFill>
              </a:rPr>
              <a:t>v,w</a:t>
            </a:r>
            <a:r>
              <a:rPr lang="en-US" altLang="zh-CN" sz="2000" b="1" dirty="0">
                <a:solidFill>
                  <a:srgbClr val="FF0000"/>
                </a:solidFill>
              </a:rPr>
              <a:t>]}</a:t>
            </a:r>
          </a:p>
          <a:p>
            <a:pPr>
              <a:buClr>
                <a:srgbClr val="FF0000"/>
              </a:buClr>
              <a:buFont typeface="Wingdings" pitchFamily="2" charset="2"/>
              <a:buChar char="n"/>
            </a:pPr>
            <a:r>
              <a:rPr lang="zh-CN" altLang="en-US" sz="2800" b="1" dirty="0"/>
              <a:t>对应语句：</a:t>
            </a:r>
          </a:p>
          <a:p>
            <a:pPr eaLnBrk="1" hangingPunct="1">
              <a:buClr>
                <a:srgbClr val="FF0000"/>
              </a:buClr>
              <a:buFont typeface="Arial" pitchFamily="34" charset="0"/>
              <a:buChar char="•"/>
            </a:pPr>
            <a:r>
              <a:rPr lang="en-US" altLang="zh-CN" sz="2000" b="1" dirty="0">
                <a:solidFill>
                  <a:srgbClr val="0000FF"/>
                </a:solidFill>
              </a:rPr>
              <a:t>if </a:t>
            </a:r>
            <a:r>
              <a:rPr lang="en-US" altLang="zh-CN" sz="2000" b="1" dirty="0">
                <a:solidFill>
                  <a:srgbClr val="FF0000"/>
                </a:solidFill>
              </a:rPr>
              <a:t>(L[v]-dur[</a:t>
            </a:r>
            <a:r>
              <a:rPr lang="en-US" altLang="zh-CN" sz="2000" b="1" dirty="0" err="1">
                <a:solidFill>
                  <a:srgbClr val="FF0000"/>
                </a:solidFill>
              </a:rPr>
              <a:t>v,w</a:t>
            </a:r>
            <a:r>
              <a:rPr lang="en-US" altLang="zh-CN" sz="2000" b="1" dirty="0">
                <a:solidFill>
                  <a:srgbClr val="FF0000"/>
                </a:solidFill>
              </a:rPr>
              <a:t>]&lt;L[w]) </a:t>
            </a:r>
          </a:p>
          <a:p>
            <a:pPr marL="0" indent="0" eaLnBrk="1" hangingPunct="1">
              <a:buClr>
                <a:srgbClr val="FF0000"/>
              </a:buClr>
              <a:buNone/>
            </a:pPr>
            <a:r>
              <a:rPr lang="en-US" altLang="zh-CN" sz="2000" b="1" dirty="0">
                <a:solidFill>
                  <a:srgbClr val="FF0000"/>
                </a:solidFill>
              </a:rPr>
              <a:t>         L[w]=L[v]-</a:t>
            </a:r>
            <a:r>
              <a:rPr lang="en-US" altLang="zh-CN" sz="2000" b="1" dirty="0" err="1">
                <a:solidFill>
                  <a:srgbClr val="FF0000"/>
                </a:solidFill>
              </a:rPr>
              <a:t>dut</a:t>
            </a:r>
            <a:r>
              <a:rPr lang="en-US" altLang="zh-CN" sz="2000" b="1" dirty="0">
                <a:solidFill>
                  <a:srgbClr val="FF0000"/>
                </a:solidFill>
              </a:rPr>
              <a:t>[</a:t>
            </a:r>
            <a:r>
              <a:rPr lang="en-US" altLang="zh-CN" sz="2000" b="1" dirty="0" err="1">
                <a:solidFill>
                  <a:srgbClr val="FF0000"/>
                </a:solidFill>
              </a:rPr>
              <a:t>v,w</a:t>
            </a:r>
            <a:r>
              <a:rPr lang="en-US" altLang="zh-CN" sz="2000" b="1" dirty="0">
                <a:solidFill>
                  <a:srgbClr val="FF0000"/>
                </a:solidFill>
              </a:rPr>
              <a:t>];</a:t>
            </a:r>
            <a:r>
              <a:rPr lang="en-US" altLang="zh-CN" b="1" dirty="0">
                <a:solidFill>
                  <a:srgbClr val="FF0000"/>
                </a:solidFill>
              </a:rPr>
              <a:t>  </a:t>
            </a:r>
          </a:p>
          <a:p>
            <a:pPr>
              <a:buClr>
                <a:srgbClr val="FF0000"/>
              </a:buClr>
              <a:buFont typeface="Wingdings" pitchFamily="2" charset="2"/>
              <a:buChar char="n"/>
            </a:pPr>
            <a:r>
              <a:rPr lang="zh-CN" altLang="en-US" sz="2800" b="1" dirty="0"/>
              <a:t>其他注意问题：</a:t>
            </a:r>
          </a:p>
          <a:p>
            <a:pPr eaLnBrk="1" hangingPunct="1">
              <a:buClr>
                <a:srgbClr val="FF0000"/>
              </a:buClr>
              <a:buFont typeface="Arial" pitchFamily="34" charset="0"/>
              <a:buChar char="•"/>
            </a:pPr>
            <a:r>
              <a:rPr lang="zh-CN" altLang="en-US" sz="2400" b="1" dirty="0"/>
              <a:t>各顶点</a:t>
            </a:r>
            <a:r>
              <a:rPr lang="en-US" altLang="zh-CN" sz="2400" b="1" dirty="0"/>
              <a:t>L[</a:t>
            </a:r>
            <a:r>
              <a:rPr lang="en-US" altLang="zh-CN" sz="2400" b="1" dirty="0" err="1"/>
              <a:t>i</a:t>
            </a:r>
            <a:r>
              <a:rPr lang="en-US" altLang="zh-CN" sz="2400" b="1" dirty="0"/>
              <a:t>]</a:t>
            </a:r>
            <a:r>
              <a:rPr lang="zh-CN" altLang="en-US" sz="2400" b="1" dirty="0"/>
              <a:t>值的初始化</a:t>
            </a:r>
          </a:p>
        </p:txBody>
      </p:sp>
      <p:sp>
        <p:nvSpPr>
          <p:cNvPr id="73732" name="Rectangle 4"/>
          <p:cNvSpPr>
            <a:spLocks noChangeArrowheads="1"/>
          </p:cNvSpPr>
          <p:nvPr/>
        </p:nvSpPr>
        <p:spPr bwMode="auto">
          <a:xfrm>
            <a:off x="3859734" y="911226"/>
            <a:ext cx="5075238" cy="496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469900" indent="-469900">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lnSpc>
                <a:spcPct val="80000"/>
              </a:lnSpc>
              <a:spcBef>
                <a:spcPts val="300"/>
              </a:spcBef>
              <a:buClr>
                <a:schemeClr val="accent2"/>
              </a:buClr>
              <a:buFont typeface="Wingdings" pitchFamily="2" charset="2"/>
              <a:buNone/>
            </a:pPr>
            <a:r>
              <a:rPr lang="zh-CN" altLang="en-US" sz="2000" dirty="0">
                <a:latin typeface="Times New Roman" pitchFamily="18" charset="0"/>
              </a:rPr>
              <a:t>      </a:t>
            </a:r>
            <a:r>
              <a:rPr lang="en-US" altLang="zh-CN" sz="2000" dirty="0">
                <a:solidFill>
                  <a:srgbClr val="0000FF"/>
                </a:solidFill>
                <a:latin typeface="Times New Roman" pitchFamily="18" charset="0"/>
              </a:rPr>
              <a:t>Bool</a:t>
            </a:r>
            <a:r>
              <a:rPr lang="en-US" altLang="zh-CN" sz="2000" dirty="0">
                <a:latin typeface="Times New Roman" pitchFamily="18" charset="0"/>
              </a:rPr>
              <a:t>    </a:t>
            </a:r>
            <a:r>
              <a:rPr lang="en-US" altLang="zh-CN" sz="2000" dirty="0" err="1">
                <a:latin typeface="Times New Roman" pitchFamily="18" charset="0"/>
              </a:rPr>
              <a:t>Toposort</a:t>
            </a:r>
            <a:r>
              <a:rPr lang="en-US" altLang="zh-CN" sz="2000" dirty="0">
                <a:latin typeface="Times New Roman" pitchFamily="18" charset="0"/>
              </a:rPr>
              <a:t>(</a:t>
            </a:r>
            <a:r>
              <a:rPr lang="en-US" altLang="zh-CN" sz="2000" dirty="0">
                <a:solidFill>
                  <a:srgbClr val="0000FF"/>
                </a:solidFill>
                <a:latin typeface="Times New Roman" pitchFamily="18" charset="0"/>
              </a:rPr>
              <a:t>Graph</a:t>
            </a:r>
            <a:r>
              <a:rPr lang="en-US" altLang="zh-CN" sz="2000" dirty="0">
                <a:latin typeface="Times New Roman" pitchFamily="18" charset="0"/>
              </a:rPr>
              <a:t> G){</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a:t>
            </a:r>
            <a:r>
              <a:rPr lang="en-US" altLang="zh-CN" sz="2000" dirty="0" err="1">
                <a:latin typeface="Times New Roman" pitchFamily="18" charset="0"/>
              </a:rPr>
              <a:t>Get_Ind</a:t>
            </a:r>
            <a:r>
              <a:rPr lang="en-US" altLang="zh-CN" sz="2000" dirty="0">
                <a:latin typeface="Times New Roman" pitchFamily="18" charset="0"/>
              </a:rPr>
              <a:t>(</a:t>
            </a:r>
            <a:r>
              <a:rPr lang="en-US" altLang="zh-CN" sz="2000" dirty="0" err="1">
                <a:latin typeface="Times New Roman" pitchFamily="18" charset="0"/>
              </a:rPr>
              <a:t>G,Ind</a:t>
            </a:r>
            <a:r>
              <a:rPr lang="en-US" altLang="zh-CN" sz="2000" dirty="0">
                <a:latin typeface="Times New Roman" pitchFamily="18" charset="0"/>
              </a:rPr>
              <a:t>);</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Stack s;</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a:t>
            </a:r>
            <a:r>
              <a:rPr lang="en-US" altLang="zh-CN" sz="2000" dirty="0" err="1">
                <a:solidFill>
                  <a:srgbClr val="0000FF"/>
                </a:solidFill>
                <a:latin typeface="Times New Roman" pitchFamily="18" charset="0"/>
              </a:rPr>
              <a:t>int</a:t>
            </a:r>
            <a:r>
              <a:rPr lang="en-US" altLang="zh-CN" sz="2000" dirty="0">
                <a:latin typeface="Times New Roman" pitchFamily="18" charset="0"/>
              </a:rPr>
              <a:t> count=0;</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a:t>
            </a:r>
            <a:r>
              <a:rPr lang="en-US" altLang="zh-CN" sz="2000" dirty="0">
                <a:solidFill>
                  <a:srgbClr val="0000FF"/>
                </a:solidFill>
                <a:latin typeface="Times New Roman" pitchFamily="18" charset="0"/>
              </a:rPr>
              <a:t>for</a:t>
            </a:r>
            <a:r>
              <a:rPr lang="en-US" altLang="zh-CN" sz="2000" dirty="0">
                <a:latin typeface="Times New Roman" pitchFamily="18" charset="0"/>
              </a:rPr>
              <a:t>(</a:t>
            </a:r>
            <a:r>
              <a:rPr lang="en-US" altLang="zh-CN" sz="2000" dirty="0" err="1">
                <a:latin typeface="Times New Roman" pitchFamily="18" charset="0"/>
              </a:rPr>
              <a:t>i</a:t>
            </a:r>
            <a:r>
              <a:rPr lang="en-US" altLang="zh-CN" sz="2000" dirty="0">
                <a:latin typeface="Times New Roman" pitchFamily="18" charset="0"/>
              </a:rPr>
              <a:t>=1;i&lt;=</a:t>
            </a:r>
            <a:r>
              <a:rPr lang="en-US" altLang="zh-CN" sz="2000" dirty="0" err="1">
                <a:latin typeface="Times New Roman" pitchFamily="18" charset="0"/>
              </a:rPr>
              <a:t>n;i</a:t>
            </a:r>
            <a:r>
              <a:rPr lang="en-US" altLang="zh-CN" sz="2000" dirty="0">
                <a:latin typeface="Times New Roman" pitchFamily="18" charset="0"/>
              </a:rPr>
              <a:t>++)</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a:t>
            </a:r>
            <a:r>
              <a:rPr lang="en-US" altLang="zh-CN" sz="2000" dirty="0">
                <a:solidFill>
                  <a:srgbClr val="0000FF"/>
                </a:solidFill>
                <a:latin typeface="Times New Roman" pitchFamily="18" charset="0"/>
              </a:rPr>
              <a:t>if</a:t>
            </a:r>
            <a:r>
              <a:rPr lang="en-US" altLang="zh-CN" sz="2000" dirty="0">
                <a:latin typeface="Times New Roman" pitchFamily="18" charset="0"/>
              </a:rPr>
              <a:t> ( </a:t>
            </a:r>
            <a:r>
              <a:rPr lang="en-US" altLang="zh-CN" sz="2000" dirty="0" err="1">
                <a:latin typeface="Times New Roman" pitchFamily="18" charset="0"/>
              </a:rPr>
              <a:t>Ind</a:t>
            </a:r>
            <a:r>
              <a:rPr lang="en-US" altLang="zh-CN" sz="2000" dirty="0">
                <a:latin typeface="Times New Roman" pitchFamily="18" charset="0"/>
              </a:rPr>
              <a:t>[</a:t>
            </a:r>
            <a:r>
              <a:rPr lang="en-US" altLang="zh-CN" sz="2000" dirty="0" err="1">
                <a:latin typeface="Times New Roman" pitchFamily="18" charset="0"/>
              </a:rPr>
              <a:t>i</a:t>
            </a:r>
            <a:r>
              <a:rPr lang="en-US" altLang="zh-CN" sz="2000" dirty="0">
                <a:latin typeface="Times New Roman" pitchFamily="18" charset="0"/>
              </a:rPr>
              <a:t>] == 0 )    </a:t>
            </a:r>
            <a:r>
              <a:rPr lang="en-US" altLang="zh-CN" sz="2000" dirty="0" err="1">
                <a:latin typeface="Times New Roman" pitchFamily="18" charset="0"/>
              </a:rPr>
              <a:t>s.Push</a:t>
            </a:r>
            <a:r>
              <a:rPr lang="en-US" altLang="zh-CN" sz="2000" dirty="0">
                <a:latin typeface="Times New Roman" pitchFamily="18" charset="0"/>
              </a:rPr>
              <a:t>(</a:t>
            </a:r>
            <a:r>
              <a:rPr lang="en-US" altLang="zh-CN" sz="2000" dirty="0" err="1">
                <a:latin typeface="Times New Roman" pitchFamily="18" charset="0"/>
              </a:rPr>
              <a:t>i</a:t>
            </a:r>
            <a:r>
              <a:rPr lang="en-US" altLang="zh-CN" sz="2000" dirty="0">
                <a:latin typeface="Times New Roman" pitchFamily="18" charset="0"/>
              </a:rPr>
              <a:t>);</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a:t>
            </a:r>
            <a:r>
              <a:rPr lang="en-US" altLang="zh-CN" sz="2000" dirty="0">
                <a:solidFill>
                  <a:srgbClr val="0000FF"/>
                </a:solidFill>
                <a:latin typeface="Times New Roman" pitchFamily="18" charset="0"/>
              </a:rPr>
              <a:t>while</a:t>
            </a:r>
            <a:r>
              <a:rPr lang="en-US" altLang="zh-CN" sz="2000" dirty="0">
                <a:latin typeface="Times New Roman" pitchFamily="18" charset="0"/>
              </a:rPr>
              <a:t> (!</a:t>
            </a:r>
            <a:r>
              <a:rPr lang="en-US" altLang="zh-CN" sz="2000" dirty="0" err="1">
                <a:latin typeface="Times New Roman" pitchFamily="18" charset="0"/>
              </a:rPr>
              <a:t>s.Empty</a:t>
            </a:r>
            <a:r>
              <a:rPr lang="en-US" altLang="zh-CN" sz="2000" dirty="0">
                <a:latin typeface="Times New Roman" pitchFamily="18" charset="0"/>
              </a:rPr>
              <a:t>() ){</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v=</a:t>
            </a:r>
            <a:r>
              <a:rPr lang="en-US" altLang="zh-CN" sz="2000" dirty="0" err="1">
                <a:latin typeface="Times New Roman" pitchFamily="18" charset="0"/>
              </a:rPr>
              <a:t>s.Pop</a:t>
            </a:r>
            <a:r>
              <a:rPr lang="en-US" altLang="zh-CN" sz="2000" dirty="0">
                <a:latin typeface="Times New Roman" pitchFamily="18" charset="0"/>
              </a:rPr>
              <a:t>(); </a:t>
            </a:r>
            <a:r>
              <a:rPr lang="en-US" altLang="zh-CN" sz="2000" dirty="0" err="1">
                <a:solidFill>
                  <a:srgbClr val="0000FF"/>
                </a:solidFill>
                <a:latin typeface="Times New Roman" pitchFamily="18" charset="0"/>
              </a:rPr>
              <a:t>cout</a:t>
            </a:r>
            <a:r>
              <a:rPr lang="en-US" altLang="zh-CN" sz="2000" dirty="0">
                <a:latin typeface="Times New Roman" pitchFamily="18" charset="0"/>
              </a:rPr>
              <a:t>&lt;&lt;v; count++;</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w=</a:t>
            </a:r>
            <a:r>
              <a:rPr lang="en-US" altLang="zh-CN" sz="2000" dirty="0" err="1">
                <a:latin typeface="Times New Roman" pitchFamily="18" charset="0"/>
              </a:rPr>
              <a:t>firstadj</a:t>
            </a:r>
            <a:r>
              <a:rPr lang="en-US" altLang="zh-CN" sz="2000" dirty="0">
                <a:latin typeface="Times New Roman" pitchFamily="18" charset="0"/>
              </a:rPr>
              <a:t>(</a:t>
            </a:r>
            <a:r>
              <a:rPr lang="en-US" altLang="zh-CN" sz="2000" dirty="0" err="1">
                <a:latin typeface="Times New Roman" pitchFamily="18" charset="0"/>
              </a:rPr>
              <a:t>G,v</a:t>
            </a:r>
            <a:r>
              <a:rPr lang="en-US" altLang="zh-CN" sz="2000" dirty="0">
                <a:latin typeface="Times New Roman" pitchFamily="18" charset="0"/>
              </a:rPr>
              <a:t>);</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a:t>
            </a:r>
            <a:r>
              <a:rPr lang="en-US" altLang="zh-CN" sz="2000" dirty="0">
                <a:solidFill>
                  <a:srgbClr val="0000FF"/>
                </a:solidFill>
                <a:latin typeface="Times New Roman" pitchFamily="18" charset="0"/>
              </a:rPr>
              <a:t>while</a:t>
            </a:r>
            <a:r>
              <a:rPr lang="en-US" altLang="zh-CN" sz="2000" dirty="0">
                <a:latin typeface="Times New Roman" pitchFamily="18" charset="0"/>
              </a:rPr>
              <a:t>(w!=0){</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a:t>
            </a:r>
            <a:r>
              <a:rPr lang="en-US" altLang="zh-CN" sz="2000" dirty="0" err="1">
                <a:latin typeface="Times New Roman" pitchFamily="18" charset="0"/>
              </a:rPr>
              <a:t>Ind</a:t>
            </a:r>
            <a:r>
              <a:rPr lang="en-US" altLang="zh-CN" sz="2000" dirty="0">
                <a:latin typeface="Times New Roman" pitchFamily="18" charset="0"/>
              </a:rPr>
              <a:t>[w]--;</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a:t>
            </a:r>
            <a:r>
              <a:rPr lang="en-US" altLang="zh-CN" sz="2000" dirty="0">
                <a:solidFill>
                  <a:srgbClr val="0000FF"/>
                </a:solidFill>
                <a:latin typeface="Times New Roman" pitchFamily="18" charset="0"/>
              </a:rPr>
              <a:t> if </a:t>
            </a:r>
            <a:r>
              <a:rPr lang="en-US" altLang="zh-CN" sz="2000" dirty="0">
                <a:latin typeface="Times New Roman" pitchFamily="18" charset="0"/>
              </a:rPr>
              <a:t>( </a:t>
            </a:r>
            <a:r>
              <a:rPr lang="en-US" altLang="zh-CN" sz="2000" dirty="0" err="1">
                <a:latin typeface="Times New Roman" pitchFamily="18" charset="0"/>
              </a:rPr>
              <a:t>Ind</a:t>
            </a:r>
            <a:r>
              <a:rPr lang="en-US" altLang="zh-CN" sz="2000" dirty="0">
                <a:latin typeface="Times New Roman" pitchFamily="18" charset="0"/>
              </a:rPr>
              <a:t>[w] == 0 )      </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a:t>
            </a:r>
            <a:r>
              <a:rPr lang="en-US" altLang="zh-CN" sz="2000" dirty="0" err="1">
                <a:latin typeface="Times New Roman" pitchFamily="18" charset="0"/>
              </a:rPr>
              <a:t>s.Push</a:t>
            </a:r>
            <a:r>
              <a:rPr lang="en-US" altLang="zh-CN" sz="2000" dirty="0">
                <a:latin typeface="Times New Roman" pitchFamily="18" charset="0"/>
              </a:rPr>
              <a:t>(w);</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w=</a:t>
            </a:r>
            <a:r>
              <a:rPr lang="en-US" altLang="zh-CN" sz="2000" dirty="0" err="1">
                <a:latin typeface="Times New Roman" pitchFamily="18" charset="0"/>
              </a:rPr>
              <a:t>nextadj</a:t>
            </a:r>
            <a:r>
              <a:rPr lang="en-US" altLang="zh-CN" sz="2000" dirty="0">
                <a:latin typeface="Times New Roman" pitchFamily="18" charset="0"/>
              </a:rPr>
              <a:t>(</a:t>
            </a:r>
            <a:r>
              <a:rPr lang="en-US" altLang="zh-CN" sz="2000" dirty="0" err="1">
                <a:latin typeface="Times New Roman" pitchFamily="18" charset="0"/>
              </a:rPr>
              <a:t>G,v,w</a:t>
            </a:r>
            <a:r>
              <a:rPr lang="en-US" altLang="zh-CN" sz="2000" dirty="0">
                <a:latin typeface="Times New Roman" pitchFamily="18" charset="0"/>
              </a:rPr>
              <a:t>);</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a:t>
            </a:r>
            <a:r>
              <a:rPr lang="en-US" altLang="zh-CN" sz="2000" dirty="0">
                <a:solidFill>
                  <a:srgbClr val="0000FF"/>
                </a:solidFill>
                <a:latin typeface="Times New Roman" pitchFamily="18" charset="0"/>
              </a:rPr>
              <a:t>if</a:t>
            </a:r>
            <a:r>
              <a:rPr lang="en-US" altLang="zh-CN" sz="2000" dirty="0">
                <a:latin typeface="Times New Roman" pitchFamily="18" charset="0"/>
              </a:rPr>
              <a:t> ( count == n )   </a:t>
            </a:r>
            <a:r>
              <a:rPr lang="en-US" altLang="zh-CN" sz="2000" dirty="0">
                <a:solidFill>
                  <a:srgbClr val="0000FF"/>
                </a:solidFill>
                <a:latin typeface="Times New Roman" pitchFamily="18" charset="0"/>
              </a:rPr>
              <a:t>return</a:t>
            </a:r>
            <a:r>
              <a:rPr lang="en-US" altLang="zh-CN" sz="2000" dirty="0">
                <a:latin typeface="Times New Roman" pitchFamily="18" charset="0"/>
              </a:rPr>
              <a:t> TRUE: </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a:t>
            </a:r>
            <a:r>
              <a:rPr lang="en-US" altLang="zh-CN" sz="2000" dirty="0">
                <a:solidFill>
                  <a:srgbClr val="0000FF"/>
                </a:solidFill>
                <a:latin typeface="Times New Roman" pitchFamily="18" charset="0"/>
              </a:rPr>
              <a:t>else</a:t>
            </a:r>
            <a:r>
              <a:rPr lang="en-US" altLang="zh-CN" sz="2000" dirty="0">
                <a:latin typeface="Times New Roman" pitchFamily="18" charset="0"/>
              </a:rPr>
              <a:t>  </a:t>
            </a:r>
            <a:r>
              <a:rPr lang="en-US" altLang="zh-CN" sz="2000" dirty="0">
                <a:solidFill>
                  <a:srgbClr val="0000FF"/>
                </a:solidFill>
                <a:latin typeface="Times New Roman" pitchFamily="18" charset="0"/>
              </a:rPr>
              <a:t>return</a:t>
            </a:r>
            <a:r>
              <a:rPr lang="en-US" altLang="zh-CN" sz="2000" dirty="0">
                <a:latin typeface="Times New Roman" pitchFamily="18" charset="0"/>
              </a:rPr>
              <a:t> FALSE;</a:t>
            </a:r>
          </a:p>
          <a:p>
            <a:pPr eaLnBrk="1" hangingPunct="1">
              <a:lnSpc>
                <a:spcPct val="80000"/>
              </a:lnSpc>
              <a:spcBef>
                <a:spcPts val="300"/>
              </a:spcBef>
              <a:buClr>
                <a:schemeClr val="accent2"/>
              </a:buClr>
              <a:buFont typeface="Wingdings" pitchFamily="2" charset="2"/>
              <a:buNone/>
            </a:pPr>
            <a:r>
              <a:rPr lang="en-US" altLang="zh-CN" sz="2000" dirty="0">
                <a:latin typeface="Times New Roman" pitchFamily="18" charset="0"/>
              </a:rPr>
              <a:t>            }</a:t>
            </a:r>
          </a:p>
        </p:txBody>
      </p:sp>
      <p:sp>
        <p:nvSpPr>
          <p:cNvPr id="73734" name="Line 5"/>
          <p:cNvSpPr>
            <a:spLocks noChangeShapeType="1"/>
          </p:cNvSpPr>
          <p:nvPr/>
        </p:nvSpPr>
        <p:spPr bwMode="auto">
          <a:xfrm>
            <a:off x="3779838" y="4076700"/>
            <a:ext cx="1728787"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14:hiddenLine>
            </a:ext>
          </a:extLst>
        </p:spPr>
        <p:txBody>
          <a:bodyPr>
            <a:spAutoFit/>
          </a:bodyPr>
          <a:lstStyle/>
          <a:p>
            <a:endParaRPr lang="zh-CN" altLang="en-US"/>
          </a:p>
        </p:txBody>
      </p:sp>
      <p:sp>
        <p:nvSpPr>
          <p:cNvPr id="3" name="Line 6"/>
          <p:cNvSpPr>
            <a:spLocks noChangeShapeType="1"/>
          </p:cNvSpPr>
          <p:nvPr/>
        </p:nvSpPr>
        <p:spPr bwMode="auto">
          <a:xfrm>
            <a:off x="3635375" y="4149725"/>
            <a:ext cx="1944688" cy="0"/>
          </a:xfrm>
          <a:prstGeom prst="line">
            <a:avLst/>
          </a:prstGeom>
          <a:noFill/>
          <a:ln w="38100" cmpd="dbl">
            <a:solidFill>
              <a:srgbClr val="FF0000"/>
            </a:solidFill>
            <a:round/>
            <a:tailEnd type="triangle" w="med" len="med"/>
          </a:ln>
          <a:extLst>
            <a:ext uri="{909E8E84-426E-40DD-AFC4-6F175D3DCCD1}">
              <a14:hiddenFill xmlns:a14="http://schemas.microsoft.com/office/drawing/2010/main" xmlns="">
                <a:noFill/>
              </a14:hiddenFill>
            </a:ext>
          </a:extLst>
        </p:spPr>
        <p:txBody>
          <a:bodyPr>
            <a:spAutoFit/>
          </a:bodyPr>
          <a:lstStyle/>
          <a:p>
            <a:endParaRPr lang="zh-CN" altLang="en-US"/>
          </a:p>
        </p:txBody>
      </p:sp>
      <p:grpSp>
        <p:nvGrpSpPr>
          <p:cNvPr id="13" name="组合 12"/>
          <p:cNvGrpSpPr/>
          <p:nvPr/>
        </p:nvGrpSpPr>
        <p:grpSpPr>
          <a:xfrm>
            <a:off x="541441" y="102062"/>
            <a:ext cx="7918991" cy="699930"/>
            <a:chOff x="541441" y="102062"/>
            <a:chExt cx="7918991" cy="699930"/>
          </a:xfrm>
        </p:grpSpPr>
        <p:sp>
          <p:nvSpPr>
            <p:cNvPr id="14" name="TextBox 6"/>
            <p:cNvSpPr txBox="1">
              <a:spLocks noChangeArrowheads="1"/>
            </p:cNvSpPr>
            <p:nvPr/>
          </p:nvSpPr>
          <p:spPr bwMode="auto">
            <a:xfrm>
              <a:off x="685457" y="102062"/>
              <a:ext cx="7774975"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9.6 </a:t>
              </a:r>
              <a:r>
                <a:rPr lang="zh-CN" altLang="en-US" sz="3600" b="1" dirty="0">
                  <a:latin typeface="Times New Roman" pitchFamily="18" charset="0"/>
                  <a:ea typeface="黑体" pitchFamily="49" charset="-122"/>
                </a:rPr>
                <a:t>有向无环图的应用</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关键路径</a:t>
              </a:r>
            </a:p>
          </p:txBody>
        </p:sp>
        <p:grpSp>
          <p:nvGrpSpPr>
            <p:cNvPr id="15" name="组合 14"/>
            <p:cNvGrpSpPr/>
            <p:nvPr/>
          </p:nvGrpSpPr>
          <p:grpSpPr>
            <a:xfrm>
              <a:off x="541441" y="127832"/>
              <a:ext cx="784080" cy="674160"/>
              <a:chOff x="541441" y="127832"/>
              <a:chExt cx="784080" cy="674160"/>
            </a:xfrm>
          </p:grpSpPr>
          <p:sp>
            <p:nvSpPr>
              <p:cNvPr id="16"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pic>
            <p:nvPicPr>
              <p:cNvPr id="17" name="图片 16"/>
              <p:cNvPicPr>
                <a:picLocks noChangeAspect="1"/>
              </p:cNvPicPr>
              <p:nvPr/>
            </p:nvPicPr>
            <p:blipFill>
              <a:blip r:embed="rId2" cstate="print"/>
              <a:stretch>
                <a:fillRect/>
              </a:stretch>
            </p:blipFill>
            <p:spPr>
              <a:xfrm>
                <a:off x="734178" y="297299"/>
                <a:ext cx="404824" cy="335225"/>
              </a:xfrm>
              <a:prstGeom prst="rect">
                <a:avLst/>
              </a:prstGeom>
            </p:spPr>
          </p:pic>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732">
                                            <p:txEl>
                                              <p:pRg st="0" end="0"/>
                                            </p:txEl>
                                          </p:spTgt>
                                        </p:tgtEl>
                                        <p:attrNameLst>
                                          <p:attrName>style.visibility</p:attrName>
                                        </p:attrNameLst>
                                      </p:cBhvr>
                                      <p:to>
                                        <p:strVal val="visible"/>
                                      </p:to>
                                    </p:set>
                                    <p:animEffect transition="in" filter="blinds(horizontal)">
                                      <p:cBhvr>
                                        <p:cTn id="22" dur="500"/>
                                        <p:tgtEl>
                                          <p:spTgt spid="73732">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3732">
                                            <p:txEl>
                                              <p:pRg st="1" end="1"/>
                                            </p:txEl>
                                          </p:spTgt>
                                        </p:tgtEl>
                                        <p:attrNameLst>
                                          <p:attrName>style.visibility</p:attrName>
                                        </p:attrNameLst>
                                      </p:cBhvr>
                                      <p:to>
                                        <p:strVal val="visible"/>
                                      </p:to>
                                    </p:set>
                                    <p:animEffect transition="in" filter="blinds(horizontal)">
                                      <p:cBhvr>
                                        <p:cTn id="25" dur="500"/>
                                        <p:tgtEl>
                                          <p:spTgt spid="73732">
                                            <p:txEl>
                                              <p:pRg st="1" end="1"/>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3732">
                                            <p:txEl>
                                              <p:pRg st="2" end="2"/>
                                            </p:txEl>
                                          </p:spTgt>
                                        </p:tgtEl>
                                        <p:attrNameLst>
                                          <p:attrName>style.visibility</p:attrName>
                                        </p:attrNameLst>
                                      </p:cBhvr>
                                      <p:to>
                                        <p:strVal val="visible"/>
                                      </p:to>
                                    </p:set>
                                    <p:animEffect transition="in" filter="blinds(horizontal)">
                                      <p:cBhvr>
                                        <p:cTn id="28" dur="500"/>
                                        <p:tgtEl>
                                          <p:spTgt spid="73732">
                                            <p:txEl>
                                              <p:pRg st="2" end="2"/>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3732">
                                            <p:txEl>
                                              <p:pRg st="3" end="3"/>
                                            </p:txEl>
                                          </p:spTgt>
                                        </p:tgtEl>
                                        <p:attrNameLst>
                                          <p:attrName>style.visibility</p:attrName>
                                        </p:attrNameLst>
                                      </p:cBhvr>
                                      <p:to>
                                        <p:strVal val="visible"/>
                                      </p:to>
                                    </p:set>
                                    <p:animEffect transition="in" filter="blinds(horizontal)">
                                      <p:cBhvr>
                                        <p:cTn id="31" dur="500"/>
                                        <p:tgtEl>
                                          <p:spTgt spid="73732">
                                            <p:txEl>
                                              <p:pRg st="3" end="3"/>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3732">
                                            <p:txEl>
                                              <p:pRg st="4" end="4"/>
                                            </p:txEl>
                                          </p:spTgt>
                                        </p:tgtEl>
                                        <p:attrNameLst>
                                          <p:attrName>style.visibility</p:attrName>
                                        </p:attrNameLst>
                                      </p:cBhvr>
                                      <p:to>
                                        <p:strVal val="visible"/>
                                      </p:to>
                                    </p:set>
                                    <p:animEffect transition="in" filter="blinds(horizontal)">
                                      <p:cBhvr>
                                        <p:cTn id="34" dur="500"/>
                                        <p:tgtEl>
                                          <p:spTgt spid="73732">
                                            <p:txEl>
                                              <p:pRg st="4" end="4"/>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73732">
                                            <p:txEl>
                                              <p:pRg st="5" end="5"/>
                                            </p:txEl>
                                          </p:spTgt>
                                        </p:tgtEl>
                                        <p:attrNameLst>
                                          <p:attrName>style.visibility</p:attrName>
                                        </p:attrNameLst>
                                      </p:cBhvr>
                                      <p:to>
                                        <p:strVal val="visible"/>
                                      </p:to>
                                    </p:set>
                                    <p:animEffect transition="in" filter="blinds(horizontal)">
                                      <p:cBhvr>
                                        <p:cTn id="37" dur="500"/>
                                        <p:tgtEl>
                                          <p:spTgt spid="73732">
                                            <p:txEl>
                                              <p:pRg st="5" end="5"/>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73732">
                                            <p:txEl>
                                              <p:pRg st="6" end="6"/>
                                            </p:txEl>
                                          </p:spTgt>
                                        </p:tgtEl>
                                        <p:attrNameLst>
                                          <p:attrName>style.visibility</p:attrName>
                                        </p:attrNameLst>
                                      </p:cBhvr>
                                      <p:to>
                                        <p:strVal val="visible"/>
                                      </p:to>
                                    </p:set>
                                    <p:animEffect transition="in" filter="blinds(horizontal)">
                                      <p:cBhvr>
                                        <p:cTn id="40" dur="500"/>
                                        <p:tgtEl>
                                          <p:spTgt spid="73732">
                                            <p:txEl>
                                              <p:pRg st="6" end="6"/>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73732">
                                            <p:txEl>
                                              <p:pRg st="7" end="7"/>
                                            </p:txEl>
                                          </p:spTgt>
                                        </p:tgtEl>
                                        <p:attrNameLst>
                                          <p:attrName>style.visibility</p:attrName>
                                        </p:attrNameLst>
                                      </p:cBhvr>
                                      <p:to>
                                        <p:strVal val="visible"/>
                                      </p:to>
                                    </p:set>
                                    <p:animEffect transition="in" filter="blinds(horizontal)">
                                      <p:cBhvr>
                                        <p:cTn id="43" dur="500"/>
                                        <p:tgtEl>
                                          <p:spTgt spid="73732">
                                            <p:txEl>
                                              <p:pRg st="7" end="7"/>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73732">
                                            <p:txEl>
                                              <p:pRg st="8" end="8"/>
                                            </p:txEl>
                                          </p:spTgt>
                                        </p:tgtEl>
                                        <p:attrNameLst>
                                          <p:attrName>style.visibility</p:attrName>
                                        </p:attrNameLst>
                                      </p:cBhvr>
                                      <p:to>
                                        <p:strVal val="visible"/>
                                      </p:to>
                                    </p:set>
                                    <p:animEffect transition="in" filter="blinds(horizontal)">
                                      <p:cBhvr>
                                        <p:cTn id="46" dur="500"/>
                                        <p:tgtEl>
                                          <p:spTgt spid="73732">
                                            <p:txEl>
                                              <p:pRg st="8" end="8"/>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73732">
                                            <p:txEl>
                                              <p:pRg st="9" end="9"/>
                                            </p:txEl>
                                          </p:spTgt>
                                        </p:tgtEl>
                                        <p:attrNameLst>
                                          <p:attrName>style.visibility</p:attrName>
                                        </p:attrNameLst>
                                      </p:cBhvr>
                                      <p:to>
                                        <p:strVal val="visible"/>
                                      </p:to>
                                    </p:set>
                                    <p:animEffect transition="in" filter="blinds(horizontal)">
                                      <p:cBhvr>
                                        <p:cTn id="49" dur="500"/>
                                        <p:tgtEl>
                                          <p:spTgt spid="73732">
                                            <p:txEl>
                                              <p:pRg st="9" end="9"/>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73732">
                                            <p:txEl>
                                              <p:pRg st="10" end="10"/>
                                            </p:txEl>
                                          </p:spTgt>
                                        </p:tgtEl>
                                        <p:attrNameLst>
                                          <p:attrName>style.visibility</p:attrName>
                                        </p:attrNameLst>
                                      </p:cBhvr>
                                      <p:to>
                                        <p:strVal val="visible"/>
                                      </p:to>
                                    </p:set>
                                    <p:animEffect transition="in" filter="blinds(horizontal)">
                                      <p:cBhvr>
                                        <p:cTn id="52" dur="500"/>
                                        <p:tgtEl>
                                          <p:spTgt spid="73732">
                                            <p:txEl>
                                              <p:pRg st="10" end="10"/>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73732">
                                            <p:txEl>
                                              <p:pRg st="11" end="11"/>
                                            </p:txEl>
                                          </p:spTgt>
                                        </p:tgtEl>
                                        <p:attrNameLst>
                                          <p:attrName>style.visibility</p:attrName>
                                        </p:attrNameLst>
                                      </p:cBhvr>
                                      <p:to>
                                        <p:strVal val="visible"/>
                                      </p:to>
                                    </p:set>
                                    <p:animEffect transition="in" filter="blinds(horizontal)">
                                      <p:cBhvr>
                                        <p:cTn id="55" dur="500"/>
                                        <p:tgtEl>
                                          <p:spTgt spid="73732">
                                            <p:txEl>
                                              <p:pRg st="11" end="11"/>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73732">
                                            <p:txEl>
                                              <p:pRg st="12" end="12"/>
                                            </p:txEl>
                                          </p:spTgt>
                                        </p:tgtEl>
                                        <p:attrNameLst>
                                          <p:attrName>style.visibility</p:attrName>
                                        </p:attrNameLst>
                                      </p:cBhvr>
                                      <p:to>
                                        <p:strVal val="visible"/>
                                      </p:to>
                                    </p:set>
                                    <p:animEffect transition="in" filter="blinds(horizontal)">
                                      <p:cBhvr>
                                        <p:cTn id="58" dur="500"/>
                                        <p:tgtEl>
                                          <p:spTgt spid="73732">
                                            <p:txEl>
                                              <p:pRg st="12" end="12"/>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73732">
                                            <p:txEl>
                                              <p:pRg st="13" end="13"/>
                                            </p:txEl>
                                          </p:spTgt>
                                        </p:tgtEl>
                                        <p:attrNameLst>
                                          <p:attrName>style.visibility</p:attrName>
                                        </p:attrNameLst>
                                      </p:cBhvr>
                                      <p:to>
                                        <p:strVal val="visible"/>
                                      </p:to>
                                    </p:set>
                                    <p:animEffect transition="in" filter="blinds(horizontal)">
                                      <p:cBhvr>
                                        <p:cTn id="61" dur="500"/>
                                        <p:tgtEl>
                                          <p:spTgt spid="73732">
                                            <p:txEl>
                                              <p:pRg st="13" end="13"/>
                                            </p:txEl>
                                          </p:spTgt>
                                        </p:tgtEl>
                                      </p:cBhvr>
                                    </p:animEffect>
                                  </p:childTnLst>
                                </p:cTn>
                              </p:par>
                              <p:par>
                                <p:cTn id="62" presetID="3" presetClass="entr" presetSubtype="10" fill="hold" nodeType="withEffect">
                                  <p:stCondLst>
                                    <p:cond delay="0"/>
                                  </p:stCondLst>
                                  <p:childTnLst>
                                    <p:set>
                                      <p:cBhvr>
                                        <p:cTn id="63" dur="1" fill="hold">
                                          <p:stCondLst>
                                            <p:cond delay="0"/>
                                          </p:stCondLst>
                                        </p:cTn>
                                        <p:tgtEl>
                                          <p:spTgt spid="73732">
                                            <p:txEl>
                                              <p:pRg st="14" end="14"/>
                                            </p:txEl>
                                          </p:spTgt>
                                        </p:tgtEl>
                                        <p:attrNameLst>
                                          <p:attrName>style.visibility</p:attrName>
                                        </p:attrNameLst>
                                      </p:cBhvr>
                                      <p:to>
                                        <p:strVal val="visible"/>
                                      </p:to>
                                    </p:set>
                                    <p:animEffect transition="in" filter="blinds(horizontal)">
                                      <p:cBhvr>
                                        <p:cTn id="64" dur="500"/>
                                        <p:tgtEl>
                                          <p:spTgt spid="73732">
                                            <p:txEl>
                                              <p:pRg st="14" end="14"/>
                                            </p:txEl>
                                          </p:spTgt>
                                        </p:tgtEl>
                                      </p:cBhvr>
                                    </p:animEffect>
                                  </p:childTnLst>
                                </p:cTn>
                              </p:par>
                              <p:par>
                                <p:cTn id="65" presetID="3" presetClass="entr" presetSubtype="10" fill="hold" nodeType="withEffect">
                                  <p:stCondLst>
                                    <p:cond delay="0"/>
                                  </p:stCondLst>
                                  <p:childTnLst>
                                    <p:set>
                                      <p:cBhvr>
                                        <p:cTn id="66" dur="1" fill="hold">
                                          <p:stCondLst>
                                            <p:cond delay="0"/>
                                          </p:stCondLst>
                                        </p:cTn>
                                        <p:tgtEl>
                                          <p:spTgt spid="73732">
                                            <p:txEl>
                                              <p:pRg st="15" end="15"/>
                                            </p:txEl>
                                          </p:spTgt>
                                        </p:tgtEl>
                                        <p:attrNameLst>
                                          <p:attrName>style.visibility</p:attrName>
                                        </p:attrNameLst>
                                      </p:cBhvr>
                                      <p:to>
                                        <p:strVal val="visible"/>
                                      </p:to>
                                    </p:set>
                                    <p:animEffect transition="in" filter="blinds(horizontal)">
                                      <p:cBhvr>
                                        <p:cTn id="67" dur="500"/>
                                        <p:tgtEl>
                                          <p:spTgt spid="73732">
                                            <p:txEl>
                                              <p:pRg st="15" end="15"/>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73732">
                                            <p:txEl>
                                              <p:pRg st="16" end="16"/>
                                            </p:txEl>
                                          </p:spTgt>
                                        </p:tgtEl>
                                        <p:attrNameLst>
                                          <p:attrName>style.visibility</p:attrName>
                                        </p:attrNameLst>
                                      </p:cBhvr>
                                      <p:to>
                                        <p:strVal val="visible"/>
                                      </p:to>
                                    </p:set>
                                    <p:animEffect transition="in" filter="blinds(horizontal)">
                                      <p:cBhvr>
                                        <p:cTn id="70" dur="500"/>
                                        <p:tgtEl>
                                          <p:spTgt spid="73732">
                                            <p:txEl>
                                              <p:pRg st="16" end="16"/>
                                            </p:txEl>
                                          </p:spTgt>
                                        </p:tgtEl>
                                      </p:cBhvr>
                                    </p:animEffect>
                                  </p:childTnLst>
                                </p:cTn>
                              </p:par>
                              <p:par>
                                <p:cTn id="71" presetID="3" presetClass="entr" presetSubtype="10" fill="hold" nodeType="withEffect">
                                  <p:stCondLst>
                                    <p:cond delay="0"/>
                                  </p:stCondLst>
                                  <p:childTnLst>
                                    <p:set>
                                      <p:cBhvr>
                                        <p:cTn id="72" dur="1" fill="hold">
                                          <p:stCondLst>
                                            <p:cond delay="0"/>
                                          </p:stCondLst>
                                        </p:cTn>
                                        <p:tgtEl>
                                          <p:spTgt spid="73732">
                                            <p:txEl>
                                              <p:pRg st="17" end="17"/>
                                            </p:txEl>
                                          </p:spTgt>
                                        </p:tgtEl>
                                        <p:attrNameLst>
                                          <p:attrName>style.visibility</p:attrName>
                                        </p:attrNameLst>
                                      </p:cBhvr>
                                      <p:to>
                                        <p:strVal val="visible"/>
                                      </p:to>
                                    </p:set>
                                    <p:animEffect transition="in" filter="blinds(horizontal)">
                                      <p:cBhvr>
                                        <p:cTn id="73" dur="500"/>
                                        <p:tgtEl>
                                          <p:spTgt spid="73732">
                                            <p:txEl>
                                              <p:pRg st="17" end="17"/>
                                            </p:txEl>
                                          </p:spTgt>
                                        </p:tgtEl>
                                      </p:cBhvr>
                                    </p:animEffect>
                                  </p:childTnLst>
                                </p:cTn>
                              </p:par>
                              <p:par>
                                <p:cTn id="74" presetID="3" presetClass="entr" presetSubtype="10" fill="hold" nodeType="withEffect">
                                  <p:stCondLst>
                                    <p:cond delay="0"/>
                                  </p:stCondLst>
                                  <p:childTnLst>
                                    <p:set>
                                      <p:cBhvr>
                                        <p:cTn id="75" dur="1" fill="hold">
                                          <p:stCondLst>
                                            <p:cond delay="0"/>
                                          </p:stCondLst>
                                        </p:cTn>
                                        <p:tgtEl>
                                          <p:spTgt spid="73732">
                                            <p:txEl>
                                              <p:pRg st="18" end="18"/>
                                            </p:txEl>
                                          </p:spTgt>
                                        </p:tgtEl>
                                        <p:attrNameLst>
                                          <p:attrName>style.visibility</p:attrName>
                                        </p:attrNameLst>
                                      </p:cBhvr>
                                      <p:to>
                                        <p:strVal val="visible"/>
                                      </p:to>
                                    </p:set>
                                    <p:animEffect transition="in" filter="blinds(horizontal)">
                                      <p:cBhvr>
                                        <p:cTn id="76" dur="500"/>
                                        <p:tgtEl>
                                          <p:spTgt spid="73732">
                                            <p:txEl>
                                              <p:pRg st="18" end="18"/>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2">
                                            <p:txEl>
                                              <p:pRg st="3" end="3"/>
                                            </p:txEl>
                                          </p:spTgt>
                                        </p:tgtEl>
                                        <p:attrNameLst>
                                          <p:attrName>style.visibility</p:attrName>
                                        </p:attrNameLst>
                                      </p:cBhvr>
                                      <p:to>
                                        <p:strVal val="visible"/>
                                      </p:to>
                                    </p:set>
                                    <p:animEffect transition="in" filter="blinds(horizontal)">
                                      <p:cBhvr>
                                        <p:cTn id="81" dur="500"/>
                                        <p:tgtEl>
                                          <p:spTgt spid="2">
                                            <p:txEl>
                                              <p:pRg st="3" end="3"/>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2">
                                            <p:txEl>
                                              <p:pRg st="4" end="4"/>
                                            </p:txEl>
                                          </p:spTgt>
                                        </p:tgtEl>
                                        <p:attrNameLst>
                                          <p:attrName>style.visibility</p:attrName>
                                        </p:attrNameLst>
                                      </p:cBhvr>
                                      <p:to>
                                        <p:strVal val="visible"/>
                                      </p:to>
                                    </p:set>
                                    <p:animEffect transition="in" filter="blinds(horizontal)">
                                      <p:cBhvr>
                                        <p:cTn id="86" dur="500"/>
                                        <p:tgtEl>
                                          <p:spTgt spid="2">
                                            <p:txEl>
                                              <p:pRg st="4" end="4"/>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2">
                                            <p:txEl>
                                              <p:pRg st="5" end="5"/>
                                            </p:txEl>
                                          </p:spTgt>
                                        </p:tgtEl>
                                        <p:attrNameLst>
                                          <p:attrName>style.visibility</p:attrName>
                                        </p:attrNameLst>
                                      </p:cBhvr>
                                      <p:to>
                                        <p:strVal val="visible"/>
                                      </p:to>
                                    </p:set>
                                    <p:animEffect transition="in" filter="blinds(horizontal)">
                                      <p:cBhvr>
                                        <p:cTn id="91" dur="500"/>
                                        <p:tgtEl>
                                          <p:spTgt spid="2">
                                            <p:txEl>
                                              <p:pRg st="5" end="5"/>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nodeType="clickEffect">
                                  <p:stCondLst>
                                    <p:cond delay="0"/>
                                  </p:stCondLst>
                                  <p:childTnLst>
                                    <p:set>
                                      <p:cBhvr>
                                        <p:cTn id="95" dur="1" fill="hold">
                                          <p:stCondLst>
                                            <p:cond delay="0"/>
                                          </p:stCondLst>
                                        </p:cTn>
                                        <p:tgtEl>
                                          <p:spTgt spid="2">
                                            <p:txEl>
                                              <p:pRg st="6" end="6"/>
                                            </p:txEl>
                                          </p:spTgt>
                                        </p:tgtEl>
                                        <p:attrNameLst>
                                          <p:attrName>style.visibility</p:attrName>
                                        </p:attrNameLst>
                                      </p:cBhvr>
                                      <p:to>
                                        <p:strVal val="visible"/>
                                      </p:to>
                                    </p:set>
                                    <p:animEffect transition="in" filter="blinds(horizontal)">
                                      <p:cBhvr>
                                        <p:cTn id="96" dur="500"/>
                                        <p:tgtEl>
                                          <p:spTgt spid="2">
                                            <p:txEl>
                                              <p:pRg st="6" end="6"/>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nodeType="clickEffect">
                                  <p:stCondLst>
                                    <p:cond delay="0"/>
                                  </p:stCondLst>
                                  <p:childTnLst>
                                    <p:set>
                                      <p:cBhvr>
                                        <p:cTn id="100" dur="1" fill="hold">
                                          <p:stCondLst>
                                            <p:cond delay="0"/>
                                          </p:stCondLst>
                                        </p:cTn>
                                        <p:tgtEl>
                                          <p:spTgt spid="2">
                                            <p:txEl>
                                              <p:pRg st="7" end="7"/>
                                            </p:txEl>
                                          </p:spTgt>
                                        </p:tgtEl>
                                        <p:attrNameLst>
                                          <p:attrName>style.visibility</p:attrName>
                                        </p:attrNameLst>
                                      </p:cBhvr>
                                      <p:to>
                                        <p:strVal val="visible"/>
                                      </p:to>
                                    </p:set>
                                    <p:animEffect transition="in" filter="blinds(horizontal)">
                                      <p:cBhvr>
                                        <p:cTn id="101" dur="500"/>
                                        <p:tgtEl>
                                          <p:spTgt spid="2">
                                            <p:txEl>
                                              <p:pRg st="7" end="7"/>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2">
                                            <p:txEl>
                                              <p:pRg st="8" end="8"/>
                                            </p:txEl>
                                          </p:spTgt>
                                        </p:tgtEl>
                                        <p:attrNameLst>
                                          <p:attrName>style.visibility</p:attrName>
                                        </p:attrNameLst>
                                      </p:cBhvr>
                                      <p:to>
                                        <p:strVal val="visible"/>
                                      </p:to>
                                    </p:set>
                                    <p:animEffect transition="in" filter="blinds(horizontal)">
                                      <p:cBhvr>
                                        <p:cTn id="106" dur="500"/>
                                        <p:tgtEl>
                                          <p:spTgt spid="2">
                                            <p:txEl>
                                              <p:pRg st="8" end="8"/>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3"/>
                                        </p:tgtEl>
                                        <p:attrNameLst>
                                          <p:attrName>style.visibility</p:attrName>
                                        </p:attrNameLst>
                                      </p:cBhvr>
                                      <p:to>
                                        <p:strVal val="visible"/>
                                      </p:to>
                                    </p:set>
                                    <p:animEffect transition="in" filter="blinds(horizontal)">
                                      <p:cBhvr>
                                        <p:cTn id="111" dur="500"/>
                                        <p:tgtEl>
                                          <p:spTgt spid="3"/>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nodeType="clickEffect">
                                  <p:stCondLst>
                                    <p:cond delay="0"/>
                                  </p:stCondLst>
                                  <p:childTnLst>
                                    <p:set>
                                      <p:cBhvr>
                                        <p:cTn id="115" dur="1" fill="hold">
                                          <p:stCondLst>
                                            <p:cond delay="0"/>
                                          </p:stCondLst>
                                        </p:cTn>
                                        <p:tgtEl>
                                          <p:spTgt spid="2">
                                            <p:txEl>
                                              <p:pRg st="9" end="9"/>
                                            </p:txEl>
                                          </p:spTgt>
                                        </p:tgtEl>
                                        <p:attrNameLst>
                                          <p:attrName>style.visibility</p:attrName>
                                        </p:attrNameLst>
                                      </p:cBhvr>
                                      <p:to>
                                        <p:strVal val="visible"/>
                                      </p:to>
                                    </p:set>
                                    <p:animEffect transition="in" filter="blinds(horizontal)">
                                      <p:cBhvr>
                                        <p:cTn id="116" dur="500"/>
                                        <p:tgtEl>
                                          <p:spTgt spid="2">
                                            <p:txEl>
                                              <p:pRg st="9" end="9"/>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nodeType="clickEffect">
                                  <p:stCondLst>
                                    <p:cond delay="0"/>
                                  </p:stCondLst>
                                  <p:childTnLst>
                                    <p:set>
                                      <p:cBhvr>
                                        <p:cTn id="120" dur="1" fill="hold">
                                          <p:stCondLst>
                                            <p:cond delay="0"/>
                                          </p:stCondLst>
                                        </p:cTn>
                                        <p:tgtEl>
                                          <p:spTgt spid="2">
                                            <p:txEl>
                                              <p:pRg st="10" end="10"/>
                                            </p:txEl>
                                          </p:spTgt>
                                        </p:tgtEl>
                                        <p:attrNameLst>
                                          <p:attrName>style.visibility</p:attrName>
                                        </p:attrNameLst>
                                      </p:cBhvr>
                                      <p:to>
                                        <p:strVal val="visible"/>
                                      </p:to>
                                    </p:set>
                                    <p:animEffect transition="in" filter="blinds(horizontal)">
                                      <p:cBhvr>
                                        <p:cTn id="121"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54A91BFC-FEDB-4469-AFBC-F1CF49387CB9}" type="slidenum">
              <a:rPr lang="zh-CN" altLang="en-US">
                <a:latin typeface="Verdana" pitchFamily="34" charset="0"/>
                <a:ea typeface="宋体" pitchFamily="2" charset="-122"/>
              </a:rPr>
              <a:pPr/>
              <a:t>82</a:t>
            </a:fld>
            <a:endParaRPr lang="en-US" altLang="zh-CN">
              <a:latin typeface="Verdana" pitchFamily="34" charset="0"/>
              <a:ea typeface="宋体" pitchFamily="2" charset="-122"/>
            </a:endParaRPr>
          </a:p>
        </p:txBody>
      </p:sp>
      <p:sp>
        <p:nvSpPr>
          <p:cNvPr id="2" name="Rectangle 3"/>
          <p:cNvSpPr>
            <a:spLocks noGrp="1" noChangeArrowheads="1"/>
          </p:cNvSpPr>
          <p:nvPr>
            <p:ph type="body" idx="1"/>
          </p:nvPr>
        </p:nvSpPr>
        <p:spPr>
          <a:xfrm>
            <a:off x="319364" y="1066909"/>
            <a:ext cx="8229600" cy="4678451"/>
          </a:xfrm>
        </p:spPr>
        <p:txBody>
          <a:bodyPr/>
          <a:lstStyle/>
          <a:p>
            <a:pPr eaLnBrk="1" hangingPunct="1">
              <a:buFont typeface="Wingdings" pitchFamily="2" charset="2"/>
              <a:buNone/>
            </a:pPr>
            <a:r>
              <a:rPr lang="zh-CN" altLang="en-US" sz="3300" dirty="0">
                <a:solidFill>
                  <a:srgbClr val="3366CC"/>
                </a:solidFill>
                <a:latin typeface="楷体_GB2312" pitchFamily="1" charset="-122"/>
              </a:rPr>
              <a:t>   </a:t>
            </a:r>
            <a:r>
              <a:rPr lang="zh-CN" altLang="en-US" sz="2800" b="1" dirty="0">
                <a:solidFill>
                  <a:srgbClr val="0000FF"/>
                </a:solidFill>
                <a:latin typeface="楷体_GB2312" pitchFamily="1" charset="-122"/>
              </a:rPr>
              <a:t>如何求解</a:t>
            </a:r>
            <a:r>
              <a:rPr lang="en-US" altLang="zh-CN" sz="2800" b="1" dirty="0">
                <a:solidFill>
                  <a:srgbClr val="0000FF"/>
                </a:solidFill>
                <a:latin typeface="楷体_GB2312" pitchFamily="1" charset="-122"/>
              </a:rPr>
              <a:t>AOE</a:t>
            </a:r>
            <a:r>
              <a:rPr lang="zh-CN" altLang="en-US" sz="2800" b="1" dirty="0">
                <a:solidFill>
                  <a:srgbClr val="0000FF"/>
                </a:solidFill>
                <a:latin typeface="楷体_GB2312" pitchFamily="1" charset="-122"/>
              </a:rPr>
              <a:t>网中的关键路径？</a:t>
            </a:r>
          </a:p>
          <a:p>
            <a:pPr lvl="1">
              <a:spcBef>
                <a:spcPts val="1200"/>
              </a:spcBef>
              <a:buClr>
                <a:srgbClr val="FF0000"/>
              </a:buClr>
              <a:buFont typeface="Wingdings" pitchFamily="2" charset="2"/>
              <a:buChar char="n"/>
            </a:pPr>
            <a:r>
              <a:rPr lang="zh-CN" altLang="en-US" sz="2900" b="1" dirty="0">
                <a:latin typeface="楷体_GB2312" pitchFamily="1" charset="-122"/>
              </a:rPr>
              <a:t>关键路径上的事件最早发生时间和最晚发生时间相等；</a:t>
            </a:r>
          </a:p>
          <a:p>
            <a:pPr lvl="1">
              <a:spcBef>
                <a:spcPts val="1200"/>
              </a:spcBef>
              <a:buClr>
                <a:srgbClr val="FF0000"/>
              </a:buClr>
              <a:buFont typeface="Wingdings" pitchFamily="2" charset="2"/>
              <a:buChar char="n"/>
            </a:pPr>
            <a:r>
              <a:rPr lang="zh-CN" altLang="en-US" sz="2900" b="1" dirty="0">
                <a:latin typeface="楷体_GB2312" pitchFamily="1" charset="-122"/>
              </a:rPr>
              <a:t>关键路径上的活动的开始和结束事件发生的时间差等于活动的持续时间。</a:t>
            </a:r>
          </a:p>
        </p:txBody>
      </p:sp>
      <p:pic>
        <p:nvPicPr>
          <p:cNvPr id="10"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9085" y="1124744"/>
            <a:ext cx="738534" cy="744536"/>
          </a:xfrm>
          <a:prstGeom prst="rect">
            <a:avLst/>
          </a:prstGeom>
          <a:noFill/>
          <a:ln w="9525">
            <a:noFill/>
            <a:miter lim="800000"/>
            <a:headEnd/>
            <a:tailEnd/>
          </a:ln>
        </p:spPr>
      </p:pic>
      <p:grpSp>
        <p:nvGrpSpPr>
          <p:cNvPr id="11" name="组合 10"/>
          <p:cNvGrpSpPr/>
          <p:nvPr/>
        </p:nvGrpSpPr>
        <p:grpSpPr>
          <a:xfrm>
            <a:off x="541441" y="102062"/>
            <a:ext cx="7918991" cy="699930"/>
            <a:chOff x="541441" y="102062"/>
            <a:chExt cx="7918991" cy="699930"/>
          </a:xfrm>
        </p:grpSpPr>
        <p:sp>
          <p:nvSpPr>
            <p:cNvPr id="12" name="TextBox 6"/>
            <p:cNvSpPr txBox="1">
              <a:spLocks noChangeArrowheads="1"/>
            </p:cNvSpPr>
            <p:nvPr/>
          </p:nvSpPr>
          <p:spPr bwMode="auto">
            <a:xfrm>
              <a:off x="685457" y="102062"/>
              <a:ext cx="7774975"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9.6 </a:t>
              </a:r>
              <a:r>
                <a:rPr lang="zh-CN" altLang="en-US" sz="3600" b="1" dirty="0">
                  <a:latin typeface="Times New Roman" pitchFamily="18" charset="0"/>
                  <a:ea typeface="黑体" pitchFamily="49" charset="-122"/>
                </a:rPr>
                <a:t>有向无环图的应用</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关键路径</a:t>
              </a:r>
            </a:p>
          </p:txBody>
        </p:sp>
        <p:grpSp>
          <p:nvGrpSpPr>
            <p:cNvPr id="13" name="组合 12"/>
            <p:cNvGrpSpPr/>
            <p:nvPr/>
          </p:nvGrpSpPr>
          <p:grpSpPr>
            <a:xfrm>
              <a:off x="541441" y="127832"/>
              <a:ext cx="784080" cy="674160"/>
              <a:chOff x="541441" y="127832"/>
              <a:chExt cx="784080" cy="674160"/>
            </a:xfrm>
          </p:grpSpPr>
          <p:sp>
            <p:nvSpPr>
              <p:cNvPr id="14"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pic>
            <p:nvPicPr>
              <p:cNvPr id="15" name="图片 14"/>
              <p:cNvPicPr>
                <a:picLocks noChangeAspect="1"/>
              </p:cNvPicPr>
              <p:nvPr/>
            </p:nvPicPr>
            <p:blipFill>
              <a:blip r:embed="rId3" cstate="print"/>
              <a:stretch>
                <a:fillRect/>
              </a:stretch>
            </p:blipFill>
            <p:spPr>
              <a:xfrm>
                <a:off x="734178" y="297299"/>
                <a:ext cx="404824" cy="335225"/>
              </a:xfrm>
              <a:prstGeom prst="rect">
                <a:avLst/>
              </a:prstGeom>
            </p:spPr>
          </p:pic>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blinds(horizontal)">
                                      <p:cBhvr>
                                        <p:cTn id="11" dur="500"/>
                                        <p:tgtEl>
                                          <p:spTgt spid="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blinds(horizontal)">
                                      <p:cBhvr>
                                        <p:cTn id="16" dur="5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blinds(horizontal)">
                                      <p:cBhvr>
                                        <p:cTn id="2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29E49F71-0725-4FD6-991B-A8C9CD6541F0}" type="slidenum">
              <a:rPr lang="zh-CN" altLang="en-US">
                <a:latin typeface="Verdana" pitchFamily="34" charset="0"/>
                <a:ea typeface="宋体" pitchFamily="2" charset="-122"/>
              </a:rPr>
              <a:pPr/>
              <a:t>83</a:t>
            </a:fld>
            <a:endParaRPr lang="en-US" altLang="zh-CN">
              <a:latin typeface="Verdana" pitchFamily="34" charset="0"/>
              <a:ea typeface="宋体" pitchFamily="2" charset="-122"/>
            </a:endParaRPr>
          </a:p>
        </p:txBody>
      </p:sp>
      <p:sp>
        <p:nvSpPr>
          <p:cNvPr id="78852" name="Rectangle 3"/>
          <p:cNvSpPr>
            <a:spLocks noGrp="1" noChangeArrowheads="1"/>
          </p:cNvSpPr>
          <p:nvPr>
            <p:ph type="body" idx="1"/>
          </p:nvPr>
        </p:nvSpPr>
        <p:spPr/>
        <p:txBody>
          <a:bodyPr/>
          <a:lstStyle/>
          <a:p>
            <a:pPr eaLnBrk="1" hangingPunct="1">
              <a:buFont typeface="Wingdings" pitchFamily="2" charset="2"/>
              <a:buNone/>
            </a:pPr>
            <a:r>
              <a:rPr lang="zh-CN" altLang="en-US" dirty="0"/>
              <a:t>  </a:t>
            </a:r>
          </a:p>
        </p:txBody>
      </p:sp>
      <p:sp>
        <p:nvSpPr>
          <p:cNvPr id="78853" name="Rectangle 4"/>
          <p:cNvSpPr>
            <a:spLocks noRot="1" noChangeArrowheads="1"/>
          </p:cNvSpPr>
          <p:nvPr/>
        </p:nvSpPr>
        <p:spPr bwMode="auto">
          <a:xfrm>
            <a:off x="466725" y="1062038"/>
            <a:ext cx="8540750"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469900" indent="-469900">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spcBef>
                <a:spcPct val="20000"/>
              </a:spcBef>
              <a:buClr>
                <a:srgbClr val="FF0000"/>
              </a:buClr>
              <a:buFont typeface="Wingdings" pitchFamily="2" charset="2"/>
              <a:buChar char="Ø"/>
            </a:pPr>
            <a:r>
              <a:rPr lang="zh-CN" altLang="en-US" sz="2800" b="1" dirty="0">
                <a:latin typeface="Times New Roman" pitchFamily="18" charset="0"/>
              </a:rPr>
              <a:t>关键路径的求解方法及路径</a:t>
            </a:r>
          </a:p>
        </p:txBody>
      </p:sp>
      <p:sp>
        <p:nvSpPr>
          <p:cNvPr id="78899" name="Oval 50"/>
          <p:cNvSpPr>
            <a:spLocks noChangeArrowheads="1"/>
          </p:cNvSpPr>
          <p:nvPr/>
        </p:nvSpPr>
        <p:spPr bwMode="auto">
          <a:xfrm>
            <a:off x="10392846" y="-1683320"/>
            <a:ext cx="360362"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a:solidFill>
                  <a:srgbClr val="CC00FF"/>
                </a:solidFill>
                <a:ea typeface="宋体" pitchFamily="2" charset="-122"/>
              </a:rPr>
              <a:t>14</a:t>
            </a:r>
          </a:p>
        </p:txBody>
      </p:sp>
      <p:sp>
        <p:nvSpPr>
          <p:cNvPr id="2" name="Line 65"/>
          <p:cNvSpPr>
            <a:spLocks noChangeShapeType="1"/>
          </p:cNvSpPr>
          <p:nvPr/>
        </p:nvSpPr>
        <p:spPr bwMode="auto">
          <a:xfrm flipV="1">
            <a:off x="1409796" y="2410810"/>
            <a:ext cx="1305233" cy="900309"/>
          </a:xfrm>
          <a:prstGeom prst="line">
            <a:avLst/>
          </a:prstGeom>
          <a:noFill/>
          <a:ln w="25400">
            <a:solidFill>
              <a:srgbClr val="FF9900"/>
            </a:solidFill>
            <a:prstDash val="lgDash"/>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78914" name="Line 66"/>
          <p:cNvSpPr>
            <a:spLocks noChangeShapeType="1"/>
          </p:cNvSpPr>
          <p:nvPr/>
        </p:nvSpPr>
        <p:spPr bwMode="auto">
          <a:xfrm>
            <a:off x="2892177" y="2388861"/>
            <a:ext cx="1128070" cy="448971"/>
          </a:xfrm>
          <a:prstGeom prst="line">
            <a:avLst/>
          </a:prstGeom>
          <a:noFill/>
          <a:ln w="25400">
            <a:solidFill>
              <a:srgbClr val="FF9900"/>
            </a:solidFill>
            <a:prstDash val="lgDash"/>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78915" name="Line 67"/>
          <p:cNvSpPr>
            <a:spLocks noChangeShapeType="1"/>
          </p:cNvSpPr>
          <p:nvPr/>
        </p:nvSpPr>
        <p:spPr bwMode="auto">
          <a:xfrm flipV="1">
            <a:off x="4461558" y="2335041"/>
            <a:ext cx="1007103" cy="521471"/>
          </a:xfrm>
          <a:prstGeom prst="line">
            <a:avLst/>
          </a:prstGeom>
          <a:noFill/>
          <a:ln w="25400">
            <a:solidFill>
              <a:srgbClr val="FF9900"/>
            </a:solidFill>
            <a:prstDash val="lgDash"/>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78916" name="Line 68"/>
          <p:cNvSpPr>
            <a:spLocks noChangeShapeType="1"/>
          </p:cNvSpPr>
          <p:nvPr/>
        </p:nvSpPr>
        <p:spPr bwMode="auto">
          <a:xfrm>
            <a:off x="4351395" y="3007320"/>
            <a:ext cx="910654" cy="384404"/>
          </a:xfrm>
          <a:prstGeom prst="line">
            <a:avLst/>
          </a:prstGeom>
          <a:noFill/>
          <a:ln w="25400">
            <a:solidFill>
              <a:srgbClr val="FF9900"/>
            </a:solidFill>
            <a:prstDash val="lgDash"/>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78917" name="Line 69"/>
          <p:cNvSpPr>
            <a:spLocks noChangeShapeType="1"/>
          </p:cNvSpPr>
          <p:nvPr/>
        </p:nvSpPr>
        <p:spPr bwMode="auto">
          <a:xfrm flipV="1">
            <a:off x="5680122" y="3470524"/>
            <a:ext cx="1027117" cy="64268"/>
          </a:xfrm>
          <a:prstGeom prst="line">
            <a:avLst/>
          </a:prstGeom>
          <a:noFill/>
          <a:ln w="25400">
            <a:solidFill>
              <a:srgbClr val="FF9900"/>
            </a:solidFill>
            <a:prstDash val="lgDash"/>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78918" name="Line 70"/>
          <p:cNvSpPr>
            <a:spLocks noChangeShapeType="1"/>
          </p:cNvSpPr>
          <p:nvPr/>
        </p:nvSpPr>
        <p:spPr bwMode="auto">
          <a:xfrm>
            <a:off x="5673599" y="2308783"/>
            <a:ext cx="1051657" cy="800257"/>
          </a:xfrm>
          <a:prstGeom prst="line">
            <a:avLst/>
          </a:prstGeom>
          <a:noFill/>
          <a:ln w="25400">
            <a:solidFill>
              <a:srgbClr val="FF9900"/>
            </a:solidFill>
            <a:prstDash val="lgDash"/>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78919" name="Rectangle 71"/>
          <p:cNvSpPr>
            <a:spLocks noChangeArrowheads="1"/>
          </p:cNvSpPr>
          <p:nvPr/>
        </p:nvSpPr>
        <p:spPr bwMode="auto">
          <a:xfrm>
            <a:off x="684213" y="5256024"/>
            <a:ext cx="8280400" cy="892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zh-CN" altLang="en-US" sz="2600" dirty="0">
                <a:solidFill>
                  <a:srgbClr val="FF0000"/>
                </a:solidFill>
                <a:ea typeface="宋体" pitchFamily="2" charset="-122"/>
              </a:rPr>
              <a:t>关键路径</a:t>
            </a:r>
            <a:r>
              <a:rPr lang="zh-CN" altLang="en-US" sz="2600" dirty="0">
                <a:solidFill>
                  <a:srgbClr val="0000FF"/>
                </a:solidFill>
                <a:ea typeface="宋体" pitchFamily="2" charset="-122"/>
              </a:rPr>
              <a:t>：</a:t>
            </a:r>
            <a:r>
              <a:rPr lang="en-US" altLang="zh-CN" sz="2600" dirty="0">
                <a:solidFill>
                  <a:srgbClr val="0000FF"/>
                </a:solidFill>
                <a:ea typeface="宋体" pitchFamily="2" charset="-122"/>
              </a:rPr>
              <a:t>(1,2,5,7,10) </a:t>
            </a:r>
            <a:r>
              <a:rPr lang="zh-CN" altLang="en-US" sz="2600" dirty="0">
                <a:solidFill>
                  <a:srgbClr val="0000FF"/>
                </a:solidFill>
                <a:ea typeface="宋体" pitchFamily="2" charset="-122"/>
              </a:rPr>
              <a:t>和</a:t>
            </a:r>
            <a:r>
              <a:rPr lang="en-US" altLang="zh-CN" sz="2600" dirty="0">
                <a:solidFill>
                  <a:srgbClr val="0000FF"/>
                </a:solidFill>
                <a:ea typeface="宋体" pitchFamily="2" charset="-122"/>
              </a:rPr>
              <a:t>(1,2,5,8,10)</a:t>
            </a:r>
            <a:endParaRPr lang="zh-CN" altLang="en-US" sz="2600" dirty="0">
              <a:solidFill>
                <a:srgbClr val="0000FF"/>
              </a:solidFill>
              <a:ea typeface="宋体" pitchFamily="2" charset="-122"/>
            </a:endParaRPr>
          </a:p>
          <a:p>
            <a:pPr eaLnBrk="1" hangingPunct="1"/>
            <a:r>
              <a:rPr lang="zh-CN" altLang="en-US" sz="2600" dirty="0">
                <a:solidFill>
                  <a:srgbClr val="FF0000"/>
                </a:solidFill>
                <a:ea typeface="宋体" pitchFamily="2" charset="-122"/>
              </a:rPr>
              <a:t>关键活动</a:t>
            </a:r>
            <a:r>
              <a:rPr lang="zh-CN" altLang="en-US" sz="2600" dirty="0">
                <a:solidFill>
                  <a:srgbClr val="0000FF"/>
                </a:solidFill>
                <a:ea typeface="宋体" pitchFamily="2" charset="-122"/>
              </a:rPr>
              <a:t>：</a:t>
            </a:r>
            <a:r>
              <a:rPr lang="en-US" altLang="zh-CN" sz="2600" dirty="0">
                <a:solidFill>
                  <a:srgbClr val="0000FF"/>
                </a:solidFill>
                <a:ea typeface="宋体" pitchFamily="2" charset="-122"/>
              </a:rPr>
              <a:t>a1</a:t>
            </a:r>
            <a:r>
              <a:rPr lang="zh-CN" altLang="en-US" sz="2600" dirty="0">
                <a:solidFill>
                  <a:srgbClr val="0000FF"/>
                </a:solidFill>
                <a:ea typeface="宋体" pitchFamily="2" charset="-122"/>
              </a:rPr>
              <a:t>，</a:t>
            </a:r>
            <a:r>
              <a:rPr lang="en-US" altLang="zh-CN" sz="2600" dirty="0">
                <a:solidFill>
                  <a:srgbClr val="0000FF"/>
                </a:solidFill>
                <a:ea typeface="宋体" pitchFamily="2" charset="-122"/>
              </a:rPr>
              <a:t>a4</a:t>
            </a:r>
            <a:r>
              <a:rPr lang="zh-CN" altLang="en-US" sz="2600" dirty="0">
                <a:solidFill>
                  <a:srgbClr val="0000FF"/>
                </a:solidFill>
                <a:ea typeface="宋体" pitchFamily="2" charset="-122"/>
              </a:rPr>
              <a:t>，</a:t>
            </a:r>
            <a:r>
              <a:rPr lang="en-US" altLang="zh-CN" sz="2600" dirty="0">
                <a:solidFill>
                  <a:srgbClr val="0000FF"/>
                </a:solidFill>
                <a:ea typeface="宋体" pitchFamily="2" charset="-122"/>
              </a:rPr>
              <a:t>a8</a:t>
            </a:r>
            <a:r>
              <a:rPr lang="zh-CN" altLang="en-US" sz="2600" dirty="0">
                <a:solidFill>
                  <a:srgbClr val="0000FF"/>
                </a:solidFill>
                <a:ea typeface="宋体" pitchFamily="2" charset="-122"/>
              </a:rPr>
              <a:t>，</a:t>
            </a:r>
            <a:r>
              <a:rPr lang="en-US" altLang="zh-CN" sz="2600" dirty="0">
                <a:solidFill>
                  <a:srgbClr val="0000FF"/>
                </a:solidFill>
                <a:ea typeface="宋体" pitchFamily="2" charset="-122"/>
              </a:rPr>
              <a:t>a9</a:t>
            </a:r>
            <a:r>
              <a:rPr lang="zh-CN" altLang="en-US" sz="2600" dirty="0">
                <a:solidFill>
                  <a:srgbClr val="0000FF"/>
                </a:solidFill>
                <a:ea typeface="宋体" pitchFamily="2" charset="-122"/>
              </a:rPr>
              <a:t>，</a:t>
            </a:r>
            <a:r>
              <a:rPr lang="en-US" altLang="zh-CN" sz="2600" dirty="0">
                <a:solidFill>
                  <a:srgbClr val="0000FF"/>
                </a:solidFill>
                <a:ea typeface="宋体" pitchFamily="2" charset="-122"/>
              </a:rPr>
              <a:t>a13</a:t>
            </a:r>
            <a:r>
              <a:rPr lang="zh-CN" altLang="en-US" sz="2600" dirty="0">
                <a:solidFill>
                  <a:srgbClr val="0000FF"/>
                </a:solidFill>
                <a:ea typeface="宋体" pitchFamily="2" charset="-122"/>
              </a:rPr>
              <a:t>，</a:t>
            </a:r>
            <a:r>
              <a:rPr lang="en-US" altLang="zh-CN" sz="2600" dirty="0">
                <a:solidFill>
                  <a:srgbClr val="0000FF"/>
                </a:solidFill>
                <a:ea typeface="宋体" pitchFamily="2" charset="-122"/>
              </a:rPr>
              <a:t>a14 </a:t>
            </a:r>
            <a:endParaRPr lang="zh-CN" altLang="en-US" sz="2600" dirty="0">
              <a:solidFill>
                <a:srgbClr val="0000FF"/>
              </a:solidFill>
              <a:ea typeface="宋体" pitchFamily="2" charset="-122"/>
            </a:endParaRPr>
          </a:p>
        </p:txBody>
      </p:sp>
      <p:grpSp>
        <p:nvGrpSpPr>
          <p:cNvPr id="4" name="组合 3"/>
          <p:cNvGrpSpPr/>
          <p:nvPr/>
        </p:nvGrpSpPr>
        <p:grpSpPr>
          <a:xfrm>
            <a:off x="944880" y="2300609"/>
            <a:ext cx="6270514" cy="2656203"/>
            <a:chOff x="944880" y="2300609"/>
            <a:chExt cx="6270514" cy="2656203"/>
          </a:xfrm>
        </p:grpSpPr>
        <p:sp>
          <p:nvSpPr>
            <p:cNvPr id="129" name="Oval 54"/>
            <p:cNvSpPr>
              <a:spLocks noChangeArrowheads="1"/>
            </p:cNvSpPr>
            <p:nvPr/>
          </p:nvSpPr>
          <p:spPr bwMode="auto">
            <a:xfrm>
              <a:off x="6855031" y="3487708"/>
              <a:ext cx="360363"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FF3300"/>
                  </a:solidFill>
                  <a:ea typeface="宋体" pitchFamily="2" charset="-122"/>
                </a:rPr>
                <a:t>19</a:t>
              </a:r>
            </a:p>
          </p:txBody>
        </p:sp>
        <p:sp>
          <p:nvSpPr>
            <p:cNvPr id="130" name="Oval 55"/>
            <p:cNvSpPr>
              <a:spLocks noChangeArrowheads="1"/>
            </p:cNvSpPr>
            <p:nvPr/>
          </p:nvSpPr>
          <p:spPr bwMode="auto">
            <a:xfrm>
              <a:off x="5247661" y="4667887"/>
              <a:ext cx="360362"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FF3300"/>
                  </a:solidFill>
                  <a:ea typeface="宋体" pitchFamily="2" charset="-122"/>
                </a:rPr>
                <a:t>15</a:t>
              </a:r>
            </a:p>
          </p:txBody>
        </p:sp>
        <p:sp>
          <p:nvSpPr>
            <p:cNvPr id="131" name="Oval 56"/>
            <p:cNvSpPr>
              <a:spLocks noChangeArrowheads="1"/>
            </p:cNvSpPr>
            <p:nvPr/>
          </p:nvSpPr>
          <p:spPr bwMode="auto">
            <a:xfrm>
              <a:off x="5307740" y="3538326"/>
              <a:ext cx="360362"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FF3300"/>
                  </a:solidFill>
                  <a:ea typeface="宋体" pitchFamily="2" charset="-122"/>
                </a:rPr>
                <a:t>13</a:t>
              </a:r>
            </a:p>
          </p:txBody>
        </p:sp>
        <p:sp>
          <p:nvSpPr>
            <p:cNvPr id="132" name="Oval 57"/>
            <p:cNvSpPr>
              <a:spLocks noChangeArrowheads="1"/>
            </p:cNvSpPr>
            <p:nvPr/>
          </p:nvSpPr>
          <p:spPr bwMode="auto">
            <a:xfrm>
              <a:off x="5395575" y="2300609"/>
              <a:ext cx="360362"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FF3300"/>
                  </a:solidFill>
                  <a:ea typeface="宋体" pitchFamily="2" charset="-122"/>
                </a:rPr>
                <a:t>14</a:t>
              </a:r>
            </a:p>
          </p:txBody>
        </p:sp>
        <p:sp>
          <p:nvSpPr>
            <p:cNvPr id="133" name="Oval 58"/>
            <p:cNvSpPr>
              <a:spLocks noChangeArrowheads="1"/>
            </p:cNvSpPr>
            <p:nvPr/>
          </p:nvSpPr>
          <p:spPr bwMode="auto">
            <a:xfrm>
              <a:off x="4076212" y="3022194"/>
              <a:ext cx="360362"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a:solidFill>
                    <a:srgbClr val="FF3300"/>
                  </a:solidFill>
                  <a:ea typeface="宋体" pitchFamily="2" charset="-122"/>
                </a:rPr>
                <a:t>9</a:t>
              </a:r>
            </a:p>
          </p:txBody>
        </p:sp>
        <p:sp>
          <p:nvSpPr>
            <p:cNvPr id="134" name="Oval 59"/>
            <p:cNvSpPr>
              <a:spLocks noChangeArrowheads="1"/>
            </p:cNvSpPr>
            <p:nvPr/>
          </p:nvSpPr>
          <p:spPr bwMode="auto">
            <a:xfrm>
              <a:off x="4173013" y="4021830"/>
              <a:ext cx="279400" cy="319088"/>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FF3300"/>
                  </a:solidFill>
                  <a:ea typeface="宋体" pitchFamily="2" charset="-122"/>
                </a:rPr>
                <a:t>10</a:t>
              </a:r>
            </a:p>
          </p:txBody>
        </p:sp>
        <p:sp>
          <p:nvSpPr>
            <p:cNvPr id="135" name="Oval 60"/>
            <p:cNvSpPr>
              <a:spLocks noChangeArrowheads="1"/>
            </p:cNvSpPr>
            <p:nvPr/>
          </p:nvSpPr>
          <p:spPr bwMode="auto">
            <a:xfrm>
              <a:off x="2733883" y="4666479"/>
              <a:ext cx="360362"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a:solidFill>
                    <a:srgbClr val="FF3300"/>
                  </a:solidFill>
                  <a:ea typeface="宋体" pitchFamily="2" charset="-122"/>
                </a:rPr>
                <a:t>7</a:t>
              </a:r>
            </a:p>
          </p:txBody>
        </p:sp>
        <p:sp>
          <p:nvSpPr>
            <p:cNvPr id="136" name="Oval 61"/>
            <p:cNvSpPr>
              <a:spLocks noChangeArrowheads="1"/>
            </p:cNvSpPr>
            <p:nvPr/>
          </p:nvSpPr>
          <p:spPr bwMode="auto">
            <a:xfrm>
              <a:off x="2745220" y="3589489"/>
              <a:ext cx="284162" cy="280988"/>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FF3300"/>
                  </a:solidFill>
                  <a:ea typeface="宋体" pitchFamily="2" charset="-122"/>
                </a:rPr>
                <a:t>6</a:t>
              </a:r>
            </a:p>
          </p:txBody>
        </p:sp>
        <p:sp>
          <p:nvSpPr>
            <p:cNvPr id="137" name="Oval 62"/>
            <p:cNvSpPr>
              <a:spLocks noChangeArrowheads="1"/>
            </p:cNvSpPr>
            <p:nvPr/>
          </p:nvSpPr>
          <p:spPr bwMode="auto">
            <a:xfrm>
              <a:off x="2683551" y="2345235"/>
              <a:ext cx="360362"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FF3300"/>
                  </a:solidFill>
                  <a:ea typeface="宋体" pitchFamily="2" charset="-122"/>
                </a:rPr>
                <a:t>3</a:t>
              </a:r>
            </a:p>
          </p:txBody>
        </p:sp>
        <p:sp>
          <p:nvSpPr>
            <p:cNvPr id="138" name="Oval 63"/>
            <p:cNvSpPr>
              <a:spLocks noChangeArrowheads="1"/>
            </p:cNvSpPr>
            <p:nvPr/>
          </p:nvSpPr>
          <p:spPr bwMode="auto">
            <a:xfrm>
              <a:off x="944880" y="3531976"/>
              <a:ext cx="360362"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FF3300"/>
                  </a:solidFill>
                  <a:ea typeface="宋体" pitchFamily="2" charset="-122"/>
                </a:rPr>
                <a:t>0</a:t>
              </a:r>
            </a:p>
          </p:txBody>
        </p:sp>
      </p:grpSp>
      <p:grpSp>
        <p:nvGrpSpPr>
          <p:cNvPr id="139" name="组合 138"/>
          <p:cNvGrpSpPr/>
          <p:nvPr/>
        </p:nvGrpSpPr>
        <p:grpSpPr>
          <a:xfrm>
            <a:off x="954109" y="1711326"/>
            <a:ext cx="6287480" cy="2682832"/>
            <a:chOff x="1082934" y="3360374"/>
            <a:chExt cx="6287480" cy="2682832"/>
          </a:xfrm>
        </p:grpSpPr>
        <p:sp>
          <p:nvSpPr>
            <p:cNvPr id="140" name="Oval 45"/>
            <p:cNvSpPr>
              <a:spLocks noChangeArrowheads="1"/>
            </p:cNvSpPr>
            <p:nvPr/>
          </p:nvSpPr>
          <p:spPr bwMode="auto">
            <a:xfrm>
              <a:off x="2829202" y="3384355"/>
              <a:ext cx="280987" cy="2635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CC00FF"/>
                  </a:solidFill>
                  <a:ea typeface="宋体" pitchFamily="2" charset="-122"/>
                </a:rPr>
                <a:t>3</a:t>
              </a:r>
            </a:p>
          </p:txBody>
        </p:sp>
        <p:sp>
          <p:nvSpPr>
            <p:cNvPr id="141" name="Oval 46"/>
            <p:cNvSpPr>
              <a:spLocks noChangeArrowheads="1"/>
            </p:cNvSpPr>
            <p:nvPr/>
          </p:nvSpPr>
          <p:spPr bwMode="auto">
            <a:xfrm>
              <a:off x="2827584" y="4644165"/>
              <a:ext cx="360362"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CC00FF"/>
                  </a:solidFill>
                  <a:ea typeface="宋体" pitchFamily="2" charset="-122"/>
                </a:rPr>
                <a:t>4</a:t>
              </a:r>
            </a:p>
          </p:txBody>
        </p:sp>
        <p:sp>
          <p:nvSpPr>
            <p:cNvPr id="142" name="Oval 47"/>
            <p:cNvSpPr>
              <a:spLocks noChangeArrowheads="1"/>
            </p:cNvSpPr>
            <p:nvPr/>
          </p:nvSpPr>
          <p:spPr bwMode="auto">
            <a:xfrm>
              <a:off x="2849189" y="5733093"/>
              <a:ext cx="360362"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CC00FF"/>
                  </a:solidFill>
                  <a:ea typeface="宋体" pitchFamily="2" charset="-122"/>
                </a:rPr>
                <a:t>5</a:t>
              </a:r>
            </a:p>
          </p:txBody>
        </p:sp>
        <p:sp>
          <p:nvSpPr>
            <p:cNvPr id="143" name="Oval 48"/>
            <p:cNvSpPr>
              <a:spLocks noChangeArrowheads="1"/>
            </p:cNvSpPr>
            <p:nvPr/>
          </p:nvSpPr>
          <p:spPr bwMode="auto">
            <a:xfrm>
              <a:off x="4205938" y="4073539"/>
              <a:ext cx="360363"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CC00FF"/>
                  </a:solidFill>
                  <a:ea typeface="宋体" pitchFamily="2" charset="-122"/>
                </a:rPr>
                <a:t>9</a:t>
              </a:r>
            </a:p>
          </p:txBody>
        </p:sp>
        <p:sp>
          <p:nvSpPr>
            <p:cNvPr id="144" name="Oval 49"/>
            <p:cNvSpPr>
              <a:spLocks noChangeArrowheads="1"/>
            </p:cNvSpPr>
            <p:nvPr/>
          </p:nvSpPr>
          <p:spPr bwMode="auto">
            <a:xfrm>
              <a:off x="4244080" y="5138654"/>
              <a:ext cx="360362"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CC00FF"/>
                  </a:solidFill>
                  <a:ea typeface="宋体" pitchFamily="2" charset="-122"/>
                </a:rPr>
                <a:t>8</a:t>
              </a:r>
            </a:p>
          </p:txBody>
        </p:sp>
        <p:grpSp>
          <p:nvGrpSpPr>
            <p:cNvPr id="145" name="组合 144"/>
            <p:cNvGrpSpPr/>
            <p:nvPr/>
          </p:nvGrpSpPr>
          <p:grpSpPr>
            <a:xfrm>
              <a:off x="5349935" y="3360374"/>
              <a:ext cx="2020479" cy="2682832"/>
              <a:chOff x="5349935" y="3360374"/>
              <a:chExt cx="2020479" cy="2682832"/>
            </a:xfrm>
          </p:grpSpPr>
          <p:sp>
            <p:nvSpPr>
              <p:cNvPr id="147" name="Oval 50"/>
              <p:cNvSpPr>
                <a:spLocks noChangeArrowheads="1"/>
              </p:cNvSpPr>
              <p:nvPr/>
            </p:nvSpPr>
            <p:spPr bwMode="auto">
              <a:xfrm>
                <a:off x="5490814" y="3360374"/>
                <a:ext cx="360362"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CC00FF"/>
                    </a:solidFill>
                    <a:ea typeface="宋体" pitchFamily="2" charset="-122"/>
                  </a:rPr>
                  <a:t>14</a:t>
                </a:r>
              </a:p>
            </p:txBody>
          </p:sp>
          <p:sp>
            <p:nvSpPr>
              <p:cNvPr id="148" name="Oval 51"/>
              <p:cNvSpPr>
                <a:spLocks noChangeArrowheads="1"/>
              </p:cNvSpPr>
              <p:nvPr/>
            </p:nvSpPr>
            <p:spPr bwMode="auto">
              <a:xfrm>
                <a:off x="5457001" y="4651695"/>
                <a:ext cx="360363"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CC00FF"/>
                    </a:solidFill>
                    <a:ea typeface="宋体" pitchFamily="2" charset="-122"/>
                  </a:rPr>
                  <a:t>13</a:t>
                </a:r>
              </a:p>
            </p:txBody>
          </p:sp>
          <p:sp>
            <p:nvSpPr>
              <p:cNvPr id="149" name="Oval 52"/>
              <p:cNvSpPr>
                <a:spLocks noChangeArrowheads="1"/>
              </p:cNvSpPr>
              <p:nvPr/>
            </p:nvSpPr>
            <p:spPr bwMode="auto">
              <a:xfrm>
                <a:off x="5349935" y="5754281"/>
                <a:ext cx="360362" cy="28892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CC00FF"/>
                    </a:solidFill>
                    <a:ea typeface="宋体" pitchFamily="2" charset="-122"/>
                  </a:rPr>
                  <a:t>12</a:t>
                </a:r>
              </a:p>
            </p:txBody>
          </p:sp>
          <p:sp>
            <p:nvSpPr>
              <p:cNvPr id="150" name="Oval 53"/>
              <p:cNvSpPr>
                <a:spLocks noChangeArrowheads="1"/>
              </p:cNvSpPr>
              <p:nvPr/>
            </p:nvSpPr>
            <p:spPr bwMode="auto">
              <a:xfrm>
                <a:off x="7075139" y="4463659"/>
                <a:ext cx="295275" cy="331788"/>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CC00FF"/>
                    </a:solidFill>
                    <a:ea typeface="宋体" pitchFamily="2" charset="-122"/>
                  </a:rPr>
                  <a:t>19</a:t>
                </a:r>
              </a:p>
            </p:txBody>
          </p:sp>
        </p:grpSp>
        <p:sp>
          <p:nvSpPr>
            <p:cNvPr id="146" name="Oval 64"/>
            <p:cNvSpPr>
              <a:spLocks noChangeArrowheads="1"/>
            </p:cNvSpPr>
            <p:nvPr/>
          </p:nvSpPr>
          <p:spPr bwMode="auto">
            <a:xfrm flipH="1" flipV="1">
              <a:off x="1082934" y="4774996"/>
              <a:ext cx="374968" cy="105085"/>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b="1" dirty="0">
                  <a:solidFill>
                    <a:srgbClr val="CC00FF"/>
                  </a:solidFill>
                  <a:ea typeface="宋体" pitchFamily="2" charset="-122"/>
                </a:rPr>
                <a:t>0</a:t>
              </a:r>
            </a:p>
          </p:txBody>
        </p:sp>
      </p:grpSp>
      <p:grpSp>
        <p:nvGrpSpPr>
          <p:cNvPr id="151" name="Group 4"/>
          <p:cNvGrpSpPr/>
          <p:nvPr/>
        </p:nvGrpSpPr>
        <p:grpSpPr bwMode="auto">
          <a:xfrm>
            <a:off x="1006682" y="1990026"/>
            <a:ext cx="6191250" cy="2665412"/>
            <a:chOff x="0" y="0"/>
            <a:chExt cx="3809" cy="1951"/>
          </a:xfrm>
        </p:grpSpPr>
        <p:sp>
          <p:nvSpPr>
            <p:cNvPr id="152" name="Oval 5"/>
            <p:cNvSpPr>
              <a:spLocks noChangeArrowheads="1"/>
            </p:cNvSpPr>
            <p:nvPr/>
          </p:nvSpPr>
          <p:spPr bwMode="auto">
            <a:xfrm>
              <a:off x="0" y="94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1</a:t>
              </a:r>
            </a:p>
          </p:txBody>
        </p:sp>
        <p:sp>
          <p:nvSpPr>
            <p:cNvPr id="153" name="Oval 6"/>
            <p:cNvSpPr>
              <a:spLocks noChangeArrowheads="1"/>
            </p:cNvSpPr>
            <p:nvPr/>
          </p:nvSpPr>
          <p:spPr bwMode="auto">
            <a:xfrm>
              <a:off x="1042" y="46"/>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2</a:t>
              </a:r>
            </a:p>
          </p:txBody>
        </p:sp>
        <p:sp>
          <p:nvSpPr>
            <p:cNvPr id="154" name="Oval 7"/>
            <p:cNvSpPr>
              <a:spLocks noChangeArrowheads="1"/>
            </p:cNvSpPr>
            <p:nvPr/>
          </p:nvSpPr>
          <p:spPr bwMode="auto">
            <a:xfrm>
              <a:off x="1088" y="953"/>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3</a:t>
              </a:r>
            </a:p>
          </p:txBody>
        </p:sp>
        <p:sp>
          <p:nvSpPr>
            <p:cNvPr id="155" name="Oval 8"/>
            <p:cNvSpPr>
              <a:spLocks noChangeArrowheads="1"/>
            </p:cNvSpPr>
            <p:nvPr/>
          </p:nvSpPr>
          <p:spPr bwMode="auto">
            <a:xfrm>
              <a:off x="1088" y="176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4</a:t>
              </a:r>
            </a:p>
          </p:txBody>
        </p:sp>
        <p:sp>
          <p:nvSpPr>
            <p:cNvPr id="156" name="Line 9"/>
            <p:cNvSpPr>
              <a:spLocks noChangeShapeType="1"/>
            </p:cNvSpPr>
            <p:nvPr/>
          </p:nvSpPr>
          <p:spPr bwMode="auto">
            <a:xfrm flipV="1">
              <a:off x="134" y="180"/>
              <a:ext cx="911" cy="781"/>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157" name="Line 10"/>
            <p:cNvSpPr>
              <a:spLocks noChangeShapeType="1"/>
            </p:cNvSpPr>
            <p:nvPr/>
          </p:nvSpPr>
          <p:spPr bwMode="auto">
            <a:xfrm>
              <a:off x="181" y="1044"/>
              <a:ext cx="914" cy="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158" name="Line 11"/>
            <p:cNvSpPr>
              <a:spLocks noChangeShapeType="1"/>
            </p:cNvSpPr>
            <p:nvPr/>
          </p:nvSpPr>
          <p:spPr bwMode="auto">
            <a:xfrm>
              <a:off x="1178" y="227"/>
              <a:ext cx="770" cy="359"/>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159" name="Line 12"/>
            <p:cNvSpPr>
              <a:spLocks noChangeShapeType="1"/>
            </p:cNvSpPr>
            <p:nvPr/>
          </p:nvSpPr>
          <p:spPr bwMode="auto">
            <a:xfrm flipV="1">
              <a:off x="1269" y="681"/>
              <a:ext cx="634" cy="363"/>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160" name="Oval 13"/>
            <p:cNvSpPr>
              <a:spLocks noChangeArrowheads="1"/>
            </p:cNvSpPr>
            <p:nvPr/>
          </p:nvSpPr>
          <p:spPr bwMode="auto">
            <a:xfrm>
              <a:off x="1904" y="544"/>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5</a:t>
              </a:r>
            </a:p>
          </p:txBody>
        </p:sp>
        <p:sp>
          <p:nvSpPr>
            <p:cNvPr id="161" name="Oval 14"/>
            <p:cNvSpPr>
              <a:spLocks noChangeArrowheads="1"/>
            </p:cNvSpPr>
            <p:nvPr/>
          </p:nvSpPr>
          <p:spPr bwMode="auto">
            <a:xfrm>
              <a:off x="1950" y="1315"/>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6</a:t>
              </a:r>
            </a:p>
          </p:txBody>
        </p:sp>
        <p:sp>
          <p:nvSpPr>
            <p:cNvPr id="162" name="Line 15"/>
            <p:cNvSpPr>
              <a:spLocks noChangeShapeType="1"/>
            </p:cNvSpPr>
            <p:nvPr/>
          </p:nvSpPr>
          <p:spPr bwMode="auto">
            <a:xfrm flipV="1">
              <a:off x="2857" y="999"/>
              <a:ext cx="725" cy="39"/>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163" name="Line 16"/>
            <p:cNvSpPr>
              <a:spLocks noChangeShapeType="1"/>
            </p:cNvSpPr>
            <p:nvPr/>
          </p:nvSpPr>
          <p:spPr bwMode="auto">
            <a:xfrm>
              <a:off x="2077" y="659"/>
              <a:ext cx="643" cy="328"/>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164" name="Line 17"/>
            <p:cNvSpPr>
              <a:spLocks noChangeShapeType="1"/>
            </p:cNvSpPr>
            <p:nvPr/>
          </p:nvSpPr>
          <p:spPr bwMode="auto">
            <a:xfrm flipV="1">
              <a:off x="2057" y="159"/>
              <a:ext cx="709" cy="421"/>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165" name="Oval 18"/>
            <p:cNvSpPr>
              <a:spLocks noChangeArrowheads="1"/>
            </p:cNvSpPr>
            <p:nvPr/>
          </p:nvSpPr>
          <p:spPr bwMode="auto">
            <a:xfrm>
              <a:off x="2720" y="0"/>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7</a:t>
              </a:r>
            </a:p>
          </p:txBody>
        </p:sp>
        <p:sp>
          <p:nvSpPr>
            <p:cNvPr id="166" name="Oval 19"/>
            <p:cNvSpPr>
              <a:spLocks noChangeArrowheads="1"/>
            </p:cNvSpPr>
            <p:nvPr/>
          </p:nvSpPr>
          <p:spPr bwMode="auto">
            <a:xfrm>
              <a:off x="2675" y="952"/>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8</a:t>
              </a:r>
            </a:p>
          </p:txBody>
        </p:sp>
        <p:sp>
          <p:nvSpPr>
            <p:cNvPr id="167" name="Oval 20"/>
            <p:cNvSpPr>
              <a:spLocks noChangeArrowheads="1"/>
            </p:cNvSpPr>
            <p:nvPr/>
          </p:nvSpPr>
          <p:spPr bwMode="auto">
            <a:xfrm>
              <a:off x="2630" y="1769"/>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9</a:t>
              </a:r>
            </a:p>
          </p:txBody>
        </p:sp>
        <p:sp>
          <p:nvSpPr>
            <p:cNvPr id="168" name="Oval 21"/>
            <p:cNvSpPr>
              <a:spLocks noChangeArrowheads="1"/>
            </p:cNvSpPr>
            <p:nvPr/>
          </p:nvSpPr>
          <p:spPr bwMode="auto">
            <a:xfrm>
              <a:off x="3582" y="862"/>
              <a:ext cx="227" cy="227"/>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10</a:t>
              </a:r>
            </a:p>
          </p:txBody>
        </p:sp>
        <p:sp>
          <p:nvSpPr>
            <p:cNvPr id="169" name="Line 22"/>
            <p:cNvSpPr>
              <a:spLocks noChangeShapeType="1"/>
            </p:cNvSpPr>
            <p:nvPr/>
          </p:nvSpPr>
          <p:spPr bwMode="auto">
            <a:xfrm>
              <a:off x="148" y="1101"/>
              <a:ext cx="947" cy="709"/>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170" name="Line 23"/>
            <p:cNvSpPr>
              <a:spLocks noChangeShapeType="1"/>
            </p:cNvSpPr>
            <p:nvPr/>
          </p:nvSpPr>
          <p:spPr bwMode="auto">
            <a:xfrm flipV="1">
              <a:off x="1246" y="1458"/>
              <a:ext cx="725" cy="352"/>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171" name="Line 24"/>
            <p:cNvSpPr>
              <a:spLocks noChangeShapeType="1"/>
            </p:cNvSpPr>
            <p:nvPr/>
          </p:nvSpPr>
          <p:spPr bwMode="auto">
            <a:xfrm>
              <a:off x="1269" y="1084"/>
              <a:ext cx="724" cy="24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172" name="Line 25"/>
            <p:cNvSpPr>
              <a:spLocks noChangeShapeType="1"/>
            </p:cNvSpPr>
            <p:nvPr/>
          </p:nvSpPr>
          <p:spPr bwMode="auto">
            <a:xfrm flipV="1">
              <a:off x="2129" y="1097"/>
              <a:ext cx="568" cy="282"/>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173" name="Line 26"/>
            <p:cNvSpPr>
              <a:spLocks noChangeShapeType="1"/>
            </p:cNvSpPr>
            <p:nvPr/>
          </p:nvSpPr>
          <p:spPr bwMode="auto">
            <a:xfrm>
              <a:off x="2115" y="1458"/>
              <a:ext cx="515" cy="361"/>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174" name="Line 27"/>
            <p:cNvSpPr>
              <a:spLocks noChangeShapeType="1"/>
            </p:cNvSpPr>
            <p:nvPr/>
          </p:nvSpPr>
          <p:spPr bwMode="auto">
            <a:xfrm>
              <a:off x="2879" y="159"/>
              <a:ext cx="794" cy="703"/>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175" name="Line 28"/>
            <p:cNvSpPr>
              <a:spLocks noChangeShapeType="1"/>
            </p:cNvSpPr>
            <p:nvPr/>
          </p:nvSpPr>
          <p:spPr bwMode="auto">
            <a:xfrm flipV="1">
              <a:off x="2793" y="1055"/>
              <a:ext cx="834" cy="76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176" name="Line 29"/>
            <p:cNvSpPr>
              <a:spLocks noChangeShapeType="1"/>
            </p:cNvSpPr>
            <p:nvPr/>
          </p:nvSpPr>
          <p:spPr bwMode="auto">
            <a:xfrm>
              <a:off x="1269" y="1898"/>
              <a:ext cx="1361" cy="2"/>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177" name="Oval 30"/>
            <p:cNvSpPr>
              <a:spLocks noChangeArrowheads="1"/>
            </p:cNvSpPr>
            <p:nvPr/>
          </p:nvSpPr>
          <p:spPr bwMode="auto">
            <a:xfrm>
              <a:off x="136" y="363"/>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a:t>
              </a:r>
              <a:r>
                <a:rPr lang="en-US" altLang="zh-CN" dirty="0">
                  <a:ea typeface="宋体" pitchFamily="2" charset="-122"/>
                </a:rPr>
                <a:t>=3</a:t>
              </a:r>
            </a:p>
          </p:txBody>
        </p:sp>
        <p:sp>
          <p:nvSpPr>
            <p:cNvPr id="178" name="Oval 31"/>
            <p:cNvSpPr>
              <a:spLocks noChangeArrowheads="1"/>
            </p:cNvSpPr>
            <p:nvPr/>
          </p:nvSpPr>
          <p:spPr bwMode="auto">
            <a:xfrm>
              <a:off x="136" y="1459"/>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3</a:t>
              </a:r>
              <a:r>
                <a:rPr lang="en-US" altLang="zh-CN" dirty="0">
                  <a:ea typeface="宋体" pitchFamily="2" charset="-122"/>
                </a:rPr>
                <a:t>=5</a:t>
              </a:r>
            </a:p>
          </p:txBody>
        </p:sp>
        <p:sp>
          <p:nvSpPr>
            <p:cNvPr id="179" name="Oval 32"/>
            <p:cNvSpPr>
              <a:spLocks noChangeArrowheads="1"/>
            </p:cNvSpPr>
            <p:nvPr/>
          </p:nvSpPr>
          <p:spPr bwMode="auto">
            <a:xfrm>
              <a:off x="453" y="826"/>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2</a:t>
              </a:r>
              <a:r>
                <a:rPr lang="en-US" altLang="zh-CN" dirty="0">
                  <a:ea typeface="宋体" pitchFamily="2" charset="-122"/>
                </a:rPr>
                <a:t>=4</a:t>
              </a:r>
            </a:p>
          </p:txBody>
        </p:sp>
        <p:sp>
          <p:nvSpPr>
            <p:cNvPr id="180" name="Oval 33"/>
            <p:cNvSpPr>
              <a:spLocks noChangeArrowheads="1"/>
            </p:cNvSpPr>
            <p:nvPr/>
          </p:nvSpPr>
          <p:spPr bwMode="auto">
            <a:xfrm>
              <a:off x="1134" y="681"/>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5</a:t>
              </a:r>
              <a:r>
                <a:rPr lang="en-US" altLang="zh-CN" dirty="0">
                  <a:ea typeface="宋体" pitchFamily="2" charset="-122"/>
                </a:rPr>
                <a:t>=3</a:t>
              </a:r>
            </a:p>
          </p:txBody>
        </p:sp>
        <p:sp>
          <p:nvSpPr>
            <p:cNvPr id="181" name="Oval 34"/>
            <p:cNvSpPr>
              <a:spLocks noChangeArrowheads="1"/>
            </p:cNvSpPr>
            <p:nvPr/>
          </p:nvSpPr>
          <p:spPr bwMode="auto">
            <a:xfrm>
              <a:off x="1315" y="182"/>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4</a:t>
              </a:r>
              <a:r>
                <a:rPr lang="en-US" altLang="zh-CN" dirty="0">
                  <a:ea typeface="宋体" pitchFamily="2" charset="-122"/>
                </a:rPr>
                <a:t>=6</a:t>
              </a:r>
            </a:p>
          </p:txBody>
        </p:sp>
        <p:sp>
          <p:nvSpPr>
            <p:cNvPr id="182" name="Oval 35"/>
            <p:cNvSpPr>
              <a:spLocks noChangeArrowheads="1"/>
            </p:cNvSpPr>
            <p:nvPr/>
          </p:nvSpPr>
          <p:spPr bwMode="auto">
            <a:xfrm>
              <a:off x="2027" y="175"/>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8</a:t>
              </a:r>
              <a:r>
                <a:rPr lang="en-US" altLang="zh-CN" dirty="0">
                  <a:ea typeface="宋体" pitchFamily="2" charset="-122"/>
                </a:rPr>
                <a:t>=5</a:t>
              </a:r>
            </a:p>
          </p:txBody>
        </p:sp>
        <p:sp>
          <p:nvSpPr>
            <p:cNvPr id="183" name="Oval 36"/>
            <p:cNvSpPr>
              <a:spLocks noChangeArrowheads="1"/>
            </p:cNvSpPr>
            <p:nvPr/>
          </p:nvSpPr>
          <p:spPr bwMode="auto">
            <a:xfrm>
              <a:off x="2233" y="621"/>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9</a:t>
              </a:r>
              <a:r>
                <a:rPr lang="en-US" altLang="zh-CN" dirty="0">
                  <a:ea typeface="宋体" pitchFamily="2" charset="-122"/>
                </a:rPr>
                <a:t>=4</a:t>
              </a:r>
            </a:p>
          </p:txBody>
        </p:sp>
        <p:sp>
          <p:nvSpPr>
            <p:cNvPr id="184" name="Oval 37"/>
            <p:cNvSpPr>
              <a:spLocks noChangeArrowheads="1"/>
            </p:cNvSpPr>
            <p:nvPr/>
          </p:nvSpPr>
          <p:spPr bwMode="auto">
            <a:xfrm>
              <a:off x="1179" y="1180"/>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6</a:t>
              </a:r>
              <a:r>
                <a:rPr lang="en-US" altLang="zh-CN" dirty="0">
                  <a:ea typeface="宋体" pitchFamily="2" charset="-122"/>
                </a:rPr>
                <a:t>=4</a:t>
              </a:r>
            </a:p>
          </p:txBody>
        </p:sp>
        <p:sp>
          <p:nvSpPr>
            <p:cNvPr id="185" name="Oval 38"/>
            <p:cNvSpPr>
              <a:spLocks noChangeArrowheads="1"/>
            </p:cNvSpPr>
            <p:nvPr/>
          </p:nvSpPr>
          <p:spPr bwMode="auto">
            <a:xfrm>
              <a:off x="1993" y="1055"/>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10</a:t>
              </a:r>
              <a:r>
                <a:rPr lang="en-US" altLang="zh-CN" dirty="0">
                  <a:ea typeface="宋体" pitchFamily="2" charset="-122"/>
                </a:rPr>
                <a:t>=3</a:t>
              </a:r>
            </a:p>
          </p:txBody>
        </p:sp>
        <p:sp>
          <p:nvSpPr>
            <p:cNvPr id="186" name="Oval 39"/>
            <p:cNvSpPr>
              <a:spLocks noChangeArrowheads="1"/>
            </p:cNvSpPr>
            <p:nvPr/>
          </p:nvSpPr>
          <p:spPr bwMode="auto">
            <a:xfrm>
              <a:off x="1723" y="1687"/>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12</a:t>
              </a:r>
              <a:r>
                <a:rPr lang="en-US" altLang="zh-CN" dirty="0">
                  <a:ea typeface="宋体" pitchFamily="2" charset="-122"/>
                </a:rPr>
                <a:t>=6</a:t>
              </a:r>
            </a:p>
          </p:txBody>
        </p:sp>
        <p:sp>
          <p:nvSpPr>
            <p:cNvPr id="187" name="Oval 40"/>
            <p:cNvSpPr>
              <a:spLocks noChangeArrowheads="1"/>
            </p:cNvSpPr>
            <p:nvPr/>
          </p:nvSpPr>
          <p:spPr bwMode="auto">
            <a:xfrm>
              <a:off x="2187" y="1386"/>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11</a:t>
              </a:r>
              <a:r>
                <a:rPr lang="en-US" altLang="zh-CN" dirty="0">
                  <a:ea typeface="宋体" pitchFamily="2" charset="-122"/>
                </a:rPr>
                <a:t>=4</a:t>
              </a:r>
            </a:p>
          </p:txBody>
        </p:sp>
        <p:sp>
          <p:nvSpPr>
            <p:cNvPr id="188" name="Oval 41"/>
            <p:cNvSpPr>
              <a:spLocks noChangeArrowheads="1"/>
            </p:cNvSpPr>
            <p:nvPr/>
          </p:nvSpPr>
          <p:spPr bwMode="auto">
            <a:xfrm>
              <a:off x="3129" y="1429"/>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15</a:t>
              </a:r>
              <a:r>
                <a:rPr lang="en-US" altLang="zh-CN" dirty="0">
                  <a:ea typeface="宋体" pitchFamily="2" charset="-122"/>
                </a:rPr>
                <a:t>=4</a:t>
              </a:r>
            </a:p>
          </p:txBody>
        </p:sp>
        <p:sp>
          <p:nvSpPr>
            <p:cNvPr id="189" name="Oval 42"/>
            <p:cNvSpPr>
              <a:spLocks noChangeArrowheads="1"/>
            </p:cNvSpPr>
            <p:nvPr/>
          </p:nvSpPr>
          <p:spPr bwMode="auto">
            <a:xfrm>
              <a:off x="2903" y="817"/>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14</a:t>
              </a:r>
              <a:r>
                <a:rPr lang="en-US" altLang="zh-CN" dirty="0">
                  <a:ea typeface="宋体" pitchFamily="2" charset="-122"/>
                </a:rPr>
                <a:t>=6</a:t>
              </a:r>
            </a:p>
          </p:txBody>
        </p:sp>
        <p:sp>
          <p:nvSpPr>
            <p:cNvPr id="190" name="Oval 43"/>
            <p:cNvSpPr>
              <a:spLocks noChangeArrowheads="1"/>
            </p:cNvSpPr>
            <p:nvPr/>
          </p:nvSpPr>
          <p:spPr bwMode="auto">
            <a:xfrm>
              <a:off x="3175" y="318"/>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13</a:t>
              </a:r>
              <a:r>
                <a:rPr lang="en-US" altLang="zh-CN" dirty="0">
                  <a:ea typeface="宋体" pitchFamily="2" charset="-122"/>
                </a:rPr>
                <a:t>=5</a:t>
              </a:r>
            </a:p>
          </p:txBody>
        </p:sp>
        <p:sp>
          <p:nvSpPr>
            <p:cNvPr id="191" name="Oval 44"/>
            <p:cNvSpPr>
              <a:spLocks noChangeArrowheads="1"/>
            </p:cNvSpPr>
            <p:nvPr/>
          </p:nvSpPr>
          <p:spPr bwMode="auto">
            <a:xfrm>
              <a:off x="1102" y="1497"/>
              <a:ext cx="544" cy="18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i="1" dirty="0">
                  <a:latin typeface="Times New Roman" pitchFamily="18" charset="0"/>
                  <a:ea typeface="宋体" pitchFamily="2" charset="-122"/>
                  <a:cs typeface="Times New Roman" pitchFamily="18" charset="0"/>
                </a:rPr>
                <a:t>a</a:t>
              </a:r>
              <a:r>
                <a:rPr lang="en-US" altLang="zh-CN" baseline="-25000" dirty="0">
                  <a:ea typeface="宋体" pitchFamily="2" charset="-122"/>
                </a:rPr>
                <a:t>7</a:t>
              </a:r>
              <a:r>
                <a:rPr lang="en-US" altLang="zh-CN" dirty="0">
                  <a:ea typeface="宋体" pitchFamily="2" charset="-122"/>
                </a:rPr>
                <a:t>=3</a:t>
              </a:r>
            </a:p>
          </p:txBody>
        </p:sp>
      </p:grpSp>
      <p:grpSp>
        <p:nvGrpSpPr>
          <p:cNvPr id="82" name="组合 81"/>
          <p:cNvGrpSpPr/>
          <p:nvPr/>
        </p:nvGrpSpPr>
        <p:grpSpPr>
          <a:xfrm>
            <a:off x="541441" y="102062"/>
            <a:ext cx="7918991" cy="699930"/>
            <a:chOff x="541441" y="102062"/>
            <a:chExt cx="7918991" cy="699930"/>
          </a:xfrm>
        </p:grpSpPr>
        <p:sp>
          <p:nvSpPr>
            <p:cNvPr id="83" name="TextBox 6"/>
            <p:cNvSpPr txBox="1">
              <a:spLocks noChangeArrowheads="1"/>
            </p:cNvSpPr>
            <p:nvPr/>
          </p:nvSpPr>
          <p:spPr bwMode="auto">
            <a:xfrm>
              <a:off x="685457" y="102062"/>
              <a:ext cx="7774975" cy="64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9.6 </a:t>
              </a:r>
              <a:r>
                <a:rPr lang="zh-CN" altLang="en-US" sz="3600" b="1" dirty="0">
                  <a:latin typeface="Times New Roman" pitchFamily="18" charset="0"/>
                  <a:ea typeface="黑体" pitchFamily="49" charset="-122"/>
                </a:rPr>
                <a:t>有向无环图的应用</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关键路径</a:t>
              </a:r>
            </a:p>
          </p:txBody>
        </p:sp>
        <p:grpSp>
          <p:nvGrpSpPr>
            <p:cNvPr id="84" name="组合 83"/>
            <p:cNvGrpSpPr/>
            <p:nvPr/>
          </p:nvGrpSpPr>
          <p:grpSpPr>
            <a:xfrm>
              <a:off x="541441" y="127832"/>
              <a:ext cx="784080" cy="674160"/>
              <a:chOff x="541441" y="127832"/>
              <a:chExt cx="784080" cy="674160"/>
            </a:xfrm>
          </p:grpSpPr>
          <p:sp>
            <p:nvSpPr>
              <p:cNvPr id="85"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pic>
            <p:nvPicPr>
              <p:cNvPr id="86" name="图片 85"/>
              <p:cNvPicPr>
                <a:picLocks noChangeAspect="1"/>
              </p:cNvPicPr>
              <p:nvPr/>
            </p:nvPicPr>
            <p:blipFill>
              <a:blip r:embed="rId2" cstate="print"/>
              <a:stretch>
                <a:fillRect/>
              </a:stretch>
            </p:blipFill>
            <p:spPr>
              <a:xfrm>
                <a:off x="734178" y="297299"/>
                <a:ext cx="404824" cy="335225"/>
              </a:xfrm>
              <a:prstGeom prst="rect">
                <a:avLst/>
              </a:prstGeom>
            </p:spPr>
          </p:pic>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51"/>
                                        </p:tgtEl>
                                        <p:attrNameLst>
                                          <p:attrName>style.visibility</p:attrName>
                                        </p:attrNameLst>
                                      </p:cBhvr>
                                      <p:to>
                                        <p:strVal val="visible"/>
                                      </p:to>
                                    </p:set>
                                    <p:anim calcmode="lin" valueType="num">
                                      <p:cBhvr additive="base">
                                        <p:cTn id="11" dur="500" fill="hold"/>
                                        <p:tgtEl>
                                          <p:spTgt spid="151"/>
                                        </p:tgtEl>
                                        <p:attrNameLst>
                                          <p:attrName>ppt_x</p:attrName>
                                        </p:attrNameLst>
                                      </p:cBhvr>
                                      <p:tavLst>
                                        <p:tav tm="0">
                                          <p:val>
                                            <p:strVal val="#ppt_x"/>
                                          </p:val>
                                        </p:tav>
                                        <p:tav tm="100000">
                                          <p:val>
                                            <p:strVal val="#ppt_x"/>
                                          </p:val>
                                        </p:tav>
                                      </p:tavLst>
                                    </p:anim>
                                    <p:anim calcmode="lin" valueType="num">
                                      <p:cBhvr additive="base">
                                        <p:cTn id="12" dur="500" fill="hold"/>
                                        <p:tgtEl>
                                          <p:spTgt spid="1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9"/>
                                        </p:tgtEl>
                                        <p:attrNameLst>
                                          <p:attrName>style.visibility</p:attrName>
                                        </p:attrNameLst>
                                      </p:cBhvr>
                                      <p:to>
                                        <p:strVal val="visible"/>
                                      </p:to>
                                    </p:set>
                                    <p:anim calcmode="lin" valueType="num">
                                      <p:cBhvr additive="base">
                                        <p:cTn id="19" dur="500" fill="hold"/>
                                        <p:tgtEl>
                                          <p:spTgt spid="139"/>
                                        </p:tgtEl>
                                        <p:attrNameLst>
                                          <p:attrName>ppt_x</p:attrName>
                                        </p:attrNameLst>
                                      </p:cBhvr>
                                      <p:tavLst>
                                        <p:tav tm="0">
                                          <p:val>
                                            <p:strVal val="#ppt_x"/>
                                          </p:val>
                                        </p:tav>
                                        <p:tav tm="100000">
                                          <p:val>
                                            <p:strVal val="#ppt_x"/>
                                          </p:val>
                                        </p:tav>
                                      </p:tavLst>
                                    </p:anim>
                                    <p:anim calcmode="lin" valueType="num">
                                      <p:cBhvr additive="base">
                                        <p:cTn id="20" dur="500" fill="hold"/>
                                        <p:tgtEl>
                                          <p:spTgt spid="13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8914"/>
                                        </p:tgtEl>
                                        <p:attrNameLst>
                                          <p:attrName>style.visibility</p:attrName>
                                        </p:attrNameLst>
                                      </p:cBhvr>
                                      <p:to>
                                        <p:strVal val="visible"/>
                                      </p:to>
                                    </p:set>
                                    <p:animEffect transition="in" filter="blinds(horizontal)">
                                      <p:cBhvr>
                                        <p:cTn id="30" dur="500"/>
                                        <p:tgtEl>
                                          <p:spTgt spid="7891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8915"/>
                                        </p:tgtEl>
                                        <p:attrNameLst>
                                          <p:attrName>style.visibility</p:attrName>
                                        </p:attrNameLst>
                                      </p:cBhvr>
                                      <p:to>
                                        <p:strVal val="visible"/>
                                      </p:to>
                                    </p:set>
                                    <p:animEffect transition="in" filter="blinds(horizontal)">
                                      <p:cBhvr>
                                        <p:cTn id="35" dur="500"/>
                                        <p:tgtEl>
                                          <p:spTgt spid="78915"/>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8916"/>
                                        </p:tgtEl>
                                        <p:attrNameLst>
                                          <p:attrName>style.visibility</p:attrName>
                                        </p:attrNameLst>
                                      </p:cBhvr>
                                      <p:to>
                                        <p:strVal val="visible"/>
                                      </p:to>
                                    </p:set>
                                    <p:animEffect transition="in" filter="blinds(horizontal)">
                                      <p:cBhvr>
                                        <p:cTn id="40" dur="500"/>
                                        <p:tgtEl>
                                          <p:spTgt spid="7891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78918"/>
                                        </p:tgtEl>
                                        <p:attrNameLst>
                                          <p:attrName>style.visibility</p:attrName>
                                        </p:attrNameLst>
                                      </p:cBhvr>
                                      <p:to>
                                        <p:strVal val="visible"/>
                                      </p:to>
                                    </p:set>
                                    <p:animEffect transition="in" filter="blinds(horizontal)">
                                      <p:cBhvr>
                                        <p:cTn id="45" dur="500"/>
                                        <p:tgtEl>
                                          <p:spTgt spid="78918"/>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78917"/>
                                        </p:tgtEl>
                                        <p:attrNameLst>
                                          <p:attrName>style.visibility</p:attrName>
                                        </p:attrNameLst>
                                      </p:cBhvr>
                                      <p:to>
                                        <p:strVal val="visible"/>
                                      </p:to>
                                    </p:set>
                                    <p:animEffect transition="in" filter="blinds(horizontal)">
                                      <p:cBhvr>
                                        <p:cTn id="50" dur="500"/>
                                        <p:tgtEl>
                                          <p:spTgt spid="78917"/>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78919">
                                            <p:txEl>
                                              <p:pRg st="0" end="0"/>
                                            </p:txEl>
                                          </p:spTgt>
                                        </p:tgtEl>
                                        <p:attrNameLst>
                                          <p:attrName>style.visibility</p:attrName>
                                        </p:attrNameLst>
                                      </p:cBhvr>
                                      <p:to>
                                        <p:strVal val="visible"/>
                                      </p:to>
                                    </p:set>
                                    <p:animEffect transition="in" filter="blinds(horizontal)">
                                      <p:cBhvr>
                                        <p:cTn id="55" dur="500"/>
                                        <p:tgtEl>
                                          <p:spTgt spid="78919">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78919">
                                            <p:txEl>
                                              <p:pRg st="1" end="1"/>
                                            </p:txEl>
                                          </p:spTgt>
                                        </p:tgtEl>
                                        <p:attrNameLst>
                                          <p:attrName>style.visibility</p:attrName>
                                        </p:attrNameLst>
                                      </p:cBhvr>
                                      <p:to>
                                        <p:strVal val="visible"/>
                                      </p:to>
                                    </p:set>
                                    <p:animEffect transition="in" filter="blinds(horizontal)">
                                      <p:cBhvr>
                                        <p:cTn id="60" dur="500"/>
                                        <p:tgtEl>
                                          <p:spTgt spid="789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84</a:t>
            </a:fld>
            <a:endParaRPr lang="zh-CN" altLang="en-US" dirty="0"/>
          </a:p>
        </p:txBody>
      </p:sp>
      <p:sp>
        <p:nvSpPr>
          <p:cNvPr id="13" name="矩形 12"/>
          <p:cNvSpPr/>
          <p:nvPr/>
        </p:nvSpPr>
        <p:spPr>
          <a:xfrm>
            <a:off x="714348" y="5072074"/>
            <a:ext cx="8032640" cy="830997"/>
          </a:xfrm>
          <a:prstGeom prst="rect">
            <a:avLst/>
          </a:prstGeom>
        </p:spPr>
        <p:txBody>
          <a:bodyPr wrap="square">
            <a:spAutoFit/>
          </a:bodyPr>
          <a:lstStyle/>
          <a:p>
            <a:pPr marL="342900" indent="-342900">
              <a:buClr>
                <a:srgbClr val="FF0000"/>
              </a:buClr>
              <a:buFont typeface="Wingdings" pitchFamily="2" charset="2"/>
              <a:buChar char="Ø"/>
            </a:pPr>
            <a:r>
              <a:rPr lang="zh-CN" altLang="en-US" sz="2400" b="1" dirty="0">
                <a:solidFill>
                  <a:srgbClr val="333333"/>
                </a:solidFill>
                <a:latin typeface="Time New Romans"/>
                <a:ea typeface="仿宋" pitchFamily="49" charset="-122"/>
              </a:rPr>
              <a:t>最短路径问题：旨在寻找图（由结点和路径组成的）中两结点之间的最短路径</a:t>
            </a:r>
            <a:endParaRPr lang="zh-CN" altLang="en-US" sz="2400" b="1" dirty="0">
              <a:latin typeface="Time New Romans"/>
              <a:ea typeface="仿宋" pitchFamily="49" charset="-122"/>
            </a:endParaRPr>
          </a:p>
        </p:txBody>
      </p:sp>
      <p:grpSp>
        <p:nvGrpSpPr>
          <p:cNvPr id="14" name="组合 13"/>
          <p:cNvGrpSpPr/>
          <p:nvPr/>
        </p:nvGrpSpPr>
        <p:grpSpPr>
          <a:xfrm>
            <a:off x="-1332656" y="129471"/>
            <a:ext cx="7848872" cy="649551"/>
            <a:chOff x="-866104" y="5184550"/>
            <a:chExt cx="7848872" cy="649551"/>
          </a:xfrm>
        </p:grpSpPr>
        <p:grpSp>
          <p:nvGrpSpPr>
            <p:cNvPr id="15" name="组合 14"/>
            <p:cNvGrpSpPr/>
            <p:nvPr/>
          </p:nvGrpSpPr>
          <p:grpSpPr>
            <a:xfrm>
              <a:off x="-866104" y="5184550"/>
              <a:ext cx="7848872" cy="649551"/>
              <a:chOff x="-986925" y="5820119"/>
              <a:chExt cx="8549038" cy="850570"/>
            </a:xfrm>
          </p:grpSpPr>
          <p:sp>
            <p:nvSpPr>
              <p:cNvPr id="17"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18" name="TextBox 6"/>
              <p:cNvSpPr txBox="1">
                <a:spLocks noChangeArrowheads="1"/>
              </p:cNvSpPr>
              <p:nvPr/>
            </p:nvSpPr>
            <p:spPr bwMode="auto">
              <a:xfrm>
                <a:off x="-986925" y="5824367"/>
                <a:ext cx="8549038" cy="846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9.7 </a:t>
                </a:r>
                <a:r>
                  <a:rPr lang="zh-CN" altLang="en-US" sz="3600" b="1" dirty="0">
                    <a:latin typeface="Times New Roman" pitchFamily="18" charset="0"/>
                    <a:ea typeface="黑体" pitchFamily="49" charset="-122"/>
                  </a:rPr>
                  <a:t>最短路径</a:t>
                </a:r>
              </a:p>
            </p:txBody>
          </p:sp>
        </p:grpSp>
        <p:pic>
          <p:nvPicPr>
            <p:cNvPr id="16" name="图片 1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50552" y="5308113"/>
              <a:ext cx="386546" cy="387475"/>
            </a:xfrm>
            <a:prstGeom prst="rect">
              <a:avLst/>
            </a:prstGeom>
          </p:spPr>
        </p:pic>
      </p:grpSp>
      <p:pic>
        <p:nvPicPr>
          <p:cNvPr id="20" name="图片 1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154312" y="1700808"/>
            <a:ext cx="3101330" cy="2115107"/>
          </a:xfrm>
          <a:prstGeom prst="rect">
            <a:avLst/>
          </a:prstGeom>
        </p:spPr>
      </p:pic>
      <p:pic>
        <p:nvPicPr>
          <p:cNvPr id="21" name="图片 2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308304" y="2132856"/>
            <a:ext cx="1459156" cy="1440160"/>
          </a:xfrm>
          <a:prstGeom prst="rect">
            <a:avLst/>
          </a:prstGeom>
        </p:spPr>
      </p:pic>
      <p:sp>
        <p:nvSpPr>
          <p:cNvPr id="22" name="矩形 21"/>
          <p:cNvSpPr/>
          <p:nvPr/>
        </p:nvSpPr>
        <p:spPr>
          <a:xfrm>
            <a:off x="484237" y="1120392"/>
            <a:ext cx="3456384" cy="830997"/>
          </a:xfrm>
          <a:prstGeom prst="rect">
            <a:avLst/>
          </a:prstGeom>
        </p:spPr>
        <p:txBody>
          <a:bodyPr wrap="square">
            <a:spAutoFit/>
          </a:bodyPr>
          <a:lstStyle/>
          <a:p>
            <a:pPr marL="342900" indent="-342900">
              <a:buClr>
                <a:srgbClr val="FF0000"/>
              </a:buClr>
              <a:buFont typeface="Wingdings" pitchFamily="2" charset="2"/>
              <a:buChar char="ü"/>
            </a:pPr>
            <a:r>
              <a:rPr lang="zh-CN" altLang="en-US" sz="2400" b="1" dirty="0"/>
              <a:t>中国邮递员问题：   </a:t>
            </a:r>
            <a:endParaRPr lang="en-US" altLang="zh-CN" sz="2400" b="1" dirty="0"/>
          </a:p>
          <a:p>
            <a:r>
              <a:rPr lang="zh-CN" altLang="en-US" sz="2400" b="1" dirty="0">
                <a:solidFill>
                  <a:srgbClr val="FF0000"/>
                </a:solidFill>
              </a:rPr>
              <a:t>如何选择最短路径送信</a:t>
            </a:r>
            <a:r>
              <a:rPr lang="en-US" altLang="zh-CN" sz="2400" b="1" dirty="0">
                <a:solidFill>
                  <a:srgbClr val="FF0000"/>
                </a:solidFill>
              </a:rPr>
              <a:t>? </a:t>
            </a:r>
            <a:r>
              <a:rPr lang="zh-CN" altLang="en-US" sz="2400" b="1" dirty="0">
                <a:solidFill>
                  <a:srgbClr val="FF0000"/>
                </a:solidFill>
              </a:rPr>
              <a:t> </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28AD9EE8-A655-4161-91FD-5DF64D07D47F}" type="slidenum">
              <a:rPr lang="zh-CN" altLang="en-US">
                <a:latin typeface="Verdana" pitchFamily="34" charset="0"/>
                <a:ea typeface="宋体" pitchFamily="2" charset="-122"/>
              </a:rPr>
              <a:pPr/>
              <a:t>85</a:t>
            </a:fld>
            <a:endParaRPr lang="en-US" altLang="zh-CN">
              <a:latin typeface="Verdana" pitchFamily="34" charset="0"/>
              <a:ea typeface="宋体" pitchFamily="2" charset="-122"/>
            </a:endParaRPr>
          </a:p>
        </p:txBody>
      </p:sp>
      <p:sp>
        <p:nvSpPr>
          <p:cNvPr id="2" name="Rectangle 3"/>
          <p:cNvSpPr>
            <a:spLocks noGrp="1" noChangeArrowheads="1"/>
          </p:cNvSpPr>
          <p:nvPr>
            <p:ph type="body" idx="1"/>
          </p:nvPr>
        </p:nvSpPr>
        <p:spPr>
          <a:xfrm>
            <a:off x="323528" y="908720"/>
            <a:ext cx="7993062" cy="4464050"/>
          </a:xfrm>
        </p:spPr>
        <p:txBody>
          <a:bodyPr/>
          <a:lstStyle/>
          <a:p>
            <a:pPr eaLnBrk="1" hangingPunct="1">
              <a:buClr>
                <a:srgbClr val="FF0000"/>
              </a:buClr>
              <a:buFont typeface="Wingdings" pitchFamily="2" charset="2"/>
              <a:buChar char="Ø"/>
            </a:pPr>
            <a:r>
              <a:rPr lang="zh-CN" altLang="en-US" sz="3200" b="1" dirty="0"/>
              <a:t>分两类问题：</a:t>
            </a:r>
          </a:p>
          <a:p>
            <a:pPr eaLnBrk="1" hangingPunct="1">
              <a:buClr>
                <a:srgbClr val="FF0000"/>
              </a:buClr>
              <a:buFont typeface="Wingdings" pitchFamily="2" charset="2"/>
              <a:buChar char="n"/>
            </a:pPr>
            <a:r>
              <a:rPr lang="zh-CN" altLang="en-US" sz="2800" b="1" dirty="0"/>
              <a:t>从单个点到其余各点之间</a:t>
            </a:r>
            <a:r>
              <a:rPr lang="en-US" altLang="zh-CN" sz="2800" b="1" dirty="0"/>
              <a:t>(</a:t>
            </a:r>
            <a:r>
              <a:rPr lang="zh-CN" altLang="en-US" sz="2800" b="1" dirty="0">
                <a:solidFill>
                  <a:srgbClr val="FF0000"/>
                </a:solidFill>
              </a:rPr>
              <a:t>单源</a:t>
            </a:r>
            <a:r>
              <a:rPr lang="en-US" altLang="zh-CN" sz="2800" b="1" dirty="0"/>
              <a:t>)</a:t>
            </a:r>
            <a:r>
              <a:rPr lang="zh-CN" altLang="en-US" sz="2800" b="1" dirty="0"/>
              <a:t>的最短路径 </a:t>
            </a:r>
          </a:p>
          <a:p>
            <a:pPr lvl="1" eaLnBrk="1" hangingPunct="1">
              <a:buClr>
                <a:srgbClr val="FF0000"/>
              </a:buClr>
            </a:pPr>
            <a:r>
              <a:rPr lang="zh-CN" altLang="en-US" sz="3000" dirty="0"/>
              <a:t>经典算法</a:t>
            </a:r>
          </a:p>
          <a:p>
            <a:pPr lvl="2" eaLnBrk="1" hangingPunct="1">
              <a:buClr>
                <a:srgbClr val="FF0000"/>
              </a:buClr>
            </a:pPr>
            <a:r>
              <a:rPr lang="en-US" altLang="zh-CN" sz="3100" dirty="0">
                <a:solidFill>
                  <a:srgbClr val="0000FF"/>
                </a:solidFill>
              </a:rPr>
              <a:t>Dijkstra</a:t>
            </a:r>
            <a:r>
              <a:rPr lang="zh-CN" altLang="en-US" sz="3100" dirty="0">
                <a:solidFill>
                  <a:srgbClr val="0000FF"/>
                </a:solidFill>
              </a:rPr>
              <a:t>算法</a:t>
            </a:r>
            <a:endParaRPr lang="en-US" altLang="zh-CN" sz="3100" dirty="0">
              <a:solidFill>
                <a:srgbClr val="0000FF"/>
              </a:solidFill>
            </a:endParaRPr>
          </a:p>
          <a:p>
            <a:pPr lvl="2" eaLnBrk="1" hangingPunct="1">
              <a:buClr>
                <a:srgbClr val="FF0000"/>
              </a:buClr>
            </a:pPr>
            <a:endParaRPr lang="en-US" altLang="zh-CN" sz="3100" dirty="0">
              <a:solidFill>
                <a:srgbClr val="0000FF"/>
              </a:solidFill>
            </a:endParaRPr>
          </a:p>
          <a:p>
            <a:pPr lvl="2" eaLnBrk="1" hangingPunct="1">
              <a:buClr>
                <a:srgbClr val="FF0000"/>
              </a:buClr>
            </a:pPr>
            <a:endParaRPr lang="en-US" altLang="zh-CN" sz="3100" dirty="0">
              <a:solidFill>
                <a:srgbClr val="0000FF"/>
              </a:solidFill>
            </a:endParaRPr>
          </a:p>
          <a:p>
            <a:pPr eaLnBrk="1" hangingPunct="1">
              <a:lnSpc>
                <a:spcPts val="2400"/>
              </a:lnSpc>
              <a:spcBef>
                <a:spcPts val="0"/>
              </a:spcBef>
              <a:buClr>
                <a:srgbClr val="FF0000"/>
              </a:buClr>
              <a:buFont typeface="Wingdings" pitchFamily="2" charset="2"/>
              <a:buChar char="n"/>
            </a:pPr>
            <a:endParaRPr lang="en-US" altLang="zh-CN" sz="2800" b="1" dirty="0"/>
          </a:p>
          <a:p>
            <a:pPr eaLnBrk="1" hangingPunct="1">
              <a:buClr>
                <a:srgbClr val="FF0000"/>
              </a:buClr>
              <a:buFont typeface="Wingdings" pitchFamily="2" charset="2"/>
              <a:buChar char="n"/>
            </a:pPr>
            <a:r>
              <a:rPr lang="zh-CN" altLang="en-US" sz="2800" b="1" dirty="0"/>
              <a:t>各点之间</a:t>
            </a:r>
            <a:r>
              <a:rPr lang="en-US" altLang="zh-CN" sz="2800" b="1" dirty="0"/>
              <a:t>(</a:t>
            </a:r>
            <a:r>
              <a:rPr lang="zh-CN" altLang="en-US" sz="2800" b="1" dirty="0">
                <a:solidFill>
                  <a:srgbClr val="FF0000"/>
                </a:solidFill>
              </a:rPr>
              <a:t>多源</a:t>
            </a:r>
            <a:r>
              <a:rPr lang="en-US" altLang="zh-CN" sz="2800" b="1" dirty="0"/>
              <a:t>) </a:t>
            </a:r>
            <a:r>
              <a:rPr lang="zh-CN" altLang="en-US" sz="2800" b="1" dirty="0"/>
              <a:t>的最短路径</a:t>
            </a:r>
          </a:p>
          <a:p>
            <a:pPr lvl="1" eaLnBrk="1" hangingPunct="1">
              <a:buClr>
                <a:srgbClr val="FF0000"/>
              </a:buClr>
            </a:pPr>
            <a:r>
              <a:rPr lang="zh-CN" altLang="en-US" sz="3000" dirty="0"/>
              <a:t>经典算法 </a:t>
            </a:r>
          </a:p>
          <a:p>
            <a:pPr lvl="2">
              <a:buClr>
                <a:srgbClr val="FF0000"/>
              </a:buClr>
            </a:pPr>
            <a:r>
              <a:rPr lang="en-US" altLang="zh-CN" dirty="0">
                <a:solidFill>
                  <a:srgbClr val="0000FF"/>
                </a:solidFill>
              </a:rPr>
              <a:t>Floyd</a:t>
            </a:r>
            <a:r>
              <a:rPr lang="zh-CN" altLang="en-US" dirty="0">
                <a:solidFill>
                  <a:srgbClr val="0000FF"/>
                </a:solidFill>
              </a:rPr>
              <a:t>算法</a:t>
            </a:r>
            <a:endParaRPr lang="en-US" altLang="zh-CN" dirty="0">
              <a:solidFill>
                <a:srgbClr val="0000FF"/>
              </a:solidFill>
            </a:endParaRPr>
          </a:p>
          <a:p>
            <a:pPr marL="914400" lvl="2" indent="0">
              <a:buClr>
                <a:srgbClr val="FF0000"/>
              </a:buClr>
              <a:buNone/>
            </a:pPr>
            <a:r>
              <a:rPr lang="en-US" altLang="zh-CN" sz="2000" u="sng" dirty="0">
                <a:solidFill>
                  <a:srgbClr val="0000FF"/>
                </a:solidFill>
                <a:latin typeface="Arial" pitchFamily="34" charset="0"/>
              </a:rPr>
              <a:t> (Floyd-</a:t>
            </a:r>
            <a:r>
              <a:rPr lang="en-US" altLang="zh-CN" sz="2000" u="sng" dirty="0" err="1">
                <a:solidFill>
                  <a:srgbClr val="0000FF"/>
                </a:solidFill>
                <a:latin typeface="Arial" pitchFamily="34" charset="0"/>
              </a:rPr>
              <a:t>Warshall</a:t>
            </a:r>
            <a:r>
              <a:rPr lang="zh-CN" altLang="en-US" sz="2000" u="sng" dirty="0">
                <a:solidFill>
                  <a:srgbClr val="0000FF"/>
                </a:solidFill>
                <a:latin typeface="Arial" pitchFamily="34" charset="0"/>
              </a:rPr>
              <a:t>算法</a:t>
            </a:r>
            <a:r>
              <a:rPr lang="en-US" altLang="zh-CN" sz="2000" u="sng" dirty="0">
                <a:solidFill>
                  <a:srgbClr val="0000FF"/>
                </a:solidFill>
                <a:latin typeface="Arial" pitchFamily="34" charset="0"/>
              </a:rPr>
              <a:t>) </a:t>
            </a:r>
            <a:endParaRPr lang="zh-CN" altLang="en-US" sz="2000" u="sng" dirty="0">
              <a:solidFill>
                <a:srgbClr val="0000FF"/>
              </a:solidFill>
              <a:latin typeface="Arial" pitchFamily="34" charset="0"/>
            </a:endParaRPr>
          </a:p>
          <a:p>
            <a:pPr lvl="2">
              <a:buClr>
                <a:srgbClr val="FF0000"/>
              </a:buClr>
            </a:pPr>
            <a:endParaRPr lang="en-US" altLang="zh-CN" dirty="0">
              <a:solidFill>
                <a:srgbClr val="0000FF"/>
              </a:solidFill>
            </a:endParaRPr>
          </a:p>
          <a:p>
            <a:pPr lvl="2">
              <a:buClr>
                <a:srgbClr val="FF0000"/>
              </a:buClr>
            </a:pPr>
            <a:endParaRPr lang="zh-CN" altLang="en-US" dirty="0">
              <a:solidFill>
                <a:srgbClr val="0000FF"/>
              </a:solidFill>
            </a:endParaRPr>
          </a:p>
        </p:txBody>
      </p:sp>
      <p:sp>
        <p:nvSpPr>
          <p:cNvPr id="79877" name="Rectangle 4"/>
          <p:cNvSpPr>
            <a:spLocks noChangeArrowheads="1"/>
          </p:cNvSpPr>
          <p:nvPr/>
        </p:nvSpPr>
        <p:spPr bwMode="auto">
          <a:xfrm>
            <a:off x="0" y="315118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sp>
        <p:nvSpPr>
          <p:cNvPr id="10" name="矩形 9"/>
          <p:cNvSpPr/>
          <p:nvPr/>
        </p:nvSpPr>
        <p:spPr>
          <a:xfrm>
            <a:off x="1301564" y="5898702"/>
            <a:ext cx="4572000" cy="369332"/>
          </a:xfrm>
          <a:prstGeom prst="rect">
            <a:avLst/>
          </a:prstGeom>
        </p:spPr>
        <p:txBody>
          <a:bodyPr>
            <a:spAutoFit/>
          </a:bodyPr>
          <a:lstStyle/>
          <a:p>
            <a:endParaRPr lang="zh-CN" altLang="en-US" dirty="0"/>
          </a:p>
        </p:txBody>
      </p:sp>
      <p:grpSp>
        <p:nvGrpSpPr>
          <p:cNvPr id="15" name="组合 14"/>
          <p:cNvGrpSpPr/>
          <p:nvPr/>
        </p:nvGrpSpPr>
        <p:grpSpPr>
          <a:xfrm>
            <a:off x="4067944" y="5061251"/>
            <a:ext cx="4896544" cy="1420382"/>
            <a:chOff x="4247948" y="5328599"/>
            <a:chExt cx="4910931" cy="1492664"/>
          </a:xfrm>
        </p:grpSpPr>
        <p:sp>
          <p:nvSpPr>
            <p:cNvPr id="14" name="圆角矩形 13"/>
            <p:cNvSpPr/>
            <p:nvPr/>
          </p:nvSpPr>
          <p:spPr>
            <a:xfrm>
              <a:off x="4247948" y="5328599"/>
              <a:ext cx="4910931" cy="1492664"/>
            </a:xfrm>
            <a:prstGeom prst="roundRect">
              <a:avLst/>
            </a:prstGeom>
            <a:solidFill>
              <a:schemeClr val="accent3">
                <a:lumMod val="60000"/>
                <a:lumOff val="40000"/>
              </a:schemeClr>
            </a:solidFill>
            <a:ln w="22225">
              <a:gradFill flip="none" rotWithShape="1">
                <a:gsLst>
                  <a:gs pos="0">
                    <a:schemeClr val="bg1"/>
                  </a:gs>
                  <a:gs pos="100000">
                    <a:schemeClr val="bg1">
                      <a:lumMod val="75000"/>
                    </a:schemeClr>
                  </a:gs>
                </a:gsLst>
                <a:lin ang="5400000" scaled="0"/>
                <a:tileRect/>
              </a:gradFill>
            </a:ln>
            <a:effectLst>
              <a:outerShdw blurRad="127000" dist="50800" dir="27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tx1"/>
                  </a:solidFill>
                  <a:latin typeface="Arial" pitchFamily="34" charset="0"/>
                </a:rPr>
                <a:t>                  </a:t>
              </a:r>
              <a:r>
                <a:rPr lang="zh-CN" altLang="en-US" sz="1400" b="1" dirty="0">
                  <a:solidFill>
                    <a:schemeClr val="tx1"/>
                  </a:solidFill>
                  <a:latin typeface="Arial" pitchFamily="34" charset="0"/>
                </a:rPr>
                <a:t>计算机科学家，图灵奖得主，前后断言</a:t>
              </a:r>
              <a:endParaRPr lang="en-US" altLang="zh-CN" sz="1400" b="1" dirty="0">
                <a:solidFill>
                  <a:schemeClr val="tx1"/>
                </a:solidFill>
                <a:latin typeface="Arial" pitchFamily="34" charset="0"/>
              </a:endParaRPr>
            </a:p>
            <a:p>
              <a:r>
                <a:rPr lang="en-US" altLang="zh-CN" sz="1400" b="1" dirty="0">
                  <a:solidFill>
                    <a:schemeClr val="tx1"/>
                  </a:solidFill>
                  <a:latin typeface="Arial" pitchFamily="34" charset="0"/>
                </a:rPr>
                <a:t>                  </a:t>
              </a:r>
              <a:r>
                <a:rPr lang="zh-CN" altLang="en-US" sz="1400" b="1" dirty="0">
                  <a:solidFill>
                    <a:schemeClr val="tx1"/>
                  </a:solidFill>
                  <a:latin typeface="Arial" pitchFamily="34" charset="0"/>
                </a:rPr>
                <a:t>法的创始人，堆排序算法和</a:t>
              </a:r>
              <a:r>
                <a:rPr lang="en-US" altLang="zh-CN" sz="1400" b="1" dirty="0">
                  <a:solidFill>
                    <a:schemeClr val="tx1"/>
                  </a:solidFill>
                  <a:latin typeface="Arial" pitchFamily="34" charset="0"/>
                </a:rPr>
                <a:t>Floyd-</a:t>
              </a:r>
            </a:p>
            <a:p>
              <a:r>
                <a:rPr lang="en-US" altLang="zh-CN" sz="1400" b="1" dirty="0">
                  <a:solidFill>
                    <a:schemeClr val="tx1"/>
                  </a:solidFill>
                  <a:latin typeface="Arial" pitchFamily="34" charset="0"/>
                </a:rPr>
                <a:t>                  </a:t>
              </a:r>
              <a:r>
                <a:rPr lang="en-US" altLang="zh-CN" sz="1400" b="1" dirty="0" err="1">
                  <a:solidFill>
                    <a:schemeClr val="tx1"/>
                  </a:solidFill>
                  <a:latin typeface="Arial" pitchFamily="34" charset="0"/>
                </a:rPr>
                <a:t>Warshall</a:t>
              </a:r>
              <a:r>
                <a:rPr lang="zh-CN" altLang="en-US" sz="1400" b="1" dirty="0">
                  <a:solidFill>
                    <a:schemeClr val="tx1"/>
                  </a:solidFill>
                  <a:latin typeface="Arial" pitchFamily="34" charset="0"/>
                </a:rPr>
                <a:t>算法的创始人之一</a:t>
              </a:r>
              <a:r>
                <a:rPr lang="zh-CN" altLang="en-US" sz="1400" b="1" dirty="0">
                  <a:solidFill>
                    <a:srgbClr val="FF0000"/>
                  </a:solidFill>
                  <a:latin typeface="Arial" pitchFamily="34" charset="0"/>
                </a:rPr>
                <a:t>罗伯特</a:t>
              </a:r>
              <a:r>
                <a:rPr lang="en-US" altLang="zh-CN" sz="1400" b="1" dirty="0">
                  <a:solidFill>
                    <a:srgbClr val="FF0000"/>
                  </a:solidFill>
                  <a:latin typeface="Arial" pitchFamily="34" charset="0"/>
                </a:rPr>
                <a:t>·</a:t>
              </a:r>
              <a:r>
                <a:rPr lang="zh-CN" altLang="en-US" sz="1400" b="1" dirty="0">
                  <a:solidFill>
                    <a:srgbClr val="FF0000"/>
                  </a:solidFill>
                  <a:latin typeface="Arial" pitchFamily="34" charset="0"/>
                </a:rPr>
                <a:t>弗</a:t>
              </a:r>
              <a:endParaRPr lang="en-US" altLang="zh-CN" sz="1400" b="1" dirty="0">
                <a:solidFill>
                  <a:srgbClr val="FF0000"/>
                </a:solidFill>
                <a:latin typeface="Arial" pitchFamily="34" charset="0"/>
              </a:endParaRPr>
            </a:p>
            <a:p>
              <a:r>
                <a:rPr lang="en-US" altLang="zh-CN" sz="1400" b="1" dirty="0">
                  <a:solidFill>
                    <a:srgbClr val="FF0000"/>
                  </a:solidFill>
                  <a:latin typeface="Arial" pitchFamily="34" charset="0"/>
                </a:rPr>
                <a:t>                  </a:t>
              </a:r>
              <a:r>
                <a:rPr lang="zh-CN" altLang="en-US" sz="1400" b="1" dirty="0">
                  <a:solidFill>
                    <a:srgbClr val="FF0000"/>
                  </a:solidFill>
                  <a:latin typeface="Arial" pitchFamily="34" charset="0"/>
                </a:rPr>
                <a:t>洛伊德</a:t>
              </a:r>
              <a:r>
                <a:rPr lang="en-US" altLang="zh-CN" sz="1400" b="1" dirty="0">
                  <a:solidFill>
                    <a:schemeClr val="tx1"/>
                  </a:solidFill>
                  <a:latin typeface="Arial" pitchFamily="34" charset="0"/>
                </a:rPr>
                <a:t>(</a:t>
              </a:r>
              <a:r>
                <a:rPr lang="en-US" altLang="zh-CN" sz="1400" b="1" dirty="0">
                  <a:solidFill>
                    <a:schemeClr val="tx1"/>
                  </a:solidFill>
                </a:rPr>
                <a:t>Robert W</a:t>
              </a:r>
              <a:r>
                <a:rPr lang="zh-CN" altLang="en-US" sz="1400" b="1" dirty="0">
                  <a:solidFill>
                    <a:schemeClr val="tx1"/>
                  </a:solidFill>
                </a:rPr>
                <a:t>．</a:t>
              </a:r>
              <a:r>
                <a:rPr lang="en-US" altLang="zh-CN" sz="1400" b="1" dirty="0">
                  <a:solidFill>
                    <a:schemeClr val="tx1"/>
                  </a:solidFill>
                </a:rPr>
                <a:t>Floyd</a:t>
              </a:r>
              <a:r>
                <a:rPr lang="en-US" altLang="zh-CN" sz="1400" b="1" dirty="0">
                  <a:solidFill>
                    <a:schemeClr val="tx1"/>
                  </a:solidFill>
                  <a:latin typeface="Arial" pitchFamily="34" charset="0"/>
                </a:rPr>
                <a:t>)</a:t>
              </a:r>
              <a:r>
                <a:rPr lang="zh-CN" altLang="en-US" sz="1400" b="1" dirty="0">
                  <a:solidFill>
                    <a:schemeClr val="tx1"/>
                  </a:solidFill>
                  <a:latin typeface="Arial" pitchFamily="34" charset="0"/>
                </a:rPr>
                <a:t>命名。</a:t>
              </a:r>
              <a:endParaRPr lang="zh-CN" altLang="en-US" sz="1400" b="1" dirty="0">
                <a:solidFill>
                  <a:schemeClr val="tx1"/>
                </a:solidFill>
              </a:endParaRPr>
            </a:p>
          </p:txBody>
        </p:sp>
        <p:pic>
          <p:nvPicPr>
            <p:cNvPr id="11" name="图片 10"/>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350147" y="5445404"/>
              <a:ext cx="886494" cy="1349012"/>
            </a:xfrm>
            <a:prstGeom prst="rect">
              <a:avLst/>
            </a:prstGeom>
          </p:spPr>
        </p:pic>
      </p:grpSp>
      <p:grpSp>
        <p:nvGrpSpPr>
          <p:cNvPr id="16" name="组合 15"/>
          <p:cNvGrpSpPr/>
          <p:nvPr/>
        </p:nvGrpSpPr>
        <p:grpSpPr>
          <a:xfrm>
            <a:off x="4169845" y="2042325"/>
            <a:ext cx="4601440" cy="2514601"/>
            <a:chOff x="4557439" y="1994519"/>
            <a:chExt cx="4601440" cy="2514601"/>
          </a:xfrm>
        </p:grpSpPr>
        <p:sp>
          <p:nvSpPr>
            <p:cNvPr id="12" name="圆角矩形 11"/>
            <p:cNvSpPr/>
            <p:nvPr/>
          </p:nvSpPr>
          <p:spPr>
            <a:xfrm>
              <a:off x="4557439" y="1994519"/>
              <a:ext cx="4601440" cy="2514601"/>
            </a:xfrm>
            <a:prstGeom prst="roundRect">
              <a:avLst/>
            </a:prstGeom>
            <a:solidFill>
              <a:schemeClr val="accent3">
                <a:lumMod val="60000"/>
                <a:lumOff val="40000"/>
              </a:schemeClr>
            </a:solidFill>
            <a:ln w="22225">
              <a:gradFill flip="none" rotWithShape="1">
                <a:gsLst>
                  <a:gs pos="0">
                    <a:schemeClr val="bg1"/>
                  </a:gs>
                  <a:gs pos="100000">
                    <a:schemeClr val="bg1">
                      <a:lumMod val="75000"/>
                    </a:schemeClr>
                  </a:gs>
                </a:gsLst>
                <a:lin ang="5400000" scaled="0"/>
                <a:tileRect/>
              </a:gradFill>
            </a:ln>
            <a:effectLst>
              <a:outerShdw blurRad="127000" dist="50800" dir="27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600" b="1" dirty="0">
                <a:solidFill>
                  <a:srgbClr val="FF0000"/>
                </a:solidFill>
                <a:latin typeface="Arial" pitchFamily="34" charset="0"/>
              </a:endParaRPr>
            </a:p>
            <a:p>
              <a:r>
                <a:rPr lang="en-US" altLang="zh-CN" sz="1600" b="1" dirty="0">
                  <a:solidFill>
                    <a:srgbClr val="FF0000"/>
                  </a:solidFill>
                  <a:latin typeface="Arial" pitchFamily="34" charset="0"/>
                </a:rPr>
                <a:t>                        </a:t>
              </a:r>
              <a:r>
                <a:rPr lang="zh-CN" altLang="en-US" sz="1600" b="1" dirty="0">
                  <a:solidFill>
                    <a:srgbClr val="FF0000"/>
                  </a:solidFill>
                  <a:latin typeface="Arial" pitchFamily="34" charset="0"/>
                </a:rPr>
                <a:t>荷兰计算机科学家狄克斯特拉</a:t>
              </a:r>
              <a:endParaRPr lang="en-US" altLang="zh-CN" sz="1600" b="1" dirty="0">
                <a:solidFill>
                  <a:srgbClr val="FF0000"/>
                </a:solidFill>
                <a:latin typeface="Arial" pitchFamily="34" charset="0"/>
              </a:endParaRPr>
            </a:p>
            <a:p>
              <a:r>
                <a:rPr lang="en-US" altLang="zh-CN" sz="1600" b="1" dirty="0">
                  <a:solidFill>
                    <a:srgbClr val="FF0000"/>
                  </a:solidFill>
                  <a:latin typeface="Arial" pitchFamily="34" charset="0"/>
                </a:rPr>
                <a:t>                        </a:t>
              </a:r>
              <a:r>
                <a:rPr lang="en-US" altLang="zh-CN" sz="1600" b="1" dirty="0">
                  <a:solidFill>
                    <a:srgbClr val="0000FF"/>
                  </a:solidFill>
                </a:rPr>
                <a:t>(</a:t>
              </a:r>
              <a:r>
                <a:rPr lang="en-US" altLang="zh-CN" sz="1600" b="1" dirty="0" err="1">
                  <a:solidFill>
                    <a:srgbClr val="0000FF"/>
                  </a:solidFill>
                </a:rPr>
                <a:t>Edsger</a:t>
              </a:r>
              <a:r>
                <a:rPr lang="en-US" altLang="zh-CN" sz="1600" b="1" dirty="0">
                  <a:solidFill>
                    <a:srgbClr val="0000FF"/>
                  </a:solidFill>
                </a:rPr>
                <a:t> </a:t>
              </a:r>
              <a:r>
                <a:rPr lang="en-US" altLang="zh-CN" sz="1600" b="1" dirty="0" err="1">
                  <a:solidFill>
                    <a:srgbClr val="0000FF"/>
                  </a:solidFill>
                </a:rPr>
                <a:t>Wybe</a:t>
              </a:r>
              <a:r>
                <a:rPr lang="en-US" altLang="zh-CN" sz="1600" b="1" dirty="0">
                  <a:solidFill>
                    <a:srgbClr val="0000FF"/>
                  </a:solidFill>
                </a:rPr>
                <a:t> Dijkstra)</a:t>
              </a:r>
              <a:r>
                <a:rPr lang="en-US" altLang="zh-CN" sz="1600" b="1" dirty="0">
                  <a:solidFill>
                    <a:srgbClr val="FF0000"/>
                  </a:solidFill>
                  <a:latin typeface="Arial" pitchFamily="34" charset="0"/>
                </a:rPr>
                <a:t>1959 </a:t>
              </a:r>
              <a:r>
                <a:rPr lang="zh-CN" altLang="en-US" sz="1600" b="1" dirty="0">
                  <a:solidFill>
                    <a:srgbClr val="FF0000"/>
                  </a:solidFill>
                  <a:latin typeface="Arial" pitchFamily="34" charset="0"/>
                </a:rPr>
                <a:t>年                                    </a:t>
              </a:r>
              <a:endParaRPr lang="en-US" altLang="zh-CN" sz="1600" b="1" dirty="0">
                <a:solidFill>
                  <a:srgbClr val="FF0000"/>
                </a:solidFill>
                <a:latin typeface="Arial" pitchFamily="34" charset="0"/>
              </a:endParaRPr>
            </a:p>
            <a:p>
              <a:r>
                <a:rPr lang="en-US" altLang="zh-CN" sz="1600" b="1" dirty="0">
                  <a:solidFill>
                    <a:srgbClr val="FF0000"/>
                  </a:solidFill>
                  <a:latin typeface="Arial" pitchFamily="34" charset="0"/>
                </a:rPr>
                <a:t>                         </a:t>
              </a:r>
              <a:r>
                <a:rPr lang="zh-CN" altLang="en-US" sz="1600" b="1" dirty="0">
                  <a:solidFill>
                    <a:srgbClr val="FF0000"/>
                  </a:solidFill>
                  <a:latin typeface="Arial" pitchFamily="34" charset="0"/>
                </a:rPr>
                <a:t>提出</a:t>
              </a:r>
              <a:r>
                <a:rPr lang="zh-CN" altLang="en-US" sz="1600" b="1" dirty="0">
                  <a:solidFill>
                    <a:srgbClr val="0000FF"/>
                  </a:solidFill>
                  <a:latin typeface="Arial" pitchFamily="34" charset="0"/>
                </a:rPr>
                <a:t>。 若干代表</a:t>
              </a:r>
              <a:r>
                <a:rPr lang="zh-CN" altLang="en-US" sz="1600" b="1" dirty="0">
                  <a:solidFill>
                    <a:schemeClr val="tx1"/>
                  </a:solidFill>
                  <a:latin typeface="Arial" pitchFamily="34" charset="0"/>
                </a:rPr>
                <a:t>成就：</a:t>
              </a:r>
              <a:endParaRPr lang="en-US" altLang="zh-CN" sz="1600" b="1" dirty="0">
                <a:solidFill>
                  <a:schemeClr val="tx1"/>
                </a:solidFill>
                <a:latin typeface="Arial" pitchFamily="34" charset="0"/>
              </a:endParaRPr>
            </a:p>
            <a:p>
              <a:r>
                <a:rPr lang="en-US" altLang="zh-CN" sz="1600" b="1" dirty="0">
                  <a:solidFill>
                    <a:schemeClr val="tx1"/>
                  </a:solidFill>
                </a:rPr>
                <a:t>                               1. </a:t>
              </a:r>
              <a:r>
                <a:rPr lang="zh-CN" altLang="en-US" sz="1600" b="1" dirty="0">
                  <a:solidFill>
                    <a:schemeClr val="tx1"/>
                  </a:solidFill>
                </a:rPr>
                <a:t>提出“</a:t>
              </a:r>
              <a:r>
                <a:rPr lang="en-US" altLang="zh-CN" sz="1600" b="1" dirty="0" err="1">
                  <a:solidFill>
                    <a:schemeClr val="tx1"/>
                  </a:solidFill>
                </a:rPr>
                <a:t>goto</a:t>
              </a:r>
              <a:r>
                <a:rPr lang="zh-CN" altLang="en-US" sz="1600" b="1" dirty="0">
                  <a:solidFill>
                    <a:schemeClr val="tx1"/>
                  </a:solidFill>
                </a:rPr>
                <a:t>有害论”</a:t>
              </a:r>
              <a:r>
                <a:rPr lang="en-US" altLang="zh-CN" sz="1600" b="1" dirty="0">
                  <a:solidFill>
                    <a:schemeClr val="tx1"/>
                  </a:solidFill>
                </a:rPr>
                <a:t>;</a:t>
              </a:r>
            </a:p>
            <a:p>
              <a:r>
                <a:rPr lang="en-US" altLang="zh-CN" sz="1600" b="1" dirty="0">
                  <a:solidFill>
                    <a:schemeClr val="tx1"/>
                  </a:solidFill>
                </a:rPr>
                <a:t>                               2. </a:t>
              </a:r>
              <a:r>
                <a:rPr lang="zh-CN" altLang="en-US" sz="1600" b="1" dirty="0">
                  <a:solidFill>
                    <a:schemeClr val="tx1"/>
                  </a:solidFill>
                </a:rPr>
                <a:t>解决了“哲学家聚餐”问题</a:t>
              </a:r>
              <a:r>
                <a:rPr lang="en-US" altLang="zh-CN" sz="1600" b="1" dirty="0">
                  <a:solidFill>
                    <a:schemeClr val="tx1"/>
                  </a:solidFill>
                </a:rPr>
                <a:t>;</a:t>
              </a:r>
            </a:p>
            <a:p>
              <a:r>
                <a:rPr lang="en-US" altLang="zh-CN" sz="1600" b="1" dirty="0">
                  <a:solidFill>
                    <a:schemeClr val="tx1"/>
                  </a:solidFill>
                </a:rPr>
                <a:t>                               3. Dijkstra</a:t>
              </a:r>
              <a:r>
                <a:rPr lang="zh-CN" altLang="en-US" sz="1600" b="1" dirty="0">
                  <a:solidFill>
                    <a:schemeClr val="tx1"/>
                  </a:solidFill>
                </a:rPr>
                <a:t>最短路径算法和银行</a:t>
              </a:r>
              <a:endParaRPr lang="en-US" altLang="zh-CN" sz="1600" b="1" dirty="0">
                <a:solidFill>
                  <a:schemeClr val="tx1"/>
                </a:solidFill>
              </a:endParaRPr>
            </a:p>
            <a:p>
              <a:r>
                <a:rPr lang="en-US" altLang="zh-CN" sz="1600" b="1" dirty="0">
                  <a:solidFill>
                    <a:schemeClr val="tx1"/>
                  </a:solidFill>
                </a:rPr>
                <a:t>                                   </a:t>
              </a:r>
              <a:r>
                <a:rPr lang="zh-CN" altLang="en-US" sz="1600" b="1" dirty="0">
                  <a:solidFill>
                    <a:schemeClr val="tx1"/>
                  </a:solidFill>
                </a:rPr>
                <a:t>家算法的创造者</a:t>
              </a:r>
              <a:r>
                <a:rPr lang="en-US" altLang="zh-CN" sz="1600" b="1" dirty="0">
                  <a:solidFill>
                    <a:schemeClr val="tx1"/>
                  </a:solidFill>
                </a:rPr>
                <a:t>;</a:t>
              </a:r>
            </a:p>
            <a:p>
              <a:r>
                <a:rPr lang="zh-CN" altLang="en-US" sz="1600" b="1" dirty="0">
                  <a:solidFill>
                    <a:schemeClr val="tx1"/>
                  </a:solidFill>
                </a:rPr>
                <a:t>与唐纳德</a:t>
              </a:r>
              <a:r>
                <a:rPr lang="en-US" altLang="zh-CN" sz="1600" b="1" dirty="0">
                  <a:solidFill>
                    <a:schemeClr val="tx1"/>
                  </a:solidFill>
                </a:rPr>
                <a:t>·</a:t>
              </a:r>
              <a:r>
                <a:rPr lang="zh-CN" altLang="en-US" sz="1600" b="1" dirty="0">
                  <a:solidFill>
                    <a:schemeClr val="tx1"/>
                  </a:solidFill>
                </a:rPr>
                <a:t>克努特</a:t>
              </a:r>
              <a:r>
                <a:rPr lang="en-US" altLang="zh-CN" sz="1600" b="1" dirty="0">
                  <a:solidFill>
                    <a:schemeClr val="tx1"/>
                  </a:solidFill>
                </a:rPr>
                <a:t>(</a:t>
              </a:r>
              <a:r>
                <a:rPr lang="en-US" altLang="zh-CN" sz="1600" b="1" dirty="0">
                  <a:solidFill>
                    <a:srgbClr val="0000FF"/>
                  </a:solidFill>
                </a:rPr>
                <a:t>Donald Ervin Knuth</a:t>
              </a:r>
              <a:r>
                <a:rPr lang="en-US" altLang="zh-CN" sz="1600" b="1" dirty="0">
                  <a:solidFill>
                    <a:schemeClr val="tx1"/>
                  </a:solidFill>
                </a:rPr>
                <a:t>)</a:t>
              </a:r>
              <a:r>
                <a:rPr lang="zh-CN" altLang="en-US" sz="1600" b="1" dirty="0">
                  <a:solidFill>
                    <a:schemeClr val="tx1"/>
                  </a:solidFill>
                </a:rPr>
                <a:t>并称为我们这个时代最伟大的计算机科学家的人。</a:t>
              </a:r>
            </a:p>
          </p:txBody>
        </p:sp>
        <p:pic>
          <p:nvPicPr>
            <p:cNvPr id="13" name="图片 1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716016" y="2187014"/>
              <a:ext cx="1324120" cy="1368587"/>
            </a:xfrm>
            <a:prstGeom prst="rect">
              <a:avLst/>
            </a:prstGeom>
          </p:spPr>
        </p:pic>
      </p:grpSp>
      <p:sp>
        <p:nvSpPr>
          <p:cNvPr id="17" name="文本框 16"/>
          <p:cNvSpPr txBox="1"/>
          <p:nvPr/>
        </p:nvSpPr>
        <p:spPr>
          <a:xfrm>
            <a:off x="247608" y="6321561"/>
            <a:ext cx="2664296" cy="276999"/>
          </a:xfrm>
          <a:prstGeom prst="rect">
            <a:avLst/>
          </a:prstGeom>
          <a:noFill/>
        </p:spPr>
        <p:txBody>
          <a:bodyPr wrap="square" rtlCol="0">
            <a:spAutoFit/>
          </a:bodyPr>
          <a:lstStyle/>
          <a:p>
            <a:r>
              <a:rPr lang="zh-CN" altLang="en-US" sz="1200" b="1" dirty="0">
                <a:solidFill>
                  <a:srgbClr val="0000FF"/>
                </a:solidFill>
                <a:ea typeface="仿宋" pitchFamily="49" charset="-122"/>
              </a:rPr>
              <a:t>注</a:t>
            </a:r>
            <a:r>
              <a:rPr lang="zh-CN" altLang="en-US" sz="1200" b="1" dirty="0">
                <a:ea typeface="仿宋" pitchFamily="49" charset="-122"/>
              </a:rPr>
              <a:t>：词条来自百度百科</a:t>
            </a:r>
          </a:p>
        </p:txBody>
      </p:sp>
      <p:grpSp>
        <p:nvGrpSpPr>
          <p:cNvPr id="20" name="组合 19"/>
          <p:cNvGrpSpPr/>
          <p:nvPr/>
        </p:nvGrpSpPr>
        <p:grpSpPr>
          <a:xfrm>
            <a:off x="-1332656" y="129471"/>
            <a:ext cx="7848872" cy="649551"/>
            <a:chOff x="-866104" y="5184550"/>
            <a:chExt cx="7848872" cy="649551"/>
          </a:xfrm>
        </p:grpSpPr>
        <p:grpSp>
          <p:nvGrpSpPr>
            <p:cNvPr id="21" name="组合 20"/>
            <p:cNvGrpSpPr/>
            <p:nvPr/>
          </p:nvGrpSpPr>
          <p:grpSpPr>
            <a:xfrm>
              <a:off x="-866104" y="5184550"/>
              <a:ext cx="7848872" cy="649551"/>
              <a:chOff x="-986925" y="5820119"/>
              <a:chExt cx="8549038" cy="850570"/>
            </a:xfrm>
          </p:grpSpPr>
          <p:sp>
            <p:nvSpPr>
              <p:cNvPr id="23"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24" name="TextBox 6"/>
              <p:cNvSpPr txBox="1">
                <a:spLocks noChangeArrowheads="1"/>
              </p:cNvSpPr>
              <p:nvPr/>
            </p:nvSpPr>
            <p:spPr bwMode="auto">
              <a:xfrm>
                <a:off x="-986925" y="5824367"/>
                <a:ext cx="8549038" cy="846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9.7 </a:t>
                </a:r>
                <a:r>
                  <a:rPr lang="zh-CN" altLang="en-US" sz="3600" b="1" dirty="0">
                    <a:latin typeface="Times New Roman" pitchFamily="18" charset="0"/>
                    <a:ea typeface="黑体" pitchFamily="49" charset="-122"/>
                  </a:rPr>
                  <a:t>最短路径</a:t>
                </a:r>
              </a:p>
            </p:txBody>
          </p:sp>
        </p:grpSp>
        <p:pic>
          <p:nvPicPr>
            <p:cNvPr id="22" name="图片 2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150552" y="5308113"/>
              <a:ext cx="386546" cy="3874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linds(horizontal)">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blinds(horizontal)">
                                      <p:cBhvr>
                                        <p:cTn id="32" dur="500"/>
                                        <p:tgtEl>
                                          <p:spTgt spid="2">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blinds(horizontal)">
                                      <p:cBhvr>
                                        <p:cTn id="37" dur="500"/>
                                        <p:tgtEl>
                                          <p:spTgt spid="2">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Effect transition="in" filter="blinds(horizontal)">
                                      <p:cBhvr>
                                        <p:cTn id="4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DFAFACC3-3B7D-40C5-89D2-77094B4F5271}" type="slidenum">
              <a:rPr lang="zh-CN" altLang="en-US">
                <a:latin typeface="Verdana" pitchFamily="34" charset="0"/>
                <a:ea typeface="宋体" pitchFamily="2" charset="-122"/>
              </a:rPr>
              <a:pPr/>
              <a:t>86</a:t>
            </a:fld>
            <a:endParaRPr lang="en-US" altLang="zh-CN">
              <a:latin typeface="Verdana" pitchFamily="34" charset="0"/>
              <a:ea typeface="宋体" pitchFamily="2" charset="-122"/>
            </a:endParaRPr>
          </a:p>
        </p:txBody>
      </p:sp>
      <p:sp>
        <p:nvSpPr>
          <p:cNvPr id="3" name="Rectangle 3"/>
          <p:cNvSpPr>
            <a:spLocks noGrp="1" noChangeArrowheads="1"/>
          </p:cNvSpPr>
          <p:nvPr>
            <p:ph type="body" idx="1"/>
          </p:nvPr>
        </p:nvSpPr>
        <p:spPr>
          <a:xfrm>
            <a:off x="456407" y="979487"/>
            <a:ext cx="7993062" cy="2590800"/>
          </a:xfrm>
        </p:spPr>
        <p:txBody>
          <a:bodyPr/>
          <a:lstStyle/>
          <a:p>
            <a:pPr eaLnBrk="1" hangingPunct="1">
              <a:lnSpc>
                <a:spcPct val="90000"/>
              </a:lnSpc>
              <a:buClr>
                <a:srgbClr val="FF0000"/>
              </a:buClr>
              <a:buFont typeface="Wingdings" pitchFamily="2" charset="2"/>
              <a:buChar char="Ø"/>
            </a:pPr>
            <a:r>
              <a:rPr lang="zh-CN" altLang="en-US" sz="2400" b="1" dirty="0"/>
              <a:t>从单个点到其余各点间的最短路径</a:t>
            </a:r>
            <a:r>
              <a:rPr lang="en-US" altLang="zh-CN" sz="2400" b="1" dirty="0"/>
              <a:t>——Dijkstra</a:t>
            </a:r>
            <a:r>
              <a:rPr lang="zh-CN" altLang="en-US" sz="2400" b="1" dirty="0"/>
              <a:t>算法</a:t>
            </a:r>
          </a:p>
          <a:p>
            <a:pPr lvl="1">
              <a:lnSpc>
                <a:spcPct val="90000"/>
              </a:lnSpc>
              <a:buClr>
                <a:srgbClr val="FF0000"/>
              </a:buClr>
              <a:buFont typeface="Wingdings" pitchFamily="2" charset="2"/>
              <a:buChar char="n"/>
            </a:pPr>
            <a:r>
              <a:rPr lang="zh-CN" altLang="en-US" sz="2400" b="1" dirty="0">
                <a:solidFill>
                  <a:srgbClr val="FF0000"/>
                </a:solidFill>
              </a:rPr>
              <a:t>基本思想</a:t>
            </a:r>
          </a:p>
          <a:p>
            <a:pPr eaLnBrk="1" hangingPunct="1">
              <a:lnSpc>
                <a:spcPct val="90000"/>
              </a:lnSpc>
              <a:buFont typeface="Wingdings" pitchFamily="2" charset="2"/>
              <a:buNone/>
            </a:pPr>
            <a:r>
              <a:rPr lang="zh-CN" altLang="en-US" sz="2400" dirty="0"/>
              <a:t>            按照</a:t>
            </a:r>
            <a:r>
              <a:rPr lang="zh-CN" altLang="en-US" sz="2400" dirty="0">
                <a:solidFill>
                  <a:srgbClr val="FF0000"/>
                </a:solidFill>
              </a:rPr>
              <a:t>最短路径长度</a:t>
            </a:r>
            <a:r>
              <a:rPr lang="zh-CN" altLang="en-US" sz="2400" dirty="0"/>
              <a:t>不减的次序求各顶点的解。</a:t>
            </a:r>
          </a:p>
          <a:p>
            <a:pPr eaLnBrk="1" hangingPunct="1">
              <a:lnSpc>
                <a:spcPct val="90000"/>
              </a:lnSpc>
              <a:buFont typeface="Wingdings" pitchFamily="2" charset="2"/>
              <a:buNone/>
            </a:pPr>
            <a:r>
              <a:rPr lang="zh-CN" altLang="en-US" dirty="0"/>
              <a:t>         </a:t>
            </a:r>
            <a:r>
              <a:rPr lang="zh-CN" altLang="en-US" sz="2400" dirty="0"/>
              <a:t>若已知道路</a:t>
            </a:r>
            <a:r>
              <a:rPr lang="en-US" altLang="zh-CN" sz="2400" dirty="0"/>
              <a:t>v</a:t>
            </a:r>
            <a:r>
              <a:rPr lang="en-US" altLang="zh-CN" sz="2400" baseline="-25000" dirty="0"/>
              <a:t>0</a:t>
            </a:r>
            <a:r>
              <a:rPr lang="en-US" altLang="zh-CN" sz="2400" dirty="0"/>
              <a:t>v</a:t>
            </a:r>
            <a:r>
              <a:rPr lang="zh-CN" altLang="en-US" sz="2400" baseline="-25000" dirty="0">
                <a:sym typeface="Arial" pitchFamily="34" charset="0"/>
              </a:rPr>
              <a:t>i</a:t>
            </a:r>
            <a:r>
              <a:rPr lang="en-US" altLang="zh-CN" sz="2400" baseline="-25000" dirty="0"/>
              <a:t>1</a:t>
            </a:r>
            <a:r>
              <a:rPr lang="en-US" altLang="zh-CN" sz="2400" dirty="0"/>
              <a:t>v</a:t>
            </a:r>
            <a:r>
              <a:rPr lang="zh-CN" altLang="en-US" sz="2400" baseline="-25000" dirty="0">
                <a:sym typeface="Arial" pitchFamily="34" charset="0"/>
              </a:rPr>
              <a:t>i</a:t>
            </a:r>
            <a:r>
              <a:rPr lang="en-US" altLang="zh-CN" sz="2400" baseline="-25000" dirty="0">
                <a:sym typeface="Arial" pitchFamily="34" charset="0"/>
              </a:rPr>
              <a:t>2</a:t>
            </a:r>
            <a:r>
              <a:rPr lang="en-US" altLang="zh-CN" sz="2400" dirty="0"/>
              <a:t>v</a:t>
            </a:r>
            <a:r>
              <a:rPr lang="zh-CN" altLang="en-US" sz="2400" baseline="-25000" dirty="0">
                <a:sym typeface="Arial" pitchFamily="34" charset="0"/>
              </a:rPr>
              <a:t>i</a:t>
            </a:r>
            <a:r>
              <a:rPr lang="en-US" altLang="zh-CN" sz="2400" baseline="-25000" dirty="0">
                <a:sym typeface="Arial" pitchFamily="34" charset="0"/>
              </a:rPr>
              <a:t>3</a:t>
            </a:r>
            <a:r>
              <a:rPr lang="en-US" altLang="zh-CN" sz="2400" dirty="0"/>
              <a:t>…v</a:t>
            </a:r>
            <a:r>
              <a:rPr lang="zh-CN" altLang="en-US" sz="2400" baseline="-25000" dirty="0">
                <a:sym typeface="Arial" pitchFamily="34" charset="0"/>
              </a:rPr>
              <a:t>ik</a:t>
            </a:r>
            <a:r>
              <a:rPr lang="en-US" altLang="zh-CN" sz="2400" baseline="-25000" dirty="0"/>
              <a:t>-1</a:t>
            </a:r>
            <a:r>
              <a:rPr lang="en-US" altLang="zh-CN" sz="2400" dirty="0"/>
              <a:t>v</a:t>
            </a:r>
            <a:r>
              <a:rPr lang="zh-CN" altLang="en-US" sz="2400" baseline="-25000" dirty="0"/>
              <a:t>k</a:t>
            </a:r>
            <a:r>
              <a:rPr lang="zh-CN" altLang="en-US" sz="2400" dirty="0"/>
              <a:t>是</a:t>
            </a:r>
            <a:r>
              <a:rPr lang="en-US" altLang="zh-CN" sz="2400" dirty="0"/>
              <a:t>v</a:t>
            </a:r>
            <a:r>
              <a:rPr lang="en-US" altLang="zh-CN" sz="2400" baseline="-25000" dirty="0"/>
              <a:t>0</a:t>
            </a:r>
            <a:r>
              <a:rPr lang="zh-CN" altLang="en-US" sz="2400" dirty="0"/>
              <a:t>到</a:t>
            </a:r>
            <a:r>
              <a:rPr lang="en-US" altLang="zh-CN" sz="2400" dirty="0"/>
              <a:t>v</a:t>
            </a:r>
            <a:r>
              <a:rPr lang="zh-CN" altLang="en-US" sz="2400" baseline="-25000" dirty="0"/>
              <a:t>k</a:t>
            </a:r>
            <a:r>
              <a:rPr lang="zh-CN" altLang="en-US" sz="2400" dirty="0"/>
              <a:t>最近的路，</a:t>
            </a:r>
          </a:p>
          <a:p>
            <a:pPr eaLnBrk="1" hangingPunct="1">
              <a:lnSpc>
                <a:spcPct val="90000"/>
              </a:lnSpc>
              <a:buFont typeface="Wingdings" pitchFamily="2" charset="2"/>
              <a:buNone/>
            </a:pPr>
            <a:r>
              <a:rPr lang="zh-CN" altLang="en-US" sz="2400" dirty="0"/>
              <a:t>            则对途经的某顶点</a:t>
            </a:r>
            <a:r>
              <a:rPr lang="en-US" altLang="zh-CN" sz="2400" dirty="0"/>
              <a:t>v</a:t>
            </a:r>
            <a:r>
              <a:rPr lang="en-US" altLang="zh-CN" sz="2400" baseline="-25000" dirty="0"/>
              <a:t>i</a:t>
            </a:r>
            <a:r>
              <a:rPr lang="zh-CN" altLang="en-US" sz="2400" baseline="-25000" dirty="0"/>
              <a:t>l</a:t>
            </a:r>
            <a:r>
              <a:rPr lang="zh-CN" altLang="en-US" sz="2400" dirty="0">
                <a:sym typeface="Arial" pitchFamily="34" charset="0"/>
              </a:rPr>
              <a:t>来说</a:t>
            </a:r>
            <a:r>
              <a:rPr lang="zh-CN" altLang="en-US" sz="2400" baseline="-25000" dirty="0"/>
              <a:t>，</a:t>
            </a:r>
            <a:r>
              <a:rPr lang="en-US" altLang="zh-CN" sz="2400" dirty="0"/>
              <a:t>v</a:t>
            </a:r>
            <a:r>
              <a:rPr lang="en-US" altLang="zh-CN" sz="2400" baseline="-25000" dirty="0"/>
              <a:t>0</a:t>
            </a:r>
            <a:r>
              <a:rPr lang="en-US" altLang="zh-CN" sz="2400" dirty="0"/>
              <a:t>v</a:t>
            </a:r>
            <a:r>
              <a:rPr lang="zh-CN" altLang="en-US" sz="2400" baseline="-25000" dirty="0">
                <a:sym typeface="Arial" pitchFamily="34" charset="0"/>
              </a:rPr>
              <a:t>i</a:t>
            </a:r>
            <a:r>
              <a:rPr lang="en-US" altLang="zh-CN" sz="2400" baseline="-25000" dirty="0"/>
              <a:t>1</a:t>
            </a:r>
            <a:r>
              <a:rPr lang="en-US" altLang="zh-CN" sz="2400" dirty="0"/>
              <a:t>v</a:t>
            </a:r>
            <a:r>
              <a:rPr lang="zh-CN" altLang="en-US" sz="2400" baseline="-25000" dirty="0">
                <a:sym typeface="Arial" pitchFamily="34" charset="0"/>
              </a:rPr>
              <a:t>i</a:t>
            </a:r>
            <a:r>
              <a:rPr lang="en-US" altLang="zh-CN" sz="2400" baseline="-25000" dirty="0">
                <a:sym typeface="Arial" pitchFamily="34" charset="0"/>
              </a:rPr>
              <a:t>2</a:t>
            </a:r>
            <a:r>
              <a:rPr lang="en-US" altLang="zh-CN" sz="2400" dirty="0"/>
              <a:t>v</a:t>
            </a:r>
            <a:r>
              <a:rPr lang="zh-CN" altLang="en-US" sz="2400" baseline="-25000" dirty="0">
                <a:sym typeface="Arial" pitchFamily="34" charset="0"/>
              </a:rPr>
              <a:t>i</a:t>
            </a:r>
            <a:r>
              <a:rPr lang="en-US" altLang="zh-CN" sz="2400" baseline="-25000" dirty="0">
                <a:sym typeface="Arial" pitchFamily="34" charset="0"/>
              </a:rPr>
              <a:t>3</a:t>
            </a:r>
            <a:r>
              <a:rPr lang="en-US" altLang="zh-CN" sz="2400" dirty="0"/>
              <a:t>…v</a:t>
            </a:r>
            <a:r>
              <a:rPr lang="zh-CN" altLang="en-US" sz="2400" baseline="-25000" dirty="0">
                <a:sym typeface="Arial" pitchFamily="34" charset="0"/>
              </a:rPr>
              <a:t>il</a:t>
            </a:r>
            <a:r>
              <a:rPr lang="zh-CN" altLang="en-US" sz="2400" dirty="0"/>
              <a:t>也为</a:t>
            </a:r>
            <a:r>
              <a:rPr lang="en-US" altLang="zh-CN" sz="2400" dirty="0"/>
              <a:t>v</a:t>
            </a:r>
            <a:r>
              <a:rPr lang="en-US" altLang="zh-CN" sz="2400" baseline="-25000" dirty="0"/>
              <a:t>0</a:t>
            </a:r>
            <a:r>
              <a:rPr lang="zh-CN" altLang="en-US" sz="2400" dirty="0"/>
              <a:t>到</a:t>
            </a:r>
            <a:r>
              <a:rPr lang="en-US" altLang="zh-CN" sz="2400" dirty="0"/>
              <a:t>v</a:t>
            </a:r>
            <a:r>
              <a:rPr lang="en-US" altLang="zh-CN" sz="2400" baseline="-25000" dirty="0"/>
              <a:t>i</a:t>
            </a:r>
            <a:r>
              <a:rPr lang="zh-CN" altLang="en-US" sz="2400" baseline="-25000" dirty="0"/>
              <a:t>l</a:t>
            </a:r>
            <a:r>
              <a:rPr lang="zh-CN" altLang="en-US" sz="2400" dirty="0"/>
              <a:t>最短的路。</a:t>
            </a:r>
          </a:p>
        </p:txBody>
      </p:sp>
      <p:grpSp>
        <p:nvGrpSpPr>
          <p:cNvPr id="2" name="Group 4"/>
          <p:cNvGrpSpPr/>
          <p:nvPr/>
        </p:nvGrpSpPr>
        <p:grpSpPr bwMode="auto">
          <a:xfrm>
            <a:off x="2339975" y="3860800"/>
            <a:ext cx="4176713" cy="2166938"/>
            <a:chOff x="0" y="0"/>
            <a:chExt cx="2631" cy="1365"/>
          </a:xfrm>
        </p:grpSpPr>
        <p:sp>
          <p:nvSpPr>
            <p:cNvPr id="80902" name="Oval 5"/>
            <p:cNvSpPr>
              <a:spLocks noChangeArrowheads="1"/>
            </p:cNvSpPr>
            <p:nvPr/>
          </p:nvSpPr>
          <p:spPr bwMode="auto">
            <a:xfrm>
              <a:off x="0" y="681"/>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1</a:t>
              </a:r>
            </a:p>
          </p:txBody>
        </p:sp>
        <p:sp>
          <p:nvSpPr>
            <p:cNvPr id="80903" name="Oval 6"/>
            <p:cNvSpPr>
              <a:spLocks noChangeArrowheads="1"/>
            </p:cNvSpPr>
            <p:nvPr/>
          </p:nvSpPr>
          <p:spPr bwMode="auto">
            <a:xfrm>
              <a:off x="771" y="137"/>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2</a:t>
              </a:r>
            </a:p>
          </p:txBody>
        </p:sp>
        <p:sp>
          <p:nvSpPr>
            <p:cNvPr id="80904" name="Oval 7"/>
            <p:cNvSpPr>
              <a:spLocks noChangeArrowheads="1"/>
            </p:cNvSpPr>
            <p:nvPr/>
          </p:nvSpPr>
          <p:spPr bwMode="auto">
            <a:xfrm>
              <a:off x="772" y="1044"/>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3</a:t>
              </a:r>
            </a:p>
          </p:txBody>
        </p:sp>
        <p:sp>
          <p:nvSpPr>
            <p:cNvPr id="80905" name="Oval 8"/>
            <p:cNvSpPr>
              <a:spLocks noChangeArrowheads="1"/>
            </p:cNvSpPr>
            <p:nvPr/>
          </p:nvSpPr>
          <p:spPr bwMode="auto">
            <a:xfrm>
              <a:off x="1724" y="136"/>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4</a:t>
              </a:r>
            </a:p>
          </p:txBody>
        </p:sp>
        <p:sp>
          <p:nvSpPr>
            <p:cNvPr id="80906" name="Line 9"/>
            <p:cNvSpPr>
              <a:spLocks noChangeShapeType="1"/>
            </p:cNvSpPr>
            <p:nvPr/>
          </p:nvSpPr>
          <p:spPr bwMode="auto">
            <a:xfrm flipV="1">
              <a:off x="136" y="273"/>
              <a:ext cx="635" cy="408"/>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80907" name="Line 10"/>
            <p:cNvSpPr>
              <a:spLocks noChangeShapeType="1"/>
            </p:cNvSpPr>
            <p:nvPr/>
          </p:nvSpPr>
          <p:spPr bwMode="auto">
            <a:xfrm>
              <a:off x="182" y="817"/>
              <a:ext cx="590" cy="272"/>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80908" name="Line 11"/>
            <p:cNvSpPr>
              <a:spLocks noChangeShapeType="1"/>
            </p:cNvSpPr>
            <p:nvPr/>
          </p:nvSpPr>
          <p:spPr bwMode="auto">
            <a:xfrm>
              <a:off x="907" y="318"/>
              <a:ext cx="862" cy="726"/>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80909" name="Line 12"/>
            <p:cNvSpPr>
              <a:spLocks noChangeShapeType="1"/>
            </p:cNvSpPr>
            <p:nvPr/>
          </p:nvSpPr>
          <p:spPr bwMode="auto">
            <a:xfrm>
              <a:off x="953" y="1134"/>
              <a:ext cx="771" cy="1"/>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80910" name="Oval 13"/>
            <p:cNvSpPr>
              <a:spLocks noChangeArrowheads="1"/>
            </p:cNvSpPr>
            <p:nvPr/>
          </p:nvSpPr>
          <p:spPr bwMode="auto">
            <a:xfrm>
              <a:off x="1724" y="1044"/>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5</a:t>
              </a:r>
            </a:p>
          </p:txBody>
        </p:sp>
        <p:sp>
          <p:nvSpPr>
            <p:cNvPr id="80911" name="Oval 14"/>
            <p:cNvSpPr>
              <a:spLocks noChangeArrowheads="1"/>
            </p:cNvSpPr>
            <p:nvPr/>
          </p:nvSpPr>
          <p:spPr bwMode="auto">
            <a:xfrm>
              <a:off x="2449" y="545"/>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6</a:t>
              </a:r>
            </a:p>
          </p:txBody>
        </p:sp>
        <p:sp>
          <p:nvSpPr>
            <p:cNvPr id="80912" name="Line 15"/>
            <p:cNvSpPr>
              <a:spLocks noChangeShapeType="1"/>
            </p:cNvSpPr>
            <p:nvPr/>
          </p:nvSpPr>
          <p:spPr bwMode="auto">
            <a:xfrm flipV="1">
              <a:off x="953" y="227"/>
              <a:ext cx="772" cy="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80913" name="Line 16"/>
            <p:cNvSpPr>
              <a:spLocks noChangeShapeType="1"/>
            </p:cNvSpPr>
            <p:nvPr/>
          </p:nvSpPr>
          <p:spPr bwMode="auto">
            <a:xfrm>
              <a:off x="1906" y="272"/>
              <a:ext cx="543" cy="318"/>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80914" name="Line 17"/>
            <p:cNvSpPr>
              <a:spLocks noChangeShapeType="1"/>
            </p:cNvSpPr>
            <p:nvPr/>
          </p:nvSpPr>
          <p:spPr bwMode="auto">
            <a:xfrm flipV="1">
              <a:off x="1905" y="681"/>
              <a:ext cx="544" cy="453"/>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80915" name="Line 18"/>
            <p:cNvSpPr>
              <a:spLocks noChangeShapeType="1"/>
            </p:cNvSpPr>
            <p:nvPr/>
          </p:nvSpPr>
          <p:spPr bwMode="auto">
            <a:xfrm flipV="1">
              <a:off x="908" y="318"/>
              <a:ext cx="862" cy="725"/>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80916" name="Line 19"/>
            <p:cNvSpPr>
              <a:spLocks noChangeShapeType="1"/>
            </p:cNvSpPr>
            <p:nvPr/>
          </p:nvSpPr>
          <p:spPr bwMode="auto">
            <a:xfrm flipH="1" flipV="1">
              <a:off x="863" y="318"/>
              <a:ext cx="0" cy="725"/>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80917" name="Line 20"/>
            <p:cNvSpPr>
              <a:spLocks noChangeShapeType="1"/>
            </p:cNvSpPr>
            <p:nvPr/>
          </p:nvSpPr>
          <p:spPr bwMode="auto">
            <a:xfrm flipH="1">
              <a:off x="1815" y="318"/>
              <a:ext cx="0" cy="725"/>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80918" name="Text Box 21"/>
            <p:cNvSpPr txBox="1">
              <a:spLocks noChangeArrowheads="1"/>
            </p:cNvSpPr>
            <p:nvPr/>
          </p:nvSpPr>
          <p:spPr bwMode="auto">
            <a:xfrm>
              <a:off x="273" y="272"/>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12</a:t>
              </a:r>
            </a:p>
          </p:txBody>
        </p:sp>
        <p:sp>
          <p:nvSpPr>
            <p:cNvPr id="80919" name="Text Box 22"/>
            <p:cNvSpPr txBox="1">
              <a:spLocks noChangeArrowheads="1"/>
            </p:cNvSpPr>
            <p:nvPr/>
          </p:nvSpPr>
          <p:spPr bwMode="auto">
            <a:xfrm>
              <a:off x="1226" y="0"/>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6</a:t>
              </a:r>
            </a:p>
          </p:txBody>
        </p:sp>
        <p:sp>
          <p:nvSpPr>
            <p:cNvPr id="80920" name="Text Box 23"/>
            <p:cNvSpPr txBox="1">
              <a:spLocks noChangeArrowheads="1"/>
            </p:cNvSpPr>
            <p:nvPr/>
          </p:nvSpPr>
          <p:spPr bwMode="auto">
            <a:xfrm>
              <a:off x="681" y="544"/>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5</a:t>
              </a:r>
            </a:p>
          </p:txBody>
        </p:sp>
        <p:sp>
          <p:nvSpPr>
            <p:cNvPr id="80921" name="Text Box 24"/>
            <p:cNvSpPr txBox="1">
              <a:spLocks noChangeArrowheads="1"/>
            </p:cNvSpPr>
            <p:nvPr/>
          </p:nvSpPr>
          <p:spPr bwMode="auto">
            <a:xfrm>
              <a:off x="273" y="907"/>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3</a:t>
              </a:r>
            </a:p>
          </p:txBody>
        </p:sp>
        <p:sp>
          <p:nvSpPr>
            <p:cNvPr id="80922" name="Text Box 25"/>
            <p:cNvSpPr txBox="1">
              <a:spLocks noChangeArrowheads="1"/>
            </p:cNvSpPr>
            <p:nvPr/>
          </p:nvSpPr>
          <p:spPr bwMode="auto">
            <a:xfrm>
              <a:off x="1180" y="1134"/>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7</a:t>
              </a:r>
            </a:p>
          </p:txBody>
        </p:sp>
        <p:sp>
          <p:nvSpPr>
            <p:cNvPr id="80923" name="Text Box 26"/>
            <p:cNvSpPr txBox="1">
              <a:spLocks noChangeArrowheads="1"/>
            </p:cNvSpPr>
            <p:nvPr/>
          </p:nvSpPr>
          <p:spPr bwMode="auto">
            <a:xfrm>
              <a:off x="999" y="680"/>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2</a:t>
              </a:r>
            </a:p>
          </p:txBody>
        </p:sp>
        <p:sp>
          <p:nvSpPr>
            <p:cNvPr id="80924" name="Text Box 27"/>
            <p:cNvSpPr txBox="1">
              <a:spLocks noChangeArrowheads="1"/>
            </p:cNvSpPr>
            <p:nvPr/>
          </p:nvSpPr>
          <p:spPr bwMode="auto">
            <a:xfrm>
              <a:off x="1135" y="363"/>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3</a:t>
              </a:r>
            </a:p>
          </p:txBody>
        </p:sp>
        <p:sp>
          <p:nvSpPr>
            <p:cNvPr id="80925" name="Text Box 28"/>
            <p:cNvSpPr txBox="1">
              <a:spLocks noChangeArrowheads="1"/>
            </p:cNvSpPr>
            <p:nvPr/>
          </p:nvSpPr>
          <p:spPr bwMode="auto">
            <a:xfrm>
              <a:off x="1815" y="544"/>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8</a:t>
              </a:r>
            </a:p>
          </p:txBody>
        </p:sp>
        <p:sp>
          <p:nvSpPr>
            <p:cNvPr id="80926" name="Text Box 29"/>
            <p:cNvSpPr txBox="1">
              <a:spLocks noChangeArrowheads="1"/>
            </p:cNvSpPr>
            <p:nvPr/>
          </p:nvSpPr>
          <p:spPr bwMode="auto">
            <a:xfrm>
              <a:off x="2087" y="18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9</a:t>
              </a:r>
            </a:p>
          </p:txBody>
        </p:sp>
        <p:sp>
          <p:nvSpPr>
            <p:cNvPr id="80927" name="Text Box 30"/>
            <p:cNvSpPr txBox="1">
              <a:spLocks noChangeArrowheads="1"/>
            </p:cNvSpPr>
            <p:nvPr/>
          </p:nvSpPr>
          <p:spPr bwMode="auto">
            <a:xfrm>
              <a:off x="2133" y="858"/>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2</a:t>
              </a:r>
            </a:p>
          </p:txBody>
        </p:sp>
      </p:grpSp>
      <p:grpSp>
        <p:nvGrpSpPr>
          <p:cNvPr id="32" name="组合 31"/>
          <p:cNvGrpSpPr/>
          <p:nvPr/>
        </p:nvGrpSpPr>
        <p:grpSpPr>
          <a:xfrm>
            <a:off x="14152" y="123764"/>
            <a:ext cx="7848872" cy="649451"/>
            <a:chOff x="480704" y="5178843"/>
            <a:chExt cx="7848872" cy="649451"/>
          </a:xfrm>
        </p:grpSpPr>
        <p:grpSp>
          <p:nvGrpSpPr>
            <p:cNvPr id="33" name="组合 32"/>
            <p:cNvGrpSpPr/>
            <p:nvPr/>
          </p:nvGrpSpPr>
          <p:grpSpPr>
            <a:xfrm>
              <a:off x="480704" y="5178843"/>
              <a:ext cx="7848872" cy="649451"/>
              <a:chOff x="480026" y="5812653"/>
              <a:chExt cx="8549038" cy="850440"/>
            </a:xfrm>
          </p:grpSpPr>
          <p:sp>
            <p:nvSpPr>
              <p:cNvPr id="35"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36" name="TextBox 6"/>
              <p:cNvSpPr txBox="1">
                <a:spLocks noChangeArrowheads="1"/>
              </p:cNvSpPr>
              <p:nvPr/>
            </p:nvSpPr>
            <p:spPr bwMode="auto">
              <a:xfrm>
                <a:off x="480026" y="5812653"/>
                <a:ext cx="8549038" cy="8463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9.7 </a:t>
                </a:r>
                <a:r>
                  <a:rPr lang="zh-CN" altLang="en-US" sz="3600" b="1" dirty="0">
                    <a:latin typeface="Times New Roman" pitchFamily="18" charset="0"/>
                    <a:ea typeface="黑体" pitchFamily="49" charset="-122"/>
                  </a:rPr>
                  <a:t>最短路径</a:t>
                </a:r>
                <a:r>
                  <a:rPr lang="en-US" altLang="zh-CN" sz="3600" b="1" dirty="0">
                    <a:latin typeface="Times New Roman" pitchFamily="18" charset="0"/>
                    <a:ea typeface="黑体" pitchFamily="49" charset="-122"/>
                  </a:rPr>
                  <a:t>-</a:t>
                </a:r>
                <a:r>
                  <a:rPr lang="en-US" altLang="zh-CN" sz="3600" b="1" dirty="0"/>
                  <a:t>Dijkstra</a:t>
                </a:r>
                <a:r>
                  <a:rPr lang="zh-CN" altLang="en-US" sz="3600" b="1" dirty="0"/>
                  <a:t>算法</a:t>
                </a:r>
                <a:endParaRPr lang="zh-CN" altLang="en-US" sz="3600" b="1" dirty="0">
                  <a:latin typeface="Times New Roman" pitchFamily="18" charset="0"/>
                  <a:ea typeface="黑体" pitchFamily="49" charset="-122"/>
                </a:endParaRPr>
              </a:p>
            </p:txBody>
          </p:sp>
        </p:grpSp>
        <p:pic>
          <p:nvPicPr>
            <p:cNvPr id="34" name="图片 3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50552" y="5308113"/>
              <a:ext cx="386546" cy="3874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28B371F8-C238-4137-8C54-DD97744FE0E5}" type="slidenum">
              <a:rPr lang="zh-CN" altLang="en-US">
                <a:latin typeface="Verdana" pitchFamily="34" charset="0"/>
                <a:ea typeface="宋体" pitchFamily="2" charset="-122"/>
              </a:rPr>
              <a:pPr/>
              <a:t>87</a:t>
            </a:fld>
            <a:endParaRPr lang="en-US" altLang="zh-CN">
              <a:latin typeface="Verdana" pitchFamily="34" charset="0"/>
              <a:ea typeface="宋体" pitchFamily="2" charset="-122"/>
            </a:endParaRPr>
          </a:p>
        </p:txBody>
      </p:sp>
      <p:sp>
        <p:nvSpPr>
          <p:cNvPr id="2" name="Rectangle 3"/>
          <p:cNvSpPr>
            <a:spLocks noGrp="1" noChangeArrowheads="1"/>
          </p:cNvSpPr>
          <p:nvPr>
            <p:ph type="body" idx="1"/>
          </p:nvPr>
        </p:nvSpPr>
        <p:spPr>
          <a:xfrm>
            <a:off x="611188" y="1125538"/>
            <a:ext cx="7993062" cy="4608512"/>
          </a:xfrm>
        </p:spPr>
        <p:txBody>
          <a:bodyPr/>
          <a:lstStyle/>
          <a:p>
            <a:pPr eaLnBrk="1" hangingPunct="1">
              <a:lnSpc>
                <a:spcPct val="80000"/>
              </a:lnSpc>
              <a:buFont typeface="Wingdings" pitchFamily="2" charset="2"/>
              <a:buNone/>
            </a:pPr>
            <a:r>
              <a:rPr lang="zh-CN" altLang="en-US" sz="2000" b="1">
                <a:latin typeface="宋体" pitchFamily="2" charset="-122"/>
              </a:rPr>
              <a:t>方法如下：</a:t>
            </a:r>
          </a:p>
          <a:p>
            <a:pPr eaLnBrk="1" hangingPunct="1">
              <a:lnSpc>
                <a:spcPct val="80000"/>
              </a:lnSpc>
              <a:buFont typeface="Wingdings" pitchFamily="2" charset="2"/>
              <a:buNone/>
            </a:pPr>
            <a:r>
              <a:rPr lang="zh-CN" altLang="en-US" sz="2000" b="1">
                <a:latin typeface="宋体" pitchFamily="2" charset="-122"/>
              </a:rPr>
              <a:t>   （其中：</a:t>
            </a:r>
            <a:r>
              <a:rPr lang="en-US" altLang="zh-CN" sz="2000" b="1">
                <a:solidFill>
                  <a:srgbClr val="FF33CC"/>
                </a:solidFill>
                <a:latin typeface="宋体" pitchFamily="2" charset="-122"/>
              </a:rPr>
              <a:t>path[v]</a:t>
            </a:r>
            <a:r>
              <a:rPr lang="zh-CN" altLang="en-US" sz="2000" b="1">
                <a:latin typeface="宋体" pitchFamily="2" charset="-122"/>
              </a:rPr>
              <a:t>和</a:t>
            </a:r>
            <a:r>
              <a:rPr lang="en-US" altLang="zh-CN" sz="2000" b="1">
                <a:solidFill>
                  <a:srgbClr val="FF33CC"/>
                </a:solidFill>
                <a:latin typeface="宋体" pitchFamily="2" charset="-122"/>
              </a:rPr>
              <a:t>dist[v]</a:t>
            </a:r>
            <a:r>
              <a:rPr lang="zh-CN" altLang="en-US" sz="2000" b="1">
                <a:latin typeface="宋体" pitchFamily="2" charset="-122"/>
              </a:rPr>
              <a:t>表示从</a:t>
            </a:r>
            <a:r>
              <a:rPr lang="en-US" altLang="zh-CN" sz="2000" b="1">
                <a:latin typeface="宋体" pitchFamily="2" charset="-122"/>
              </a:rPr>
              <a:t>v</a:t>
            </a:r>
            <a:r>
              <a:rPr lang="en-US" altLang="zh-CN" sz="2000" b="1" baseline="-25000">
                <a:latin typeface="宋体" pitchFamily="2" charset="-122"/>
              </a:rPr>
              <a:t>0</a:t>
            </a:r>
            <a:r>
              <a:rPr lang="zh-CN" altLang="en-US" sz="2000" b="1">
                <a:latin typeface="宋体" pitchFamily="2" charset="-122"/>
              </a:rPr>
              <a:t>到</a:t>
            </a:r>
            <a:r>
              <a:rPr lang="en-US" altLang="zh-CN" sz="2000" b="1">
                <a:latin typeface="宋体" pitchFamily="2" charset="-122"/>
              </a:rPr>
              <a:t>v</a:t>
            </a:r>
            <a:r>
              <a:rPr lang="zh-CN" altLang="en-US" sz="2000" b="1">
                <a:latin typeface="宋体" pitchFamily="2" charset="-122"/>
              </a:rPr>
              <a:t>的最短路径及其长度）</a:t>
            </a:r>
          </a:p>
          <a:p>
            <a:pPr eaLnBrk="1" hangingPunct="1">
              <a:lnSpc>
                <a:spcPct val="80000"/>
              </a:lnSpc>
              <a:buFont typeface="Wingdings" pitchFamily="2" charset="2"/>
              <a:buNone/>
            </a:pPr>
            <a:r>
              <a:rPr lang="zh-CN" altLang="en-US" sz="2000" b="1">
                <a:latin typeface="宋体" pitchFamily="2" charset="-122"/>
              </a:rPr>
              <a:t>（</a:t>
            </a:r>
            <a:r>
              <a:rPr lang="en-US" altLang="zh-CN" sz="2000" b="1">
                <a:latin typeface="宋体" pitchFamily="2" charset="-122"/>
              </a:rPr>
              <a:t>1</a:t>
            </a:r>
            <a:r>
              <a:rPr lang="zh-CN" altLang="en-US" sz="2000" b="1">
                <a:latin typeface="宋体" pitchFamily="2" charset="-122"/>
              </a:rPr>
              <a:t>）初始化到各顶点的最短路径及其长度：</a:t>
            </a:r>
          </a:p>
          <a:p>
            <a:pPr eaLnBrk="1" hangingPunct="1">
              <a:lnSpc>
                <a:spcPct val="80000"/>
              </a:lnSpc>
              <a:buFont typeface="Wingdings" pitchFamily="2" charset="2"/>
              <a:buNone/>
            </a:pPr>
            <a:r>
              <a:rPr lang="zh-CN" altLang="en-US" sz="2000" b="1">
                <a:latin typeface="宋体" pitchFamily="2" charset="-122"/>
              </a:rPr>
              <a:t>对</a:t>
            </a:r>
            <a:r>
              <a:rPr lang="en-US" altLang="zh-CN" sz="2000" b="1">
                <a:latin typeface="宋体" pitchFamily="2" charset="-122"/>
              </a:rPr>
              <a:t>v</a:t>
            </a:r>
            <a:r>
              <a:rPr lang="en-US" altLang="zh-CN" sz="2000" b="1" baseline="-25000">
                <a:latin typeface="宋体" pitchFamily="2" charset="-122"/>
              </a:rPr>
              <a:t>0</a:t>
            </a:r>
            <a:r>
              <a:rPr lang="zh-CN" altLang="en-US" sz="2000" b="1">
                <a:latin typeface="宋体" pitchFamily="2" charset="-122"/>
              </a:rPr>
              <a:t>以外的各顶点</a:t>
            </a:r>
            <a:r>
              <a:rPr lang="en-US" altLang="zh-CN" sz="2000" b="1">
                <a:latin typeface="宋体" pitchFamily="2" charset="-122"/>
              </a:rPr>
              <a:t>v</a:t>
            </a:r>
            <a:r>
              <a:rPr lang="en-US" altLang="zh-CN" sz="2000" b="1" baseline="-25000">
                <a:latin typeface="宋体" pitchFamily="2" charset="-122"/>
              </a:rPr>
              <a:t>i</a:t>
            </a:r>
            <a:r>
              <a:rPr lang="zh-CN" altLang="en-US" sz="2000" b="1">
                <a:latin typeface="宋体" pitchFamily="2" charset="-122"/>
              </a:rPr>
              <a:t>，若</a:t>
            </a:r>
            <a:r>
              <a:rPr lang="en-US" altLang="zh-CN" sz="2000" b="1">
                <a:latin typeface="宋体" pitchFamily="2" charset="-122"/>
              </a:rPr>
              <a:t>&lt;v</a:t>
            </a:r>
            <a:r>
              <a:rPr lang="en-US" altLang="zh-CN" sz="2000" b="1" baseline="-25000">
                <a:latin typeface="宋体" pitchFamily="2" charset="-122"/>
              </a:rPr>
              <a:t>0</a:t>
            </a:r>
            <a:r>
              <a:rPr lang="en-US" altLang="zh-CN" sz="2000" b="1">
                <a:latin typeface="宋体" pitchFamily="2" charset="-122"/>
              </a:rPr>
              <a:t>,v</a:t>
            </a:r>
            <a:r>
              <a:rPr lang="en-US" altLang="zh-CN" sz="2000" b="1" baseline="-25000">
                <a:latin typeface="宋体" pitchFamily="2" charset="-122"/>
              </a:rPr>
              <a:t>i</a:t>
            </a:r>
            <a:r>
              <a:rPr lang="en-US" altLang="zh-CN" sz="2000" b="1">
                <a:latin typeface="宋体" pitchFamily="2" charset="-122"/>
              </a:rPr>
              <a:t>&gt;</a:t>
            </a:r>
            <a:r>
              <a:rPr lang="en-US" altLang="zh-CN" sz="2000" b="1"/>
              <a:t>∈E</a:t>
            </a:r>
            <a:r>
              <a:rPr lang="zh-CN" altLang="en-US" sz="2000" b="1">
                <a:latin typeface="宋体" pitchFamily="2" charset="-122"/>
              </a:rPr>
              <a:t>，则</a:t>
            </a:r>
          </a:p>
          <a:p>
            <a:pPr eaLnBrk="1" hangingPunct="1">
              <a:lnSpc>
                <a:spcPct val="80000"/>
              </a:lnSpc>
              <a:buFont typeface="Wingdings" pitchFamily="2" charset="2"/>
              <a:buNone/>
            </a:pPr>
            <a:r>
              <a:rPr lang="zh-CN" altLang="en-US" sz="2000" b="1">
                <a:latin typeface="宋体" pitchFamily="2" charset="-122"/>
              </a:rPr>
              <a:t>     </a:t>
            </a:r>
            <a:r>
              <a:rPr lang="en-US" altLang="zh-CN" sz="2000" b="1">
                <a:latin typeface="宋体" pitchFamily="2" charset="-122"/>
              </a:rPr>
              <a:t>path[v]</a:t>
            </a:r>
            <a:r>
              <a:rPr lang="zh-CN" altLang="en-US" sz="2000" b="1">
                <a:latin typeface="宋体" pitchFamily="2" charset="-122"/>
              </a:rPr>
              <a:t>=</a:t>
            </a:r>
            <a:r>
              <a:rPr lang="en-US" altLang="zh-CN" sz="2000" b="1">
                <a:latin typeface="宋体" pitchFamily="2" charset="-122"/>
              </a:rPr>
              <a:t>&lt;v</a:t>
            </a:r>
            <a:r>
              <a:rPr lang="en-US" altLang="zh-CN" sz="2000" b="1" baseline="-25000">
                <a:latin typeface="宋体" pitchFamily="2" charset="-122"/>
              </a:rPr>
              <a:t>0</a:t>
            </a:r>
            <a:r>
              <a:rPr lang="en-US" altLang="zh-CN" sz="2000" b="1">
                <a:latin typeface="宋体" pitchFamily="2" charset="-122"/>
              </a:rPr>
              <a:t>,v</a:t>
            </a:r>
            <a:r>
              <a:rPr lang="en-US" altLang="zh-CN" sz="2000" b="1" baseline="-25000">
                <a:latin typeface="宋体" pitchFamily="2" charset="-122"/>
              </a:rPr>
              <a:t>i</a:t>
            </a:r>
            <a:r>
              <a:rPr lang="en-US" altLang="zh-CN" sz="2000" b="1">
                <a:latin typeface="宋体" pitchFamily="2" charset="-122"/>
              </a:rPr>
              <a:t>&gt;</a:t>
            </a:r>
            <a:r>
              <a:rPr lang="zh-CN" altLang="en-US" sz="2000" b="1">
                <a:latin typeface="宋体" pitchFamily="2" charset="-122"/>
              </a:rPr>
              <a:t>，即将该弧作为</a:t>
            </a:r>
            <a:r>
              <a:rPr lang="en-US" altLang="zh-CN" sz="2000" b="1">
                <a:latin typeface="宋体" pitchFamily="2" charset="-122"/>
              </a:rPr>
              <a:t>v</a:t>
            </a:r>
            <a:r>
              <a:rPr lang="en-US" altLang="zh-CN" sz="2000" b="1" baseline="-25000">
                <a:latin typeface="宋体" pitchFamily="2" charset="-122"/>
              </a:rPr>
              <a:t>0</a:t>
            </a:r>
            <a:r>
              <a:rPr lang="zh-CN" altLang="en-US" sz="2000" b="1">
                <a:latin typeface="宋体" pitchFamily="2" charset="-122"/>
              </a:rPr>
              <a:t>到</a:t>
            </a:r>
            <a:r>
              <a:rPr lang="en-US" altLang="zh-CN" sz="2000" b="1">
                <a:latin typeface="宋体" pitchFamily="2" charset="-122"/>
              </a:rPr>
              <a:t>v</a:t>
            </a:r>
            <a:r>
              <a:rPr lang="en-US" altLang="zh-CN" sz="2000" b="1" baseline="-25000">
                <a:latin typeface="宋体" pitchFamily="2" charset="-122"/>
              </a:rPr>
              <a:t>i</a:t>
            </a:r>
            <a:r>
              <a:rPr lang="zh-CN" altLang="en-US" sz="2000" b="1">
                <a:latin typeface="宋体" pitchFamily="2" charset="-122"/>
              </a:rPr>
              <a:t>的（暂时的）最短路径，</a:t>
            </a:r>
          </a:p>
          <a:p>
            <a:pPr eaLnBrk="1" hangingPunct="1">
              <a:lnSpc>
                <a:spcPct val="80000"/>
              </a:lnSpc>
              <a:buFont typeface="Wingdings" pitchFamily="2" charset="2"/>
              <a:buNone/>
            </a:pPr>
            <a:r>
              <a:rPr lang="zh-CN" altLang="en-US" sz="2000" b="1">
                <a:latin typeface="宋体" pitchFamily="2" charset="-122"/>
              </a:rPr>
              <a:t>     </a:t>
            </a:r>
            <a:r>
              <a:rPr lang="en-US" altLang="zh-CN" sz="2000" b="1">
                <a:latin typeface="宋体" pitchFamily="2" charset="-122"/>
              </a:rPr>
              <a:t>dist[v]</a:t>
            </a:r>
            <a:r>
              <a:rPr lang="zh-CN" altLang="en-US" sz="2000" b="1">
                <a:latin typeface="宋体" pitchFamily="2" charset="-122"/>
              </a:rPr>
              <a:t>=w(</a:t>
            </a:r>
            <a:r>
              <a:rPr lang="en-US" altLang="zh-CN" sz="2000" b="1">
                <a:latin typeface="宋体" pitchFamily="2" charset="-122"/>
              </a:rPr>
              <a:t>v</a:t>
            </a:r>
            <a:r>
              <a:rPr lang="en-US" altLang="zh-CN" sz="2000" b="1" baseline="-25000">
                <a:latin typeface="宋体" pitchFamily="2" charset="-122"/>
              </a:rPr>
              <a:t>0</a:t>
            </a:r>
            <a:r>
              <a:rPr lang="en-US" altLang="zh-CN" sz="2000" b="1">
                <a:latin typeface="宋体" pitchFamily="2" charset="-122"/>
              </a:rPr>
              <a:t>,v</a:t>
            </a:r>
            <a:r>
              <a:rPr lang="en-US" altLang="zh-CN" sz="2000" b="1" baseline="-25000">
                <a:latin typeface="宋体" pitchFamily="2" charset="-122"/>
              </a:rPr>
              <a:t>i</a:t>
            </a:r>
            <a:r>
              <a:rPr lang="zh-CN" altLang="en-US" sz="2000" b="1">
                <a:latin typeface="宋体" pitchFamily="2" charset="-122"/>
              </a:rPr>
              <a:t>) </a:t>
            </a:r>
          </a:p>
          <a:p>
            <a:pPr eaLnBrk="1" hangingPunct="1">
              <a:lnSpc>
                <a:spcPct val="80000"/>
              </a:lnSpc>
              <a:buFont typeface="Wingdings" pitchFamily="2" charset="2"/>
              <a:buNone/>
            </a:pPr>
            <a:r>
              <a:rPr lang="zh-CN" altLang="en-US" sz="2000" b="1">
                <a:latin typeface="宋体" pitchFamily="2" charset="-122"/>
              </a:rPr>
              <a:t>   否则，</a:t>
            </a:r>
            <a:r>
              <a:rPr lang="en-US" altLang="zh-CN" sz="2000" b="1">
                <a:latin typeface="宋体" pitchFamily="2" charset="-122"/>
              </a:rPr>
              <a:t>path[v]</a:t>
            </a:r>
            <a:r>
              <a:rPr lang="zh-CN" altLang="en-US" sz="2000" b="1">
                <a:latin typeface="宋体" pitchFamily="2" charset="-122"/>
              </a:rPr>
              <a:t>=&lt;&gt;,  </a:t>
            </a:r>
            <a:r>
              <a:rPr lang="en-US" altLang="zh-CN" sz="2000" b="1">
                <a:latin typeface="宋体" pitchFamily="2" charset="-122"/>
              </a:rPr>
              <a:t>dist[v]</a:t>
            </a:r>
            <a:r>
              <a:rPr lang="zh-CN" altLang="en-US" sz="2000" b="1">
                <a:latin typeface="宋体" pitchFamily="2" charset="-122"/>
              </a:rPr>
              <a:t>=</a:t>
            </a:r>
            <a:r>
              <a:rPr lang="en-US" altLang="zh-CN" sz="2000">
                <a:latin typeface="楷体_GB2312" pitchFamily="1" charset="-122"/>
              </a:rPr>
              <a:t>∞</a:t>
            </a:r>
          </a:p>
          <a:p>
            <a:pPr eaLnBrk="1" hangingPunct="1">
              <a:lnSpc>
                <a:spcPct val="80000"/>
              </a:lnSpc>
              <a:buFont typeface="Wingdings" pitchFamily="2" charset="2"/>
              <a:buNone/>
            </a:pPr>
            <a:r>
              <a:rPr lang="zh-CN" altLang="en-US" sz="2000" b="1">
                <a:latin typeface="宋体" pitchFamily="2" charset="-122"/>
              </a:rPr>
              <a:t>（</a:t>
            </a:r>
            <a:r>
              <a:rPr lang="en-US" altLang="zh-CN" sz="2000" b="1">
                <a:latin typeface="宋体" pitchFamily="2" charset="-122"/>
              </a:rPr>
              <a:t>2</a:t>
            </a:r>
            <a:r>
              <a:rPr lang="zh-CN" altLang="en-US" sz="2000" b="1">
                <a:latin typeface="宋体" pitchFamily="2" charset="-122"/>
              </a:rPr>
              <a:t>）从未解顶点中选择一个</a:t>
            </a:r>
            <a:r>
              <a:rPr lang="en-US" altLang="zh-CN" sz="2000" b="1">
                <a:solidFill>
                  <a:schemeClr val="accent2"/>
                </a:solidFill>
                <a:latin typeface="宋体" pitchFamily="2" charset="-122"/>
              </a:rPr>
              <a:t>dist</a:t>
            </a:r>
            <a:r>
              <a:rPr lang="zh-CN" altLang="en-US" sz="2000" b="1">
                <a:solidFill>
                  <a:schemeClr val="accent2"/>
                </a:solidFill>
                <a:latin typeface="宋体" pitchFamily="2" charset="-122"/>
              </a:rPr>
              <a:t>值最小的顶点</a:t>
            </a:r>
            <a:r>
              <a:rPr lang="en-US" altLang="zh-CN" sz="2000" b="1">
                <a:solidFill>
                  <a:schemeClr val="accent2"/>
                </a:solidFill>
                <a:latin typeface="宋体" pitchFamily="2" charset="-122"/>
              </a:rPr>
              <a:t>v</a:t>
            </a:r>
            <a:r>
              <a:rPr lang="zh-CN" altLang="en-US" sz="2000" b="1">
                <a:latin typeface="宋体" pitchFamily="2" charset="-122"/>
              </a:rPr>
              <a:t>，</a:t>
            </a:r>
          </a:p>
          <a:p>
            <a:pPr eaLnBrk="1" hangingPunct="1">
              <a:lnSpc>
                <a:spcPct val="80000"/>
              </a:lnSpc>
              <a:buFont typeface="Wingdings" pitchFamily="2" charset="2"/>
              <a:buNone/>
            </a:pPr>
            <a:r>
              <a:rPr lang="zh-CN" altLang="en-US" sz="2000" b="1">
                <a:latin typeface="宋体" pitchFamily="2" charset="-122"/>
              </a:rPr>
              <a:t>则当前的</a:t>
            </a:r>
            <a:r>
              <a:rPr lang="en-US" altLang="zh-CN" sz="2000" b="1">
                <a:latin typeface="宋体" pitchFamily="2" charset="-122"/>
              </a:rPr>
              <a:t>path[v]</a:t>
            </a:r>
            <a:r>
              <a:rPr lang="zh-CN" altLang="en-US" sz="2000" b="1">
                <a:latin typeface="宋体" pitchFamily="2" charset="-122"/>
              </a:rPr>
              <a:t>和</a:t>
            </a:r>
            <a:r>
              <a:rPr lang="en-US" altLang="zh-CN" sz="2000" b="1">
                <a:latin typeface="宋体" pitchFamily="2" charset="-122"/>
              </a:rPr>
              <a:t>dist[v]</a:t>
            </a:r>
            <a:r>
              <a:rPr lang="zh-CN" altLang="en-US" sz="2000" b="1">
                <a:latin typeface="宋体" pitchFamily="2" charset="-122"/>
              </a:rPr>
              <a:t>就是顶点</a:t>
            </a:r>
            <a:r>
              <a:rPr lang="en-US" altLang="zh-CN" sz="2000" b="1">
                <a:latin typeface="宋体" pitchFamily="2" charset="-122"/>
              </a:rPr>
              <a:t>v</a:t>
            </a:r>
            <a:r>
              <a:rPr lang="zh-CN" altLang="en-US" sz="2000" b="1">
                <a:latin typeface="宋体" pitchFamily="2" charset="-122"/>
              </a:rPr>
              <a:t>的最终解。</a:t>
            </a:r>
          </a:p>
          <a:p>
            <a:pPr eaLnBrk="1" hangingPunct="1">
              <a:lnSpc>
                <a:spcPct val="80000"/>
              </a:lnSpc>
              <a:buFont typeface="Wingdings" pitchFamily="2" charset="2"/>
              <a:buNone/>
            </a:pPr>
            <a:endParaRPr lang="zh-CN" altLang="en-US" sz="2000" b="1">
              <a:latin typeface="宋体" pitchFamily="2" charset="-122"/>
            </a:endParaRPr>
          </a:p>
          <a:p>
            <a:pPr eaLnBrk="1" hangingPunct="1">
              <a:lnSpc>
                <a:spcPct val="80000"/>
              </a:lnSpc>
              <a:buFont typeface="Wingdings" pitchFamily="2" charset="2"/>
              <a:buNone/>
            </a:pPr>
            <a:r>
              <a:rPr lang="zh-CN" altLang="en-US" sz="2000" b="1">
                <a:latin typeface="宋体" pitchFamily="2" charset="-122"/>
              </a:rPr>
              <a:t>（</a:t>
            </a:r>
            <a:r>
              <a:rPr lang="en-US" altLang="zh-CN" sz="2000" b="1">
                <a:latin typeface="宋体" pitchFamily="2" charset="-122"/>
              </a:rPr>
              <a:t>3</a:t>
            </a:r>
            <a:r>
              <a:rPr lang="zh-CN" altLang="en-US" sz="2000" b="1">
                <a:latin typeface="宋体" pitchFamily="2" charset="-122"/>
              </a:rPr>
              <a:t>）由于某些顶点经过</a:t>
            </a:r>
            <a:r>
              <a:rPr lang="en-US" altLang="zh-CN" sz="2000" b="1">
                <a:latin typeface="宋体" pitchFamily="2" charset="-122"/>
              </a:rPr>
              <a:t>v</a:t>
            </a:r>
            <a:r>
              <a:rPr lang="zh-CN" altLang="en-US" sz="2000" b="1">
                <a:latin typeface="宋体" pitchFamily="2" charset="-122"/>
              </a:rPr>
              <a:t>可能会使得从</a:t>
            </a:r>
            <a:r>
              <a:rPr lang="en-US" altLang="zh-CN" sz="2000" b="1">
                <a:latin typeface="宋体" pitchFamily="2" charset="-122"/>
              </a:rPr>
              <a:t>v</a:t>
            </a:r>
            <a:r>
              <a:rPr lang="en-US" altLang="zh-CN" sz="2000" b="1" baseline="-25000">
                <a:latin typeface="宋体" pitchFamily="2" charset="-122"/>
              </a:rPr>
              <a:t>0</a:t>
            </a:r>
            <a:r>
              <a:rPr lang="zh-CN" altLang="en-US" sz="2000" b="1">
                <a:latin typeface="宋体" pitchFamily="2" charset="-122"/>
              </a:rPr>
              <a:t>到该顶点的路径更近</a:t>
            </a:r>
          </a:p>
          <a:p>
            <a:pPr eaLnBrk="1" hangingPunct="1">
              <a:lnSpc>
                <a:spcPct val="80000"/>
              </a:lnSpc>
              <a:buFont typeface="Wingdings" pitchFamily="2" charset="2"/>
              <a:buNone/>
            </a:pPr>
            <a:r>
              <a:rPr lang="zh-CN" altLang="en-US" sz="2000" b="1">
                <a:latin typeface="宋体" pitchFamily="2" charset="-122"/>
              </a:rPr>
              <a:t>一些，因此，应修改这些顶点的路径及其长度的值。</a:t>
            </a:r>
          </a:p>
          <a:p>
            <a:pPr eaLnBrk="1" hangingPunct="1">
              <a:lnSpc>
                <a:spcPct val="80000"/>
              </a:lnSpc>
              <a:buFont typeface="Wingdings" pitchFamily="2" charset="2"/>
              <a:buNone/>
            </a:pPr>
            <a:endParaRPr lang="zh-CN" altLang="en-US" sz="2000" b="1">
              <a:latin typeface="宋体" pitchFamily="2" charset="-122"/>
            </a:endParaRPr>
          </a:p>
          <a:p>
            <a:pPr eaLnBrk="1" hangingPunct="1">
              <a:lnSpc>
                <a:spcPct val="80000"/>
              </a:lnSpc>
              <a:buFont typeface="Wingdings" pitchFamily="2" charset="2"/>
              <a:buNone/>
            </a:pPr>
            <a:r>
              <a:rPr lang="zh-CN" altLang="en-US" sz="2000" b="1">
                <a:latin typeface="宋体" pitchFamily="2" charset="-122"/>
              </a:rPr>
              <a:t>（</a:t>
            </a:r>
            <a:r>
              <a:rPr lang="en-US" altLang="zh-CN" sz="2000" b="1">
                <a:latin typeface="宋体" pitchFamily="2" charset="-122"/>
              </a:rPr>
              <a:t>4</a:t>
            </a:r>
            <a:r>
              <a:rPr lang="zh-CN" altLang="en-US" sz="2000" b="1">
                <a:latin typeface="宋体" pitchFamily="2" charset="-122"/>
              </a:rPr>
              <a:t>）重复（</a:t>
            </a:r>
            <a:r>
              <a:rPr lang="en-US" altLang="zh-CN" sz="2000" b="1">
                <a:latin typeface="宋体" pitchFamily="2" charset="-122"/>
              </a:rPr>
              <a:t>2</a:t>
            </a:r>
            <a:r>
              <a:rPr lang="zh-CN" altLang="en-US" sz="2000" b="1">
                <a:latin typeface="宋体" pitchFamily="2" charset="-122"/>
              </a:rPr>
              <a:t>）（</a:t>
            </a:r>
            <a:r>
              <a:rPr lang="en-US" altLang="zh-CN" sz="2000" b="1">
                <a:latin typeface="宋体" pitchFamily="2" charset="-122"/>
              </a:rPr>
              <a:t>3</a:t>
            </a:r>
            <a:r>
              <a:rPr lang="zh-CN" altLang="en-US" sz="2000" b="1">
                <a:latin typeface="宋体" pitchFamily="2" charset="-122"/>
              </a:rPr>
              <a:t>），直到所有顶点求解完毕。</a:t>
            </a:r>
            <a:endParaRPr lang="zh-CN" altLang="en-US" sz="2000"/>
          </a:p>
        </p:txBody>
      </p:sp>
      <p:grpSp>
        <p:nvGrpSpPr>
          <p:cNvPr id="6" name="组合 5"/>
          <p:cNvGrpSpPr/>
          <p:nvPr/>
        </p:nvGrpSpPr>
        <p:grpSpPr>
          <a:xfrm>
            <a:off x="481963" y="123764"/>
            <a:ext cx="7906462" cy="649451"/>
            <a:chOff x="948515" y="5178843"/>
            <a:chExt cx="7906462" cy="649451"/>
          </a:xfrm>
        </p:grpSpPr>
        <p:grpSp>
          <p:nvGrpSpPr>
            <p:cNvPr id="7" name="组合 6"/>
            <p:cNvGrpSpPr/>
            <p:nvPr/>
          </p:nvGrpSpPr>
          <p:grpSpPr>
            <a:xfrm>
              <a:off x="948515" y="5178843"/>
              <a:ext cx="7906462" cy="649451"/>
              <a:chOff x="989571" y="5812653"/>
              <a:chExt cx="8611764" cy="850440"/>
            </a:xfrm>
          </p:grpSpPr>
          <p:sp>
            <p:nvSpPr>
              <p:cNvPr id="9"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10" name="TextBox 6"/>
              <p:cNvSpPr txBox="1">
                <a:spLocks noChangeArrowheads="1"/>
              </p:cNvSpPr>
              <p:nvPr/>
            </p:nvSpPr>
            <p:spPr bwMode="auto">
              <a:xfrm>
                <a:off x="1052297" y="5812653"/>
                <a:ext cx="8549038" cy="8463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9.7 </a:t>
                </a:r>
                <a:r>
                  <a:rPr lang="zh-CN" altLang="en-US" sz="3600" b="1" dirty="0">
                    <a:latin typeface="Times New Roman" pitchFamily="18" charset="0"/>
                    <a:ea typeface="黑体" pitchFamily="49" charset="-122"/>
                  </a:rPr>
                  <a:t>最短路径</a:t>
                </a:r>
                <a:r>
                  <a:rPr lang="en-US" altLang="zh-CN" sz="3600" b="1" dirty="0">
                    <a:latin typeface="Times New Roman" pitchFamily="18" charset="0"/>
                    <a:ea typeface="黑体" pitchFamily="49" charset="-122"/>
                  </a:rPr>
                  <a:t>-</a:t>
                </a:r>
                <a:r>
                  <a:rPr lang="en-US" altLang="zh-CN" sz="3600" b="1" dirty="0"/>
                  <a:t>Dijkstra</a:t>
                </a:r>
                <a:r>
                  <a:rPr lang="zh-CN" altLang="en-US" sz="3600" b="1" dirty="0"/>
                  <a:t>算法描述</a:t>
                </a:r>
                <a:endParaRPr lang="zh-CN" altLang="en-US" sz="3600" b="1" dirty="0">
                  <a:latin typeface="Times New Roman" pitchFamily="18" charset="0"/>
                  <a:ea typeface="黑体" pitchFamily="49" charset="-122"/>
                </a:endParaRPr>
              </a:p>
            </p:txBody>
          </p:sp>
        </p:grpSp>
        <p:pic>
          <p:nvPicPr>
            <p:cNvPr id="8" name="图片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50552" y="5308113"/>
              <a:ext cx="386546" cy="3874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linds(horizontal)">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blinds(horizontal)">
                                      <p:cBhvr>
                                        <p:cTn id="57" dur="500"/>
                                        <p:tgtEl>
                                          <p:spTgt spid="2">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
                                            <p:txEl>
                                              <p:pRg st="13" end="13"/>
                                            </p:txEl>
                                          </p:spTgt>
                                        </p:tgtEl>
                                        <p:attrNameLst>
                                          <p:attrName>style.visibility</p:attrName>
                                        </p:attrNameLst>
                                      </p:cBhvr>
                                      <p:to>
                                        <p:strVal val="visible"/>
                                      </p:to>
                                    </p:set>
                                    <p:animEffect transition="in" filter="blinds(horizontal)">
                                      <p:cBhvr>
                                        <p:cTn id="62"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0723801A-CA50-4966-9043-1F9C27346739}" type="slidenum">
              <a:rPr lang="zh-CN" altLang="en-US">
                <a:latin typeface="Verdana" pitchFamily="34" charset="0"/>
                <a:ea typeface="宋体" pitchFamily="2" charset="-122"/>
              </a:rPr>
              <a:pPr/>
              <a:t>88</a:t>
            </a:fld>
            <a:endParaRPr lang="en-US" altLang="zh-CN">
              <a:latin typeface="Verdana" pitchFamily="34" charset="0"/>
              <a:ea typeface="宋体" pitchFamily="2" charset="-122"/>
            </a:endParaRPr>
          </a:p>
        </p:txBody>
      </p:sp>
      <p:grpSp>
        <p:nvGrpSpPr>
          <p:cNvPr id="82948" name="Group 3"/>
          <p:cNvGrpSpPr/>
          <p:nvPr/>
        </p:nvGrpSpPr>
        <p:grpSpPr bwMode="auto">
          <a:xfrm>
            <a:off x="1042988" y="1997075"/>
            <a:ext cx="5616575" cy="2665413"/>
            <a:chOff x="0" y="0"/>
            <a:chExt cx="3538" cy="1679"/>
          </a:xfrm>
        </p:grpSpPr>
        <p:sp>
          <p:nvSpPr>
            <p:cNvPr id="82993" name="Oval 4"/>
            <p:cNvSpPr>
              <a:spLocks noChangeArrowheads="1"/>
            </p:cNvSpPr>
            <p:nvPr/>
          </p:nvSpPr>
          <p:spPr bwMode="auto">
            <a:xfrm>
              <a:off x="0" y="817"/>
              <a:ext cx="245" cy="253"/>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1</a:t>
              </a:r>
            </a:p>
          </p:txBody>
        </p:sp>
        <p:sp>
          <p:nvSpPr>
            <p:cNvPr id="82994" name="Oval 5"/>
            <p:cNvSpPr>
              <a:spLocks noChangeArrowheads="1"/>
            </p:cNvSpPr>
            <p:nvPr/>
          </p:nvSpPr>
          <p:spPr bwMode="auto">
            <a:xfrm>
              <a:off x="1037" y="59"/>
              <a:ext cx="245" cy="253"/>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2</a:t>
              </a:r>
            </a:p>
          </p:txBody>
        </p:sp>
        <p:sp>
          <p:nvSpPr>
            <p:cNvPr id="82995" name="Oval 6"/>
            <p:cNvSpPr>
              <a:spLocks noChangeArrowheads="1"/>
            </p:cNvSpPr>
            <p:nvPr/>
          </p:nvSpPr>
          <p:spPr bwMode="auto">
            <a:xfrm>
              <a:off x="1038" y="1322"/>
              <a:ext cx="245" cy="254"/>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3</a:t>
              </a:r>
            </a:p>
          </p:txBody>
        </p:sp>
        <p:sp>
          <p:nvSpPr>
            <p:cNvPr id="82996" name="Oval 7"/>
            <p:cNvSpPr>
              <a:spLocks noChangeArrowheads="1"/>
            </p:cNvSpPr>
            <p:nvPr/>
          </p:nvSpPr>
          <p:spPr bwMode="auto">
            <a:xfrm>
              <a:off x="2318" y="57"/>
              <a:ext cx="245" cy="254"/>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4</a:t>
              </a:r>
            </a:p>
          </p:txBody>
        </p:sp>
        <p:sp>
          <p:nvSpPr>
            <p:cNvPr id="82997" name="Line 8"/>
            <p:cNvSpPr>
              <a:spLocks noChangeShapeType="1"/>
            </p:cNvSpPr>
            <p:nvPr/>
          </p:nvSpPr>
          <p:spPr bwMode="auto">
            <a:xfrm flipV="1">
              <a:off x="183" y="248"/>
              <a:ext cx="854" cy="569"/>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82998" name="Line 9"/>
            <p:cNvSpPr>
              <a:spLocks noChangeShapeType="1"/>
            </p:cNvSpPr>
            <p:nvPr/>
          </p:nvSpPr>
          <p:spPr bwMode="auto">
            <a:xfrm>
              <a:off x="245" y="1006"/>
              <a:ext cx="793" cy="379"/>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82999" name="Line 10"/>
            <p:cNvSpPr>
              <a:spLocks noChangeShapeType="1"/>
            </p:cNvSpPr>
            <p:nvPr/>
          </p:nvSpPr>
          <p:spPr bwMode="auto">
            <a:xfrm>
              <a:off x="1220" y="311"/>
              <a:ext cx="1159" cy="1011"/>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83000" name="Line 11"/>
            <p:cNvSpPr>
              <a:spLocks noChangeShapeType="1"/>
            </p:cNvSpPr>
            <p:nvPr/>
          </p:nvSpPr>
          <p:spPr bwMode="auto">
            <a:xfrm>
              <a:off x="1282" y="1448"/>
              <a:ext cx="1036" cy="1"/>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83001" name="Oval 12"/>
            <p:cNvSpPr>
              <a:spLocks noChangeArrowheads="1"/>
            </p:cNvSpPr>
            <p:nvPr/>
          </p:nvSpPr>
          <p:spPr bwMode="auto">
            <a:xfrm>
              <a:off x="2318" y="1322"/>
              <a:ext cx="245" cy="254"/>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5</a:t>
              </a:r>
            </a:p>
          </p:txBody>
        </p:sp>
        <p:sp>
          <p:nvSpPr>
            <p:cNvPr id="83002" name="Oval 13"/>
            <p:cNvSpPr>
              <a:spLocks noChangeArrowheads="1"/>
            </p:cNvSpPr>
            <p:nvPr/>
          </p:nvSpPr>
          <p:spPr bwMode="auto">
            <a:xfrm>
              <a:off x="3293" y="627"/>
              <a:ext cx="245" cy="254"/>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6</a:t>
              </a:r>
            </a:p>
          </p:txBody>
        </p:sp>
        <p:sp>
          <p:nvSpPr>
            <p:cNvPr id="83003" name="Line 14"/>
            <p:cNvSpPr>
              <a:spLocks noChangeShapeType="1"/>
            </p:cNvSpPr>
            <p:nvPr/>
          </p:nvSpPr>
          <p:spPr bwMode="auto">
            <a:xfrm flipV="1">
              <a:off x="1282" y="184"/>
              <a:ext cx="1038" cy="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83004" name="Line 15"/>
            <p:cNvSpPr>
              <a:spLocks noChangeShapeType="1"/>
            </p:cNvSpPr>
            <p:nvPr/>
          </p:nvSpPr>
          <p:spPr bwMode="auto">
            <a:xfrm>
              <a:off x="2563" y="247"/>
              <a:ext cx="730" cy="443"/>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83005" name="Line 16"/>
            <p:cNvSpPr>
              <a:spLocks noChangeShapeType="1"/>
            </p:cNvSpPr>
            <p:nvPr/>
          </p:nvSpPr>
          <p:spPr bwMode="auto">
            <a:xfrm flipV="1">
              <a:off x="2562" y="817"/>
              <a:ext cx="731" cy="631"/>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83006" name="Line 17"/>
            <p:cNvSpPr>
              <a:spLocks noChangeShapeType="1"/>
            </p:cNvSpPr>
            <p:nvPr/>
          </p:nvSpPr>
          <p:spPr bwMode="auto">
            <a:xfrm flipV="1">
              <a:off x="1221" y="311"/>
              <a:ext cx="1159" cy="101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83007" name="Line 18"/>
            <p:cNvSpPr>
              <a:spLocks noChangeShapeType="1"/>
            </p:cNvSpPr>
            <p:nvPr/>
          </p:nvSpPr>
          <p:spPr bwMode="auto">
            <a:xfrm flipH="1" flipV="1">
              <a:off x="1161" y="311"/>
              <a:ext cx="0" cy="101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83008" name="Line 19"/>
            <p:cNvSpPr>
              <a:spLocks noChangeShapeType="1"/>
            </p:cNvSpPr>
            <p:nvPr/>
          </p:nvSpPr>
          <p:spPr bwMode="auto">
            <a:xfrm flipH="1">
              <a:off x="2441" y="311"/>
              <a:ext cx="0" cy="101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83009" name="Text Box 20"/>
            <p:cNvSpPr txBox="1">
              <a:spLocks noChangeArrowheads="1"/>
            </p:cNvSpPr>
            <p:nvPr/>
          </p:nvSpPr>
          <p:spPr bwMode="auto">
            <a:xfrm>
              <a:off x="363" y="363"/>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12</a:t>
              </a:r>
            </a:p>
          </p:txBody>
        </p:sp>
        <p:sp>
          <p:nvSpPr>
            <p:cNvPr id="83010" name="Text Box 21"/>
            <p:cNvSpPr txBox="1">
              <a:spLocks noChangeArrowheads="1"/>
            </p:cNvSpPr>
            <p:nvPr/>
          </p:nvSpPr>
          <p:spPr bwMode="auto">
            <a:xfrm>
              <a:off x="1649" y="0"/>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6</a:t>
              </a:r>
            </a:p>
          </p:txBody>
        </p:sp>
        <p:sp>
          <p:nvSpPr>
            <p:cNvPr id="83011" name="Text Box 22"/>
            <p:cNvSpPr txBox="1">
              <a:spLocks noChangeArrowheads="1"/>
            </p:cNvSpPr>
            <p:nvPr/>
          </p:nvSpPr>
          <p:spPr bwMode="auto">
            <a:xfrm>
              <a:off x="916" y="626"/>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5</a:t>
              </a:r>
            </a:p>
          </p:txBody>
        </p:sp>
        <p:sp>
          <p:nvSpPr>
            <p:cNvPr id="83012" name="Text Box 23"/>
            <p:cNvSpPr txBox="1">
              <a:spLocks noChangeArrowheads="1"/>
            </p:cNvSpPr>
            <p:nvPr/>
          </p:nvSpPr>
          <p:spPr bwMode="auto">
            <a:xfrm>
              <a:off x="367" y="1132"/>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3</a:t>
              </a:r>
            </a:p>
          </p:txBody>
        </p:sp>
        <p:sp>
          <p:nvSpPr>
            <p:cNvPr id="83013" name="Text Box 24"/>
            <p:cNvSpPr txBox="1">
              <a:spLocks noChangeArrowheads="1"/>
            </p:cNvSpPr>
            <p:nvPr/>
          </p:nvSpPr>
          <p:spPr bwMode="auto">
            <a:xfrm>
              <a:off x="1587" y="1448"/>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7</a:t>
              </a:r>
            </a:p>
          </p:txBody>
        </p:sp>
        <p:sp>
          <p:nvSpPr>
            <p:cNvPr id="2" name="Text Box 25"/>
            <p:cNvSpPr txBox="1">
              <a:spLocks noChangeArrowheads="1"/>
            </p:cNvSpPr>
            <p:nvPr/>
          </p:nvSpPr>
          <p:spPr bwMode="auto">
            <a:xfrm>
              <a:off x="1393" y="815"/>
              <a:ext cx="195" cy="2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2</a:t>
              </a:r>
            </a:p>
          </p:txBody>
        </p:sp>
        <p:sp>
          <p:nvSpPr>
            <p:cNvPr id="3" name="Text Box 26"/>
            <p:cNvSpPr txBox="1">
              <a:spLocks noChangeArrowheads="1"/>
            </p:cNvSpPr>
            <p:nvPr/>
          </p:nvSpPr>
          <p:spPr bwMode="auto">
            <a:xfrm>
              <a:off x="1526" y="374"/>
              <a:ext cx="197"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3</a:t>
              </a:r>
            </a:p>
          </p:txBody>
        </p:sp>
        <p:sp>
          <p:nvSpPr>
            <p:cNvPr id="4" name="Text Box 27"/>
            <p:cNvSpPr txBox="1">
              <a:spLocks noChangeArrowheads="1"/>
            </p:cNvSpPr>
            <p:nvPr/>
          </p:nvSpPr>
          <p:spPr bwMode="auto">
            <a:xfrm>
              <a:off x="2441" y="68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8</a:t>
              </a:r>
            </a:p>
          </p:txBody>
        </p:sp>
        <p:sp>
          <p:nvSpPr>
            <p:cNvPr id="5" name="Text Box 28"/>
            <p:cNvSpPr txBox="1">
              <a:spLocks noChangeArrowheads="1"/>
            </p:cNvSpPr>
            <p:nvPr/>
          </p:nvSpPr>
          <p:spPr bwMode="auto">
            <a:xfrm>
              <a:off x="2806" y="231"/>
              <a:ext cx="19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9</a:t>
              </a:r>
            </a:p>
          </p:txBody>
        </p:sp>
        <p:sp>
          <p:nvSpPr>
            <p:cNvPr id="83018" name="Text Box 29"/>
            <p:cNvSpPr txBox="1">
              <a:spLocks noChangeArrowheads="1"/>
            </p:cNvSpPr>
            <p:nvPr/>
          </p:nvSpPr>
          <p:spPr bwMode="auto">
            <a:xfrm>
              <a:off x="2868" y="1063"/>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2</a:t>
              </a:r>
            </a:p>
          </p:txBody>
        </p:sp>
      </p:grpSp>
      <p:grpSp>
        <p:nvGrpSpPr>
          <p:cNvPr id="82949" name="Group 30"/>
          <p:cNvGrpSpPr/>
          <p:nvPr/>
        </p:nvGrpSpPr>
        <p:grpSpPr bwMode="auto">
          <a:xfrm>
            <a:off x="430213" y="1166813"/>
            <a:ext cx="8318500" cy="749300"/>
            <a:chOff x="0" y="0"/>
            <a:chExt cx="5625" cy="472"/>
          </a:xfrm>
        </p:grpSpPr>
        <p:sp>
          <p:nvSpPr>
            <p:cNvPr id="16" name="AutoShape 31"/>
            <p:cNvSpPr>
              <a:spLocks noChangeArrowheads="1"/>
            </p:cNvSpPr>
            <p:nvPr/>
          </p:nvSpPr>
          <p:spPr bwMode="auto">
            <a:xfrm>
              <a:off x="0" y="0"/>
              <a:ext cx="680" cy="408"/>
            </a:xfrm>
            <a:prstGeom prst="star8">
              <a:avLst>
                <a:gd name="adj" fmla="val 38250"/>
              </a:avLst>
            </a:prstGeom>
            <a:solidFill>
              <a:srgbClr val="CC99FF"/>
            </a:solidFill>
            <a:ln w="9525">
              <a:noFill/>
              <a:miter lim="800000"/>
            </a:ln>
            <a:effectLst/>
          </p:spPr>
          <p:txBody>
            <a:bodyPr wrap="none" anchor="ctr"/>
            <a:lstStyle/>
            <a:p>
              <a:pPr algn="ctr" eaLnBrk="1" hangingPunct="1">
                <a:defRPr/>
              </a:pPr>
              <a:r>
                <a:rPr lang="zh-CN" altLang="en-US" sz="2800">
                  <a:effectLst>
                    <a:outerShdw blurRad="38100" dist="38100" dir="2700000" algn="tl">
                      <a:srgbClr val="FFFFFF"/>
                    </a:outerShdw>
                  </a:effectLst>
                  <a:ea typeface="宋体" pitchFamily="2" charset="-122"/>
                </a:rPr>
                <a:t>例</a:t>
              </a:r>
            </a:p>
          </p:txBody>
        </p:sp>
        <p:sp>
          <p:nvSpPr>
            <p:cNvPr id="82992" name="Rectangle 32"/>
            <p:cNvSpPr>
              <a:spLocks noRot="1" noChangeArrowheads="1"/>
            </p:cNvSpPr>
            <p:nvPr/>
          </p:nvSpPr>
          <p:spPr bwMode="auto">
            <a:xfrm>
              <a:off x="658" y="46"/>
              <a:ext cx="4967" cy="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469900" indent="-469900">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spcBef>
                  <a:spcPct val="20000"/>
                </a:spcBef>
                <a:buClr>
                  <a:schemeClr val="accent2"/>
                </a:buClr>
                <a:buFont typeface="Wingdings" pitchFamily="2" charset="2"/>
                <a:buNone/>
              </a:pPr>
              <a:r>
                <a:rPr lang="zh-CN" altLang="en-US" sz="2600">
                  <a:latin typeface="Times New Roman" pitchFamily="18" charset="0"/>
                </a:rPr>
                <a:t>求下图中顶点</a:t>
              </a:r>
              <a:r>
                <a:rPr lang="en-US" altLang="zh-CN" sz="2600">
                  <a:latin typeface="Times New Roman" pitchFamily="18" charset="0"/>
                </a:rPr>
                <a:t>1</a:t>
              </a:r>
              <a:r>
                <a:rPr lang="zh-CN" altLang="en-US" sz="2600">
                  <a:latin typeface="Times New Roman" pitchFamily="18" charset="0"/>
                </a:rPr>
                <a:t>到其余各顶点的最短路径。</a:t>
              </a:r>
            </a:p>
          </p:txBody>
        </p:sp>
      </p:grpSp>
      <p:sp>
        <p:nvSpPr>
          <p:cNvPr id="82977" name="Oval 33"/>
          <p:cNvSpPr>
            <a:spLocks noChangeArrowheads="1"/>
          </p:cNvSpPr>
          <p:nvPr/>
        </p:nvSpPr>
        <p:spPr bwMode="auto">
          <a:xfrm>
            <a:off x="1042988" y="3300413"/>
            <a:ext cx="388937" cy="401637"/>
          </a:xfrm>
          <a:prstGeom prst="ellipse">
            <a:avLst/>
          </a:prstGeom>
          <a:solidFill>
            <a:srgbClr val="FF66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1</a:t>
            </a:r>
          </a:p>
        </p:txBody>
      </p:sp>
      <p:sp>
        <p:nvSpPr>
          <p:cNvPr id="82978" name="Text Box 34"/>
          <p:cNvSpPr txBox="1">
            <a:spLocks noChangeArrowheads="1"/>
          </p:cNvSpPr>
          <p:nvPr/>
        </p:nvSpPr>
        <p:spPr bwMode="auto">
          <a:xfrm>
            <a:off x="682625" y="3371850"/>
            <a:ext cx="311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b="1">
                <a:solidFill>
                  <a:srgbClr val="CC00FF"/>
                </a:solidFill>
                <a:ea typeface="宋体" pitchFamily="2" charset="-122"/>
              </a:rPr>
              <a:t>0</a:t>
            </a:r>
          </a:p>
        </p:txBody>
      </p:sp>
      <p:sp>
        <p:nvSpPr>
          <p:cNvPr id="82979" name="Text Box 35"/>
          <p:cNvSpPr txBox="1">
            <a:spLocks noChangeArrowheads="1"/>
          </p:cNvSpPr>
          <p:nvPr/>
        </p:nvSpPr>
        <p:spPr bwMode="auto">
          <a:xfrm>
            <a:off x="2411413" y="1716088"/>
            <a:ext cx="438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b="1">
                <a:solidFill>
                  <a:srgbClr val="CC00FF"/>
                </a:solidFill>
                <a:ea typeface="宋体" pitchFamily="2" charset="-122"/>
              </a:rPr>
              <a:t>12</a:t>
            </a:r>
          </a:p>
        </p:txBody>
      </p:sp>
      <p:sp>
        <p:nvSpPr>
          <p:cNvPr id="82980" name="Text Box 36"/>
          <p:cNvSpPr txBox="1">
            <a:spLocks noChangeArrowheads="1"/>
          </p:cNvSpPr>
          <p:nvPr/>
        </p:nvSpPr>
        <p:spPr bwMode="auto">
          <a:xfrm>
            <a:off x="2411413" y="4452938"/>
            <a:ext cx="311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b="1">
                <a:solidFill>
                  <a:srgbClr val="CC00FF"/>
                </a:solidFill>
                <a:ea typeface="宋体" pitchFamily="2" charset="-122"/>
              </a:rPr>
              <a:t>3</a:t>
            </a:r>
          </a:p>
        </p:txBody>
      </p:sp>
      <p:sp>
        <p:nvSpPr>
          <p:cNvPr id="82981" name="Text Box 37"/>
          <p:cNvSpPr txBox="1">
            <a:spLocks noChangeArrowheads="1"/>
          </p:cNvSpPr>
          <p:nvPr/>
        </p:nvSpPr>
        <p:spPr bwMode="auto">
          <a:xfrm>
            <a:off x="4572000" y="1701800"/>
            <a:ext cx="412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zh-CN" altLang="en-US" b="1">
                <a:solidFill>
                  <a:srgbClr val="CC00FF"/>
                </a:solidFill>
                <a:ea typeface="宋体" pitchFamily="2" charset="-122"/>
              </a:rPr>
              <a:t>∞</a:t>
            </a:r>
          </a:p>
        </p:txBody>
      </p:sp>
      <p:sp>
        <p:nvSpPr>
          <p:cNvPr id="82982" name="Text Box 38"/>
          <p:cNvSpPr txBox="1">
            <a:spLocks noChangeArrowheads="1"/>
          </p:cNvSpPr>
          <p:nvPr/>
        </p:nvSpPr>
        <p:spPr bwMode="auto">
          <a:xfrm>
            <a:off x="4427538" y="4452938"/>
            <a:ext cx="4127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zh-CN" altLang="en-US" b="1">
                <a:solidFill>
                  <a:srgbClr val="CC00FF"/>
                </a:solidFill>
                <a:ea typeface="宋体" pitchFamily="2" charset="-122"/>
              </a:rPr>
              <a:t>∞</a:t>
            </a:r>
          </a:p>
        </p:txBody>
      </p:sp>
      <p:sp>
        <p:nvSpPr>
          <p:cNvPr id="82983" name="Text Box 39"/>
          <p:cNvSpPr txBox="1">
            <a:spLocks noChangeArrowheads="1"/>
          </p:cNvSpPr>
          <p:nvPr/>
        </p:nvSpPr>
        <p:spPr bwMode="auto">
          <a:xfrm>
            <a:off x="6299200" y="2579688"/>
            <a:ext cx="4127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zh-CN" altLang="en-US" b="1">
                <a:solidFill>
                  <a:srgbClr val="CC00FF"/>
                </a:solidFill>
                <a:ea typeface="宋体" pitchFamily="2" charset="-122"/>
              </a:rPr>
              <a:t>∞</a:t>
            </a:r>
          </a:p>
        </p:txBody>
      </p:sp>
      <p:grpSp>
        <p:nvGrpSpPr>
          <p:cNvPr id="10" name="Group 40"/>
          <p:cNvGrpSpPr/>
          <p:nvPr/>
        </p:nvGrpSpPr>
        <p:grpSpPr bwMode="auto">
          <a:xfrm>
            <a:off x="2489200" y="1628775"/>
            <a:ext cx="665163" cy="519113"/>
            <a:chOff x="0" y="0"/>
            <a:chExt cx="419" cy="327"/>
          </a:xfrm>
        </p:grpSpPr>
        <p:sp>
          <p:nvSpPr>
            <p:cNvPr id="82989" name="Text Box 41"/>
            <p:cNvSpPr txBox="1">
              <a:spLocks noChangeArrowheads="1"/>
            </p:cNvSpPr>
            <p:nvPr/>
          </p:nvSpPr>
          <p:spPr bwMode="auto">
            <a:xfrm>
              <a:off x="223" y="55"/>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b="1">
                  <a:solidFill>
                    <a:srgbClr val="CC00FF"/>
                  </a:solidFill>
                  <a:ea typeface="宋体" pitchFamily="2" charset="-122"/>
                </a:rPr>
                <a:t>8</a:t>
              </a:r>
            </a:p>
          </p:txBody>
        </p:sp>
        <p:sp>
          <p:nvSpPr>
            <p:cNvPr id="82990" name="Text Box 42"/>
            <p:cNvSpPr txBox="1">
              <a:spLocks noChangeArrowheads="1"/>
            </p:cNvSpPr>
            <p:nvPr/>
          </p:nvSpPr>
          <p:spPr bwMode="auto">
            <a:xfrm>
              <a:off x="0" y="0"/>
              <a:ext cx="178"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2800" b="1">
                  <a:solidFill>
                    <a:schemeClr val="accent2"/>
                  </a:solidFill>
                  <a:ea typeface="宋体" pitchFamily="2" charset="-122"/>
                </a:rPr>
                <a:t>\</a:t>
              </a:r>
            </a:p>
          </p:txBody>
        </p:sp>
      </p:grpSp>
      <p:grpSp>
        <p:nvGrpSpPr>
          <p:cNvPr id="11" name="Group 43"/>
          <p:cNvGrpSpPr/>
          <p:nvPr/>
        </p:nvGrpSpPr>
        <p:grpSpPr bwMode="auto">
          <a:xfrm>
            <a:off x="4697413" y="1644650"/>
            <a:ext cx="665162" cy="519113"/>
            <a:chOff x="0" y="0"/>
            <a:chExt cx="419" cy="327"/>
          </a:xfrm>
        </p:grpSpPr>
        <p:sp>
          <p:nvSpPr>
            <p:cNvPr id="82987" name="Text Box 44"/>
            <p:cNvSpPr txBox="1">
              <a:spLocks noChangeArrowheads="1"/>
            </p:cNvSpPr>
            <p:nvPr/>
          </p:nvSpPr>
          <p:spPr bwMode="auto">
            <a:xfrm>
              <a:off x="223" y="55"/>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b="1">
                  <a:solidFill>
                    <a:srgbClr val="CC00FF"/>
                  </a:solidFill>
                  <a:ea typeface="宋体" pitchFamily="2" charset="-122"/>
                </a:rPr>
                <a:t>5</a:t>
              </a:r>
            </a:p>
          </p:txBody>
        </p:sp>
        <p:sp>
          <p:nvSpPr>
            <p:cNvPr id="82988" name="Text Box 45"/>
            <p:cNvSpPr txBox="1">
              <a:spLocks noChangeArrowheads="1"/>
            </p:cNvSpPr>
            <p:nvPr/>
          </p:nvSpPr>
          <p:spPr bwMode="auto">
            <a:xfrm>
              <a:off x="0" y="0"/>
              <a:ext cx="178"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2800" b="1">
                  <a:solidFill>
                    <a:schemeClr val="accent2"/>
                  </a:solidFill>
                  <a:ea typeface="宋体" pitchFamily="2" charset="-122"/>
                </a:rPr>
                <a:t>\</a:t>
              </a:r>
            </a:p>
          </p:txBody>
        </p:sp>
      </p:grpSp>
      <p:grpSp>
        <p:nvGrpSpPr>
          <p:cNvPr id="12" name="Group 46"/>
          <p:cNvGrpSpPr/>
          <p:nvPr/>
        </p:nvGrpSpPr>
        <p:grpSpPr bwMode="auto">
          <a:xfrm>
            <a:off x="4498975" y="4379913"/>
            <a:ext cx="792163" cy="519112"/>
            <a:chOff x="0" y="0"/>
            <a:chExt cx="499" cy="327"/>
          </a:xfrm>
        </p:grpSpPr>
        <p:sp>
          <p:nvSpPr>
            <p:cNvPr id="82985" name="Text Box 47"/>
            <p:cNvSpPr txBox="1">
              <a:spLocks noChangeArrowheads="1"/>
            </p:cNvSpPr>
            <p:nvPr/>
          </p:nvSpPr>
          <p:spPr bwMode="auto">
            <a:xfrm>
              <a:off x="223" y="55"/>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b="1">
                  <a:solidFill>
                    <a:srgbClr val="CC00FF"/>
                  </a:solidFill>
                  <a:ea typeface="宋体" pitchFamily="2" charset="-122"/>
                </a:rPr>
                <a:t>10</a:t>
              </a:r>
            </a:p>
          </p:txBody>
        </p:sp>
        <p:sp>
          <p:nvSpPr>
            <p:cNvPr id="82986" name="Text Box 48"/>
            <p:cNvSpPr txBox="1">
              <a:spLocks noChangeArrowheads="1"/>
            </p:cNvSpPr>
            <p:nvPr/>
          </p:nvSpPr>
          <p:spPr bwMode="auto">
            <a:xfrm>
              <a:off x="0" y="0"/>
              <a:ext cx="178"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2800" b="1">
                  <a:solidFill>
                    <a:schemeClr val="accent2"/>
                  </a:solidFill>
                  <a:ea typeface="宋体" pitchFamily="2" charset="-122"/>
                </a:rPr>
                <a:t>\</a:t>
              </a:r>
            </a:p>
          </p:txBody>
        </p:sp>
      </p:grpSp>
      <p:grpSp>
        <p:nvGrpSpPr>
          <p:cNvPr id="13" name="Group 49"/>
          <p:cNvGrpSpPr/>
          <p:nvPr/>
        </p:nvGrpSpPr>
        <p:grpSpPr bwMode="auto">
          <a:xfrm>
            <a:off x="1403350" y="3587750"/>
            <a:ext cx="1684338" cy="906463"/>
            <a:chOff x="0" y="0"/>
            <a:chExt cx="1061" cy="571"/>
          </a:xfrm>
        </p:grpSpPr>
        <p:sp>
          <p:nvSpPr>
            <p:cNvPr id="6" name="Line 50"/>
            <p:cNvSpPr>
              <a:spLocks noChangeShapeType="1"/>
            </p:cNvSpPr>
            <p:nvPr/>
          </p:nvSpPr>
          <p:spPr bwMode="auto">
            <a:xfrm>
              <a:off x="0" y="0"/>
              <a:ext cx="816" cy="409"/>
            </a:xfrm>
            <a:prstGeom prst="line">
              <a:avLst/>
            </a:prstGeom>
            <a:noFill/>
            <a:ln w="50800">
              <a:solidFill>
                <a:srgbClr val="0099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2984" name="Oval 51"/>
            <p:cNvSpPr>
              <a:spLocks noChangeArrowheads="1"/>
            </p:cNvSpPr>
            <p:nvPr/>
          </p:nvSpPr>
          <p:spPr bwMode="auto">
            <a:xfrm>
              <a:off x="816" y="318"/>
              <a:ext cx="245" cy="253"/>
            </a:xfrm>
            <a:prstGeom prst="ellipse">
              <a:avLst/>
            </a:prstGeom>
            <a:solidFill>
              <a:srgbClr val="FF6600"/>
            </a:solidFill>
            <a:ln w="25400">
              <a:solidFill>
                <a:srgbClr val="009900"/>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3</a:t>
              </a:r>
            </a:p>
          </p:txBody>
        </p:sp>
      </p:grpSp>
      <p:grpSp>
        <p:nvGrpSpPr>
          <p:cNvPr id="20" name="Group 52"/>
          <p:cNvGrpSpPr/>
          <p:nvPr/>
        </p:nvGrpSpPr>
        <p:grpSpPr bwMode="auto">
          <a:xfrm>
            <a:off x="5075238" y="2970213"/>
            <a:ext cx="1584325" cy="1338262"/>
            <a:chOff x="0" y="0"/>
            <a:chExt cx="998" cy="843"/>
          </a:xfrm>
        </p:grpSpPr>
        <p:sp>
          <p:nvSpPr>
            <p:cNvPr id="7" name="Oval 53"/>
            <p:cNvSpPr>
              <a:spLocks noChangeArrowheads="1"/>
            </p:cNvSpPr>
            <p:nvPr/>
          </p:nvSpPr>
          <p:spPr bwMode="auto">
            <a:xfrm>
              <a:off x="753" y="0"/>
              <a:ext cx="245" cy="253"/>
            </a:xfrm>
            <a:prstGeom prst="ellipse">
              <a:avLst/>
            </a:prstGeom>
            <a:solidFill>
              <a:srgbClr val="FF6600"/>
            </a:solidFill>
            <a:ln w="25400">
              <a:solidFill>
                <a:srgbClr val="009900"/>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6</a:t>
              </a:r>
            </a:p>
          </p:txBody>
        </p:sp>
        <p:sp>
          <p:nvSpPr>
            <p:cNvPr id="8" name="Line 54"/>
            <p:cNvSpPr>
              <a:spLocks noChangeShapeType="1"/>
            </p:cNvSpPr>
            <p:nvPr/>
          </p:nvSpPr>
          <p:spPr bwMode="auto">
            <a:xfrm flipV="1">
              <a:off x="0" y="208"/>
              <a:ext cx="725" cy="635"/>
            </a:xfrm>
            <a:prstGeom prst="line">
              <a:avLst/>
            </a:prstGeom>
            <a:noFill/>
            <a:ln w="50800">
              <a:solidFill>
                <a:srgbClr val="0099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21" name="Group 55"/>
          <p:cNvGrpSpPr/>
          <p:nvPr/>
        </p:nvGrpSpPr>
        <p:grpSpPr bwMode="auto">
          <a:xfrm>
            <a:off x="2987675" y="2076450"/>
            <a:ext cx="2117725" cy="2016125"/>
            <a:chOff x="0" y="0"/>
            <a:chExt cx="1334" cy="1270"/>
          </a:xfrm>
        </p:grpSpPr>
        <p:sp>
          <p:nvSpPr>
            <p:cNvPr id="9" name="Line 56"/>
            <p:cNvSpPr>
              <a:spLocks noChangeShapeType="1"/>
            </p:cNvSpPr>
            <p:nvPr/>
          </p:nvSpPr>
          <p:spPr bwMode="auto">
            <a:xfrm flipV="1">
              <a:off x="0" y="227"/>
              <a:ext cx="1179" cy="1043"/>
            </a:xfrm>
            <a:prstGeom prst="line">
              <a:avLst/>
            </a:prstGeom>
            <a:noFill/>
            <a:ln w="50800">
              <a:solidFill>
                <a:srgbClr val="0099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4" name="Oval 57"/>
            <p:cNvSpPr>
              <a:spLocks noChangeArrowheads="1"/>
            </p:cNvSpPr>
            <p:nvPr/>
          </p:nvSpPr>
          <p:spPr bwMode="auto">
            <a:xfrm>
              <a:off x="1089" y="0"/>
              <a:ext cx="245" cy="253"/>
            </a:xfrm>
            <a:prstGeom prst="ellipse">
              <a:avLst/>
            </a:prstGeom>
            <a:solidFill>
              <a:srgbClr val="FF6600"/>
            </a:solidFill>
            <a:ln w="25400">
              <a:solidFill>
                <a:srgbClr val="009900"/>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4</a:t>
              </a:r>
            </a:p>
          </p:txBody>
        </p:sp>
      </p:grpSp>
      <p:grpSp>
        <p:nvGrpSpPr>
          <p:cNvPr id="22" name="Group 58"/>
          <p:cNvGrpSpPr/>
          <p:nvPr/>
        </p:nvGrpSpPr>
        <p:grpSpPr bwMode="auto">
          <a:xfrm>
            <a:off x="6372225" y="2508250"/>
            <a:ext cx="792163" cy="519113"/>
            <a:chOff x="0" y="0"/>
            <a:chExt cx="499" cy="327"/>
          </a:xfrm>
        </p:grpSpPr>
        <p:sp>
          <p:nvSpPr>
            <p:cNvPr id="15" name="Text Box 59"/>
            <p:cNvSpPr txBox="1">
              <a:spLocks noChangeArrowheads="1"/>
            </p:cNvSpPr>
            <p:nvPr/>
          </p:nvSpPr>
          <p:spPr bwMode="auto">
            <a:xfrm>
              <a:off x="223" y="55"/>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b="1">
                  <a:solidFill>
                    <a:srgbClr val="CC00FF"/>
                  </a:solidFill>
                  <a:ea typeface="宋体" pitchFamily="2" charset="-122"/>
                </a:rPr>
                <a:t>14</a:t>
              </a:r>
            </a:p>
          </p:txBody>
        </p:sp>
        <p:sp>
          <p:nvSpPr>
            <p:cNvPr id="17" name="Text Box 60"/>
            <p:cNvSpPr txBox="1">
              <a:spLocks noChangeArrowheads="1"/>
            </p:cNvSpPr>
            <p:nvPr/>
          </p:nvSpPr>
          <p:spPr bwMode="auto">
            <a:xfrm>
              <a:off x="0" y="0"/>
              <a:ext cx="178"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2800" b="1">
                  <a:solidFill>
                    <a:schemeClr val="accent2"/>
                  </a:solidFill>
                  <a:ea typeface="宋体" pitchFamily="2" charset="-122"/>
                </a:rPr>
                <a:t>\</a:t>
              </a:r>
            </a:p>
          </p:txBody>
        </p:sp>
      </p:grpSp>
      <p:grpSp>
        <p:nvGrpSpPr>
          <p:cNvPr id="23" name="Group 61"/>
          <p:cNvGrpSpPr/>
          <p:nvPr/>
        </p:nvGrpSpPr>
        <p:grpSpPr bwMode="auto">
          <a:xfrm>
            <a:off x="2670175" y="2090738"/>
            <a:ext cx="388938" cy="1912937"/>
            <a:chOff x="0" y="0"/>
            <a:chExt cx="245" cy="1205"/>
          </a:xfrm>
        </p:grpSpPr>
        <p:sp>
          <p:nvSpPr>
            <p:cNvPr id="82975" name="Line 62"/>
            <p:cNvSpPr>
              <a:spLocks noChangeShapeType="1"/>
            </p:cNvSpPr>
            <p:nvPr/>
          </p:nvSpPr>
          <p:spPr bwMode="auto">
            <a:xfrm flipV="1">
              <a:off x="155" y="253"/>
              <a:ext cx="0" cy="952"/>
            </a:xfrm>
            <a:prstGeom prst="line">
              <a:avLst/>
            </a:prstGeom>
            <a:noFill/>
            <a:ln w="50800">
              <a:solidFill>
                <a:srgbClr val="0099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2976" name="Oval 63"/>
            <p:cNvSpPr>
              <a:spLocks noChangeArrowheads="1"/>
            </p:cNvSpPr>
            <p:nvPr/>
          </p:nvSpPr>
          <p:spPr bwMode="auto">
            <a:xfrm>
              <a:off x="0" y="0"/>
              <a:ext cx="245" cy="253"/>
            </a:xfrm>
            <a:prstGeom prst="ellipse">
              <a:avLst/>
            </a:prstGeom>
            <a:solidFill>
              <a:srgbClr val="FF6600"/>
            </a:solidFill>
            <a:ln w="25400">
              <a:solidFill>
                <a:srgbClr val="009900"/>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2</a:t>
              </a:r>
            </a:p>
          </p:txBody>
        </p:sp>
      </p:grpSp>
      <p:grpSp>
        <p:nvGrpSpPr>
          <p:cNvPr id="24" name="Group 64"/>
          <p:cNvGrpSpPr/>
          <p:nvPr/>
        </p:nvGrpSpPr>
        <p:grpSpPr bwMode="auto">
          <a:xfrm>
            <a:off x="3059113" y="4092575"/>
            <a:ext cx="2046287" cy="401638"/>
            <a:chOff x="0" y="0"/>
            <a:chExt cx="1289" cy="253"/>
          </a:xfrm>
        </p:grpSpPr>
        <p:sp>
          <p:nvSpPr>
            <p:cNvPr id="82973" name="Line 65"/>
            <p:cNvSpPr>
              <a:spLocks noChangeShapeType="1"/>
            </p:cNvSpPr>
            <p:nvPr/>
          </p:nvSpPr>
          <p:spPr bwMode="auto">
            <a:xfrm>
              <a:off x="0" y="136"/>
              <a:ext cx="1044" cy="0"/>
            </a:xfrm>
            <a:prstGeom prst="line">
              <a:avLst/>
            </a:prstGeom>
            <a:noFill/>
            <a:ln w="50800">
              <a:solidFill>
                <a:srgbClr val="0099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2974" name="Oval 66"/>
            <p:cNvSpPr>
              <a:spLocks noChangeArrowheads="1"/>
            </p:cNvSpPr>
            <p:nvPr/>
          </p:nvSpPr>
          <p:spPr bwMode="auto">
            <a:xfrm>
              <a:off x="1044" y="0"/>
              <a:ext cx="245" cy="253"/>
            </a:xfrm>
            <a:prstGeom prst="ellipse">
              <a:avLst/>
            </a:prstGeom>
            <a:solidFill>
              <a:srgbClr val="FF6600"/>
            </a:solidFill>
            <a:ln w="25400">
              <a:solidFill>
                <a:srgbClr val="009900"/>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a:ea typeface="宋体" pitchFamily="2" charset="-122"/>
                </a:rPr>
                <a:t>5</a:t>
              </a:r>
            </a:p>
          </p:txBody>
        </p:sp>
      </p:grpSp>
      <p:grpSp>
        <p:nvGrpSpPr>
          <p:cNvPr id="25" name="Group 67"/>
          <p:cNvGrpSpPr/>
          <p:nvPr/>
        </p:nvGrpSpPr>
        <p:grpSpPr bwMode="auto">
          <a:xfrm>
            <a:off x="6804025" y="2492375"/>
            <a:ext cx="792163" cy="519113"/>
            <a:chOff x="0" y="0"/>
            <a:chExt cx="499" cy="327"/>
          </a:xfrm>
        </p:grpSpPr>
        <p:sp>
          <p:nvSpPr>
            <p:cNvPr id="82971" name="Text Box 68"/>
            <p:cNvSpPr txBox="1">
              <a:spLocks noChangeArrowheads="1"/>
            </p:cNvSpPr>
            <p:nvPr/>
          </p:nvSpPr>
          <p:spPr bwMode="auto">
            <a:xfrm>
              <a:off x="223" y="55"/>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b="1">
                  <a:solidFill>
                    <a:srgbClr val="CC00FF"/>
                  </a:solidFill>
                  <a:ea typeface="宋体" pitchFamily="2" charset="-122"/>
                </a:rPr>
                <a:t>12</a:t>
              </a:r>
            </a:p>
          </p:txBody>
        </p:sp>
        <p:sp>
          <p:nvSpPr>
            <p:cNvPr id="82972" name="Text Box 69"/>
            <p:cNvSpPr txBox="1">
              <a:spLocks noChangeArrowheads="1"/>
            </p:cNvSpPr>
            <p:nvPr/>
          </p:nvSpPr>
          <p:spPr bwMode="auto">
            <a:xfrm>
              <a:off x="0" y="0"/>
              <a:ext cx="178"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sz="2800" b="1">
                  <a:solidFill>
                    <a:schemeClr val="accent2"/>
                  </a:solidFill>
                  <a:ea typeface="宋体" pitchFamily="2" charset="-122"/>
                </a:rPr>
                <a:t>\</a:t>
              </a:r>
            </a:p>
          </p:txBody>
        </p:sp>
      </p:grpSp>
      <p:sp>
        <p:nvSpPr>
          <p:cNvPr id="83014" name="Text Box 70"/>
          <p:cNvSpPr txBox="1">
            <a:spLocks noChangeArrowheads="1"/>
          </p:cNvSpPr>
          <p:nvPr/>
        </p:nvSpPr>
        <p:spPr bwMode="auto">
          <a:xfrm>
            <a:off x="395288" y="4724400"/>
            <a:ext cx="7920037"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spcBef>
                <a:spcPct val="50000"/>
              </a:spcBef>
            </a:pPr>
            <a:r>
              <a:rPr lang="en-US" altLang="zh-CN">
                <a:ea typeface="宋体" pitchFamily="2" charset="-122"/>
              </a:rPr>
              <a:t>(1)</a:t>
            </a:r>
            <a:r>
              <a:rPr lang="zh-CN" altLang="en-US">
                <a:ea typeface="宋体" pitchFamily="2" charset="-122"/>
              </a:rPr>
              <a:t>初始化</a:t>
            </a:r>
            <a:r>
              <a:rPr lang="en-US" altLang="zh-CN">
                <a:ea typeface="宋体" pitchFamily="2" charset="-122"/>
              </a:rPr>
              <a:t>:1</a:t>
            </a:r>
            <a:r>
              <a:rPr lang="zh-CN" altLang="en-US">
                <a:ea typeface="宋体" pitchFamily="2" charset="-122"/>
              </a:rPr>
              <a:t>到</a:t>
            </a:r>
            <a:r>
              <a:rPr lang="en-US" altLang="zh-CN">
                <a:ea typeface="宋体" pitchFamily="2" charset="-122"/>
              </a:rPr>
              <a:t>v,</a:t>
            </a:r>
            <a:r>
              <a:rPr lang="zh-CN" altLang="en-US">
                <a:ea typeface="宋体" pitchFamily="2" charset="-122"/>
              </a:rPr>
              <a:t>若有边</a:t>
            </a:r>
            <a:r>
              <a:rPr lang="en-US" altLang="zh-CN">
                <a:ea typeface="宋体" pitchFamily="2" charset="-122"/>
              </a:rPr>
              <a:t>,</a:t>
            </a:r>
            <a:r>
              <a:rPr lang="zh-CN" altLang="en-US">
                <a:ea typeface="宋体" pitchFamily="2" charset="-122"/>
              </a:rPr>
              <a:t>则</a:t>
            </a:r>
            <a:r>
              <a:rPr lang="en-US" altLang="zh-CN">
                <a:ea typeface="宋体" pitchFamily="2" charset="-122"/>
              </a:rPr>
              <a:t>path[v]=</a:t>
            </a:r>
            <a:r>
              <a:rPr lang="zh-CN" altLang="en-US">
                <a:ea typeface="宋体" pitchFamily="2" charset="-122"/>
              </a:rPr>
              <a:t>边</a:t>
            </a:r>
            <a:r>
              <a:rPr lang="en-US" altLang="zh-CN">
                <a:ea typeface="宋体" pitchFamily="2" charset="-122"/>
              </a:rPr>
              <a:t>;dist[i]=</a:t>
            </a:r>
            <a:r>
              <a:rPr lang="zh-CN" altLang="en-US">
                <a:ea typeface="宋体" pitchFamily="2" charset="-122"/>
              </a:rPr>
              <a:t>边的值</a:t>
            </a:r>
          </a:p>
        </p:txBody>
      </p:sp>
      <p:sp>
        <p:nvSpPr>
          <p:cNvPr id="83015" name="Text Box 71"/>
          <p:cNvSpPr txBox="1">
            <a:spLocks noChangeArrowheads="1"/>
          </p:cNvSpPr>
          <p:nvPr/>
        </p:nvSpPr>
        <p:spPr bwMode="auto">
          <a:xfrm>
            <a:off x="396875" y="5084763"/>
            <a:ext cx="7920038"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spcBef>
                <a:spcPct val="50000"/>
              </a:spcBef>
            </a:pPr>
            <a:r>
              <a:rPr lang="en-US" altLang="zh-CN">
                <a:ea typeface="宋体" pitchFamily="2" charset="-122"/>
              </a:rPr>
              <a:t>(2)</a:t>
            </a:r>
            <a:r>
              <a:rPr lang="zh-CN" altLang="en-US">
                <a:ea typeface="宋体" pitchFamily="2" charset="-122"/>
              </a:rPr>
              <a:t>选出</a:t>
            </a:r>
            <a:r>
              <a:rPr lang="en-US" altLang="zh-CN">
                <a:ea typeface="宋体" pitchFamily="2" charset="-122"/>
              </a:rPr>
              <a:t>dist[i]</a:t>
            </a:r>
            <a:r>
              <a:rPr lang="zh-CN" altLang="en-US">
                <a:ea typeface="宋体" pitchFamily="2" charset="-122"/>
              </a:rPr>
              <a:t>为最小值</a:t>
            </a:r>
            <a:r>
              <a:rPr lang="en-US" altLang="zh-CN">
                <a:ea typeface="宋体" pitchFamily="2" charset="-122"/>
              </a:rPr>
              <a:t>,</a:t>
            </a:r>
            <a:r>
              <a:rPr lang="zh-CN" altLang="en-US">
                <a:ea typeface="宋体" pitchFamily="2" charset="-122"/>
              </a:rPr>
              <a:t>  则</a:t>
            </a:r>
            <a:r>
              <a:rPr lang="en-US" altLang="zh-CN">
                <a:ea typeface="宋体" pitchFamily="2" charset="-122"/>
              </a:rPr>
              <a:t>path[i]</a:t>
            </a:r>
            <a:r>
              <a:rPr lang="zh-CN" altLang="en-US">
                <a:ea typeface="宋体" pitchFamily="2" charset="-122"/>
              </a:rPr>
              <a:t>为</a:t>
            </a:r>
            <a:r>
              <a:rPr lang="en-US" altLang="zh-CN">
                <a:ea typeface="宋体" pitchFamily="2" charset="-122"/>
              </a:rPr>
              <a:t>1</a:t>
            </a:r>
            <a:r>
              <a:rPr lang="zh-CN" altLang="en-US">
                <a:ea typeface="宋体" pitchFamily="2" charset="-122"/>
              </a:rPr>
              <a:t>到</a:t>
            </a:r>
            <a:r>
              <a:rPr lang="en-US" altLang="zh-CN">
                <a:ea typeface="宋体" pitchFamily="2" charset="-122"/>
              </a:rPr>
              <a:t>i</a:t>
            </a:r>
            <a:r>
              <a:rPr lang="zh-CN" altLang="en-US">
                <a:ea typeface="宋体" pitchFamily="2" charset="-122"/>
              </a:rPr>
              <a:t>的最短路径</a:t>
            </a:r>
          </a:p>
        </p:txBody>
      </p:sp>
      <p:sp>
        <p:nvSpPr>
          <p:cNvPr id="83016" name="Text Box 72"/>
          <p:cNvSpPr txBox="1">
            <a:spLocks noChangeArrowheads="1"/>
          </p:cNvSpPr>
          <p:nvPr/>
        </p:nvSpPr>
        <p:spPr bwMode="auto">
          <a:xfrm>
            <a:off x="395288" y="5373688"/>
            <a:ext cx="7920037"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spcBef>
                <a:spcPct val="50000"/>
              </a:spcBef>
            </a:pPr>
            <a:r>
              <a:rPr lang="en-US" altLang="zh-CN">
                <a:ea typeface="宋体" pitchFamily="2" charset="-122"/>
              </a:rPr>
              <a:t>(3)</a:t>
            </a:r>
            <a:r>
              <a:rPr lang="zh-CN" altLang="en-US">
                <a:ea typeface="宋体" pitchFamily="2" charset="-122"/>
              </a:rPr>
              <a:t>修改经过</a:t>
            </a:r>
            <a:r>
              <a:rPr lang="en-US" altLang="zh-CN">
                <a:ea typeface="宋体" pitchFamily="2" charset="-122"/>
              </a:rPr>
              <a:t>i</a:t>
            </a:r>
            <a:r>
              <a:rPr lang="zh-CN" altLang="en-US">
                <a:ea typeface="宋体" pitchFamily="2" charset="-122"/>
              </a:rPr>
              <a:t>更近的路径</a:t>
            </a:r>
          </a:p>
        </p:txBody>
      </p:sp>
      <p:sp>
        <p:nvSpPr>
          <p:cNvPr id="83017" name="Text Box 73"/>
          <p:cNvSpPr txBox="1">
            <a:spLocks noChangeArrowheads="1"/>
          </p:cNvSpPr>
          <p:nvPr/>
        </p:nvSpPr>
        <p:spPr bwMode="auto">
          <a:xfrm>
            <a:off x="395288" y="5734050"/>
            <a:ext cx="4392612"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spcBef>
                <a:spcPct val="50000"/>
              </a:spcBef>
            </a:pPr>
            <a:r>
              <a:rPr lang="en-US" altLang="zh-CN">
                <a:ea typeface="宋体" pitchFamily="2" charset="-122"/>
              </a:rPr>
              <a:t>(4)</a:t>
            </a:r>
            <a:r>
              <a:rPr lang="zh-CN" altLang="en-US">
                <a:ea typeface="宋体" pitchFamily="2" charset="-122"/>
              </a:rPr>
              <a:t>重复（</a:t>
            </a:r>
            <a:r>
              <a:rPr lang="en-US" altLang="zh-CN">
                <a:ea typeface="宋体" pitchFamily="2" charset="-122"/>
              </a:rPr>
              <a:t>2</a:t>
            </a:r>
            <a:r>
              <a:rPr lang="zh-CN" altLang="en-US">
                <a:ea typeface="宋体" pitchFamily="2" charset="-122"/>
              </a:rPr>
              <a:t>）（</a:t>
            </a:r>
            <a:r>
              <a:rPr lang="en-US" altLang="zh-CN">
                <a:ea typeface="宋体" pitchFamily="2" charset="-122"/>
              </a:rPr>
              <a:t>3</a:t>
            </a:r>
            <a:r>
              <a:rPr lang="zh-CN" altLang="en-US">
                <a:ea typeface="宋体" pitchFamily="2" charset="-122"/>
              </a:rPr>
              <a:t>）</a:t>
            </a:r>
          </a:p>
        </p:txBody>
      </p:sp>
      <p:grpSp>
        <p:nvGrpSpPr>
          <p:cNvPr id="76" name="组合 75"/>
          <p:cNvGrpSpPr/>
          <p:nvPr/>
        </p:nvGrpSpPr>
        <p:grpSpPr>
          <a:xfrm>
            <a:off x="467544" y="123764"/>
            <a:ext cx="7848872" cy="649451"/>
            <a:chOff x="934096" y="5178843"/>
            <a:chExt cx="7848872" cy="649451"/>
          </a:xfrm>
        </p:grpSpPr>
        <p:grpSp>
          <p:nvGrpSpPr>
            <p:cNvPr id="77" name="组合 76"/>
            <p:cNvGrpSpPr/>
            <p:nvPr/>
          </p:nvGrpSpPr>
          <p:grpSpPr>
            <a:xfrm>
              <a:off x="934096" y="5178843"/>
              <a:ext cx="7848872" cy="649451"/>
              <a:chOff x="973866" y="5812653"/>
              <a:chExt cx="8549038" cy="850440"/>
            </a:xfrm>
          </p:grpSpPr>
          <p:sp>
            <p:nvSpPr>
              <p:cNvPr id="79"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80" name="TextBox 6"/>
              <p:cNvSpPr txBox="1">
                <a:spLocks noChangeArrowheads="1"/>
              </p:cNvSpPr>
              <p:nvPr/>
            </p:nvSpPr>
            <p:spPr bwMode="auto">
              <a:xfrm>
                <a:off x="973866" y="5812653"/>
                <a:ext cx="8549038" cy="8463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9.7 </a:t>
                </a:r>
                <a:r>
                  <a:rPr lang="zh-CN" altLang="en-US" sz="3600" b="1" dirty="0">
                    <a:latin typeface="Times New Roman" pitchFamily="18" charset="0"/>
                    <a:ea typeface="黑体" pitchFamily="49" charset="-122"/>
                  </a:rPr>
                  <a:t>最短路径</a:t>
                </a:r>
                <a:r>
                  <a:rPr lang="en-US" altLang="zh-CN" sz="3600" b="1" dirty="0">
                    <a:latin typeface="Times New Roman" pitchFamily="18" charset="0"/>
                    <a:ea typeface="黑体" pitchFamily="49" charset="-122"/>
                  </a:rPr>
                  <a:t>-</a:t>
                </a:r>
                <a:r>
                  <a:rPr lang="en-US" altLang="zh-CN" sz="3600" b="1" dirty="0"/>
                  <a:t>Dijkstra</a:t>
                </a:r>
                <a:r>
                  <a:rPr lang="zh-CN" altLang="en-US" sz="3600" b="1" dirty="0"/>
                  <a:t>算法实例</a:t>
                </a:r>
                <a:endParaRPr lang="zh-CN" altLang="en-US" sz="3600" b="1" dirty="0">
                  <a:latin typeface="Times New Roman" pitchFamily="18" charset="0"/>
                  <a:ea typeface="黑体" pitchFamily="49" charset="-122"/>
                </a:endParaRPr>
              </a:p>
            </p:txBody>
          </p:sp>
        </p:grpSp>
        <p:pic>
          <p:nvPicPr>
            <p:cNvPr id="78" name="图片 7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50552" y="5308113"/>
              <a:ext cx="386546" cy="3874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2977"/>
                                        </p:tgtEl>
                                        <p:attrNameLst>
                                          <p:attrName>style.visibility</p:attrName>
                                        </p:attrNameLst>
                                      </p:cBhvr>
                                      <p:to>
                                        <p:strVal val="visible"/>
                                      </p:to>
                                    </p:set>
                                    <p:animEffect transition="in" filter="randombar(horizontal)">
                                      <p:cBhvr>
                                        <p:cTn id="7" dur="500"/>
                                        <p:tgtEl>
                                          <p:spTgt spid="829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3014"/>
                                        </p:tgtEl>
                                        <p:attrNameLst>
                                          <p:attrName>style.visibility</p:attrName>
                                        </p:attrNameLst>
                                      </p:cBhvr>
                                      <p:to>
                                        <p:strVal val="visible"/>
                                      </p:to>
                                    </p:set>
                                    <p:animEffect transition="in" filter="blinds(horizontal)">
                                      <p:cBhvr>
                                        <p:cTn id="12" dur="500"/>
                                        <p:tgtEl>
                                          <p:spTgt spid="8301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2978"/>
                                        </p:tgtEl>
                                        <p:attrNameLst>
                                          <p:attrName>style.visibility</p:attrName>
                                        </p:attrNameLst>
                                      </p:cBhvr>
                                      <p:to>
                                        <p:strVal val="visible"/>
                                      </p:to>
                                    </p:set>
                                    <p:animEffect transition="in" filter="randombar(horizontal)">
                                      <p:cBhvr>
                                        <p:cTn id="17" dur="500"/>
                                        <p:tgtEl>
                                          <p:spTgt spid="8297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2979"/>
                                        </p:tgtEl>
                                        <p:attrNameLst>
                                          <p:attrName>style.visibility</p:attrName>
                                        </p:attrNameLst>
                                      </p:cBhvr>
                                      <p:to>
                                        <p:strVal val="visible"/>
                                      </p:to>
                                    </p:set>
                                    <p:animEffect transition="in" filter="randombar(horizontal)">
                                      <p:cBhvr>
                                        <p:cTn id="22" dur="500"/>
                                        <p:tgtEl>
                                          <p:spTgt spid="8297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2980"/>
                                        </p:tgtEl>
                                        <p:attrNameLst>
                                          <p:attrName>style.visibility</p:attrName>
                                        </p:attrNameLst>
                                      </p:cBhvr>
                                      <p:to>
                                        <p:strVal val="visible"/>
                                      </p:to>
                                    </p:set>
                                    <p:animEffect transition="in" filter="randombar(horizontal)">
                                      <p:cBhvr>
                                        <p:cTn id="27" dur="500"/>
                                        <p:tgtEl>
                                          <p:spTgt spid="82980"/>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82981"/>
                                        </p:tgtEl>
                                        <p:attrNameLst>
                                          <p:attrName>style.visibility</p:attrName>
                                        </p:attrNameLst>
                                      </p:cBhvr>
                                      <p:to>
                                        <p:strVal val="visible"/>
                                      </p:to>
                                    </p:set>
                                    <p:animEffect transition="in" filter="randombar(horizontal)">
                                      <p:cBhvr>
                                        <p:cTn id="32" dur="500"/>
                                        <p:tgtEl>
                                          <p:spTgt spid="82981"/>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82982"/>
                                        </p:tgtEl>
                                        <p:attrNameLst>
                                          <p:attrName>style.visibility</p:attrName>
                                        </p:attrNameLst>
                                      </p:cBhvr>
                                      <p:to>
                                        <p:strVal val="visible"/>
                                      </p:to>
                                    </p:set>
                                    <p:animEffect transition="in" filter="randombar(horizontal)">
                                      <p:cBhvr>
                                        <p:cTn id="37" dur="500"/>
                                        <p:tgtEl>
                                          <p:spTgt spid="82982"/>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82983"/>
                                        </p:tgtEl>
                                        <p:attrNameLst>
                                          <p:attrName>style.visibility</p:attrName>
                                        </p:attrNameLst>
                                      </p:cBhvr>
                                      <p:to>
                                        <p:strVal val="visible"/>
                                      </p:to>
                                    </p:set>
                                    <p:animEffect transition="in" filter="randombar(horizontal)">
                                      <p:cBhvr>
                                        <p:cTn id="42" dur="500"/>
                                        <p:tgtEl>
                                          <p:spTgt spid="8298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3015"/>
                                        </p:tgtEl>
                                        <p:attrNameLst>
                                          <p:attrName>style.visibility</p:attrName>
                                        </p:attrNameLst>
                                      </p:cBhvr>
                                      <p:to>
                                        <p:strVal val="visible"/>
                                      </p:to>
                                    </p:set>
                                    <p:animEffect transition="in" filter="blinds(horizontal)">
                                      <p:cBhvr>
                                        <p:cTn id="47" dur="500"/>
                                        <p:tgtEl>
                                          <p:spTgt spid="8301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dissolv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3016"/>
                                        </p:tgtEl>
                                        <p:attrNameLst>
                                          <p:attrName>style.visibility</p:attrName>
                                        </p:attrNameLst>
                                      </p:cBhvr>
                                      <p:to>
                                        <p:strVal val="visible"/>
                                      </p:to>
                                    </p:set>
                                    <p:animEffect transition="in" filter="blinds(horizontal)">
                                      <p:cBhvr>
                                        <p:cTn id="57" dur="500"/>
                                        <p:tgtEl>
                                          <p:spTgt spid="83016"/>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dissolve">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dissolve">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dissolve">
                                      <p:cBhvr>
                                        <p:cTn id="72" dur="500"/>
                                        <p:tgtEl>
                                          <p:spTgt spid="1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83017"/>
                                        </p:tgtEl>
                                        <p:attrNameLst>
                                          <p:attrName>style.visibility</p:attrName>
                                        </p:attrNameLst>
                                      </p:cBhvr>
                                      <p:to>
                                        <p:strVal val="visible"/>
                                      </p:to>
                                    </p:set>
                                    <p:animEffect transition="in" filter="blinds(horizontal)">
                                      <p:cBhvr>
                                        <p:cTn id="77" dur="500"/>
                                        <p:tgtEl>
                                          <p:spTgt spid="83017"/>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dissolve">
                                      <p:cBhvr>
                                        <p:cTn id="82" dur="50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dissolve">
                                      <p:cBhvr>
                                        <p:cTn id="87" dur="500"/>
                                        <p:tgtEl>
                                          <p:spTgt spid="22"/>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23"/>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dissolve">
                                      <p:cBhvr>
                                        <p:cTn id="96" dur="500"/>
                                        <p:tgtEl>
                                          <p:spTgt spid="2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nodeType="click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dissolve">
                                      <p:cBhvr>
                                        <p:cTn id="101" dur="500"/>
                                        <p:tgtEl>
                                          <p:spTgt spid="25"/>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nodeType="clickEffect">
                                  <p:stCondLst>
                                    <p:cond delay="0"/>
                                  </p:stCondLst>
                                  <p:childTnLst>
                                    <p:set>
                                      <p:cBhvr>
                                        <p:cTn id="105" dur="1" fill="hold">
                                          <p:stCondLst>
                                            <p:cond delay="0"/>
                                          </p:stCondLst>
                                        </p:cTn>
                                        <p:tgtEl>
                                          <p:spTgt spid="20"/>
                                        </p:tgtEl>
                                        <p:attrNameLst>
                                          <p:attrName>style.visibility</p:attrName>
                                        </p:attrNameLst>
                                      </p:cBhvr>
                                      <p:to>
                                        <p:strVal val="visible"/>
                                      </p:to>
                                    </p:set>
                                    <p:animEffect transition="in" filter="dissolve">
                                      <p:cBhvr>
                                        <p:cTn id="10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77" grpId="0" animBg="1" autoUpdateAnimBg="0"/>
      <p:bldP spid="82978" grpId="0" autoUpdateAnimBg="0"/>
      <p:bldP spid="82979" grpId="0" autoUpdateAnimBg="0"/>
      <p:bldP spid="82980" grpId="0" autoUpdateAnimBg="0"/>
      <p:bldP spid="82981" grpId="0" autoUpdateAnimBg="0"/>
      <p:bldP spid="82982" grpId="0" autoUpdateAnimBg="0"/>
      <p:bldP spid="82983" grpId="0" autoUpdateAnimBg="0"/>
      <p:bldP spid="83014" grpId="0" autoUpdateAnimBg="0"/>
      <p:bldP spid="83015" grpId="0" autoUpdateAnimBg="0"/>
      <p:bldP spid="83016" grpId="0" autoUpdateAnimBg="0"/>
      <p:bldP spid="83017"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灯片编号占位符 5"/>
          <p:cNvSpPr>
            <a:spLocks noGrp="1"/>
          </p:cNvSpPr>
          <p:nvPr>
            <p:ph type="sldNum" sz="quarter" idx="12"/>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C824CE96-D0CF-4069-B235-764323269F70}" type="slidenum">
              <a:rPr lang="zh-CN" altLang="en-US">
                <a:latin typeface="Verdana" pitchFamily="34" charset="0"/>
                <a:ea typeface="宋体" pitchFamily="2" charset="-122"/>
              </a:rPr>
              <a:pPr/>
              <a:t>89</a:t>
            </a:fld>
            <a:endParaRPr lang="en-US" altLang="zh-CN">
              <a:latin typeface="Verdana" pitchFamily="34" charset="0"/>
              <a:ea typeface="宋体" pitchFamily="2" charset="-122"/>
            </a:endParaRPr>
          </a:p>
        </p:txBody>
      </p:sp>
      <p:sp>
        <p:nvSpPr>
          <p:cNvPr id="83972" name="Rectangle 3"/>
          <p:cNvSpPr>
            <a:spLocks noChangeArrowheads="1"/>
          </p:cNvSpPr>
          <p:nvPr/>
        </p:nvSpPr>
        <p:spPr bwMode="auto">
          <a:xfrm>
            <a:off x="323850" y="1125538"/>
            <a:ext cx="7993063" cy="496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469900" indent="-469900">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spcBef>
                <a:spcPct val="20000"/>
              </a:spcBef>
              <a:buClr>
                <a:schemeClr val="accent2"/>
              </a:buClr>
              <a:buFont typeface="Wingdings" pitchFamily="2" charset="2"/>
              <a:buNone/>
            </a:pPr>
            <a:r>
              <a:rPr lang="zh-CN" altLang="en-US" sz="3200">
                <a:latin typeface="Times New Roman" pitchFamily="18" charset="0"/>
              </a:rPr>
              <a:t>实例：</a:t>
            </a:r>
          </a:p>
        </p:txBody>
      </p:sp>
      <p:grpSp>
        <p:nvGrpSpPr>
          <p:cNvPr id="2" name="Group 4"/>
          <p:cNvGrpSpPr/>
          <p:nvPr/>
        </p:nvGrpSpPr>
        <p:grpSpPr bwMode="auto">
          <a:xfrm>
            <a:off x="5076825" y="654050"/>
            <a:ext cx="3889375" cy="1982788"/>
            <a:chOff x="0" y="0"/>
            <a:chExt cx="2631" cy="1392"/>
          </a:xfrm>
        </p:grpSpPr>
        <p:sp>
          <p:nvSpPr>
            <p:cNvPr id="3" name="Oval 5"/>
            <p:cNvSpPr>
              <a:spLocks noChangeArrowheads="1"/>
            </p:cNvSpPr>
            <p:nvPr/>
          </p:nvSpPr>
          <p:spPr bwMode="auto">
            <a:xfrm>
              <a:off x="0" y="681"/>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1</a:t>
              </a:r>
            </a:p>
          </p:txBody>
        </p:sp>
        <p:sp>
          <p:nvSpPr>
            <p:cNvPr id="4" name="Oval 6"/>
            <p:cNvSpPr>
              <a:spLocks noChangeArrowheads="1"/>
            </p:cNvSpPr>
            <p:nvPr/>
          </p:nvSpPr>
          <p:spPr bwMode="auto">
            <a:xfrm>
              <a:off x="771" y="137"/>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2</a:t>
              </a:r>
            </a:p>
          </p:txBody>
        </p:sp>
        <p:sp>
          <p:nvSpPr>
            <p:cNvPr id="5" name="Oval 7"/>
            <p:cNvSpPr>
              <a:spLocks noChangeArrowheads="1"/>
            </p:cNvSpPr>
            <p:nvPr/>
          </p:nvSpPr>
          <p:spPr bwMode="auto">
            <a:xfrm>
              <a:off x="772" y="1044"/>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3</a:t>
              </a:r>
            </a:p>
          </p:txBody>
        </p:sp>
        <p:sp>
          <p:nvSpPr>
            <p:cNvPr id="6" name="Oval 8"/>
            <p:cNvSpPr>
              <a:spLocks noChangeArrowheads="1"/>
            </p:cNvSpPr>
            <p:nvPr/>
          </p:nvSpPr>
          <p:spPr bwMode="auto">
            <a:xfrm>
              <a:off x="1724" y="136"/>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4</a:t>
              </a:r>
            </a:p>
          </p:txBody>
        </p:sp>
        <p:sp>
          <p:nvSpPr>
            <p:cNvPr id="7" name="Line 9"/>
            <p:cNvSpPr>
              <a:spLocks noChangeShapeType="1"/>
            </p:cNvSpPr>
            <p:nvPr/>
          </p:nvSpPr>
          <p:spPr bwMode="auto">
            <a:xfrm flipV="1">
              <a:off x="136" y="273"/>
              <a:ext cx="635" cy="408"/>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8" name="Line 10"/>
            <p:cNvSpPr>
              <a:spLocks noChangeShapeType="1"/>
            </p:cNvSpPr>
            <p:nvPr/>
          </p:nvSpPr>
          <p:spPr bwMode="auto">
            <a:xfrm>
              <a:off x="182" y="817"/>
              <a:ext cx="590" cy="272"/>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9" name="Line 11"/>
            <p:cNvSpPr>
              <a:spLocks noChangeShapeType="1"/>
            </p:cNvSpPr>
            <p:nvPr/>
          </p:nvSpPr>
          <p:spPr bwMode="auto">
            <a:xfrm>
              <a:off x="907" y="318"/>
              <a:ext cx="862" cy="726"/>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10" name="Line 12"/>
            <p:cNvSpPr>
              <a:spLocks noChangeShapeType="1"/>
            </p:cNvSpPr>
            <p:nvPr/>
          </p:nvSpPr>
          <p:spPr bwMode="auto">
            <a:xfrm>
              <a:off x="953" y="1134"/>
              <a:ext cx="771" cy="1"/>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11" name="Oval 13"/>
            <p:cNvSpPr>
              <a:spLocks noChangeArrowheads="1"/>
            </p:cNvSpPr>
            <p:nvPr/>
          </p:nvSpPr>
          <p:spPr bwMode="auto">
            <a:xfrm>
              <a:off x="1724" y="1044"/>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5</a:t>
              </a:r>
            </a:p>
          </p:txBody>
        </p:sp>
        <p:sp>
          <p:nvSpPr>
            <p:cNvPr id="12" name="Oval 14"/>
            <p:cNvSpPr>
              <a:spLocks noChangeArrowheads="1"/>
            </p:cNvSpPr>
            <p:nvPr/>
          </p:nvSpPr>
          <p:spPr bwMode="auto">
            <a:xfrm>
              <a:off x="2449" y="545"/>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6</a:t>
              </a:r>
            </a:p>
          </p:txBody>
        </p:sp>
        <p:sp>
          <p:nvSpPr>
            <p:cNvPr id="13" name="Line 15"/>
            <p:cNvSpPr>
              <a:spLocks noChangeShapeType="1"/>
            </p:cNvSpPr>
            <p:nvPr/>
          </p:nvSpPr>
          <p:spPr bwMode="auto">
            <a:xfrm flipV="1">
              <a:off x="953" y="227"/>
              <a:ext cx="772" cy="0"/>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14" name="Line 16"/>
            <p:cNvSpPr>
              <a:spLocks noChangeShapeType="1"/>
            </p:cNvSpPr>
            <p:nvPr/>
          </p:nvSpPr>
          <p:spPr bwMode="auto">
            <a:xfrm>
              <a:off x="1906" y="272"/>
              <a:ext cx="543" cy="318"/>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15" name="Line 17"/>
            <p:cNvSpPr>
              <a:spLocks noChangeShapeType="1"/>
            </p:cNvSpPr>
            <p:nvPr/>
          </p:nvSpPr>
          <p:spPr bwMode="auto">
            <a:xfrm flipV="1">
              <a:off x="1905" y="681"/>
              <a:ext cx="544" cy="453"/>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16" name="Line 18"/>
            <p:cNvSpPr>
              <a:spLocks noChangeShapeType="1"/>
            </p:cNvSpPr>
            <p:nvPr/>
          </p:nvSpPr>
          <p:spPr bwMode="auto">
            <a:xfrm flipV="1">
              <a:off x="908" y="318"/>
              <a:ext cx="862" cy="725"/>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17" name="Line 19"/>
            <p:cNvSpPr>
              <a:spLocks noChangeShapeType="1"/>
            </p:cNvSpPr>
            <p:nvPr/>
          </p:nvSpPr>
          <p:spPr bwMode="auto">
            <a:xfrm flipH="1" flipV="1">
              <a:off x="863" y="318"/>
              <a:ext cx="0" cy="725"/>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18" name="Line 20"/>
            <p:cNvSpPr>
              <a:spLocks noChangeShapeType="1"/>
            </p:cNvSpPr>
            <p:nvPr/>
          </p:nvSpPr>
          <p:spPr bwMode="auto">
            <a:xfrm flipH="1">
              <a:off x="1815" y="318"/>
              <a:ext cx="0" cy="725"/>
            </a:xfrm>
            <a:prstGeom prst="line">
              <a:avLst/>
            </a:prstGeom>
            <a:noFill/>
            <a:ln w="25400">
              <a:solidFill>
                <a:schemeClr val="tx1"/>
              </a:solidFill>
              <a:round/>
              <a:tailEnd type="triangle" w="lg" len="lg"/>
            </a:ln>
            <a:extLst>
              <a:ext uri="{909E8E84-426E-40DD-AFC4-6F175D3DCCD1}">
                <a14:hiddenFill xmlns:a14="http://schemas.microsoft.com/office/drawing/2010/main" xmlns="">
                  <a:noFill/>
                </a14:hiddenFill>
              </a:ext>
            </a:extLst>
          </p:spPr>
          <p:txBody>
            <a:bodyPr/>
            <a:lstStyle/>
            <a:p>
              <a:endParaRPr lang="zh-CN" altLang="en-US"/>
            </a:p>
          </p:txBody>
        </p:sp>
        <p:sp>
          <p:nvSpPr>
            <p:cNvPr id="19" name="Text Box 21"/>
            <p:cNvSpPr txBox="1">
              <a:spLocks noChangeArrowheads="1"/>
            </p:cNvSpPr>
            <p:nvPr/>
          </p:nvSpPr>
          <p:spPr bwMode="auto">
            <a:xfrm>
              <a:off x="273" y="272"/>
              <a:ext cx="296" cy="2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12</a:t>
              </a:r>
            </a:p>
          </p:txBody>
        </p:sp>
        <p:sp>
          <p:nvSpPr>
            <p:cNvPr id="20" name="Text Box 22"/>
            <p:cNvSpPr txBox="1">
              <a:spLocks noChangeArrowheads="1"/>
            </p:cNvSpPr>
            <p:nvPr/>
          </p:nvSpPr>
          <p:spPr bwMode="auto">
            <a:xfrm>
              <a:off x="1226" y="0"/>
              <a:ext cx="211" cy="2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6</a:t>
              </a:r>
            </a:p>
          </p:txBody>
        </p:sp>
        <p:sp>
          <p:nvSpPr>
            <p:cNvPr id="21" name="Text Box 23"/>
            <p:cNvSpPr txBox="1">
              <a:spLocks noChangeArrowheads="1"/>
            </p:cNvSpPr>
            <p:nvPr/>
          </p:nvSpPr>
          <p:spPr bwMode="auto">
            <a:xfrm>
              <a:off x="681" y="544"/>
              <a:ext cx="210" cy="2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5</a:t>
              </a:r>
            </a:p>
          </p:txBody>
        </p:sp>
        <p:sp>
          <p:nvSpPr>
            <p:cNvPr id="22" name="Text Box 24"/>
            <p:cNvSpPr txBox="1">
              <a:spLocks noChangeArrowheads="1"/>
            </p:cNvSpPr>
            <p:nvPr/>
          </p:nvSpPr>
          <p:spPr bwMode="auto">
            <a:xfrm>
              <a:off x="273" y="907"/>
              <a:ext cx="210"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3</a:t>
              </a:r>
            </a:p>
          </p:txBody>
        </p:sp>
        <p:sp>
          <p:nvSpPr>
            <p:cNvPr id="23" name="Text Box 25"/>
            <p:cNvSpPr txBox="1">
              <a:spLocks noChangeArrowheads="1"/>
            </p:cNvSpPr>
            <p:nvPr/>
          </p:nvSpPr>
          <p:spPr bwMode="auto">
            <a:xfrm>
              <a:off x="1180" y="1135"/>
              <a:ext cx="211" cy="2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7</a:t>
              </a:r>
            </a:p>
          </p:txBody>
        </p:sp>
        <p:sp>
          <p:nvSpPr>
            <p:cNvPr id="24" name="Text Box 26"/>
            <p:cNvSpPr txBox="1">
              <a:spLocks noChangeArrowheads="1"/>
            </p:cNvSpPr>
            <p:nvPr/>
          </p:nvSpPr>
          <p:spPr bwMode="auto">
            <a:xfrm>
              <a:off x="999" y="680"/>
              <a:ext cx="210" cy="2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2</a:t>
              </a:r>
            </a:p>
          </p:txBody>
        </p:sp>
        <p:sp>
          <p:nvSpPr>
            <p:cNvPr id="25" name="Text Box 27"/>
            <p:cNvSpPr txBox="1">
              <a:spLocks noChangeArrowheads="1"/>
            </p:cNvSpPr>
            <p:nvPr/>
          </p:nvSpPr>
          <p:spPr bwMode="auto">
            <a:xfrm>
              <a:off x="1135" y="363"/>
              <a:ext cx="211"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3</a:t>
              </a:r>
            </a:p>
          </p:txBody>
        </p:sp>
        <p:sp>
          <p:nvSpPr>
            <p:cNvPr id="26" name="Text Box 28"/>
            <p:cNvSpPr txBox="1">
              <a:spLocks noChangeArrowheads="1"/>
            </p:cNvSpPr>
            <p:nvPr/>
          </p:nvSpPr>
          <p:spPr bwMode="auto">
            <a:xfrm>
              <a:off x="1815" y="544"/>
              <a:ext cx="210" cy="2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8</a:t>
              </a:r>
            </a:p>
          </p:txBody>
        </p:sp>
        <p:sp>
          <p:nvSpPr>
            <p:cNvPr id="27" name="Text Box 29"/>
            <p:cNvSpPr txBox="1">
              <a:spLocks noChangeArrowheads="1"/>
            </p:cNvSpPr>
            <p:nvPr/>
          </p:nvSpPr>
          <p:spPr bwMode="auto">
            <a:xfrm>
              <a:off x="2087" y="182"/>
              <a:ext cx="210" cy="2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9</a:t>
              </a:r>
            </a:p>
          </p:txBody>
        </p:sp>
        <p:sp>
          <p:nvSpPr>
            <p:cNvPr id="84082" name="Text Box 30"/>
            <p:cNvSpPr txBox="1">
              <a:spLocks noChangeArrowheads="1"/>
            </p:cNvSpPr>
            <p:nvPr/>
          </p:nvSpPr>
          <p:spPr bwMode="auto">
            <a:xfrm>
              <a:off x="2133" y="858"/>
              <a:ext cx="210"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2</a:t>
              </a:r>
            </a:p>
          </p:txBody>
        </p:sp>
      </p:grpSp>
      <p:graphicFrame>
        <p:nvGraphicFramePr>
          <p:cNvPr id="83999" name="Group 31"/>
          <p:cNvGraphicFramePr>
            <a:graphicFrameLocks noGrp="1"/>
          </p:cNvGraphicFramePr>
          <p:nvPr>
            <p:ph idx="1"/>
          </p:nvPr>
        </p:nvGraphicFramePr>
        <p:xfrm>
          <a:off x="611188" y="2565400"/>
          <a:ext cx="7993062" cy="3433764"/>
        </p:xfrm>
        <a:graphic>
          <a:graphicData uri="http://schemas.openxmlformats.org/drawingml/2006/table">
            <a:tbl>
              <a:tblPr/>
              <a:tblGrid>
                <a:gridCol w="1008062"/>
                <a:gridCol w="4537075"/>
                <a:gridCol w="2447925"/>
              </a:tblGrid>
              <a:tr h="493713">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zh-CN" altLang="en-US" sz="2200" b="0" i="0" u="none" strike="noStrike" cap="none" normalizeH="0" baseline="0">
                          <a:ln>
                            <a:noFill/>
                          </a:ln>
                          <a:solidFill>
                            <a:schemeClr val="tx1"/>
                          </a:solidFill>
                          <a:effectLst/>
                          <a:latin typeface="Times New Roman" pitchFamily="18" charset="0"/>
                          <a:ea typeface="楷体_GB2312" pitchFamily="1" charset="-122"/>
                        </a:rPr>
                        <a:t>顶点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a:ln>
                            <a:noFill/>
                          </a:ln>
                          <a:solidFill>
                            <a:schemeClr val="tx1"/>
                          </a:solidFill>
                          <a:effectLst/>
                          <a:latin typeface="Times New Roman" pitchFamily="18" charset="0"/>
                          <a:ea typeface="楷体_GB2312" pitchFamily="1" charset="-122"/>
                        </a:rPr>
                        <a:t>path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a:ln>
                            <a:noFill/>
                          </a:ln>
                          <a:solidFill>
                            <a:schemeClr val="tx1"/>
                          </a:solidFill>
                          <a:effectLst/>
                          <a:latin typeface="Times New Roman" pitchFamily="18" charset="0"/>
                          <a:ea typeface="楷体_GB2312" pitchFamily="1" charset="-122"/>
                        </a:rPr>
                        <a:t>dist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a:ln>
                            <a:noFill/>
                          </a:ln>
                          <a:solidFill>
                            <a:schemeClr val="tx1"/>
                          </a:solidFill>
                          <a:effectLst/>
                          <a:latin typeface="Times New Roman" pitchFamily="18" charset="0"/>
                          <a:ea typeface="楷体_GB2312" pitchFamily="1"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713">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a:ln>
                            <a:noFill/>
                          </a:ln>
                          <a:solidFill>
                            <a:schemeClr val="tx1"/>
                          </a:solidFill>
                          <a:effectLst/>
                          <a:latin typeface="Times New Roman" pitchFamily="18" charset="0"/>
                          <a:ea typeface="楷体_GB2312" pitchFamily="1"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a:ln>
                            <a:noFill/>
                          </a:ln>
                          <a:solidFill>
                            <a:schemeClr val="tx1"/>
                          </a:solidFill>
                          <a:effectLst/>
                          <a:latin typeface="Times New Roman" pitchFamily="18" charset="0"/>
                          <a:ea typeface="楷体_GB2312" pitchFamily="1"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a:ln>
                            <a:noFill/>
                          </a:ln>
                          <a:solidFill>
                            <a:schemeClr val="tx1"/>
                          </a:solidFill>
                          <a:effectLst/>
                          <a:latin typeface="Times New Roman" pitchFamily="18" charset="0"/>
                          <a:ea typeface="楷体_GB2312" pitchFamily="1"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713">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a:ln>
                            <a:noFill/>
                          </a:ln>
                          <a:solidFill>
                            <a:schemeClr val="tx1"/>
                          </a:solidFill>
                          <a:effectLst/>
                          <a:latin typeface="Times New Roman" pitchFamily="18" charset="0"/>
                          <a:ea typeface="楷体_GB2312" pitchFamily="1"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2125">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pPr>
                      <a:r>
                        <a:rPr kumimoji="0" lang="en-US" altLang="zh-CN" sz="2200" b="0" i="0" u="none" strike="noStrike" cap="none" normalizeH="0" baseline="0">
                          <a:ln>
                            <a:noFill/>
                          </a:ln>
                          <a:solidFill>
                            <a:schemeClr val="tx1"/>
                          </a:solidFill>
                          <a:effectLst/>
                          <a:latin typeface="Times New Roman" pitchFamily="18" charset="0"/>
                          <a:ea typeface="楷体_GB2312" pitchFamily="1"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itchFamily="2" charset="2"/>
                        <a:defRPr sz="2200">
                          <a:solidFill>
                            <a:schemeClr val="tx1"/>
                          </a:solidFill>
                          <a:latin typeface="Times New Roman" pitchFamily="18" charset="0"/>
                          <a:ea typeface="楷体_GB2312" pitchFamily="1" charset="-122"/>
                        </a:defRPr>
                      </a:lvl1pPr>
                      <a:lvl2pPr marL="742950" indent="-28575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2pPr>
                      <a:lvl3pPr marL="1143000" indent="-228600">
                        <a:spcBef>
                          <a:spcPct val="20000"/>
                        </a:spcBef>
                        <a:buClr>
                          <a:schemeClr val="accent2"/>
                        </a:buClr>
                        <a:buFont typeface="Wingdings" pitchFamily="2" charset="2"/>
                        <a:defRPr sz="2000">
                          <a:solidFill>
                            <a:schemeClr val="tx1"/>
                          </a:solidFill>
                          <a:latin typeface="Times New Roman" pitchFamily="18" charset="0"/>
                          <a:ea typeface="楷体_GB2312" pitchFamily="1" charset="-122"/>
                        </a:defRPr>
                      </a:lvl3pPr>
                      <a:lvl4pPr marL="1600200" indent="-228600">
                        <a:spcBef>
                          <a:spcPct val="20000"/>
                        </a:spcBef>
                        <a:buClr>
                          <a:schemeClr val="accent2"/>
                        </a:buClr>
                        <a:buFont typeface="Wingdings" pitchFamily="2" charset="2"/>
                        <a:defRPr>
                          <a:solidFill>
                            <a:schemeClr val="tx1"/>
                          </a:solidFill>
                          <a:latin typeface="Times New Roman" pitchFamily="18" charset="0"/>
                          <a:ea typeface="楷体_GB2312" pitchFamily="1" charset="-122"/>
                        </a:defRPr>
                      </a:lvl4pPr>
                      <a:lvl5pPr marL="2057400" indent="-228600">
                        <a:spcBef>
                          <a:spcPct val="25000"/>
                        </a:spcBef>
                        <a:buClr>
                          <a:schemeClr val="accent2"/>
                        </a:buClr>
                        <a:buFont typeface="Wingdings" pitchFamily="2" charset="2"/>
                        <a:defRPr>
                          <a:solidFill>
                            <a:schemeClr val="tx1"/>
                          </a:solidFill>
                          <a:latin typeface="Times New Roman"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pPr>
                      <a:endParaRPr kumimoji="0" lang="zh-CN" altLang="en-US" sz="2200" b="0" i="0" u="none" strike="noStrike" cap="none" normalizeH="0" baseline="0" dirty="0">
                        <a:ln>
                          <a:noFill/>
                        </a:ln>
                        <a:solidFill>
                          <a:schemeClr val="tx1"/>
                        </a:solidFill>
                        <a:effectLst/>
                        <a:latin typeface="Times New Roman"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4033" name="Text Box 65"/>
          <p:cNvSpPr txBox="1">
            <a:spLocks noChangeArrowheads="1"/>
          </p:cNvSpPr>
          <p:nvPr/>
        </p:nvSpPr>
        <p:spPr bwMode="auto">
          <a:xfrm>
            <a:off x="6804025" y="3141663"/>
            <a:ext cx="6477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a:ea typeface="宋体" pitchFamily="2" charset="-122"/>
              </a:rPr>
              <a:t>0</a:t>
            </a:r>
          </a:p>
        </p:txBody>
      </p:sp>
      <p:sp>
        <p:nvSpPr>
          <p:cNvPr id="84034" name="Text Box 66"/>
          <p:cNvSpPr txBox="1">
            <a:spLocks noChangeArrowheads="1"/>
          </p:cNvSpPr>
          <p:nvPr/>
        </p:nvSpPr>
        <p:spPr bwMode="auto">
          <a:xfrm>
            <a:off x="6804025" y="3644900"/>
            <a:ext cx="6477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a:ea typeface="宋体" pitchFamily="2" charset="-122"/>
              </a:rPr>
              <a:t>12</a:t>
            </a:r>
          </a:p>
        </p:txBody>
      </p:sp>
      <p:sp>
        <p:nvSpPr>
          <p:cNvPr id="84035" name="Text Box 67"/>
          <p:cNvSpPr txBox="1">
            <a:spLocks noChangeArrowheads="1"/>
          </p:cNvSpPr>
          <p:nvPr/>
        </p:nvSpPr>
        <p:spPr bwMode="auto">
          <a:xfrm>
            <a:off x="6804025" y="4149725"/>
            <a:ext cx="6477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a:ea typeface="宋体" pitchFamily="2" charset="-122"/>
              </a:rPr>
              <a:t>3</a:t>
            </a:r>
          </a:p>
        </p:txBody>
      </p:sp>
      <p:sp>
        <p:nvSpPr>
          <p:cNvPr id="84036" name="Text Box 68"/>
          <p:cNvSpPr txBox="1">
            <a:spLocks noChangeArrowheads="1"/>
          </p:cNvSpPr>
          <p:nvPr/>
        </p:nvSpPr>
        <p:spPr bwMode="auto">
          <a:xfrm>
            <a:off x="6804025" y="4652963"/>
            <a:ext cx="6477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zh-CN" altLang="en-US">
                <a:ea typeface="宋体" pitchFamily="2" charset="-122"/>
              </a:rPr>
              <a:t>∞</a:t>
            </a:r>
          </a:p>
        </p:txBody>
      </p:sp>
      <p:sp>
        <p:nvSpPr>
          <p:cNvPr id="84037" name="Text Box 69"/>
          <p:cNvSpPr txBox="1">
            <a:spLocks noChangeArrowheads="1"/>
          </p:cNvSpPr>
          <p:nvPr/>
        </p:nvSpPr>
        <p:spPr bwMode="auto">
          <a:xfrm>
            <a:off x="6804025" y="5157788"/>
            <a:ext cx="6477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zh-CN" altLang="en-US">
                <a:ea typeface="宋体" pitchFamily="2" charset="-122"/>
              </a:rPr>
              <a:t>∞</a:t>
            </a:r>
          </a:p>
        </p:txBody>
      </p:sp>
      <p:sp>
        <p:nvSpPr>
          <p:cNvPr id="84038" name="Text Box 70"/>
          <p:cNvSpPr txBox="1">
            <a:spLocks noChangeArrowheads="1"/>
          </p:cNvSpPr>
          <p:nvPr/>
        </p:nvSpPr>
        <p:spPr bwMode="auto">
          <a:xfrm>
            <a:off x="6804025" y="5661025"/>
            <a:ext cx="6477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zh-CN" altLang="en-US">
                <a:ea typeface="宋体" pitchFamily="2" charset="-122"/>
              </a:rPr>
              <a:t>∞</a:t>
            </a:r>
          </a:p>
        </p:txBody>
      </p:sp>
      <p:sp>
        <p:nvSpPr>
          <p:cNvPr id="84039" name="Text Box 71"/>
          <p:cNvSpPr txBox="1">
            <a:spLocks noChangeArrowheads="1"/>
          </p:cNvSpPr>
          <p:nvPr/>
        </p:nvSpPr>
        <p:spPr bwMode="auto">
          <a:xfrm>
            <a:off x="2195513" y="3068638"/>
            <a:ext cx="6477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a:ea typeface="宋体" pitchFamily="2" charset="-122"/>
              </a:rPr>
              <a:t>()</a:t>
            </a:r>
          </a:p>
        </p:txBody>
      </p:sp>
      <p:sp>
        <p:nvSpPr>
          <p:cNvPr id="84040" name="Text Box 72"/>
          <p:cNvSpPr txBox="1">
            <a:spLocks noChangeArrowheads="1"/>
          </p:cNvSpPr>
          <p:nvPr/>
        </p:nvSpPr>
        <p:spPr bwMode="auto">
          <a:xfrm>
            <a:off x="2195513" y="3571875"/>
            <a:ext cx="863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a:ea typeface="宋体" pitchFamily="2" charset="-122"/>
              </a:rPr>
              <a:t>(1,2)</a:t>
            </a:r>
          </a:p>
        </p:txBody>
      </p:sp>
      <p:sp>
        <p:nvSpPr>
          <p:cNvPr id="84041" name="Text Box 73"/>
          <p:cNvSpPr txBox="1">
            <a:spLocks noChangeArrowheads="1"/>
          </p:cNvSpPr>
          <p:nvPr/>
        </p:nvSpPr>
        <p:spPr bwMode="auto">
          <a:xfrm>
            <a:off x="2195513" y="4076700"/>
            <a:ext cx="93662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a:ea typeface="宋体" pitchFamily="2" charset="-122"/>
              </a:rPr>
              <a:t>(1,3)</a:t>
            </a:r>
          </a:p>
        </p:txBody>
      </p:sp>
      <p:sp>
        <p:nvSpPr>
          <p:cNvPr id="84042" name="Text Box 74"/>
          <p:cNvSpPr txBox="1">
            <a:spLocks noChangeArrowheads="1"/>
          </p:cNvSpPr>
          <p:nvPr/>
        </p:nvSpPr>
        <p:spPr bwMode="auto">
          <a:xfrm>
            <a:off x="2195513" y="4579938"/>
            <a:ext cx="6477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a:ea typeface="宋体" pitchFamily="2" charset="-122"/>
              </a:rPr>
              <a:t>()</a:t>
            </a:r>
          </a:p>
        </p:txBody>
      </p:sp>
      <p:sp>
        <p:nvSpPr>
          <p:cNvPr id="84043" name="Text Box 75"/>
          <p:cNvSpPr txBox="1">
            <a:spLocks noChangeArrowheads="1"/>
          </p:cNvSpPr>
          <p:nvPr/>
        </p:nvSpPr>
        <p:spPr bwMode="auto">
          <a:xfrm>
            <a:off x="2195513" y="5084763"/>
            <a:ext cx="6477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a:ea typeface="宋体" pitchFamily="2" charset="-122"/>
              </a:rPr>
              <a:t>()</a:t>
            </a:r>
          </a:p>
        </p:txBody>
      </p:sp>
      <p:sp>
        <p:nvSpPr>
          <p:cNvPr id="84044" name="Text Box 76"/>
          <p:cNvSpPr txBox="1">
            <a:spLocks noChangeArrowheads="1"/>
          </p:cNvSpPr>
          <p:nvPr/>
        </p:nvSpPr>
        <p:spPr bwMode="auto">
          <a:xfrm>
            <a:off x="2195513" y="5588000"/>
            <a:ext cx="6477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a:ea typeface="宋体" pitchFamily="2" charset="-122"/>
              </a:rPr>
              <a:t>()</a:t>
            </a:r>
          </a:p>
        </p:txBody>
      </p:sp>
      <p:sp>
        <p:nvSpPr>
          <p:cNvPr id="84045" name="Line 77"/>
          <p:cNvSpPr>
            <a:spLocks noChangeShapeType="1"/>
          </p:cNvSpPr>
          <p:nvPr/>
        </p:nvSpPr>
        <p:spPr bwMode="auto">
          <a:xfrm>
            <a:off x="5364163" y="1844675"/>
            <a:ext cx="863600" cy="360363"/>
          </a:xfrm>
          <a:prstGeom prst="line">
            <a:avLst/>
          </a:prstGeom>
          <a:noFill/>
          <a:ln w="28575">
            <a:solidFill>
              <a:srgbClr val="FF9933"/>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4046" name="Rectangle 78"/>
          <p:cNvSpPr>
            <a:spLocks noChangeArrowheads="1"/>
          </p:cNvSpPr>
          <p:nvPr/>
        </p:nvSpPr>
        <p:spPr bwMode="auto">
          <a:xfrm>
            <a:off x="6877050" y="3213100"/>
            <a:ext cx="215900" cy="287338"/>
          </a:xfrm>
          <a:prstGeom prst="rect">
            <a:avLst/>
          </a:prstGeom>
          <a:noFill/>
          <a:ln w="28575">
            <a:solidFill>
              <a:schemeClr val="accent2"/>
            </a:solidFill>
            <a:miter lim="800000"/>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sp>
        <p:nvSpPr>
          <p:cNvPr id="84047" name="Rectangle 79"/>
          <p:cNvSpPr>
            <a:spLocks noChangeArrowheads="1"/>
          </p:cNvSpPr>
          <p:nvPr/>
        </p:nvSpPr>
        <p:spPr bwMode="auto">
          <a:xfrm>
            <a:off x="2266950" y="3140075"/>
            <a:ext cx="215900" cy="287338"/>
          </a:xfrm>
          <a:prstGeom prst="rect">
            <a:avLst/>
          </a:prstGeom>
          <a:noFill/>
          <a:ln w="28575">
            <a:solidFill>
              <a:schemeClr val="accent2"/>
            </a:solidFill>
            <a:miter lim="800000"/>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sp>
        <p:nvSpPr>
          <p:cNvPr id="84048" name="Rectangle 80"/>
          <p:cNvSpPr>
            <a:spLocks noChangeArrowheads="1"/>
          </p:cNvSpPr>
          <p:nvPr/>
        </p:nvSpPr>
        <p:spPr bwMode="auto">
          <a:xfrm>
            <a:off x="6877050" y="4149725"/>
            <a:ext cx="215900" cy="287338"/>
          </a:xfrm>
          <a:prstGeom prst="rect">
            <a:avLst/>
          </a:prstGeom>
          <a:noFill/>
          <a:ln w="28575">
            <a:solidFill>
              <a:schemeClr val="accent2"/>
            </a:solidFill>
            <a:miter lim="800000"/>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sp>
        <p:nvSpPr>
          <p:cNvPr id="84049" name="Rectangle 81"/>
          <p:cNvSpPr>
            <a:spLocks noChangeArrowheads="1"/>
          </p:cNvSpPr>
          <p:nvPr/>
        </p:nvSpPr>
        <p:spPr bwMode="auto">
          <a:xfrm>
            <a:off x="2266950" y="4076700"/>
            <a:ext cx="576263" cy="358775"/>
          </a:xfrm>
          <a:prstGeom prst="rect">
            <a:avLst/>
          </a:prstGeom>
          <a:noFill/>
          <a:ln w="28575">
            <a:solidFill>
              <a:schemeClr val="accent2"/>
            </a:solidFill>
            <a:miter lim="800000"/>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sp>
        <p:nvSpPr>
          <p:cNvPr id="84050" name="Line 82"/>
          <p:cNvSpPr>
            <a:spLocks noChangeShapeType="1"/>
          </p:cNvSpPr>
          <p:nvPr/>
        </p:nvSpPr>
        <p:spPr bwMode="auto">
          <a:xfrm>
            <a:off x="2411413" y="3643313"/>
            <a:ext cx="215900" cy="288925"/>
          </a:xfrm>
          <a:prstGeom prst="line">
            <a:avLst/>
          </a:prstGeom>
          <a:noFill/>
          <a:ln w="38100">
            <a:solidFill>
              <a:srgbClr val="FF9933"/>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84051" name="Text Box 83"/>
          <p:cNvSpPr txBox="1">
            <a:spLocks noChangeArrowheads="1"/>
          </p:cNvSpPr>
          <p:nvPr/>
        </p:nvSpPr>
        <p:spPr bwMode="auto">
          <a:xfrm>
            <a:off x="2843213" y="3571875"/>
            <a:ext cx="11525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a:ea typeface="宋体" pitchFamily="2" charset="-122"/>
              </a:rPr>
              <a:t>(1,3,2)</a:t>
            </a:r>
          </a:p>
        </p:txBody>
      </p:sp>
      <p:sp>
        <p:nvSpPr>
          <p:cNvPr id="84052" name="Line 84"/>
          <p:cNvSpPr>
            <a:spLocks noChangeShapeType="1"/>
          </p:cNvSpPr>
          <p:nvPr/>
        </p:nvSpPr>
        <p:spPr bwMode="auto">
          <a:xfrm>
            <a:off x="6877050" y="3716338"/>
            <a:ext cx="215900" cy="288925"/>
          </a:xfrm>
          <a:prstGeom prst="line">
            <a:avLst/>
          </a:prstGeom>
          <a:noFill/>
          <a:ln w="38100">
            <a:solidFill>
              <a:srgbClr val="FF9933"/>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84053" name="Text Box 85"/>
          <p:cNvSpPr txBox="1">
            <a:spLocks noChangeArrowheads="1"/>
          </p:cNvSpPr>
          <p:nvPr/>
        </p:nvSpPr>
        <p:spPr bwMode="auto">
          <a:xfrm>
            <a:off x="7235825" y="3644900"/>
            <a:ext cx="4318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a:ea typeface="宋体" pitchFamily="2" charset="-122"/>
              </a:rPr>
              <a:t>8</a:t>
            </a:r>
          </a:p>
        </p:txBody>
      </p:sp>
      <p:sp>
        <p:nvSpPr>
          <p:cNvPr id="84054" name="Line 86"/>
          <p:cNvSpPr>
            <a:spLocks noChangeShapeType="1"/>
          </p:cNvSpPr>
          <p:nvPr/>
        </p:nvSpPr>
        <p:spPr bwMode="auto">
          <a:xfrm>
            <a:off x="6877050" y="4652963"/>
            <a:ext cx="215900" cy="288925"/>
          </a:xfrm>
          <a:prstGeom prst="line">
            <a:avLst/>
          </a:prstGeom>
          <a:noFill/>
          <a:ln w="38100">
            <a:solidFill>
              <a:srgbClr val="FF9933"/>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84055" name="Text Box 87"/>
          <p:cNvSpPr txBox="1">
            <a:spLocks noChangeArrowheads="1"/>
          </p:cNvSpPr>
          <p:nvPr/>
        </p:nvSpPr>
        <p:spPr bwMode="auto">
          <a:xfrm>
            <a:off x="7235825" y="4581525"/>
            <a:ext cx="6477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a:ea typeface="宋体" pitchFamily="2" charset="-122"/>
              </a:rPr>
              <a:t>5</a:t>
            </a:r>
          </a:p>
        </p:txBody>
      </p:sp>
      <p:sp>
        <p:nvSpPr>
          <p:cNvPr id="84056" name="Line 88"/>
          <p:cNvSpPr>
            <a:spLocks noChangeShapeType="1"/>
          </p:cNvSpPr>
          <p:nvPr/>
        </p:nvSpPr>
        <p:spPr bwMode="auto">
          <a:xfrm>
            <a:off x="2266950" y="4651375"/>
            <a:ext cx="215900" cy="288925"/>
          </a:xfrm>
          <a:prstGeom prst="line">
            <a:avLst/>
          </a:prstGeom>
          <a:noFill/>
          <a:ln w="38100">
            <a:solidFill>
              <a:srgbClr val="FF9933"/>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84057" name="Text Box 89"/>
          <p:cNvSpPr txBox="1">
            <a:spLocks noChangeArrowheads="1"/>
          </p:cNvSpPr>
          <p:nvPr/>
        </p:nvSpPr>
        <p:spPr bwMode="auto">
          <a:xfrm>
            <a:off x="2843213" y="4579938"/>
            <a:ext cx="13684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a:ea typeface="宋体" pitchFamily="2" charset="-122"/>
              </a:rPr>
              <a:t>(1,3,4)</a:t>
            </a:r>
          </a:p>
        </p:txBody>
      </p:sp>
      <p:sp>
        <p:nvSpPr>
          <p:cNvPr id="84058" name="Line 90"/>
          <p:cNvSpPr>
            <a:spLocks noChangeShapeType="1"/>
          </p:cNvSpPr>
          <p:nvPr/>
        </p:nvSpPr>
        <p:spPr bwMode="auto">
          <a:xfrm>
            <a:off x="2266950" y="5156200"/>
            <a:ext cx="215900" cy="288925"/>
          </a:xfrm>
          <a:prstGeom prst="line">
            <a:avLst/>
          </a:prstGeom>
          <a:noFill/>
          <a:ln w="38100">
            <a:solidFill>
              <a:srgbClr val="FF9933"/>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84059" name="Text Box 91"/>
          <p:cNvSpPr txBox="1">
            <a:spLocks noChangeArrowheads="1"/>
          </p:cNvSpPr>
          <p:nvPr/>
        </p:nvSpPr>
        <p:spPr bwMode="auto">
          <a:xfrm>
            <a:off x="2843213" y="5084763"/>
            <a:ext cx="13684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a:ea typeface="宋体" pitchFamily="2" charset="-122"/>
              </a:rPr>
              <a:t>(1,3,5)</a:t>
            </a:r>
          </a:p>
        </p:txBody>
      </p:sp>
      <p:sp>
        <p:nvSpPr>
          <p:cNvPr id="84060" name="Line 92"/>
          <p:cNvSpPr>
            <a:spLocks noChangeShapeType="1"/>
          </p:cNvSpPr>
          <p:nvPr/>
        </p:nvSpPr>
        <p:spPr bwMode="auto">
          <a:xfrm>
            <a:off x="6877050" y="5156200"/>
            <a:ext cx="215900" cy="288925"/>
          </a:xfrm>
          <a:prstGeom prst="line">
            <a:avLst/>
          </a:prstGeom>
          <a:noFill/>
          <a:ln w="38100">
            <a:solidFill>
              <a:srgbClr val="FF9933"/>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84061" name="Text Box 93"/>
          <p:cNvSpPr txBox="1">
            <a:spLocks noChangeArrowheads="1"/>
          </p:cNvSpPr>
          <p:nvPr/>
        </p:nvSpPr>
        <p:spPr bwMode="auto">
          <a:xfrm>
            <a:off x="7164388" y="5084763"/>
            <a:ext cx="503237"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a:ea typeface="宋体" pitchFamily="2" charset="-122"/>
              </a:rPr>
              <a:t>10</a:t>
            </a:r>
          </a:p>
        </p:txBody>
      </p:sp>
      <p:sp>
        <p:nvSpPr>
          <p:cNvPr id="84062" name="Rectangle 94"/>
          <p:cNvSpPr>
            <a:spLocks noChangeArrowheads="1"/>
          </p:cNvSpPr>
          <p:nvPr/>
        </p:nvSpPr>
        <p:spPr bwMode="auto">
          <a:xfrm>
            <a:off x="7308850" y="4652963"/>
            <a:ext cx="215900" cy="287337"/>
          </a:xfrm>
          <a:prstGeom prst="rect">
            <a:avLst/>
          </a:prstGeom>
          <a:noFill/>
          <a:ln w="28575">
            <a:solidFill>
              <a:schemeClr val="accent2"/>
            </a:solidFill>
            <a:miter lim="800000"/>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endParaRPr lang="zh-CN" altLang="en-US">
              <a:ea typeface="宋体" pitchFamily="2" charset="-122"/>
            </a:endParaRPr>
          </a:p>
        </p:txBody>
      </p:sp>
      <p:sp>
        <p:nvSpPr>
          <p:cNvPr id="84063" name="Rectangle 95"/>
          <p:cNvSpPr>
            <a:spLocks noChangeArrowheads="1"/>
          </p:cNvSpPr>
          <p:nvPr/>
        </p:nvSpPr>
        <p:spPr bwMode="auto">
          <a:xfrm>
            <a:off x="2916238" y="4579938"/>
            <a:ext cx="719137" cy="360362"/>
          </a:xfrm>
          <a:prstGeom prst="rect">
            <a:avLst/>
          </a:prstGeom>
          <a:noFill/>
          <a:ln w="28575">
            <a:solidFill>
              <a:schemeClr val="accent2"/>
            </a:solidFill>
            <a:miter lim="800000"/>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sp>
        <p:nvSpPr>
          <p:cNvPr id="84064" name="Line 96"/>
          <p:cNvSpPr>
            <a:spLocks noChangeShapeType="1"/>
          </p:cNvSpPr>
          <p:nvPr/>
        </p:nvSpPr>
        <p:spPr bwMode="auto">
          <a:xfrm flipV="1">
            <a:off x="6443663" y="1125538"/>
            <a:ext cx="1223962" cy="1008062"/>
          </a:xfrm>
          <a:prstGeom prst="line">
            <a:avLst/>
          </a:prstGeom>
          <a:noFill/>
          <a:ln w="28575">
            <a:solidFill>
              <a:srgbClr val="FF9933"/>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4065" name="Line 97"/>
          <p:cNvSpPr>
            <a:spLocks noChangeShapeType="1"/>
          </p:cNvSpPr>
          <p:nvPr/>
        </p:nvSpPr>
        <p:spPr bwMode="auto">
          <a:xfrm>
            <a:off x="2266950" y="5659438"/>
            <a:ext cx="215900" cy="288925"/>
          </a:xfrm>
          <a:prstGeom prst="line">
            <a:avLst/>
          </a:prstGeom>
          <a:noFill/>
          <a:ln w="38100">
            <a:solidFill>
              <a:srgbClr val="FF9933"/>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84066" name="Text Box 98"/>
          <p:cNvSpPr txBox="1">
            <a:spLocks noChangeArrowheads="1"/>
          </p:cNvSpPr>
          <p:nvPr/>
        </p:nvSpPr>
        <p:spPr bwMode="auto">
          <a:xfrm>
            <a:off x="2843213" y="5588000"/>
            <a:ext cx="13684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a:ea typeface="宋体" pitchFamily="2" charset="-122"/>
              </a:rPr>
              <a:t>(1,3,4,6)</a:t>
            </a:r>
          </a:p>
        </p:txBody>
      </p:sp>
      <p:sp>
        <p:nvSpPr>
          <p:cNvPr id="84067" name="Line 99"/>
          <p:cNvSpPr>
            <a:spLocks noChangeShapeType="1"/>
          </p:cNvSpPr>
          <p:nvPr/>
        </p:nvSpPr>
        <p:spPr bwMode="auto">
          <a:xfrm>
            <a:off x="6877050" y="5661025"/>
            <a:ext cx="215900" cy="288925"/>
          </a:xfrm>
          <a:prstGeom prst="line">
            <a:avLst/>
          </a:prstGeom>
          <a:noFill/>
          <a:ln w="38100">
            <a:solidFill>
              <a:srgbClr val="FF9933"/>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84068" name="Text Box 100"/>
          <p:cNvSpPr txBox="1">
            <a:spLocks noChangeArrowheads="1"/>
          </p:cNvSpPr>
          <p:nvPr/>
        </p:nvSpPr>
        <p:spPr bwMode="auto">
          <a:xfrm>
            <a:off x="7164388" y="5589588"/>
            <a:ext cx="503237"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a:ea typeface="宋体" pitchFamily="2" charset="-122"/>
              </a:rPr>
              <a:t>14</a:t>
            </a:r>
          </a:p>
        </p:txBody>
      </p:sp>
      <p:sp>
        <p:nvSpPr>
          <p:cNvPr id="84069" name="Rectangle 101"/>
          <p:cNvSpPr>
            <a:spLocks noChangeArrowheads="1"/>
          </p:cNvSpPr>
          <p:nvPr/>
        </p:nvSpPr>
        <p:spPr bwMode="auto">
          <a:xfrm>
            <a:off x="7308850" y="3716338"/>
            <a:ext cx="215900" cy="287337"/>
          </a:xfrm>
          <a:prstGeom prst="rect">
            <a:avLst/>
          </a:prstGeom>
          <a:noFill/>
          <a:ln w="28575">
            <a:solidFill>
              <a:schemeClr val="accent2"/>
            </a:solidFill>
            <a:miter lim="800000"/>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endParaRPr lang="zh-CN" altLang="en-US">
              <a:ea typeface="宋体" pitchFamily="2" charset="-122"/>
            </a:endParaRPr>
          </a:p>
        </p:txBody>
      </p:sp>
      <p:sp>
        <p:nvSpPr>
          <p:cNvPr id="84070" name="Rectangle 102"/>
          <p:cNvSpPr>
            <a:spLocks noChangeArrowheads="1"/>
          </p:cNvSpPr>
          <p:nvPr/>
        </p:nvSpPr>
        <p:spPr bwMode="auto">
          <a:xfrm>
            <a:off x="2916238" y="3571875"/>
            <a:ext cx="719137" cy="360363"/>
          </a:xfrm>
          <a:prstGeom prst="rect">
            <a:avLst/>
          </a:prstGeom>
          <a:noFill/>
          <a:ln w="28575">
            <a:solidFill>
              <a:schemeClr val="accent2"/>
            </a:solidFill>
            <a:miter lim="800000"/>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solidFill>
                <a:srgbClr val="FF0000"/>
              </a:solidFill>
            </a:endParaRPr>
          </a:p>
        </p:txBody>
      </p:sp>
      <p:sp>
        <p:nvSpPr>
          <p:cNvPr id="84071" name="Line 103"/>
          <p:cNvSpPr>
            <a:spLocks noChangeShapeType="1"/>
          </p:cNvSpPr>
          <p:nvPr/>
        </p:nvSpPr>
        <p:spPr bwMode="auto">
          <a:xfrm flipV="1">
            <a:off x="6372225" y="1125538"/>
            <a:ext cx="0" cy="1079500"/>
          </a:xfrm>
          <a:prstGeom prst="line">
            <a:avLst/>
          </a:prstGeom>
          <a:noFill/>
          <a:ln w="28575">
            <a:solidFill>
              <a:srgbClr val="FF9933"/>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4072" name="Rectangle 104"/>
          <p:cNvSpPr>
            <a:spLocks noChangeArrowheads="1"/>
          </p:cNvSpPr>
          <p:nvPr/>
        </p:nvSpPr>
        <p:spPr bwMode="auto">
          <a:xfrm>
            <a:off x="7235825" y="5084763"/>
            <a:ext cx="287338" cy="360362"/>
          </a:xfrm>
          <a:prstGeom prst="rect">
            <a:avLst/>
          </a:prstGeom>
          <a:noFill/>
          <a:ln w="28575">
            <a:solidFill>
              <a:schemeClr val="accent2"/>
            </a:solidFill>
            <a:miter lim="800000"/>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endParaRPr lang="zh-CN" altLang="en-US">
              <a:ea typeface="宋体" pitchFamily="2" charset="-122"/>
            </a:endParaRPr>
          </a:p>
        </p:txBody>
      </p:sp>
      <p:sp>
        <p:nvSpPr>
          <p:cNvPr id="84073" name="Rectangle 105"/>
          <p:cNvSpPr>
            <a:spLocks noChangeArrowheads="1"/>
          </p:cNvSpPr>
          <p:nvPr/>
        </p:nvSpPr>
        <p:spPr bwMode="auto">
          <a:xfrm>
            <a:off x="2916238" y="5084763"/>
            <a:ext cx="719137" cy="360362"/>
          </a:xfrm>
          <a:prstGeom prst="rect">
            <a:avLst/>
          </a:prstGeom>
          <a:noFill/>
          <a:ln w="28575">
            <a:solidFill>
              <a:schemeClr val="accent2"/>
            </a:solidFill>
            <a:miter lim="800000"/>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sp>
        <p:nvSpPr>
          <p:cNvPr id="84074" name="Line 106"/>
          <p:cNvSpPr>
            <a:spLocks noChangeShapeType="1"/>
          </p:cNvSpPr>
          <p:nvPr/>
        </p:nvSpPr>
        <p:spPr bwMode="auto">
          <a:xfrm>
            <a:off x="2987675" y="5661025"/>
            <a:ext cx="792163" cy="215900"/>
          </a:xfrm>
          <a:prstGeom prst="line">
            <a:avLst/>
          </a:prstGeom>
          <a:noFill/>
          <a:ln w="38100">
            <a:solidFill>
              <a:srgbClr val="FF9933"/>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84075" name="Text Box 107"/>
          <p:cNvSpPr txBox="1">
            <a:spLocks noChangeArrowheads="1"/>
          </p:cNvSpPr>
          <p:nvPr/>
        </p:nvSpPr>
        <p:spPr bwMode="auto">
          <a:xfrm>
            <a:off x="3924300" y="5589588"/>
            <a:ext cx="13684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a:ea typeface="宋体" pitchFamily="2" charset="-122"/>
              </a:rPr>
              <a:t>(1,3,5,6)</a:t>
            </a:r>
          </a:p>
        </p:txBody>
      </p:sp>
      <p:sp>
        <p:nvSpPr>
          <p:cNvPr id="84076" name="Line 108"/>
          <p:cNvSpPr>
            <a:spLocks noChangeShapeType="1"/>
          </p:cNvSpPr>
          <p:nvPr/>
        </p:nvSpPr>
        <p:spPr bwMode="auto">
          <a:xfrm>
            <a:off x="7308850" y="5661025"/>
            <a:ext cx="215900" cy="288925"/>
          </a:xfrm>
          <a:prstGeom prst="line">
            <a:avLst/>
          </a:prstGeom>
          <a:noFill/>
          <a:ln w="38100">
            <a:solidFill>
              <a:srgbClr val="FF9933"/>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84077" name="Text Box 109"/>
          <p:cNvSpPr txBox="1">
            <a:spLocks noChangeArrowheads="1"/>
          </p:cNvSpPr>
          <p:nvPr/>
        </p:nvSpPr>
        <p:spPr bwMode="auto">
          <a:xfrm>
            <a:off x="7596188" y="5589588"/>
            <a:ext cx="503237"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a:ea typeface="宋体" pitchFamily="2" charset="-122"/>
              </a:rPr>
              <a:t>12</a:t>
            </a:r>
          </a:p>
        </p:txBody>
      </p:sp>
      <p:sp>
        <p:nvSpPr>
          <p:cNvPr id="84078" name="Rectangle 110"/>
          <p:cNvSpPr>
            <a:spLocks noChangeArrowheads="1"/>
          </p:cNvSpPr>
          <p:nvPr/>
        </p:nvSpPr>
        <p:spPr bwMode="auto">
          <a:xfrm>
            <a:off x="7667625" y="5589588"/>
            <a:ext cx="287338" cy="360362"/>
          </a:xfrm>
          <a:prstGeom prst="rect">
            <a:avLst/>
          </a:prstGeom>
          <a:noFill/>
          <a:ln w="28575">
            <a:solidFill>
              <a:schemeClr val="accent2"/>
            </a:solidFill>
            <a:miter lim="800000"/>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endParaRPr lang="zh-CN" altLang="en-US">
              <a:ea typeface="宋体" pitchFamily="2" charset="-122"/>
            </a:endParaRPr>
          </a:p>
        </p:txBody>
      </p:sp>
      <p:sp>
        <p:nvSpPr>
          <p:cNvPr id="84079" name="Rectangle 111"/>
          <p:cNvSpPr>
            <a:spLocks noChangeArrowheads="1"/>
          </p:cNvSpPr>
          <p:nvPr/>
        </p:nvSpPr>
        <p:spPr bwMode="auto">
          <a:xfrm>
            <a:off x="3995738" y="5589588"/>
            <a:ext cx="1008062" cy="360362"/>
          </a:xfrm>
          <a:prstGeom prst="rect">
            <a:avLst/>
          </a:prstGeom>
          <a:noFill/>
          <a:ln w="28575">
            <a:solidFill>
              <a:schemeClr val="accent2"/>
            </a:solidFill>
            <a:miter lim="800000"/>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sp>
        <p:nvSpPr>
          <p:cNvPr id="84080" name="Line 112"/>
          <p:cNvSpPr>
            <a:spLocks noChangeShapeType="1"/>
          </p:cNvSpPr>
          <p:nvPr/>
        </p:nvSpPr>
        <p:spPr bwMode="auto">
          <a:xfrm flipV="1">
            <a:off x="6516688" y="2276475"/>
            <a:ext cx="1079500" cy="0"/>
          </a:xfrm>
          <a:prstGeom prst="line">
            <a:avLst/>
          </a:prstGeom>
          <a:noFill/>
          <a:ln w="28575">
            <a:solidFill>
              <a:srgbClr val="FF9933"/>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4081" name="Line 113"/>
          <p:cNvSpPr>
            <a:spLocks noChangeShapeType="1"/>
          </p:cNvSpPr>
          <p:nvPr/>
        </p:nvSpPr>
        <p:spPr bwMode="auto">
          <a:xfrm flipV="1">
            <a:off x="7885113" y="1628775"/>
            <a:ext cx="790575" cy="647700"/>
          </a:xfrm>
          <a:prstGeom prst="line">
            <a:avLst/>
          </a:prstGeom>
          <a:noFill/>
          <a:ln w="28575">
            <a:solidFill>
              <a:srgbClr val="FF9933"/>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nvGrpSpPr>
          <p:cNvPr id="83" name="组合 82"/>
          <p:cNvGrpSpPr/>
          <p:nvPr/>
        </p:nvGrpSpPr>
        <p:grpSpPr>
          <a:xfrm>
            <a:off x="467544" y="123764"/>
            <a:ext cx="7848872" cy="649451"/>
            <a:chOff x="934096" y="5178843"/>
            <a:chExt cx="7848872" cy="649451"/>
          </a:xfrm>
        </p:grpSpPr>
        <p:grpSp>
          <p:nvGrpSpPr>
            <p:cNvPr id="84" name="组合 83"/>
            <p:cNvGrpSpPr/>
            <p:nvPr/>
          </p:nvGrpSpPr>
          <p:grpSpPr>
            <a:xfrm>
              <a:off x="934096" y="5178843"/>
              <a:ext cx="7848872" cy="649451"/>
              <a:chOff x="973866" y="5812653"/>
              <a:chExt cx="8549038" cy="850440"/>
            </a:xfrm>
          </p:grpSpPr>
          <p:sp>
            <p:nvSpPr>
              <p:cNvPr id="86"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87" name="TextBox 6"/>
              <p:cNvSpPr txBox="1">
                <a:spLocks noChangeArrowheads="1"/>
              </p:cNvSpPr>
              <p:nvPr/>
            </p:nvSpPr>
            <p:spPr bwMode="auto">
              <a:xfrm>
                <a:off x="973866" y="5812653"/>
                <a:ext cx="8549038" cy="8463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9.7 </a:t>
                </a:r>
                <a:r>
                  <a:rPr lang="zh-CN" altLang="en-US" sz="3600" b="1" dirty="0">
                    <a:latin typeface="Times New Roman" pitchFamily="18" charset="0"/>
                    <a:ea typeface="黑体" pitchFamily="49" charset="-122"/>
                  </a:rPr>
                  <a:t>最短路径</a:t>
                </a:r>
                <a:r>
                  <a:rPr lang="en-US" altLang="zh-CN" sz="3600" b="1" dirty="0">
                    <a:latin typeface="Times New Roman" pitchFamily="18" charset="0"/>
                    <a:ea typeface="黑体" pitchFamily="49" charset="-122"/>
                  </a:rPr>
                  <a:t>-</a:t>
                </a:r>
                <a:r>
                  <a:rPr lang="en-US" altLang="zh-CN" sz="3600" b="1" dirty="0"/>
                  <a:t>Dijkstra</a:t>
                </a:r>
                <a:r>
                  <a:rPr lang="zh-CN" altLang="en-US" sz="3600" b="1" dirty="0"/>
                  <a:t>算法实例</a:t>
                </a:r>
                <a:endParaRPr lang="zh-CN" altLang="en-US" sz="3600" b="1" dirty="0">
                  <a:latin typeface="Times New Roman" pitchFamily="18" charset="0"/>
                  <a:ea typeface="黑体" pitchFamily="49" charset="-122"/>
                </a:endParaRPr>
              </a:p>
            </p:txBody>
          </p:sp>
        </p:grpSp>
        <p:pic>
          <p:nvPicPr>
            <p:cNvPr id="85" name="图片 8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50552" y="5308113"/>
              <a:ext cx="386546" cy="387475"/>
            </a:xfrm>
            <a:prstGeom prst="rect">
              <a:avLst/>
            </a:prstGeom>
          </p:spPr>
        </p:pic>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399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403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403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404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403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404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403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8404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8403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8404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8403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8404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8403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8404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8404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8404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84049"/>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8404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84050"/>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84051"/>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84052"/>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8405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84056"/>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8405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84054"/>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84055"/>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84058"/>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84059"/>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nodeType="clickEffect">
                                  <p:stCondLst>
                                    <p:cond delay="0"/>
                                  </p:stCondLst>
                                  <p:childTnLst>
                                    <p:set>
                                      <p:cBhvr>
                                        <p:cTn id="123" dur="1" fill="hold">
                                          <p:stCondLst>
                                            <p:cond delay="0"/>
                                          </p:stCondLst>
                                        </p:cTn>
                                        <p:tgtEl>
                                          <p:spTgt spid="84060"/>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84061"/>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84062"/>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84063"/>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nodeType="clickEffect">
                                  <p:stCondLst>
                                    <p:cond delay="0"/>
                                  </p:stCondLst>
                                  <p:childTnLst>
                                    <p:set>
                                      <p:cBhvr>
                                        <p:cTn id="139" dur="1" fill="hold">
                                          <p:stCondLst>
                                            <p:cond delay="0"/>
                                          </p:stCondLst>
                                        </p:cTn>
                                        <p:tgtEl>
                                          <p:spTgt spid="84064"/>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nodeType="clickEffect">
                                  <p:stCondLst>
                                    <p:cond delay="0"/>
                                  </p:stCondLst>
                                  <p:childTnLst>
                                    <p:set>
                                      <p:cBhvr>
                                        <p:cTn id="143" dur="1" fill="hold">
                                          <p:stCondLst>
                                            <p:cond delay="0"/>
                                          </p:stCondLst>
                                        </p:cTn>
                                        <p:tgtEl>
                                          <p:spTgt spid="84065"/>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84066"/>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0"/>
                                          </p:stCondLst>
                                        </p:cTn>
                                        <p:tgtEl>
                                          <p:spTgt spid="84067"/>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84068"/>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84069"/>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84070"/>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nodeType="clickEffect">
                                  <p:stCondLst>
                                    <p:cond delay="0"/>
                                  </p:stCondLst>
                                  <p:childTnLst>
                                    <p:set>
                                      <p:cBhvr>
                                        <p:cTn id="167" dur="1" fill="hold">
                                          <p:stCondLst>
                                            <p:cond delay="0"/>
                                          </p:stCondLst>
                                        </p:cTn>
                                        <p:tgtEl>
                                          <p:spTgt spid="84071"/>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84072"/>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nodeType="clickEffect">
                                  <p:stCondLst>
                                    <p:cond delay="0"/>
                                  </p:stCondLst>
                                  <p:childTnLst>
                                    <p:set>
                                      <p:cBhvr>
                                        <p:cTn id="175" dur="1" fill="hold">
                                          <p:stCondLst>
                                            <p:cond delay="0"/>
                                          </p:stCondLst>
                                        </p:cTn>
                                        <p:tgtEl>
                                          <p:spTgt spid="84080"/>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84073"/>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nodeType="clickEffect">
                                  <p:stCondLst>
                                    <p:cond delay="0"/>
                                  </p:stCondLst>
                                  <p:childTnLst>
                                    <p:set>
                                      <p:cBhvr>
                                        <p:cTn id="183" dur="1" fill="hold">
                                          <p:stCondLst>
                                            <p:cond delay="0"/>
                                          </p:stCondLst>
                                        </p:cTn>
                                        <p:tgtEl>
                                          <p:spTgt spid="84074"/>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84075"/>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nodeType="clickEffect">
                                  <p:stCondLst>
                                    <p:cond delay="0"/>
                                  </p:stCondLst>
                                  <p:childTnLst>
                                    <p:set>
                                      <p:cBhvr>
                                        <p:cTn id="191" dur="1" fill="hold">
                                          <p:stCondLst>
                                            <p:cond delay="0"/>
                                          </p:stCondLst>
                                        </p:cTn>
                                        <p:tgtEl>
                                          <p:spTgt spid="84076"/>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84077"/>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1" presetClass="entr" presetSubtype="0" fill="hold" grpId="0" nodeType="clickEffect">
                                  <p:stCondLst>
                                    <p:cond delay="0"/>
                                  </p:stCondLst>
                                  <p:childTnLst>
                                    <p:set>
                                      <p:cBhvr>
                                        <p:cTn id="199" dur="1" fill="hold">
                                          <p:stCondLst>
                                            <p:cond delay="0"/>
                                          </p:stCondLst>
                                        </p:cTn>
                                        <p:tgtEl>
                                          <p:spTgt spid="84078"/>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1" presetClass="entr" presetSubtype="0" fill="hold" grpId="0" nodeType="clickEffect">
                                  <p:stCondLst>
                                    <p:cond delay="0"/>
                                  </p:stCondLst>
                                  <p:childTnLst>
                                    <p:set>
                                      <p:cBhvr>
                                        <p:cTn id="203" dur="1" fill="hold">
                                          <p:stCondLst>
                                            <p:cond delay="0"/>
                                          </p:stCondLst>
                                        </p:cTn>
                                        <p:tgtEl>
                                          <p:spTgt spid="84079"/>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1" presetClass="entr" presetSubtype="0" fill="hold" nodeType="clickEffect">
                                  <p:stCondLst>
                                    <p:cond delay="0"/>
                                  </p:stCondLst>
                                  <p:childTnLst>
                                    <p:set>
                                      <p:cBhvr>
                                        <p:cTn id="207" dur="1" fill="hold">
                                          <p:stCondLst>
                                            <p:cond delay="0"/>
                                          </p:stCondLst>
                                        </p:cTn>
                                        <p:tgtEl>
                                          <p:spTgt spid="840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33" grpId="0" autoUpdateAnimBg="0"/>
      <p:bldP spid="84034" grpId="0" autoUpdateAnimBg="0"/>
      <p:bldP spid="84035" grpId="0" autoUpdateAnimBg="0"/>
      <p:bldP spid="84036" grpId="0" autoUpdateAnimBg="0"/>
      <p:bldP spid="84037" grpId="0" autoUpdateAnimBg="0"/>
      <p:bldP spid="84038" grpId="0" autoUpdateAnimBg="0"/>
      <p:bldP spid="84039" grpId="0" autoUpdateAnimBg="0"/>
      <p:bldP spid="84040" grpId="0" autoUpdateAnimBg="0"/>
      <p:bldP spid="84041" grpId="0" autoUpdateAnimBg="0"/>
      <p:bldP spid="84042" grpId="0" autoUpdateAnimBg="0"/>
      <p:bldP spid="84043" grpId="0" autoUpdateAnimBg="0"/>
      <p:bldP spid="84044" grpId="0" autoUpdateAnimBg="0"/>
      <p:bldP spid="84046" grpId="0" animBg="1"/>
      <p:bldP spid="84047" grpId="0" animBg="1"/>
      <p:bldP spid="84048" grpId="0" animBg="1"/>
      <p:bldP spid="84049" grpId="0" animBg="1"/>
      <p:bldP spid="84051" grpId="0" autoUpdateAnimBg="0"/>
      <p:bldP spid="84053" grpId="0" autoUpdateAnimBg="0"/>
      <p:bldP spid="84055" grpId="0" autoUpdateAnimBg="0"/>
      <p:bldP spid="84057" grpId="0" autoUpdateAnimBg="0"/>
      <p:bldP spid="84059" grpId="0" autoUpdateAnimBg="0"/>
      <p:bldP spid="84061" grpId="0" autoUpdateAnimBg="0"/>
      <p:bldP spid="84062" grpId="0" animBg="1" autoUpdateAnimBg="0"/>
      <p:bldP spid="84063" grpId="0" animBg="1"/>
      <p:bldP spid="84066" grpId="0" autoUpdateAnimBg="0"/>
      <p:bldP spid="84068" grpId="0" autoUpdateAnimBg="0"/>
      <p:bldP spid="84069" grpId="0" animBg="1" autoUpdateAnimBg="0"/>
      <p:bldP spid="84070" grpId="0" animBg="1"/>
      <p:bldP spid="84072" grpId="0" animBg="1" autoUpdateAnimBg="0"/>
      <p:bldP spid="84073" grpId="0" animBg="1"/>
      <p:bldP spid="84075" grpId="0" autoUpdateAnimBg="0"/>
      <p:bldP spid="84077" grpId="0" autoUpdateAnimBg="0"/>
      <p:bldP spid="84078" grpId="0" animBg="1" autoUpdateAnimBg="0"/>
      <p:bldP spid="8407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7169"/>
          <p:cNvSpPr>
            <a:spLocks noGrp="1"/>
          </p:cNvSpPr>
          <p:nvPr>
            <p:ph type="title"/>
          </p:nvPr>
        </p:nvSpPr>
        <p:spPr/>
        <p:txBody>
          <a:bodyPr vert="horz" wrap="square" lIns="91440" tIns="45720" rIns="91440" bIns="45720" anchor="b"/>
          <a:lstStyle/>
          <a:p>
            <a:pPr eaLnBrk="1" hangingPunct="1"/>
            <a:r>
              <a:rPr lang="en-US" altLang="zh-CN" dirty="0">
                <a:solidFill>
                  <a:srgbClr val="FF0000"/>
                </a:solidFill>
              </a:rPr>
              <a:t>9.1 </a:t>
            </a:r>
            <a:r>
              <a:rPr lang="zh-CN" altLang="en-US" dirty="0">
                <a:solidFill>
                  <a:srgbClr val="FF0000"/>
                </a:solidFill>
              </a:rPr>
              <a:t>基本概念和运算</a:t>
            </a:r>
            <a:r>
              <a:rPr lang="zh-CN" altLang="en-US" sz="3700" dirty="0">
                <a:solidFill>
                  <a:srgbClr val="FF0000"/>
                </a:solidFill>
              </a:rPr>
              <a:t> </a:t>
            </a:r>
          </a:p>
        </p:txBody>
      </p:sp>
      <p:sp>
        <p:nvSpPr>
          <p:cNvPr id="7171" name="文本占位符 7170"/>
          <p:cNvSpPr>
            <a:spLocks noGrp="1"/>
          </p:cNvSpPr>
          <p:nvPr>
            <p:ph type="body" sz="half" idx="1"/>
          </p:nvPr>
        </p:nvSpPr>
        <p:spPr>
          <a:xfrm>
            <a:off x="611188" y="1125538"/>
            <a:ext cx="8064500" cy="4968875"/>
          </a:xfrm>
        </p:spPr>
        <p:txBody>
          <a:bodyPr vert="horz" wrap="square" lIns="91440" tIns="45720" rIns="91440" bIns="45720" anchor="t"/>
          <a:lstStyle/>
          <a:p>
            <a:pPr eaLnBrk="1" hangingPunct="1"/>
            <a:r>
              <a:rPr lang="zh-CN" altLang="en-US" sz="2000" b="1" kern="1200" dirty="0"/>
              <a:t>若</a:t>
            </a:r>
            <a:r>
              <a:rPr lang="en-US" altLang="zh-CN" sz="2000" b="1" kern="1200" dirty="0"/>
              <a:t>G</a:t>
            </a:r>
            <a:r>
              <a:rPr lang="zh-CN" altLang="en-US" sz="2000" b="1" kern="1200" dirty="0"/>
              <a:t>中每条边（弧）对应一个数值</a:t>
            </a:r>
          </a:p>
          <a:p>
            <a:pPr eaLnBrk="1" hangingPunct="1">
              <a:buNone/>
            </a:pPr>
            <a:r>
              <a:rPr lang="en-US" altLang="zh-CN" sz="2000" b="1" kern="1200" dirty="0"/>
              <a:t>——</a:t>
            </a:r>
            <a:r>
              <a:rPr lang="zh-CN" altLang="en-US" sz="2000" b="1" kern="1200" dirty="0"/>
              <a:t>表示关系的程度，则称图</a:t>
            </a:r>
            <a:r>
              <a:rPr lang="en-US" altLang="zh-CN" sz="2000" b="1" kern="1200" dirty="0"/>
              <a:t>G</a:t>
            </a:r>
            <a:r>
              <a:rPr lang="zh-CN" altLang="en-US" sz="2000" b="1" kern="1200" dirty="0"/>
              <a:t>为</a:t>
            </a:r>
            <a:r>
              <a:rPr lang="zh-CN" altLang="en-US" sz="2000" b="1" kern="1200" dirty="0">
                <a:solidFill>
                  <a:srgbClr val="FF0000"/>
                </a:solidFill>
              </a:rPr>
              <a:t>网络</a:t>
            </a:r>
            <a:r>
              <a:rPr lang="zh-CN" altLang="en-US" sz="2000" b="1" kern="1200" dirty="0"/>
              <a:t>。</a:t>
            </a:r>
          </a:p>
          <a:p>
            <a:pPr eaLnBrk="1" hangingPunct="1">
              <a:buNone/>
            </a:pPr>
            <a:r>
              <a:rPr lang="zh-CN" altLang="en-US" sz="2000" b="1" kern="1200" dirty="0">
                <a:solidFill>
                  <a:schemeClr val="accent2"/>
                </a:solidFill>
              </a:rPr>
              <a:t>   </a:t>
            </a:r>
            <a:r>
              <a:rPr lang="zh-CN" altLang="en-US" sz="2000" b="1" kern="1200" dirty="0">
                <a:solidFill>
                  <a:srgbClr val="FF0000"/>
                </a:solidFill>
              </a:rPr>
              <a:t>例</a:t>
            </a:r>
            <a:r>
              <a:rPr lang="zh-CN" altLang="en-US" sz="2000" b="1" kern="1200" dirty="0"/>
              <a:t>： 图</a:t>
            </a:r>
            <a:r>
              <a:rPr lang="en-US" altLang="zh-CN" sz="2000" b="1" kern="1200" dirty="0"/>
              <a:t>G3  </a:t>
            </a:r>
            <a:r>
              <a:rPr lang="zh-CN" altLang="en-US" sz="2000" b="1" kern="1200" dirty="0"/>
              <a:t>就是一个网络</a:t>
            </a:r>
          </a:p>
          <a:p>
            <a:pPr eaLnBrk="1" hangingPunct="1">
              <a:buNone/>
            </a:pPr>
            <a:endParaRPr lang="zh-CN" altLang="en-US" sz="2000" b="1" kern="1200" dirty="0"/>
          </a:p>
          <a:p>
            <a:pPr eaLnBrk="1" hangingPunct="1"/>
            <a:r>
              <a:rPr lang="zh-CN" altLang="en-US" sz="2000" b="1" kern="1200" dirty="0"/>
              <a:t>对图</a:t>
            </a:r>
            <a:r>
              <a:rPr lang="en-US" altLang="zh-CN" sz="2000" b="1" kern="1200" dirty="0"/>
              <a:t>G = ( V, E )</a:t>
            </a:r>
            <a:r>
              <a:rPr lang="zh-CN" altLang="en-US" sz="2000" b="1" kern="1200" dirty="0"/>
              <a:t>，若存在</a:t>
            </a:r>
            <a:r>
              <a:rPr lang="en-US" altLang="zh-CN" sz="2000" b="1" kern="1200" dirty="0"/>
              <a:t>G1=(V1</a:t>
            </a:r>
            <a:r>
              <a:rPr lang="zh-CN" altLang="en-US" sz="2000" b="1" kern="1200" dirty="0"/>
              <a:t>，</a:t>
            </a:r>
            <a:r>
              <a:rPr lang="en-US" altLang="zh-CN" sz="2000" b="1" kern="1200" dirty="0"/>
              <a:t>E1)</a:t>
            </a:r>
            <a:r>
              <a:rPr lang="zh-CN" altLang="en-US" sz="2000" b="1" kern="1200" dirty="0"/>
              <a:t>，</a:t>
            </a:r>
          </a:p>
          <a:p>
            <a:pPr eaLnBrk="1" hangingPunct="1">
              <a:buNone/>
            </a:pPr>
            <a:r>
              <a:rPr lang="zh-CN" altLang="en-US" sz="2000" b="1" kern="1200" dirty="0"/>
              <a:t>          满足</a:t>
            </a:r>
            <a:r>
              <a:rPr lang="en-US" altLang="zh-CN" sz="2000" b="1" kern="1200" dirty="0"/>
              <a:t>V1</a:t>
            </a:r>
            <a:r>
              <a:rPr lang="zh-CN" altLang="en-US" sz="2000" b="1" kern="1200" dirty="0"/>
              <a:t>  </a:t>
            </a:r>
            <a:r>
              <a:rPr lang="en-US" altLang="zh-CN" sz="2000" b="1" kern="1200" dirty="0"/>
              <a:t>V</a:t>
            </a:r>
            <a:r>
              <a:rPr lang="zh-CN" altLang="en-US" sz="2000" b="1" kern="1200" dirty="0"/>
              <a:t>，</a:t>
            </a:r>
            <a:r>
              <a:rPr lang="en-US" altLang="zh-CN" sz="2000" b="1" kern="1200" dirty="0"/>
              <a:t>E1</a:t>
            </a:r>
            <a:r>
              <a:rPr lang="zh-CN" altLang="en-US" sz="2000" b="1" kern="1200" dirty="0"/>
              <a:t>    </a:t>
            </a:r>
            <a:r>
              <a:rPr lang="en-US" altLang="zh-CN" sz="2000" b="1" kern="1200" dirty="0"/>
              <a:t>E</a:t>
            </a:r>
            <a:r>
              <a:rPr lang="zh-CN" altLang="en-US" sz="2000" b="1" kern="1200" dirty="0"/>
              <a:t>。则</a:t>
            </a:r>
            <a:r>
              <a:rPr lang="en-US" altLang="zh-CN" sz="2000" b="1" kern="1200" dirty="0"/>
              <a:t>G1</a:t>
            </a:r>
            <a:r>
              <a:rPr lang="zh-CN" altLang="en-US" sz="2000" b="1" kern="1200" dirty="0"/>
              <a:t>是</a:t>
            </a:r>
            <a:r>
              <a:rPr lang="en-US" altLang="zh-CN" sz="2000" b="1" kern="1200" dirty="0"/>
              <a:t>G</a:t>
            </a:r>
            <a:r>
              <a:rPr lang="zh-CN" altLang="en-US" sz="2000" b="1" kern="1200" dirty="0"/>
              <a:t>的</a:t>
            </a:r>
            <a:r>
              <a:rPr lang="zh-CN" altLang="en-US" sz="2000" b="1" kern="1200" dirty="0">
                <a:solidFill>
                  <a:srgbClr val="FF0000"/>
                </a:solidFill>
              </a:rPr>
              <a:t>子图</a:t>
            </a:r>
            <a:r>
              <a:rPr lang="zh-CN" altLang="en-US" sz="2000" b="1" kern="1200" dirty="0">
                <a:solidFill>
                  <a:schemeClr val="accent2"/>
                </a:solidFill>
              </a:rPr>
              <a:t>。</a:t>
            </a:r>
          </a:p>
          <a:p>
            <a:pPr eaLnBrk="1" hangingPunct="1"/>
            <a:r>
              <a:rPr lang="zh-CN" altLang="en-US" sz="2000" b="1" kern="1200" dirty="0">
                <a:solidFill>
                  <a:srgbClr val="FF0000"/>
                </a:solidFill>
              </a:rPr>
              <a:t>例如</a:t>
            </a:r>
            <a:r>
              <a:rPr lang="zh-CN" altLang="en-US" sz="2000" b="1" kern="1200" dirty="0">
                <a:solidFill>
                  <a:schemeClr val="accent2"/>
                </a:solidFill>
              </a:rPr>
              <a:t>：</a:t>
            </a:r>
            <a:r>
              <a:rPr lang="zh-CN" altLang="en-US" sz="2000" b="1" kern="1200" dirty="0"/>
              <a:t>右图</a:t>
            </a:r>
            <a:r>
              <a:rPr lang="en-US" altLang="zh-CN" sz="2000" b="1" kern="1200" dirty="0"/>
              <a:t>G4 </a:t>
            </a:r>
            <a:r>
              <a:rPr lang="zh-CN" altLang="en-US" sz="2000" b="1" kern="1200" dirty="0"/>
              <a:t>就是</a:t>
            </a:r>
            <a:r>
              <a:rPr lang="en-US" altLang="zh-CN" sz="2000" b="1" kern="1200" dirty="0"/>
              <a:t>G2 </a:t>
            </a:r>
            <a:r>
              <a:rPr lang="zh-CN" altLang="en-US" sz="2000" b="1" kern="1200" dirty="0"/>
              <a:t>的子图。</a:t>
            </a:r>
          </a:p>
          <a:p>
            <a:pPr eaLnBrk="1" hangingPunct="1">
              <a:buNone/>
            </a:pPr>
            <a:r>
              <a:rPr lang="zh-CN" altLang="en-US" sz="2000" b="1" kern="1200" dirty="0"/>
              <a:t>    </a:t>
            </a:r>
          </a:p>
        </p:txBody>
      </p:sp>
      <p:grpSp>
        <p:nvGrpSpPr>
          <p:cNvPr id="7172" name="组合 7171"/>
          <p:cNvGrpSpPr/>
          <p:nvPr/>
        </p:nvGrpSpPr>
        <p:grpSpPr>
          <a:xfrm>
            <a:off x="6084888" y="1628775"/>
            <a:ext cx="1871662" cy="2022475"/>
            <a:chOff x="0" y="0"/>
            <a:chExt cx="1179" cy="1274"/>
          </a:xfrm>
        </p:grpSpPr>
        <p:grpSp>
          <p:nvGrpSpPr>
            <p:cNvPr id="8222" name="组合 7172"/>
            <p:cNvGrpSpPr/>
            <p:nvPr/>
          </p:nvGrpSpPr>
          <p:grpSpPr>
            <a:xfrm>
              <a:off x="181" y="0"/>
              <a:ext cx="953" cy="953"/>
              <a:chOff x="0" y="0"/>
              <a:chExt cx="1620" cy="1767"/>
            </a:xfrm>
          </p:grpSpPr>
          <p:sp>
            <p:nvSpPr>
              <p:cNvPr id="8224" name="椭圆 7173"/>
              <p:cNvSpPr/>
              <p:nvPr/>
            </p:nvSpPr>
            <p:spPr>
              <a:xfrm>
                <a:off x="1260" y="156"/>
                <a:ext cx="360" cy="363"/>
              </a:xfrm>
              <a:prstGeom prst="ellipse">
                <a:avLst/>
              </a:prstGeom>
              <a:noFill/>
              <a:ln w="9525" cap="flat" cmpd="sng">
                <a:solidFill>
                  <a:srgbClr val="000000"/>
                </a:solidFill>
                <a:prstDash val="solid"/>
                <a:headEnd type="none" w="med" len="med"/>
                <a:tailEnd type="none" w="med" len="med"/>
              </a:ln>
            </p:spPr>
            <p:txBody>
              <a:bodyPr lIns="0" tIns="0" rIns="0" bIns="0"/>
              <a:lstStyle/>
              <a:p>
                <a:pPr lvl="0" algn="ctr">
                  <a:buNone/>
                </a:pPr>
                <a:r>
                  <a:rPr lang="en-US" altLang="zh-CN" dirty="0">
                    <a:latin typeface="Times New Roman" pitchFamily="18" charset="0"/>
                    <a:ea typeface="宋体" pitchFamily="2" charset="-122"/>
                  </a:rPr>
                  <a:t>2</a:t>
                </a:r>
                <a:endParaRPr lang="en-US" altLang="zh-CN" dirty="0">
                  <a:latin typeface="Arial" pitchFamily="34" charset="0"/>
                  <a:ea typeface="宋体" pitchFamily="2" charset="-122"/>
                </a:endParaRPr>
              </a:p>
            </p:txBody>
          </p:sp>
          <p:sp>
            <p:nvSpPr>
              <p:cNvPr id="8225" name="椭圆 7174"/>
              <p:cNvSpPr/>
              <p:nvPr/>
            </p:nvSpPr>
            <p:spPr>
              <a:xfrm>
                <a:off x="0" y="156"/>
                <a:ext cx="360" cy="363"/>
              </a:xfrm>
              <a:prstGeom prst="ellipse">
                <a:avLst/>
              </a:prstGeom>
              <a:noFill/>
              <a:ln w="9525" cap="flat" cmpd="sng">
                <a:solidFill>
                  <a:srgbClr val="000000"/>
                </a:solidFill>
                <a:prstDash val="solid"/>
                <a:headEnd type="none" w="med" len="med"/>
                <a:tailEnd type="none" w="med" len="med"/>
              </a:ln>
            </p:spPr>
            <p:txBody>
              <a:bodyPr lIns="0" tIns="0" rIns="0" bIns="0"/>
              <a:lstStyle/>
              <a:p>
                <a:pPr lvl="0" algn="ctr">
                  <a:buNone/>
                </a:pPr>
                <a:r>
                  <a:rPr lang="en-US" altLang="zh-CN" dirty="0">
                    <a:latin typeface="Times New Roman" pitchFamily="18" charset="0"/>
                    <a:ea typeface="宋体" pitchFamily="2" charset="-122"/>
                  </a:rPr>
                  <a:t>1</a:t>
                </a:r>
                <a:endParaRPr lang="en-US" altLang="zh-CN" dirty="0">
                  <a:latin typeface="Arial" pitchFamily="34" charset="0"/>
                  <a:ea typeface="宋体" pitchFamily="2" charset="-122"/>
                </a:endParaRPr>
              </a:p>
            </p:txBody>
          </p:sp>
          <p:sp>
            <p:nvSpPr>
              <p:cNvPr id="8226" name="椭圆 7175"/>
              <p:cNvSpPr/>
              <p:nvPr/>
            </p:nvSpPr>
            <p:spPr>
              <a:xfrm>
                <a:off x="0" y="1404"/>
                <a:ext cx="360" cy="363"/>
              </a:xfrm>
              <a:prstGeom prst="ellipse">
                <a:avLst/>
              </a:prstGeom>
              <a:noFill/>
              <a:ln w="9525" cap="flat" cmpd="sng">
                <a:solidFill>
                  <a:srgbClr val="000000"/>
                </a:solidFill>
                <a:prstDash val="solid"/>
                <a:headEnd type="none" w="med" len="med"/>
                <a:tailEnd type="none" w="med" len="med"/>
              </a:ln>
            </p:spPr>
            <p:txBody>
              <a:bodyPr lIns="0" tIns="0" rIns="0" bIns="0"/>
              <a:lstStyle/>
              <a:p>
                <a:pPr lvl="0" algn="ctr">
                  <a:buNone/>
                </a:pPr>
                <a:r>
                  <a:rPr lang="en-US" altLang="zh-CN" dirty="0">
                    <a:latin typeface="Times New Roman" pitchFamily="18" charset="0"/>
                    <a:ea typeface="宋体" pitchFamily="2" charset="-122"/>
                  </a:rPr>
                  <a:t>3</a:t>
                </a:r>
                <a:endParaRPr lang="en-US" altLang="zh-CN" dirty="0">
                  <a:latin typeface="Arial" pitchFamily="34" charset="0"/>
                  <a:ea typeface="宋体" pitchFamily="2" charset="-122"/>
                </a:endParaRPr>
              </a:p>
            </p:txBody>
          </p:sp>
          <p:sp>
            <p:nvSpPr>
              <p:cNvPr id="8227" name="椭圆 7176"/>
              <p:cNvSpPr/>
              <p:nvPr/>
            </p:nvSpPr>
            <p:spPr>
              <a:xfrm>
                <a:off x="1260" y="1404"/>
                <a:ext cx="360" cy="363"/>
              </a:xfrm>
              <a:prstGeom prst="ellipse">
                <a:avLst/>
              </a:prstGeom>
              <a:noFill/>
              <a:ln w="9525" cap="flat" cmpd="sng">
                <a:solidFill>
                  <a:srgbClr val="000000"/>
                </a:solidFill>
                <a:prstDash val="solid"/>
                <a:headEnd type="none" w="med" len="med"/>
                <a:tailEnd type="none" w="med" len="med"/>
              </a:ln>
            </p:spPr>
            <p:txBody>
              <a:bodyPr lIns="0" tIns="0" rIns="0" bIns="0"/>
              <a:lstStyle/>
              <a:p>
                <a:pPr lvl="0" algn="ctr">
                  <a:buNone/>
                </a:pPr>
                <a:r>
                  <a:rPr lang="en-US" altLang="zh-CN" dirty="0">
                    <a:latin typeface="Times New Roman" pitchFamily="18" charset="0"/>
                    <a:ea typeface="宋体" pitchFamily="2" charset="-122"/>
                  </a:rPr>
                  <a:t>4</a:t>
                </a:r>
                <a:endParaRPr lang="en-US" altLang="zh-CN" dirty="0">
                  <a:latin typeface="Arial" pitchFamily="34" charset="0"/>
                  <a:ea typeface="宋体" pitchFamily="2" charset="-122"/>
                </a:endParaRPr>
              </a:p>
            </p:txBody>
          </p:sp>
          <p:sp>
            <p:nvSpPr>
              <p:cNvPr id="8228" name="直接连接符 7177"/>
              <p:cNvSpPr/>
              <p:nvPr/>
            </p:nvSpPr>
            <p:spPr>
              <a:xfrm>
                <a:off x="360" y="312"/>
                <a:ext cx="900" cy="0"/>
              </a:xfrm>
              <a:prstGeom prst="line">
                <a:avLst/>
              </a:prstGeom>
              <a:ln w="9525" cap="flat" cmpd="sng">
                <a:solidFill>
                  <a:srgbClr val="000000"/>
                </a:solidFill>
                <a:prstDash val="solid"/>
                <a:headEnd type="none" w="med" len="med"/>
                <a:tailEnd type="triangle" w="med" len="med"/>
              </a:ln>
            </p:spPr>
            <p:txBody>
              <a:bodyPr/>
              <a:lstStyle/>
              <a:p>
                <a:endParaRPr lang="zh-CN" altLang="en-US"/>
              </a:p>
            </p:txBody>
          </p:sp>
          <p:sp>
            <p:nvSpPr>
              <p:cNvPr id="8229" name="直接连接符 7178"/>
              <p:cNvSpPr/>
              <p:nvPr/>
            </p:nvSpPr>
            <p:spPr>
              <a:xfrm>
                <a:off x="360" y="1560"/>
                <a:ext cx="900" cy="0"/>
              </a:xfrm>
              <a:prstGeom prst="line">
                <a:avLst/>
              </a:prstGeom>
              <a:ln w="9525" cap="flat" cmpd="sng">
                <a:solidFill>
                  <a:srgbClr val="000000"/>
                </a:solidFill>
                <a:prstDash val="solid"/>
                <a:headEnd type="none" w="med" len="med"/>
                <a:tailEnd type="triangle" w="med" len="med"/>
              </a:ln>
            </p:spPr>
            <p:txBody>
              <a:bodyPr/>
              <a:lstStyle/>
              <a:p>
                <a:endParaRPr lang="zh-CN" altLang="en-US"/>
              </a:p>
            </p:txBody>
          </p:sp>
          <p:sp>
            <p:nvSpPr>
              <p:cNvPr id="8230" name="直接连接符 7179"/>
              <p:cNvSpPr/>
              <p:nvPr/>
            </p:nvSpPr>
            <p:spPr>
              <a:xfrm>
                <a:off x="180" y="624"/>
                <a:ext cx="0" cy="780"/>
              </a:xfrm>
              <a:prstGeom prst="line">
                <a:avLst/>
              </a:prstGeom>
              <a:ln w="9525" cap="flat" cmpd="sng">
                <a:solidFill>
                  <a:srgbClr val="000000"/>
                </a:solidFill>
                <a:prstDash val="solid"/>
                <a:headEnd type="none" w="med" len="med"/>
                <a:tailEnd type="triangle" w="med" len="med"/>
              </a:ln>
            </p:spPr>
            <p:txBody>
              <a:bodyPr/>
              <a:lstStyle/>
              <a:p>
                <a:endParaRPr lang="zh-CN" altLang="en-US"/>
              </a:p>
            </p:txBody>
          </p:sp>
          <p:sp>
            <p:nvSpPr>
              <p:cNvPr id="8231" name="直接连接符 7180"/>
              <p:cNvSpPr/>
              <p:nvPr/>
            </p:nvSpPr>
            <p:spPr>
              <a:xfrm>
                <a:off x="1440" y="624"/>
                <a:ext cx="0" cy="780"/>
              </a:xfrm>
              <a:prstGeom prst="line">
                <a:avLst/>
              </a:prstGeom>
              <a:ln w="9525" cap="flat" cmpd="sng">
                <a:solidFill>
                  <a:srgbClr val="000000"/>
                </a:solidFill>
                <a:prstDash val="solid"/>
                <a:headEnd type="none" w="med" len="med"/>
                <a:tailEnd type="triangle" w="med" len="med"/>
              </a:ln>
            </p:spPr>
            <p:txBody>
              <a:bodyPr/>
              <a:lstStyle/>
              <a:p>
                <a:endParaRPr lang="zh-CN" altLang="en-US"/>
              </a:p>
            </p:txBody>
          </p:sp>
          <p:sp>
            <p:nvSpPr>
              <p:cNvPr id="8232" name="直接连接符 7181"/>
              <p:cNvSpPr/>
              <p:nvPr/>
            </p:nvSpPr>
            <p:spPr>
              <a:xfrm flipH="1" flipV="1">
                <a:off x="360" y="468"/>
                <a:ext cx="900" cy="936"/>
              </a:xfrm>
              <a:prstGeom prst="line">
                <a:avLst/>
              </a:prstGeom>
              <a:ln w="9525" cap="flat" cmpd="sng">
                <a:solidFill>
                  <a:srgbClr val="000000"/>
                </a:solidFill>
                <a:prstDash val="solid"/>
                <a:headEnd type="none" w="med" len="med"/>
                <a:tailEnd type="triangle" w="med" len="med"/>
              </a:ln>
            </p:spPr>
            <p:txBody>
              <a:bodyPr/>
              <a:lstStyle/>
              <a:p>
                <a:endParaRPr lang="zh-CN" altLang="en-US"/>
              </a:p>
            </p:txBody>
          </p:sp>
          <p:sp>
            <p:nvSpPr>
              <p:cNvPr id="8233" name="文本框 7182"/>
              <p:cNvSpPr txBox="1"/>
              <p:nvPr/>
            </p:nvSpPr>
            <p:spPr>
              <a:xfrm>
                <a:off x="720" y="0"/>
                <a:ext cx="180" cy="312"/>
              </a:xfrm>
              <a:prstGeom prst="rect">
                <a:avLst/>
              </a:prstGeom>
              <a:noFill/>
              <a:ln w="9525">
                <a:noFill/>
                <a:miter/>
              </a:ln>
            </p:spPr>
            <p:txBody>
              <a:bodyPr lIns="0" tIns="0" rIns="0" bIns="0"/>
              <a:lstStyle/>
              <a:p>
                <a:pPr lvl="0" algn="just">
                  <a:buNone/>
                </a:pPr>
                <a:r>
                  <a:rPr lang="en-US" altLang="zh-CN" sz="1600" dirty="0">
                    <a:latin typeface="Times New Roman" pitchFamily="18" charset="0"/>
                    <a:ea typeface="宋体" pitchFamily="2" charset="-122"/>
                  </a:rPr>
                  <a:t>6</a:t>
                </a:r>
                <a:endParaRPr lang="en-US" altLang="zh-CN" sz="1600" dirty="0">
                  <a:latin typeface="Arial" pitchFamily="34" charset="0"/>
                  <a:ea typeface="宋体" pitchFamily="2" charset="-122"/>
                </a:endParaRPr>
              </a:p>
            </p:txBody>
          </p:sp>
          <p:sp>
            <p:nvSpPr>
              <p:cNvPr id="8234" name="文本框 7183"/>
              <p:cNvSpPr txBox="1"/>
              <p:nvPr/>
            </p:nvSpPr>
            <p:spPr>
              <a:xfrm>
                <a:off x="0" y="780"/>
                <a:ext cx="180" cy="312"/>
              </a:xfrm>
              <a:prstGeom prst="rect">
                <a:avLst/>
              </a:prstGeom>
              <a:noFill/>
              <a:ln w="9525">
                <a:noFill/>
                <a:miter/>
              </a:ln>
            </p:spPr>
            <p:txBody>
              <a:bodyPr lIns="0" tIns="0" rIns="0" bIns="0"/>
              <a:lstStyle/>
              <a:p>
                <a:pPr lvl="0" algn="just">
                  <a:buNone/>
                </a:pPr>
                <a:r>
                  <a:rPr lang="en-US" altLang="zh-CN" sz="1600" dirty="0">
                    <a:latin typeface="Times New Roman" pitchFamily="18" charset="0"/>
                    <a:ea typeface="宋体" pitchFamily="2" charset="-122"/>
                  </a:rPr>
                  <a:t>5</a:t>
                </a:r>
                <a:endParaRPr lang="en-US" altLang="zh-CN" sz="1600" dirty="0">
                  <a:latin typeface="Arial" pitchFamily="34" charset="0"/>
                  <a:ea typeface="宋体" pitchFamily="2" charset="-122"/>
                </a:endParaRPr>
              </a:p>
            </p:txBody>
          </p:sp>
          <p:sp>
            <p:nvSpPr>
              <p:cNvPr id="8235" name="文本框 7184"/>
              <p:cNvSpPr txBox="1"/>
              <p:nvPr/>
            </p:nvSpPr>
            <p:spPr>
              <a:xfrm>
                <a:off x="900" y="624"/>
                <a:ext cx="180" cy="312"/>
              </a:xfrm>
              <a:prstGeom prst="rect">
                <a:avLst/>
              </a:prstGeom>
              <a:noFill/>
              <a:ln w="9525">
                <a:noFill/>
                <a:miter/>
              </a:ln>
            </p:spPr>
            <p:txBody>
              <a:bodyPr lIns="0" tIns="0" rIns="0" bIns="0"/>
              <a:lstStyle/>
              <a:p>
                <a:pPr lvl="0" algn="just">
                  <a:buNone/>
                </a:pPr>
                <a:r>
                  <a:rPr lang="en-US" altLang="zh-CN" sz="1600" dirty="0">
                    <a:latin typeface="Times New Roman" pitchFamily="18" charset="0"/>
                    <a:ea typeface="宋体" pitchFamily="2" charset="-122"/>
                  </a:rPr>
                  <a:t>8</a:t>
                </a:r>
                <a:endParaRPr lang="en-US" altLang="zh-CN" sz="1600" dirty="0">
                  <a:latin typeface="Arial" pitchFamily="34" charset="0"/>
                  <a:ea typeface="宋体" pitchFamily="2" charset="-122"/>
                </a:endParaRPr>
              </a:p>
            </p:txBody>
          </p:sp>
          <p:sp>
            <p:nvSpPr>
              <p:cNvPr id="8236" name="文本框 7185"/>
              <p:cNvSpPr txBox="1"/>
              <p:nvPr/>
            </p:nvSpPr>
            <p:spPr>
              <a:xfrm>
                <a:off x="1260" y="780"/>
                <a:ext cx="180" cy="312"/>
              </a:xfrm>
              <a:prstGeom prst="rect">
                <a:avLst/>
              </a:prstGeom>
              <a:noFill/>
              <a:ln w="9525">
                <a:noFill/>
                <a:miter/>
              </a:ln>
            </p:spPr>
            <p:txBody>
              <a:bodyPr lIns="0" tIns="0" rIns="0" bIns="0"/>
              <a:lstStyle/>
              <a:p>
                <a:pPr lvl="0" algn="just">
                  <a:buNone/>
                </a:pPr>
                <a:r>
                  <a:rPr lang="en-US" altLang="zh-CN" sz="1600" dirty="0">
                    <a:latin typeface="Times New Roman" pitchFamily="18" charset="0"/>
                    <a:ea typeface="宋体" pitchFamily="2" charset="-122"/>
                  </a:rPr>
                  <a:t>3</a:t>
                </a:r>
                <a:endParaRPr lang="en-US" altLang="zh-CN" sz="1600" dirty="0">
                  <a:latin typeface="Arial" pitchFamily="34" charset="0"/>
                  <a:ea typeface="宋体" pitchFamily="2" charset="-122"/>
                </a:endParaRPr>
              </a:p>
            </p:txBody>
          </p:sp>
          <p:sp>
            <p:nvSpPr>
              <p:cNvPr id="8237" name="文本框 7186"/>
              <p:cNvSpPr txBox="1"/>
              <p:nvPr/>
            </p:nvSpPr>
            <p:spPr>
              <a:xfrm>
                <a:off x="720" y="1248"/>
                <a:ext cx="180" cy="312"/>
              </a:xfrm>
              <a:prstGeom prst="rect">
                <a:avLst/>
              </a:prstGeom>
              <a:noFill/>
              <a:ln w="9525">
                <a:noFill/>
                <a:miter/>
              </a:ln>
            </p:spPr>
            <p:txBody>
              <a:bodyPr lIns="0" tIns="0" rIns="0" bIns="0"/>
              <a:lstStyle/>
              <a:p>
                <a:pPr lvl="0" algn="just">
                  <a:buNone/>
                </a:pPr>
                <a:r>
                  <a:rPr lang="en-US" altLang="zh-CN" sz="1600" dirty="0">
                    <a:latin typeface="Times New Roman" pitchFamily="18" charset="0"/>
                    <a:ea typeface="宋体" pitchFamily="2" charset="-122"/>
                  </a:rPr>
                  <a:t>7</a:t>
                </a:r>
                <a:endParaRPr lang="en-US" altLang="zh-CN" sz="1600" dirty="0">
                  <a:latin typeface="Arial" pitchFamily="34" charset="0"/>
                  <a:ea typeface="宋体" pitchFamily="2" charset="-122"/>
                </a:endParaRPr>
              </a:p>
            </p:txBody>
          </p:sp>
        </p:grpSp>
        <p:sp>
          <p:nvSpPr>
            <p:cNvPr id="8223" name="文本框 7187"/>
            <p:cNvSpPr txBox="1"/>
            <p:nvPr/>
          </p:nvSpPr>
          <p:spPr>
            <a:xfrm>
              <a:off x="0" y="1043"/>
              <a:ext cx="1179" cy="231"/>
            </a:xfrm>
            <a:prstGeom prst="rect">
              <a:avLst/>
            </a:prstGeom>
            <a:noFill/>
            <a:ln w="9525">
              <a:noFill/>
              <a:miter/>
            </a:ln>
          </p:spPr>
          <p:txBody>
            <a:bodyPr>
              <a:spAutoFit/>
            </a:bodyPr>
            <a:lstStyle/>
            <a:p>
              <a:pPr lvl="0">
                <a:spcBef>
                  <a:spcPct val="50000"/>
                </a:spcBef>
                <a:buNone/>
              </a:pPr>
              <a:r>
                <a:rPr lang="zh-CN" altLang="en-US" dirty="0">
                  <a:latin typeface="Arial" pitchFamily="34" charset="0"/>
                  <a:ea typeface="宋体" pitchFamily="2" charset="-122"/>
                </a:rPr>
                <a:t>图</a:t>
              </a:r>
              <a:r>
                <a:rPr lang="en-US" altLang="zh-CN" dirty="0">
                  <a:latin typeface="Arial" pitchFamily="34" charset="0"/>
                  <a:ea typeface="宋体" pitchFamily="2" charset="-122"/>
                </a:rPr>
                <a:t>G3  </a:t>
              </a:r>
              <a:r>
                <a:rPr lang="zh-CN" altLang="en-US" dirty="0">
                  <a:latin typeface="Arial" pitchFamily="34" charset="0"/>
                  <a:ea typeface="宋体" pitchFamily="2" charset="-122"/>
                </a:rPr>
                <a:t>网络示例</a:t>
              </a:r>
            </a:p>
          </p:txBody>
        </p:sp>
      </p:grpSp>
      <p:grpSp>
        <p:nvGrpSpPr>
          <p:cNvPr id="7189" name="组合 7188"/>
          <p:cNvGrpSpPr/>
          <p:nvPr/>
        </p:nvGrpSpPr>
        <p:grpSpPr>
          <a:xfrm>
            <a:off x="6372225" y="4076700"/>
            <a:ext cx="1766888" cy="1951038"/>
            <a:chOff x="0" y="0"/>
            <a:chExt cx="1113" cy="1229"/>
          </a:xfrm>
        </p:grpSpPr>
        <p:sp>
          <p:nvSpPr>
            <p:cNvPr id="8213" name="椭圆 7189"/>
            <p:cNvSpPr/>
            <p:nvPr/>
          </p:nvSpPr>
          <p:spPr>
            <a:xfrm>
              <a:off x="821" y="0"/>
              <a:ext cx="222" cy="205"/>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lstStyle/>
            <a:p>
              <a:pPr lvl="0" algn="ctr">
                <a:buNone/>
              </a:pPr>
              <a:r>
                <a:rPr lang="en-US" altLang="zh-CN" dirty="0">
                  <a:latin typeface="Times New Roman" pitchFamily="18" charset="0"/>
                  <a:ea typeface="宋体" pitchFamily="2" charset="-122"/>
                </a:rPr>
                <a:t>2</a:t>
              </a:r>
              <a:endParaRPr lang="en-US" altLang="zh-CN" dirty="0">
                <a:latin typeface="Arial" pitchFamily="34" charset="0"/>
                <a:ea typeface="宋体" pitchFamily="2" charset="-122"/>
              </a:endParaRPr>
            </a:p>
          </p:txBody>
        </p:sp>
        <p:sp>
          <p:nvSpPr>
            <p:cNvPr id="8214" name="椭圆 7190"/>
            <p:cNvSpPr/>
            <p:nvPr/>
          </p:nvSpPr>
          <p:spPr>
            <a:xfrm>
              <a:off x="45" y="0"/>
              <a:ext cx="222" cy="205"/>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lstStyle/>
            <a:p>
              <a:pPr lvl="0" algn="ctr">
                <a:buNone/>
              </a:pPr>
              <a:r>
                <a:rPr lang="en-US" altLang="zh-CN" dirty="0">
                  <a:latin typeface="Times New Roman" pitchFamily="18" charset="0"/>
                  <a:ea typeface="宋体" pitchFamily="2" charset="-122"/>
                </a:rPr>
                <a:t>1</a:t>
              </a:r>
              <a:endParaRPr lang="en-US" altLang="zh-CN" dirty="0">
                <a:latin typeface="Arial" pitchFamily="34" charset="0"/>
                <a:ea typeface="宋体" pitchFamily="2" charset="-122"/>
              </a:endParaRPr>
            </a:p>
          </p:txBody>
        </p:sp>
        <p:sp>
          <p:nvSpPr>
            <p:cNvPr id="8215" name="椭圆 7191"/>
            <p:cNvSpPr/>
            <p:nvPr/>
          </p:nvSpPr>
          <p:spPr>
            <a:xfrm>
              <a:off x="45" y="703"/>
              <a:ext cx="222" cy="205"/>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lstStyle/>
            <a:p>
              <a:pPr lvl="0" algn="ctr">
                <a:buNone/>
              </a:pPr>
              <a:r>
                <a:rPr lang="en-US" altLang="zh-CN" dirty="0">
                  <a:latin typeface="Times New Roman" pitchFamily="18" charset="0"/>
                  <a:ea typeface="宋体" pitchFamily="2" charset="-122"/>
                </a:rPr>
                <a:t>3</a:t>
              </a:r>
              <a:endParaRPr lang="en-US" altLang="zh-CN" dirty="0">
                <a:latin typeface="Arial" pitchFamily="34" charset="0"/>
                <a:ea typeface="宋体" pitchFamily="2" charset="-122"/>
              </a:endParaRPr>
            </a:p>
          </p:txBody>
        </p:sp>
        <p:sp>
          <p:nvSpPr>
            <p:cNvPr id="8216" name="椭圆 7192"/>
            <p:cNvSpPr/>
            <p:nvPr/>
          </p:nvSpPr>
          <p:spPr>
            <a:xfrm>
              <a:off x="821" y="703"/>
              <a:ext cx="222" cy="205"/>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lstStyle/>
            <a:p>
              <a:pPr lvl="0" algn="ctr">
                <a:buNone/>
              </a:pPr>
              <a:r>
                <a:rPr lang="en-US" altLang="zh-CN" dirty="0">
                  <a:latin typeface="Times New Roman" pitchFamily="18" charset="0"/>
                  <a:ea typeface="宋体" pitchFamily="2" charset="-122"/>
                </a:rPr>
                <a:t>4</a:t>
              </a:r>
              <a:endParaRPr lang="en-US" altLang="zh-CN" dirty="0">
                <a:latin typeface="Arial" pitchFamily="34" charset="0"/>
                <a:ea typeface="宋体" pitchFamily="2" charset="-122"/>
              </a:endParaRPr>
            </a:p>
          </p:txBody>
        </p:sp>
        <p:sp>
          <p:nvSpPr>
            <p:cNvPr id="8217" name="直接连接符 7193"/>
            <p:cNvSpPr/>
            <p:nvPr/>
          </p:nvSpPr>
          <p:spPr>
            <a:xfrm>
              <a:off x="267" y="88"/>
              <a:ext cx="554"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8218" name="直接连接符 7194"/>
            <p:cNvSpPr/>
            <p:nvPr/>
          </p:nvSpPr>
          <p:spPr>
            <a:xfrm>
              <a:off x="156" y="264"/>
              <a:ext cx="0" cy="439"/>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8219" name="直接连接符 7195"/>
            <p:cNvSpPr/>
            <p:nvPr/>
          </p:nvSpPr>
          <p:spPr>
            <a:xfrm>
              <a:off x="932" y="264"/>
              <a:ext cx="0" cy="439"/>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8220" name="直接连接符 7196"/>
            <p:cNvSpPr/>
            <p:nvPr/>
          </p:nvSpPr>
          <p:spPr>
            <a:xfrm flipH="1" flipV="1">
              <a:off x="267" y="176"/>
              <a:ext cx="554" cy="527"/>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8221" name="矩形 7197"/>
            <p:cNvSpPr/>
            <p:nvPr/>
          </p:nvSpPr>
          <p:spPr>
            <a:xfrm>
              <a:off x="0" y="998"/>
              <a:ext cx="1113" cy="231"/>
            </a:xfrm>
            <a:prstGeom prst="rect">
              <a:avLst/>
            </a:prstGeom>
            <a:noFill/>
            <a:ln w="9525">
              <a:noFill/>
              <a:miter/>
            </a:ln>
          </p:spPr>
          <p:txBody>
            <a:bodyPr wrap="none">
              <a:spAutoFit/>
            </a:bodyPr>
            <a:lstStyle/>
            <a:p>
              <a:pPr lvl="0">
                <a:buNone/>
              </a:pPr>
              <a:r>
                <a:rPr lang="zh-CN" altLang="en-US" b="1" dirty="0">
                  <a:latin typeface="Arial" pitchFamily="34" charset="0"/>
                  <a:ea typeface="宋体" pitchFamily="2" charset="-122"/>
                </a:rPr>
                <a:t>图</a:t>
              </a:r>
              <a:r>
                <a:rPr lang="en-US" altLang="zh-CN" b="1" dirty="0">
                  <a:latin typeface="Arial" pitchFamily="34" charset="0"/>
                  <a:ea typeface="宋体" pitchFamily="2" charset="-122"/>
                </a:rPr>
                <a:t>G4  </a:t>
              </a:r>
              <a:r>
                <a:rPr lang="zh-CN" altLang="en-US" b="1" dirty="0">
                  <a:latin typeface="Arial" pitchFamily="34" charset="0"/>
                  <a:ea typeface="宋体" pitchFamily="2" charset="-122"/>
                </a:rPr>
                <a:t>子图示例</a:t>
              </a:r>
              <a:endParaRPr lang="en-US" altLang="zh-CN" b="1" dirty="0">
                <a:latin typeface="Arial" pitchFamily="34" charset="0"/>
                <a:ea typeface="宋体" pitchFamily="2" charset="-122"/>
              </a:endParaRPr>
            </a:p>
          </p:txBody>
        </p:sp>
      </p:grpSp>
      <p:grpSp>
        <p:nvGrpSpPr>
          <p:cNvPr id="7199" name="组合 7198"/>
          <p:cNvGrpSpPr/>
          <p:nvPr/>
        </p:nvGrpSpPr>
        <p:grpSpPr>
          <a:xfrm>
            <a:off x="3924300" y="4005263"/>
            <a:ext cx="1997075" cy="1951037"/>
            <a:chOff x="0" y="0"/>
            <a:chExt cx="1258" cy="1229"/>
          </a:xfrm>
        </p:grpSpPr>
        <p:grpSp>
          <p:nvGrpSpPr>
            <p:cNvPr id="8202" name="组合 7199"/>
            <p:cNvGrpSpPr/>
            <p:nvPr/>
          </p:nvGrpSpPr>
          <p:grpSpPr>
            <a:xfrm>
              <a:off x="45" y="0"/>
              <a:ext cx="998" cy="908"/>
              <a:chOff x="0" y="0"/>
              <a:chExt cx="1620" cy="1611"/>
            </a:xfrm>
          </p:grpSpPr>
          <p:sp>
            <p:nvSpPr>
              <p:cNvPr id="8204" name="椭圆 7200"/>
              <p:cNvSpPr/>
              <p:nvPr/>
            </p:nvSpPr>
            <p:spPr>
              <a:xfrm>
                <a:off x="1260" y="0"/>
                <a:ext cx="360" cy="363"/>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lstStyle/>
              <a:p>
                <a:pPr lvl="0" algn="ctr">
                  <a:buNone/>
                </a:pPr>
                <a:r>
                  <a:rPr lang="en-US" altLang="zh-CN" dirty="0">
                    <a:latin typeface="Times New Roman" pitchFamily="18" charset="0"/>
                    <a:ea typeface="宋体" pitchFamily="2" charset="-122"/>
                  </a:rPr>
                  <a:t>2</a:t>
                </a:r>
                <a:endParaRPr lang="en-US" altLang="zh-CN" dirty="0">
                  <a:latin typeface="Arial" pitchFamily="34" charset="0"/>
                  <a:ea typeface="宋体" pitchFamily="2" charset="-122"/>
                </a:endParaRPr>
              </a:p>
            </p:txBody>
          </p:sp>
          <p:sp>
            <p:nvSpPr>
              <p:cNvPr id="8205" name="椭圆 7201"/>
              <p:cNvSpPr/>
              <p:nvPr/>
            </p:nvSpPr>
            <p:spPr>
              <a:xfrm>
                <a:off x="0" y="0"/>
                <a:ext cx="360" cy="363"/>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lstStyle/>
              <a:p>
                <a:pPr lvl="0" algn="ctr">
                  <a:buNone/>
                </a:pPr>
                <a:r>
                  <a:rPr lang="en-US" altLang="zh-CN" dirty="0">
                    <a:latin typeface="Times New Roman" pitchFamily="18" charset="0"/>
                    <a:ea typeface="宋体" pitchFamily="2" charset="-122"/>
                  </a:rPr>
                  <a:t>1</a:t>
                </a:r>
                <a:endParaRPr lang="en-US" altLang="zh-CN" dirty="0">
                  <a:latin typeface="Arial" pitchFamily="34" charset="0"/>
                  <a:ea typeface="宋体" pitchFamily="2" charset="-122"/>
                </a:endParaRPr>
              </a:p>
            </p:txBody>
          </p:sp>
          <p:sp>
            <p:nvSpPr>
              <p:cNvPr id="8206" name="椭圆 7202"/>
              <p:cNvSpPr/>
              <p:nvPr/>
            </p:nvSpPr>
            <p:spPr>
              <a:xfrm>
                <a:off x="0" y="1248"/>
                <a:ext cx="360" cy="363"/>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lstStyle/>
              <a:p>
                <a:pPr lvl="0" algn="ctr">
                  <a:buNone/>
                </a:pPr>
                <a:r>
                  <a:rPr lang="en-US" altLang="zh-CN" dirty="0">
                    <a:latin typeface="Times New Roman" pitchFamily="18" charset="0"/>
                    <a:ea typeface="宋体" pitchFamily="2" charset="-122"/>
                  </a:rPr>
                  <a:t>3</a:t>
                </a:r>
                <a:endParaRPr lang="en-US" altLang="zh-CN" dirty="0">
                  <a:latin typeface="Arial" pitchFamily="34" charset="0"/>
                  <a:ea typeface="宋体" pitchFamily="2" charset="-122"/>
                </a:endParaRPr>
              </a:p>
            </p:txBody>
          </p:sp>
          <p:sp>
            <p:nvSpPr>
              <p:cNvPr id="8207" name="椭圆 7203"/>
              <p:cNvSpPr/>
              <p:nvPr/>
            </p:nvSpPr>
            <p:spPr>
              <a:xfrm>
                <a:off x="1260" y="1248"/>
                <a:ext cx="360" cy="363"/>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lstStyle/>
              <a:p>
                <a:pPr lvl="0" algn="ctr">
                  <a:buNone/>
                </a:pPr>
                <a:r>
                  <a:rPr lang="en-US" altLang="zh-CN" dirty="0">
                    <a:latin typeface="Times New Roman" pitchFamily="18" charset="0"/>
                    <a:ea typeface="宋体" pitchFamily="2" charset="-122"/>
                  </a:rPr>
                  <a:t>4</a:t>
                </a:r>
                <a:endParaRPr lang="en-US" altLang="zh-CN" dirty="0">
                  <a:latin typeface="Arial" pitchFamily="34" charset="0"/>
                  <a:ea typeface="宋体" pitchFamily="2" charset="-122"/>
                </a:endParaRPr>
              </a:p>
            </p:txBody>
          </p:sp>
          <p:sp>
            <p:nvSpPr>
              <p:cNvPr id="8208" name="直接连接符 7204"/>
              <p:cNvSpPr/>
              <p:nvPr/>
            </p:nvSpPr>
            <p:spPr>
              <a:xfrm>
                <a:off x="360" y="156"/>
                <a:ext cx="900"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8209" name="直接连接符 7205"/>
              <p:cNvSpPr/>
              <p:nvPr/>
            </p:nvSpPr>
            <p:spPr>
              <a:xfrm>
                <a:off x="360" y="1404"/>
                <a:ext cx="900"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8210" name="直接连接符 7206"/>
              <p:cNvSpPr/>
              <p:nvPr/>
            </p:nvSpPr>
            <p:spPr>
              <a:xfrm>
                <a:off x="180" y="468"/>
                <a:ext cx="0" cy="78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8211" name="直接连接符 7207"/>
              <p:cNvSpPr/>
              <p:nvPr/>
            </p:nvSpPr>
            <p:spPr>
              <a:xfrm>
                <a:off x="1440" y="468"/>
                <a:ext cx="0" cy="78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8212" name="直接连接符 7208"/>
              <p:cNvSpPr/>
              <p:nvPr/>
            </p:nvSpPr>
            <p:spPr>
              <a:xfrm flipH="1" flipV="1">
                <a:off x="360" y="312"/>
                <a:ext cx="900" cy="936"/>
              </a:xfrm>
              <a:prstGeom prst="line">
                <a:avLst/>
              </a:prstGeom>
              <a:ln w="9525" cap="flat" cmpd="sng">
                <a:solidFill>
                  <a:srgbClr val="000000"/>
                </a:solidFill>
                <a:prstDash val="solid"/>
                <a:headEnd type="none" w="med" len="med"/>
                <a:tailEnd type="none" w="med" len="med"/>
              </a:ln>
            </p:spPr>
            <p:txBody>
              <a:bodyPr/>
              <a:lstStyle/>
              <a:p>
                <a:endParaRPr lang="zh-CN" altLang="en-US"/>
              </a:p>
            </p:txBody>
          </p:sp>
        </p:grpSp>
        <p:sp>
          <p:nvSpPr>
            <p:cNvPr id="8203" name="矩形 7209"/>
            <p:cNvSpPr/>
            <p:nvPr/>
          </p:nvSpPr>
          <p:spPr>
            <a:xfrm>
              <a:off x="0" y="998"/>
              <a:ext cx="1258" cy="231"/>
            </a:xfrm>
            <a:prstGeom prst="rect">
              <a:avLst/>
            </a:prstGeom>
            <a:noFill/>
            <a:ln w="9525">
              <a:noFill/>
              <a:miter/>
            </a:ln>
          </p:spPr>
          <p:txBody>
            <a:bodyPr wrap="none">
              <a:spAutoFit/>
            </a:bodyPr>
            <a:lstStyle/>
            <a:p>
              <a:pPr lvl="0">
                <a:buNone/>
              </a:pPr>
              <a:r>
                <a:rPr lang="zh-CN" altLang="en-US" b="1" dirty="0">
                  <a:latin typeface="Arial" pitchFamily="34" charset="0"/>
                  <a:ea typeface="宋体" pitchFamily="2" charset="-122"/>
                </a:rPr>
                <a:t>图</a:t>
              </a:r>
              <a:r>
                <a:rPr lang="en-US" altLang="zh-CN" b="1" dirty="0">
                  <a:latin typeface="Arial" pitchFamily="34" charset="0"/>
                  <a:ea typeface="宋体" pitchFamily="2" charset="-122"/>
                </a:rPr>
                <a:t>G2  </a:t>
              </a:r>
              <a:r>
                <a:rPr lang="zh-CN" altLang="en-US" b="1" dirty="0">
                  <a:latin typeface="Arial" pitchFamily="34" charset="0"/>
                  <a:ea typeface="宋体" pitchFamily="2" charset="-122"/>
                </a:rPr>
                <a:t>无向图示例</a:t>
              </a:r>
              <a:endParaRPr lang="en-US" altLang="zh-CN" b="1" dirty="0">
                <a:latin typeface="Arial" pitchFamily="34" charset="0"/>
                <a:ea typeface="宋体" pitchFamily="2" charset="-122"/>
              </a:endParaRPr>
            </a:p>
          </p:txBody>
        </p:sp>
      </p:grpSp>
      <p:graphicFrame>
        <p:nvGraphicFramePr>
          <p:cNvPr id="7211" name="对象 7211"/>
          <p:cNvGraphicFramePr>
            <a:graphicFrameLocks/>
          </p:cNvGraphicFramePr>
          <p:nvPr/>
        </p:nvGraphicFramePr>
        <p:xfrm>
          <a:off x="3086100" y="3068638"/>
          <a:ext cx="288925" cy="215900"/>
        </p:xfrm>
        <a:graphic>
          <a:graphicData uri="http://schemas.openxmlformats.org/presentationml/2006/ole">
            <p:oleObj spid="_x0000_s3076" r:id="rId3" imgW="153794" imgH="153794" progId="Equation.3">
              <p:embed/>
            </p:oleObj>
          </a:graphicData>
        </a:graphic>
      </p:graphicFrame>
      <p:graphicFrame>
        <p:nvGraphicFramePr>
          <p:cNvPr id="7212" name="对象 7212"/>
          <p:cNvGraphicFramePr>
            <a:graphicFrameLocks/>
          </p:cNvGraphicFramePr>
          <p:nvPr/>
        </p:nvGraphicFramePr>
        <p:xfrm>
          <a:off x="2124075" y="3068638"/>
          <a:ext cx="287338" cy="198437"/>
        </p:xfrm>
        <a:graphic>
          <a:graphicData uri="http://schemas.openxmlformats.org/presentationml/2006/ole">
            <p:oleObj spid="_x0000_s3077" r:id="rId4" imgW="153794" imgH="153794" progId="Equation.3">
              <p:embed/>
            </p:oleObj>
          </a:graphicData>
        </a:graphic>
      </p:graphicFrame>
      <p:sp>
        <p:nvSpPr>
          <p:cNvPr id="8201" name="灯片编号占位符 1"/>
          <p:cNvSpPr txBox="1">
            <a:spLocks noGrp="1"/>
          </p:cNvSpPr>
          <p:nvPr>
            <p:ph type="sldNum" sz="quarter" idx="12"/>
          </p:nvPr>
        </p:nvSpPr>
        <p:spPr>
          <a:xfrm>
            <a:off x="6804025" y="6381750"/>
            <a:ext cx="1981200" cy="476250"/>
          </a:xfrm>
          <a:prstGeom prst="rect">
            <a:avLst/>
          </a:prstGeom>
          <a:noFill/>
          <a:ln w="9525">
            <a:noFill/>
            <a:miter/>
          </a:ln>
        </p:spPr>
        <p:txBody>
          <a:bodyPr/>
          <a:lstStyle/>
          <a:p>
            <a:pPr algn="r" eaLnBrk="1" hangingPunct="1">
              <a:buChar char="•"/>
            </a:pPr>
            <a:fld id="{9A0DB2DC-4C9A-4742-B13C-FB6460FD3503}" type="slidenum">
              <a:rPr lang="en-US" altLang="en-US" sz="1200" dirty="0"/>
              <a:pPr algn="r" eaLnBrk="1" hangingPunct="1">
                <a:buChar char="•"/>
              </a:pPr>
              <a:t>9</a:t>
            </a:fld>
            <a:endParaRPr lang="en-US" altLang="en-US" sz="1200"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7" dur="5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72"/>
                                        </p:tgtEl>
                                        <p:attrNameLst>
                                          <p:attrName>style.visibility</p:attrName>
                                        </p:attrNameLst>
                                      </p:cBhvr>
                                      <p:to>
                                        <p:strVal val="visible"/>
                                      </p:to>
                                    </p:set>
                                    <p:animEffect transition="in" filter="blinds(horizontal)">
                                      <p:cBhvr>
                                        <p:cTn id="22" dur="500"/>
                                        <p:tgtEl>
                                          <p:spTgt spid="717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blinds(horizontal)">
                                      <p:cBhvr>
                                        <p:cTn id="27" dur="500"/>
                                        <p:tgtEl>
                                          <p:spTgt spid="71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171">
                                            <p:txEl>
                                              <p:pRg st="5" end="5"/>
                                            </p:txEl>
                                          </p:spTgt>
                                        </p:tgtEl>
                                        <p:attrNameLst>
                                          <p:attrName>style.visibility</p:attrName>
                                        </p:attrNameLst>
                                      </p:cBhvr>
                                      <p:to>
                                        <p:strVal val="visible"/>
                                      </p:to>
                                    </p:set>
                                    <p:animEffect transition="in" filter="blinds(horizontal)">
                                      <p:cBhvr>
                                        <p:cTn id="32" dur="500"/>
                                        <p:tgtEl>
                                          <p:spTgt spid="7171">
                                            <p:txEl>
                                              <p:pRg st="5" end="5"/>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212"/>
                                        </p:tgtEl>
                                        <p:attrNameLst>
                                          <p:attrName>style.visibility</p:attrName>
                                        </p:attrNameLst>
                                      </p:cBhvr>
                                      <p:to>
                                        <p:strVal val="visible"/>
                                      </p:to>
                                    </p:set>
                                    <p:animEffect transition="in" filter="blinds(horizontal)">
                                      <p:cBhvr>
                                        <p:cTn id="35" dur="500"/>
                                        <p:tgtEl>
                                          <p:spTgt spid="7212"/>
                                        </p:tgtEl>
                                      </p:cBhvr>
                                    </p:animEffect>
                                  </p:childTnLst>
                                </p:cTn>
                              </p:par>
                              <p:par>
                                <p:cTn id="36" presetID="3" presetClass="entr" presetSubtype="10" fill="hold" nodeType="withEffect">
                                  <p:stCondLst>
                                    <p:cond delay="0"/>
                                  </p:stCondLst>
                                  <p:childTnLst>
                                    <p:set>
                                      <p:cBhvr>
                                        <p:cTn id="37" dur="1" fill="hold">
                                          <p:stCondLst>
                                            <p:cond delay="0"/>
                                          </p:stCondLst>
                                        </p:cTn>
                                        <p:tgtEl>
                                          <p:spTgt spid="7211"/>
                                        </p:tgtEl>
                                        <p:attrNameLst>
                                          <p:attrName>style.visibility</p:attrName>
                                        </p:attrNameLst>
                                      </p:cBhvr>
                                      <p:to>
                                        <p:strVal val="visible"/>
                                      </p:to>
                                    </p:set>
                                    <p:animEffect transition="in" filter="blinds(horizontal)">
                                      <p:cBhvr>
                                        <p:cTn id="38" dur="500"/>
                                        <p:tgtEl>
                                          <p:spTgt spid="7211"/>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7171">
                                            <p:txEl>
                                              <p:pRg st="6" end="6"/>
                                            </p:txEl>
                                          </p:spTgt>
                                        </p:tgtEl>
                                        <p:attrNameLst>
                                          <p:attrName>style.visibility</p:attrName>
                                        </p:attrNameLst>
                                      </p:cBhvr>
                                      <p:to>
                                        <p:strVal val="visible"/>
                                      </p:to>
                                    </p:set>
                                    <p:animEffect transition="in" filter="blinds(horizontal)">
                                      <p:cBhvr>
                                        <p:cTn id="43" dur="500"/>
                                        <p:tgtEl>
                                          <p:spTgt spid="7171">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7171">
                                            <p:txEl>
                                              <p:pRg st="7" end="7"/>
                                            </p:txEl>
                                          </p:spTgt>
                                        </p:tgtEl>
                                        <p:attrNameLst>
                                          <p:attrName>style.visibility</p:attrName>
                                        </p:attrNameLst>
                                      </p:cBhvr>
                                      <p:to>
                                        <p:strVal val="visible"/>
                                      </p:to>
                                    </p:set>
                                    <p:animEffect transition="in" filter="blinds(horizontal)">
                                      <p:cBhvr>
                                        <p:cTn id="48" dur="500"/>
                                        <p:tgtEl>
                                          <p:spTgt spid="7171">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7199"/>
                                        </p:tgtEl>
                                        <p:attrNameLst>
                                          <p:attrName>style.visibility</p:attrName>
                                        </p:attrNameLst>
                                      </p:cBhvr>
                                      <p:to>
                                        <p:strVal val="visible"/>
                                      </p:to>
                                    </p:set>
                                    <p:animEffect transition="in" filter="blinds(horizontal)">
                                      <p:cBhvr>
                                        <p:cTn id="53" dur="500"/>
                                        <p:tgtEl>
                                          <p:spTgt spid="7199"/>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7189"/>
                                        </p:tgtEl>
                                        <p:attrNameLst>
                                          <p:attrName>style.visibility</p:attrName>
                                        </p:attrNameLst>
                                      </p:cBhvr>
                                      <p:to>
                                        <p:strVal val="visible"/>
                                      </p:to>
                                    </p:set>
                                    <p:animEffect transition="in" filter="blinds(horizontal)">
                                      <p:cBhvr>
                                        <p:cTn id="58" dur="500"/>
                                        <p:tgtEl>
                                          <p:spTgt spid="7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C24E1AAE-432B-4EE3-86E4-06475D43344D}" type="slidenum">
              <a:rPr lang="zh-CN" altLang="en-US">
                <a:latin typeface="Verdana" pitchFamily="34" charset="0"/>
                <a:ea typeface="宋体" pitchFamily="2" charset="-122"/>
              </a:rPr>
              <a:pPr/>
              <a:t>90</a:t>
            </a:fld>
            <a:endParaRPr lang="en-US" altLang="zh-CN">
              <a:latin typeface="Verdana" pitchFamily="34" charset="0"/>
              <a:ea typeface="宋体" pitchFamily="2" charset="-122"/>
            </a:endParaRPr>
          </a:p>
        </p:txBody>
      </p:sp>
      <p:sp>
        <p:nvSpPr>
          <p:cNvPr id="84996" name="Rectangle 3"/>
          <p:cNvSpPr>
            <a:spLocks noChangeArrowheads="1"/>
          </p:cNvSpPr>
          <p:nvPr/>
        </p:nvSpPr>
        <p:spPr bwMode="auto">
          <a:xfrm>
            <a:off x="611188" y="1125538"/>
            <a:ext cx="7993062" cy="496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469900" indent="-469900">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spcBef>
                <a:spcPct val="20000"/>
              </a:spcBef>
              <a:buClr>
                <a:schemeClr val="accent2"/>
              </a:buClr>
              <a:buFont typeface="Wingdings" pitchFamily="2" charset="2"/>
              <a:buNone/>
            </a:pPr>
            <a:endParaRPr lang="zh-CN" altLang="en-US" sz="2000">
              <a:latin typeface="Times New Roman" pitchFamily="18" charset="0"/>
            </a:endParaRPr>
          </a:p>
        </p:txBody>
      </p:sp>
      <p:sp>
        <p:nvSpPr>
          <p:cNvPr id="84997" name="Rectangle 4"/>
          <p:cNvSpPr>
            <a:spLocks noChangeArrowheads="1"/>
          </p:cNvSpPr>
          <p:nvPr/>
        </p:nvSpPr>
        <p:spPr bwMode="auto">
          <a:xfrm>
            <a:off x="109538" y="1127125"/>
            <a:ext cx="4246562" cy="4897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495300" indent="-495300">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lnSpc>
                <a:spcPct val="80000"/>
              </a:lnSpc>
              <a:spcBef>
                <a:spcPct val="20000"/>
              </a:spcBef>
              <a:buClr>
                <a:schemeClr val="accent2"/>
              </a:buClr>
              <a:buFont typeface="Wingdings" pitchFamily="2" charset="2"/>
              <a:buNone/>
            </a:pPr>
            <a:r>
              <a:rPr lang="en-US" altLang="zh-CN" sz="2000" dirty="0">
                <a:solidFill>
                  <a:srgbClr val="0000FF"/>
                </a:solidFill>
                <a:latin typeface="Times New Roman" pitchFamily="18" charset="0"/>
              </a:rPr>
              <a:t>void</a:t>
            </a:r>
            <a:r>
              <a:rPr lang="en-US" altLang="zh-CN" sz="2000" dirty="0">
                <a:latin typeface="Times New Roman" pitchFamily="18" charset="0"/>
              </a:rPr>
              <a:t> Dijkstra( </a:t>
            </a:r>
            <a:r>
              <a:rPr lang="en-US" altLang="zh-CN" sz="2000" dirty="0">
                <a:solidFill>
                  <a:srgbClr val="0000FF"/>
                </a:solidFill>
                <a:latin typeface="Times New Roman" pitchFamily="18" charset="0"/>
              </a:rPr>
              <a:t>Graph</a:t>
            </a:r>
            <a:r>
              <a:rPr lang="en-US" altLang="zh-CN" sz="2000" dirty="0">
                <a:latin typeface="Times New Roman" pitchFamily="18" charset="0"/>
              </a:rPr>
              <a:t> G, &amp; </a:t>
            </a:r>
            <a:r>
              <a:rPr lang="en-US" altLang="zh-CN" sz="2000" dirty="0" err="1">
                <a:latin typeface="Times New Roman" pitchFamily="18" charset="0"/>
              </a:rPr>
              <a:t>path,</a:t>
            </a:r>
            <a:r>
              <a:rPr lang="en-US" altLang="zh-CN" sz="2000" dirty="0" err="1">
                <a:solidFill>
                  <a:srgbClr val="0000FF"/>
                </a:solidFill>
                <a:latin typeface="Times New Roman" pitchFamily="18" charset="0"/>
              </a:rPr>
              <a:t>int</a:t>
            </a:r>
            <a:r>
              <a:rPr lang="en-US" altLang="zh-CN" sz="2000" dirty="0">
                <a:latin typeface="Times New Roman" pitchFamily="18" charset="0"/>
              </a:rPr>
              <a:t> v</a:t>
            </a:r>
            <a:r>
              <a:rPr lang="en-US" altLang="zh-CN" sz="2000" baseline="-25000" dirty="0">
                <a:latin typeface="Times New Roman" pitchFamily="18" charset="0"/>
              </a:rPr>
              <a:t>0</a:t>
            </a:r>
            <a:r>
              <a:rPr lang="en-US" altLang="zh-CN" sz="2000" dirty="0">
                <a:latin typeface="Times New Roman" pitchFamily="18" charset="0"/>
              </a:rPr>
              <a:t>){</a:t>
            </a:r>
          </a:p>
          <a:p>
            <a:pPr eaLnBrk="1" hangingPunct="1">
              <a:lnSpc>
                <a:spcPct val="80000"/>
              </a:lnSpc>
              <a:spcBef>
                <a:spcPct val="20000"/>
              </a:spcBef>
              <a:buClr>
                <a:schemeClr val="accent2"/>
              </a:buClr>
              <a:buFont typeface="Wingdings" pitchFamily="2" charset="2"/>
              <a:buNone/>
            </a:pPr>
            <a:r>
              <a:rPr lang="en-US" altLang="zh-CN" sz="2000" dirty="0">
                <a:latin typeface="Times New Roman" pitchFamily="18" charset="0"/>
              </a:rPr>
              <a:t>        </a:t>
            </a:r>
            <a:r>
              <a:rPr lang="en-US" altLang="zh-CN" sz="2000" dirty="0">
                <a:solidFill>
                  <a:srgbClr val="0000FF"/>
                </a:solidFill>
                <a:latin typeface="Times New Roman" pitchFamily="18" charset="0"/>
              </a:rPr>
              <a:t>float</a:t>
            </a:r>
            <a:r>
              <a:rPr lang="en-US" altLang="zh-CN" sz="2000" dirty="0">
                <a:latin typeface="Times New Roman" pitchFamily="18" charset="0"/>
              </a:rPr>
              <a:t> </a:t>
            </a:r>
            <a:r>
              <a:rPr lang="en-US" altLang="zh-CN" sz="2000" dirty="0" err="1">
                <a:latin typeface="Times New Roman" pitchFamily="18" charset="0"/>
              </a:rPr>
              <a:t>dist</a:t>
            </a:r>
            <a:r>
              <a:rPr lang="en-US" altLang="zh-CN" sz="2000" dirty="0">
                <a:latin typeface="Times New Roman" pitchFamily="18" charset="0"/>
              </a:rPr>
              <a:t>[n];</a:t>
            </a:r>
          </a:p>
          <a:p>
            <a:pPr eaLnBrk="1" hangingPunct="1">
              <a:lnSpc>
                <a:spcPct val="80000"/>
              </a:lnSpc>
              <a:spcBef>
                <a:spcPct val="20000"/>
              </a:spcBef>
              <a:buClr>
                <a:schemeClr val="accent2"/>
              </a:buClr>
              <a:buFont typeface="Wingdings" pitchFamily="2" charset="2"/>
              <a:buNone/>
            </a:pPr>
            <a:r>
              <a:rPr lang="en-US" altLang="zh-CN" sz="2000" dirty="0">
                <a:latin typeface="Times New Roman" pitchFamily="18" charset="0"/>
              </a:rPr>
              <a:t>        </a:t>
            </a:r>
            <a:r>
              <a:rPr lang="en-US" altLang="zh-CN" sz="2000" dirty="0">
                <a:solidFill>
                  <a:srgbClr val="0000FF"/>
                </a:solidFill>
                <a:latin typeface="Times New Roman" pitchFamily="18" charset="0"/>
              </a:rPr>
              <a:t>for</a:t>
            </a:r>
            <a:r>
              <a:rPr lang="en-US" altLang="zh-CN" sz="2000" dirty="0">
                <a:latin typeface="Times New Roman" pitchFamily="18" charset="0"/>
              </a:rPr>
              <a:t>(</a:t>
            </a:r>
            <a:r>
              <a:rPr lang="en-US" altLang="zh-CN" sz="2000" dirty="0" err="1">
                <a:latin typeface="Times New Roman" pitchFamily="18" charset="0"/>
              </a:rPr>
              <a:t>i</a:t>
            </a:r>
            <a:r>
              <a:rPr lang="en-US" altLang="zh-CN" sz="2000" dirty="0">
                <a:latin typeface="Times New Roman" pitchFamily="18" charset="0"/>
              </a:rPr>
              <a:t>=1;i&lt;=</a:t>
            </a:r>
            <a:r>
              <a:rPr lang="en-US" altLang="zh-CN" sz="2000" dirty="0" err="1">
                <a:latin typeface="Times New Roman" pitchFamily="18" charset="0"/>
              </a:rPr>
              <a:t>n;i</a:t>
            </a:r>
            <a:r>
              <a:rPr lang="en-US" altLang="zh-CN" sz="2000" dirty="0">
                <a:latin typeface="Times New Roman" pitchFamily="18" charset="0"/>
              </a:rPr>
              <a:t>++) {</a:t>
            </a:r>
          </a:p>
          <a:p>
            <a:pPr eaLnBrk="1" hangingPunct="1">
              <a:lnSpc>
                <a:spcPct val="80000"/>
              </a:lnSpc>
              <a:spcBef>
                <a:spcPct val="20000"/>
              </a:spcBef>
              <a:buClr>
                <a:schemeClr val="accent2"/>
              </a:buClr>
              <a:buFont typeface="Wingdings" pitchFamily="2" charset="2"/>
              <a:buNone/>
            </a:pPr>
            <a:r>
              <a:rPr lang="en-US" altLang="zh-CN" sz="2000" dirty="0">
                <a:latin typeface="Times New Roman" pitchFamily="18" charset="0"/>
              </a:rPr>
              <a:t>            </a:t>
            </a:r>
            <a:r>
              <a:rPr lang="en-US" altLang="zh-CN" sz="2000" dirty="0">
                <a:solidFill>
                  <a:srgbClr val="0000FF"/>
                </a:solidFill>
                <a:latin typeface="Times New Roman" pitchFamily="18" charset="0"/>
              </a:rPr>
              <a:t>if</a:t>
            </a:r>
            <a:r>
              <a:rPr lang="en-US" altLang="zh-CN" sz="2000" dirty="0">
                <a:latin typeface="Times New Roman" pitchFamily="18" charset="0"/>
              </a:rPr>
              <a:t>(A[v</a:t>
            </a:r>
            <a:r>
              <a:rPr lang="en-US" altLang="zh-CN" sz="2000" baseline="-25000" dirty="0">
                <a:latin typeface="Times New Roman" pitchFamily="18" charset="0"/>
              </a:rPr>
              <a:t>0</a:t>
            </a:r>
            <a:r>
              <a:rPr lang="en-US" altLang="zh-CN" sz="2000" dirty="0">
                <a:latin typeface="Times New Roman" pitchFamily="18" charset="0"/>
              </a:rPr>
              <a:t>][</a:t>
            </a:r>
            <a:r>
              <a:rPr lang="en-US" altLang="zh-CN" sz="2000" dirty="0" err="1">
                <a:latin typeface="Times New Roman" pitchFamily="18" charset="0"/>
              </a:rPr>
              <a:t>i</a:t>
            </a:r>
            <a:r>
              <a:rPr lang="en-US" altLang="zh-CN" sz="2000" dirty="0">
                <a:latin typeface="Times New Roman" pitchFamily="18" charset="0"/>
              </a:rPr>
              <a:t>] !=∞) {</a:t>
            </a:r>
          </a:p>
          <a:p>
            <a:pPr eaLnBrk="1" hangingPunct="1">
              <a:lnSpc>
                <a:spcPct val="80000"/>
              </a:lnSpc>
              <a:spcBef>
                <a:spcPct val="20000"/>
              </a:spcBef>
              <a:buClr>
                <a:schemeClr val="accent2"/>
              </a:buClr>
              <a:buFont typeface="Wingdings" pitchFamily="2" charset="2"/>
              <a:buNone/>
            </a:pPr>
            <a:r>
              <a:rPr lang="en-US" altLang="zh-CN" sz="2000" dirty="0">
                <a:latin typeface="Times New Roman" pitchFamily="18" charset="0"/>
              </a:rPr>
              <a:t>                </a:t>
            </a:r>
            <a:r>
              <a:rPr lang="en-US" altLang="zh-CN" sz="2000" dirty="0" err="1">
                <a:latin typeface="Times New Roman" pitchFamily="18" charset="0"/>
              </a:rPr>
              <a:t>dist</a:t>
            </a:r>
            <a:r>
              <a:rPr lang="en-US" altLang="zh-CN" sz="2000" dirty="0">
                <a:latin typeface="Times New Roman" pitchFamily="18" charset="0"/>
              </a:rPr>
              <a:t>[</a:t>
            </a:r>
            <a:r>
              <a:rPr lang="en-US" altLang="zh-CN" sz="2000" dirty="0" err="1">
                <a:latin typeface="Times New Roman" pitchFamily="18" charset="0"/>
              </a:rPr>
              <a:t>i</a:t>
            </a:r>
            <a:r>
              <a:rPr lang="en-US" altLang="zh-CN" sz="2000" dirty="0">
                <a:latin typeface="Times New Roman" pitchFamily="18" charset="0"/>
              </a:rPr>
              <a:t>]=A[v</a:t>
            </a:r>
            <a:r>
              <a:rPr lang="en-US" altLang="zh-CN" sz="2000" baseline="-25000" dirty="0">
                <a:latin typeface="Times New Roman" pitchFamily="18" charset="0"/>
              </a:rPr>
              <a:t>0</a:t>
            </a:r>
            <a:r>
              <a:rPr lang="en-US" altLang="zh-CN" sz="2000" dirty="0">
                <a:latin typeface="Times New Roman" pitchFamily="18" charset="0"/>
              </a:rPr>
              <a:t>][</a:t>
            </a:r>
            <a:r>
              <a:rPr lang="en-US" altLang="zh-CN" sz="2000" dirty="0" err="1">
                <a:latin typeface="Times New Roman" pitchFamily="18" charset="0"/>
              </a:rPr>
              <a:t>i</a:t>
            </a:r>
            <a:r>
              <a:rPr lang="en-US" altLang="zh-CN" sz="2000" dirty="0">
                <a:latin typeface="Times New Roman" pitchFamily="18" charset="0"/>
              </a:rPr>
              <a:t>];</a:t>
            </a:r>
          </a:p>
          <a:p>
            <a:pPr eaLnBrk="1" hangingPunct="1">
              <a:lnSpc>
                <a:spcPct val="80000"/>
              </a:lnSpc>
              <a:spcBef>
                <a:spcPct val="20000"/>
              </a:spcBef>
              <a:buClr>
                <a:schemeClr val="accent2"/>
              </a:buClr>
              <a:buFont typeface="Wingdings" pitchFamily="2" charset="2"/>
              <a:buNone/>
            </a:pPr>
            <a:r>
              <a:rPr lang="en-US" altLang="zh-CN" sz="2000" dirty="0">
                <a:latin typeface="Times New Roman" pitchFamily="18" charset="0"/>
              </a:rPr>
              <a:t>                 path[</a:t>
            </a:r>
            <a:r>
              <a:rPr lang="en-US" altLang="zh-CN" sz="2000" dirty="0" err="1">
                <a:latin typeface="Times New Roman" pitchFamily="18" charset="0"/>
              </a:rPr>
              <a:t>i</a:t>
            </a:r>
            <a:r>
              <a:rPr lang="en-US" altLang="zh-CN" sz="2000" dirty="0">
                <a:latin typeface="Times New Roman" pitchFamily="18" charset="0"/>
              </a:rPr>
              <a:t>]=&lt; v</a:t>
            </a:r>
            <a:r>
              <a:rPr lang="en-US" altLang="zh-CN" sz="2000" baseline="-25000" dirty="0">
                <a:latin typeface="Times New Roman" pitchFamily="18" charset="0"/>
              </a:rPr>
              <a:t>0</a:t>
            </a:r>
            <a:r>
              <a:rPr lang="en-US" altLang="zh-CN" sz="2000" dirty="0">
                <a:latin typeface="Times New Roman" pitchFamily="18" charset="0"/>
              </a:rPr>
              <a:t>,i&gt;;</a:t>
            </a:r>
          </a:p>
          <a:p>
            <a:pPr eaLnBrk="1" hangingPunct="1">
              <a:lnSpc>
                <a:spcPct val="80000"/>
              </a:lnSpc>
              <a:spcBef>
                <a:spcPct val="20000"/>
              </a:spcBef>
              <a:buClr>
                <a:schemeClr val="accent2"/>
              </a:buClr>
              <a:buFont typeface="Wingdings" pitchFamily="2" charset="2"/>
              <a:buNone/>
            </a:pPr>
            <a:r>
              <a:rPr lang="en-US" altLang="zh-CN" sz="2000" dirty="0">
                <a:latin typeface="Times New Roman" pitchFamily="18" charset="0"/>
              </a:rPr>
              <a:t>             }</a:t>
            </a:r>
          </a:p>
          <a:p>
            <a:pPr eaLnBrk="1" hangingPunct="1">
              <a:lnSpc>
                <a:spcPct val="80000"/>
              </a:lnSpc>
              <a:spcBef>
                <a:spcPct val="20000"/>
              </a:spcBef>
              <a:buClr>
                <a:schemeClr val="accent2"/>
              </a:buClr>
              <a:buFont typeface="Wingdings" pitchFamily="2" charset="2"/>
              <a:buNone/>
            </a:pPr>
            <a:r>
              <a:rPr lang="en-US" altLang="zh-CN" sz="2000" dirty="0">
                <a:latin typeface="Times New Roman" pitchFamily="18" charset="0"/>
              </a:rPr>
              <a:t>             </a:t>
            </a:r>
            <a:r>
              <a:rPr lang="en-US" altLang="zh-CN" sz="2000" dirty="0">
                <a:solidFill>
                  <a:srgbClr val="0000FF"/>
                </a:solidFill>
                <a:latin typeface="Times New Roman" pitchFamily="18" charset="0"/>
              </a:rPr>
              <a:t>else</a:t>
            </a:r>
            <a:r>
              <a:rPr lang="en-US" altLang="zh-CN" sz="2000" dirty="0">
                <a:latin typeface="Times New Roman" pitchFamily="18" charset="0"/>
              </a:rPr>
              <a:t>{</a:t>
            </a:r>
          </a:p>
          <a:p>
            <a:pPr eaLnBrk="1" hangingPunct="1">
              <a:lnSpc>
                <a:spcPct val="80000"/>
              </a:lnSpc>
              <a:spcBef>
                <a:spcPct val="20000"/>
              </a:spcBef>
              <a:buClr>
                <a:schemeClr val="accent2"/>
              </a:buClr>
              <a:buFont typeface="Wingdings" pitchFamily="2" charset="2"/>
              <a:buNone/>
            </a:pPr>
            <a:r>
              <a:rPr lang="en-US" altLang="zh-CN" sz="2000" dirty="0">
                <a:latin typeface="Times New Roman" pitchFamily="18" charset="0"/>
              </a:rPr>
              <a:t>                       </a:t>
            </a:r>
            <a:r>
              <a:rPr lang="en-US" altLang="zh-CN" sz="2000" dirty="0" err="1">
                <a:latin typeface="Times New Roman" pitchFamily="18" charset="0"/>
              </a:rPr>
              <a:t>dist</a:t>
            </a:r>
            <a:r>
              <a:rPr lang="en-US" altLang="zh-CN" sz="2000" dirty="0">
                <a:latin typeface="Times New Roman" pitchFamily="18" charset="0"/>
              </a:rPr>
              <a:t>[</a:t>
            </a:r>
            <a:r>
              <a:rPr lang="en-US" altLang="zh-CN" sz="2000" dirty="0" err="1">
                <a:latin typeface="Times New Roman" pitchFamily="18" charset="0"/>
              </a:rPr>
              <a:t>i</a:t>
            </a:r>
            <a:r>
              <a:rPr lang="en-US" altLang="zh-CN" sz="2000" dirty="0">
                <a:latin typeface="Times New Roman" pitchFamily="18" charset="0"/>
              </a:rPr>
              <a:t>]=∞;</a:t>
            </a:r>
          </a:p>
          <a:p>
            <a:pPr eaLnBrk="1" hangingPunct="1">
              <a:lnSpc>
                <a:spcPct val="80000"/>
              </a:lnSpc>
              <a:spcBef>
                <a:spcPct val="20000"/>
              </a:spcBef>
              <a:buClr>
                <a:schemeClr val="accent2"/>
              </a:buClr>
              <a:buFont typeface="Wingdings" pitchFamily="2" charset="2"/>
              <a:buNone/>
            </a:pPr>
            <a:r>
              <a:rPr lang="en-US" altLang="zh-CN" sz="2000" dirty="0">
                <a:latin typeface="Times New Roman" pitchFamily="18" charset="0"/>
              </a:rPr>
              <a:t>                       path[</a:t>
            </a:r>
            <a:r>
              <a:rPr lang="en-US" altLang="zh-CN" sz="2000" dirty="0" err="1">
                <a:latin typeface="Times New Roman" pitchFamily="18" charset="0"/>
              </a:rPr>
              <a:t>i</a:t>
            </a:r>
            <a:r>
              <a:rPr lang="en-US" altLang="zh-CN" sz="2000" dirty="0">
                <a:latin typeface="Times New Roman" pitchFamily="18" charset="0"/>
              </a:rPr>
              <a:t>]={};</a:t>
            </a:r>
          </a:p>
          <a:p>
            <a:pPr eaLnBrk="1" hangingPunct="1">
              <a:lnSpc>
                <a:spcPct val="80000"/>
              </a:lnSpc>
              <a:spcBef>
                <a:spcPct val="20000"/>
              </a:spcBef>
              <a:buClr>
                <a:schemeClr val="accent2"/>
              </a:buClr>
              <a:buFont typeface="Wingdings" pitchFamily="2" charset="2"/>
              <a:buNone/>
            </a:pPr>
            <a:r>
              <a:rPr lang="en-US" altLang="zh-CN" sz="2000" dirty="0">
                <a:latin typeface="Times New Roman" pitchFamily="18" charset="0"/>
              </a:rPr>
              <a:t>             }</a:t>
            </a:r>
          </a:p>
          <a:p>
            <a:pPr eaLnBrk="1" hangingPunct="1">
              <a:lnSpc>
                <a:spcPct val="80000"/>
              </a:lnSpc>
              <a:spcBef>
                <a:spcPct val="20000"/>
              </a:spcBef>
              <a:buClr>
                <a:schemeClr val="accent2"/>
              </a:buClr>
              <a:buFont typeface="Wingdings" pitchFamily="2" charset="2"/>
              <a:buNone/>
            </a:pPr>
            <a:r>
              <a:rPr lang="en-US" altLang="zh-CN" sz="2000" dirty="0">
                <a:latin typeface="Times New Roman" pitchFamily="18" charset="0"/>
              </a:rPr>
              <a:t>         }</a:t>
            </a:r>
          </a:p>
          <a:p>
            <a:pPr eaLnBrk="1" hangingPunct="1">
              <a:lnSpc>
                <a:spcPct val="80000"/>
              </a:lnSpc>
              <a:spcBef>
                <a:spcPct val="20000"/>
              </a:spcBef>
              <a:buClr>
                <a:schemeClr val="accent2"/>
              </a:buClr>
              <a:buFont typeface="Wingdings" pitchFamily="2" charset="2"/>
              <a:buNone/>
            </a:pPr>
            <a:r>
              <a:rPr lang="en-US" altLang="zh-CN" sz="2000" dirty="0">
                <a:latin typeface="Times New Roman" pitchFamily="18" charset="0"/>
              </a:rPr>
              <a:t>         </a:t>
            </a:r>
            <a:r>
              <a:rPr lang="en-US" altLang="zh-CN" sz="2000" dirty="0">
                <a:solidFill>
                  <a:srgbClr val="0000FF"/>
                </a:solidFill>
                <a:latin typeface="Times New Roman" pitchFamily="18" charset="0"/>
              </a:rPr>
              <a:t>for</a:t>
            </a:r>
            <a:r>
              <a:rPr lang="en-US" altLang="zh-CN" sz="2000" dirty="0">
                <a:latin typeface="Times New Roman" pitchFamily="18" charset="0"/>
              </a:rPr>
              <a:t>(</a:t>
            </a:r>
            <a:r>
              <a:rPr lang="en-US" altLang="zh-CN" sz="2000" dirty="0" err="1">
                <a:latin typeface="Times New Roman" pitchFamily="18" charset="0"/>
              </a:rPr>
              <a:t>i</a:t>
            </a:r>
            <a:r>
              <a:rPr lang="en-US" altLang="zh-CN" sz="2000" dirty="0">
                <a:latin typeface="Times New Roman" pitchFamily="18" charset="0"/>
              </a:rPr>
              <a:t>=1;i&lt;=</a:t>
            </a:r>
            <a:r>
              <a:rPr lang="en-US" altLang="zh-CN" sz="2000" dirty="0" err="1">
                <a:latin typeface="Times New Roman" pitchFamily="18" charset="0"/>
              </a:rPr>
              <a:t>n;i</a:t>
            </a:r>
            <a:r>
              <a:rPr lang="en-US" altLang="zh-CN" sz="2000" dirty="0">
                <a:latin typeface="Times New Roman" pitchFamily="18" charset="0"/>
              </a:rPr>
              <a:t>++) </a:t>
            </a:r>
          </a:p>
          <a:p>
            <a:pPr eaLnBrk="1" hangingPunct="1">
              <a:lnSpc>
                <a:spcPct val="80000"/>
              </a:lnSpc>
              <a:spcBef>
                <a:spcPct val="20000"/>
              </a:spcBef>
              <a:buClr>
                <a:schemeClr val="accent2"/>
              </a:buClr>
              <a:buFont typeface="Wingdings" pitchFamily="2" charset="2"/>
              <a:buNone/>
            </a:pPr>
            <a:r>
              <a:rPr lang="en-US" altLang="zh-CN" sz="2000" dirty="0">
                <a:latin typeface="Times New Roman" pitchFamily="18" charset="0"/>
              </a:rPr>
              <a:t>              solved[</a:t>
            </a:r>
            <a:r>
              <a:rPr lang="en-US" altLang="zh-CN" sz="2000" dirty="0" err="1">
                <a:latin typeface="Times New Roman" pitchFamily="18" charset="0"/>
              </a:rPr>
              <a:t>i</a:t>
            </a:r>
            <a:r>
              <a:rPr lang="en-US" altLang="zh-CN" sz="2000" dirty="0">
                <a:latin typeface="Times New Roman" pitchFamily="18" charset="0"/>
              </a:rPr>
              <a:t>]=FALSE;</a:t>
            </a:r>
          </a:p>
          <a:p>
            <a:pPr eaLnBrk="1" hangingPunct="1">
              <a:lnSpc>
                <a:spcPct val="80000"/>
              </a:lnSpc>
              <a:spcBef>
                <a:spcPct val="20000"/>
              </a:spcBef>
              <a:buClr>
                <a:schemeClr val="accent2"/>
              </a:buClr>
              <a:buFont typeface="Wingdings" pitchFamily="2" charset="2"/>
              <a:buNone/>
            </a:pPr>
            <a:r>
              <a:rPr lang="en-US" altLang="zh-CN" sz="2000" dirty="0">
                <a:latin typeface="Times New Roman" pitchFamily="18" charset="0"/>
              </a:rPr>
              <a:t>         solved[v</a:t>
            </a:r>
            <a:r>
              <a:rPr lang="en-US" altLang="zh-CN" sz="2000" baseline="-25000" dirty="0">
                <a:latin typeface="Times New Roman" pitchFamily="18" charset="0"/>
              </a:rPr>
              <a:t>0</a:t>
            </a:r>
            <a:r>
              <a:rPr lang="en-US" altLang="zh-CN" sz="2000" dirty="0">
                <a:latin typeface="Times New Roman" pitchFamily="18" charset="0"/>
              </a:rPr>
              <a:t>]=TRUE;</a:t>
            </a:r>
          </a:p>
        </p:txBody>
      </p:sp>
      <p:sp>
        <p:nvSpPr>
          <p:cNvPr id="84998" name="Rectangle 5"/>
          <p:cNvSpPr>
            <a:spLocks noChangeArrowheads="1"/>
          </p:cNvSpPr>
          <p:nvPr/>
        </p:nvSpPr>
        <p:spPr bwMode="auto">
          <a:xfrm>
            <a:off x="4356100" y="1196975"/>
            <a:ext cx="4176713" cy="496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495300" indent="-495300">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lnSpc>
                <a:spcPct val="90000"/>
              </a:lnSpc>
              <a:spcBef>
                <a:spcPct val="20000"/>
              </a:spcBef>
              <a:buClr>
                <a:schemeClr val="accent2"/>
              </a:buClr>
              <a:buFont typeface="Wingdings" pitchFamily="2" charset="2"/>
              <a:buNone/>
            </a:pPr>
            <a:r>
              <a:rPr lang="en-US" altLang="zh-CN" sz="2000" dirty="0" smtClean="0">
                <a:solidFill>
                  <a:srgbClr val="0000FF"/>
                </a:solidFill>
                <a:latin typeface="Times New Roman" pitchFamily="18" charset="0"/>
              </a:rPr>
              <a:t>for</a:t>
            </a:r>
            <a:r>
              <a:rPr lang="en-US" altLang="zh-CN" sz="2000" dirty="0" smtClean="0">
                <a:latin typeface="Times New Roman" pitchFamily="18" charset="0"/>
              </a:rPr>
              <a:t>(</a:t>
            </a:r>
            <a:r>
              <a:rPr lang="en-US" altLang="zh-CN" sz="2000" dirty="0" err="1" smtClean="0">
                <a:latin typeface="Times New Roman" pitchFamily="18" charset="0"/>
              </a:rPr>
              <a:t>i</a:t>
            </a:r>
            <a:r>
              <a:rPr lang="en-US" altLang="zh-CN" sz="2000" dirty="0" smtClean="0">
                <a:latin typeface="Times New Roman" pitchFamily="18" charset="0"/>
              </a:rPr>
              <a:t>=1; </a:t>
            </a:r>
            <a:r>
              <a:rPr lang="en-US" altLang="zh-CN" sz="2000" dirty="0" err="1" smtClean="0">
                <a:latin typeface="Times New Roman" pitchFamily="18" charset="0"/>
              </a:rPr>
              <a:t>i</a:t>
            </a:r>
            <a:r>
              <a:rPr lang="en-US" altLang="zh-CN" sz="2000" dirty="0" smtClean="0">
                <a:latin typeface="Times New Roman" pitchFamily="18" charset="0"/>
              </a:rPr>
              <a:t>&lt;</a:t>
            </a:r>
            <a:r>
              <a:rPr lang="en-US" altLang="zh-CN" sz="2000" dirty="0" err="1" smtClean="0">
                <a:latin typeface="Times New Roman" pitchFamily="18" charset="0"/>
              </a:rPr>
              <a:t>n;i</a:t>
            </a:r>
            <a:r>
              <a:rPr lang="en-US" altLang="zh-CN" sz="2000" dirty="0">
                <a:latin typeface="Times New Roman" pitchFamily="18" charset="0"/>
              </a:rPr>
              <a:t>++){</a:t>
            </a:r>
          </a:p>
          <a:p>
            <a:pPr eaLnBrk="1" hangingPunct="1">
              <a:lnSpc>
                <a:spcPct val="90000"/>
              </a:lnSpc>
              <a:spcBef>
                <a:spcPct val="20000"/>
              </a:spcBef>
              <a:buClr>
                <a:schemeClr val="accent2"/>
              </a:buClr>
              <a:buFont typeface="Wingdings" pitchFamily="2" charset="2"/>
              <a:buNone/>
            </a:pPr>
            <a:r>
              <a:rPr lang="en-US" altLang="zh-CN" sz="2000" dirty="0">
                <a:latin typeface="Times New Roman" pitchFamily="18" charset="0"/>
              </a:rPr>
              <a:t>      mind= ∞;</a:t>
            </a:r>
          </a:p>
          <a:p>
            <a:pPr eaLnBrk="1" hangingPunct="1">
              <a:lnSpc>
                <a:spcPct val="90000"/>
              </a:lnSpc>
              <a:spcBef>
                <a:spcPct val="20000"/>
              </a:spcBef>
              <a:buClr>
                <a:schemeClr val="accent2"/>
              </a:buClr>
              <a:buFont typeface="Wingdings" pitchFamily="2" charset="2"/>
              <a:buNone/>
            </a:pPr>
            <a:r>
              <a:rPr lang="en-US" altLang="zh-CN" sz="2000" dirty="0">
                <a:latin typeface="Times New Roman" pitchFamily="18" charset="0"/>
              </a:rPr>
              <a:t>      </a:t>
            </a:r>
            <a:r>
              <a:rPr lang="en-US" altLang="zh-CN" sz="2000" dirty="0">
                <a:solidFill>
                  <a:srgbClr val="0000FF"/>
                </a:solidFill>
                <a:latin typeface="Times New Roman" pitchFamily="18" charset="0"/>
              </a:rPr>
              <a:t>for</a:t>
            </a:r>
            <a:r>
              <a:rPr lang="en-US" altLang="zh-CN" sz="2000" dirty="0">
                <a:latin typeface="Times New Roman" pitchFamily="18" charset="0"/>
              </a:rPr>
              <a:t>(j=1;j&lt;=</a:t>
            </a:r>
            <a:r>
              <a:rPr lang="en-US" altLang="zh-CN" sz="2000" dirty="0" err="1">
                <a:latin typeface="Times New Roman" pitchFamily="18" charset="0"/>
              </a:rPr>
              <a:t>n;j</a:t>
            </a:r>
            <a:r>
              <a:rPr lang="en-US" altLang="zh-CN" sz="2000" dirty="0">
                <a:latin typeface="Times New Roman" pitchFamily="18" charset="0"/>
              </a:rPr>
              <a:t>++) {</a:t>
            </a:r>
          </a:p>
          <a:p>
            <a:pPr eaLnBrk="1" hangingPunct="1">
              <a:lnSpc>
                <a:spcPct val="90000"/>
              </a:lnSpc>
              <a:spcBef>
                <a:spcPct val="20000"/>
              </a:spcBef>
              <a:buClr>
                <a:schemeClr val="accent2"/>
              </a:buClr>
              <a:buFont typeface="Wingdings" pitchFamily="2" charset="2"/>
              <a:buNone/>
            </a:pPr>
            <a:r>
              <a:rPr lang="en-US" altLang="zh-CN" sz="2000" dirty="0">
                <a:latin typeface="Times New Roman" pitchFamily="18" charset="0"/>
              </a:rPr>
              <a:t>           </a:t>
            </a:r>
            <a:r>
              <a:rPr lang="en-US" altLang="zh-CN" sz="2000" dirty="0">
                <a:solidFill>
                  <a:srgbClr val="0000FF"/>
                </a:solidFill>
                <a:latin typeface="Times New Roman" pitchFamily="18" charset="0"/>
              </a:rPr>
              <a:t>if</a:t>
            </a:r>
            <a:r>
              <a:rPr lang="en-US" altLang="zh-CN" sz="2000" dirty="0">
                <a:latin typeface="Times New Roman" pitchFamily="18" charset="0"/>
              </a:rPr>
              <a:t>( !solved[j] &amp;&amp; </a:t>
            </a:r>
            <a:r>
              <a:rPr lang="en-US" altLang="zh-CN" sz="2000" dirty="0" err="1">
                <a:latin typeface="Times New Roman" pitchFamily="18" charset="0"/>
              </a:rPr>
              <a:t>dist</a:t>
            </a:r>
            <a:r>
              <a:rPr lang="en-US" altLang="zh-CN" sz="2000" dirty="0">
                <a:latin typeface="Times New Roman" pitchFamily="18" charset="0"/>
              </a:rPr>
              <a:t>[j] &lt; mind )  </a:t>
            </a:r>
          </a:p>
          <a:p>
            <a:pPr eaLnBrk="1" hangingPunct="1">
              <a:lnSpc>
                <a:spcPct val="90000"/>
              </a:lnSpc>
              <a:spcBef>
                <a:spcPct val="20000"/>
              </a:spcBef>
              <a:buClr>
                <a:schemeClr val="accent2"/>
              </a:buClr>
              <a:buFont typeface="Wingdings" pitchFamily="2" charset="2"/>
              <a:buNone/>
            </a:pPr>
            <a:r>
              <a:rPr lang="en-US" altLang="zh-CN" sz="2000" dirty="0">
                <a:latin typeface="Times New Roman" pitchFamily="18" charset="0"/>
              </a:rPr>
              <a:t>           {mind=</a:t>
            </a:r>
            <a:r>
              <a:rPr lang="en-US" altLang="zh-CN" sz="2000" dirty="0" err="1">
                <a:latin typeface="Times New Roman" pitchFamily="18" charset="0"/>
              </a:rPr>
              <a:t>dist</a:t>
            </a:r>
            <a:r>
              <a:rPr lang="en-US" altLang="zh-CN" sz="2000" dirty="0">
                <a:latin typeface="Times New Roman" pitchFamily="18" charset="0"/>
              </a:rPr>
              <a:t>[j]; v=j;}</a:t>
            </a:r>
          </a:p>
          <a:p>
            <a:pPr eaLnBrk="1" hangingPunct="1">
              <a:lnSpc>
                <a:spcPct val="90000"/>
              </a:lnSpc>
              <a:spcBef>
                <a:spcPct val="20000"/>
              </a:spcBef>
              <a:buClr>
                <a:schemeClr val="accent2"/>
              </a:buClr>
              <a:buFont typeface="Wingdings" pitchFamily="2" charset="2"/>
              <a:buNone/>
            </a:pPr>
            <a:r>
              <a:rPr lang="en-US" altLang="zh-CN" sz="2000" dirty="0">
                <a:latin typeface="Times New Roman" pitchFamily="18" charset="0"/>
              </a:rPr>
              <a:t>       </a:t>
            </a:r>
            <a:r>
              <a:rPr lang="en-US" altLang="zh-CN" sz="2000" dirty="0" smtClean="0">
                <a:latin typeface="Times New Roman" pitchFamily="18" charset="0"/>
              </a:rPr>
              <a:t>solved[v</a:t>
            </a:r>
            <a:r>
              <a:rPr lang="en-US" altLang="zh-CN" sz="2000" dirty="0">
                <a:latin typeface="Times New Roman" pitchFamily="18" charset="0"/>
              </a:rPr>
              <a:t>]=TRUE;</a:t>
            </a:r>
          </a:p>
          <a:p>
            <a:pPr eaLnBrk="1" hangingPunct="1">
              <a:lnSpc>
                <a:spcPct val="90000"/>
              </a:lnSpc>
              <a:spcBef>
                <a:spcPct val="20000"/>
              </a:spcBef>
              <a:buClr>
                <a:schemeClr val="accent2"/>
              </a:buClr>
              <a:buFont typeface="Wingdings" pitchFamily="2" charset="2"/>
              <a:buNone/>
            </a:pPr>
            <a:r>
              <a:rPr lang="en-US" altLang="zh-CN" sz="2000" dirty="0">
                <a:latin typeface="Times New Roman" pitchFamily="18" charset="0"/>
              </a:rPr>
              <a:t>       </a:t>
            </a:r>
            <a:r>
              <a:rPr lang="en-US" altLang="zh-CN" sz="2000" dirty="0" smtClean="0">
                <a:latin typeface="Times New Roman" pitchFamily="18" charset="0"/>
              </a:rPr>
              <a:t>w=</a:t>
            </a:r>
            <a:r>
              <a:rPr lang="en-US" altLang="zh-CN" sz="2000" dirty="0" err="1" smtClean="0">
                <a:latin typeface="Times New Roman" pitchFamily="18" charset="0"/>
              </a:rPr>
              <a:t>firstadj</a:t>
            </a:r>
            <a:r>
              <a:rPr lang="en-US" altLang="zh-CN" sz="2000" dirty="0" smtClean="0">
                <a:latin typeface="Times New Roman" pitchFamily="18" charset="0"/>
              </a:rPr>
              <a:t>(</a:t>
            </a:r>
            <a:r>
              <a:rPr lang="en-US" altLang="zh-CN" sz="2000" dirty="0" err="1" smtClean="0">
                <a:latin typeface="Times New Roman" pitchFamily="18" charset="0"/>
              </a:rPr>
              <a:t>G,v</a:t>
            </a:r>
            <a:r>
              <a:rPr lang="en-US" altLang="zh-CN" sz="2000" dirty="0">
                <a:latin typeface="Times New Roman" pitchFamily="18" charset="0"/>
              </a:rPr>
              <a:t>);</a:t>
            </a:r>
          </a:p>
          <a:p>
            <a:pPr eaLnBrk="1" hangingPunct="1">
              <a:lnSpc>
                <a:spcPct val="90000"/>
              </a:lnSpc>
              <a:spcBef>
                <a:spcPct val="20000"/>
              </a:spcBef>
              <a:buClr>
                <a:schemeClr val="accent2"/>
              </a:buClr>
              <a:buFont typeface="Wingdings" pitchFamily="2" charset="2"/>
              <a:buNone/>
            </a:pPr>
            <a:r>
              <a:rPr lang="en-US" altLang="zh-CN" sz="2000" dirty="0">
                <a:latin typeface="Times New Roman" pitchFamily="18" charset="0"/>
              </a:rPr>
              <a:t>       </a:t>
            </a:r>
            <a:r>
              <a:rPr lang="en-US" altLang="zh-CN" sz="2000" dirty="0" smtClean="0">
                <a:solidFill>
                  <a:srgbClr val="0000FF"/>
                </a:solidFill>
                <a:latin typeface="Times New Roman" pitchFamily="18" charset="0"/>
              </a:rPr>
              <a:t>while</a:t>
            </a:r>
            <a:r>
              <a:rPr lang="en-US" altLang="zh-CN" sz="2000" dirty="0" smtClean="0">
                <a:latin typeface="Times New Roman" pitchFamily="18" charset="0"/>
              </a:rPr>
              <a:t>(w</a:t>
            </a:r>
            <a:r>
              <a:rPr lang="en-US" altLang="zh-CN" sz="2000" dirty="0">
                <a:latin typeface="Times New Roman" pitchFamily="18" charset="0"/>
              </a:rPr>
              <a:t>!=0){</a:t>
            </a:r>
          </a:p>
          <a:p>
            <a:pPr eaLnBrk="1" hangingPunct="1">
              <a:lnSpc>
                <a:spcPct val="90000"/>
              </a:lnSpc>
              <a:spcBef>
                <a:spcPct val="20000"/>
              </a:spcBef>
              <a:buClr>
                <a:schemeClr val="accent2"/>
              </a:buClr>
              <a:buFont typeface="Wingdings" pitchFamily="2" charset="2"/>
              <a:buNone/>
            </a:pPr>
            <a:r>
              <a:rPr lang="en-US" altLang="zh-CN" sz="2000" dirty="0">
                <a:latin typeface="Times New Roman" pitchFamily="18" charset="0"/>
              </a:rPr>
              <a:t>       </a:t>
            </a:r>
            <a:r>
              <a:rPr lang="en-US" altLang="zh-CN" sz="2000" dirty="0" smtClean="0">
                <a:latin typeface="Times New Roman" pitchFamily="18" charset="0"/>
              </a:rPr>
              <a:t>      </a:t>
            </a:r>
            <a:r>
              <a:rPr lang="en-US" altLang="zh-CN" sz="2000" dirty="0">
                <a:solidFill>
                  <a:srgbClr val="0000FF"/>
                </a:solidFill>
                <a:latin typeface="Times New Roman" pitchFamily="18" charset="0"/>
              </a:rPr>
              <a:t>if</a:t>
            </a:r>
            <a:r>
              <a:rPr lang="en-US" altLang="zh-CN" sz="2000" dirty="0">
                <a:latin typeface="Times New Roman" pitchFamily="18" charset="0"/>
              </a:rPr>
              <a:t>(dist[v]+A[v][w]&lt;dist[w]){</a:t>
            </a:r>
          </a:p>
          <a:p>
            <a:pPr eaLnBrk="1" hangingPunct="1">
              <a:lnSpc>
                <a:spcPct val="90000"/>
              </a:lnSpc>
              <a:spcBef>
                <a:spcPct val="20000"/>
              </a:spcBef>
              <a:buClr>
                <a:schemeClr val="accent2"/>
              </a:buClr>
              <a:buFont typeface="Wingdings" pitchFamily="2" charset="2"/>
              <a:buNone/>
            </a:pPr>
            <a:r>
              <a:rPr lang="en-US" altLang="zh-CN" sz="2000" dirty="0">
                <a:latin typeface="Times New Roman" pitchFamily="18" charset="0"/>
              </a:rPr>
              <a:t>       </a:t>
            </a:r>
            <a:r>
              <a:rPr lang="en-US" altLang="zh-CN" sz="2000" dirty="0" smtClean="0">
                <a:latin typeface="Times New Roman" pitchFamily="18" charset="0"/>
              </a:rPr>
              <a:t>           </a:t>
            </a:r>
            <a:r>
              <a:rPr lang="en-US" altLang="zh-CN" sz="2000" dirty="0">
                <a:latin typeface="Times New Roman" pitchFamily="18" charset="0"/>
              </a:rPr>
              <a:t>dist[w]=dist[v]+A[v][w];</a:t>
            </a:r>
          </a:p>
          <a:p>
            <a:pPr eaLnBrk="1" hangingPunct="1">
              <a:lnSpc>
                <a:spcPct val="90000"/>
              </a:lnSpc>
              <a:spcBef>
                <a:spcPct val="20000"/>
              </a:spcBef>
              <a:buClr>
                <a:schemeClr val="accent2"/>
              </a:buClr>
              <a:buFont typeface="Wingdings" pitchFamily="2" charset="2"/>
              <a:buNone/>
            </a:pPr>
            <a:r>
              <a:rPr lang="en-US" altLang="zh-CN" sz="2000" dirty="0">
                <a:latin typeface="Times New Roman" pitchFamily="18" charset="0"/>
              </a:rPr>
              <a:t>       </a:t>
            </a:r>
            <a:r>
              <a:rPr lang="en-US" altLang="zh-CN" sz="2000" dirty="0" smtClean="0">
                <a:latin typeface="Times New Roman" pitchFamily="18" charset="0"/>
              </a:rPr>
              <a:t>           </a:t>
            </a:r>
            <a:r>
              <a:rPr lang="en-US" altLang="zh-CN" sz="2000" dirty="0">
                <a:latin typeface="Times New Roman" pitchFamily="18" charset="0"/>
              </a:rPr>
              <a:t>path[w]=path[v]+{w};}</a:t>
            </a:r>
          </a:p>
          <a:p>
            <a:pPr eaLnBrk="1" hangingPunct="1">
              <a:lnSpc>
                <a:spcPct val="90000"/>
              </a:lnSpc>
              <a:spcBef>
                <a:spcPct val="20000"/>
              </a:spcBef>
              <a:buClr>
                <a:schemeClr val="accent2"/>
              </a:buClr>
              <a:buFont typeface="Wingdings" pitchFamily="2" charset="2"/>
              <a:buNone/>
            </a:pPr>
            <a:r>
              <a:rPr lang="en-US" altLang="zh-CN" sz="2000" dirty="0">
                <a:latin typeface="Times New Roman" pitchFamily="18" charset="0"/>
              </a:rPr>
              <a:t>       </a:t>
            </a:r>
            <a:r>
              <a:rPr lang="en-US" altLang="zh-CN" sz="2000" dirty="0" smtClean="0">
                <a:latin typeface="Times New Roman" pitchFamily="18" charset="0"/>
              </a:rPr>
              <a:t>       </a:t>
            </a:r>
            <a:r>
              <a:rPr lang="en-US" altLang="zh-CN" sz="2000" dirty="0">
                <a:latin typeface="Times New Roman" pitchFamily="18" charset="0"/>
              </a:rPr>
              <a:t>w=</a:t>
            </a:r>
            <a:r>
              <a:rPr lang="en-US" altLang="zh-CN" sz="2000" dirty="0" err="1">
                <a:latin typeface="Times New Roman" pitchFamily="18" charset="0"/>
              </a:rPr>
              <a:t>nextadj</a:t>
            </a:r>
            <a:r>
              <a:rPr lang="en-US" altLang="zh-CN" sz="2000" dirty="0">
                <a:latin typeface="Times New Roman" pitchFamily="18" charset="0"/>
              </a:rPr>
              <a:t>(</a:t>
            </a:r>
            <a:r>
              <a:rPr lang="en-US" altLang="zh-CN" sz="2000" dirty="0" err="1">
                <a:latin typeface="Times New Roman" pitchFamily="18" charset="0"/>
              </a:rPr>
              <a:t>G,v,w</a:t>
            </a:r>
            <a:r>
              <a:rPr lang="en-US" altLang="zh-CN" sz="2000" dirty="0">
                <a:latin typeface="Times New Roman" pitchFamily="18" charset="0"/>
              </a:rPr>
              <a:t>);</a:t>
            </a:r>
          </a:p>
          <a:p>
            <a:pPr eaLnBrk="1" hangingPunct="1">
              <a:lnSpc>
                <a:spcPct val="90000"/>
              </a:lnSpc>
              <a:spcBef>
                <a:spcPct val="20000"/>
              </a:spcBef>
              <a:buClr>
                <a:schemeClr val="accent2"/>
              </a:buClr>
              <a:buFont typeface="Wingdings" pitchFamily="2" charset="2"/>
              <a:buNone/>
            </a:pPr>
            <a:r>
              <a:rPr lang="en-US" altLang="zh-CN" sz="2000" dirty="0">
                <a:latin typeface="Times New Roman" pitchFamily="18" charset="0"/>
              </a:rPr>
              <a:t>       </a:t>
            </a:r>
            <a:r>
              <a:rPr lang="en-US" altLang="zh-CN" sz="2000" dirty="0" smtClean="0">
                <a:latin typeface="Times New Roman" pitchFamily="18" charset="0"/>
              </a:rPr>
              <a:t>     </a:t>
            </a:r>
            <a:r>
              <a:rPr lang="en-US" altLang="zh-CN" sz="2000" dirty="0">
                <a:latin typeface="Times New Roman" pitchFamily="18" charset="0"/>
              </a:rPr>
              <a:t>}</a:t>
            </a:r>
          </a:p>
          <a:p>
            <a:pPr eaLnBrk="1" hangingPunct="1">
              <a:lnSpc>
                <a:spcPct val="90000"/>
              </a:lnSpc>
              <a:spcBef>
                <a:spcPct val="20000"/>
              </a:spcBef>
              <a:buClr>
                <a:schemeClr val="accent2"/>
              </a:buClr>
              <a:buFont typeface="Wingdings" pitchFamily="2" charset="2"/>
              <a:buNone/>
            </a:pPr>
            <a:r>
              <a:rPr lang="en-US" altLang="zh-CN" sz="2000" dirty="0">
                <a:latin typeface="Times New Roman" pitchFamily="18" charset="0"/>
              </a:rPr>
              <a:t>       </a:t>
            </a:r>
            <a:r>
              <a:rPr lang="en-US" altLang="zh-CN" sz="2000" dirty="0" smtClean="0">
                <a:latin typeface="Times New Roman" pitchFamily="18" charset="0"/>
              </a:rPr>
              <a:t>  </a:t>
            </a:r>
            <a:r>
              <a:rPr lang="en-US" altLang="zh-CN" sz="2000" dirty="0">
                <a:latin typeface="Times New Roman" pitchFamily="18" charset="0"/>
              </a:rPr>
              <a:t>}</a:t>
            </a:r>
          </a:p>
          <a:p>
            <a:pPr eaLnBrk="1" hangingPunct="1">
              <a:lnSpc>
                <a:spcPct val="90000"/>
              </a:lnSpc>
              <a:spcBef>
                <a:spcPct val="20000"/>
              </a:spcBef>
              <a:buClr>
                <a:schemeClr val="accent2"/>
              </a:buClr>
              <a:buFont typeface="Wingdings" pitchFamily="2" charset="2"/>
              <a:buNone/>
            </a:pPr>
            <a:r>
              <a:rPr lang="en-US" altLang="zh-CN" sz="2000" dirty="0">
                <a:latin typeface="Times New Roman" pitchFamily="18" charset="0"/>
              </a:rPr>
              <a:t>     }</a:t>
            </a:r>
          </a:p>
          <a:p>
            <a:pPr eaLnBrk="1" hangingPunct="1">
              <a:lnSpc>
                <a:spcPct val="90000"/>
              </a:lnSpc>
              <a:spcBef>
                <a:spcPct val="20000"/>
              </a:spcBef>
              <a:buClr>
                <a:schemeClr val="accent2"/>
              </a:buClr>
              <a:buFont typeface="Wingdings" pitchFamily="2" charset="2"/>
              <a:buNone/>
            </a:pPr>
            <a:r>
              <a:rPr lang="en-US" altLang="zh-CN" sz="2000" dirty="0">
                <a:latin typeface="Times New Roman" pitchFamily="18" charset="0"/>
              </a:rPr>
              <a:t>}</a:t>
            </a:r>
          </a:p>
        </p:txBody>
      </p:sp>
      <p:sp>
        <p:nvSpPr>
          <p:cNvPr id="84999" name="Line 6"/>
          <p:cNvSpPr>
            <a:spLocks noChangeShapeType="1"/>
          </p:cNvSpPr>
          <p:nvPr/>
        </p:nvSpPr>
        <p:spPr bwMode="auto">
          <a:xfrm>
            <a:off x="4211638" y="1557338"/>
            <a:ext cx="0" cy="4392612"/>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 name="Rectangle 7"/>
          <p:cNvSpPr>
            <a:spLocks noChangeArrowheads="1"/>
          </p:cNvSpPr>
          <p:nvPr/>
        </p:nvSpPr>
        <p:spPr bwMode="auto">
          <a:xfrm>
            <a:off x="4932040" y="5867512"/>
            <a:ext cx="3923928"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457200" indent="-457200">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buClr>
                <a:srgbClr val="CC3300"/>
              </a:buClr>
              <a:buFont typeface="Wingdings" pitchFamily="2" charset="2"/>
              <a:buChar char="p"/>
            </a:pPr>
            <a:r>
              <a:rPr lang="zh-CN" altLang="en-US" sz="2000" b="1" dirty="0">
                <a:latin typeface="Time New Romans"/>
                <a:ea typeface="仿宋" pitchFamily="49" charset="-122"/>
              </a:rPr>
              <a:t>图采用邻接矩阵或邻接表来存储，算法复杂度均为Ｏ</a:t>
            </a:r>
            <a:r>
              <a:rPr lang="en-US" altLang="zh-CN" sz="2000" b="1" dirty="0">
                <a:latin typeface="Time New Romans"/>
                <a:ea typeface="仿宋" pitchFamily="49" charset="-122"/>
              </a:rPr>
              <a:t>(n</a:t>
            </a:r>
            <a:r>
              <a:rPr lang="en-US" altLang="zh-CN" sz="2000" b="1" baseline="30000" dirty="0">
                <a:latin typeface="Time New Romans"/>
                <a:ea typeface="仿宋" pitchFamily="49" charset="-122"/>
              </a:rPr>
              <a:t>2</a:t>
            </a:r>
            <a:r>
              <a:rPr lang="en-US" altLang="zh-CN" sz="2000" b="1" dirty="0">
                <a:latin typeface="Time New Romans"/>
                <a:ea typeface="仿宋" pitchFamily="49" charset="-122"/>
              </a:rPr>
              <a:t>)</a:t>
            </a:r>
            <a:r>
              <a:rPr lang="zh-CN" altLang="en-US" sz="2000" b="1" dirty="0">
                <a:latin typeface="Time New Romans"/>
                <a:ea typeface="仿宋" pitchFamily="49" charset="-122"/>
              </a:rPr>
              <a:t>。　</a:t>
            </a:r>
          </a:p>
        </p:txBody>
      </p:sp>
      <p:grpSp>
        <p:nvGrpSpPr>
          <p:cNvPr id="10" name="组合 9"/>
          <p:cNvGrpSpPr/>
          <p:nvPr/>
        </p:nvGrpSpPr>
        <p:grpSpPr>
          <a:xfrm>
            <a:off x="467544" y="123764"/>
            <a:ext cx="7848872" cy="649451"/>
            <a:chOff x="934096" y="5178843"/>
            <a:chExt cx="7848872" cy="649451"/>
          </a:xfrm>
        </p:grpSpPr>
        <p:grpSp>
          <p:nvGrpSpPr>
            <p:cNvPr id="11" name="组合 10"/>
            <p:cNvGrpSpPr/>
            <p:nvPr/>
          </p:nvGrpSpPr>
          <p:grpSpPr>
            <a:xfrm>
              <a:off x="934096" y="5178843"/>
              <a:ext cx="7848872" cy="649451"/>
              <a:chOff x="973866" y="5812653"/>
              <a:chExt cx="8549038" cy="850440"/>
            </a:xfrm>
          </p:grpSpPr>
          <p:sp>
            <p:nvSpPr>
              <p:cNvPr id="13"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14" name="TextBox 6"/>
              <p:cNvSpPr txBox="1">
                <a:spLocks noChangeArrowheads="1"/>
              </p:cNvSpPr>
              <p:nvPr/>
            </p:nvSpPr>
            <p:spPr bwMode="auto">
              <a:xfrm>
                <a:off x="973866" y="5812653"/>
                <a:ext cx="8549038" cy="8463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9.7 </a:t>
                </a:r>
                <a:r>
                  <a:rPr lang="zh-CN" altLang="en-US" sz="3600" b="1" dirty="0">
                    <a:latin typeface="Times New Roman" pitchFamily="18" charset="0"/>
                    <a:ea typeface="黑体" pitchFamily="49" charset="-122"/>
                  </a:rPr>
                  <a:t>最短路径</a:t>
                </a:r>
                <a:r>
                  <a:rPr lang="en-US" altLang="zh-CN" sz="3600" b="1" dirty="0">
                    <a:latin typeface="Times New Roman" pitchFamily="18" charset="0"/>
                    <a:ea typeface="黑体" pitchFamily="49" charset="-122"/>
                  </a:rPr>
                  <a:t>-</a:t>
                </a:r>
                <a:r>
                  <a:rPr lang="en-US" altLang="zh-CN" sz="3600" b="1" dirty="0"/>
                  <a:t>Dijkstra</a:t>
                </a:r>
                <a:r>
                  <a:rPr lang="zh-CN" altLang="en-US" sz="3600" b="1" dirty="0"/>
                  <a:t>算法实现</a:t>
                </a:r>
                <a:endParaRPr lang="zh-CN" altLang="en-US" sz="3600" b="1" dirty="0">
                  <a:latin typeface="Times New Roman" pitchFamily="18" charset="0"/>
                  <a:ea typeface="黑体" pitchFamily="49" charset="-122"/>
                </a:endParaRPr>
              </a:p>
            </p:txBody>
          </p:sp>
        </p:grpSp>
        <p:pic>
          <p:nvPicPr>
            <p:cNvPr id="12" name="图片 1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50552" y="5308113"/>
              <a:ext cx="386546" cy="3874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72634073-7A60-4313-A8C4-0CB921F2A2C9}" type="slidenum">
              <a:rPr lang="zh-CN" altLang="en-US">
                <a:latin typeface="Verdana" pitchFamily="34" charset="0"/>
                <a:ea typeface="宋体" pitchFamily="2" charset="-122"/>
              </a:rPr>
              <a:pPr/>
              <a:t>91</a:t>
            </a:fld>
            <a:endParaRPr lang="en-US" altLang="zh-CN">
              <a:latin typeface="Verdana" pitchFamily="34" charset="0"/>
              <a:ea typeface="宋体" pitchFamily="2" charset="-122"/>
            </a:endParaRPr>
          </a:p>
        </p:txBody>
      </p:sp>
      <p:sp>
        <p:nvSpPr>
          <p:cNvPr id="86020" name="Rectangle 3"/>
          <p:cNvSpPr>
            <a:spLocks noGrp="1" noChangeArrowheads="1"/>
          </p:cNvSpPr>
          <p:nvPr>
            <p:ph type="body" idx="1"/>
          </p:nvPr>
        </p:nvSpPr>
        <p:spPr/>
        <p:txBody>
          <a:bodyPr/>
          <a:lstStyle/>
          <a:p>
            <a:pPr eaLnBrk="1" hangingPunct="1"/>
            <a:endParaRPr lang="zh-CN" altLang="en-US"/>
          </a:p>
        </p:txBody>
      </p:sp>
      <p:sp>
        <p:nvSpPr>
          <p:cNvPr id="86021" name="Rectangle 4"/>
          <p:cNvSpPr>
            <a:spLocks noChangeArrowheads="1"/>
          </p:cNvSpPr>
          <p:nvPr/>
        </p:nvSpPr>
        <p:spPr bwMode="auto">
          <a:xfrm>
            <a:off x="611188" y="1125538"/>
            <a:ext cx="7993062" cy="496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469900" indent="-469900">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spcBef>
                <a:spcPct val="20000"/>
              </a:spcBef>
              <a:buClr>
                <a:schemeClr val="accent2"/>
              </a:buClr>
              <a:buFont typeface="Wingdings" pitchFamily="2" charset="2"/>
              <a:buNone/>
            </a:pPr>
            <a:r>
              <a:rPr lang="zh-CN" altLang="en-US" sz="2000">
                <a:latin typeface="Times New Roman" pitchFamily="18" charset="0"/>
              </a:rPr>
              <a:t>练习：</a:t>
            </a:r>
          </a:p>
        </p:txBody>
      </p:sp>
      <p:pic>
        <p:nvPicPr>
          <p:cNvPr id="2" name="Picture 6" descr="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63713" y="3860800"/>
            <a:ext cx="4983162"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9" name="组合 8"/>
          <p:cNvGrpSpPr/>
          <p:nvPr/>
        </p:nvGrpSpPr>
        <p:grpSpPr>
          <a:xfrm>
            <a:off x="467544" y="123764"/>
            <a:ext cx="7848872" cy="649451"/>
            <a:chOff x="934096" y="5178843"/>
            <a:chExt cx="7848872" cy="649451"/>
          </a:xfrm>
        </p:grpSpPr>
        <p:grpSp>
          <p:nvGrpSpPr>
            <p:cNvPr id="10" name="组合 9"/>
            <p:cNvGrpSpPr/>
            <p:nvPr/>
          </p:nvGrpSpPr>
          <p:grpSpPr>
            <a:xfrm>
              <a:off x="934096" y="5178843"/>
              <a:ext cx="7848872" cy="649451"/>
              <a:chOff x="973866" y="5812653"/>
              <a:chExt cx="8549038" cy="850440"/>
            </a:xfrm>
          </p:grpSpPr>
          <p:sp>
            <p:nvSpPr>
              <p:cNvPr id="12"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13" name="TextBox 6"/>
              <p:cNvSpPr txBox="1">
                <a:spLocks noChangeArrowheads="1"/>
              </p:cNvSpPr>
              <p:nvPr/>
            </p:nvSpPr>
            <p:spPr bwMode="auto">
              <a:xfrm>
                <a:off x="973866" y="5812653"/>
                <a:ext cx="8549038" cy="8463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9.7 </a:t>
                </a:r>
                <a:r>
                  <a:rPr lang="zh-CN" altLang="en-US" sz="3600" b="1" dirty="0">
                    <a:latin typeface="Times New Roman" pitchFamily="18" charset="0"/>
                    <a:ea typeface="黑体" pitchFamily="49" charset="-122"/>
                  </a:rPr>
                  <a:t>最短路径</a:t>
                </a:r>
                <a:r>
                  <a:rPr lang="en-US" altLang="zh-CN" sz="3600" b="1" dirty="0">
                    <a:latin typeface="Times New Roman" pitchFamily="18" charset="0"/>
                    <a:ea typeface="黑体" pitchFamily="49" charset="-122"/>
                  </a:rPr>
                  <a:t>-</a:t>
                </a:r>
                <a:r>
                  <a:rPr lang="en-US" altLang="zh-CN" sz="3600" b="1" dirty="0"/>
                  <a:t>Dijkstra</a:t>
                </a:r>
                <a:r>
                  <a:rPr lang="zh-CN" altLang="en-US" sz="3600" b="1" dirty="0"/>
                  <a:t>算法练习</a:t>
                </a:r>
                <a:endParaRPr lang="zh-CN" altLang="en-US" sz="3600" b="1" dirty="0">
                  <a:latin typeface="Times New Roman" pitchFamily="18" charset="0"/>
                  <a:ea typeface="黑体" pitchFamily="49" charset="-122"/>
                </a:endParaRPr>
              </a:p>
            </p:txBody>
          </p:sp>
        </p:grpSp>
        <p:pic>
          <p:nvPicPr>
            <p:cNvPr id="11" name="图片 1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50552" y="5308113"/>
              <a:ext cx="386546" cy="387475"/>
            </a:xfrm>
            <a:prstGeom prst="rect">
              <a:avLst/>
            </a:prstGeom>
          </p:spPr>
        </p:pic>
      </p:grpSp>
      <p:pic>
        <p:nvPicPr>
          <p:cNvPr id="3" name="图片 2"/>
          <p:cNvPicPr>
            <a:picLocks noChangeAspect="1"/>
          </p:cNvPicPr>
          <p:nvPr/>
        </p:nvPicPr>
        <p:blipFill>
          <a:blip r:embed="rId4"/>
          <a:stretch>
            <a:fillRect/>
          </a:stretch>
        </p:blipFill>
        <p:spPr>
          <a:xfrm>
            <a:off x="1491457" y="1535113"/>
            <a:ext cx="5801045" cy="2273300"/>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4000" y="1340768"/>
            <a:ext cx="8352496" cy="4678451"/>
          </a:xfrm>
        </p:spPr>
        <p:txBody>
          <a:bodyPr/>
          <a:lstStyle/>
          <a:p>
            <a:pPr>
              <a:buClr>
                <a:srgbClr val="FF0000"/>
              </a:buClr>
              <a:buFont typeface="Wingdings" pitchFamily="2" charset="2"/>
              <a:buChar char="n"/>
            </a:pPr>
            <a:r>
              <a:rPr lang="zh-CN" altLang="en-US" sz="2400" b="1" dirty="0"/>
              <a:t>贝尔曼</a:t>
            </a:r>
            <a:r>
              <a:rPr lang="en-US" altLang="zh-CN" sz="2400" b="1" dirty="0"/>
              <a:t>-</a:t>
            </a:r>
            <a:r>
              <a:rPr lang="zh-CN" altLang="en-US" sz="2400" b="1" dirty="0"/>
              <a:t>福特算法</a:t>
            </a:r>
            <a:r>
              <a:rPr lang="en-US" altLang="zh-CN" sz="2400" b="1" dirty="0"/>
              <a:t>(</a:t>
            </a:r>
            <a:r>
              <a:rPr lang="en-US" altLang="zh-CN" sz="2000" dirty="0">
                <a:solidFill>
                  <a:srgbClr val="0000FF"/>
                </a:solidFill>
                <a:latin typeface="Arial" pitchFamily="34" charset="0"/>
              </a:rPr>
              <a:t>Bellman-Ford/</a:t>
            </a:r>
            <a:r>
              <a:rPr lang="en-US" altLang="zh-CN" sz="2000" dirty="0">
                <a:solidFill>
                  <a:srgbClr val="0000FF"/>
                </a:solidFill>
              </a:rPr>
              <a:t>Moore-Bellman-Ford</a:t>
            </a:r>
            <a:r>
              <a:rPr lang="zh-CN" altLang="en-US" sz="2400" dirty="0">
                <a:latin typeface="Arial" pitchFamily="34" charset="0"/>
              </a:rPr>
              <a:t>算法</a:t>
            </a:r>
            <a:r>
              <a:rPr lang="en-US" altLang="zh-CN" sz="2400" dirty="0">
                <a:latin typeface="Arial" pitchFamily="34" charset="0"/>
              </a:rPr>
              <a:t>)</a:t>
            </a:r>
          </a:p>
          <a:p>
            <a:endParaRPr lang="en-US" altLang="zh-CN" sz="2400" dirty="0"/>
          </a:p>
          <a:p>
            <a:endParaRPr lang="en-US" altLang="zh-CN" sz="2400" dirty="0"/>
          </a:p>
          <a:p>
            <a:endParaRPr lang="en-US" altLang="zh-CN" sz="2400" dirty="0"/>
          </a:p>
          <a:p>
            <a:endParaRPr lang="en-US" altLang="zh-CN" sz="2400" dirty="0"/>
          </a:p>
          <a:p>
            <a:pPr>
              <a:buClr>
                <a:srgbClr val="FF0000"/>
              </a:buClr>
              <a:buFont typeface="Wingdings" pitchFamily="2" charset="2"/>
              <a:buChar char="n"/>
            </a:pPr>
            <a:r>
              <a:rPr lang="zh-CN" altLang="en-US" sz="2000" b="1" dirty="0"/>
              <a:t>优缺点</a:t>
            </a:r>
            <a:r>
              <a:rPr lang="zh-CN" altLang="en-US" sz="2000" dirty="0"/>
              <a:t>：</a:t>
            </a:r>
            <a:r>
              <a:rPr lang="zh-CN" altLang="en-US" sz="2000" dirty="0">
                <a:solidFill>
                  <a:srgbClr val="FF0000"/>
                </a:solidFill>
              </a:rPr>
              <a:t>边的权值可以为负数、实现简单</a:t>
            </a:r>
            <a:r>
              <a:rPr lang="zh-CN" altLang="en-US" sz="2000" dirty="0"/>
              <a:t>；</a:t>
            </a:r>
            <a:r>
              <a:rPr lang="zh-CN" altLang="en-US" sz="2000" dirty="0">
                <a:solidFill>
                  <a:srgbClr val="FF0000"/>
                </a:solidFill>
              </a:rPr>
              <a:t>时间复杂度过高</a:t>
            </a:r>
            <a:r>
              <a:rPr lang="en-US" altLang="zh-CN" sz="2000" dirty="0">
                <a:solidFill>
                  <a:srgbClr val="FF0000"/>
                </a:solidFill>
              </a:rPr>
              <a:t>: </a:t>
            </a:r>
            <a:r>
              <a:rPr lang="en-US" altLang="zh-CN" sz="2000" dirty="0">
                <a:solidFill>
                  <a:srgbClr val="0000FF"/>
                </a:solidFill>
              </a:rPr>
              <a:t>O(|V||E|);</a:t>
            </a:r>
          </a:p>
          <a:p>
            <a:pPr>
              <a:buClr>
                <a:srgbClr val="FF0000"/>
              </a:buClr>
              <a:buFont typeface="Wingdings" pitchFamily="2" charset="2"/>
              <a:buChar char="ü"/>
            </a:pPr>
            <a:r>
              <a:rPr lang="zh-CN" altLang="en-US" sz="2000" dirty="0"/>
              <a:t> </a:t>
            </a:r>
            <a:r>
              <a:rPr lang="en-US" altLang="zh-CN" sz="2000" dirty="0">
                <a:solidFill>
                  <a:srgbClr val="FF0000"/>
                </a:solidFill>
              </a:rPr>
              <a:t>SPFA</a:t>
            </a:r>
            <a:r>
              <a:rPr lang="en-US" altLang="zh-CN" sz="2000" dirty="0"/>
              <a:t> (</a:t>
            </a:r>
            <a:r>
              <a:rPr lang="en-US" altLang="zh-CN" sz="1800" dirty="0">
                <a:solidFill>
                  <a:srgbClr val="0000FF"/>
                </a:solidFill>
              </a:rPr>
              <a:t>Shortest Path Faster Algorithm</a:t>
            </a:r>
            <a:r>
              <a:rPr lang="en-US" altLang="zh-CN" sz="2000" dirty="0"/>
              <a:t>)</a:t>
            </a:r>
            <a:r>
              <a:rPr lang="zh-CN" altLang="en-US" sz="2000" dirty="0"/>
              <a:t>是</a:t>
            </a:r>
            <a:r>
              <a:rPr lang="en-US" altLang="zh-CN" sz="2000" dirty="0"/>
              <a:t>Bellman-Ford</a:t>
            </a:r>
            <a:r>
              <a:rPr lang="zh-CN" altLang="en-US" sz="2000" dirty="0"/>
              <a:t>算法的一种队列优化，减少了不必要的冗余计算。</a:t>
            </a:r>
            <a:endParaRPr lang="en-US" altLang="zh-CN" sz="2000" dirty="0"/>
          </a:p>
          <a:p>
            <a:pPr>
              <a:buClr>
                <a:srgbClr val="FF0000"/>
              </a:buClr>
              <a:buFont typeface="Wingdings" pitchFamily="2" charset="2"/>
              <a:buChar char="n"/>
            </a:pPr>
            <a:r>
              <a:rPr lang="zh-CN" altLang="en-US" sz="2000" b="1" dirty="0"/>
              <a:t>应用</a:t>
            </a:r>
            <a:endParaRPr lang="en-US" altLang="zh-CN" sz="2000" b="1" dirty="0"/>
          </a:p>
          <a:p>
            <a:pPr lvl="1">
              <a:buClr>
                <a:srgbClr val="FF0000"/>
              </a:buClr>
              <a:buFont typeface="Arial" pitchFamily="34" charset="0"/>
              <a:buChar char="•"/>
            </a:pPr>
            <a:r>
              <a:rPr lang="zh-CN" altLang="en-US" sz="1600" b="1" dirty="0">
                <a:solidFill>
                  <a:srgbClr val="FF0000"/>
                </a:solidFill>
              </a:rPr>
              <a:t>单源最短路径</a:t>
            </a:r>
            <a:r>
              <a:rPr lang="en-US" altLang="zh-CN" sz="1600" b="1" dirty="0"/>
              <a:t>(</a:t>
            </a:r>
            <a:r>
              <a:rPr lang="zh-CN" altLang="en-US" sz="1600" b="1" dirty="0"/>
              <a:t>从源点</a:t>
            </a:r>
            <a:r>
              <a:rPr lang="en-US" altLang="zh-CN" sz="1600" b="1" dirty="0"/>
              <a:t>s</a:t>
            </a:r>
            <a:r>
              <a:rPr lang="zh-CN" altLang="en-US" sz="1600" b="1" dirty="0"/>
              <a:t>到其它所有顶点</a:t>
            </a:r>
            <a:r>
              <a:rPr lang="en-US" altLang="zh-CN" sz="1600" b="1" dirty="0"/>
              <a:t>v);</a:t>
            </a:r>
          </a:p>
          <a:p>
            <a:pPr lvl="1">
              <a:buClr>
                <a:srgbClr val="FF0000"/>
              </a:buClr>
              <a:buFont typeface="Arial" pitchFamily="34" charset="0"/>
              <a:buChar char="•"/>
            </a:pPr>
            <a:r>
              <a:rPr lang="zh-CN" altLang="en-US" sz="1600" b="1" dirty="0"/>
              <a:t>有向图</a:t>
            </a:r>
            <a:r>
              <a:rPr lang="en-US" altLang="zh-CN" sz="1600" b="1" dirty="0"/>
              <a:t>&amp;</a:t>
            </a:r>
            <a:r>
              <a:rPr lang="zh-CN" altLang="en-US" sz="1600" b="1" dirty="0"/>
              <a:t>无向图</a:t>
            </a:r>
            <a:r>
              <a:rPr lang="en-US" altLang="zh-CN" sz="1600" b="1" dirty="0"/>
              <a:t>(</a:t>
            </a:r>
            <a:r>
              <a:rPr lang="zh-CN" altLang="en-US" sz="1600" b="1" dirty="0"/>
              <a:t>无向图可以看作</a:t>
            </a:r>
            <a:r>
              <a:rPr lang="en-US" altLang="zh-CN" sz="1600" b="1" dirty="0"/>
              <a:t>(</a:t>
            </a:r>
            <a:r>
              <a:rPr lang="en-US" altLang="zh-CN" sz="1600" b="1" dirty="0" err="1"/>
              <a:t>u,v</a:t>
            </a:r>
            <a:r>
              <a:rPr lang="en-US" altLang="zh-CN" sz="1600" b="1" dirty="0"/>
              <a:t>),(</a:t>
            </a:r>
            <a:r>
              <a:rPr lang="en-US" altLang="zh-CN" sz="1600" b="1" dirty="0" err="1"/>
              <a:t>v,u</a:t>
            </a:r>
            <a:r>
              <a:rPr lang="en-US" altLang="zh-CN" sz="1600" b="1" dirty="0"/>
              <a:t>)</a:t>
            </a:r>
            <a:r>
              <a:rPr lang="zh-CN" altLang="en-US" sz="1600" b="1" dirty="0"/>
              <a:t>同属于边集</a:t>
            </a:r>
            <a:r>
              <a:rPr lang="en-US" altLang="zh-CN" sz="1600" b="1" dirty="0"/>
              <a:t>E</a:t>
            </a:r>
            <a:r>
              <a:rPr lang="zh-CN" altLang="en-US" sz="1600" b="1" dirty="0"/>
              <a:t>的有向图</a:t>
            </a:r>
            <a:r>
              <a:rPr lang="en-US" altLang="zh-CN" sz="1600" b="1" dirty="0"/>
              <a:t>);</a:t>
            </a:r>
          </a:p>
          <a:p>
            <a:pPr lvl="1">
              <a:buClr>
                <a:srgbClr val="FF0000"/>
              </a:buClr>
              <a:buFont typeface="Arial" pitchFamily="34" charset="0"/>
              <a:buChar char="•"/>
            </a:pPr>
            <a:r>
              <a:rPr lang="zh-CN" altLang="en-US" sz="1600" b="1" dirty="0"/>
              <a:t>边权可正可负</a:t>
            </a:r>
            <a:r>
              <a:rPr lang="en-US" altLang="zh-CN" sz="1600" b="1" dirty="0"/>
              <a:t>(</a:t>
            </a:r>
            <a:r>
              <a:rPr lang="zh-CN" altLang="en-US" sz="1600" b="1" dirty="0"/>
              <a:t>如有负权回路输出错误提示</a:t>
            </a:r>
            <a:r>
              <a:rPr lang="en-US" altLang="zh-CN" sz="1600" b="1" dirty="0"/>
              <a:t>);</a:t>
            </a:r>
          </a:p>
          <a:p>
            <a:pPr lvl="1">
              <a:buClr>
                <a:srgbClr val="FF0000"/>
              </a:buClr>
              <a:buFont typeface="Arial" pitchFamily="34" charset="0"/>
              <a:buChar char="•"/>
            </a:pPr>
            <a:r>
              <a:rPr lang="zh-CN" altLang="en-US" sz="1600" b="1" dirty="0">
                <a:solidFill>
                  <a:srgbClr val="FF0000"/>
                </a:solidFill>
              </a:rPr>
              <a:t>差分约束系统</a:t>
            </a:r>
            <a:r>
              <a:rPr lang="en-US" altLang="zh-CN" sz="1600" b="1" dirty="0"/>
              <a:t>;</a:t>
            </a:r>
          </a:p>
          <a:p>
            <a:pPr marL="857250" lvl="2" indent="0">
              <a:buNone/>
            </a:pPr>
            <a:endParaRPr lang="zh-CN" altLang="en-US" sz="1600" dirty="0">
              <a:solidFill>
                <a:srgbClr val="333333"/>
              </a:solidFill>
              <a:latin typeface="Arial" pitchFamily="34" charset="0"/>
            </a:endParaRPr>
          </a:p>
        </p:txBody>
      </p:sp>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92</a:t>
            </a:fld>
            <a:endParaRPr lang="zh-CN" altLang="en-US" dirty="0"/>
          </a:p>
        </p:txBody>
      </p:sp>
      <p:pic>
        <p:nvPicPr>
          <p:cNvPr id="6" name="图片 5"/>
          <p:cNvPicPr>
            <a:picLocks noChangeAspect="1"/>
          </p:cNvPicPr>
          <p:nvPr/>
        </p:nvPicPr>
        <p:blipFill>
          <a:blip r:embed="rId2"/>
          <a:stretch>
            <a:fillRect/>
          </a:stretch>
        </p:blipFill>
        <p:spPr>
          <a:xfrm>
            <a:off x="674591" y="1772816"/>
            <a:ext cx="8229600" cy="1543050"/>
          </a:xfrm>
          <a:prstGeom prst="rect">
            <a:avLst/>
          </a:prstGeom>
        </p:spPr>
      </p:pic>
      <p:grpSp>
        <p:nvGrpSpPr>
          <p:cNvPr id="7" name="组合 6"/>
          <p:cNvGrpSpPr/>
          <p:nvPr/>
        </p:nvGrpSpPr>
        <p:grpSpPr>
          <a:xfrm>
            <a:off x="-1332656" y="123764"/>
            <a:ext cx="7848872" cy="649451"/>
            <a:chOff x="-866104" y="5178843"/>
            <a:chExt cx="7848872" cy="649451"/>
          </a:xfrm>
        </p:grpSpPr>
        <p:grpSp>
          <p:nvGrpSpPr>
            <p:cNvPr id="8" name="组合 7"/>
            <p:cNvGrpSpPr/>
            <p:nvPr/>
          </p:nvGrpSpPr>
          <p:grpSpPr>
            <a:xfrm>
              <a:off x="-866104" y="5178843"/>
              <a:ext cx="7848872" cy="649451"/>
              <a:chOff x="-986934" y="5812653"/>
              <a:chExt cx="8549038" cy="850440"/>
            </a:xfrm>
          </p:grpSpPr>
          <p:sp>
            <p:nvSpPr>
              <p:cNvPr id="10"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11" name="TextBox 6"/>
              <p:cNvSpPr txBox="1">
                <a:spLocks noChangeArrowheads="1"/>
              </p:cNvSpPr>
              <p:nvPr/>
            </p:nvSpPr>
            <p:spPr bwMode="auto">
              <a:xfrm>
                <a:off x="-986934" y="5812653"/>
                <a:ext cx="8549038" cy="8463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9.7 </a:t>
                </a:r>
                <a:r>
                  <a:rPr lang="zh-CN" altLang="en-US" sz="3600" b="1" dirty="0">
                    <a:latin typeface="Times New Roman" pitchFamily="18" charset="0"/>
                    <a:ea typeface="黑体" pitchFamily="49" charset="-122"/>
                  </a:rPr>
                  <a:t>最短路径</a:t>
                </a:r>
              </a:p>
            </p:txBody>
          </p:sp>
        </p:grpSp>
        <p:pic>
          <p:nvPicPr>
            <p:cNvPr id="9" name="图片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50552" y="5308113"/>
              <a:ext cx="386546" cy="387475"/>
            </a:xfrm>
            <a:prstGeom prst="rect">
              <a:avLst/>
            </a:prstGeom>
          </p:spPr>
        </p:pic>
      </p:grpSp>
      <p:sp>
        <p:nvSpPr>
          <p:cNvPr id="12" name="Rectangle 145"/>
          <p:cNvSpPr>
            <a:spLocks noChangeArrowheads="1"/>
          </p:cNvSpPr>
          <p:nvPr/>
        </p:nvSpPr>
        <p:spPr bwMode="auto">
          <a:xfrm>
            <a:off x="310858" y="908720"/>
            <a:ext cx="353173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marL="457200" indent="-457200">
              <a:buClr>
                <a:srgbClr val="FF0000"/>
              </a:buClr>
              <a:buFont typeface="Wingdings" pitchFamily="2" charset="2"/>
              <a:buChar char="Ø"/>
            </a:pPr>
            <a:r>
              <a:rPr lang="zh-CN" altLang="en-US" sz="2800" b="1" dirty="0"/>
              <a:t>其他最短路径算法</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5404" y="912683"/>
            <a:ext cx="8352496" cy="5732755"/>
          </a:xfrm>
        </p:spPr>
        <p:txBody>
          <a:bodyPr/>
          <a:lstStyle/>
          <a:p>
            <a:pPr>
              <a:buClr>
                <a:srgbClr val="FF0000"/>
              </a:buClr>
              <a:buFont typeface="Wingdings" pitchFamily="2" charset="2"/>
              <a:buChar char="n"/>
            </a:pPr>
            <a:r>
              <a:rPr lang="en-US" altLang="zh-CN" sz="2400" b="1" dirty="0"/>
              <a:t>A*</a:t>
            </a:r>
            <a:r>
              <a:rPr lang="zh-CN" altLang="en-US" sz="2400" b="1" dirty="0"/>
              <a:t>算法</a:t>
            </a:r>
            <a:r>
              <a:rPr lang="en-US" altLang="zh-CN" sz="2400" b="1" dirty="0"/>
              <a:t>(A-Star</a:t>
            </a:r>
            <a:r>
              <a:rPr lang="en-US" altLang="zh-CN" sz="2400" b="1" dirty="0">
                <a:latin typeface="Arial" pitchFamily="34" charset="0"/>
              </a:rPr>
              <a:t>)</a:t>
            </a:r>
          </a:p>
          <a:p>
            <a:pPr lvl="1">
              <a:buClr>
                <a:srgbClr val="FF0000"/>
              </a:buClr>
            </a:pPr>
            <a:r>
              <a:rPr lang="zh-CN" altLang="en-US" sz="2000" b="1" dirty="0"/>
              <a:t>启发式搜索算法</a:t>
            </a:r>
            <a:endParaRPr lang="en-US" altLang="zh-CN" sz="2000" b="1" dirty="0">
              <a:latin typeface="Arial" pitchFamily="34" charset="0"/>
            </a:endParaRPr>
          </a:p>
          <a:p>
            <a:pPr lvl="1">
              <a:buClr>
                <a:srgbClr val="FF0000"/>
              </a:buClr>
            </a:pPr>
            <a:r>
              <a:rPr lang="zh-CN" altLang="en-US" sz="2000" dirty="0"/>
              <a:t>公式：</a:t>
            </a:r>
            <a:r>
              <a:rPr lang="en-US" altLang="zh-CN" sz="2000" dirty="0"/>
              <a:t>f(n)=g(n)+h(n),</a:t>
            </a:r>
          </a:p>
          <a:p>
            <a:pPr lvl="2">
              <a:spcBef>
                <a:spcPts val="0"/>
              </a:spcBef>
              <a:buClr>
                <a:srgbClr val="FF0000"/>
              </a:buClr>
            </a:pPr>
            <a:r>
              <a:rPr lang="en-US" altLang="zh-CN" sz="1800" dirty="0"/>
              <a:t>f(n) </a:t>
            </a:r>
            <a:r>
              <a:rPr lang="zh-CN" altLang="en-US" sz="1800" dirty="0"/>
              <a:t>是从初始状态经由状态</a:t>
            </a:r>
            <a:r>
              <a:rPr lang="en-US" altLang="zh-CN" sz="1800" dirty="0"/>
              <a:t>n</a:t>
            </a:r>
            <a:r>
              <a:rPr lang="zh-CN" altLang="en-US" sz="1800" dirty="0"/>
              <a:t>到目标状态的代价估计，</a:t>
            </a:r>
          </a:p>
          <a:p>
            <a:pPr lvl="2">
              <a:spcBef>
                <a:spcPts val="0"/>
              </a:spcBef>
              <a:buClr>
                <a:srgbClr val="FF0000"/>
              </a:buClr>
            </a:pPr>
            <a:r>
              <a:rPr lang="en-US" altLang="zh-CN" sz="1800" dirty="0"/>
              <a:t>g(n) </a:t>
            </a:r>
            <a:r>
              <a:rPr lang="zh-CN" altLang="en-US" sz="1800" dirty="0"/>
              <a:t>是在状态空间中从初始状态到状态</a:t>
            </a:r>
            <a:r>
              <a:rPr lang="en-US" altLang="zh-CN" sz="1800" dirty="0"/>
              <a:t>n</a:t>
            </a:r>
            <a:r>
              <a:rPr lang="zh-CN" altLang="en-US" sz="1800" dirty="0"/>
              <a:t>的实际代价，</a:t>
            </a:r>
          </a:p>
          <a:p>
            <a:pPr lvl="2">
              <a:spcBef>
                <a:spcPts val="0"/>
              </a:spcBef>
              <a:buClr>
                <a:srgbClr val="FF0000"/>
              </a:buClr>
            </a:pPr>
            <a:r>
              <a:rPr lang="en-US" altLang="zh-CN" sz="1800" dirty="0"/>
              <a:t>h(n) </a:t>
            </a:r>
            <a:r>
              <a:rPr lang="zh-CN" altLang="en-US" sz="1800" dirty="0"/>
              <a:t>是从状态</a:t>
            </a:r>
            <a:r>
              <a:rPr lang="en-US" altLang="zh-CN" sz="1800" dirty="0"/>
              <a:t>n</a:t>
            </a:r>
            <a:r>
              <a:rPr lang="zh-CN" altLang="en-US" sz="1800" dirty="0"/>
              <a:t>到目标状态的最佳路径的估计代价。</a:t>
            </a:r>
          </a:p>
          <a:p>
            <a:pPr lvl="2">
              <a:spcBef>
                <a:spcPts val="0"/>
              </a:spcBef>
              <a:buClr>
                <a:srgbClr val="FF0000"/>
              </a:buClr>
            </a:pPr>
            <a:r>
              <a:rPr lang="zh-CN" altLang="en-US" sz="1800" dirty="0"/>
              <a:t>注：路径搜索问题，状态</a:t>
            </a:r>
            <a:r>
              <a:rPr lang="en-US" altLang="zh-CN" sz="1800" dirty="0"/>
              <a:t>-</a:t>
            </a:r>
            <a:r>
              <a:rPr lang="zh-CN" altLang="en-US" sz="1800" dirty="0"/>
              <a:t>图中的节点，代价</a:t>
            </a:r>
            <a:r>
              <a:rPr lang="en-US" altLang="zh-CN" sz="1800" dirty="0"/>
              <a:t>-</a:t>
            </a:r>
            <a:r>
              <a:rPr lang="zh-CN" altLang="en-US" sz="1800" dirty="0"/>
              <a:t>距离</a:t>
            </a:r>
          </a:p>
          <a:p>
            <a:pPr lvl="1">
              <a:buClr>
                <a:srgbClr val="FF0000"/>
              </a:buClr>
            </a:pPr>
            <a:r>
              <a:rPr lang="zh-CN" altLang="en-US" sz="2000" dirty="0"/>
              <a:t>该算法在最短路径搜索算法中分类为：</a:t>
            </a:r>
          </a:p>
          <a:p>
            <a:pPr lvl="2">
              <a:buClr>
                <a:srgbClr val="FF0000"/>
              </a:buClr>
            </a:pPr>
            <a:r>
              <a:rPr lang="zh-CN" altLang="en-US" sz="1800" dirty="0">
                <a:solidFill>
                  <a:srgbClr val="0000FF"/>
                </a:solidFill>
              </a:rPr>
              <a:t>直接搜索算法</a:t>
            </a:r>
            <a:r>
              <a:rPr lang="zh-CN" altLang="en-US" sz="1800" dirty="0"/>
              <a:t>：直接在实际地图上进行搜索，不经过任何预处理；</a:t>
            </a:r>
          </a:p>
          <a:p>
            <a:pPr lvl="2">
              <a:buClr>
                <a:srgbClr val="FF0000"/>
              </a:buClr>
            </a:pPr>
            <a:r>
              <a:rPr lang="zh-CN" altLang="en-US" sz="1800" dirty="0">
                <a:solidFill>
                  <a:srgbClr val="0000FF"/>
                </a:solidFill>
              </a:rPr>
              <a:t>启发式算法</a:t>
            </a:r>
            <a:r>
              <a:rPr lang="zh-CN" altLang="en-US" sz="1800" dirty="0"/>
              <a:t>：通过启发函数引导算法的搜索方向；</a:t>
            </a:r>
          </a:p>
          <a:p>
            <a:pPr lvl="2">
              <a:buClr>
                <a:srgbClr val="FF0000"/>
              </a:buClr>
            </a:pPr>
            <a:r>
              <a:rPr lang="zh-CN" altLang="en-US" sz="1800" dirty="0">
                <a:solidFill>
                  <a:srgbClr val="0000FF"/>
                </a:solidFill>
              </a:rPr>
              <a:t>静态图搜索算法</a:t>
            </a:r>
            <a:r>
              <a:rPr lang="zh-CN" altLang="en-US" sz="1800" dirty="0"/>
              <a:t>：被搜索的图的权值不随时间变化（也可适用于动态</a:t>
            </a:r>
            <a:endParaRPr lang="en-US" altLang="zh-CN" sz="1800" dirty="0"/>
          </a:p>
          <a:p>
            <a:pPr marL="914400" lvl="2" indent="0">
              <a:buClr>
                <a:srgbClr val="FF0000"/>
              </a:buClr>
              <a:buNone/>
            </a:pPr>
            <a:r>
              <a:rPr lang="en-US" altLang="zh-CN" sz="1800" dirty="0"/>
              <a:t>                                    </a:t>
            </a:r>
            <a:r>
              <a:rPr lang="zh-CN" altLang="en-US" sz="1800" dirty="0"/>
              <a:t>图的搜索）</a:t>
            </a:r>
            <a:endParaRPr lang="en-US" altLang="zh-CN" sz="1800" dirty="0"/>
          </a:p>
          <a:p>
            <a:pPr lvl="1">
              <a:buClr>
                <a:srgbClr val="FF0000"/>
              </a:buClr>
            </a:pPr>
            <a:r>
              <a:rPr lang="en-US" altLang="zh-CN" sz="1600" b="1" dirty="0"/>
              <a:t>BFS</a:t>
            </a:r>
            <a:r>
              <a:rPr lang="zh-CN" altLang="en-US" sz="1600" b="1" dirty="0"/>
              <a:t>是</a:t>
            </a:r>
            <a:r>
              <a:rPr lang="en-US" altLang="zh-CN" sz="1600" b="1" dirty="0"/>
              <a:t>A</a:t>
            </a:r>
            <a:r>
              <a:rPr lang="zh-CN" altLang="en-US" sz="1600" b="1" dirty="0"/>
              <a:t>*的特例；</a:t>
            </a:r>
            <a:r>
              <a:rPr lang="en-US" altLang="zh-CN" sz="1600" b="1" dirty="0"/>
              <a:t>Dijkstra</a:t>
            </a:r>
            <a:r>
              <a:rPr lang="zh-CN" altLang="en-US" sz="1600" b="1" dirty="0"/>
              <a:t>算法与</a:t>
            </a:r>
            <a:r>
              <a:rPr lang="en-US" altLang="zh-CN" sz="1600" b="1" dirty="0"/>
              <a:t>A</a:t>
            </a:r>
            <a:r>
              <a:rPr lang="zh-CN" altLang="en-US" sz="1600" b="1" dirty="0"/>
              <a:t>*本质一样，但前者没有启发策略，会比</a:t>
            </a:r>
            <a:r>
              <a:rPr lang="en-US" altLang="zh-CN" sz="1600" b="1" dirty="0"/>
              <a:t>A</a:t>
            </a:r>
            <a:r>
              <a:rPr lang="zh-CN" altLang="en-US" sz="1600" b="1" dirty="0"/>
              <a:t>*稍慢；</a:t>
            </a:r>
            <a:endParaRPr lang="en-US" altLang="zh-CN" sz="1600" b="1" dirty="0"/>
          </a:p>
          <a:p>
            <a:pPr lvl="1">
              <a:buClr>
                <a:srgbClr val="FF0000"/>
              </a:buClr>
            </a:pPr>
            <a:r>
              <a:rPr lang="zh-CN" altLang="en-US" sz="1600" b="1" dirty="0"/>
              <a:t>理论上时间最优；空间增长指数级；</a:t>
            </a:r>
            <a:endParaRPr lang="en-US" altLang="zh-CN" sz="1600" b="1" dirty="0"/>
          </a:p>
          <a:p>
            <a:pPr lvl="1">
              <a:buClr>
                <a:srgbClr val="FF0000"/>
              </a:buClr>
            </a:pPr>
            <a:r>
              <a:rPr lang="zh-CN" altLang="en-US" sz="1600" dirty="0"/>
              <a:t>单源最短路径问题、空间状态搜索等</a:t>
            </a:r>
          </a:p>
          <a:p>
            <a:pPr>
              <a:buClr>
                <a:srgbClr val="FF0000"/>
              </a:buClr>
              <a:buFont typeface="Wingdings" pitchFamily="2" charset="2"/>
              <a:buChar char="n"/>
            </a:pPr>
            <a:r>
              <a:rPr lang="zh-CN" altLang="en-US" sz="2000" b="1" dirty="0"/>
              <a:t>参考资料</a:t>
            </a:r>
            <a:endParaRPr lang="en-US" altLang="zh-CN" sz="2000" b="1" dirty="0"/>
          </a:p>
          <a:p>
            <a:pPr marL="857250" lvl="2" indent="0">
              <a:buNone/>
            </a:pPr>
            <a:endParaRPr lang="zh-CN" altLang="en-US" sz="1600" dirty="0">
              <a:solidFill>
                <a:srgbClr val="333333"/>
              </a:solidFill>
              <a:latin typeface="Arial" pitchFamily="34" charset="0"/>
            </a:endParaRPr>
          </a:p>
        </p:txBody>
      </p:sp>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93</a:t>
            </a:fld>
            <a:endParaRPr lang="zh-CN" altLang="en-US" dirty="0"/>
          </a:p>
        </p:txBody>
      </p:sp>
      <p:grpSp>
        <p:nvGrpSpPr>
          <p:cNvPr id="7" name="组合 6"/>
          <p:cNvGrpSpPr/>
          <p:nvPr/>
        </p:nvGrpSpPr>
        <p:grpSpPr>
          <a:xfrm>
            <a:off x="-1332656" y="123764"/>
            <a:ext cx="7848872" cy="649451"/>
            <a:chOff x="-866104" y="5178843"/>
            <a:chExt cx="7848872" cy="649451"/>
          </a:xfrm>
        </p:grpSpPr>
        <p:grpSp>
          <p:nvGrpSpPr>
            <p:cNvPr id="8" name="组合 7"/>
            <p:cNvGrpSpPr/>
            <p:nvPr/>
          </p:nvGrpSpPr>
          <p:grpSpPr>
            <a:xfrm>
              <a:off x="-866104" y="5178843"/>
              <a:ext cx="7848872" cy="649451"/>
              <a:chOff x="-986934" y="5812653"/>
              <a:chExt cx="8549038" cy="850440"/>
            </a:xfrm>
          </p:grpSpPr>
          <p:sp>
            <p:nvSpPr>
              <p:cNvPr id="10"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11" name="TextBox 6"/>
              <p:cNvSpPr txBox="1">
                <a:spLocks noChangeArrowheads="1"/>
              </p:cNvSpPr>
              <p:nvPr/>
            </p:nvSpPr>
            <p:spPr bwMode="auto">
              <a:xfrm>
                <a:off x="-986934" y="5812653"/>
                <a:ext cx="8549038" cy="8463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9.7 </a:t>
                </a:r>
                <a:r>
                  <a:rPr lang="zh-CN" altLang="en-US" sz="3600" b="1" dirty="0">
                    <a:latin typeface="Times New Roman" pitchFamily="18" charset="0"/>
                    <a:ea typeface="黑体" pitchFamily="49" charset="-122"/>
                  </a:rPr>
                  <a:t>最短路径</a:t>
                </a:r>
              </a:p>
            </p:txBody>
          </p:sp>
        </p:grpSp>
        <p:pic>
          <p:nvPicPr>
            <p:cNvPr id="9" name="图片 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50552" y="5308113"/>
              <a:ext cx="386546" cy="387475"/>
            </a:xfrm>
            <a:prstGeom prst="rect">
              <a:avLst/>
            </a:prstGeom>
          </p:spPr>
        </p:pic>
      </p:grpSp>
      <p:sp>
        <p:nvSpPr>
          <p:cNvPr id="2" name="矩形 1"/>
          <p:cNvSpPr/>
          <p:nvPr/>
        </p:nvSpPr>
        <p:spPr>
          <a:xfrm>
            <a:off x="1084793" y="5752886"/>
            <a:ext cx="8059207" cy="892552"/>
          </a:xfrm>
          <a:prstGeom prst="rect">
            <a:avLst/>
          </a:prstGeom>
        </p:spPr>
        <p:txBody>
          <a:bodyPr wrap="square">
            <a:spAutoFit/>
          </a:bodyPr>
          <a:lstStyle/>
          <a:p>
            <a:endParaRPr lang="en-US" altLang="zh-CN" sz="1600" dirty="0">
              <a:solidFill>
                <a:srgbClr val="0000FF"/>
              </a:solidFill>
              <a:latin typeface="Arial" pitchFamily="34" charset="0"/>
            </a:endParaRPr>
          </a:p>
          <a:p>
            <a:pPr marL="285750" indent="-285750">
              <a:buClr>
                <a:srgbClr val="FF0000"/>
              </a:buClr>
              <a:buFont typeface="Arial" pitchFamily="34" charset="0"/>
              <a:buChar char="•"/>
            </a:pPr>
            <a:r>
              <a:rPr lang="en-US" altLang="zh-CN" sz="1200" dirty="0">
                <a:latin typeface="Arial" pitchFamily="34" charset="0"/>
              </a:rPr>
              <a:t>Nannicini, G., </a:t>
            </a:r>
            <a:r>
              <a:rPr lang="en-US" altLang="zh-CN" sz="1200" dirty="0" err="1">
                <a:latin typeface="Arial" pitchFamily="34" charset="0"/>
              </a:rPr>
              <a:t>Delling</a:t>
            </a:r>
            <a:r>
              <a:rPr lang="en-US" altLang="zh-CN" sz="1200" dirty="0">
                <a:latin typeface="Arial" pitchFamily="34" charset="0"/>
              </a:rPr>
              <a:t>, D., </a:t>
            </a:r>
            <a:r>
              <a:rPr lang="en-US" altLang="zh-CN" sz="1200" dirty="0" err="1">
                <a:latin typeface="Arial" pitchFamily="34" charset="0"/>
              </a:rPr>
              <a:t>Liberti</a:t>
            </a:r>
            <a:r>
              <a:rPr lang="en-US" altLang="zh-CN" sz="1200" dirty="0">
                <a:latin typeface="Arial" pitchFamily="34" charset="0"/>
              </a:rPr>
              <a:t>, L., </a:t>
            </a:r>
            <a:r>
              <a:rPr lang="en-US" altLang="zh-CN" sz="1200" dirty="0" err="1">
                <a:latin typeface="Arial" pitchFamily="34" charset="0"/>
              </a:rPr>
              <a:t>Schultes</a:t>
            </a:r>
            <a:r>
              <a:rPr lang="en-US" altLang="zh-CN" sz="1200" dirty="0">
                <a:latin typeface="Arial" pitchFamily="34" charset="0"/>
              </a:rPr>
              <a:t>, D.: Bidirectional A* Search for Time-Dependent Fast Paths. In: </a:t>
            </a:r>
            <a:r>
              <a:rPr lang="en-US" altLang="zh-CN" sz="1200" dirty="0" err="1">
                <a:latin typeface="Arial" pitchFamily="34" charset="0"/>
              </a:rPr>
              <a:t>McGeoch</a:t>
            </a:r>
            <a:r>
              <a:rPr lang="en-US" altLang="zh-CN" sz="1200" dirty="0">
                <a:latin typeface="Arial" pitchFamily="34" charset="0"/>
              </a:rPr>
              <a:t>, C.C. (ed.) WEA 2008. LNCS, vol. 5038, pp. 334–346. Springer, Heidelberg (2008)</a:t>
            </a:r>
          </a:p>
          <a:p>
            <a:pPr marL="285750" indent="-285750">
              <a:buClr>
                <a:srgbClr val="FF0000"/>
              </a:buClr>
              <a:buFont typeface="Arial" pitchFamily="34" charset="0"/>
              <a:buChar char="•"/>
            </a:pPr>
            <a:r>
              <a:rPr lang="zh-CN" altLang="en-US" sz="1200" dirty="0">
                <a:latin typeface="Arial" pitchFamily="34" charset="0"/>
              </a:rPr>
              <a:t>百度百科</a:t>
            </a:r>
            <a:endParaRPr lang="zh-CN" altLang="en-US" sz="1200"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8E258E00-2031-4D05-8232-092BC799D825}" type="slidenum">
              <a:rPr lang="zh-CN" altLang="en-US">
                <a:latin typeface="Verdana" pitchFamily="34" charset="0"/>
                <a:ea typeface="宋体" pitchFamily="2" charset="-122"/>
              </a:rPr>
              <a:pPr/>
              <a:t>94</a:t>
            </a:fld>
            <a:endParaRPr lang="en-US" altLang="zh-CN">
              <a:latin typeface="Verdana" pitchFamily="34" charset="0"/>
              <a:ea typeface="宋体" pitchFamily="2" charset="-122"/>
            </a:endParaRPr>
          </a:p>
        </p:txBody>
      </p:sp>
      <p:sp>
        <p:nvSpPr>
          <p:cNvPr id="2" name="Rectangle 3"/>
          <p:cNvSpPr>
            <a:spLocks noGrp="1" noChangeArrowheads="1"/>
          </p:cNvSpPr>
          <p:nvPr>
            <p:ph type="body" idx="1"/>
          </p:nvPr>
        </p:nvSpPr>
        <p:spPr>
          <a:xfrm>
            <a:off x="286544" y="1052736"/>
            <a:ext cx="7993062" cy="4967287"/>
          </a:xfrm>
        </p:spPr>
        <p:txBody>
          <a:bodyPr/>
          <a:lstStyle/>
          <a:p>
            <a:pPr eaLnBrk="1" hangingPunct="1">
              <a:buClr>
                <a:srgbClr val="FF0000"/>
              </a:buClr>
              <a:buFont typeface="Wingdings" pitchFamily="2" charset="2"/>
              <a:buChar char="Ø"/>
            </a:pPr>
            <a:r>
              <a:rPr lang="zh-CN" altLang="en-US" sz="2800" b="1" dirty="0"/>
              <a:t>各点间的最短路径</a:t>
            </a:r>
            <a:r>
              <a:rPr lang="en-US" altLang="zh-CN" sz="2800" b="1" dirty="0"/>
              <a:t>—— Floyd</a:t>
            </a:r>
            <a:r>
              <a:rPr lang="zh-CN" altLang="en-US" sz="2800" b="1" dirty="0"/>
              <a:t>算法</a:t>
            </a:r>
          </a:p>
          <a:p>
            <a:pPr lvl="1">
              <a:buClr>
                <a:srgbClr val="FF0000"/>
              </a:buClr>
              <a:buFont typeface="Wingdings" pitchFamily="2" charset="2"/>
              <a:buChar char="n"/>
            </a:pPr>
            <a:r>
              <a:rPr lang="zh-CN" altLang="en-US" sz="2400" b="1" dirty="0"/>
              <a:t>基本思想</a:t>
            </a:r>
          </a:p>
          <a:p>
            <a:pPr marL="495300" indent="-495300" eaLnBrk="1" hangingPunct="1">
              <a:buFont typeface="Wingdings" pitchFamily="2" charset="2"/>
              <a:buNone/>
            </a:pPr>
            <a:r>
              <a:rPr lang="zh-CN" altLang="en-US" sz="2400" dirty="0"/>
              <a:t>　      通过求解矩阵序列</a:t>
            </a:r>
            <a:r>
              <a:rPr lang="en-US" altLang="zh-CN" sz="2400" dirty="0"/>
              <a:t>A</a:t>
            </a:r>
            <a:r>
              <a:rPr lang="en-US" altLang="zh-CN" sz="2400" baseline="30000" dirty="0"/>
              <a:t>(0),</a:t>
            </a:r>
            <a:r>
              <a:rPr lang="en-US" altLang="zh-CN" sz="2400" dirty="0"/>
              <a:t>A</a:t>
            </a:r>
            <a:r>
              <a:rPr lang="en-US" altLang="zh-CN" sz="2400" baseline="30000" dirty="0"/>
              <a:t>(1)</a:t>
            </a:r>
            <a:r>
              <a:rPr lang="en-US" altLang="zh-CN" sz="2400" dirty="0"/>
              <a:t>,…,A</a:t>
            </a:r>
            <a:r>
              <a:rPr lang="en-US" altLang="zh-CN" sz="2400" baseline="30000" dirty="0"/>
              <a:t>(n)</a:t>
            </a:r>
            <a:r>
              <a:rPr lang="zh-CN" altLang="en-US" sz="2400" dirty="0"/>
              <a:t>实现问题的求解。</a:t>
            </a:r>
          </a:p>
          <a:p>
            <a:pPr marL="495300" indent="-495300" eaLnBrk="1" hangingPunct="1">
              <a:buFont typeface="Wingdings" pitchFamily="2" charset="2"/>
              <a:buNone/>
            </a:pPr>
            <a:r>
              <a:rPr lang="zh-CN" altLang="en-US" sz="2400" dirty="0"/>
              <a:t>          其中</a:t>
            </a:r>
            <a:r>
              <a:rPr lang="en-US" altLang="zh-CN" sz="2400" dirty="0"/>
              <a:t>A</a:t>
            </a:r>
            <a:r>
              <a:rPr lang="en-US" altLang="zh-CN" sz="2400" baseline="30000" dirty="0"/>
              <a:t>(k)</a:t>
            </a:r>
            <a:r>
              <a:rPr lang="zh-CN" altLang="en-US" sz="2400" dirty="0"/>
              <a:t>中的元素</a:t>
            </a:r>
            <a:r>
              <a:rPr lang="en-US" altLang="zh-CN" sz="2400" dirty="0"/>
              <a:t>A</a:t>
            </a:r>
            <a:r>
              <a:rPr lang="en-US" altLang="zh-CN" sz="2400" baseline="30000" dirty="0"/>
              <a:t>(k)</a:t>
            </a:r>
            <a:r>
              <a:rPr lang="en-US" altLang="zh-CN" sz="2400" dirty="0"/>
              <a:t> [</a:t>
            </a:r>
            <a:r>
              <a:rPr lang="en-US" altLang="zh-CN" sz="2400" dirty="0" err="1"/>
              <a:t>i</a:t>
            </a:r>
            <a:r>
              <a:rPr lang="en-US" altLang="zh-CN" sz="2400" dirty="0"/>
              <a:t>, j]</a:t>
            </a:r>
            <a:r>
              <a:rPr lang="zh-CN" altLang="en-US" sz="2400" dirty="0"/>
              <a:t>代表：</a:t>
            </a:r>
          </a:p>
          <a:p>
            <a:pPr marL="495300" indent="-495300" eaLnBrk="1" hangingPunct="1">
              <a:buFont typeface="Wingdings" pitchFamily="2" charset="2"/>
              <a:buNone/>
            </a:pPr>
            <a:r>
              <a:rPr lang="zh-CN" altLang="en-US" sz="2400" dirty="0"/>
              <a:t>           顶点</a:t>
            </a:r>
            <a:r>
              <a:rPr lang="en-US" altLang="zh-CN" sz="2400" dirty="0" err="1"/>
              <a:t>i</a:t>
            </a:r>
            <a:r>
              <a:rPr lang="zh-CN" altLang="en-US" sz="2400" dirty="0"/>
              <a:t>到顶点</a:t>
            </a:r>
            <a:r>
              <a:rPr lang="en-US" altLang="zh-CN" sz="2400" dirty="0"/>
              <a:t>j</a:t>
            </a:r>
            <a:r>
              <a:rPr lang="zh-CN" altLang="en-US" sz="2400" dirty="0"/>
              <a:t>的当中间经过的顶点号不大于</a:t>
            </a:r>
            <a:r>
              <a:rPr lang="en-US" altLang="zh-CN" sz="2400" dirty="0"/>
              <a:t>k</a:t>
            </a:r>
            <a:r>
              <a:rPr lang="zh-CN" altLang="en-US" sz="2400" dirty="0"/>
              <a:t>时的最短路径长度。</a:t>
            </a:r>
          </a:p>
          <a:p>
            <a:pPr marL="495300" indent="-495300" eaLnBrk="1" hangingPunct="1">
              <a:buFont typeface="Wingdings" pitchFamily="2" charset="2"/>
              <a:buNone/>
            </a:pPr>
            <a:endParaRPr lang="zh-CN" altLang="en-US" sz="2400" dirty="0"/>
          </a:p>
          <a:p>
            <a:pPr marL="495300" indent="-495300" eaLnBrk="1" hangingPunct="1">
              <a:buFont typeface="Wingdings" pitchFamily="2" charset="2"/>
              <a:buNone/>
            </a:pPr>
            <a:endParaRPr lang="zh-CN" altLang="en-US" sz="2400" dirty="0"/>
          </a:p>
          <a:p>
            <a:pPr marL="495300" indent="-495300" eaLnBrk="1" hangingPunct="1">
              <a:buFont typeface="Wingdings" pitchFamily="2" charset="2"/>
              <a:buNone/>
            </a:pPr>
            <a:endParaRPr lang="zh-CN" altLang="en-US" sz="2400" dirty="0"/>
          </a:p>
          <a:p>
            <a:pPr lvl="1">
              <a:buClr>
                <a:srgbClr val="FF0000"/>
              </a:buClr>
              <a:buFont typeface="Wingdings" pitchFamily="2" charset="2"/>
              <a:buChar char="n"/>
            </a:pPr>
            <a:r>
              <a:rPr lang="zh-CN" altLang="en-US" sz="2400" b="1" dirty="0">
                <a:solidFill>
                  <a:srgbClr val="FF0000"/>
                </a:solidFill>
              </a:rPr>
              <a:t>如何求解各矩阵</a:t>
            </a:r>
            <a:r>
              <a:rPr lang="zh-CN" altLang="en-US" sz="2000" dirty="0"/>
              <a:t>？</a:t>
            </a:r>
          </a:p>
          <a:p>
            <a:pPr marL="495300" indent="-495300" eaLnBrk="1" hangingPunct="1">
              <a:buFont typeface="Wingdings" pitchFamily="2" charset="2"/>
              <a:buNone/>
            </a:pPr>
            <a:r>
              <a:rPr lang="zh-CN" altLang="en-US" sz="2400" dirty="0"/>
              <a:t>         </a:t>
            </a:r>
            <a:r>
              <a:rPr lang="en-US" altLang="zh-CN" sz="2400" b="1" dirty="0"/>
              <a:t>Floyd</a:t>
            </a:r>
            <a:r>
              <a:rPr lang="zh-CN" altLang="en-US" sz="2400" b="1" dirty="0"/>
              <a:t>算法采用的是由</a:t>
            </a:r>
            <a:r>
              <a:rPr lang="en-US" altLang="zh-CN" sz="2400" dirty="0"/>
              <a:t>A</a:t>
            </a:r>
            <a:r>
              <a:rPr lang="en-US" altLang="zh-CN" sz="2400" baseline="30000" dirty="0"/>
              <a:t>(k-1)</a:t>
            </a:r>
            <a:r>
              <a:rPr lang="en-US" altLang="zh-CN" sz="2400" dirty="0"/>
              <a:t> </a:t>
            </a:r>
            <a:r>
              <a:rPr lang="zh-CN" altLang="en-US" sz="2400" dirty="0"/>
              <a:t>矩阵求</a:t>
            </a:r>
            <a:r>
              <a:rPr lang="en-US" altLang="zh-CN" sz="2400" dirty="0"/>
              <a:t>A</a:t>
            </a:r>
            <a:r>
              <a:rPr lang="en-US" altLang="zh-CN" sz="2400" baseline="30000" dirty="0"/>
              <a:t>(k)</a:t>
            </a:r>
            <a:r>
              <a:rPr lang="zh-CN" altLang="en-US" sz="2400" dirty="0"/>
              <a:t>的方法来实现的。 </a:t>
            </a:r>
          </a:p>
        </p:txBody>
      </p:sp>
      <p:sp>
        <p:nvSpPr>
          <p:cNvPr id="87044" name="Oval 4"/>
          <p:cNvSpPr>
            <a:spLocks noChangeArrowheads="1"/>
          </p:cNvSpPr>
          <p:nvPr/>
        </p:nvSpPr>
        <p:spPr bwMode="auto">
          <a:xfrm>
            <a:off x="2771775" y="4078288"/>
            <a:ext cx="360363" cy="358775"/>
          </a:xfrm>
          <a:prstGeom prst="ellipse">
            <a:avLst/>
          </a:prstGeom>
          <a:solidFill>
            <a:srgbClr val="2BE978"/>
          </a:solidFill>
          <a:ln w="9525">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err="1">
                <a:ea typeface="宋体" pitchFamily="2" charset="-122"/>
              </a:rPr>
              <a:t>i</a:t>
            </a:r>
            <a:endParaRPr lang="en-US" altLang="zh-CN" dirty="0">
              <a:ea typeface="宋体" pitchFamily="2" charset="-122"/>
            </a:endParaRPr>
          </a:p>
        </p:txBody>
      </p:sp>
      <p:sp>
        <p:nvSpPr>
          <p:cNvPr id="87045" name="Oval 5"/>
          <p:cNvSpPr>
            <a:spLocks noChangeArrowheads="1"/>
          </p:cNvSpPr>
          <p:nvPr/>
        </p:nvSpPr>
        <p:spPr bwMode="auto">
          <a:xfrm>
            <a:off x="5219700" y="4005263"/>
            <a:ext cx="360363" cy="358775"/>
          </a:xfrm>
          <a:prstGeom prst="ellipse">
            <a:avLst/>
          </a:prstGeom>
          <a:solidFill>
            <a:srgbClr val="2BE978"/>
          </a:solidFill>
          <a:ln w="9525">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ea typeface="宋体" pitchFamily="2" charset="-122"/>
              </a:rPr>
              <a:t>j</a:t>
            </a:r>
          </a:p>
        </p:txBody>
      </p:sp>
      <p:sp>
        <p:nvSpPr>
          <p:cNvPr id="87046" name="Line 6"/>
          <p:cNvSpPr>
            <a:spLocks noChangeShapeType="1"/>
          </p:cNvSpPr>
          <p:nvPr/>
        </p:nvSpPr>
        <p:spPr bwMode="auto">
          <a:xfrm>
            <a:off x="3203575" y="4221163"/>
            <a:ext cx="2016125"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7047" name="Text Box 7"/>
          <p:cNvSpPr txBox="1">
            <a:spLocks noChangeArrowheads="1"/>
          </p:cNvSpPr>
          <p:nvPr/>
        </p:nvSpPr>
        <p:spPr bwMode="auto">
          <a:xfrm>
            <a:off x="3419475" y="3716338"/>
            <a:ext cx="17272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zh-CN" altLang="en-US">
                <a:ea typeface="宋体" pitchFamily="2" charset="-122"/>
              </a:rPr>
              <a:t>各顶点号</a:t>
            </a:r>
            <a:r>
              <a:rPr lang="zh-CN" altLang="en-US">
                <a:latin typeface="宋体" pitchFamily="2" charset="-122"/>
                <a:ea typeface="宋体" pitchFamily="2" charset="-122"/>
              </a:rPr>
              <a:t>≤</a:t>
            </a:r>
            <a:r>
              <a:rPr lang="en-US" altLang="zh-CN">
                <a:latin typeface="宋体" pitchFamily="2" charset="-122"/>
                <a:ea typeface="宋体" pitchFamily="2" charset="-122"/>
              </a:rPr>
              <a:t>k</a:t>
            </a:r>
          </a:p>
        </p:txBody>
      </p:sp>
      <p:grpSp>
        <p:nvGrpSpPr>
          <p:cNvPr id="9" name="组合 8"/>
          <p:cNvGrpSpPr/>
          <p:nvPr/>
        </p:nvGrpSpPr>
        <p:grpSpPr>
          <a:xfrm>
            <a:off x="-180528" y="123764"/>
            <a:ext cx="7848872" cy="649451"/>
            <a:chOff x="286024" y="5178843"/>
            <a:chExt cx="7848872" cy="649451"/>
          </a:xfrm>
        </p:grpSpPr>
        <p:grpSp>
          <p:nvGrpSpPr>
            <p:cNvPr id="10" name="组合 9"/>
            <p:cNvGrpSpPr/>
            <p:nvPr/>
          </p:nvGrpSpPr>
          <p:grpSpPr>
            <a:xfrm>
              <a:off x="286024" y="5178843"/>
              <a:ext cx="7848872" cy="649451"/>
              <a:chOff x="267978" y="5812653"/>
              <a:chExt cx="8549038" cy="850440"/>
            </a:xfrm>
          </p:grpSpPr>
          <p:sp>
            <p:nvSpPr>
              <p:cNvPr id="12"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13" name="TextBox 6"/>
              <p:cNvSpPr txBox="1">
                <a:spLocks noChangeArrowheads="1"/>
              </p:cNvSpPr>
              <p:nvPr/>
            </p:nvSpPr>
            <p:spPr bwMode="auto">
              <a:xfrm>
                <a:off x="267978" y="5812653"/>
                <a:ext cx="8549038" cy="8463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9.7 </a:t>
                </a:r>
                <a:r>
                  <a:rPr lang="zh-CN" altLang="en-US" sz="3600" b="1" dirty="0">
                    <a:latin typeface="Times New Roman" pitchFamily="18" charset="0"/>
                    <a:ea typeface="黑体" pitchFamily="49" charset="-122"/>
                  </a:rPr>
                  <a:t>最短路径</a:t>
                </a:r>
                <a:r>
                  <a:rPr lang="en-US" altLang="zh-CN" sz="3600" b="1" dirty="0">
                    <a:latin typeface="Times New Roman" pitchFamily="18" charset="0"/>
                    <a:ea typeface="黑体" pitchFamily="49" charset="-122"/>
                  </a:rPr>
                  <a:t>-</a:t>
                </a:r>
                <a:r>
                  <a:rPr lang="en-US" altLang="zh-CN" sz="3600" b="1" dirty="0"/>
                  <a:t>Floyd</a:t>
                </a:r>
                <a:r>
                  <a:rPr lang="zh-CN" altLang="en-US" sz="3600" b="1" dirty="0"/>
                  <a:t>算法</a:t>
                </a:r>
                <a:endParaRPr lang="zh-CN" altLang="en-US" sz="3600" b="1" dirty="0">
                  <a:latin typeface="Times New Roman" pitchFamily="18" charset="0"/>
                  <a:ea typeface="黑体" pitchFamily="49" charset="-122"/>
                </a:endParaRPr>
              </a:p>
            </p:txBody>
          </p:sp>
        </p:grpSp>
        <p:pic>
          <p:nvPicPr>
            <p:cNvPr id="11" name="图片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50552" y="5308113"/>
              <a:ext cx="386546" cy="3874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linds(horizontal)">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linds(horizontal)">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7044"/>
                                        </p:tgtEl>
                                        <p:attrNameLst>
                                          <p:attrName>style.visibility</p:attrName>
                                        </p:attrNameLst>
                                      </p:cBhvr>
                                      <p:to>
                                        <p:strVal val="visible"/>
                                      </p:to>
                                    </p:set>
                                    <p:animEffect transition="in" filter="blinds(horizontal)">
                                      <p:cBhvr>
                                        <p:cTn id="30" dur="500"/>
                                        <p:tgtEl>
                                          <p:spTgt spid="87044"/>
                                        </p:tgtEl>
                                      </p:cBhvr>
                                    </p:animEffect>
                                  </p:childTnLst>
                                </p:cTn>
                              </p:par>
                              <p:par>
                                <p:cTn id="31" presetID="3" presetClass="entr" presetSubtype="10" fill="hold" nodeType="withEffect">
                                  <p:stCondLst>
                                    <p:cond delay="0"/>
                                  </p:stCondLst>
                                  <p:childTnLst>
                                    <p:set>
                                      <p:cBhvr>
                                        <p:cTn id="32" dur="1" fill="hold">
                                          <p:stCondLst>
                                            <p:cond delay="0"/>
                                          </p:stCondLst>
                                        </p:cTn>
                                        <p:tgtEl>
                                          <p:spTgt spid="87046"/>
                                        </p:tgtEl>
                                        <p:attrNameLst>
                                          <p:attrName>style.visibility</p:attrName>
                                        </p:attrNameLst>
                                      </p:cBhvr>
                                      <p:to>
                                        <p:strVal val="visible"/>
                                      </p:to>
                                    </p:set>
                                    <p:animEffect transition="in" filter="blinds(horizontal)">
                                      <p:cBhvr>
                                        <p:cTn id="33" dur="500"/>
                                        <p:tgtEl>
                                          <p:spTgt spid="87046"/>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87045"/>
                                        </p:tgtEl>
                                        <p:attrNameLst>
                                          <p:attrName>style.visibility</p:attrName>
                                        </p:attrNameLst>
                                      </p:cBhvr>
                                      <p:to>
                                        <p:strVal val="visible"/>
                                      </p:to>
                                    </p:set>
                                    <p:animEffect transition="in" filter="blinds(horizontal)">
                                      <p:cBhvr>
                                        <p:cTn id="36" dur="500"/>
                                        <p:tgtEl>
                                          <p:spTgt spid="87045"/>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87047"/>
                                        </p:tgtEl>
                                        <p:attrNameLst>
                                          <p:attrName>style.visibility</p:attrName>
                                        </p:attrNameLst>
                                      </p:cBhvr>
                                      <p:to>
                                        <p:strVal val="visible"/>
                                      </p:to>
                                    </p:set>
                                    <p:animEffect transition="in" filter="blinds(horizontal)">
                                      <p:cBhvr>
                                        <p:cTn id="39" dur="500"/>
                                        <p:tgtEl>
                                          <p:spTgt spid="87047"/>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linds(horizont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linds(horizontal)">
                                      <p:cBhvr>
                                        <p:cTn id="4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87044" grpId="0" animBg="1" autoUpdateAnimBg="0"/>
      <p:bldP spid="87045" grpId="0" animBg="1" autoUpdateAnimBg="0"/>
      <p:bldP spid="87047"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94339F32-80BC-4F33-8513-9A2CCE0ADBE5}" type="slidenum">
              <a:rPr lang="zh-CN" altLang="en-US">
                <a:latin typeface="Verdana" pitchFamily="34" charset="0"/>
                <a:ea typeface="宋体" pitchFamily="2" charset="-122"/>
              </a:rPr>
              <a:pPr/>
              <a:t>95</a:t>
            </a:fld>
            <a:endParaRPr lang="en-US" altLang="zh-CN">
              <a:latin typeface="Verdana" pitchFamily="34" charset="0"/>
              <a:ea typeface="宋体" pitchFamily="2" charset="-122"/>
            </a:endParaRPr>
          </a:p>
        </p:txBody>
      </p:sp>
      <p:sp>
        <p:nvSpPr>
          <p:cNvPr id="2" name="Rectangle 3"/>
          <p:cNvSpPr>
            <a:spLocks noGrp="1" noChangeArrowheads="1"/>
          </p:cNvSpPr>
          <p:nvPr>
            <p:ph type="body" idx="1"/>
          </p:nvPr>
        </p:nvSpPr>
        <p:spPr>
          <a:xfrm>
            <a:off x="457200" y="946899"/>
            <a:ext cx="8229600" cy="4678451"/>
          </a:xfrm>
        </p:spPr>
        <p:txBody>
          <a:bodyPr/>
          <a:lstStyle/>
          <a:p>
            <a:pPr eaLnBrk="1" hangingPunct="1">
              <a:lnSpc>
                <a:spcPct val="80000"/>
              </a:lnSpc>
              <a:buClr>
                <a:srgbClr val="FF0000"/>
              </a:buClr>
              <a:buFont typeface="Wingdings" pitchFamily="2" charset="2"/>
              <a:buChar char="n"/>
            </a:pPr>
            <a:r>
              <a:rPr lang="zh-CN" altLang="en-US" sz="2000" b="1" dirty="0"/>
              <a:t>由</a:t>
            </a:r>
            <a:r>
              <a:rPr lang="en-US" altLang="zh-CN" sz="2000" dirty="0"/>
              <a:t>A</a:t>
            </a:r>
            <a:r>
              <a:rPr lang="en-US" altLang="zh-CN" sz="2000" baseline="30000" dirty="0"/>
              <a:t>(k-1)</a:t>
            </a:r>
            <a:r>
              <a:rPr lang="en-US" altLang="zh-CN" sz="2000" dirty="0"/>
              <a:t> </a:t>
            </a:r>
            <a:r>
              <a:rPr lang="zh-CN" altLang="en-US" sz="2000" dirty="0"/>
              <a:t>矩阵求</a:t>
            </a:r>
            <a:r>
              <a:rPr lang="en-US" altLang="zh-CN" sz="2000" dirty="0"/>
              <a:t>A</a:t>
            </a:r>
            <a:r>
              <a:rPr lang="en-US" altLang="zh-CN" sz="2000" baseline="30000" dirty="0"/>
              <a:t>(k)</a:t>
            </a:r>
            <a:r>
              <a:rPr lang="zh-CN" altLang="en-US" sz="2000" dirty="0"/>
              <a:t>的方法</a:t>
            </a:r>
          </a:p>
          <a:p>
            <a:pPr eaLnBrk="1" hangingPunct="1">
              <a:lnSpc>
                <a:spcPct val="80000"/>
              </a:lnSpc>
              <a:buFont typeface="Wingdings" pitchFamily="2" charset="2"/>
              <a:buNone/>
            </a:pPr>
            <a:r>
              <a:rPr lang="zh-CN" altLang="en-US" sz="2000" dirty="0"/>
              <a:t>      可通过求得矩阵中的各元素</a:t>
            </a:r>
            <a:r>
              <a:rPr lang="en-US" altLang="zh-CN" sz="2000" dirty="0"/>
              <a:t>A</a:t>
            </a:r>
            <a:r>
              <a:rPr lang="en-US" altLang="zh-CN" sz="2000" baseline="30000" dirty="0"/>
              <a:t>(k)</a:t>
            </a:r>
            <a:r>
              <a:rPr lang="en-US" altLang="zh-CN" sz="2000" dirty="0" err="1"/>
              <a:t>ij</a:t>
            </a:r>
            <a:r>
              <a:rPr lang="zh-CN" altLang="en-US" sz="2000" dirty="0"/>
              <a:t>来实现求解</a:t>
            </a:r>
          </a:p>
          <a:p>
            <a:pPr eaLnBrk="1" hangingPunct="1">
              <a:lnSpc>
                <a:spcPct val="80000"/>
              </a:lnSpc>
              <a:buFont typeface="Wingdings" pitchFamily="2" charset="2"/>
              <a:buNone/>
            </a:pPr>
            <a:r>
              <a:rPr lang="zh-CN" altLang="en-US" sz="2000" dirty="0"/>
              <a:t>      </a:t>
            </a:r>
            <a:r>
              <a:rPr lang="en-US" altLang="zh-CN" sz="2000" dirty="0"/>
              <a:t>A</a:t>
            </a:r>
            <a:r>
              <a:rPr lang="en-US" altLang="zh-CN" sz="2000" baseline="30000" dirty="0"/>
              <a:t>(k)</a:t>
            </a:r>
            <a:r>
              <a:rPr lang="en-US" altLang="zh-CN" sz="2000" dirty="0" err="1"/>
              <a:t>ij</a:t>
            </a:r>
            <a:r>
              <a:rPr lang="zh-CN" altLang="en-US" sz="2000" dirty="0"/>
              <a:t>的求解：可</a:t>
            </a:r>
            <a:r>
              <a:rPr lang="zh-CN" altLang="en-US" sz="2000" b="1" dirty="0"/>
              <a:t>由</a:t>
            </a:r>
            <a:r>
              <a:rPr lang="en-US" altLang="zh-CN" sz="2000" dirty="0"/>
              <a:t>A</a:t>
            </a:r>
            <a:r>
              <a:rPr lang="en-US" altLang="zh-CN" sz="2000" baseline="30000" dirty="0"/>
              <a:t>(k-1)</a:t>
            </a:r>
            <a:r>
              <a:rPr lang="en-US" altLang="zh-CN" sz="2000" dirty="0"/>
              <a:t> </a:t>
            </a:r>
            <a:r>
              <a:rPr lang="zh-CN" altLang="en-US" sz="2000" dirty="0"/>
              <a:t>矩阵中的相关元素来求得：</a:t>
            </a:r>
          </a:p>
          <a:p>
            <a:pPr eaLnBrk="1" hangingPunct="1">
              <a:lnSpc>
                <a:spcPct val="80000"/>
              </a:lnSpc>
              <a:buFont typeface="Wingdings" pitchFamily="2" charset="2"/>
              <a:buNone/>
            </a:pPr>
            <a:r>
              <a:rPr lang="zh-CN" altLang="en-US" sz="2000" dirty="0"/>
              <a:t>   </a:t>
            </a:r>
          </a:p>
          <a:p>
            <a:pPr eaLnBrk="1" hangingPunct="1">
              <a:lnSpc>
                <a:spcPct val="80000"/>
              </a:lnSpc>
              <a:buFont typeface="Wingdings" pitchFamily="2" charset="2"/>
              <a:buNone/>
            </a:pPr>
            <a:endParaRPr lang="zh-CN" altLang="en-US" sz="2000" dirty="0"/>
          </a:p>
          <a:p>
            <a:pPr eaLnBrk="1" hangingPunct="1">
              <a:lnSpc>
                <a:spcPct val="80000"/>
              </a:lnSpc>
              <a:buFont typeface="Wingdings" pitchFamily="2" charset="2"/>
              <a:buNone/>
            </a:pPr>
            <a:endParaRPr lang="zh-CN" altLang="en-US" sz="2000" dirty="0"/>
          </a:p>
          <a:p>
            <a:pPr eaLnBrk="1" hangingPunct="1">
              <a:lnSpc>
                <a:spcPct val="80000"/>
              </a:lnSpc>
              <a:buFont typeface="Wingdings" pitchFamily="2" charset="2"/>
              <a:buNone/>
            </a:pPr>
            <a:r>
              <a:rPr lang="zh-CN" altLang="en-US" sz="2000" dirty="0"/>
              <a:t> </a:t>
            </a:r>
          </a:p>
          <a:p>
            <a:pPr eaLnBrk="1" hangingPunct="1">
              <a:lnSpc>
                <a:spcPct val="80000"/>
              </a:lnSpc>
              <a:buFont typeface="Wingdings" pitchFamily="2" charset="2"/>
              <a:buNone/>
            </a:pPr>
            <a:endParaRPr lang="zh-CN" altLang="en-US" sz="2000" dirty="0"/>
          </a:p>
          <a:p>
            <a:pPr eaLnBrk="1" hangingPunct="1">
              <a:lnSpc>
                <a:spcPct val="80000"/>
              </a:lnSpc>
              <a:buFont typeface="Wingdings" pitchFamily="2" charset="2"/>
              <a:buNone/>
            </a:pPr>
            <a:endParaRPr lang="en-US" altLang="zh-CN" sz="2400" b="1" dirty="0"/>
          </a:p>
          <a:p>
            <a:pPr eaLnBrk="1" hangingPunct="1">
              <a:lnSpc>
                <a:spcPct val="80000"/>
              </a:lnSpc>
              <a:buFont typeface="Wingdings" pitchFamily="2" charset="2"/>
              <a:buNone/>
            </a:pPr>
            <a:endParaRPr lang="en-US" altLang="zh-CN" sz="2400" b="1" dirty="0"/>
          </a:p>
          <a:p>
            <a:pPr eaLnBrk="1" hangingPunct="1">
              <a:lnSpc>
                <a:spcPct val="80000"/>
              </a:lnSpc>
              <a:buFont typeface="Wingdings" pitchFamily="2" charset="2"/>
              <a:buNone/>
            </a:pPr>
            <a:r>
              <a:rPr lang="zh-CN" altLang="en-US" sz="2400" b="1" dirty="0"/>
              <a:t>分两种情况讨论：</a:t>
            </a:r>
          </a:p>
          <a:p>
            <a:pPr lvl="1" eaLnBrk="1" hangingPunct="1">
              <a:lnSpc>
                <a:spcPct val="80000"/>
              </a:lnSpc>
              <a:buClr>
                <a:srgbClr val="FF0000"/>
              </a:buClr>
            </a:pPr>
            <a:r>
              <a:rPr lang="zh-CN" altLang="en-US" sz="2000" b="1" dirty="0"/>
              <a:t>经过顶点</a:t>
            </a:r>
            <a:r>
              <a:rPr lang="en-US" altLang="zh-CN" sz="2000" b="1" dirty="0"/>
              <a:t>k</a:t>
            </a:r>
            <a:r>
              <a:rPr lang="zh-CN" altLang="en-US" sz="2000" b="1" dirty="0"/>
              <a:t>时，路径更短，</a:t>
            </a:r>
          </a:p>
          <a:p>
            <a:pPr eaLnBrk="1" hangingPunct="1">
              <a:lnSpc>
                <a:spcPct val="80000"/>
              </a:lnSpc>
              <a:buFont typeface="Wingdings" pitchFamily="2" charset="2"/>
              <a:buNone/>
            </a:pPr>
            <a:r>
              <a:rPr lang="zh-CN" altLang="en-US" sz="2000" b="1" dirty="0"/>
              <a:t>            即</a:t>
            </a:r>
            <a:r>
              <a:rPr lang="en-US" altLang="zh-CN" sz="2000" b="1" dirty="0"/>
              <a:t>A </a:t>
            </a:r>
            <a:r>
              <a:rPr lang="en-US" altLang="zh-CN" sz="2000" b="1" baseline="30000" dirty="0"/>
              <a:t>(k-1)</a:t>
            </a:r>
            <a:r>
              <a:rPr lang="en-US" altLang="zh-CN" sz="2000" b="1" dirty="0"/>
              <a:t> </a:t>
            </a:r>
            <a:r>
              <a:rPr lang="en-US" altLang="zh-CN" sz="2000" b="1" dirty="0" err="1"/>
              <a:t>ik</a:t>
            </a:r>
            <a:r>
              <a:rPr lang="en-US" altLang="zh-CN" sz="2000" b="1" dirty="0"/>
              <a:t> + A </a:t>
            </a:r>
            <a:r>
              <a:rPr lang="en-US" altLang="zh-CN" sz="2000" b="1" baseline="30000" dirty="0"/>
              <a:t>(k-1)</a:t>
            </a:r>
            <a:r>
              <a:rPr lang="en-US" altLang="zh-CN" sz="2000" b="1" dirty="0"/>
              <a:t> </a:t>
            </a:r>
            <a:r>
              <a:rPr lang="en-US" altLang="zh-CN" sz="2000" b="1" dirty="0" err="1"/>
              <a:t>kj</a:t>
            </a:r>
            <a:r>
              <a:rPr lang="en-US" altLang="zh-CN" sz="2000" b="1" dirty="0"/>
              <a:t> &lt; A </a:t>
            </a:r>
            <a:r>
              <a:rPr lang="en-US" altLang="zh-CN" sz="2000" b="1" baseline="30000" dirty="0"/>
              <a:t>(k-1)</a:t>
            </a:r>
            <a:r>
              <a:rPr lang="en-US" altLang="zh-CN" sz="2000" b="1" dirty="0"/>
              <a:t> </a:t>
            </a:r>
            <a:r>
              <a:rPr lang="en-US" altLang="zh-CN" sz="2000" b="1" dirty="0" err="1"/>
              <a:t>ij</a:t>
            </a:r>
            <a:r>
              <a:rPr lang="en-US" altLang="zh-CN" sz="2000" b="1" dirty="0"/>
              <a:t> ,</a:t>
            </a:r>
          </a:p>
          <a:p>
            <a:pPr eaLnBrk="1" hangingPunct="1">
              <a:lnSpc>
                <a:spcPct val="80000"/>
              </a:lnSpc>
              <a:buFont typeface="Wingdings" pitchFamily="2" charset="2"/>
              <a:buNone/>
            </a:pPr>
            <a:r>
              <a:rPr lang="en-US" altLang="zh-CN" sz="2000" b="1" dirty="0"/>
              <a:t>           </a:t>
            </a:r>
            <a:r>
              <a:rPr lang="zh-CN" altLang="en-US" sz="2000" b="1" dirty="0"/>
              <a:t>则</a:t>
            </a:r>
            <a:r>
              <a:rPr lang="en-US" altLang="zh-CN" sz="2000" b="1" dirty="0"/>
              <a:t>A </a:t>
            </a:r>
            <a:r>
              <a:rPr lang="en-US" altLang="zh-CN" sz="2000" b="1" baseline="30000" dirty="0"/>
              <a:t>(k)</a:t>
            </a:r>
            <a:r>
              <a:rPr lang="en-US" altLang="zh-CN" sz="2000" b="1" dirty="0"/>
              <a:t> </a:t>
            </a:r>
            <a:r>
              <a:rPr lang="en-US" altLang="zh-CN" sz="2000" b="1" dirty="0" err="1"/>
              <a:t>ij</a:t>
            </a:r>
            <a:r>
              <a:rPr lang="en-US" altLang="zh-CN" sz="2000" b="1" dirty="0"/>
              <a:t>= A </a:t>
            </a:r>
            <a:r>
              <a:rPr lang="en-US" altLang="zh-CN" sz="2000" b="1" baseline="30000" dirty="0"/>
              <a:t>(k-1)</a:t>
            </a:r>
            <a:r>
              <a:rPr lang="en-US" altLang="zh-CN" sz="2000" b="1" dirty="0"/>
              <a:t> </a:t>
            </a:r>
            <a:r>
              <a:rPr lang="en-US" altLang="zh-CN" sz="2000" b="1" dirty="0" err="1"/>
              <a:t>ik</a:t>
            </a:r>
            <a:r>
              <a:rPr lang="en-US" altLang="zh-CN" sz="2000" b="1" dirty="0"/>
              <a:t> + A </a:t>
            </a:r>
            <a:r>
              <a:rPr lang="en-US" altLang="zh-CN" sz="2000" b="1" baseline="30000" dirty="0"/>
              <a:t>(k-1)</a:t>
            </a:r>
            <a:r>
              <a:rPr lang="en-US" altLang="zh-CN" sz="2000" b="1" dirty="0"/>
              <a:t> </a:t>
            </a:r>
            <a:r>
              <a:rPr lang="en-US" altLang="zh-CN" sz="2000" b="1" dirty="0" err="1"/>
              <a:t>kj</a:t>
            </a:r>
            <a:r>
              <a:rPr lang="en-US" altLang="zh-CN" sz="2000" b="1" dirty="0"/>
              <a:t>  </a:t>
            </a:r>
          </a:p>
          <a:p>
            <a:pPr lvl="1" eaLnBrk="1" hangingPunct="1">
              <a:lnSpc>
                <a:spcPct val="80000"/>
              </a:lnSpc>
              <a:buClr>
                <a:srgbClr val="FF0000"/>
              </a:buClr>
            </a:pPr>
            <a:r>
              <a:rPr lang="zh-CN" altLang="en-US" sz="2000" b="1" dirty="0"/>
              <a:t>经过顶点</a:t>
            </a:r>
            <a:r>
              <a:rPr lang="en-US" altLang="zh-CN" sz="2000" b="1" dirty="0"/>
              <a:t>k</a:t>
            </a:r>
            <a:r>
              <a:rPr lang="zh-CN" altLang="en-US" sz="2000" b="1" dirty="0"/>
              <a:t>时，路径更长，</a:t>
            </a:r>
          </a:p>
          <a:p>
            <a:pPr eaLnBrk="1" hangingPunct="1">
              <a:lnSpc>
                <a:spcPct val="80000"/>
              </a:lnSpc>
              <a:buFont typeface="Wingdings" pitchFamily="2" charset="2"/>
              <a:buNone/>
            </a:pPr>
            <a:r>
              <a:rPr lang="zh-CN" altLang="en-US" sz="2000" b="1" dirty="0"/>
              <a:t>           即</a:t>
            </a:r>
            <a:r>
              <a:rPr lang="en-US" altLang="zh-CN" sz="2000" b="1" dirty="0"/>
              <a:t>A </a:t>
            </a:r>
            <a:r>
              <a:rPr lang="en-US" altLang="zh-CN" sz="2000" b="1" baseline="30000" dirty="0"/>
              <a:t>(k-1)</a:t>
            </a:r>
            <a:r>
              <a:rPr lang="en-US" altLang="zh-CN" sz="2000" b="1" dirty="0"/>
              <a:t> </a:t>
            </a:r>
            <a:r>
              <a:rPr lang="en-US" altLang="zh-CN" sz="2000" b="1" dirty="0" err="1"/>
              <a:t>ik</a:t>
            </a:r>
            <a:r>
              <a:rPr lang="en-US" altLang="zh-CN" sz="2000" b="1" dirty="0"/>
              <a:t> + A </a:t>
            </a:r>
            <a:r>
              <a:rPr lang="en-US" altLang="zh-CN" sz="2000" b="1" baseline="30000" dirty="0"/>
              <a:t>(k-1)</a:t>
            </a:r>
            <a:r>
              <a:rPr lang="en-US" altLang="zh-CN" sz="2000" b="1" dirty="0"/>
              <a:t> </a:t>
            </a:r>
            <a:r>
              <a:rPr lang="en-US" altLang="zh-CN" sz="2000" b="1" dirty="0" err="1"/>
              <a:t>kj</a:t>
            </a:r>
            <a:r>
              <a:rPr lang="en-US" altLang="zh-CN" sz="2000" b="1" dirty="0"/>
              <a:t> </a:t>
            </a:r>
            <a:r>
              <a:rPr lang="en-US" altLang="zh-CN" sz="2000" b="1" dirty="0">
                <a:cs typeface="Times New Roman" pitchFamily="18" charset="0"/>
              </a:rPr>
              <a:t>&gt;</a:t>
            </a:r>
            <a:r>
              <a:rPr lang="en-US" altLang="zh-CN" sz="2000" b="1" dirty="0"/>
              <a:t>A </a:t>
            </a:r>
            <a:r>
              <a:rPr lang="en-US" altLang="zh-CN" sz="2000" b="1" baseline="30000" dirty="0"/>
              <a:t>(k-1)</a:t>
            </a:r>
            <a:r>
              <a:rPr lang="en-US" altLang="zh-CN" sz="2000" b="1" dirty="0"/>
              <a:t> </a:t>
            </a:r>
            <a:r>
              <a:rPr lang="en-US" altLang="zh-CN" sz="2000" b="1" dirty="0" err="1"/>
              <a:t>ij</a:t>
            </a:r>
            <a:endParaRPr lang="en-US" altLang="zh-CN" sz="2000" b="1" dirty="0"/>
          </a:p>
          <a:p>
            <a:pPr eaLnBrk="1" hangingPunct="1">
              <a:lnSpc>
                <a:spcPct val="80000"/>
              </a:lnSpc>
              <a:buFont typeface="Wingdings" pitchFamily="2" charset="2"/>
              <a:buNone/>
            </a:pPr>
            <a:r>
              <a:rPr lang="en-US" altLang="zh-CN" sz="2000" b="1" dirty="0"/>
              <a:t>          </a:t>
            </a:r>
            <a:r>
              <a:rPr lang="zh-CN" altLang="en-US" sz="2000" b="1" dirty="0"/>
              <a:t>则</a:t>
            </a:r>
            <a:r>
              <a:rPr lang="en-US" altLang="zh-CN" sz="2000" b="1" dirty="0"/>
              <a:t>A </a:t>
            </a:r>
            <a:r>
              <a:rPr lang="en-US" altLang="zh-CN" sz="2000" b="1" baseline="30000" dirty="0"/>
              <a:t>(k)</a:t>
            </a:r>
            <a:r>
              <a:rPr lang="en-US" altLang="zh-CN" sz="2000" b="1" dirty="0"/>
              <a:t> </a:t>
            </a:r>
            <a:r>
              <a:rPr lang="en-US" altLang="zh-CN" sz="2000" b="1" dirty="0" err="1"/>
              <a:t>ij</a:t>
            </a:r>
            <a:r>
              <a:rPr lang="en-US" altLang="zh-CN" sz="2000" b="1" dirty="0"/>
              <a:t> =A </a:t>
            </a:r>
            <a:r>
              <a:rPr lang="en-US" altLang="zh-CN" sz="2000" b="1" baseline="30000" dirty="0"/>
              <a:t>(k-1)</a:t>
            </a:r>
            <a:r>
              <a:rPr lang="en-US" altLang="zh-CN" sz="2000" b="1" dirty="0" err="1"/>
              <a:t>ij</a:t>
            </a:r>
            <a:r>
              <a:rPr lang="en-US" altLang="zh-CN" sz="2000" b="1" dirty="0"/>
              <a:t> </a:t>
            </a:r>
          </a:p>
        </p:txBody>
      </p:sp>
      <p:sp>
        <p:nvSpPr>
          <p:cNvPr id="88068" name="Oval 4"/>
          <p:cNvSpPr>
            <a:spLocks noChangeArrowheads="1"/>
          </p:cNvSpPr>
          <p:nvPr/>
        </p:nvSpPr>
        <p:spPr bwMode="auto">
          <a:xfrm>
            <a:off x="2916238" y="2768171"/>
            <a:ext cx="360362" cy="358775"/>
          </a:xfrm>
          <a:prstGeom prst="ellipse">
            <a:avLst/>
          </a:prstGeom>
          <a:solidFill>
            <a:srgbClr val="2BE978"/>
          </a:solidFill>
          <a:ln w="9525">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err="1">
                <a:ea typeface="宋体" pitchFamily="2" charset="-122"/>
              </a:rPr>
              <a:t>i</a:t>
            </a:r>
            <a:endParaRPr lang="en-US" altLang="zh-CN" dirty="0">
              <a:ea typeface="宋体" pitchFamily="2" charset="-122"/>
            </a:endParaRPr>
          </a:p>
        </p:txBody>
      </p:sp>
      <p:sp>
        <p:nvSpPr>
          <p:cNvPr id="88069" name="Oval 5"/>
          <p:cNvSpPr>
            <a:spLocks noChangeArrowheads="1"/>
          </p:cNvSpPr>
          <p:nvPr/>
        </p:nvSpPr>
        <p:spPr bwMode="auto">
          <a:xfrm>
            <a:off x="5435600" y="2695146"/>
            <a:ext cx="360363" cy="358775"/>
          </a:xfrm>
          <a:prstGeom prst="ellipse">
            <a:avLst/>
          </a:prstGeom>
          <a:solidFill>
            <a:srgbClr val="2BE978"/>
          </a:solidFill>
          <a:ln w="9525">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ea typeface="宋体" pitchFamily="2" charset="-122"/>
              </a:rPr>
              <a:t>j</a:t>
            </a:r>
          </a:p>
        </p:txBody>
      </p:sp>
      <p:sp>
        <p:nvSpPr>
          <p:cNvPr id="88070" name="Oval 6"/>
          <p:cNvSpPr>
            <a:spLocks noChangeArrowheads="1"/>
          </p:cNvSpPr>
          <p:nvPr/>
        </p:nvSpPr>
        <p:spPr bwMode="auto">
          <a:xfrm>
            <a:off x="4425950" y="3630184"/>
            <a:ext cx="360363" cy="358775"/>
          </a:xfrm>
          <a:prstGeom prst="ellipse">
            <a:avLst/>
          </a:prstGeom>
          <a:solidFill>
            <a:srgbClr val="2BE978"/>
          </a:solidFill>
          <a:ln w="9525">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ea typeface="宋体" pitchFamily="2" charset="-122"/>
              </a:rPr>
              <a:t>k</a:t>
            </a:r>
          </a:p>
        </p:txBody>
      </p:sp>
      <p:sp>
        <p:nvSpPr>
          <p:cNvPr id="88072" name="Line 8"/>
          <p:cNvSpPr>
            <a:spLocks noChangeShapeType="1"/>
          </p:cNvSpPr>
          <p:nvPr/>
        </p:nvSpPr>
        <p:spPr bwMode="auto">
          <a:xfrm>
            <a:off x="3250456" y="3053921"/>
            <a:ext cx="1212006" cy="669925"/>
          </a:xfrm>
          <a:prstGeom prst="line">
            <a:avLst/>
          </a:prstGeom>
          <a:noFill/>
          <a:ln w="15875">
            <a:solidFill>
              <a:srgbClr val="FF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8073" name="Line 9"/>
          <p:cNvSpPr>
            <a:spLocks noChangeShapeType="1"/>
          </p:cNvSpPr>
          <p:nvPr/>
        </p:nvSpPr>
        <p:spPr bwMode="auto">
          <a:xfrm flipV="1">
            <a:off x="4768850" y="3003121"/>
            <a:ext cx="720725" cy="720725"/>
          </a:xfrm>
          <a:prstGeom prst="line">
            <a:avLst/>
          </a:prstGeom>
          <a:noFill/>
          <a:ln w="15875">
            <a:solidFill>
              <a:srgbClr val="FF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8074" name="AutoShape 10"/>
          <p:cNvSpPr>
            <a:spLocks noChangeArrowheads="1"/>
          </p:cNvSpPr>
          <p:nvPr/>
        </p:nvSpPr>
        <p:spPr bwMode="auto">
          <a:xfrm>
            <a:off x="1209561" y="3269821"/>
            <a:ext cx="1997869" cy="720725"/>
          </a:xfrm>
          <a:prstGeom prst="wedgeRectCallout">
            <a:avLst>
              <a:gd name="adj1" fmla="val 70426"/>
              <a:gd name="adj2" fmla="val -48458"/>
            </a:avLst>
          </a:prstGeom>
          <a:solidFill>
            <a:schemeClr val="accent6">
              <a:lumMod val="60000"/>
              <a:lumOff val="40000"/>
            </a:schemeClr>
          </a:solidFill>
          <a:ln w="9525">
            <a:solidFill>
              <a:schemeClr val="tx1"/>
            </a:solidFill>
            <a:miter lim="800000"/>
          </a:ln>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zh-CN" altLang="en-US" dirty="0">
                <a:ea typeface="宋体" pitchFamily="2" charset="-122"/>
              </a:rPr>
              <a:t>路径中各顶点≤</a:t>
            </a:r>
            <a:r>
              <a:rPr lang="en-US" altLang="zh-CN" dirty="0">
                <a:ea typeface="宋体" pitchFamily="2" charset="-122"/>
              </a:rPr>
              <a:t>k-1</a:t>
            </a:r>
            <a:r>
              <a:rPr lang="zh-CN" altLang="en-US" dirty="0">
                <a:ea typeface="宋体" pitchFamily="2" charset="-122"/>
              </a:rPr>
              <a:t>，对应</a:t>
            </a:r>
            <a:r>
              <a:rPr lang="en-US" altLang="zh-CN" dirty="0">
                <a:ea typeface="宋体" pitchFamily="2" charset="-122"/>
              </a:rPr>
              <a:t>A </a:t>
            </a:r>
            <a:r>
              <a:rPr lang="en-US" altLang="zh-CN" baseline="30000" dirty="0">
                <a:ea typeface="宋体" pitchFamily="2" charset="-122"/>
              </a:rPr>
              <a:t>(k-1)</a:t>
            </a:r>
            <a:r>
              <a:rPr lang="en-US" altLang="zh-CN" dirty="0">
                <a:ea typeface="宋体" pitchFamily="2" charset="-122"/>
              </a:rPr>
              <a:t> </a:t>
            </a:r>
            <a:r>
              <a:rPr lang="en-US" altLang="zh-CN" dirty="0" err="1">
                <a:ea typeface="宋体" pitchFamily="2" charset="-122"/>
              </a:rPr>
              <a:t>ik</a:t>
            </a:r>
            <a:r>
              <a:rPr lang="en-US" altLang="zh-CN" dirty="0">
                <a:ea typeface="宋体" pitchFamily="2" charset="-122"/>
              </a:rPr>
              <a:t> </a:t>
            </a:r>
            <a:endParaRPr lang="zh-CN" altLang="en-US" dirty="0">
              <a:ea typeface="宋体" pitchFamily="2" charset="-122"/>
            </a:endParaRPr>
          </a:p>
        </p:txBody>
      </p:sp>
      <p:sp>
        <p:nvSpPr>
          <p:cNvPr id="88075" name="AutoShape 11"/>
          <p:cNvSpPr>
            <a:spLocks noChangeArrowheads="1"/>
          </p:cNvSpPr>
          <p:nvPr/>
        </p:nvSpPr>
        <p:spPr bwMode="auto">
          <a:xfrm>
            <a:off x="4960593" y="3756823"/>
            <a:ext cx="2088480" cy="680289"/>
          </a:xfrm>
          <a:prstGeom prst="wedgeRectCallout">
            <a:avLst>
              <a:gd name="adj1" fmla="val -41699"/>
              <a:gd name="adj2" fmla="val -106167"/>
            </a:avLst>
          </a:prstGeom>
          <a:solidFill>
            <a:schemeClr val="accent6">
              <a:lumMod val="60000"/>
              <a:lumOff val="40000"/>
            </a:schemeClr>
          </a:solidFill>
          <a:ln w="9525">
            <a:solidFill>
              <a:schemeClr val="tx1"/>
            </a:solidFill>
            <a:miter lim="800000"/>
          </a:ln>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zh-CN" altLang="en-US" dirty="0">
                <a:ea typeface="宋体" pitchFamily="2" charset="-122"/>
              </a:rPr>
              <a:t>路径中各顶点≤</a:t>
            </a:r>
            <a:r>
              <a:rPr lang="en-US" altLang="zh-CN" dirty="0">
                <a:ea typeface="宋体" pitchFamily="2" charset="-122"/>
              </a:rPr>
              <a:t>k-1</a:t>
            </a:r>
            <a:r>
              <a:rPr lang="zh-CN" altLang="en-US" dirty="0">
                <a:ea typeface="宋体" pitchFamily="2" charset="-122"/>
              </a:rPr>
              <a:t>，对应</a:t>
            </a:r>
            <a:r>
              <a:rPr lang="en-US" altLang="zh-CN" dirty="0">
                <a:ea typeface="宋体" pitchFamily="2" charset="-122"/>
              </a:rPr>
              <a:t>A </a:t>
            </a:r>
            <a:r>
              <a:rPr lang="en-US" altLang="zh-CN" baseline="30000" dirty="0">
                <a:ea typeface="宋体" pitchFamily="2" charset="-122"/>
              </a:rPr>
              <a:t>(k-1)</a:t>
            </a:r>
            <a:r>
              <a:rPr lang="en-US" altLang="zh-CN" dirty="0">
                <a:ea typeface="宋体" pitchFamily="2" charset="-122"/>
              </a:rPr>
              <a:t> </a:t>
            </a:r>
            <a:r>
              <a:rPr lang="en-US" altLang="zh-CN" dirty="0" err="1">
                <a:ea typeface="宋体" pitchFamily="2" charset="-122"/>
              </a:rPr>
              <a:t>kj</a:t>
            </a:r>
            <a:r>
              <a:rPr lang="en-US" altLang="zh-CN" dirty="0">
                <a:ea typeface="宋体" pitchFamily="2" charset="-122"/>
              </a:rPr>
              <a:t> </a:t>
            </a:r>
            <a:endParaRPr lang="zh-CN" altLang="en-US" dirty="0">
              <a:ea typeface="宋体" pitchFamily="2" charset="-122"/>
            </a:endParaRPr>
          </a:p>
        </p:txBody>
      </p:sp>
      <p:grpSp>
        <p:nvGrpSpPr>
          <p:cNvPr id="16" name="组合 15"/>
          <p:cNvGrpSpPr/>
          <p:nvPr/>
        </p:nvGrpSpPr>
        <p:grpSpPr>
          <a:xfrm>
            <a:off x="-180528" y="123764"/>
            <a:ext cx="7848872" cy="649451"/>
            <a:chOff x="286024" y="5178843"/>
            <a:chExt cx="7848872" cy="649451"/>
          </a:xfrm>
        </p:grpSpPr>
        <p:grpSp>
          <p:nvGrpSpPr>
            <p:cNvPr id="17" name="组合 16"/>
            <p:cNvGrpSpPr/>
            <p:nvPr/>
          </p:nvGrpSpPr>
          <p:grpSpPr>
            <a:xfrm>
              <a:off x="286024" y="5178843"/>
              <a:ext cx="7848872" cy="649451"/>
              <a:chOff x="267978" y="5812653"/>
              <a:chExt cx="8549038" cy="850440"/>
            </a:xfrm>
          </p:grpSpPr>
          <p:sp>
            <p:nvSpPr>
              <p:cNvPr id="19"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20" name="TextBox 6"/>
              <p:cNvSpPr txBox="1">
                <a:spLocks noChangeArrowheads="1"/>
              </p:cNvSpPr>
              <p:nvPr/>
            </p:nvSpPr>
            <p:spPr bwMode="auto">
              <a:xfrm>
                <a:off x="267978" y="5812653"/>
                <a:ext cx="8549038" cy="8463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9.7 </a:t>
                </a:r>
                <a:r>
                  <a:rPr lang="zh-CN" altLang="en-US" sz="3600" b="1" dirty="0">
                    <a:latin typeface="Times New Roman" pitchFamily="18" charset="0"/>
                    <a:ea typeface="黑体" pitchFamily="49" charset="-122"/>
                  </a:rPr>
                  <a:t>最短路径</a:t>
                </a:r>
                <a:r>
                  <a:rPr lang="en-US" altLang="zh-CN" sz="3600" b="1" dirty="0">
                    <a:latin typeface="Times New Roman" pitchFamily="18" charset="0"/>
                    <a:ea typeface="黑体" pitchFamily="49" charset="-122"/>
                  </a:rPr>
                  <a:t>-</a:t>
                </a:r>
                <a:r>
                  <a:rPr lang="en-US" altLang="zh-CN" sz="3600" b="1" dirty="0"/>
                  <a:t>Floyd</a:t>
                </a:r>
                <a:r>
                  <a:rPr lang="zh-CN" altLang="en-US" sz="3600" b="1" dirty="0"/>
                  <a:t>算法</a:t>
                </a:r>
                <a:endParaRPr lang="zh-CN" altLang="en-US" sz="3600" b="1" dirty="0">
                  <a:latin typeface="Times New Roman" pitchFamily="18" charset="0"/>
                  <a:ea typeface="黑体" pitchFamily="49" charset="-122"/>
                </a:endParaRPr>
              </a:p>
            </p:txBody>
          </p:sp>
        </p:grpSp>
        <p:pic>
          <p:nvPicPr>
            <p:cNvPr id="18" name="图片 1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50552" y="5308113"/>
              <a:ext cx="386546" cy="387475"/>
            </a:xfrm>
            <a:prstGeom prst="rect">
              <a:avLst/>
            </a:prstGeom>
          </p:spPr>
        </p:pic>
      </p:grpSp>
      <p:cxnSp>
        <p:nvCxnSpPr>
          <p:cNvPr id="4" name="直接箭头连接符 3"/>
          <p:cNvCxnSpPr>
            <a:stCxn id="88068" idx="6"/>
          </p:cNvCxnSpPr>
          <p:nvPr/>
        </p:nvCxnSpPr>
        <p:spPr>
          <a:xfrm flipV="1">
            <a:off x="3276600" y="2878472"/>
            <a:ext cx="2159000" cy="69087"/>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AutoShape 10"/>
          <p:cNvSpPr>
            <a:spLocks noChangeArrowheads="1"/>
          </p:cNvSpPr>
          <p:nvPr/>
        </p:nvSpPr>
        <p:spPr bwMode="auto">
          <a:xfrm>
            <a:off x="2923458" y="1919957"/>
            <a:ext cx="1997869" cy="720725"/>
          </a:xfrm>
          <a:prstGeom prst="wedgeRectCallout">
            <a:avLst>
              <a:gd name="adj1" fmla="val 41162"/>
              <a:gd name="adj2" fmla="val 81562"/>
            </a:avLst>
          </a:prstGeom>
          <a:solidFill>
            <a:schemeClr val="accent6">
              <a:lumMod val="60000"/>
              <a:lumOff val="40000"/>
            </a:schemeClr>
          </a:solidFill>
          <a:ln w="9525">
            <a:solidFill>
              <a:schemeClr val="tx1"/>
            </a:solidFill>
            <a:miter lim="800000"/>
          </a:ln>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zh-CN" altLang="en-US" dirty="0">
                <a:ea typeface="宋体" pitchFamily="2" charset="-122"/>
              </a:rPr>
              <a:t>路径中各顶点≤</a:t>
            </a:r>
            <a:r>
              <a:rPr lang="en-US" altLang="zh-CN" dirty="0">
                <a:ea typeface="宋体" pitchFamily="2" charset="-122"/>
              </a:rPr>
              <a:t>k-1</a:t>
            </a:r>
            <a:r>
              <a:rPr lang="zh-CN" altLang="en-US" dirty="0">
                <a:ea typeface="宋体" pitchFamily="2" charset="-122"/>
              </a:rPr>
              <a:t>，对应</a:t>
            </a:r>
            <a:r>
              <a:rPr lang="en-US" altLang="zh-CN" dirty="0">
                <a:ea typeface="宋体" pitchFamily="2" charset="-122"/>
              </a:rPr>
              <a:t>A </a:t>
            </a:r>
            <a:r>
              <a:rPr lang="en-US" altLang="zh-CN" baseline="30000" dirty="0">
                <a:ea typeface="宋体" pitchFamily="2" charset="-122"/>
              </a:rPr>
              <a:t>(k-1)</a:t>
            </a:r>
            <a:r>
              <a:rPr lang="en-US" altLang="zh-CN" dirty="0">
                <a:ea typeface="宋体" pitchFamily="2" charset="-122"/>
              </a:rPr>
              <a:t> </a:t>
            </a:r>
            <a:r>
              <a:rPr lang="en-US" altLang="zh-CN" dirty="0" err="1">
                <a:ea typeface="宋体" pitchFamily="2" charset="-122"/>
              </a:rPr>
              <a:t>ij</a:t>
            </a:r>
            <a:r>
              <a:rPr lang="en-US" altLang="zh-CN" dirty="0">
                <a:ea typeface="宋体" pitchFamily="2" charset="-122"/>
              </a:rPr>
              <a:t> </a:t>
            </a:r>
            <a:endParaRPr lang="zh-CN" altLang="en-US" dirty="0">
              <a:ea typeface="宋体" pitchFamily="2" charset="-122"/>
            </a:endParaRP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8068"/>
                                        </p:tgtEl>
                                        <p:attrNameLst>
                                          <p:attrName>style.visibility</p:attrName>
                                        </p:attrNameLst>
                                      </p:cBhvr>
                                      <p:to>
                                        <p:strVal val="visible"/>
                                      </p:to>
                                    </p:set>
                                    <p:animEffect transition="in" filter="blinds(horizontal)">
                                      <p:cBhvr>
                                        <p:cTn id="27" dur="500"/>
                                        <p:tgtEl>
                                          <p:spTgt spid="88068"/>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88069"/>
                                        </p:tgtEl>
                                        <p:attrNameLst>
                                          <p:attrName>style.visibility</p:attrName>
                                        </p:attrNameLst>
                                      </p:cBhvr>
                                      <p:to>
                                        <p:strVal val="visible"/>
                                      </p:to>
                                    </p:set>
                                    <p:animEffect transition="in" filter="blinds(horizontal)">
                                      <p:cBhvr>
                                        <p:cTn id="30" dur="500"/>
                                        <p:tgtEl>
                                          <p:spTgt spid="8806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88070"/>
                                        </p:tgtEl>
                                        <p:attrNameLst>
                                          <p:attrName>style.visibility</p:attrName>
                                        </p:attrNameLst>
                                      </p:cBhvr>
                                      <p:to>
                                        <p:strVal val="visible"/>
                                      </p:to>
                                    </p:set>
                                    <p:animEffect transition="in" filter="blinds(horizontal)">
                                      <p:cBhvr>
                                        <p:cTn id="33" dur="500"/>
                                        <p:tgtEl>
                                          <p:spTgt spid="88070"/>
                                        </p:tgtEl>
                                      </p:cBhvr>
                                    </p:animEffect>
                                  </p:childTnLst>
                                </p:cTn>
                              </p:par>
                              <p:par>
                                <p:cTn id="34" presetID="3" presetClass="entr" presetSubtype="10" fill="hold" nodeType="withEffect">
                                  <p:stCondLst>
                                    <p:cond delay="0"/>
                                  </p:stCondLst>
                                  <p:childTnLst>
                                    <p:set>
                                      <p:cBhvr>
                                        <p:cTn id="35" dur="1" fill="hold">
                                          <p:stCondLst>
                                            <p:cond delay="0"/>
                                          </p:stCondLst>
                                        </p:cTn>
                                        <p:tgtEl>
                                          <p:spTgt spid="88072"/>
                                        </p:tgtEl>
                                        <p:attrNameLst>
                                          <p:attrName>style.visibility</p:attrName>
                                        </p:attrNameLst>
                                      </p:cBhvr>
                                      <p:to>
                                        <p:strVal val="visible"/>
                                      </p:to>
                                    </p:set>
                                    <p:animEffect transition="in" filter="blinds(horizontal)">
                                      <p:cBhvr>
                                        <p:cTn id="36" dur="500"/>
                                        <p:tgtEl>
                                          <p:spTgt spid="88072"/>
                                        </p:tgtEl>
                                      </p:cBhvr>
                                    </p:animEffect>
                                  </p:childTnLst>
                                </p:cTn>
                              </p:par>
                              <p:par>
                                <p:cTn id="37" presetID="3" presetClass="entr" presetSubtype="10" fill="hold" nodeType="withEffect">
                                  <p:stCondLst>
                                    <p:cond delay="0"/>
                                  </p:stCondLst>
                                  <p:childTnLst>
                                    <p:set>
                                      <p:cBhvr>
                                        <p:cTn id="38" dur="1" fill="hold">
                                          <p:stCondLst>
                                            <p:cond delay="0"/>
                                          </p:stCondLst>
                                        </p:cTn>
                                        <p:tgtEl>
                                          <p:spTgt spid="88073"/>
                                        </p:tgtEl>
                                        <p:attrNameLst>
                                          <p:attrName>style.visibility</p:attrName>
                                        </p:attrNameLst>
                                      </p:cBhvr>
                                      <p:to>
                                        <p:strVal val="visible"/>
                                      </p:to>
                                    </p:set>
                                    <p:animEffect transition="in" filter="blinds(horizontal)">
                                      <p:cBhvr>
                                        <p:cTn id="39" dur="500"/>
                                        <p:tgtEl>
                                          <p:spTgt spid="88073"/>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88075"/>
                                        </p:tgtEl>
                                        <p:attrNameLst>
                                          <p:attrName>style.visibility</p:attrName>
                                        </p:attrNameLst>
                                      </p:cBhvr>
                                      <p:to>
                                        <p:strVal val="visible"/>
                                      </p:to>
                                    </p:set>
                                    <p:animEffect transition="in" filter="blinds(horizontal)">
                                      <p:cBhvr>
                                        <p:cTn id="44" dur="500"/>
                                        <p:tgtEl>
                                          <p:spTgt spid="88075"/>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88074"/>
                                        </p:tgtEl>
                                        <p:attrNameLst>
                                          <p:attrName>style.visibility</p:attrName>
                                        </p:attrNameLst>
                                      </p:cBhvr>
                                      <p:to>
                                        <p:strVal val="visible"/>
                                      </p:to>
                                    </p:set>
                                    <p:animEffect transition="in" filter="blinds(horizontal)">
                                      <p:cBhvr>
                                        <p:cTn id="49" dur="500"/>
                                        <p:tgtEl>
                                          <p:spTgt spid="88074"/>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
                                            <p:txEl>
                                              <p:pRg st="6" end="6"/>
                                            </p:txEl>
                                          </p:spTgt>
                                        </p:tgtEl>
                                        <p:attrNameLst>
                                          <p:attrName>style.visibility</p:attrName>
                                        </p:attrNameLst>
                                      </p:cBhvr>
                                      <p:to>
                                        <p:strVal val="visible"/>
                                      </p:to>
                                    </p:set>
                                    <p:animEffect transition="in" filter="blinds(horizontal)">
                                      <p:cBhvr>
                                        <p:cTn id="54" dur="500"/>
                                        <p:tgtEl>
                                          <p:spTgt spid="2">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blinds(horizontal)">
                                      <p:cBhvr>
                                        <p:cTn id="59" dur="5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2">
                                            <p:txEl>
                                              <p:pRg st="10" end="10"/>
                                            </p:txEl>
                                          </p:spTgt>
                                        </p:tgtEl>
                                        <p:attrNameLst>
                                          <p:attrName>style.visibility</p:attrName>
                                        </p:attrNameLst>
                                      </p:cBhvr>
                                      <p:to>
                                        <p:strVal val="visible"/>
                                      </p:to>
                                    </p:set>
                                    <p:animEffect transition="in" filter="blinds(horizontal)">
                                      <p:cBhvr>
                                        <p:cTn id="64" dur="500"/>
                                        <p:tgtEl>
                                          <p:spTgt spid="2">
                                            <p:txEl>
                                              <p:pRg st="10" end="1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2">
                                            <p:txEl>
                                              <p:pRg st="11" end="11"/>
                                            </p:txEl>
                                          </p:spTgt>
                                        </p:tgtEl>
                                        <p:attrNameLst>
                                          <p:attrName>style.visibility</p:attrName>
                                        </p:attrNameLst>
                                      </p:cBhvr>
                                      <p:to>
                                        <p:strVal val="visible"/>
                                      </p:to>
                                    </p:set>
                                    <p:animEffect transition="in" filter="blinds(horizontal)">
                                      <p:cBhvr>
                                        <p:cTn id="69" dur="500"/>
                                        <p:tgtEl>
                                          <p:spTgt spid="2">
                                            <p:txEl>
                                              <p:pRg st="11" end="1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2">
                                            <p:txEl>
                                              <p:pRg st="12" end="12"/>
                                            </p:txEl>
                                          </p:spTgt>
                                        </p:tgtEl>
                                        <p:attrNameLst>
                                          <p:attrName>style.visibility</p:attrName>
                                        </p:attrNameLst>
                                      </p:cBhvr>
                                      <p:to>
                                        <p:strVal val="visible"/>
                                      </p:to>
                                    </p:set>
                                    <p:animEffect transition="in" filter="blinds(horizontal)">
                                      <p:cBhvr>
                                        <p:cTn id="74" dur="500"/>
                                        <p:tgtEl>
                                          <p:spTgt spid="2">
                                            <p:txEl>
                                              <p:pRg st="12" end="1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2">
                                            <p:txEl>
                                              <p:pRg st="13" end="13"/>
                                            </p:txEl>
                                          </p:spTgt>
                                        </p:tgtEl>
                                        <p:attrNameLst>
                                          <p:attrName>style.visibility</p:attrName>
                                        </p:attrNameLst>
                                      </p:cBhvr>
                                      <p:to>
                                        <p:strVal val="visible"/>
                                      </p:to>
                                    </p:set>
                                    <p:animEffect transition="in" filter="blinds(horizontal)">
                                      <p:cBhvr>
                                        <p:cTn id="79" dur="500"/>
                                        <p:tgtEl>
                                          <p:spTgt spid="2">
                                            <p:txEl>
                                              <p:pRg st="13" end="13"/>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2">
                                            <p:txEl>
                                              <p:pRg st="14" end="14"/>
                                            </p:txEl>
                                          </p:spTgt>
                                        </p:tgtEl>
                                        <p:attrNameLst>
                                          <p:attrName>style.visibility</p:attrName>
                                        </p:attrNameLst>
                                      </p:cBhvr>
                                      <p:to>
                                        <p:strVal val="visible"/>
                                      </p:to>
                                    </p:set>
                                    <p:animEffect transition="in" filter="blinds(horizontal)">
                                      <p:cBhvr>
                                        <p:cTn id="84" dur="500"/>
                                        <p:tgtEl>
                                          <p:spTgt spid="2">
                                            <p:txEl>
                                              <p:pRg st="14" end="14"/>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2">
                                            <p:txEl>
                                              <p:pRg st="15" end="15"/>
                                            </p:txEl>
                                          </p:spTgt>
                                        </p:tgtEl>
                                        <p:attrNameLst>
                                          <p:attrName>style.visibility</p:attrName>
                                        </p:attrNameLst>
                                      </p:cBhvr>
                                      <p:to>
                                        <p:strVal val="visible"/>
                                      </p:to>
                                    </p:set>
                                    <p:animEffect transition="in" filter="blinds(horizontal)">
                                      <p:cBhvr>
                                        <p:cTn id="89" dur="500"/>
                                        <p:tgtEl>
                                          <p:spTgt spid="2">
                                            <p:txEl>
                                              <p:pRg st="15" end="15"/>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2">
                                            <p:txEl>
                                              <p:pRg st="16" end="16"/>
                                            </p:txEl>
                                          </p:spTgt>
                                        </p:tgtEl>
                                        <p:attrNameLst>
                                          <p:attrName>style.visibility</p:attrName>
                                        </p:attrNameLst>
                                      </p:cBhvr>
                                      <p:to>
                                        <p:strVal val="visible"/>
                                      </p:to>
                                    </p:set>
                                    <p:animEffect transition="in" filter="blinds(horizontal)">
                                      <p:cBhvr>
                                        <p:cTn id="94" dur="500"/>
                                        <p:tgtEl>
                                          <p:spTgt spid="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utoUpdateAnimBg="0"/>
      <p:bldP spid="88068" grpId="0" uiExpand="1" animBg="1" autoUpdateAnimBg="0"/>
      <p:bldP spid="88069" grpId="0" uiExpand="1" animBg="1" autoUpdateAnimBg="0"/>
      <p:bldP spid="88070" grpId="0" uiExpand="1" animBg="1" autoUpdateAnimBg="0"/>
      <p:bldP spid="88074" grpId="0" uiExpand="1" animBg="1" autoUpdateAnimBg="0"/>
      <p:bldP spid="88075" grpId="0" uiExpand="1" animBg="1" autoUpdateAnimBg="0"/>
      <p:bldP spid="22"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CF1E85DF-614E-48E5-B0B7-D6D5325109CA}" type="slidenum">
              <a:rPr lang="zh-CN" altLang="en-US">
                <a:latin typeface="Verdana" pitchFamily="34" charset="0"/>
                <a:ea typeface="宋体" pitchFamily="2" charset="-122"/>
              </a:rPr>
              <a:pPr/>
              <a:t>96</a:t>
            </a:fld>
            <a:endParaRPr lang="en-US" altLang="zh-CN">
              <a:latin typeface="Verdana" pitchFamily="34" charset="0"/>
              <a:ea typeface="宋体" pitchFamily="2" charset="-122"/>
            </a:endParaRPr>
          </a:p>
        </p:txBody>
      </p:sp>
      <p:grpSp>
        <p:nvGrpSpPr>
          <p:cNvPr id="89092" name="Group 3"/>
          <p:cNvGrpSpPr/>
          <p:nvPr/>
        </p:nvGrpSpPr>
        <p:grpSpPr bwMode="auto">
          <a:xfrm>
            <a:off x="179388" y="1423988"/>
            <a:ext cx="2611437" cy="2509837"/>
            <a:chOff x="0" y="0"/>
            <a:chExt cx="1645" cy="1906"/>
          </a:xfrm>
        </p:grpSpPr>
        <p:sp>
          <p:nvSpPr>
            <p:cNvPr id="89226" name="Oval 4"/>
            <p:cNvSpPr>
              <a:spLocks noChangeArrowheads="1"/>
            </p:cNvSpPr>
            <p:nvPr/>
          </p:nvSpPr>
          <p:spPr bwMode="auto">
            <a:xfrm>
              <a:off x="272" y="222"/>
              <a:ext cx="245" cy="253"/>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1</a:t>
              </a:r>
            </a:p>
          </p:txBody>
        </p:sp>
        <p:sp>
          <p:nvSpPr>
            <p:cNvPr id="89227" name="Oval 5"/>
            <p:cNvSpPr>
              <a:spLocks noChangeArrowheads="1"/>
            </p:cNvSpPr>
            <p:nvPr/>
          </p:nvSpPr>
          <p:spPr bwMode="auto">
            <a:xfrm>
              <a:off x="1399" y="191"/>
              <a:ext cx="245" cy="253"/>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2</a:t>
              </a:r>
            </a:p>
          </p:txBody>
        </p:sp>
        <p:sp>
          <p:nvSpPr>
            <p:cNvPr id="89228" name="Oval 6"/>
            <p:cNvSpPr>
              <a:spLocks noChangeArrowheads="1"/>
            </p:cNvSpPr>
            <p:nvPr/>
          </p:nvSpPr>
          <p:spPr bwMode="auto">
            <a:xfrm>
              <a:off x="1400" y="1454"/>
              <a:ext cx="245" cy="254"/>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4</a:t>
              </a:r>
            </a:p>
          </p:txBody>
        </p:sp>
        <p:sp>
          <p:nvSpPr>
            <p:cNvPr id="89230" name="Oval 8"/>
            <p:cNvSpPr>
              <a:spLocks noChangeArrowheads="1"/>
            </p:cNvSpPr>
            <p:nvPr/>
          </p:nvSpPr>
          <p:spPr bwMode="auto">
            <a:xfrm>
              <a:off x="317" y="1374"/>
              <a:ext cx="245" cy="254"/>
            </a:xfrm>
            <a:prstGeom prst="ellipse">
              <a:avLst/>
            </a:prstGeom>
            <a:solidFill>
              <a:srgbClr val="FFFF00"/>
            </a:solidFill>
            <a:ln w="25400">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eaLnBrk="1" hangingPunct="1"/>
              <a:r>
                <a:rPr lang="en-US" altLang="zh-CN" dirty="0">
                  <a:ea typeface="宋体" pitchFamily="2" charset="-122"/>
                </a:rPr>
                <a:t>3</a:t>
              </a:r>
            </a:p>
          </p:txBody>
        </p:sp>
        <p:sp>
          <p:nvSpPr>
            <p:cNvPr id="89231" name="Text Box 9"/>
            <p:cNvSpPr txBox="1">
              <a:spLocks noChangeArrowheads="1"/>
            </p:cNvSpPr>
            <p:nvPr/>
          </p:nvSpPr>
          <p:spPr bwMode="auto">
            <a:xfrm>
              <a:off x="816" y="1269"/>
              <a:ext cx="196" cy="2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dirty="0">
                  <a:ea typeface="宋体" pitchFamily="2" charset="-122"/>
                </a:rPr>
                <a:t>6</a:t>
              </a:r>
            </a:p>
          </p:txBody>
        </p:sp>
        <p:sp>
          <p:nvSpPr>
            <p:cNvPr id="89232" name="Line 10"/>
            <p:cNvSpPr>
              <a:spLocks noChangeShapeType="1"/>
            </p:cNvSpPr>
            <p:nvPr/>
          </p:nvSpPr>
          <p:spPr bwMode="auto">
            <a:xfrm>
              <a:off x="350" y="484"/>
              <a:ext cx="0" cy="907"/>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9233" name="Text Box 11"/>
            <p:cNvSpPr txBox="1">
              <a:spLocks noChangeArrowheads="1"/>
            </p:cNvSpPr>
            <p:nvPr/>
          </p:nvSpPr>
          <p:spPr bwMode="auto">
            <a:xfrm>
              <a:off x="0" y="767"/>
              <a:ext cx="196" cy="2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3</a:t>
              </a:r>
            </a:p>
          </p:txBody>
        </p:sp>
        <p:sp>
          <p:nvSpPr>
            <p:cNvPr id="2" name="Text Box 12"/>
            <p:cNvSpPr txBox="1">
              <a:spLocks noChangeArrowheads="1"/>
            </p:cNvSpPr>
            <p:nvPr/>
          </p:nvSpPr>
          <p:spPr bwMode="auto">
            <a:xfrm>
              <a:off x="1361" y="813"/>
              <a:ext cx="196" cy="2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4</a:t>
              </a:r>
            </a:p>
          </p:txBody>
        </p:sp>
        <p:sp>
          <p:nvSpPr>
            <p:cNvPr id="3" name="Line 13"/>
            <p:cNvSpPr>
              <a:spLocks noChangeShapeType="1"/>
            </p:cNvSpPr>
            <p:nvPr/>
          </p:nvSpPr>
          <p:spPr bwMode="auto">
            <a:xfrm flipH="1" flipV="1">
              <a:off x="422" y="475"/>
              <a:ext cx="1" cy="885"/>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 name="Text Box 14"/>
            <p:cNvSpPr txBox="1">
              <a:spLocks noChangeArrowheads="1"/>
            </p:cNvSpPr>
            <p:nvPr/>
          </p:nvSpPr>
          <p:spPr bwMode="auto">
            <a:xfrm>
              <a:off x="408" y="861"/>
              <a:ext cx="276" cy="2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dirty="0">
                  <a:ea typeface="宋体" pitchFamily="2" charset="-122"/>
                </a:rPr>
                <a:t>20</a:t>
              </a:r>
            </a:p>
          </p:txBody>
        </p:sp>
        <p:sp>
          <p:nvSpPr>
            <p:cNvPr id="5" name="Line 15"/>
            <p:cNvSpPr>
              <a:spLocks noChangeShapeType="1"/>
            </p:cNvSpPr>
            <p:nvPr/>
          </p:nvSpPr>
          <p:spPr bwMode="auto">
            <a:xfrm>
              <a:off x="478" y="226"/>
              <a:ext cx="952"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6" name="Line 16"/>
            <p:cNvSpPr>
              <a:spLocks noChangeShapeType="1"/>
            </p:cNvSpPr>
            <p:nvPr/>
          </p:nvSpPr>
          <p:spPr bwMode="auto">
            <a:xfrm flipH="1">
              <a:off x="559" y="362"/>
              <a:ext cx="816"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7" name="Text Box 17"/>
            <p:cNvSpPr txBox="1">
              <a:spLocks noChangeArrowheads="1"/>
            </p:cNvSpPr>
            <p:nvPr/>
          </p:nvSpPr>
          <p:spPr bwMode="auto">
            <a:xfrm>
              <a:off x="831" y="0"/>
              <a:ext cx="196" cy="2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2</a:t>
              </a:r>
            </a:p>
          </p:txBody>
        </p:sp>
        <p:sp>
          <p:nvSpPr>
            <p:cNvPr id="8" name="Text Box 18"/>
            <p:cNvSpPr txBox="1">
              <a:spLocks noChangeArrowheads="1"/>
            </p:cNvSpPr>
            <p:nvPr/>
          </p:nvSpPr>
          <p:spPr bwMode="auto">
            <a:xfrm>
              <a:off x="831" y="362"/>
              <a:ext cx="196" cy="2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4</a:t>
              </a:r>
            </a:p>
          </p:txBody>
        </p:sp>
        <p:sp>
          <p:nvSpPr>
            <p:cNvPr id="9" name="Line 19"/>
            <p:cNvSpPr>
              <a:spLocks noChangeShapeType="1"/>
            </p:cNvSpPr>
            <p:nvPr/>
          </p:nvSpPr>
          <p:spPr bwMode="auto">
            <a:xfrm flipH="1">
              <a:off x="547" y="1591"/>
              <a:ext cx="816"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 name="Text Box 20"/>
            <p:cNvSpPr txBox="1">
              <a:spLocks noChangeArrowheads="1"/>
            </p:cNvSpPr>
            <p:nvPr/>
          </p:nvSpPr>
          <p:spPr bwMode="auto">
            <a:xfrm>
              <a:off x="831" y="1628"/>
              <a:ext cx="196" cy="2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5</a:t>
              </a:r>
            </a:p>
          </p:txBody>
        </p:sp>
        <p:sp>
          <p:nvSpPr>
            <p:cNvPr id="89243" name="Line 21"/>
            <p:cNvSpPr>
              <a:spLocks noChangeShapeType="1"/>
            </p:cNvSpPr>
            <p:nvPr/>
          </p:nvSpPr>
          <p:spPr bwMode="auto">
            <a:xfrm>
              <a:off x="1539" y="450"/>
              <a:ext cx="0" cy="998"/>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89110" name="Rectangle 22"/>
          <p:cNvSpPr>
            <a:spLocks noChangeArrowheads="1"/>
          </p:cNvSpPr>
          <p:nvPr/>
        </p:nvSpPr>
        <p:spPr bwMode="auto">
          <a:xfrm>
            <a:off x="1906588" y="4780235"/>
            <a:ext cx="311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3</a:t>
            </a:r>
          </a:p>
        </p:txBody>
      </p:sp>
      <p:sp>
        <p:nvSpPr>
          <p:cNvPr id="89111" name="Rectangle 23"/>
          <p:cNvSpPr>
            <a:spLocks noChangeArrowheads="1"/>
          </p:cNvSpPr>
          <p:nvPr/>
        </p:nvSpPr>
        <p:spPr bwMode="auto">
          <a:xfrm>
            <a:off x="2301875" y="4783410"/>
            <a:ext cx="311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b="1">
                <a:solidFill>
                  <a:srgbClr val="FF3300"/>
                </a:solidFill>
                <a:ea typeface="宋体" pitchFamily="2" charset="-122"/>
              </a:rPr>
              <a:t>6</a:t>
            </a:r>
            <a:endParaRPr lang="zh-CN" altLang="en-US" b="1">
              <a:solidFill>
                <a:srgbClr val="FF3300"/>
              </a:solidFill>
              <a:ea typeface="宋体" pitchFamily="2" charset="-122"/>
            </a:endParaRPr>
          </a:p>
        </p:txBody>
      </p:sp>
      <p:sp>
        <p:nvSpPr>
          <p:cNvPr id="89112" name="Rectangle 24"/>
          <p:cNvSpPr>
            <a:spLocks noChangeArrowheads="1"/>
          </p:cNvSpPr>
          <p:nvPr/>
        </p:nvSpPr>
        <p:spPr bwMode="auto">
          <a:xfrm>
            <a:off x="1120775" y="5775597"/>
            <a:ext cx="438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20</a:t>
            </a:r>
            <a:endParaRPr lang="zh-CN" altLang="en-US">
              <a:ea typeface="宋体" pitchFamily="2" charset="-122"/>
            </a:endParaRPr>
          </a:p>
        </p:txBody>
      </p:sp>
      <p:sp>
        <p:nvSpPr>
          <p:cNvPr id="89113" name="Rectangle 25"/>
          <p:cNvSpPr>
            <a:spLocks noChangeArrowheads="1"/>
          </p:cNvSpPr>
          <p:nvPr/>
        </p:nvSpPr>
        <p:spPr bwMode="auto">
          <a:xfrm>
            <a:off x="2276475" y="5775597"/>
            <a:ext cx="311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6</a:t>
            </a:r>
            <a:endParaRPr lang="zh-CN" altLang="en-US">
              <a:ea typeface="宋体" pitchFamily="2" charset="-122"/>
            </a:endParaRPr>
          </a:p>
        </p:txBody>
      </p:sp>
      <p:sp>
        <p:nvSpPr>
          <p:cNvPr id="89114" name="Rectangle 26"/>
          <p:cNvSpPr>
            <a:spLocks noChangeArrowheads="1"/>
          </p:cNvSpPr>
          <p:nvPr/>
        </p:nvSpPr>
        <p:spPr bwMode="auto">
          <a:xfrm>
            <a:off x="1120775" y="6161360"/>
            <a:ext cx="414338"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zh-CN" altLang="en-US" b="1">
                <a:ea typeface="宋体" pitchFamily="2" charset="-122"/>
              </a:rPr>
              <a:t>∞</a:t>
            </a:r>
          </a:p>
        </p:txBody>
      </p:sp>
      <p:grpSp>
        <p:nvGrpSpPr>
          <p:cNvPr id="12" name="Group 27"/>
          <p:cNvGrpSpPr/>
          <p:nvPr/>
        </p:nvGrpSpPr>
        <p:grpSpPr bwMode="auto">
          <a:xfrm>
            <a:off x="1120775" y="4780235"/>
            <a:ext cx="1466850" cy="1747837"/>
            <a:chOff x="0" y="0"/>
            <a:chExt cx="924" cy="1101"/>
          </a:xfrm>
        </p:grpSpPr>
        <p:sp>
          <p:nvSpPr>
            <p:cNvPr id="89220" name="Rectangle 28"/>
            <p:cNvSpPr>
              <a:spLocks noChangeArrowheads="1"/>
            </p:cNvSpPr>
            <p:nvPr/>
          </p:nvSpPr>
          <p:spPr bwMode="auto">
            <a:xfrm>
              <a:off x="248" y="0"/>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2</a:t>
              </a:r>
              <a:endParaRPr lang="zh-CN" altLang="en-US">
                <a:ea typeface="宋体" pitchFamily="2" charset="-122"/>
              </a:endParaRPr>
            </a:p>
          </p:txBody>
        </p:sp>
        <p:sp>
          <p:nvSpPr>
            <p:cNvPr id="89221" name="Rectangle 29"/>
            <p:cNvSpPr>
              <a:spLocks noChangeArrowheads="1"/>
            </p:cNvSpPr>
            <p:nvPr/>
          </p:nvSpPr>
          <p:spPr bwMode="auto">
            <a:xfrm>
              <a:off x="0" y="313"/>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4</a:t>
              </a:r>
              <a:endParaRPr lang="zh-CN" altLang="en-US">
                <a:ea typeface="宋体" pitchFamily="2" charset="-122"/>
              </a:endParaRPr>
            </a:p>
          </p:txBody>
        </p:sp>
        <p:sp>
          <p:nvSpPr>
            <p:cNvPr id="89222" name="Rectangle 30"/>
            <p:cNvSpPr>
              <a:spLocks noChangeArrowheads="1"/>
            </p:cNvSpPr>
            <p:nvPr/>
          </p:nvSpPr>
          <p:spPr bwMode="auto">
            <a:xfrm>
              <a:off x="495" y="314"/>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b="1">
                  <a:ea typeface="宋体" pitchFamily="2" charset="-122"/>
                </a:rPr>
                <a:t>7</a:t>
              </a:r>
              <a:endParaRPr lang="zh-CN" altLang="en-US" b="1">
                <a:ea typeface="宋体" pitchFamily="2" charset="-122"/>
              </a:endParaRPr>
            </a:p>
          </p:txBody>
        </p:sp>
        <p:sp>
          <p:nvSpPr>
            <p:cNvPr id="89223" name="Rectangle 31"/>
            <p:cNvSpPr>
              <a:spLocks noChangeArrowheads="1"/>
            </p:cNvSpPr>
            <p:nvPr/>
          </p:nvSpPr>
          <p:spPr bwMode="auto">
            <a:xfrm>
              <a:off x="728" y="313"/>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4</a:t>
              </a:r>
              <a:endParaRPr lang="zh-CN" altLang="en-US">
                <a:ea typeface="宋体" pitchFamily="2" charset="-122"/>
              </a:endParaRPr>
            </a:p>
          </p:txBody>
        </p:sp>
        <p:sp>
          <p:nvSpPr>
            <p:cNvPr id="89224" name="Rectangle 32"/>
            <p:cNvSpPr>
              <a:spLocks noChangeArrowheads="1"/>
            </p:cNvSpPr>
            <p:nvPr/>
          </p:nvSpPr>
          <p:spPr bwMode="auto">
            <a:xfrm>
              <a:off x="248" y="627"/>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b="1">
                  <a:ea typeface="宋体" pitchFamily="2" charset="-122"/>
                </a:rPr>
                <a:t>22</a:t>
              </a:r>
              <a:endParaRPr lang="zh-CN" altLang="en-US" b="1">
                <a:ea typeface="宋体" pitchFamily="2" charset="-122"/>
              </a:endParaRPr>
            </a:p>
          </p:txBody>
        </p:sp>
        <p:sp>
          <p:nvSpPr>
            <p:cNvPr id="89225" name="Rectangle 33"/>
            <p:cNvSpPr>
              <a:spLocks noChangeArrowheads="1"/>
            </p:cNvSpPr>
            <p:nvPr/>
          </p:nvSpPr>
          <p:spPr bwMode="auto">
            <a:xfrm>
              <a:off x="248" y="870"/>
              <a:ext cx="26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zh-CN" altLang="en-US" b="1">
                  <a:ea typeface="宋体" pitchFamily="2" charset="-122"/>
                </a:rPr>
                <a:t>∞</a:t>
              </a:r>
            </a:p>
          </p:txBody>
        </p:sp>
      </p:grpSp>
      <p:sp>
        <p:nvSpPr>
          <p:cNvPr id="89122" name="Rectangle 34"/>
          <p:cNvSpPr>
            <a:spLocks noChangeArrowheads="1"/>
          </p:cNvSpPr>
          <p:nvPr/>
        </p:nvSpPr>
        <p:spPr bwMode="auto">
          <a:xfrm>
            <a:off x="1906588" y="6170885"/>
            <a:ext cx="311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5</a:t>
            </a:r>
            <a:endParaRPr lang="zh-CN" altLang="en-US">
              <a:ea typeface="宋体" pitchFamily="2" charset="-122"/>
            </a:endParaRPr>
          </a:p>
        </p:txBody>
      </p:sp>
      <p:grpSp>
        <p:nvGrpSpPr>
          <p:cNvPr id="13" name="Group 35"/>
          <p:cNvGrpSpPr/>
          <p:nvPr/>
        </p:nvGrpSpPr>
        <p:grpSpPr bwMode="auto">
          <a:xfrm>
            <a:off x="107950" y="4437335"/>
            <a:ext cx="2736850" cy="2232025"/>
            <a:chOff x="0" y="0"/>
            <a:chExt cx="1724" cy="1406"/>
          </a:xfrm>
        </p:grpSpPr>
        <p:grpSp>
          <p:nvGrpSpPr>
            <p:cNvPr id="11" name="Group 36"/>
            <p:cNvGrpSpPr/>
            <p:nvPr/>
          </p:nvGrpSpPr>
          <p:grpSpPr bwMode="auto">
            <a:xfrm>
              <a:off x="539" y="181"/>
              <a:ext cx="1139" cy="1225"/>
              <a:chOff x="0" y="0"/>
              <a:chExt cx="1043" cy="887"/>
            </a:xfrm>
          </p:grpSpPr>
          <p:sp>
            <p:nvSpPr>
              <p:cNvPr id="89218" name="AutoShape 37"/>
              <p:cNvSpPr/>
              <p:nvPr/>
            </p:nvSpPr>
            <p:spPr bwMode="auto">
              <a:xfrm>
                <a:off x="0" y="10"/>
                <a:ext cx="109" cy="877"/>
              </a:xfrm>
              <a:prstGeom prst="leftBracket">
                <a:avLst>
                  <a:gd name="adj" fmla="val 67049"/>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sp>
            <p:nvSpPr>
              <p:cNvPr id="89219" name="AutoShape 38"/>
              <p:cNvSpPr/>
              <p:nvPr/>
            </p:nvSpPr>
            <p:spPr bwMode="auto">
              <a:xfrm>
                <a:off x="934" y="0"/>
                <a:ext cx="109" cy="877"/>
              </a:xfrm>
              <a:prstGeom prst="rightBracket">
                <a:avLst>
                  <a:gd name="adj" fmla="val 67049"/>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grpSp>
        <p:grpSp>
          <p:nvGrpSpPr>
            <p:cNvPr id="14" name="Group 39"/>
            <p:cNvGrpSpPr/>
            <p:nvPr/>
          </p:nvGrpSpPr>
          <p:grpSpPr bwMode="auto">
            <a:xfrm>
              <a:off x="638" y="216"/>
              <a:ext cx="937" cy="1107"/>
              <a:chOff x="0" y="0"/>
              <a:chExt cx="859" cy="802"/>
            </a:xfrm>
          </p:grpSpPr>
          <p:sp>
            <p:nvSpPr>
              <p:cNvPr id="89214" name="Rectangle 40"/>
              <p:cNvSpPr>
                <a:spLocks noChangeArrowheads="1"/>
              </p:cNvSpPr>
              <p:nvPr/>
            </p:nvSpPr>
            <p:spPr bwMode="auto">
              <a:xfrm>
                <a:off x="0" y="0"/>
                <a:ext cx="180" cy="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0</a:t>
                </a:r>
                <a:endParaRPr lang="zh-CN" altLang="en-US">
                  <a:ea typeface="宋体" pitchFamily="2" charset="-122"/>
                </a:endParaRPr>
              </a:p>
            </p:txBody>
          </p:sp>
          <p:sp>
            <p:nvSpPr>
              <p:cNvPr id="89215" name="Rectangle 41"/>
              <p:cNvSpPr>
                <a:spLocks noChangeArrowheads="1"/>
              </p:cNvSpPr>
              <p:nvPr/>
            </p:nvSpPr>
            <p:spPr bwMode="auto">
              <a:xfrm>
                <a:off x="227" y="227"/>
                <a:ext cx="180" cy="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0</a:t>
                </a:r>
                <a:endParaRPr lang="zh-CN" altLang="en-US">
                  <a:ea typeface="宋体" pitchFamily="2" charset="-122"/>
                </a:endParaRPr>
              </a:p>
            </p:txBody>
          </p:sp>
          <p:sp>
            <p:nvSpPr>
              <p:cNvPr id="89216" name="Rectangle 42"/>
              <p:cNvSpPr>
                <a:spLocks noChangeArrowheads="1"/>
              </p:cNvSpPr>
              <p:nvPr/>
            </p:nvSpPr>
            <p:spPr bwMode="auto">
              <a:xfrm>
                <a:off x="454" y="454"/>
                <a:ext cx="179" cy="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0</a:t>
                </a:r>
                <a:endParaRPr lang="zh-CN" altLang="en-US">
                  <a:ea typeface="宋体" pitchFamily="2" charset="-122"/>
                </a:endParaRPr>
              </a:p>
            </p:txBody>
          </p:sp>
          <p:sp>
            <p:nvSpPr>
              <p:cNvPr id="89217" name="Rectangle 43"/>
              <p:cNvSpPr>
                <a:spLocks noChangeArrowheads="1"/>
              </p:cNvSpPr>
              <p:nvPr/>
            </p:nvSpPr>
            <p:spPr bwMode="auto">
              <a:xfrm>
                <a:off x="680" y="635"/>
                <a:ext cx="179" cy="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0</a:t>
                </a:r>
                <a:endParaRPr lang="zh-CN" altLang="en-US">
                  <a:ea typeface="宋体" pitchFamily="2" charset="-122"/>
                </a:endParaRPr>
              </a:p>
            </p:txBody>
          </p:sp>
        </p:grpSp>
        <p:sp>
          <p:nvSpPr>
            <p:cNvPr id="15" name="Text Box 44"/>
            <p:cNvSpPr txBox="1">
              <a:spLocks noChangeArrowheads="1"/>
            </p:cNvSpPr>
            <p:nvPr/>
          </p:nvSpPr>
          <p:spPr bwMode="auto">
            <a:xfrm>
              <a:off x="0" y="624"/>
              <a:ext cx="451"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spcBef>
                  <a:spcPct val="50000"/>
                </a:spcBef>
              </a:pPr>
              <a:r>
                <a:rPr lang="en-US" altLang="zh-CN" sz="2000">
                  <a:ea typeface="宋体" pitchFamily="2" charset="-122"/>
                </a:rPr>
                <a:t>A</a:t>
              </a:r>
              <a:r>
                <a:rPr lang="en-US" altLang="zh-CN" sz="2000" baseline="30000">
                  <a:ea typeface="宋体" pitchFamily="2" charset="-122"/>
                </a:rPr>
                <a:t>2</a:t>
              </a:r>
              <a:r>
                <a:rPr lang="en-US" altLang="zh-CN" sz="2000">
                  <a:ea typeface="宋体" pitchFamily="2" charset="-122"/>
                </a:rPr>
                <a:t>=</a:t>
              </a:r>
              <a:endParaRPr lang="zh-CN" altLang="en-US" sz="2000">
                <a:ea typeface="宋体" pitchFamily="2" charset="-122"/>
              </a:endParaRPr>
            </a:p>
          </p:txBody>
        </p:sp>
        <p:sp>
          <p:nvSpPr>
            <p:cNvPr id="16" name="Text Box 45"/>
            <p:cNvSpPr txBox="1">
              <a:spLocks noChangeArrowheads="1"/>
            </p:cNvSpPr>
            <p:nvPr/>
          </p:nvSpPr>
          <p:spPr bwMode="auto">
            <a:xfrm>
              <a:off x="363" y="0"/>
              <a:ext cx="136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spcBef>
                  <a:spcPct val="50000"/>
                </a:spcBef>
              </a:pPr>
              <a:r>
                <a:rPr lang="zh-CN" altLang="en-US">
                  <a:ea typeface="宋体" pitchFamily="2" charset="-122"/>
                </a:rPr>
                <a:t>       </a:t>
              </a:r>
              <a:r>
                <a:rPr lang="en-US" altLang="zh-CN" b="1">
                  <a:solidFill>
                    <a:srgbClr val="4374BB"/>
                  </a:solidFill>
                  <a:ea typeface="宋体" pitchFamily="2" charset="-122"/>
                </a:rPr>
                <a:t>1    2    3    4</a:t>
              </a:r>
            </a:p>
          </p:txBody>
        </p:sp>
        <p:sp>
          <p:nvSpPr>
            <p:cNvPr id="18" name="Text Box 46"/>
            <p:cNvSpPr txBox="1">
              <a:spLocks noChangeArrowheads="1"/>
            </p:cNvSpPr>
            <p:nvPr/>
          </p:nvSpPr>
          <p:spPr bwMode="auto">
            <a:xfrm>
              <a:off x="317" y="45"/>
              <a:ext cx="272" cy="13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lnSpc>
                  <a:spcPct val="90000"/>
                </a:lnSpc>
              </a:pPr>
              <a:r>
                <a:rPr lang="zh-CN" altLang="en-US">
                  <a:ea typeface="宋体" pitchFamily="2" charset="-122"/>
                </a:rPr>
                <a:t>      </a:t>
              </a:r>
              <a:r>
                <a:rPr lang="en-US" altLang="zh-CN" b="1">
                  <a:solidFill>
                    <a:srgbClr val="4374BB"/>
                  </a:solidFill>
                  <a:ea typeface="宋体" pitchFamily="2" charset="-122"/>
                </a:rPr>
                <a:t>1</a:t>
              </a:r>
            </a:p>
            <a:p>
              <a:pPr eaLnBrk="1" hangingPunct="1">
                <a:lnSpc>
                  <a:spcPct val="90000"/>
                </a:lnSpc>
              </a:pPr>
              <a:r>
                <a:rPr lang="en-US" altLang="zh-CN" b="1">
                  <a:solidFill>
                    <a:srgbClr val="4374BB"/>
                  </a:solidFill>
                  <a:ea typeface="宋体" pitchFamily="2" charset="-122"/>
                </a:rPr>
                <a:t>       2</a:t>
              </a:r>
            </a:p>
            <a:p>
              <a:pPr eaLnBrk="1" hangingPunct="1">
                <a:lnSpc>
                  <a:spcPct val="90000"/>
                </a:lnSpc>
              </a:pPr>
              <a:r>
                <a:rPr lang="en-US" altLang="zh-CN" b="1">
                  <a:solidFill>
                    <a:srgbClr val="4374BB"/>
                  </a:solidFill>
                  <a:ea typeface="宋体" pitchFamily="2" charset="-122"/>
                </a:rPr>
                <a:t>      3</a:t>
              </a:r>
            </a:p>
            <a:p>
              <a:pPr eaLnBrk="1" hangingPunct="1">
                <a:lnSpc>
                  <a:spcPct val="90000"/>
                </a:lnSpc>
              </a:pPr>
              <a:r>
                <a:rPr lang="en-US" altLang="zh-CN" b="1">
                  <a:solidFill>
                    <a:srgbClr val="4374BB"/>
                  </a:solidFill>
                  <a:ea typeface="宋体" pitchFamily="2" charset="-122"/>
                </a:rPr>
                <a:t>       4</a:t>
              </a:r>
            </a:p>
          </p:txBody>
        </p:sp>
      </p:grpSp>
      <p:grpSp>
        <p:nvGrpSpPr>
          <p:cNvPr id="17" name="Group 47"/>
          <p:cNvGrpSpPr/>
          <p:nvPr/>
        </p:nvGrpSpPr>
        <p:grpSpPr bwMode="auto">
          <a:xfrm>
            <a:off x="3816350" y="1571625"/>
            <a:ext cx="1976438" cy="1873250"/>
            <a:chOff x="0" y="0"/>
            <a:chExt cx="1043" cy="887"/>
          </a:xfrm>
        </p:grpSpPr>
        <p:sp>
          <p:nvSpPr>
            <p:cNvPr id="89207" name="AutoShape 48"/>
            <p:cNvSpPr/>
            <p:nvPr/>
          </p:nvSpPr>
          <p:spPr bwMode="auto">
            <a:xfrm>
              <a:off x="0" y="10"/>
              <a:ext cx="109" cy="877"/>
            </a:xfrm>
            <a:prstGeom prst="leftBracket">
              <a:avLst>
                <a:gd name="adj" fmla="val 67049"/>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sp>
          <p:nvSpPr>
            <p:cNvPr id="19" name="AutoShape 49"/>
            <p:cNvSpPr/>
            <p:nvPr/>
          </p:nvSpPr>
          <p:spPr bwMode="auto">
            <a:xfrm>
              <a:off x="934" y="0"/>
              <a:ext cx="109" cy="877"/>
            </a:xfrm>
            <a:prstGeom prst="rightBracket">
              <a:avLst>
                <a:gd name="adj" fmla="val 67049"/>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grpSp>
      <p:sp>
        <p:nvSpPr>
          <p:cNvPr id="89138" name="Rectangle 50"/>
          <p:cNvSpPr>
            <a:spLocks noChangeArrowheads="1"/>
          </p:cNvSpPr>
          <p:nvPr/>
        </p:nvSpPr>
        <p:spPr bwMode="auto">
          <a:xfrm>
            <a:off x="4418013" y="1624013"/>
            <a:ext cx="311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2</a:t>
            </a:r>
            <a:endParaRPr lang="zh-CN" altLang="en-US">
              <a:ea typeface="宋体" pitchFamily="2" charset="-122"/>
            </a:endParaRPr>
          </a:p>
        </p:txBody>
      </p:sp>
      <p:sp>
        <p:nvSpPr>
          <p:cNvPr id="89139" name="Rectangle 51"/>
          <p:cNvSpPr>
            <a:spLocks noChangeArrowheads="1"/>
          </p:cNvSpPr>
          <p:nvPr/>
        </p:nvSpPr>
        <p:spPr bwMode="auto">
          <a:xfrm>
            <a:off x="4848225" y="1624013"/>
            <a:ext cx="311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3</a:t>
            </a:r>
          </a:p>
        </p:txBody>
      </p:sp>
      <p:sp>
        <p:nvSpPr>
          <p:cNvPr id="89140" name="Rectangle 52"/>
          <p:cNvSpPr>
            <a:spLocks noChangeArrowheads="1"/>
          </p:cNvSpPr>
          <p:nvPr/>
        </p:nvSpPr>
        <p:spPr bwMode="auto">
          <a:xfrm>
            <a:off x="5278438" y="1614488"/>
            <a:ext cx="414337"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zh-CN" altLang="en-US" b="1">
                <a:ea typeface="宋体" pitchFamily="2" charset="-122"/>
              </a:rPr>
              <a:t>∞</a:t>
            </a:r>
          </a:p>
        </p:txBody>
      </p:sp>
      <p:sp>
        <p:nvSpPr>
          <p:cNvPr id="89141" name="Rectangle 53"/>
          <p:cNvSpPr>
            <a:spLocks noChangeArrowheads="1"/>
          </p:cNvSpPr>
          <p:nvPr/>
        </p:nvSpPr>
        <p:spPr bwMode="auto">
          <a:xfrm>
            <a:off x="3987800" y="2103438"/>
            <a:ext cx="311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4</a:t>
            </a:r>
            <a:endParaRPr lang="zh-CN" altLang="en-US">
              <a:ea typeface="宋体" pitchFamily="2" charset="-122"/>
            </a:endParaRPr>
          </a:p>
        </p:txBody>
      </p:sp>
      <p:sp>
        <p:nvSpPr>
          <p:cNvPr id="89142" name="Rectangle 54"/>
          <p:cNvSpPr>
            <a:spLocks noChangeArrowheads="1"/>
          </p:cNvSpPr>
          <p:nvPr/>
        </p:nvSpPr>
        <p:spPr bwMode="auto">
          <a:xfrm>
            <a:off x="4848225" y="2093913"/>
            <a:ext cx="414338"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zh-CN" altLang="en-US" b="1">
                <a:ea typeface="宋体" pitchFamily="2" charset="-122"/>
              </a:rPr>
              <a:t>∞</a:t>
            </a:r>
          </a:p>
        </p:txBody>
      </p:sp>
      <p:sp>
        <p:nvSpPr>
          <p:cNvPr id="89143" name="Rectangle 55"/>
          <p:cNvSpPr>
            <a:spLocks noChangeArrowheads="1"/>
          </p:cNvSpPr>
          <p:nvPr/>
        </p:nvSpPr>
        <p:spPr bwMode="auto">
          <a:xfrm>
            <a:off x="5251450" y="2103438"/>
            <a:ext cx="311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4</a:t>
            </a:r>
            <a:endParaRPr lang="zh-CN" altLang="en-US">
              <a:ea typeface="宋体" pitchFamily="2" charset="-122"/>
            </a:endParaRPr>
          </a:p>
        </p:txBody>
      </p:sp>
      <p:sp>
        <p:nvSpPr>
          <p:cNvPr id="89144" name="Rectangle 56"/>
          <p:cNvSpPr>
            <a:spLocks noChangeArrowheads="1"/>
          </p:cNvSpPr>
          <p:nvPr/>
        </p:nvSpPr>
        <p:spPr bwMode="auto">
          <a:xfrm>
            <a:off x="3987800" y="2582863"/>
            <a:ext cx="438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20</a:t>
            </a:r>
            <a:endParaRPr lang="zh-CN" altLang="en-US">
              <a:ea typeface="宋体" pitchFamily="2" charset="-122"/>
            </a:endParaRPr>
          </a:p>
        </p:txBody>
      </p:sp>
      <p:sp>
        <p:nvSpPr>
          <p:cNvPr id="89145" name="Rectangle 57"/>
          <p:cNvSpPr>
            <a:spLocks noChangeArrowheads="1"/>
          </p:cNvSpPr>
          <p:nvPr/>
        </p:nvSpPr>
        <p:spPr bwMode="auto">
          <a:xfrm>
            <a:off x="4418013" y="2573338"/>
            <a:ext cx="414337"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zh-CN" altLang="en-US" b="1">
                <a:ea typeface="宋体" pitchFamily="2" charset="-122"/>
              </a:rPr>
              <a:t>∞</a:t>
            </a:r>
          </a:p>
        </p:txBody>
      </p:sp>
      <p:sp>
        <p:nvSpPr>
          <p:cNvPr id="89146" name="Rectangle 58"/>
          <p:cNvSpPr>
            <a:spLocks noChangeArrowheads="1"/>
          </p:cNvSpPr>
          <p:nvPr/>
        </p:nvSpPr>
        <p:spPr bwMode="auto">
          <a:xfrm>
            <a:off x="5251450" y="2582863"/>
            <a:ext cx="311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6</a:t>
            </a:r>
            <a:endParaRPr lang="zh-CN" altLang="en-US">
              <a:ea typeface="宋体" pitchFamily="2" charset="-122"/>
            </a:endParaRPr>
          </a:p>
        </p:txBody>
      </p:sp>
      <p:sp>
        <p:nvSpPr>
          <p:cNvPr id="89147" name="Rectangle 59"/>
          <p:cNvSpPr>
            <a:spLocks noChangeArrowheads="1"/>
          </p:cNvSpPr>
          <p:nvPr/>
        </p:nvSpPr>
        <p:spPr bwMode="auto">
          <a:xfrm>
            <a:off x="3987800" y="2954338"/>
            <a:ext cx="296863"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zh-CN" altLang="en-US" b="1">
                <a:ea typeface="宋体" pitchFamily="2" charset="-122"/>
              </a:rPr>
              <a:t>∞</a:t>
            </a:r>
          </a:p>
        </p:txBody>
      </p:sp>
      <p:sp>
        <p:nvSpPr>
          <p:cNvPr id="89148" name="Rectangle 60"/>
          <p:cNvSpPr>
            <a:spLocks noChangeArrowheads="1"/>
          </p:cNvSpPr>
          <p:nvPr/>
        </p:nvSpPr>
        <p:spPr bwMode="auto">
          <a:xfrm>
            <a:off x="4418013" y="2954338"/>
            <a:ext cx="414337"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zh-CN" altLang="en-US" b="1">
                <a:ea typeface="宋体" pitchFamily="2" charset="-122"/>
              </a:rPr>
              <a:t>∞</a:t>
            </a:r>
          </a:p>
        </p:txBody>
      </p:sp>
      <p:sp>
        <p:nvSpPr>
          <p:cNvPr id="89149" name="Rectangle 61"/>
          <p:cNvSpPr>
            <a:spLocks noChangeArrowheads="1"/>
          </p:cNvSpPr>
          <p:nvPr/>
        </p:nvSpPr>
        <p:spPr bwMode="auto">
          <a:xfrm>
            <a:off x="4848225" y="2965450"/>
            <a:ext cx="311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5</a:t>
            </a:r>
            <a:endParaRPr lang="zh-CN" altLang="en-US">
              <a:ea typeface="宋体" pitchFamily="2" charset="-122"/>
            </a:endParaRPr>
          </a:p>
        </p:txBody>
      </p:sp>
      <p:grpSp>
        <p:nvGrpSpPr>
          <p:cNvPr id="21" name="Group 62"/>
          <p:cNvGrpSpPr/>
          <p:nvPr/>
        </p:nvGrpSpPr>
        <p:grpSpPr bwMode="auto">
          <a:xfrm>
            <a:off x="3995738" y="1624013"/>
            <a:ext cx="1600200" cy="1709737"/>
            <a:chOff x="0" y="0"/>
            <a:chExt cx="844" cy="809"/>
          </a:xfrm>
        </p:grpSpPr>
        <p:sp>
          <p:nvSpPr>
            <p:cNvPr id="89203" name="Rectangle 63"/>
            <p:cNvSpPr>
              <a:spLocks noChangeArrowheads="1"/>
            </p:cNvSpPr>
            <p:nvPr/>
          </p:nvSpPr>
          <p:spPr bwMode="auto">
            <a:xfrm>
              <a:off x="0" y="0"/>
              <a:ext cx="164"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0</a:t>
              </a:r>
              <a:endParaRPr lang="zh-CN" altLang="en-US">
                <a:ea typeface="宋体" pitchFamily="2" charset="-122"/>
              </a:endParaRPr>
            </a:p>
          </p:txBody>
        </p:sp>
        <p:sp>
          <p:nvSpPr>
            <p:cNvPr id="89204" name="Rectangle 64"/>
            <p:cNvSpPr>
              <a:spLocks noChangeArrowheads="1"/>
            </p:cNvSpPr>
            <p:nvPr/>
          </p:nvSpPr>
          <p:spPr bwMode="auto">
            <a:xfrm>
              <a:off x="227" y="227"/>
              <a:ext cx="164"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0</a:t>
              </a:r>
              <a:endParaRPr lang="zh-CN" altLang="en-US">
                <a:ea typeface="宋体" pitchFamily="2" charset="-122"/>
              </a:endParaRPr>
            </a:p>
          </p:txBody>
        </p:sp>
        <p:sp>
          <p:nvSpPr>
            <p:cNvPr id="89205" name="Rectangle 65"/>
            <p:cNvSpPr>
              <a:spLocks noChangeArrowheads="1"/>
            </p:cNvSpPr>
            <p:nvPr/>
          </p:nvSpPr>
          <p:spPr bwMode="auto">
            <a:xfrm>
              <a:off x="454" y="454"/>
              <a:ext cx="164"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0</a:t>
              </a:r>
              <a:endParaRPr lang="zh-CN" altLang="en-US">
                <a:ea typeface="宋体" pitchFamily="2" charset="-122"/>
              </a:endParaRPr>
            </a:p>
          </p:txBody>
        </p:sp>
        <p:sp>
          <p:nvSpPr>
            <p:cNvPr id="89206" name="Rectangle 66"/>
            <p:cNvSpPr>
              <a:spLocks noChangeArrowheads="1"/>
            </p:cNvSpPr>
            <p:nvPr/>
          </p:nvSpPr>
          <p:spPr bwMode="auto">
            <a:xfrm>
              <a:off x="680" y="635"/>
              <a:ext cx="164"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0</a:t>
              </a:r>
              <a:endParaRPr lang="zh-CN" altLang="en-US">
                <a:ea typeface="宋体" pitchFamily="2" charset="-122"/>
              </a:endParaRPr>
            </a:p>
          </p:txBody>
        </p:sp>
      </p:grpSp>
      <p:sp>
        <p:nvSpPr>
          <p:cNvPr id="89155" name="Text Box 67"/>
          <p:cNvSpPr txBox="1">
            <a:spLocks noChangeArrowheads="1"/>
          </p:cNvSpPr>
          <p:nvPr/>
        </p:nvSpPr>
        <p:spPr bwMode="auto">
          <a:xfrm>
            <a:off x="3055938" y="2247900"/>
            <a:ext cx="6080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spcBef>
                <a:spcPct val="50000"/>
              </a:spcBef>
            </a:pPr>
            <a:r>
              <a:rPr lang="en-US" altLang="zh-CN" sz="2000">
                <a:ea typeface="宋体" pitchFamily="2" charset="-122"/>
              </a:rPr>
              <a:t>A</a:t>
            </a:r>
            <a:r>
              <a:rPr lang="en-US" altLang="zh-CN" sz="2000" baseline="30000">
                <a:ea typeface="宋体" pitchFamily="2" charset="-122"/>
              </a:rPr>
              <a:t>0</a:t>
            </a:r>
            <a:r>
              <a:rPr lang="en-US" altLang="zh-CN" sz="2000">
                <a:ea typeface="宋体" pitchFamily="2" charset="-122"/>
              </a:rPr>
              <a:t>=</a:t>
            </a:r>
            <a:endParaRPr lang="zh-CN" altLang="en-US" sz="2000">
              <a:ea typeface="宋体" pitchFamily="2" charset="-122"/>
            </a:endParaRPr>
          </a:p>
        </p:txBody>
      </p:sp>
      <p:sp>
        <p:nvSpPr>
          <p:cNvPr id="89156" name="Text Box 68"/>
          <p:cNvSpPr txBox="1">
            <a:spLocks noChangeArrowheads="1"/>
          </p:cNvSpPr>
          <p:nvPr/>
        </p:nvSpPr>
        <p:spPr bwMode="auto">
          <a:xfrm>
            <a:off x="3560763" y="1276350"/>
            <a:ext cx="26638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spcBef>
                <a:spcPct val="50000"/>
              </a:spcBef>
            </a:pPr>
            <a:r>
              <a:rPr lang="zh-CN" altLang="en-US">
                <a:ea typeface="宋体" pitchFamily="2" charset="-122"/>
              </a:rPr>
              <a:t>       </a:t>
            </a:r>
            <a:r>
              <a:rPr lang="en-US" altLang="zh-CN" b="1">
                <a:solidFill>
                  <a:srgbClr val="4374BB"/>
                </a:solidFill>
                <a:ea typeface="宋体" pitchFamily="2" charset="-122"/>
              </a:rPr>
              <a:t>1     2    3     4</a:t>
            </a:r>
          </a:p>
        </p:txBody>
      </p:sp>
      <p:sp>
        <p:nvSpPr>
          <p:cNvPr id="89157" name="Text Box 69"/>
          <p:cNvSpPr txBox="1">
            <a:spLocks noChangeArrowheads="1"/>
          </p:cNvSpPr>
          <p:nvPr/>
        </p:nvSpPr>
        <p:spPr bwMode="auto">
          <a:xfrm>
            <a:off x="3487738" y="1427163"/>
            <a:ext cx="431800" cy="2073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lnSpc>
                <a:spcPct val="90000"/>
              </a:lnSpc>
            </a:pPr>
            <a:r>
              <a:rPr lang="zh-CN" altLang="en-US">
                <a:ea typeface="宋体" pitchFamily="2" charset="-122"/>
              </a:rPr>
              <a:t>      </a:t>
            </a:r>
            <a:r>
              <a:rPr lang="en-US" altLang="zh-CN" b="1">
                <a:solidFill>
                  <a:srgbClr val="4374BB"/>
                </a:solidFill>
                <a:ea typeface="宋体" pitchFamily="2" charset="-122"/>
              </a:rPr>
              <a:t>1</a:t>
            </a:r>
          </a:p>
          <a:p>
            <a:pPr eaLnBrk="1" hangingPunct="1">
              <a:lnSpc>
                <a:spcPct val="90000"/>
              </a:lnSpc>
            </a:pPr>
            <a:r>
              <a:rPr lang="en-US" altLang="zh-CN" b="1">
                <a:solidFill>
                  <a:srgbClr val="4374BB"/>
                </a:solidFill>
                <a:ea typeface="宋体" pitchFamily="2" charset="-122"/>
              </a:rPr>
              <a:t>       2</a:t>
            </a:r>
          </a:p>
          <a:p>
            <a:pPr eaLnBrk="1" hangingPunct="1">
              <a:lnSpc>
                <a:spcPct val="90000"/>
              </a:lnSpc>
            </a:pPr>
            <a:r>
              <a:rPr lang="en-US" altLang="zh-CN" b="1">
                <a:solidFill>
                  <a:srgbClr val="4374BB"/>
                </a:solidFill>
                <a:ea typeface="宋体" pitchFamily="2" charset="-122"/>
              </a:rPr>
              <a:t>      3</a:t>
            </a:r>
          </a:p>
          <a:p>
            <a:pPr eaLnBrk="1" hangingPunct="1">
              <a:lnSpc>
                <a:spcPct val="90000"/>
              </a:lnSpc>
            </a:pPr>
            <a:r>
              <a:rPr lang="en-US" altLang="zh-CN" b="1">
                <a:solidFill>
                  <a:srgbClr val="4374BB"/>
                </a:solidFill>
                <a:ea typeface="宋体" pitchFamily="2" charset="-122"/>
              </a:rPr>
              <a:t>       4</a:t>
            </a:r>
          </a:p>
        </p:txBody>
      </p:sp>
      <p:sp>
        <p:nvSpPr>
          <p:cNvPr id="89158" name="Rectangle 70"/>
          <p:cNvSpPr>
            <a:spLocks noChangeArrowheads="1"/>
          </p:cNvSpPr>
          <p:nvPr/>
        </p:nvSpPr>
        <p:spPr bwMode="auto">
          <a:xfrm>
            <a:off x="7356475" y="1554163"/>
            <a:ext cx="311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2</a:t>
            </a:r>
            <a:endParaRPr lang="zh-CN" altLang="en-US">
              <a:ea typeface="宋体" pitchFamily="2" charset="-122"/>
            </a:endParaRPr>
          </a:p>
        </p:txBody>
      </p:sp>
      <p:sp>
        <p:nvSpPr>
          <p:cNvPr id="89159" name="Rectangle 71"/>
          <p:cNvSpPr>
            <a:spLocks noChangeArrowheads="1"/>
          </p:cNvSpPr>
          <p:nvPr/>
        </p:nvSpPr>
        <p:spPr bwMode="auto">
          <a:xfrm>
            <a:off x="7699375" y="1554163"/>
            <a:ext cx="311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3</a:t>
            </a:r>
          </a:p>
        </p:txBody>
      </p:sp>
      <p:sp>
        <p:nvSpPr>
          <p:cNvPr id="89160" name="Rectangle 72"/>
          <p:cNvSpPr>
            <a:spLocks noChangeArrowheads="1"/>
          </p:cNvSpPr>
          <p:nvPr/>
        </p:nvSpPr>
        <p:spPr bwMode="auto">
          <a:xfrm>
            <a:off x="8045450" y="1543050"/>
            <a:ext cx="41433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zh-CN" altLang="en-US" b="1">
                <a:ea typeface="宋体" pitchFamily="2" charset="-122"/>
              </a:rPr>
              <a:t>∞</a:t>
            </a:r>
          </a:p>
        </p:txBody>
      </p:sp>
      <p:sp>
        <p:nvSpPr>
          <p:cNvPr id="89161" name="Rectangle 73"/>
          <p:cNvSpPr>
            <a:spLocks noChangeArrowheads="1"/>
          </p:cNvSpPr>
          <p:nvPr/>
        </p:nvSpPr>
        <p:spPr bwMode="auto">
          <a:xfrm>
            <a:off x="7013575" y="2051050"/>
            <a:ext cx="311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4</a:t>
            </a:r>
            <a:endParaRPr lang="zh-CN" altLang="en-US">
              <a:ea typeface="宋体" pitchFamily="2" charset="-122"/>
            </a:endParaRPr>
          </a:p>
        </p:txBody>
      </p:sp>
      <p:sp>
        <p:nvSpPr>
          <p:cNvPr id="89162" name="Rectangle 74"/>
          <p:cNvSpPr>
            <a:spLocks noChangeArrowheads="1"/>
          </p:cNvSpPr>
          <p:nvPr/>
        </p:nvSpPr>
        <p:spPr bwMode="auto">
          <a:xfrm>
            <a:off x="7699375" y="2052638"/>
            <a:ext cx="311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b="1">
                <a:solidFill>
                  <a:srgbClr val="FF3300"/>
                </a:solidFill>
                <a:ea typeface="宋体" pitchFamily="2" charset="-122"/>
              </a:rPr>
              <a:t>7</a:t>
            </a:r>
            <a:endParaRPr lang="zh-CN" altLang="en-US" b="1">
              <a:solidFill>
                <a:srgbClr val="FF3300"/>
              </a:solidFill>
              <a:ea typeface="宋体" pitchFamily="2" charset="-122"/>
            </a:endParaRPr>
          </a:p>
        </p:txBody>
      </p:sp>
      <p:sp>
        <p:nvSpPr>
          <p:cNvPr id="89163" name="Rectangle 75"/>
          <p:cNvSpPr>
            <a:spLocks noChangeArrowheads="1"/>
          </p:cNvSpPr>
          <p:nvPr/>
        </p:nvSpPr>
        <p:spPr bwMode="auto">
          <a:xfrm>
            <a:off x="8021638" y="2051050"/>
            <a:ext cx="311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4</a:t>
            </a:r>
            <a:endParaRPr lang="zh-CN" altLang="en-US">
              <a:ea typeface="宋体" pitchFamily="2" charset="-122"/>
            </a:endParaRPr>
          </a:p>
        </p:txBody>
      </p:sp>
      <p:sp>
        <p:nvSpPr>
          <p:cNvPr id="89164" name="Rectangle 76"/>
          <p:cNvSpPr>
            <a:spLocks noChangeArrowheads="1"/>
          </p:cNvSpPr>
          <p:nvPr/>
        </p:nvSpPr>
        <p:spPr bwMode="auto">
          <a:xfrm>
            <a:off x="7013575" y="2549525"/>
            <a:ext cx="438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20</a:t>
            </a:r>
            <a:endParaRPr lang="zh-CN" altLang="en-US">
              <a:ea typeface="宋体" pitchFamily="2" charset="-122"/>
            </a:endParaRPr>
          </a:p>
        </p:txBody>
      </p:sp>
      <p:sp>
        <p:nvSpPr>
          <p:cNvPr id="89165" name="Rectangle 77"/>
          <p:cNvSpPr>
            <a:spLocks noChangeArrowheads="1"/>
          </p:cNvSpPr>
          <p:nvPr/>
        </p:nvSpPr>
        <p:spPr bwMode="auto">
          <a:xfrm>
            <a:off x="7356475" y="2549525"/>
            <a:ext cx="438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b="1">
                <a:solidFill>
                  <a:srgbClr val="FF3300"/>
                </a:solidFill>
                <a:ea typeface="宋体" pitchFamily="2" charset="-122"/>
              </a:rPr>
              <a:t>22</a:t>
            </a:r>
            <a:endParaRPr lang="zh-CN" altLang="en-US" b="1">
              <a:solidFill>
                <a:srgbClr val="FF3300"/>
              </a:solidFill>
              <a:ea typeface="宋体" pitchFamily="2" charset="-122"/>
            </a:endParaRPr>
          </a:p>
        </p:txBody>
      </p:sp>
      <p:sp>
        <p:nvSpPr>
          <p:cNvPr id="89166" name="Rectangle 78"/>
          <p:cNvSpPr>
            <a:spLocks noChangeArrowheads="1"/>
          </p:cNvSpPr>
          <p:nvPr/>
        </p:nvSpPr>
        <p:spPr bwMode="auto">
          <a:xfrm>
            <a:off x="8021638" y="2549525"/>
            <a:ext cx="311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6</a:t>
            </a:r>
            <a:endParaRPr lang="zh-CN" altLang="en-US">
              <a:ea typeface="宋体" pitchFamily="2" charset="-122"/>
            </a:endParaRPr>
          </a:p>
        </p:txBody>
      </p:sp>
      <p:sp>
        <p:nvSpPr>
          <p:cNvPr id="89167" name="Rectangle 79"/>
          <p:cNvSpPr>
            <a:spLocks noChangeArrowheads="1"/>
          </p:cNvSpPr>
          <p:nvPr/>
        </p:nvSpPr>
        <p:spPr bwMode="auto">
          <a:xfrm>
            <a:off x="7013575" y="2935288"/>
            <a:ext cx="414338"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zh-CN" altLang="en-US" b="1">
                <a:ea typeface="宋体" pitchFamily="2" charset="-122"/>
              </a:rPr>
              <a:t>∞</a:t>
            </a:r>
          </a:p>
        </p:txBody>
      </p:sp>
      <p:sp>
        <p:nvSpPr>
          <p:cNvPr id="89168" name="Rectangle 80"/>
          <p:cNvSpPr>
            <a:spLocks noChangeArrowheads="1"/>
          </p:cNvSpPr>
          <p:nvPr/>
        </p:nvSpPr>
        <p:spPr bwMode="auto">
          <a:xfrm>
            <a:off x="7358063" y="2935288"/>
            <a:ext cx="268287"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zh-CN" altLang="en-US" b="1">
                <a:ea typeface="宋体" pitchFamily="2" charset="-122"/>
              </a:rPr>
              <a:t>∞</a:t>
            </a:r>
          </a:p>
        </p:txBody>
      </p:sp>
      <p:sp>
        <p:nvSpPr>
          <p:cNvPr id="89169" name="Rectangle 81"/>
          <p:cNvSpPr>
            <a:spLocks noChangeArrowheads="1"/>
          </p:cNvSpPr>
          <p:nvPr/>
        </p:nvSpPr>
        <p:spPr bwMode="auto">
          <a:xfrm>
            <a:off x="7699375" y="2944813"/>
            <a:ext cx="311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5</a:t>
            </a:r>
            <a:endParaRPr lang="zh-CN" altLang="en-US">
              <a:ea typeface="宋体" pitchFamily="2" charset="-122"/>
            </a:endParaRPr>
          </a:p>
        </p:txBody>
      </p:sp>
      <p:grpSp>
        <p:nvGrpSpPr>
          <p:cNvPr id="22" name="Group 82"/>
          <p:cNvGrpSpPr/>
          <p:nvPr/>
        </p:nvGrpSpPr>
        <p:grpSpPr bwMode="auto">
          <a:xfrm>
            <a:off x="6151563" y="1211263"/>
            <a:ext cx="2305050" cy="2232025"/>
            <a:chOff x="0" y="0"/>
            <a:chExt cx="1452" cy="1406"/>
          </a:xfrm>
        </p:grpSpPr>
        <p:grpSp>
          <p:nvGrpSpPr>
            <p:cNvPr id="89191" name="Group 83"/>
            <p:cNvGrpSpPr/>
            <p:nvPr/>
          </p:nvGrpSpPr>
          <p:grpSpPr bwMode="auto">
            <a:xfrm>
              <a:off x="543" y="216"/>
              <a:ext cx="845" cy="1107"/>
              <a:chOff x="0" y="0"/>
              <a:chExt cx="885" cy="802"/>
            </a:xfrm>
          </p:grpSpPr>
          <p:sp>
            <p:nvSpPr>
              <p:cNvPr id="89199" name="Rectangle 84"/>
              <p:cNvSpPr>
                <a:spLocks noChangeArrowheads="1"/>
              </p:cNvSpPr>
              <p:nvPr/>
            </p:nvSpPr>
            <p:spPr bwMode="auto">
              <a:xfrm>
                <a:off x="0" y="0"/>
                <a:ext cx="205" cy="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0</a:t>
                </a:r>
                <a:endParaRPr lang="zh-CN" altLang="en-US">
                  <a:ea typeface="宋体" pitchFamily="2" charset="-122"/>
                </a:endParaRPr>
              </a:p>
            </p:txBody>
          </p:sp>
          <p:sp>
            <p:nvSpPr>
              <p:cNvPr id="89200" name="Rectangle 85"/>
              <p:cNvSpPr>
                <a:spLocks noChangeArrowheads="1"/>
              </p:cNvSpPr>
              <p:nvPr/>
            </p:nvSpPr>
            <p:spPr bwMode="auto">
              <a:xfrm>
                <a:off x="227" y="227"/>
                <a:ext cx="206" cy="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0</a:t>
                </a:r>
                <a:endParaRPr lang="zh-CN" altLang="en-US">
                  <a:ea typeface="宋体" pitchFamily="2" charset="-122"/>
                </a:endParaRPr>
              </a:p>
            </p:txBody>
          </p:sp>
          <p:sp>
            <p:nvSpPr>
              <p:cNvPr id="89201" name="Rectangle 86"/>
              <p:cNvSpPr>
                <a:spLocks noChangeArrowheads="1"/>
              </p:cNvSpPr>
              <p:nvPr/>
            </p:nvSpPr>
            <p:spPr bwMode="auto">
              <a:xfrm>
                <a:off x="453" y="454"/>
                <a:ext cx="206" cy="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0</a:t>
                </a:r>
                <a:endParaRPr lang="zh-CN" altLang="en-US">
                  <a:ea typeface="宋体" pitchFamily="2" charset="-122"/>
                </a:endParaRPr>
              </a:p>
            </p:txBody>
          </p:sp>
          <p:sp>
            <p:nvSpPr>
              <p:cNvPr id="89202" name="Rectangle 87"/>
              <p:cNvSpPr>
                <a:spLocks noChangeArrowheads="1"/>
              </p:cNvSpPr>
              <p:nvPr/>
            </p:nvSpPr>
            <p:spPr bwMode="auto">
              <a:xfrm>
                <a:off x="680" y="635"/>
                <a:ext cx="205" cy="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0</a:t>
                </a:r>
                <a:endParaRPr lang="zh-CN" altLang="en-US">
                  <a:ea typeface="宋体" pitchFamily="2" charset="-122"/>
                </a:endParaRPr>
              </a:p>
            </p:txBody>
          </p:sp>
        </p:grpSp>
        <p:grpSp>
          <p:nvGrpSpPr>
            <p:cNvPr id="20" name="Group 88"/>
            <p:cNvGrpSpPr/>
            <p:nvPr/>
          </p:nvGrpSpPr>
          <p:grpSpPr bwMode="auto">
            <a:xfrm>
              <a:off x="0" y="0"/>
              <a:ext cx="1452" cy="1406"/>
              <a:chOff x="0" y="0"/>
              <a:chExt cx="1452" cy="1406"/>
            </a:xfrm>
          </p:grpSpPr>
          <p:grpSp>
            <p:nvGrpSpPr>
              <p:cNvPr id="23" name="Group 89"/>
              <p:cNvGrpSpPr/>
              <p:nvPr/>
            </p:nvGrpSpPr>
            <p:grpSpPr bwMode="auto">
              <a:xfrm>
                <a:off x="456" y="181"/>
                <a:ext cx="996" cy="1225"/>
                <a:chOff x="0" y="0"/>
                <a:chExt cx="1043" cy="887"/>
              </a:xfrm>
            </p:grpSpPr>
            <p:sp>
              <p:nvSpPr>
                <p:cNvPr id="89197" name="AutoShape 90"/>
                <p:cNvSpPr/>
                <p:nvPr/>
              </p:nvSpPr>
              <p:spPr bwMode="auto">
                <a:xfrm>
                  <a:off x="0" y="10"/>
                  <a:ext cx="109" cy="877"/>
                </a:xfrm>
                <a:prstGeom prst="leftBracket">
                  <a:avLst>
                    <a:gd name="adj" fmla="val 67049"/>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sp>
              <p:nvSpPr>
                <p:cNvPr id="89198" name="AutoShape 91"/>
                <p:cNvSpPr/>
                <p:nvPr/>
              </p:nvSpPr>
              <p:spPr bwMode="auto">
                <a:xfrm>
                  <a:off x="934" y="0"/>
                  <a:ext cx="109" cy="877"/>
                </a:xfrm>
                <a:prstGeom prst="rightBracket">
                  <a:avLst>
                    <a:gd name="adj" fmla="val 67049"/>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grpSp>
          <p:sp>
            <p:nvSpPr>
              <p:cNvPr id="89194" name="Text Box 92"/>
              <p:cNvSpPr txBox="1">
                <a:spLocks noChangeArrowheads="1"/>
              </p:cNvSpPr>
              <p:nvPr/>
            </p:nvSpPr>
            <p:spPr bwMode="auto">
              <a:xfrm>
                <a:off x="0" y="624"/>
                <a:ext cx="38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spcBef>
                    <a:spcPct val="50000"/>
                  </a:spcBef>
                </a:pPr>
                <a:r>
                  <a:rPr lang="en-US" altLang="zh-CN" sz="2000">
                    <a:ea typeface="宋体" pitchFamily="2" charset="-122"/>
                  </a:rPr>
                  <a:t>A</a:t>
                </a:r>
                <a:r>
                  <a:rPr lang="en-US" altLang="zh-CN" sz="2000" baseline="30000">
                    <a:ea typeface="宋体" pitchFamily="2" charset="-122"/>
                  </a:rPr>
                  <a:t>1</a:t>
                </a:r>
                <a:r>
                  <a:rPr lang="en-US" altLang="zh-CN" sz="2000">
                    <a:ea typeface="宋体" pitchFamily="2" charset="-122"/>
                  </a:rPr>
                  <a:t>=</a:t>
                </a:r>
                <a:endParaRPr lang="zh-CN" altLang="en-US" sz="2000">
                  <a:ea typeface="宋体" pitchFamily="2" charset="-122"/>
                </a:endParaRPr>
              </a:p>
            </p:txBody>
          </p:sp>
          <p:sp>
            <p:nvSpPr>
              <p:cNvPr id="89195" name="Text Box 93"/>
              <p:cNvSpPr txBox="1">
                <a:spLocks noChangeArrowheads="1"/>
              </p:cNvSpPr>
              <p:nvPr/>
            </p:nvSpPr>
            <p:spPr bwMode="auto">
              <a:xfrm>
                <a:off x="273" y="0"/>
                <a:ext cx="1179"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spcBef>
                    <a:spcPct val="50000"/>
                  </a:spcBef>
                </a:pPr>
                <a:r>
                  <a:rPr lang="zh-CN" altLang="en-US">
                    <a:ea typeface="宋体" pitchFamily="2" charset="-122"/>
                  </a:rPr>
                  <a:t>       </a:t>
                </a:r>
                <a:r>
                  <a:rPr lang="en-US" altLang="zh-CN" b="1">
                    <a:solidFill>
                      <a:srgbClr val="4374BB"/>
                    </a:solidFill>
                    <a:ea typeface="宋体" pitchFamily="2" charset="-122"/>
                  </a:rPr>
                  <a:t>1   2   3   4</a:t>
                </a:r>
              </a:p>
            </p:txBody>
          </p:sp>
          <p:sp>
            <p:nvSpPr>
              <p:cNvPr id="89196" name="Text Box 94"/>
              <p:cNvSpPr txBox="1">
                <a:spLocks noChangeArrowheads="1"/>
              </p:cNvSpPr>
              <p:nvPr/>
            </p:nvSpPr>
            <p:spPr bwMode="auto">
              <a:xfrm>
                <a:off x="274" y="95"/>
                <a:ext cx="272" cy="13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lnSpc>
                    <a:spcPct val="90000"/>
                  </a:lnSpc>
                </a:pPr>
                <a:r>
                  <a:rPr lang="zh-CN" altLang="en-US">
                    <a:ea typeface="宋体" pitchFamily="2" charset="-122"/>
                  </a:rPr>
                  <a:t>      </a:t>
                </a:r>
                <a:r>
                  <a:rPr lang="en-US" altLang="zh-CN" b="1">
                    <a:solidFill>
                      <a:srgbClr val="4374BB"/>
                    </a:solidFill>
                    <a:ea typeface="宋体" pitchFamily="2" charset="-122"/>
                  </a:rPr>
                  <a:t>1</a:t>
                </a:r>
              </a:p>
              <a:p>
                <a:pPr eaLnBrk="1" hangingPunct="1">
                  <a:lnSpc>
                    <a:spcPct val="90000"/>
                  </a:lnSpc>
                </a:pPr>
                <a:r>
                  <a:rPr lang="en-US" altLang="zh-CN" b="1">
                    <a:solidFill>
                      <a:srgbClr val="4374BB"/>
                    </a:solidFill>
                    <a:ea typeface="宋体" pitchFamily="2" charset="-122"/>
                  </a:rPr>
                  <a:t>       2</a:t>
                </a:r>
              </a:p>
              <a:p>
                <a:pPr eaLnBrk="1" hangingPunct="1">
                  <a:lnSpc>
                    <a:spcPct val="90000"/>
                  </a:lnSpc>
                </a:pPr>
                <a:r>
                  <a:rPr lang="en-US" altLang="zh-CN" b="1">
                    <a:solidFill>
                      <a:srgbClr val="4374BB"/>
                    </a:solidFill>
                    <a:ea typeface="宋体" pitchFamily="2" charset="-122"/>
                  </a:rPr>
                  <a:t>      3</a:t>
                </a:r>
              </a:p>
              <a:p>
                <a:pPr eaLnBrk="1" hangingPunct="1">
                  <a:lnSpc>
                    <a:spcPct val="90000"/>
                  </a:lnSpc>
                </a:pPr>
                <a:r>
                  <a:rPr lang="en-US" altLang="zh-CN" b="1">
                    <a:solidFill>
                      <a:srgbClr val="4374BB"/>
                    </a:solidFill>
                    <a:ea typeface="宋体" pitchFamily="2" charset="-122"/>
                  </a:rPr>
                  <a:t>       4</a:t>
                </a:r>
              </a:p>
            </p:txBody>
          </p:sp>
        </p:grpSp>
      </p:grpSp>
      <p:sp>
        <p:nvSpPr>
          <p:cNvPr id="89183" name="Rectangle 95"/>
          <p:cNvSpPr>
            <a:spLocks noChangeArrowheads="1"/>
          </p:cNvSpPr>
          <p:nvPr/>
        </p:nvSpPr>
        <p:spPr bwMode="auto">
          <a:xfrm>
            <a:off x="4435475" y="4708797"/>
            <a:ext cx="311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2</a:t>
            </a:r>
            <a:endParaRPr lang="zh-CN" altLang="en-US">
              <a:ea typeface="宋体" pitchFamily="2" charset="-122"/>
            </a:endParaRPr>
          </a:p>
        </p:txBody>
      </p:sp>
      <p:sp>
        <p:nvSpPr>
          <p:cNvPr id="89184" name="Rectangle 96"/>
          <p:cNvSpPr>
            <a:spLocks noChangeArrowheads="1"/>
          </p:cNvSpPr>
          <p:nvPr/>
        </p:nvSpPr>
        <p:spPr bwMode="auto">
          <a:xfrm>
            <a:off x="5287963" y="4711972"/>
            <a:ext cx="311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b="1">
                <a:ea typeface="宋体" pitchFamily="2" charset="-122"/>
              </a:rPr>
              <a:t>6</a:t>
            </a:r>
            <a:endParaRPr lang="zh-CN" altLang="en-US" b="1">
              <a:ea typeface="宋体" pitchFamily="2" charset="-122"/>
            </a:endParaRPr>
          </a:p>
        </p:txBody>
      </p:sp>
      <p:sp>
        <p:nvSpPr>
          <p:cNvPr id="89185" name="Rectangle 97"/>
          <p:cNvSpPr>
            <a:spLocks noChangeArrowheads="1"/>
          </p:cNvSpPr>
          <p:nvPr/>
        </p:nvSpPr>
        <p:spPr bwMode="auto">
          <a:xfrm>
            <a:off x="4010025" y="5205685"/>
            <a:ext cx="311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4</a:t>
            </a:r>
            <a:endParaRPr lang="zh-CN" altLang="en-US">
              <a:ea typeface="宋体" pitchFamily="2" charset="-122"/>
            </a:endParaRPr>
          </a:p>
        </p:txBody>
      </p:sp>
      <p:sp>
        <p:nvSpPr>
          <p:cNvPr id="89186" name="Rectangle 98"/>
          <p:cNvSpPr>
            <a:spLocks noChangeArrowheads="1"/>
          </p:cNvSpPr>
          <p:nvPr/>
        </p:nvSpPr>
        <p:spPr bwMode="auto">
          <a:xfrm>
            <a:off x="5259388" y="5205685"/>
            <a:ext cx="311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4</a:t>
            </a:r>
            <a:endParaRPr lang="zh-CN" altLang="en-US">
              <a:ea typeface="宋体" pitchFamily="2" charset="-122"/>
            </a:endParaRPr>
          </a:p>
        </p:txBody>
      </p:sp>
      <p:sp>
        <p:nvSpPr>
          <p:cNvPr id="89187" name="Rectangle 99"/>
          <p:cNvSpPr>
            <a:spLocks noChangeArrowheads="1"/>
          </p:cNvSpPr>
          <p:nvPr/>
        </p:nvSpPr>
        <p:spPr bwMode="auto">
          <a:xfrm>
            <a:off x="4010025" y="6104210"/>
            <a:ext cx="438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b="1">
                <a:solidFill>
                  <a:srgbClr val="FF3300"/>
                </a:solidFill>
                <a:ea typeface="宋体" pitchFamily="2" charset="-122"/>
              </a:rPr>
              <a:t>25</a:t>
            </a:r>
            <a:endParaRPr lang="zh-CN" altLang="en-US" b="1">
              <a:solidFill>
                <a:srgbClr val="FF3300"/>
              </a:solidFill>
              <a:ea typeface="宋体" pitchFamily="2" charset="-122"/>
            </a:endParaRPr>
          </a:p>
        </p:txBody>
      </p:sp>
      <p:sp>
        <p:nvSpPr>
          <p:cNvPr id="89188" name="Rectangle 100"/>
          <p:cNvSpPr>
            <a:spLocks noChangeArrowheads="1"/>
          </p:cNvSpPr>
          <p:nvPr/>
        </p:nvSpPr>
        <p:spPr bwMode="auto">
          <a:xfrm>
            <a:off x="4435475" y="6104210"/>
            <a:ext cx="438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b="1">
                <a:solidFill>
                  <a:srgbClr val="FF3300"/>
                </a:solidFill>
                <a:ea typeface="宋体" pitchFamily="2" charset="-122"/>
              </a:rPr>
              <a:t>27</a:t>
            </a:r>
            <a:endParaRPr lang="zh-CN" altLang="en-US" b="1">
              <a:solidFill>
                <a:srgbClr val="FF3300"/>
              </a:solidFill>
              <a:ea typeface="宋体" pitchFamily="2" charset="-122"/>
            </a:endParaRPr>
          </a:p>
        </p:txBody>
      </p:sp>
      <p:grpSp>
        <p:nvGrpSpPr>
          <p:cNvPr id="89154" name="Group 101"/>
          <p:cNvGrpSpPr/>
          <p:nvPr/>
        </p:nvGrpSpPr>
        <p:grpSpPr bwMode="auto">
          <a:xfrm>
            <a:off x="4010025" y="4708797"/>
            <a:ext cx="1560513" cy="1757363"/>
            <a:chOff x="0" y="0"/>
            <a:chExt cx="983" cy="1107"/>
          </a:xfrm>
        </p:grpSpPr>
        <p:sp>
          <p:nvSpPr>
            <p:cNvPr id="24" name="Rectangle 102"/>
            <p:cNvSpPr>
              <a:spLocks noChangeArrowheads="1"/>
            </p:cNvSpPr>
            <p:nvPr/>
          </p:nvSpPr>
          <p:spPr bwMode="auto">
            <a:xfrm>
              <a:off x="536" y="0"/>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3</a:t>
              </a:r>
            </a:p>
          </p:txBody>
        </p:sp>
        <p:sp>
          <p:nvSpPr>
            <p:cNvPr id="25" name="Rectangle 103"/>
            <p:cNvSpPr>
              <a:spLocks noChangeArrowheads="1"/>
            </p:cNvSpPr>
            <p:nvPr/>
          </p:nvSpPr>
          <p:spPr bwMode="auto">
            <a:xfrm>
              <a:off x="536" y="314"/>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b="1">
                  <a:ea typeface="宋体" pitchFamily="2" charset="-122"/>
                </a:rPr>
                <a:t>7</a:t>
              </a:r>
              <a:endParaRPr lang="zh-CN" altLang="en-US" b="1">
                <a:ea typeface="宋体" pitchFamily="2" charset="-122"/>
              </a:endParaRPr>
            </a:p>
          </p:txBody>
        </p:sp>
        <p:sp>
          <p:nvSpPr>
            <p:cNvPr id="26" name="Rectangle 104"/>
            <p:cNvSpPr>
              <a:spLocks noChangeArrowheads="1"/>
            </p:cNvSpPr>
            <p:nvPr/>
          </p:nvSpPr>
          <p:spPr bwMode="auto">
            <a:xfrm>
              <a:off x="0" y="627"/>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20</a:t>
              </a:r>
              <a:endParaRPr lang="zh-CN" altLang="en-US">
                <a:ea typeface="宋体" pitchFamily="2" charset="-122"/>
              </a:endParaRPr>
            </a:p>
          </p:txBody>
        </p:sp>
        <p:sp>
          <p:nvSpPr>
            <p:cNvPr id="27" name="Rectangle 105"/>
            <p:cNvSpPr>
              <a:spLocks noChangeArrowheads="1"/>
            </p:cNvSpPr>
            <p:nvPr/>
          </p:nvSpPr>
          <p:spPr bwMode="auto">
            <a:xfrm>
              <a:off x="268" y="627"/>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b="1">
                  <a:ea typeface="宋体" pitchFamily="2" charset="-122"/>
                </a:rPr>
                <a:t>22</a:t>
              </a:r>
              <a:endParaRPr lang="zh-CN" altLang="en-US" b="1">
                <a:ea typeface="宋体" pitchFamily="2" charset="-122"/>
              </a:endParaRPr>
            </a:p>
          </p:txBody>
        </p:sp>
        <p:sp>
          <p:nvSpPr>
            <p:cNvPr id="89189" name="Rectangle 106"/>
            <p:cNvSpPr>
              <a:spLocks noChangeArrowheads="1"/>
            </p:cNvSpPr>
            <p:nvPr/>
          </p:nvSpPr>
          <p:spPr bwMode="auto">
            <a:xfrm>
              <a:off x="787" y="627"/>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6</a:t>
              </a:r>
              <a:endParaRPr lang="zh-CN" altLang="en-US">
                <a:ea typeface="宋体" pitchFamily="2" charset="-122"/>
              </a:endParaRPr>
            </a:p>
          </p:txBody>
        </p:sp>
        <p:sp>
          <p:nvSpPr>
            <p:cNvPr id="89190" name="Rectangle 107"/>
            <p:cNvSpPr>
              <a:spLocks noChangeArrowheads="1"/>
            </p:cNvSpPr>
            <p:nvPr/>
          </p:nvSpPr>
          <p:spPr bwMode="auto">
            <a:xfrm>
              <a:off x="536" y="876"/>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5</a:t>
              </a:r>
              <a:endParaRPr lang="zh-CN" altLang="en-US">
                <a:ea typeface="宋体" pitchFamily="2" charset="-122"/>
              </a:endParaRPr>
            </a:p>
          </p:txBody>
        </p:sp>
      </p:grpSp>
      <p:grpSp>
        <p:nvGrpSpPr>
          <p:cNvPr id="89174" name="Group 108"/>
          <p:cNvGrpSpPr/>
          <p:nvPr/>
        </p:nvGrpSpPr>
        <p:grpSpPr bwMode="auto">
          <a:xfrm>
            <a:off x="2916238" y="4364310"/>
            <a:ext cx="2879725" cy="2233612"/>
            <a:chOff x="0" y="0"/>
            <a:chExt cx="1814" cy="1407"/>
          </a:xfrm>
        </p:grpSpPr>
        <p:grpSp>
          <p:nvGrpSpPr>
            <p:cNvPr id="28" name="Group 109"/>
            <p:cNvGrpSpPr/>
            <p:nvPr/>
          </p:nvGrpSpPr>
          <p:grpSpPr bwMode="auto">
            <a:xfrm>
              <a:off x="582" y="182"/>
              <a:ext cx="1232" cy="1225"/>
              <a:chOff x="0" y="0"/>
              <a:chExt cx="1043" cy="887"/>
            </a:xfrm>
          </p:grpSpPr>
          <p:sp>
            <p:nvSpPr>
              <p:cNvPr id="29" name="AutoShape 110"/>
              <p:cNvSpPr/>
              <p:nvPr/>
            </p:nvSpPr>
            <p:spPr bwMode="auto">
              <a:xfrm>
                <a:off x="0" y="10"/>
                <a:ext cx="109" cy="877"/>
              </a:xfrm>
              <a:prstGeom prst="leftBracket">
                <a:avLst>
                  <a:gd name="adj" fmla="val 67049"/>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sp>
            <p:nvSpPr>
              <p:cNvPr id="30" name="AutoShape 111"/>
              <p:cNvSpPr/>
              <p:nvPr/>
            </p:nvSpPr>
            <p:spPr bwMode="auto">
              <a:xfrm>
                <a:off x="934" y="0"/>
                <a:ext cx="109" cy="877"/>
              </a:xfrm>
              <a:prstGeom prst="rightBracket">
                <a:avLst>
                  <a:gd name="adj" fmla="val 67049"/>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grpSp>
        <p:grpSp>
          <p:nvGrpSpPr>
            <p:cNvPr id="89175" name="Group 112"/>
            <p:cNvGrpSpPr/>
            <p:nvPr/>
          </p:nvGrpSpPr>
          <p:grpSpPr bwMode="auto">
            <a:xfrm>
              <a:off x="689" y="217"/>
              <a:ext cx="999" cy="1107"/>
              <a:chOff x="0" y="0"/>
              <a:chExt cx="846" cy="802"/>
            </a:xfrm>
          </p:grpSpPr>
          <p:sp>
            <p:nvSpPr>
              <p:cNvPr id="89179" name="Rectangle 113"/>
              <p:cNvSpPr>
                <a:spLocks noChangeArrowheads="1"/>
              </p:cNvSpPr>
              <p:nvPr/>
            </p:nvSpPr>
            <p:spPr bwMode="auto">
              <a:xfrm>
                <a:off x="0" y="0"/>
                <a:ext cx="166" cy="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0</a:t>
                </a:r>
                <a:endParaRPr lang="zh-CN" altLang="en-US">
                  <a:ea typeface="宋体" pitchFamily="2" charset="-122"/>
                </a:endParaRPr>
              </a:p>
            </p:txBody>
          </p:sp>
          <p:sp>
            <p:nvSpPr>
              <p:cNvPr id="89180" name="Rectangle 114"/>
              <p:cNvSpPr>
                <a:spLocks noChangeArrowheads="1"/>
              </p:cNvSpPr>
              <p:nvPr/>
            </p:nvSpPr>
            <p:spPr bwMode="auto">
              <a:xfrm>
                <a:off x="227" y="227"/>
                <a:ext cx="166" cy="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0</a:t>
                </a:r>
                <a:endParaRPr lang="zh-CN" altLang="en-US">
                  <a:ea typeface="宋体" pitchFamily="2" charset="-122"/>
                </a:endParaRPr>
              </a:p>
            </p:txBody>
          </p:sp>
          <p:sp>
            <p:nvSpPr>
              <p:cNvPr id="89181" name="Rectangle 115"/>
              <p:cNvSpPr>
                <a:spLocks noChangeArrowheads="1"/>
              </p:cNvSpPr>
              <p:nvPr/>
            </p:nvSpPr>
            <p:spPr bwMode="auto">
              <a:xfrm>
                <a:off x="454" y="454"/>
                <a:ext cx="166" cy="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0</a:t>
                </a:r>
                <a:endParaRPr lang="zh-CN" altLang="en-US">
                  <a:ea typeface="宋体" pitchFamily="2" charset="-122"/>
                </a:endParaRPr>
              </a:p>
            </p:txBody>
          </p:sp>
          <p:sp>
            <p:nvSpPr>
              <p:cNvPr id="89182" name="Rectangle 116"/>
              <p:cNvSpPr>
                <a:spLocks noChangeArrowheads="1"/>
              </p:cNvSpPr>
              <p:nvPr/>
            </p:nvSpPr>
            <p:spPr bwMode="auto">
              <a:xfrm>
                <a:off x="680" y="635"/>
                <a:ext cx="166" cy="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0</a:t>
                </a:r>
                <a:endParaRPr lang="zh-CN" altLang="en-US">
                  <a:ea typeface="宋体" pitchFamily="2" charset="-122"/>
                </a:endParaRPr>
              </a:p>
            </p:txBody>
          </p:sp>
        </p:grpSp>
        <p:sp>
          <p:nvSpPr>
            <p:cNvPr id="89176" name="Text Box 117"/>
            <p:cNvSpPr txBox="1">
              <a:spLocks noChangeArrowheads="1"/>
            </p:cNvSpPr>
            <p:nvPr/>
          </p:nvSpPr>
          <p:spPr bwMode="auto">
            <a:xfrm>
              <a:off x="0" y="625"/>
              <a:ext cx="48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spcBef>
                  <a:spcPct val="50000"/>
                </a:spcBef>
              </a:pPr>
              <a:r>
                <a:rPr lang="en-US" altLang="zh-CN" sz="2000">
                  <a:ea typeface="宋体" pitchFamily="2" charset="-122"/>
                </a:rPr>
                <a:t>A</a:t>
              </a:r>
              <a:r>
                <a:rPr lang="en-US" altLang="zh-CN" sz="2000" baseline="30000">
                  <a:ea typeface="宋体" pitchFamily="2" charset="-122"/>
                </a:rPr>
                <a:t>3</a:t>
              </a:r>
              <a:r>
                <a:rPr lang="en-US" altLang="zh-CN" sz="2000">
                  <a:ea typeface="宋体" pitchFamily="2" charset="-122"/>
                </a:rPr>
                <a:t>=</a:t>
              </a:r>
              <a:endParaRPr lang="zh-CN" altLang="en-US" sz="2000">
                <a:ea typeface="宋体" pitchFamily="2" charset="-122"/>
              </a:endParaRPr>
            </a:p>
          </p:txBody>
        </p:sp>
        <p:sp>
          <p:nvSpPr>
            <p:cNvPr id="89177" name="Text Box 118"/>
            <p:cNvSpPr txBox="1">
              <a:spLocks noChangeArrowheads="1"/>
            </p:cNvSpPr>
            <p:nvPr/>
          </p:nvSpPr>
          <p:spPr bwMode="auto">
            <a:xfrm>
              <a:off x="408" y="0"/>
              <a:ext cx="136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spcBef>
                  <a:spcPct val="50000"/>
                </a:spcBef>
              </a:pPr>
              <a:r>
                <a:rPr lang="zh-CN" altLang="en-US">
                  <a:ea typeface="宋体" pitchFamily="2" charset="-122"/>
                </a:rPr>
                <a:t>       </a:t>
              </a:r>
              <a:r>
                <a:rPr lang="en-US" altLang="zh-CN" b="1">
                  <a:solidFill>
                    <a:srgbClr val="4374BB"/>
                  </a:solidFill>
                  <a:ea typeface="宋体" pitchFamily="2" charset="-122"/>
                </a:rPr>
                <a:t>1    2    3    4</a:t>
              </a:r>
            </a:p>
          </p:txBody>
        </p:sp>
        <p:sp>
          <p:nvSpPr>
            <p:cNvPr id="89178" name="Text Box 119"/>
            <p:cNvSpPr txBox="1">
              <a:spLocks noChangeArrowheads="1"/>
            </p:cNvSpPr>
            <p:nvPr/>
          </p:nvSpPr>
          <p:spPr bwMode="auto">
            <a:xfrm>
              <a:off x="362" y="45"/>
              <a:ext cx="272" cy="13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lnSpc>
                  <a:spcPct val="90000"/>
                </a:lnSpc>
              </a:pPr>
              <a:r>
                <a:rPr lang="zh-CN" altLang="en-US">
                  <a:ea typeface="宋体" pitchFamily="2" charset="-122"/>
                </a:rPr>
                <a:t>      </a:t>
              </a:r>
              <a:r>
                <a:rPr lang="en-US" altLang="zh-CN" b="1">
                  <a:solidFill>
                    <a:srgbClr val="4374BB"/>
                  </a:solidFill>
                  <a:ea typeface="宋体" pitchFamily="2" charset="-122"/>
                </a:rPr>
                <a:t>1</a:t>
              </a:r>
            </a:p>
            <a:p>
              <a:pPr eaLnBrk="1" hangingPunct="1">
                <a:lnSpc>
                  <a:spcPct val="90000"/>
                </a:lnSpc>
              </a:pPr>
              <a:r>
                <a:rPr lang="en-US" altLang="zh-CN" b="1">
                  <a:solidFill>
                    <a:srgbClr val="4374BB"/>
                  </a:solidFill>
                  <a:ea typeface="宋体" pitchFamily="2" charset="-122"/>
                </a:rPr>
                <a:t>       2</a:t>
              </a:r>
            </a:p>
            <a:p>
              <a:pPr eaLnBrk="1" hangingPunct="1">
                <a:lnSpc>
                  <a:spcPct val="90000"/>
                </a:lnSpc>
              </a:pPr>
              <a:r>
                <a:rPr lang="en-US" altLang="zh-CN" b="1">
                  <a:solidFill>
                    <a:srgbClr val="4374BB"/>
                  </a:solidFill>
                  <a:ea typeface="宋体" pitchFamily="2" charset="-122"/>
                </a:rPr>
                <a:t>      3</a:t>
              </a:r>
            </a:p>
            <a:p>
              <a:pPr eaLnBrk="1" hangingPunct="1">
                <a:lnSpc>
                  <a:spcPct val="90000"/>
                </a:lnSpc>
              </a:pPr>
              <a:r>
                <a:rPr lang="en-US" altLang="zh-CN" b="1">
                  <a:solidFill>
                    <a:srgbClr val="4374BB"/>
                  </a:solidFill>
                  <a:ea typeface="宋体" pitchFamily="2" charset="-122"/>
                </a:rPr>
                <a:t>       4</a:t>
              </a:r>
            </a:p>
          </p:txBody>
        </p:sp>
      </p:grpSp>
      <p:sp>
        <p:nvSpPr>
          <p:cNvPr id="89208" name="Rectangle 120"/>
          <p:cNvSpPr>
            <a:spLocks noChangeArrowheads="1"/>
          </p:cNvSpPr>
          <p:nvPr/>
        </p:nvSpPr>
        <p:spPr bwMode="auto">
          <a:xfrm>
            <a:off x="7275513" y="4708797"/>
            <a:ext cx="311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2</a:t>
            </a:r>
            <a:endParaRPr lang="zh-CN" altLang="en-US">
              <a:ea typeface="宋体" pitchFamily="2" charset="-122"/>
            </a:endParaRPr>
          </a:p>
        </p:txBody>
      </p:sp>
      <p:sp>
        <p:nvSpPr>
          <p:cNvPr id="89209" name="Rectangle 121"/>
          <p:cNvSpPr>
            <a:spLocks noChangeArrowheads="1"/>
          </p:cNvSpPr>
          <p:nvPr/>
        </p:nvSpPr>
        <p:spPr bwMode="auto">
          <a:xfrm>
            <a:off x="7667625" y="4708797"/>
            <a:ext cx="311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3</a:t>
            </a:r>
          </a:p>
        </p:txBody>
      </p:sp>
      <p:sp>
        <p:nvSpPr>
          <p:cNvPr id="89210" name="Rectangle 122"/>
          <p:cNvSpPr>
            <a:spLocks noChangeArrowheads="1"/>
          </p:cNvSpPr>
          <p:nvPr/>
        </p:nvSpPr>
        <p:spPr bwMode="auto">
          <a:xfrm>
            <a:off x="6881813" y="5205685"/>
            <a:ext cx="311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4</a:t>
            </a:r>
            <a:endParaRPr lang="zh-CN" altLang="en-US">
              <a:ea typeface="宋体" pitchFamily="2" charset="-122"/>
            </a:endParaRPr>
          </a:p>
        </p:txBody>
      </p:sp>
      <p:sp>
        <p:nvSpPr>
          <p:cNvPr id="89211" name="Rectangle 123"/>
          <p:cNvSpPr>
            <a:spLocks noChangeArrowheads="1"/>
          </p:cNvSpPr>
          <p:nvPr/>
        </p:nvSpPr>
        <p:spPr bwMode="auto">
          <a:xfrm>
            <a:off x="7667625" y="5207272"/>
            <a:ext cx="311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b="1">
                <a:ea typeface="宋体" pitchFamily="2" charset="-122"/>
              </a:rPr>
              <a:t>7</a:t>
            </a:r>
            <a:endParaRPr lang="zh-CN" altLang="en-US" b="1">
              <a:ea typeface="宋体" pitchFamily="2" charset="-122"/>
            </a:endParaRPr>
          </a:p>
        </p:txBody>
      </p:sp>
      <p:sp>
        <p:nvSpPr>
          <p:cNvPr id="89212" name="Rectangle 124"/>
          <p:cNvSpPr>
            <a:spLocks noChangeArrowheads="1"/>
          </p:cNvSpPr>
          <p:nvPr/>
        </p:nvSpPr>
        <p:spPr bwMode="auto">
          <a:xfrm>
            <a:off x="6881813" y="5704160"/>
            <a:ext cx="438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20</a:t>
            </a:r>
            <a:endParaRPr lang="zh-CN" altLang="en-US">
              <a:ea typeface="宋体" pitchFamily="2" charset="-122"/>
            </a:endParaRPr>
          </a:p>
        </p:txBody>
      </p:sp>
      <p:sp>
        <p:nvSpPr>
          <p:cNvPr id="89213" name="Rectangle 125"/>
          <p:cNvSpPr>
            <a:spLocks noChangeArrowheads="1"/>
          </p:cNvSpPr>
          <p:nvPr/>
        </p:nvSpPr>
        <p:spPr bwMode="auto">
          <a:xfrm>
            <a:off x="7275513" y="5704160"/>
            <a:ext cx="438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b="1">
                <a:ea typeface="宋体" pitchFamily="2" charset="-122"/>
              </a:rPr>
              <a:t>22</a:t>
            </a:r>
            <a:endParaRPr lang="zh-CN" altLang="en-US" b="1">
              <a:ea typeface="宋体" pitchFamily="2" charset="-122"/>
            </a:endParaRPr>
          </a:p>
        </p:txBody>
      </p:sp>
      <p:grpSp>
        <p:nvGrpSpPr>
          <p:cNvPr id="89192" name="Group 126"/>
          <p:cNvGrpSpPr/>
          <p:nvPr/>
        </p:nvGrpSpPr>
        <p:grpSpPr bwMode="auto">
          <a:xfrm>
            <a:off x="6881813" y="4711972"/>
            <a:ext cx="1492250" cy="1758950"/>
            <a:chOff x="0" y="0"/>
            <a:chExt cx="940" cy="1108"/>
          </a:xfrm>
        </p:grpSpPr>
        <p:sp>
          <p:nvSpPr>
            <p:cNvPr id="31" name="Rectangle 127"/>
            <p:cNvSpPr>
              <a:spLocks noChangeArrowheads="1"/>
            </p:cNvSpPr>
            <p:nvPr/>
          </p:nvSpPr>
          <p:spPr bwMode="auto">
            <a:xfrm>
              <a:off x="744" y="0"/>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b="1">
                  <a:ea typeface="宋体" pitchFamily="2" charset="-122"/>
                </a:rPr>
                <a:t>6</a:t>
              </a:r>
              <a:endParaRPr lang="zh-CN" altLang="en-US" b="1">
                <a:ea typeface="宋体" pitchFamily="2" charset="-122"/>
              </a:endParaRPr>
            </a:p>
          </p:txBody>
        </p:sp>
        <p:sp>
          <p:nvSpPr>
            <p:cNvPr id="89152" name="Rectangle 128"/>
            <p:cNvSpPr>
              <a:spLocks noChangeArrowheads="1"/>
            </p:cNvSpPr>
            <p:nvPr/>
          </p:nvSpPr>
          <p:spPr bwMode="auto">
            <a:xfrm>
              <a:off x="728" y="31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4</a:t>
              </a:r>
              <a:endParaRPr lang="zh-CN" altLang="en-US">
                <a:ea typeface="宋体" pitchFamily="2" charset="-122"/>
              </a:endParaRPr>
            </a:p>
          </p:txBody>
        </p:sp>
        <p:sp>
          <p:nvSpPr>
            <p:cNvPr id="89170" name="Rectangle 129"/>
            <p:cNvSpPr>
              <a:spLocks noChangeArrowheads="1"/>
            </p:cNvSpPr>
            <p:nvPr/>
          </p:nvSpPr>
          <p:spPr bwMode="auto">
            <a:xfrm>
              <a:off x="728" y="625"/>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6</a:t>
              </a:r>
              <a:endParaRPr lang="zh-CN" altLang="en-US">
                <a:ea typeface="宋体" pitchFamily="2" charset="-122"/>
              </a:endParaRPr>
            </a:p>
          </p:txBody>
        </p:sp>
        <p:sp>
          <p:nvSpPr>
            <p:cNvPr id="89171" name="Rectangle 130"/>
            <p:cNvSpPr>
              <a:spLocks noChangeArrowheads="1"/>
            </p:cNvSpPr>
            <p:nvPr/>
          </p:nvSpPr>
          <p:spPr bwMode="auto">
            <a:xfrm>
              <a:off x="0" y="877"/>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b="1">
                  <a:ea typeface="宋体" pitchFamily="2" charset="-122"/>
                </a:rPr>
                <a:t>25</a:t>
              </a:r>
              <a:endParaRPr lang="zh-CN" altLang="en-US" b="1">
                <a:ea typeface="宋体" pitchFamily="2" charset="-122"/>
              </a:endParaRPr>
            </a:p>
          </p:txBody>
        </p:sp>
        <p:sp>
          <p:nvSpPr>
            <p:cNvPr id="89172" name="Rectangle 131"/>
            <p:cNvSpPr>
              <a:spLocks noChangeArrowheads="1"/>
            </p:cNvSpPr>
            <p:nvPr/>
          </p:nvSpPr>
          <p:spPr bwMode="auto">
            <a:xfrm>
              <a:off x="248" y="877"/>
              <a:ext cx="2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b="1">
                  <a:ea typeface="宋体" pitchFamily="2" charset="-122"/>
                </a:rPr>
                <a:t>27</a:t>
              </a:r>
              <a:endParaRPr lang="zh-CN" altLang="en-US" b="1">
                <a:ea typeface="宋体" pitchFamily="2" charset="-122"/>
              </a:endParaRPr>
            </a:p>
          </p:txBody>
        </p:sp>
        <p:sp>
          <p:nvSpPr>
            <p:cNvPr id="89173" name="Rectangle 132"/>
            <p:cNvSpPr>
              <a:spLocks noChangeArrowheads="1"/>
            </p:cNvSpPr>
            <p:nvPr/>
          </p:nvSpPr>
          <p:spPr bwMode="auto">
            <a:xfrm>
              <a:off x="495" y="874"/>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5</a:t>
              </a:r>
              <a:endParaRPr lang="zh-CN" altLang="en-US">
                <a:ea typeface="宋体" pitchFamily="2" charset="-122"/>
              </a:endParaRPr>
            </a:p>
          </p:txBody>
        </p:sp>
      </p:grpSp>
      <p:grpSp>
        <p:nvGrpSpPr>
          <p:cNvPr id="89193" name="Group 133"/>
          <p:cNvGrpSpPr/>
          <p:nvPr/>
        </p:nvGrpSpPr>
        <p:grpSpPr bwMode="auto">
          <a:xfrm>
            <a:off x="5868988" y="4380185"/>
            <a:ext cx="2735262" cy="2217737"/>
            <a:chOff x="0" y="0"/>
            <a:chExt cx="1723" cy="1397"/>
          </a:xfrm>
        </p:grpSpPr>
        <p:grpSp>
          <p:nvGrpSpPr>
            <p:cNvPr id="89153" name="Group 134"/>
            <p:cNvGrpSpPr/>
            <p:nvPr/>
          </p:nvGrpSpPr>
          <p:grpSpPr bwMode="auto">
            <a:xfrm>
              <a:off x="539" y="172"/>
              <a:ext cx="1139" cy="1225"/>
              <a:chOff x="0" y="0"/>
              <a:chExt cx="1043" cy="887"/>
            </a:xfrm>
          </p:grpSpPr>
          <p:sp>
            <p:nvSpPr>
              <p:cNvPr id="89244" name="AutoShape 135"/>
              <p:cNvSpPr/>
              <p:nvPr/>
            </p:nvSpPr>
            <p:spPr bwMode="auto">
              <a:xfrm>
                <a:off x="0" y="10"/>
                <a:ext cx="109" cy="877"/>
              </a:xfrm>
              <a:prstGeom prst="leftBracket">
                <a:avLst>
                  <a:gd name="adj" fmla="val 67049"/>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sp>
            <p:nvSpPr>
              <p:cNvPr id="89245" name="AutoShape 136"/>
              <p:cNvSpPr/>
              <p:nvPr/>
            </p:nvSpPr>
            <p:spPr bwMode="auto">
              <a:xfrm>
                <a:off x="934" y="0"/>
                <a:ext cx="109" cy="877"/>
              </a:xfrm>
              <a:prstGeom prst="rightBracket">
                <a:avLst>
                  <a:gd name="adj" fmla="val 67049"/>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endParaRPr lang="zh-CN" altLang="en-US"/>
              </a:p>
            </p:txBody>
          </p:sp>
        </p:grpSp>
        <p:grpSp>
          <p:nvGrpSpPr>
            <p:cNvPr id="89246" name="Group 137"/>
            <p:cNvGrpSpPr/>
            <p:nvPr/>
          </p:nvGrpSpPr>
          <p:grpSpPr bwMode="auto">
            <a:xfrm>
              <a:off x="638" y="207"/>
              <a:ext cx="939" cy="1107"/>
              <a:chOff x="0" y="0"/>
              <a:chExt cx="860" cy="802"/>
            </a:xfrm>
          </p:grpSpPr>
          <p:sp>
            <p:nvSpPr>
              <p:cNvPr id="89247" name="Rectangle 138"/>
              <p:cNvSpPr>
                <a:spLocks noChangeArrowheads="1"/>
              </p:cNvSpPr>
              <p:nvPr/>
            </p:nvSpPr>
            <p:spPr bwMode="auto">
              <a:xfrm>
                <a:off x="0" y="0"/>
                <a:ext cx="180" cy="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0</a:t>
                </a:r>
                <a:endParaRPr lang="zh-CN" altLang="en-US">
                  <a:ea typeface="宋体" pitchFamily="2" charset="-122"/>
                </a:endParaRPr>
              </a:p>
            </p:txBody>
          </p:sp>
          <p:sp>
            <p:nvSpPr>
              <p:cNvPr id="128" name="Rectangle 139"/>
              <p:cNvSpPr>
                <a:spLocks noChangeArrowheads="1"/>
              </p:cNvSpPr>
              <p:nvPr/>
            </p:nvSpPr>
            <p:spPr bwMode="auto">
              <a:xfrm>
                <a:off x="227" y="227"/>
                <a:ext cx="180" cy="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0</a:t>
                </a:r>
                <a:endParaRPr lang="zh-CN" altLang="en-US">
                  <a:ea typeface="宋体" pitchFamily="2" charset="-122"/>
                </a:endParaRPr>
              </a:p>
            </p:txBody>
          </p:sp>
          <p:sp>
            <p:nvSpPr>
              <p:cNvPr id="129" name="Rectangle 140"/>
              <p:cNvSpPr>
                <a:spLocks noChangeArrowheads="1"/>
              </p:cNvSpPr>
              <p:nvPr/>
            </p:nvSpPr>
            <p:spPr bwMode="auto">
              <a:xfrm>
                <a:off x="454" y="454"/>
                <a:ext cx="180" cy="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0</a:t>
                </a:r>
                <a:endParaRPr lang="zh-CN" altLang="en-US">
                  <a:ea typeface="宋体" pitchFamily="2" charset="-122"/>
                </a:endParaRPr>
              </a:p>
            </p:txBody>
          </p:sp>
          <p:sp>
            <p:nvSpPr>
              <p:cNvPr id="130" name="Rectangle 141"/>
              <p:cNvSpPr>
                <a:spLocks noChangeArrowheads="1"/>
              </p:cNvSpPr>
              <p:nvPr/>
            </p:nvSpPr>
            <p:spPr bwMode="auto">
              <a:xfrm>
                <a:off x="680" y="635"/>
                <a:ext cx="180" cy="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r>
                  <a:rPr lang="en-US" altLang="zh-CN">
                    <a:ea typeface="宋体" pitchFamily="2" charset="-122"/>
                  </a:rPr>
                  <a:t>0</a:t>
                </a:r>
                <a:endParaRPr lang="zh-CN" altLang="en-US">
                  <a:ea typeface="宋体" pitchFamily="2" charset="-122"/>
                </a:endParaRPr>
              </a:p>
            </p:txBody>
          </p:sp>
        </p:grpSp>
        <p:sp>
          <p:nvSpPr>
            <p:cNvPr id="131" name="Text Box 142"/>
            <p:cNvSpPr txBox="1">
              <a:spLocks noChangeArrowheads="1"/>
            </p:cNvSpPr>
            <p:nvPr/>
          </p:nvSpPr>
          <p:spPr bwMode="auto">
            <a:xfrm>
              <a:off x="0" y="615"/>
              <a:ext cx="451"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spcBef>
                  <a:spcPct val="50000"/>
                </a:spcBef>
              </a:pPr>
              <a:r>
                <a:rPr lang="en-US" altLang="zh-CN" sz="2000">
                  <a:ea typeface="宋体" pitchFamily="2" charset="-122"/>
                </a:rPr>
                <a:t>A</a:t>
              </a:r>
              <a:r>
                <a:rPr lang="en-US" altLang="zh-CN" sz="2000" baseline="30000">
                  <a:ea typeface="宋体" pitchFamily="2" charset="-122"/>
                </a:rPr>
                <a:t>4</a:t>
              </a:r>
              <a:r>
                <a:rPr lang="en-US" altLang="zh-CN" sz="2000">
                  <a:ea typeface="宋体" pitchFamily="2" charset="-122"/>
                </a:rPr>
                <a:t>=</a:t>
              </a:r>
              <a:endParaRPr lang="zh-CN" altLang="en-US" sz="2000">
                <a:ea typeface="宋体" pitchFamily="2" charset="-122"/>
              </a:endParaRPr>
            </a:p>
          </p:txBody>
        </p:sp>
        <p:sp>
          <p:nvSpPr>
            <p:cNvPr id="132" name="Text Box 143"/>
            <p:cNvSpPr txBox="1">
              <a:spLocks noChangeArrowheads="1"/>
            </p:cNvSpPr>
            <p:nvPr/>
          </p:nvSpPr>
          <p:spPr bwMode="auto">
            <a:xfrm>
              <a:off x="362" y="0"/>
              <a:ext cx="136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spcBef>
                  <a:spcPct val="50000"/>
                </a:spcBef>
              </a:pPr>
              <a:r>
                <a:rPr lang="zh-CN" altLang="en-US">
                  <a:ea typeface="宋体" pitchFamily="2" charset="-122"/>
                </a:rPr>
                <a:t>       </a:t>
              </a:r>
              <a:r>
                <a:rPr lang="en-US" altLang="zh-CN" b="1">
                  <a:solidFill>
                    <a:srgbClr val="4374BB"/>
                  </a:solidFill>
                  <a:ea typeface="宋体" pitchFamily="2" charset="-122"/>
                </a:rPr>
                <a:t>1    2    3    4</a:t>
              </a:r>
            </a:p>
          </p:txBody>
        </p:sp>
        <p:sp>
          <p:nvSpPr>
            <p:cNvPr id="133" name="Text Box 144"/>
            <p:cNvSpPr txBox="1">
              <a:spLocks noChangeArrowheads="1"/>
            </p:cNvSpPr>
            <p:nvPr/>
          </p:nvSpPr>
          <p:spPr bwMode="auto">
            <a:xfrm>
              <a:off x="316" y="45"/>
              <a:ext cx="272" cy="13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eaLnBrk="1" hangingPunct="1">
                <a:lnSpc>
                  <a:spcPct val="90000"/>
                </a:lnSpc>
              </a:pPr>
              <a:r>
                <a:rPr lang="zh-CN" altLang="en-US">
                  <a:ea typeface="宋体" pitchFamily="2" charset="-122"/>
                </a:rPr>
                <a:t>      </a:t>
              </a:r>
              <a:r>
                <a:rPr lang="en-US" altLang="zh-CN" b="1">
                  <a:solidFill>
                    <a:srgbClr val="4374BB"/>
                  </a:solidFill>
                  <a:ea typeface="宋体" pitchFamily="2" charset="-122"/>
                </a:rPr>
                <a:t>1</a:t>
              </a:r>
            </a:p>
            <a:p>
              <a:pPr eaLnBrk="1" hangingPunct="1">
                <a:lnSpc>
                  <a:spcPct val="90000"/>
                </a:lnSpc>
              </a:pPr>
              <a:r>
                <a:rPr lang="en-US" altLang="zh-CN" b="1">
                  <a:solidFill>
                    <a:srgbClr val="4374BB"/>
                  </a:solidFill>
                  <a:ea typeface="宋体" pitchFamily="2" charset="-122"/>
                </a:rPr>
                <a:t>       2</a:t>
              </a:r>
            </a:p>
            <a:p>
              <a:pPr eaLnBrk="1" hangingPunct="1">
                <a:lnSpc>
                  <a:spcPct val="90000"/>
                </a:lnSpc>
              </a:pPr>
              <a:r>
                <a:rPr lang="en-US" altLang="zh-CN" b="1">
                  <a:solidFill>
                    <a:srgbClr val="4374BB"/>
                  </a:solidFill>
                  <a:ea typeface="宋体" pitchFamily="2" charset="-122"/>
                </a:rPr>
                <a:t>      3</a:t>
              </a:r>
            </a:p>
            <a:p>
              <a:pPr eaLnBrk="1" hangingPunct="1">
                <a:lnSpc>
                  <a:spcPct val="90000"/>
                </a:lnSpc>
              </a:pPr>
              <a:r>
                <a:rPr lang="en-US" altLang="zh-CN" b="1">
                  <a:solidFill>
                    <a:srgbClr val="4374BB"/>
                  </a:solidFill>
                  <a:ea typeface="宋体" pitchFamily="2" charset="-122"/>
                </a:rPr>
                <a:t>       4</a:t>
              </a:r>
            </a:p>
          </p:txBody>
        </p:sp>
      </p:grpSp>
      <p:sp>
        <p:nvSpPr>
          <p:cNvPr id="134" name="Rectangle 145"/>
          <p:cNvSpPr>
            <a:spLocks noChangeArrowheads="1"/>
          </p:cNvSpPr>
          <p:nvPr/>
        </p:nvSpPr>
        <p:spPr bwMode="auto">
          <a:xfrm>
            <a:off x="310858" y="908720"/>
            <a:ext cx="413767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marL="342900" indent="-342900">
              <a:buClr>
                <a:srgbClr val="FF0000"/>
              </a:buClr>
              <a:buFont typeface="Wingdings" pitchFamily="2" charset="2"/>
              <a:buChar char="ü"/>
            </a:pPr>
            <a:r>
              <a:rPr lang="zh-CN" altLang="en-US" sz="2800" b="1" dirty="0"/>
              <a:t>求各顶点间的最短路径</a:t>
            </a:r>
          </a:p>
        </p:txBody>
      </p:sp>
      <p:sp>
        <p:nvSpPr>
          <p:cNvPr id="89234" name="Oval 146"/>
          <p:cNvSpPr>
            <a:spLocks noChangeArrowheads="1"/>
          </p:cNvSpPr>
          <p:nvPr/>
        </p:nvSpPr>
        <p:spPr bwMode="auto">
          <a:xfrm>
            <a:off x="4716463" y="3357563"/>
            <a:ext cx="360362" cy="358775"/>
          </a:xfrm>
          <a:prstGeom prst="ellipse">
            <a:avLst/>
          </a:prstGeom>
          <a:solidFill>
            <a:srgbClr val="FFFF00"/>
          </a:solidFill>
          <a:ln w="9525">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ea typeface="宋体" pitchFamily="2" charset="-122"/>
              </a:rPr>
              <a:t>2</a:t>
            </a:r>
          </a:p>
        </p:txBody>
      </p:sp>
      <p:sp>
        <p:nvSpPr>
          <p:cNvPr id="89235" name="Oval 147"/>
          <p:cNvSpPr>
            <a:spLocks noChangeArrowheads="1"/>
          </p:cNvSpPr>
          <p:nvPr/>
        </p:nvSpPr>
        <p:spPr bwMode="auto">
          <a:xfrm>
            <a:off x="7235825" y="3352800"/>
            <a:ext cx="360363" cy="358775"/>
          </a:xfrm>
          <a:prstGeom prst="ellipse">
            <a:avLst/>
          </a:prstGeom>
          <a:solidFill>
            <a:srgbClr val="FFFF00"/>
          </a:solidFill>
          <a:ln w="9525">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ea typeface="宋体" pitchFamily="2" charset="-122"/>
              </a:rPr>
              <a:t>3</a:t>
            </a:r>
          </a:p>
        </p:txBody>
      </p:sp>
      <p:sp>
        <p:nvSpPr>
          <p:cNvPr id="89236" name="Oval 148"/>
          <p:cNvSpPr>
            <a:spLocks noChangeArrowheads="1"/>
          </p:cNvSpPr>
          <p:nvPr/>
        </p:nvSpPr>
        <p:spPr bwMode="auto">
          <a:xfrm>
            <a:off x="6156325" y="4221163"/>
            <a:ext cx="360363" cy="360362"/>
          </a:xfrm>
          <a:prstGeom prst="ellipse">
            <a:avLst/>
          </a:prstGeom>
          <a:solidFill>
            <a:srgbClr val="FFFF00"/>
          </a:solidFill>
          <a:ln w="9525">
            <a:solidFill>
              <a:schemeClr val="tx1"/>
            </a:solidFill>
            <a:round/>
          </a:ln>
        </p:spPr>
        <p:txBody>
          <a:bodyPr wrap="none" anchor="ct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lgn="ctr"/>
            <a:r>
              <a:rPr lang="en-US" altLang="zh-CN" dirty="0">
                <a:ea typeface="宋体" pitchFamily="2" charset="-122"/>
              </a:rPr>
              <a:t>1</a:t>
            </a:r>
          </a:p>
        </p:txBody>
      </p:sp>
      <p:sp>
        <p:nvSpPr>
          <p:cNvPr id="89237" name="Freeform 149"/>
          <p:cNvSpPr/>
          <p:nvPr/>
        </p:nvSpPr>
        <p:spPr bwMode="auto">
          <a:xfrm>
            <a:off x="5076825" y="3500438"/>
            <a:ext cx="2120900" cy="1587"/>
          </a:xfrm>
          <a:custGeom>
            <a:avLst/>
            <a:gdLst>
              <a:gd name="T0" fmla="*/ 0 w 1336"/>
              <a:gd name="T1" fmla="*/ 0 h 1"/>
              <a:gd name="T2" fmla="*/ 2147483647 w 1336"/>
              <a:gd name="T3" fmla="*/ 2147483647 h 1"/>
              <a:gd name="T4" fmla="*/ 0 60000 65536"/>
              <a:gd name="T5" fmla="*/ 0 60000 65536"/>
              <a:gd name="T6" fmla="*/ 0 w 1336"/>
              <a:gd name="T7" fmla="*/ 0 h 1"/>
              <a:gd name="T8" fmla="*/ 1336 w 1336"/>
              <a:gd name="T9" fmla="*/ 1 h 1"/>
            </a:gdLst>
            <a:ahLst/>
            <a:cxnLst>
              <a:cxn ang="T4">
                <a:pos x="T0" y="T1"/>
              </a:cxn>
              <a:cxn ang="T5">
                <a:pos x="T2" y="T3"/>
              </a:cxn>
            </a:cxnLst>
            <a:rect l="T6" t="T7" r="T8" b="T9"/>
            <a:pathLst>
              <a:path w="1336" h="1">
                <a:moveTo>
                  <a:pt x="0" y="0"/>
                </a:moveTo>
                <a:lnTo>
                  <a:pt x="1336" y="1"/>
                </a:lnTo>
              </a:path>
            </a:pathLst>
          </a:custGeom>
          <a:noFill/>
          <a:ln w="9525" cmpd="sng">
            <a:solidFill>
              <a:schemeClr val="tx1"/>
            </a:solidFill>
            <a:rou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89238" name="Line 150"/>
          <p:cNvSpPr>
            <a:spLocks noChangeShapeType="1"/>
          </p:cNvSpPr>
          <p:nvPr/>
        </p:nvSpPr>
        <p:spPr bwMode="auto">
          <a:xfrm flipV="1">
            <a:off x="6538247" y="3641725"/>
            <a:ext cx="720725" cy="720725"/>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9239" name="Line 151"/>
          <p:cNvSpPr>
            <a:spLocks noChangeShapeType="1"/>
          </p:cNvSpPr>
          <p:nvPr/>
        </p:nvSpPr>
        <p:spPr bwMode="auto">
          <a:xfrm>
            <a:off x="5076825" y="3713163"/>
            <a:ext cx="1077913" cy="719137"/>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9240" name="Text Box 152"/>
          <p:cNvSpPr txBox="1">
            <a:spLocks noChangeArrowheads="1"/>
          </p:cNvSpPr>
          <p:nvPr/>
        </p:nvSpPr>
        <p:spPr bwMode="auto">
          <a:xfrm>
            <a:off x="5957682" y="3200598"/>
            <a:ext cx="5762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zh-CN" altLang="en-US" sz="2400" b="1" dirty="0">
                <a:ea typeface="宋体" pitchFamily="2" charset="-122"/>
              </a:rPr>
              <a:t>∞</a:t>
            </a:r>
          </a:p>
        </p:txBody>
      </p:sp>
      <p:sp>
        <p:nvSpPr>
          <p:cNvPr id="89241" name="Text Box 153"/>
          <p:cNvSpPr txBox="1">
            <a:spLocks noChangeArrowheads="1"/>
          </p:cNvSpPr>
          <p:nvPr/>
        </p:nvSpPr>
        <p:spPr bwMode="auto">
          <a:xfrm>
            <a:off x="5458476" y="3683198"/>
            <a:ext cx="57626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sz="2000" b="1" dirty="0">
                <a:ea typeface="宋体" pitchFamily="2" charset="-122"/>
              </a:rPr>
              <a:t>4</a:t>
            </a:r>
          </a:p>
        </p:txBody>
      </p:sp>
      <p:sp>
        <p:nvSpPr>
          <p:cNvPr id="89242" name="Text Box 154"/>
          <p:cNvSpPr txBox="1">
            <a:spLocks noChangeArrowheads="1"/>
          </p:cNvSpPr>
          <p:nvPr/>
        </p:nvSpPr>
        <p:spPr bwMode="auto">
          <a:xfrm>
            <a:off x="6659563" y="3716338"/>
            <a:ext cx="4318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spcBef>
                <a:spcPct val="50000"/>
              </a:spcBef>
            </a:pPr>
            <a:r>
              <a:rPr lang="en-US" altLang="zh-CN" b="1" dirty="0">
                <a:ea typeface="宋体" pitchFamily="2" charset="-122"/>
              </a:rPr>
              <a:t>3</a:t>
            </a:r>
          </a:p>
        </p:txBody>
      </p:sp>
      <p:grpSp>
        <p:nvGrpSpPr>
          <p:cNvPr id="157" name="组合 156"/>
          <p:cNvGrpSpPr/>
          <p:nvPr/>
        </p:nvGrpSpPr>
        <p:grpSpPr>
          <a:xfrm>
            <a:off x="251520" y="123764"/>
            <a:ext cx="7848872" cy="649451"/>
            <a:chOff x="718072" y="5178843"/>
            <a:chExt cx="7848872" cy="649451"/>
          </a:xfrm>
        </p:grpSpPr>
        <p:grpSp>
          <p:nvGrpSpPr>
            <p:cNvPr id="158" name="组合 157"/>
            <p:cNvGrpSpPr/>
            <p:nvPr/>
          </p:nvGrpSpPr>
          <p:grpSpPr>
            <a:xfrm>
              <a:off x="718072" y="5178843"/>
              <a:ext cx="7848872" cy="649451"/>
              <a:chOff x="738570" y="5812653"/>
              <a:chExt cx="8549038" cy="850440"/>
            </a:xfrm>
          </p:grpSpPr>
          <p:sp>
            <p:nvSpPr>
              <p:cNvPr id="160"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161" name="TextBox 6"/>
              <p:cNvSpPr txBox="1">
                <a:spLocks noChangeArrowheads="1"/>
              </p:cNvSpPr>
              <p:nvPr/>
            </p:nvSpPr>
            <p:spPr bwMode="auto">
              <a:xfrm>
                <a:off x="738570" y="5812653"/>
                <a:ext cx="8549038" cy="8463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9.7 </a:t>
                </a:r>
                <a:r>
                  <a:rPr lang="zh-CN" altLang="en-US" sz="3600" b="1" dirty="0">
                    <a:latin typeface="Times New Roman" pitchFamily="18" charset="0"/>
                    <a:ea typeface="黑体" pitchFamily="49" charset="-122"/>
                  </a:rPr>
                  <a:t>最短路径</a:t>
                </a:r>
                <a:r>
                  <a:rPr lang="en-US" altLang="zh-CN" sz="3600" b="1" dirty="0">
                    <a:latin typeface="Times New Roman" pitchFamily="18" charset="0"/>
                    <a:ea typeface="黑体" pitchFamily="49" charset="-122"/>
                  </a:rPr>
                  <a:t>-</a:t>
                </a:r>
                <a:r>
                  <a:rPr lang="en-US" altLang="zh-CN" sz="3600" b="1" dirty="0"/>
                  <a:t>Floyd</a:t>
                </a:r>
                <a:r>
                  <a:rPr lang="zh-CN" altLang="en-US" sz="3600" b="1" dirty="0"/>
                  <a:t>算法实例</a:t>
                </a:r>
                <a:endParaRPr lang="zh-CN" altLang="en-US" sz="3600" b="1" dirty="0">
                  <a:latin typeface="Times New Roman" pitchFamily="18" charset="0"/>
                  <a:ea typeface="黑体" pitchFamily="49" charset="-122"/>
                </a:endParaRPr>
              </a:p>
            </p:txBody>
          </p:sp>
        </p:grpSp>
        <p:pic>
          <p:nvPicPr>
            <p:cNvPr id="159" name="图片 15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50552" y="5308113"/>
              <a:ext cx="386546" cy="387475"/>
            </a:xfrm>
            <a:prstGeom prst="rect">
              <a:avLst/>
            </a:prstGeom>
          </p:spPr>
        </p:pic>
      </p:grpSp>
      <p:cxnSp>
        <p:nvCxnSpPr>
          <p:cNvPr id="138" name="直接箭头连接符 137"/>
          <p:cNvCxnSpPr/>
          <p:nvPr/>
        </p:nvCxnSpPr>
        <p:spPr>
          <a:xfrm>
            <a:off x="1066800" y="3411840"/>
            <a:ext cx="1295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1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1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91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1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1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1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91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91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91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91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91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91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91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91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91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915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916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916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916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91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89234"/>
                                        </p:tgtEl>
                                        <p:attrNameLst>
                                          <p:attrName>style.visibility</p:attrName>
                                        </p:attrNameLst>
                                      </p:cBhvr>
                                      <p:to>
                                        <p:strVal val="visible"/>
                                      </p:to>
                                    </p:set>
                                    <p:animEffect transition="in" filter="blinds(horizontal)">
                                      <p:cBhvr>
                                        <p:cTn id="63" dur="500"/>
                                        <p:tgtEl>
                                          <p:spTgt spid="89234"/>
                                        </p:tgtEl>
                                      </p:cBhvr>
                                    </p:animEffect>
                                  </p:childTnLst>
                                </p:cTn>
                              </p:par>
                              <p:par>
                                <p:cTn id="64" presetID="3" presetClass="entr" presetSubtype="10" fill="hold" nodeType="withEffect">
                                  <p:stCondLst>
                                    <p:cond delay="0"/>
                                  </p:stCondLst>
                                  <p:childTnLst>
                                    <p:set>
                                      <p:cBhvr>
                                        <p:cTn id="65" dur="1" fill="hold">
                                          <p:stCondLst>
                                            <p:cond delay="0"/>
                                          </p:stCondLst>
                                        </p:cTn>
                                        <p:tgtEl>
                                          <p:spTgt spid="89237"/>
                                        </p:tgtEl>
                                        <p:attrNameLst>
                                          <p:attrName>style.visibility</p:attrName>
                                        </p:attrNameLst>
                                      </p:cBhvr>
                                      <p:to>
                                        <p:strVal val="visible"/>
                                      </p:to>
                                    </p:set>
                                    <p:animEffect transition="in" filter="blinds(horizontal)">
                                      <p:cBhvr>
                                        <p:cTn id="66" dur="500"/>
                                        <p:tgtEl>
                                          <p:spTgt spid="89237"/>
                                        </p:tgtEl>
                                      </p:cBhvr>
                                    </p:animEffect>
                                  </p:childTnLst>
                                </p:cTn>
                              </p:par>
                              <p:par>
                                <p:cTn id="67" presetID="3" presetClass="entr" presetSubtype="10" fill="hold" grpId="1" nodeType="withEffect">
                                  <p:stCondLst>
                                    <p:cond delay="0"/>
                                  </p:stCondLst>
                                  <p:childTnLst>
                                    <p:set>
                                      <p:cBhvr>
                                        <p:cTn id="68" dur="1" fill="hold">
                                          <p:stCondLst>
                                            <p:cond delay="0"/>
                                          </p:stCondLst>
                                        </p:cTn>
                                        <p:tgtEl>
                                          <p:spTgt spid="89235"/>
                                        </p:tgtEl>
                                        <p:attrNameLst>
                                          <p:attrName>style.visibility</p:attrName>
                                        </p:attrNameLst>
                                      </p:cBhvr>
                                      <p:to>
                                        <p:strVal val="visible"/>
                                      </p:to>
                                    </p:set>
                                    <p:animEffect transition="in" filter="blinds(horizontal)">
                                      <p:cBhvr>
                                        <p:cTn id="69" dur="500"/>
                                        <p:tgtEl>
                                          <p:spTgt spid="89235"/>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89240"/>
                                        </p:tgtEl>
                                        <p:attrNameLst>
                                          <p:attrName>style.visibility</p:attrName>
                                        </p:attrNameLst>
                                      </p:cBhvr>
                                      <p:to>
                                        <p:strVal val="visible"/>
                                      </p:to>
                                    </p:set>
                                    <p:animEffect transition="in" filter="blinds(horizontal)">
                                      <p:cBhvr>
                                        <p:cTn id="72" dur="500"/>
                                        <p:tgtEl>
                                          <p:spTgt spid="89240"/>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89239"/>
                                        </p:tgtEl>
                                        <p:attrNameLst>
                                          <p:attrName>style.visibility</p:attrName>
                                        </p:attrNameLst>
                                      </p:cBhvr>
                                      <p:to>
                                        <p:strVal val="visible"/>
                                      </p:to>
                                    </p:set>
                                    <p:animEffect transition="in" filter="blinds(horizontal)">
                                      <p:cBhvr>
                                        <p:cTn id="77" dur="500"/>
                                        <p:tgtEl>
                                          <p:spTgt spid="89239"/>
                                        </p:tgtEl>
                                      </p:cBhvr>
                                    </p:animEffect>
                                  </p:childTnLst>
                                </p:cTn>
                              </p:par>
                              <p:par>
                                <p:cTn id="78" presetID="3" presetClass="entr" presetSubtype="10" fill="hold" grpId="1" nodeType="withEffect">
                                  <p:stCondLst>
                                    <p:cond delay="0"/>
                                  </p:stCondLst>
                                  <p:childTnLst>
                                    <p:set>
                                      <p:cBhvr>
                                        <p:cTn id="79" dur="1" fill="hold">
                                          <p:stCondLst>
                                            <p:cond delay="0"/>
                                          </p:stCondLst>
                                        </p:cTn>
                                        <p:tgtEl>
                                          <p:spTgt spid="89236"/>
                                        </p:tgtEl>
                                        <p:attrNameLst>
                                          <p:attrName>style.visibility</p:attrName>
                                        </p:attrNameLst>
                                      </p:cBhvr>
                                      <p:to>
                                        <p:strVal val="visible"/>
                                      </p:to>
                                    </p:set>
                                    <p:animEffect transition="in" filter="blinds(horizontal)">
                                      <p:cBhvr>
                                        <p:cTn id="80" dur="500"/>
                                        <p:tgtEl>
                                          <p:spTgt spid="89236"/>
                                        </p:tgtEl>
                                      </p:cBhvr>
                                    </p:animEffect>
                                  </p:childTnLst>
                                </p:cTn>
                              </p:par>
                              <p:par>
                                <p:cTn id="81" presetID="3" presetClass="entr" presetSubtype="10" fill="hold" nodeType="withEffect">
                                  <p:stCondLst>
                                    <p:cond delay="0"/>
                                  </p:stCondLst>
                                  <p:childTnLst>
                                    <p:set>
                                      <p:cBhvr>
                                        <p:cTn id="82" dur="1" fill="hold">
                                          <p:stCondLst>
                                            <p:cond delay="0"/>
                                          </p:stCondLst>
                                        </p:cTn>
                                        <p:tgtEl>
                                          <p:spTgt spid="89238"/>
                                        </p:tgtEl>
                                        <p:attrNameLst>
                                          <p:attrName>style.visibility</p:attrName>
                                        </p:attrNameLst>
                                      </p:cBhvr>
                                      <p:to>
                                        <p:strVal val="visible"/>
                                      </p:to>
                                    </p:set>
                                    <p:animEffect transition="in" filter="blinds(horizontal)">
                                      <p:cBhvr>
                                        <p:cTn id="83" dur="500"/>
                                        <p:tgtEl>
                                          <p:spTgt spid="89238"/>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89241"/>
                                        </p:tgtEl>
                                        <p:attrNameLst>
                                          <p:attrName>style.visibility</p:attrName>
                                        </p:attrNameLst>
                                      </p:cBhvr>
                                      <p:to>
                                        <p:strVal val="visible"/>
                                      </p:to>
                                    </p:set>
                                    <p:animEffect transition="in" filter="blinds(horizontal)">
                                      <p:cBhvr>
                                        <p:cTn id="88" dur="500"/>
                                        <p:tgtEl>
                                          <p:spTgt spid="89241"/>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89242"/>
                                        </p:tgtEl>
                                        <p:attrNameLst>
                                          <p:attrName>style.visibility</p:attrName>
                                        </p:attrNameLst>
                                      </p:cBhvr>
                                      <p:to>
                                        <p:strVal val="visible"/>
                                      </p:to>
                                    </p:set>
                                    <p:animEffect transition="in" filter="blinds(horizontal)">
                                      <p:cBhvr>
                                        <p:cTn id="91" dur="500"/>
                                        <p:tgtEl>
                                          <p:spTgt spid="89242"/>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89162"/>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3" presetClass="exit" presetSubtype="10" fill="hold" nodeType="clickEffect">
                                  <p:stCondLst>
                                    <p:cond delay="0"/>
                                  </p:stCondLst>
                                  <p:childTnLst>
                                    <p:animEffect transition="out" filter="blinds(horizontal)">
                                      <p:cBhvr>
                                        <p:cTn id="99" dur="500"/>
                                        <p:tgtEl>
                                          <p:spTgt spid="89239"/>
                                        </p:tgtEl>
                                      </p:cBhvr>
                                    </p:animEffect>
                                    <p:set>
                                      <p:cBhvr>
                                        <p:cTn id="100" dur="1" fill="hold">
                                          <p:stCondLst>
                                            <p:cond delay="499"/>
                                          </p:stCondLst>
                                        </p:cTn>
                                        <p:tgtEl>
                                          <p:spTgt spid="89239"/>
                                        </p:tgtEl>
                                        <p:attrNameLst>
                                          <p:attrName>style.visibility</p:attrName>
                                        </p:attrNameLst>
                                      </p:cBhvr>
                                      <p:to>
                                        <p:strVal val="hidden"/>
                                      </p:to>
                                    </p:set>
                                  </p:childTnLst>
                                </p:cTn>
                              </p:par>
                              <p:par>
                                <p:cTn id="101" presetID="3" presetClass="exit" presetSubtype="10" fill="hold" nodeType="withEffect">
                                  <p:stCondLst>
                                    <p:cond delay="0"/>
                                  </p:stCondLst>
                                  <p:childTnLst>
                                    <p:animEffect transition="out" filter="blinds(horizontal)">
                                      <p:cBhvr>
                                        <p:cTn id="102" dur="500"/>
                                        <p:tgtEl>
                                          <p:spTgt spid="89241"/>
                                        </p:tgtEl>
                                      </p:cBhvr>
                                    </p:animEffect>
                                    <p:set>
                                      <p:cBhvr>
                                        <p:cTn id="103" dur="1" fill="hold">
                                          <p:stCondLst>
                                            <p:cond delay="499"/>
                                          </p:stCondLst>
                                        </p:cTn>
                                        <p:tgtEl>
                                          <p:spTgt spid="89241"/>
                                        </p:tgtEl>
                                        <p:attrNameLst>
                                          <p:attrName>style.visibility</p:attrName>
                                        </p:attrNameLst>
                                      </p:cBhvr>
                                      <p:to>
                                        <p:strVal val="hidden"/>
                                      </p:to>
                                    </p:set>
                                  </p:childTnLst>
                                </p:cTn>
                              </p:par>
                              <p:par>
                                <p:cTn id="104" presetID="3" presetClass="exit" presetSubtype="10" fill="hold" nodeType="withEffect">
                                  <p:stCondLst>
                                    <p:cond delay="0"/>
                                  </p:stCondLst>
                                  <p:childTnLst>
                                    <p:animEffect transition="out" filter="blinds(horizontal)">
                                      <p:cBhvr>
                                        <p:cTn id="105" dur="500"/>
                                        <p:tgtEl>
                                          <p:spTgt spid="89236"/>
                                        </p:tgtEl>
                                      </p:cBhvr>
                                    </p:animEffect>
                                    <p:set>
                                      <p:cBhvr>
                                        <p:cTn id="106" dur="1" fill="hold">
                                          <p:stCondLst>
                                            <p:cond delay="499"/>
                                          </p:stCondLst>
                                        </p:cTn>
                                        <p:tgtEl>
                                          <p:spTgt spid="89236"/>
                                        </p:tgtEl>
                                        <p:attrNameLst>
                                          <p:attrName>style.visibility</p:attrName>
                                        </p:attrNameLst>
                                      </p:cBhvr>
                                      <p:to>
                                        <p:strVal val="hidden"/>
                                      </p:to>
                                    </p:set>
                                  </p:childTnLst>
                                </p:cTn>
                              </p:par>
                              <p:par>
                                <p:cTn id="107" presetID="3" presetClass="exit" presetSubtype="10" fill="hold" nodeType="withEffect">
                                  <p:stCondLst>
                                    <p:cond delay="0"/>
                                  </p:stCondLst>
                                  <p:childTnLst>
                                    <p:animEffect transition="out" filter="blinds(horizontal)">
                                      <p:cBhvr>
                                        <p:cTn id="108" dur="500"/>
                                        <p:tgtEl>
                                          <p:spTgt spid="89238"/>
                                        </p:tgtEl>
                                      </p:cBhvr>
                                    </p:animEffect>
                                    <p:set>
                                      <p:cBhvr>
                                        <p:cTn id="109" dur="1" fill="hold">
                                          <p:stCondLst>
                                            <p:cond delay="499"/>
                                          </p:stCondLst>
                                        </p:cTn>
                                        <p:tgtEl>
                                          <p:spTgt spid="89238"/>
                                        </p:tgtEl>
                                        <p:attrNameLst>
                                          <p:attrName>style.visibility</p:attrName>
                                        </p:attrNameLst>
                                      </p:cBhvr>
                                      <p:to>
                                        <p:strVal val="hidden"/>
                                      </p:to>
                                    </p:set>
                                  </p:childTnLst>
                                </p:cTn>
                              </p:par>
                              <p:par>
                                <p:cTn id="110" presetID="3" presetClass="exit" presetSubtype="10" fill="hold" nodeType="withEffect">
                                  <p:stCondLst>
                                    <p:cond delay="0"/>
                                  </p:stCondLst>
                                  <p:childTnLst>
                                    <p:animEffect transition="out" filter="blinds(horizontal)">
                                      <p:cBhvr>
                                        <p:cTn id="111" dur="500"/>
                                        <p:tgtEl>
                                          <p:spTgt spid="89242"/>
                                        </p:tgtEl>
                                      </p:cBhvr>
                                    </p:animEffect>
                                    <p:set>
                                      <p:cBhvr>
                                        <p:cTn id="112" dur="1" fill="hold">
                                          <p:stCondLst>
                                            <p:cond delay="499"/>
                                          </p:stCondLst>
                                        </p:cTn>
                                        <p:tgtEl>
                                          <p:spTgt spid="89242"/>
                                        </p:tgtEl>
                                        <p:attrNameLst>
                                          <p:attrName>style.visibility</p:attrName>
                                        </p:attrNameLst>
                                      </p:cBhvr>
                                      <p:to>
                                        <p:strVal val="hidden"/>
                                      </p:to>
                                    </p:set>
                                  </p:childTnLst>
                                </p:cTn>
                              </p:par>
                              <p:par>
                                <p:cTn id="113" presetID="3" presetClass="exit" presetSubtype="10" fill="hold" nodeType="withEffect">
                                  <p:stCondLst>
                                    <p:cond delay="0"/>
                                  </p:stCondLst>
                                  <p:childTnLst>
                                    <p:animEffect transition="out" filter="blinds(horizontal)">
                                      <p:cBhvr>
                                        <p:cTn id="114" dur="500"/>
                                        <p:tgtEl>
                                          <p:spTgt spid="89235"/>
                                        </p:tgtEl>
                                      </p:cBhvr>
                                    </p:animEffect>
                                    <p:set>
                                      <p:cBhvr>
                                        <p:cTn id="115" dur="1" fill="hold">
                                          <p:stCondLst>
                                            <p:cond delay="499"/>
                                          </p:stCondLst>
                                        </p:cTn>
                                        <p:tgtEl>
                                          <p:spTgt spid="89235"/>
                                        </p:tgtEl>
                                        <p:attrNameLst>
                                          <p:attrName>style.visibility</p:attrName>
                                        </p:attrNameLst>
                                      </p:cBhvr>
                                      <p:to>
                                        <p:strVal val="hidden"/>
                                      </p:to>
                                    </p:set>
                                  </p:childTnLst>
                                </p:cTn>
                              </p:par>
                              <p:par>
                                <p:cTn id="116" presetID="3" presetClass="exit" presetSubtype="10" fill="hold" nodeType="withEffect">
                                  <p:stCondLst>
                                    <p:cond delay="0"/>
                                  </p:stCondLst>
                                  <p:childTnLst>
                                    <p:animEffect transition="out" filter="blinds(horizontal)">
                                      <p:cBhvr>
                                        <p:cTn id="117" dur="500"/>
                                        <p:tgtEl>
                                          <p:spTgt spid="89240"/>
                                        </p:tgtEl>
                                      </p:cBhvr>
                                    </p:animEffect>
                                    <p:set>
                                      <p:cBhvr>
                                        <p:cTn id="118" dur="1" fill="hold">
                                          <p:stCondLst>
                                            <p:cond delay="499"/>
                                          </p:stCondLst>
                                        </p:cTn>
                                        <p:tgtEl>
                                          <p:spTgt spid="89240"/>
                                        </p:tgtEl>
                                        <p:attrNameLst>
                                          <p:attrName>style.visibility</p:attrName>
                                        </p:attrNameLst>
                                      </p:cBhvr>
                                      <p:to>
                                        <p:strVal val="hidden"/>
                                      </p:to>
                                    </p:set>
                                  </p:childTnLst>
                                </p:cTn>
                              </p:par>
                              <p:par>
                                <p:cTn id="119" presetID="3" presetClass="exit" presetSubtype="10" fill="hold" nodeType="withEffect">
                                  <p:stCondLst>
                                    <p:cond delay="0"/>
                                  </p:stCondLst>
                                  <p:childTnLst>
                                    <p:animEffect transition="out" filter="blinds(horizontal)">
                                      <p:cBhvr>
                                        <p:cTn id="120" dur="500"/>
                                        <p:tgtEl>
                                          <p:spTgt spid="89237"/>
                                        </p:tgtEl>
                                      </p:cBhvr>
                                    </p:animEffect>
                                    <p:set>
                                      <p:cBhvr>
                                        <p:cTn id="121" dur="1" fill="hold">
                                          <p:stCondLst>
                                            <p:cond delay="499"/>
                                          </p:stCondLst>
                                        </p:cTn>
                                        <p:tgtEl>
                                          <p:spTgt spid="89237"/>
                                        </p:tgtEl>
                                        <p:attrNameLst>
                                          <p:attrName>style.visibility</p:attrName>
                                        </p:attrNameLst>
                                      </p:cBhvr>
                                      <p:to>
                                        <p:strVal val="hidden"/>
                                      </p:to>
                                    </p:set>
                                  </p:childTnLst>
                                </p:cTn>
                              </p:par>
                              <p:par>
                                <p:cTn id="122" presetID="3" presetClass="exit" presetSubtype="10" fill="hold" nodeType="withEffect">
                                  <p:stCondLst>
                                    <p:cond delay="0"/>
                                  </p:stCondLst>
                                  <p:childTnLst>
                                    <p:animEffect transition="out" filter="blinds(horizontal)">
                                      <p:cBhvr>
                                        <p:cTn id="123" dur="500"/>
                                        <p:tgtEl>
                                          <p:spTgt spid="89234"/>
                                        </p:tgtEl>
                                      </p:cBhvr>
                                    </p:animEffect>
                                    <p:set>
                                      <p:cBhvr>
                                        <p:cTn id="124" dur="1" fill="hold">
                                          <p:stCondLst>
                                            <p:cond delay="499"/>
                                          </p:stCondLst>
                                        </p:cTn>
                                        <p:tgtEl>
                                          <p:spTgt spid="89234"/>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8916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8916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89166"/>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89168"/>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89169"/>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3"/>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1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89110"/>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89111"/>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89112"/>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89113"/>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89114"/>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89122"/>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89174"/>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89154"/>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nodeType="clickEffect">
                                  <p:stCondLst>
                                    <p:cond delay="0"/>
                                  </p:stCondLst>
                                  <p:childTnLst>
                                    <p:set>
                                      <p:cBhvr>
                                        <p:cTn id="188" dur="1" fill="hold">
                                          <p:stCondLst>
                                            <p:cond delay="0"/>
                                          </p:stCondLst>
                                        </p:cTn>
                                        <p:tgtEl>
                                          <p:spTgt spid="89183"/>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nodeType="clickEffect">
                                  <p:stCondLst>
                                    <p:cond delay="0"/>
                                  </p:stCondLst>
                                  <p:childTnLst>
                                    <p:set>
                                      <p:cBhvr>
                                        <p:cTn id="192" dur="1" fill="hold">
                                          <p:stCondLst>
                                            <p:cond delay="0"/>
                                          </p:stCondLst>
                                        </p:cTn>
                                        <p:tgtEl>
                                          <p:spTgt spid="89184"/>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89185"/>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nodeType="clickEffect">
                                  <p:stCondLst>
                                    <p:cond delay="0"/>
                                  </p:stCondLst>
                                  <p:childTnLst>
                                    <p:set>
                                      <p:cBhvr>
                                        <p:cTn id="200" dur="1" fill="hold">
                                          <p:stCondLst>
                                            <p:cond delay="0"/>
                                          </p:stCondLst>
                                        </p:cTn>
                                        <p:tgtEl>
                                          <p:spTgt spid="89186"/>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89187"/>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89188"/>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nodeType="clickEffect">
                                  <p:stCondLst>
                                    <p:cond delay="0"/>
                                  </p:stCondLst>
                                  <p:childTnLst>
                                    <p:set>
                                      <p:cBhvr>
                                        <p:cTn id="212" dur="1" fill="hold">
                                          <p:stCondLst>
                                            <p:cond delay="0"/>
                                          </p:stCondLst>
                                        </p:cTn>
                                        <p:tgtEl>
                                          <p:spTgt spid="89193"/>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nodeType="clickEffect">
                                  <p:stCondLst>
                                    <p:cond delay="0"/>
                                  </p:stCondLst>
                                  <p:childTnLst>
                                    <p:set>
                                      <p:cBhvr>
                                        <p:cTn id="216" dur="1" fill="hold">
                                          <p:stCondLst>
                                            <p:cond delay="0"/>
                                          </p:stCondLst>
                                        </p:cTn>
                                        <p:tgtEl>
                                          <p:spTgt spid="89192"/>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nodeType="clickEffect">
                                  <p:stCondLst>
                                    <p:cond delay="0"/>
                                  </p:stCondLst>
                                  <p:childTnLst>
                                    <p:set>
                                      <p:cBhvr>
                                        <p:cTn id="220" dur="1" fill="hold">
                                          <p:stCondLst>
                                            <p:cond delay="0"/>
                                          </p:stCondLst>
                                        </p:cTn>
                                        <p:tgtEl>
                                          <p:spTgt spid="89208"/>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ntr" presetSubtype="0" fill="hold" nodeType="clickEffect">
                                  <p:stCondLst>
                                    <p:cond delay="0"/>
                                  </p:stCondLst>
                                  <p:childTnLst>
                                    <p:set>
                                      <p:cBhvr>
                                        <p:cTn id="224" dur="1" fill="hold">
                                          <p:stCondLst>
                                            <p:cond delay="0"/>
                                          </p:stCondLst>
                                        </p:cTn>
                                        <p:tgtEl>
                                          <p:spTgt spid="89209"/>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1" presetClass="entr" presetSubtype="0" fill="hold" nodeType="clickEffect">
                                  <p:stCondLst>
                                    <p:cond delay="0"/>
                                  </p:stCondLst>
                                  <p:childTnLst>
                                    <p:set>
                                      <p:cBhvr>
                                        <p:cTn id="228" dur="1" fill="hold">
                                          <p:stCondLst>
                                            <p:cond delay="0"/>
                                          </p:stCondLst>
                                        </p:cTn>
                                        <p:tgtEl>
                                          <p:spTgt spid="89210"/>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nodeType="clickEffect">
                                  <p:stCondLst>
                                    <p:cond delay="0"/>
                                  </p:stCondLst>
                                  <p:childTnLst>
                                    <p:set>
                                      <p:cBhvr>
                                        <p:cTn id="232" dur="1" fill="hold">
                                          <p:stCondLst>
                                            <p:cond delay="0"/>
                                          </p:stCondLst>
                                        </p:cTn>
                                        <p:tgtEl>
                                          <p:spTgt spid="89211"/>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89212"/>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89213"/>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presetID="3" presetClass="entr" presetSubtype="10" fill="hold" nodeType="clickEffect">
                                  <p:stCondLst>
                                    <p:cond delay="0"/>
                                  </p:stCondLst>
                                  <p:childTnLst>
                                    <p:set>
                                      <p:cBhvr>
                                        <p:cTn id="244" dur="1" fill="hold">
                                          <p:stCondLst>
                                            <p:cond delay="0"/>
                                          </p:stCondLst>
                                        </p:cTn>
                                        <p:tgtEl>
                                          <p:spTgt spid="89234"/>
                                        </p:tgtEl>
                                        <p:attrNameLst>
                                          <p:attrName>style.visibility</p:attrName>
                                        </p:attrNameLst>
                                      </p:cBhvr>
                                      <p:to>
                                        <p:strVal val="visible"/>
                                      </p:to>
                                    </p:set>
                                    <p:animEffect transition="in" filter="blinds(horizontal)">
                                      <p:cBhvr>
                                        <p:cTn id="245" dur="500"/>
                                        <p:tgtEl>
                                          <p:spTgt spid="89234"/>
                                        </p:tgtEl>
                                      </p:cBhvr>
                                    </p:animEffect>
                                  </p:childTnLst>
                                </p:cTn>
                              </p:par>
                              <p:par>
                                <p:cTn id="246" presetID="3" presetClass="entr" presetSubtype="10" fill="hold" grpId="0" nodeType="withEffect">
                                  <p:stCondLst>
                                    <p:cond delay="0"/>
                                  </p:stCondLst>
                                  <p:childTnLst>
                                    <p:set>
                                      <p:cBhvr>
                                        <p:cTn id="247" dur="1" fill="hold">
                                          <p:stCondLst>
                                            <p:cond delay="0"/>
                                          </p:stCondLst>
                                        </p:cTn>
                                        <p:tgtEl>
                                          <p:spTgt spid="89235"/>
                                        </p:tgtEl>
                                        <p:attrNameLst>
                                          <p:attrName>style.visibility</p:attrName>
                                        </p:attrNameLst>
                                      </p:cBhvr>
                                      <p:to>
                                        <p:strVal val="visible"/>
                                      </p:to>
                                    </p:set>
                                    <p:animEffect transition="in" filter="blinds(horizontal)">
                                      <p:cBhvr>
                                        <p:cTn id="248" dur="500"/>
                                        <p:tgtEl>
                                          <p:spTgt spid="89235"/>
                                        </p:tgtEl>
                                      </p:cBhvr>
                                    </p:animEffect>
                                  </p:childTnLst>
                                </p:cTn>
                              </p:par>
                              <p:par>
                                <p:cTn id="249" presetID="3" presetClass="entr" presetSubtype="10" fill="hold" grpId="0" nodeType="withEffect">
                                  <p:stCondLst>
                                    <p:cond delay="0"/>
                                  </p:stCondLst>
                                  <p:childTnLst>
                                    <p:set>
                                      <p:cBhvr>
                                        <p:cTn id="250" dur="1" fill="hold">
                                          <p:stCondLst>
                                            <p:cond delay="0"/>
                                          </p:stCondLst>
                                        </p:cTn>
                                        <p:tgtEl>
                                          <p:spTgt spid="89236"/>
                                        </p:tgtEl>
                                        <p:attrNameLst>
                                          <p:attrName>style.visibility</p:attrName>
                                        </p:attrNameLst>
                                      </p:cBhvr>
                                      <p:to>
                                        <p:strVal val="visible"/>
                                      </p:to>
                                    </p:set>
                                    <p:animEffect transition="in" filter="blinds(horizontal)">
                                      <p:cBhvr>
                                        <p:cTn id="251" dur="500"/>
                                        <p:tgtEl>
                                          <p:spTgt spid="89236"/>
                                        </p:tgtEl>
                                      </p:cBhvr>
                                    </p:animEffect>
                                  </p:childTnLst>
                                </p:cTn>
                              </p:par>
                              <p:par>
                                <p:cTn id="252" presetID="3" presetClass="entr" presetSubtype="10" fill="hold" nodeType="withEffect">
                                  <p:stCondLst>
                                    <p:cond delay="0"/>
                                  </p:stCondLst>
                                  <p:childTnLst>
                                    <p:set>
                                      <p:cBhvr>
                                        <p:cTn id="253" dur="1" fill="hold">
                                          <p:stCondLst>
                                            <p:cond delay="0"/>
                                          </p:stCondLst>
                                        </p:cTn>
                                        <p:tgtEl>
                                          <p:spTgt spid="89237"/>
                                        </p:tgtEl>
                                        <p:attrNameLst>
                                          <p:attrName>style.visibility</p:attrName>
                                        </p:attrNameLst>
                                      </p:cBhvr>
                                      <p:to>
                                        <p:strVal val="visible"/>
                                      </p:to>
                                    </p:set>
                                    <p:animEffect transition="in" filter="blinds(horizontal)">
                                      <p:cBhvr>
                                        <p:cTn id="254" dur="500"/>
                                        <p:tgtEl>
                                          <p:spTgt spid="89237"/>
                                        </p:tgtEl>
                                      </p:cBhvr>
                                    </p:animEffect>
                                  </p:childTnLst>
                                </p:cTn>
                              </p:par>
                              <p:par>
                                <p:cTn id="255" presetID="3" presetClass="entr" presetSubtype="10" fill="hold" nodeType="withEffect">
                                  <p:stCondLst>
                                    <p:cond delay="0"/>
                                  </p:stCondLst>
                                  <p:childTnLst>
                                    <p:set>
                                      <p:cBhvr>
                                        <p:cTn id="256" dur="1" fill="hold">
                                          <p:stCondLst>
                                            <p:cond delay="0"/>
                                          </p:stCondLst>
                                        </p:cTn>
                                        <p:tgtEl>
                                          <p:spTgt spid="89238"/>
                                        </p:tgtEl>
                                        <p:attrNameLst>
                                          <p:attrName>style.visibility</p:attrName>
                                        </p:attrNameLst>
                                      </p:cBhvr>
                                      <p:to>
                                        <p:strVal val="visible"/>
                                      </p:to>
                                    </p:set>
                                    <p:animEffect transition="in" filter="blinds(horizontal)">
                                      <p:cBhvr>
                                        <p:cTn id="257" dur="500"/>
                                        <p:tgtEl>
                                          <p:spTgt spid="89238"/>
                                        </p:tgtEl>
                                      </p:cBhvr>
                                    </p:animEffect>
                                  </p:childTnLst>
                                </p:cTn>
                              </p:par>
                              <p:par>
                                <p:cTn id="258" presetID="3" presetClass="entr" presetSubtype="10" fill="hold" nodeType="withEffect">
                                  <p:stCondLst>
                                    <p:cond delay="0"/>
                                  </p:stCondLst>
                                  <p:childTnLst>
                                    <p:set>
                                      <p:cBhvr>
                                        <p:cTn id="259" dur="1" fill="hold">
                                          <p:stCondLst>
                                            <p:cond delay="0"/>
                                          </p:stCondLst>
                                        </p:cTn>
                                        <p:tgtEl>
                                          <p:spTgt spid="89239"/>
                                        </p:tgtEl>
                                        <p:attrNameLst>
                                          <p:attrName>style.visibility</p:attrName>
                                        </p:attrNameLst>
                                      </p:cBhvr>
                                      <p:to>
                                        <p:strVal val="visible"/>
                                      </p:to>
                                    </p:set>
                                    <p:animEffect transition="in" filter="blinds(horizontal)">
                                      <p:cBhvr>
                                        <p:cTn id="260" dur="500"/>
                                        <p:tgtEl>
                                          <p:spTgt spid="89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38" grpId="0" autoUpdateAnimBg="0"/>
      <p:bldP spid="89139" grpId="0" autoUpdateAnimBg="0"/>
      <p:bldP spid="89140" grpId="0" autoUpdateAnimBg="0"/>
      <p:bldP spid="89141" grpId="0" autoUpdateAnimBg="0"/>
      <p:bldP spid="89142" grpId="0" autoUpdateAnimBg="0"/>
      <p:bldP spid="89143" grpId="0" autoUpdateAnimBg="0"/>
      <p:bldP spid="89144" grpId="0" autoUpdateAnimBg="0"/>
      <p:bldP spid="89145" grpId="0" autoUpdateAnimBg="0"/>
      <p:bldP spid="89146" grpId="0" autoUpdateAnimBg="0"/>
      <p:bldP spid="89147" grpId="0" autoUpdateAnimBg="0"/>
      <p:bldP spid="89148" grpId="0" autoUpdateAnimBg="0"/>
      <p:bldP spid="89149" grpId="0" autoUpdateAnimBg="0"/>
      <p:bldP spid="89155" grpId="0" autoUpdateAnimBg="0"/>
      <p:bldP spid="89156" grpId="0" autoUpdateAnimBg="0"/>
      <p:bldP spid="89157" grpId="0" autoUpdateAnimBg="0"/>
      <p:bldP spid="89158" grpId="0" autoUpdateAnimBg="0"/>
      <p:bldP spid="89159" grpId="0" autoUpdateAnimBg="0"/>
      <p:bldP spid="89160" grpId="0" autoUpdateAnimBg="0"/>
      <p:bldP spid="89161" grpId="0" autoUpdateAnimBg="0"/>
      <p:bldP spid="89162" grpId="0" autoUpdateAnimBg="0"/>
      <p:bldP spid="89164" grpId="0" autoUpdateAnimBg="0"/>
      <p:bldP spid="89167" grpId="0" autoUpdateAnimBg="0"/>
      <p:bldP spid="89234" grpId="0" animBg="1" autoUpdateAnimBg="0"/>
      <p:bldP spid="89235" grpId="0" animBg="1" autoUpdateAnimBg="0"/>
      <p:bldP spid="89235" grpId="1" animBg="1" autoUpdateAnimBg="0"/>
      <p:bldP spid="89236" grpId="0" animBg="1" autoUpdateAnimBg="0"/>
      <p:bldP spid="89236" grpId="1" animBg="1" autoUpdateAnimBg="0"/>
      <p:bldP spid="89240" grpId="0" autoUpdateAnimBg="0"/>
      <p:bldP spid="89241" grpId="0" autoUpdateAnimBg="0"/>
      <p:bldP spid="89242"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223CCF61-A457-46BB-910B-5D36E4C4813F}" type="slidenum">
              <a:rPr lang="zh-CN" altLang="en-US">
                <a:latin typeface="Verdana" pitchFamily="34" charset="0"/>
                <a:ea typeface="宋体" pitchFamily="2" charset="-122"/>
              </a:rPr>
              <a:pPr/>
              <a:t>97</a:t>
            </a:fld>
            <a:endParaRPr lang="en-US" altLang="zh-CN">
              <a:latin typeface="Verdana" pitchFamily="34" charset="0"/>
              <a:ea typeface="宋体" pitchFamily="2" charset="-122"/>
            </a:endParaRPr>
          </a:p>
        </p:txBody>
      </p:sp>
      <p:sp>
        <p:nvSpPr>
          <p:cNvPr id="2" name="Rectangle 3"/>
          <p:cNvSpPr>
            <a:spLocks noChangeArrowheads="1"/>
          </p:cNvSpPr>
          <p:nvPr/>
        </p:nvSpPr>
        <p:spPr bwMode="auto">
          <a:xfrm>
            <a:off x="250825" y="981075"/>
            <a:ext cx="8675688" cy="466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r>
              <a:rPr lang="en-US" altLang="zh-CN" sz="2000"/>
              <a:t>Floyd</a:t>
            </a:r>
            <a:r>
              <a:rPr lang="zh-CN" altLang="en-US" sz="2000"/>
              <a:t>算法的核心算法：</a:t>
            </a:r>
          </a:p>
          <a:p>
            <a:r>
              <a:rPr lang="zh-CN" altLang="en-US" sz="2000"/>
              <a:t>            </a:t>
            </a:r>
            <a:r>
              <a:rPr lang="en-US" altLang="zh-CN" sz="2000"/>
              <a:t>for(k=1;k&lt;=n;k++)</a:t>
            </a:r>
          </a:p>
          <a:p>
            <a:r>
              <a:rPr lang="en-US" altLang="zh-CN" sz="2000"/>
              <a:t>               for(i=1;i&lt;=n;i++)</a:t>
            </a:r>
          </a:p>
          <a:p>
            <a:r>
              <a:rPr lang="en-US" altLang="zh-CN" sz="2000"/>
              <a:t>                  for(j=1;j&lt;=n;j++)</a:t>
            </a:r>
          </a:p>
          <a:p>
            <a:r>
              <a:rPr lang="en-US" altLang="zh-CN" sz="2000">
                <a:ea typeface="宋体" pitchFamily="2" charset="-122"/>
              </a:rPr>
              <a:t>                     If (A (k-1) [i][k] + A (k-1) [k][j]&lt;A (k-1) [i][j] ) </a:t>
            </a:r>
            <a:endParaRPr lang="en-US" altLang="zh-CN" sz="2000"/>
          </a:p>
          <a:p>
            <a:r>
              <a:rPr lang="en-US" altLang="zh-CN" sz="2000"/>
              <a:t>                         { A </a:t>
            </a:r>
            <a:r>
              <a:rPr lang="en-US" altLang="zh-CN" sz="2000" baseline="30000"/>
              <a:t>(k)</a:t>
            </a:r>
            <a:r>
              <a:rPr lang="en-US" altLang="zh-CN" sz="2000"/>
              <a:t> [i][j] = A </a:t>
            </a:r>
            <a:r>
              <a:rPr lang="en-US" altLang="zh-CN" sz="2000" baseline="30000"/>
              <a:t>(k-1)</a:t>
            </a:r>
            <a:r>
              <a:rPr lang="en-US" altLang="zh-CN" sz="2000"/>
              <a:t> [i][k] + A </a:t>
            </a:r>
            <a:r>
              <a:rPr lang="en-US" altLang="zh-CN" sz="2000" baseline="30000"/>
              <a:t>(k-1)</a:t>
            </a:r>
            <a:r>
              <a:rPr lang="en-US" altLang="zh-CN" sz="2000"/>
              <a:t> [k][j];</a:t>
            </a:r>
          </a:p>
          <a:p>
            <a:r>
              <a:rPr lang="en-US" altLang="zh-CN" sz="2000"/>
              <a:t>                            path[i][j] = path[i][k]+path[k][j]; }</a:t>
            </a:r>
          </a:p>
          <a:p>
            <a:r>
              <a:rPr lang="en-US" altLang="zh-CN" sz="2000"/>
              <a:t>                     else A </a:t>
            </a:r>
            <a:r>
              <a:rPr lang="en-US" altLang="zh-CN" sz="2000" baseline="30000"/>
              <a:t>(k)</a:t>
            </a:r>
            <a:r>
              <a:rPr lang="en-US" altLang="zh-CN" sz="2000"/>
              <a:t> [i][j] = A </a:t>
            </a:r>
            <a:r>
              <a:rPr lang="en-US" altLang="zh-CN" sz="2000" baseline="30000"/>
              <a:t>(k-1)</a:t>
            </a:r>
            <a:r>
              <a:rPr lang="en-US" altLang="zh-CN" sz="2000"/>
              <a:t> [i][j];</a:t>
            </a:r>
          </a:p>
          <a:p>
            <a:r>
              <a:rPr lang="zh-CN" altLang="en-US" sz="2000"/>
              <a:t>考虑用同一个矩阵</a:t>
            </a:r>
            <a:r>
              <a:rPr lang="en-US" altLang="zh-CN" sz="2000"/>
              <a:t>A</a:t>
            </a:r>
            <a:r>
              <a:rPr lang="zh-CN" altLang="en-US" sz="2000"/>
              <a:t>节省矩阵序列的存储，则上述算法转化为：</a:t>
            </a:r>
          </a:p>
          <a:p>
            <a:r>
              <a:rPr lang="zh-CN" altLang="en-US" sz="2000"/>
              <a:t>         </a:t>
            </a:r>
            <a:r>
              <a:rPr lang="en-US" altLang="zh-CN" sz="2000"/>
              <a:t>for(k=1;k&lt;=n;k++)             </a:t>
            </a:r>
          </a:p>
          <a:p>
            <a:r>
              <a:rPr lang="en-US" altLang="zh-CN" sz="2000"/>
              <a:t>             for(i=1;i&lt;=n;i++)</a:t>
            </a:r>
          </a:p>
          <a:p>
            <a:r>
              <a:rPr lang="en-US" altLang="zh-CN" sz="2000"/>
              <a:t>                for(j=1;j&lt;=n;j++)</a:t>
            </a:r>
          </a:p>
          <a:p>
            <a:r>
              <a:rPr lang="en-US" altLang="zh-CN" sz="2000"/>
              <a:t>                   if ( A[i][k]+A[k][j] &lt; A[i][j] )  </a:t>
            </a:r>
          </a:p>
          <a:p>
            <a:r>
              <a:rPr lang="en-US" altLang="zh-CN" sz="2000"/>
              <a:t>                     {  A[i][j]=A[i][k]+A[k][j];</a:t>
            </a:r>
          </a:p>
          <a:p>
            <a:r>
              <a:rPr lang="en-US" altLang="zh-CN" sz="2000"/>
              <a:t>                        path[i][j]=path[i][k]+path[k][j];}</a:t>
            </a:r>
          </a:p>
        </p:txBody>
      </p:sp>
      <p:sp>
        <p:nvSpPr>
          <p:cNvPr id="90116" name="Rectangle 4"/>
          <p:cNvSpPr>
            <a:spLocks noChangeArrowheads="1"/>
          </p:cNvSpPr>
          <p:nvPr/>
        </p:nvSpPr>
        <p:spPr bwMode="auto">
          <a:xfrm>
            <a:off x="5364163" y="4437063"/>
            <a:ext cx="3529012" cy="944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57200" indent="-457200">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pPr>
              <a:buClr>
                <a:srgbClr val="CC3300"/>
              </a:buClr>
              <a:buFont typeface="Wingdings" pitchFamily="2" charset="2"/>
              <a:buChar char="p"/>
            </a:pPr>
            <a:r>
              <a:rPr lang="zh-CN" altLang="en-US" sz="2400">
                <a:latin typeface="Times New Roman" pitchFamily="18" charset="0"/>
              </a:rPr>
              <a:t>分析</a:t>
            </a:r>
          </a:p>
          <a:p>
            <a:r>
              <a:rPr lang="zh-CN" altLang="en-US" sz="2400">
                <a:latin typeface="楷体_GB2312" pitchFamily="1" charset="-122"/>
              </a:rPr>
              <a:t>算法复杂度均为Ｏ</a:t>
            </a:r>
            <a:r>
              <a:rPr lang="en-US" altLang="zh-CN" sz="2400">
                <a:latin typeface="楷体_GB2312" pitchFamily="1" charset="-122"/>
              </a:rPr>
              <a:t>(n</a:t>
            </a:r>
            <a:r>
              <a:rPr lang="en-US" altLang="zh-CN" sz="2400" baseline="30000">
                <a:latin typeface="楷体_GB2312" pitchFamily="1" charset="-122"/>
              </a:rPr>
              <a:t>3</a:t>
            </a:r>
            <a:r>
              <a:rPr lang="en-US" altLang="zh-CN" sz="2400">
                <a:latin typeface="楷体_GB2312" pitchFamily="1" charset="-122"/>
              </a:rPr>
              <a:t>)</a:t>
            </a:r>
            <a:r>
              <a:rPr lang="zh-CN" altLang="en-US" sz="3200">
                <a:latin typeface="楷体_GB2312" pitchFamily="1" charset="-122"/>
              </a:rPr>
              <a:t>　</a:t>
            </a:r>
          </a:p>
        </p:txBody>
      </p:sp>
      <p:grpSp>
        <p:nvGrpSpPr>
          <p:cNvPr id="7" name="组合 6"/>
          <p:cNvGrpSpPr/>
          <p:nvPr/>
        </p:nvGrpSpPr>
        <p:grpSpPr>
          <a:xfrm>
            <a:off x="251520" y="123764"/>
            <a:ext cx="7848872" cy="649451"/>
            <a:chOff x="718072" y="5178843"/>
            <a:chExt cx="7848872" cy="649451"/>
          </a:xfrm>
        </p:grpSpPr>
        <p:grpSp>
          <p:nvGrpSpPr>
            <p:cNvPr id="8" name="组合 7"/>
            <p:cNvGrpSpPr/>
            <p:nvPr/>
          </p:nvGrpSpPr>
          <p:grpSpPr>
            <a:xfrm>
              <a:off x="718072" y="5178843"/>
              <a:ext cx="7848872" cy="649451"/>
              <a:chOff x="738570" y="5812653"/>
              <a:chExt cx="8549038" cy="850440"/>
            </a:xfrm>
          </p:grpSpPr>
          <p:sp>
            <p:nvSpPr>
              <p:cNvPr id="10"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itchFamily="34" charset="-122"/>
                </a:endParaRPr>
              </a:p>
            </p:txBody>
          </p:sp>
          <p:sp>
            <p:nvSpPr>
              <p:cNvPr id="11" name="TextBox 6"/>
              <p:cNvSpPr txBox="1">
                <a:spLocks noChangeArrowheads="1"/>
              </p:cNvSpPr>
              <p:nvPr/>
            </p:nvSpPr>
            <p:spPr bwMode="auto">
              <a:xfrm>
                <a:off x="738570" y="5812653"/>
                <a:ext cx="8549038" cy="8463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9.7 </a:t>
                </a:r>
                <a:r>
                  <a:rPr lang="zh-CN" altLang="en-US" sz="3600" b="1" dirty="0">
                    <a:latin typeface="Times New Roman" pitchFamily="18" charset="0"/>
                    <a:ea typeface="黑体" pitchFamily="49" charset="-122"/>
                  </a:rPr>
                  <a:t>最短路径</a:t>
                </a:r>
                <a:r>
                  <a:rPr lang="en-US" altLang="zh-CN" sz="3600" b="1" dirty="0">
                    <a:latin typeface="Times New Roman" pitchFamily="18" charset="0"/>
                    <a:ea typeface="黑体" pitchFamily="49" charset="-122"/>
                  </a:rPr>
                  <a:t>-</a:t>
                </a:r>
                <a:r>
                  <a:rPr lang="en-US" altLang="zh-CN" sz="3600" b="1" dirty="0"/>
                  <a:t>Floyd</a:t>
                </a:r>
                <a:r>
                  <a:rPr lang="zh-CN" altLang="en-US" sz="3600" b="1" dirty="0"/>
                  <a:t>算法实现</a:t>
                </a:r>
                <a:endParaRPr lang="zh-CN" altLang="en-US" sz="3600" b="1" dirty="0">
                  <a:latin typeface="Times New Roman" pitchFamily="18" charset="0"/>
                  <a:ea typeface="黑体" pitchFamily="49" charset="-122"/>
                </a:endParaRPr>
              </a:p>
            </p:txBody>
          </p:sp>
        </p:grpSp>
        <p:pic>
          <p:nvPicPr>
            <p:cNvPr id="9" name="图片 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50552" y="5308113"/>
              <a:ext cx="386546" cy="3874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blinds(horizontal)">
                                      <p:cBhvr>
                                        <p:cTn id="7" dur="500"/>
                                        <p:tgtEl>
                                          <p:spTgt spid="2">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blinds(horizontal)">
                                      <p:cBhvr>
                                        <p:cTn id="10" dur="500"/>
                                        <p:tgtEl>
                                          <p:spTgt spid="2">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animEffect transition="in" filter="blinds(horizontal)">
                                      <p:cBhvr>
                                        <p:cTn id="15" dur="500"/>
                                        <p:tgtEl>
                                          <p:spTgt spid="2">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7" end="7"/>
                                            </p:txEl>
                                          </p:spTgt>
                                        </p:tgtEl>
                                        <p:attrNameLst>
                                          <p:attrName>style.visibility</p:attrName>
                                        </p:attrNameLst>
                                      </p:cBhvr>
                                      <p:to>
                                        <p:strVal val="visible"/>
                                      </p:to>
                                    </p:set>
                                    <p:animEffect transition="in" filter="blinds(horizontal)">
                                      <p:cBhvr>
                                        <p:cTn id="20" dur="500"/>
                                        <p:tgtEl>
                                          <p:spTgt spid="2">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blinds(horizontal)">
                                      <p:cBhvr>
                                        <p:cTn id="25" dur="500"/>
                                        <p:tgtEl>
                                          <p:spTgt spid="2">
                                            <p:txEl>
                                              <p:pRg st="2" end="2"/>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blinds(horizontal)">
                                      <p:cBhvr>
                                        <p:cTn id="28" dur="500"/>
                                        <p:tgtEl>
                                          <p:spTgt spid="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
                                            <p:txEl>
                                              <p:pRg st="1" end="1"/>
                                            </p:txEl>
                                          </p:spTgt>
                                        </p:tgtEl>
                                        <p:attrNameLst>
                                          <p:attrName>style.visibility</p:attrName>
                                        </p:attrNameLst>
                                      </p:cBhvr>
                                      <p:to>
                                        <p:strVal val="visible"/>
                                      </p:to>
                                    </p:set>
                                    <p:animEffect transition="in" filter="blinds(horizontal)">
                                      <p:cBhvr>
                                        <p:cTn id="33" dur="500"/>
                                        <p:tgtEl>
                                          <p:spTgt spid="2">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
                                            <p:txEl>
                                              <p:pRg st="8" end="8"/>
                                            </p:txEl>
                                          </p:spTgt>
                                        </p:tgtEl>
                                        <p:attrNameLst>
                                          <p:attrName>style.visibility</p:attrName>
                                        </p:attrNameLst>
                                      </p:cBhvr>
                                      <p:to>
                                        <p:strVal val="visible"/>
                                      </p:to>
                                    </p:set>
                                    <p:animEffect transition="in" filter="blinds(horizontal)">
                                      <p:cBhvr>
                                        <p:cTn id="38" dur="500"/>
                                        <p:tgtEl>
                                          <p:spTgt spid="2">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Effect transition="in" filter="blinds(horizontal)">
                                      <p:cBhvr>
                                        <p:cTn id="43" dur="500"/>
                                        <p:tgtEl>
                                          <p:spTgt spid="2">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
                                            <p:txEl>
                                              <p:pRg st="10" end="10"/>
                                            </p:txEl>
                                          </p:spTgt>
                                        </p:tgtEl>
                                        <p:attrNameLst>
                                          <p:attrName>style.visibility</p:attrName>
                                        </p:attrNameLst>
                                      </p:cBhvr>
                                      <p:to>
                                        <p:strVal val="visible"/>
                                      </p:to>
                                    </p:set>
                                    <p:animEffect transition="in" filter="blinds(horizontal)">
                                      <p:cBhvr>
                                        <p:cTn id="48" dur="500"/>
                                        <p:tgtEl>
                                          <p:spTgt spid="2">
                                            <p:txEl>
                                              <p:pRg st="10" end="10"/>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Effect transition="in" filter="blinds(horizontal)">
                                      <p:cBhvr>
                                        <p:cTn id="51" dur="500"/>
                                        <p:tgtEl>
                                          <p:spTgt spid="2">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2">
                                            <p:txEl>
                                              <p:pRg st="12" end="12"/>
                                            </p:txEl>
                                          </p:spTgt>
                                        </p:tgtEl>
                                        <p:attrNameLst>
                                          <p:attrName>style.visibility</p:attrName>
                                        </p:attrNameLst>
                                      </p:cBhvr>
                                      <p:to>
                                        <p:strVal val="visible"/>
                                      </p:to>
                                    </p:set>
                                    <p:animEffect transition="in" filter="blinds(horizontal)">
                                      <p:cBhvr>
                                        <p:cTn id="56" dur="500"/>
                                        <p:tgtEl>
                                          <p:spTgt spid="2">
                                            <p:txEl>
                                              <p:pRg st="12" end="12"/>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animEffect transition="in" filter="blinds(horizontal)">
                                      <p:cBhvr>
                                        <p:cTn id="59" dur="500"/>
                                        <p:tgtEl>
                                          <p:spTgt spid="2">
                                            <p:txEl>
                                              <p:pRg st="13" end="13"/>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2">
                                            <p:txEl>
                                              <p:pRg st="14" end="14"/>
                                            </p:txEl>
                                          </p:spTgt>
                                        </p:tgtEl>
                                        <p:attrNameLst>
                                          <p:attrName>style.visibility</p:attrName>
                                        </p:attrNameLst>
                                      </p:cBhvr>
                                      <p:to>
                                        <p:strVal val="visible"/>
                                      </p:to>
                                    </p:set>
                                    <p:animEffect transition="in" filter="blinds(horizontal)">
                                      <p:cBhvr>
                                        <p:cTn id="62" dur="500"/>
                                        <p:tgtEl>
                                          <p:spTgt spid="2">
                                            <p:txEl>
                                              <p:pRg st="14" end="1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90116"/>
                                        </p:tgtEl>
                                        <p:attrNameLst>
                                          <p:attrName>style.visibility</p:attrName>
                                        </p:attrNameLst>
                                      </p:cBhvr>
                                      <p:to>
                                        <p:strVal val="visible"/>
                                      </p:to>
                                    </p:set>
                                    <p:animEffect transition="in" filter="blinds(horizontal)">
                                      <p:cBhvr>
                                        <p:cTn id="67" dur="500"/>
                                        <p:tgtEl>
                                          <p:spTgt spid="90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algn="ctr"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algn="ctr"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algn="ctr"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algn="ctr"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D5CACE0F-AB95-4941-A9FF-AED7E068E052}" type="slidenum">
              <a:rPr lang="zh-CN" altLang="en-US">
                <a:solidFill>
                  <a:schemeClr val="bg1"/>
                </a:solidFill>
                <a:latin typeface="Verdana" pitchFamily="34" charset="0"/>
                <a:ea typeface="宋体" pitchFamily="2" charset="-122"/>
              </a:rPr>
              <a:pPr/>
              <a:t>98</a:t>
            </a:fld>
            <a:endParaRPr lang="en-US" altLang="zh-CN" dirty="0">
              <a:solidFill>
                <a:schemeClr val="bg1"/>
              </a:solidFill>
              <a:latin typeface="Verdana" pitchFamily="34" charset="0"/>
              <a:ea typeface="宋体" pitchFamily="2" charset="-122"/>
            </a:endParaRPr>
          </a:p>
        </p:txBody>
      </p:sp>
      <p:sp>
        <p:nvSpPr>
          <p:cNvPr id="8195" name="Rectangle 3"/>
          <p:cNvSpPr>
            <a:spLocks noGrp="1" noChangeArrowheads="1"/>
          </p:cNvSpPr>
          <p:nvPr>
            <p:ph type="body" idx="1"/>
          </p:nvPr>
        </p:nvSpPr>
        <p:spPr>
          <a:xfrm>
            <a:off x="395536" y="980728"/>
            <a:ext cx="8640960" cy="4678451"/>
          </a:xfrm>
        </p:spPr>
        <p:txBody>
          <a:bodyPr/>
          <a:lstStyle/>
          <a:p>
            <a:pPr marL="0" indent="0" eaLnBrk="1" hangingPunct="1">
              <a:lnSpc>
                <a:spcPct val="110000"/>
              </a:lnSpc>
              <a:spcBef>
                <a:spcPts val="0"/>
              </a:spcBef>
              <a:buNone/>
            </a:pPr>
            <a:r>
              <a:rPr lang="en-US" altLang="zh-CN" sz="2400" b="1" dirty="0">
                <a:solidFill>
                  <a:srgbClr val="FF0000"/>
                </a:solidFill>
              </a:rPr>
              <a:t>9.1</a:t>
            </a:r>
            <a:r>
              <a:rPr lang="en-US" altLang="zh-CN" sz="2400" b="1" dirty="0"/>
              <a:t> </a:t>
            </a:r>
            <a:r>
              <a:rPr lang="zh-CN" altLang="en-US" sz="2400" b="1" dirty="0"/>
              <a:t>有</a:t>
            </a:r>
            <a:r>
              <a:rPr lang="en-US" altLang="zh-CN" sz="2400" b="1" dirty="0"/>
              <a:t>n</a:t>
            </a:r>
            <a:r>
              <a:rPr lang="zh-CN" altLang="en-US" sz="2400" b="1" dirty="0"/>
              <a:t>个选手参加的单循环比赛要进行多少场比赛？试用图结</a:t>
            </a:r>
            <a:endParaRPr lang="en-US" altLang="zh-CN" sz="2400" b="1" dirty="0"/>
          </a:p>
          <a:p>
            <a:pPr marL="0" indent="0" eaLnBrk="1" hangingPunct="1">
              <a:lnSpc>
                <a:spcPct val="110000"/>
              </a:lnSpc>
              <a:spcBef>
                <a:spcPts val="0"/>
              </a:spcBef>
              <a:buNone/>
            </a:pPr>
            <a:r>
              <a:rPr lang="en-US" altLang="zh-CN" sz="2400" b="1" dirty="0"/>
              <a:t>       </a:t>
            </a:r>
            <a:r>
              <a:rPr lang="zh-CN" altLang="en-US" sz="2400" b="1" dirty="0"/>
              <a:t>构描述。若是主客场制的联赛，又要进行多少场比赛？</a:t>
            </a:r>
          </a:p>
          <a:p>
            <a:pPr marL="0" indent="0" eaLnBrk="1" hangingPunct="1">
              <a:lnSpc>
                <a:spcPct val="110000"/>
              </a:lnSpc>
              <a:spcBef>
                <a:spcPts val="0"/>
              </a:spcBef>
              <a:buNone/>
            </a:pPr>
            <a:r>
              <a:rPr lang="en-US" altLang="zh-CN" sz="2400" b="1" dirty="0">
                <a:solidFill>
                  <a:srgbClr val="FF0000"/>
                </a:solidFill>
              </a:rPr>
              <a:t>9.2 </a:t>
            </a:r>
            <a:r>
              <a:rPr lang="zh-CN" altLang="en-US" sz="2400" b="1" dirty="0"/>
              <a:t>证明下列命题：</a:t>
            </a:r>
          </a:p>
          <a:p>
            <a:pPr marL="0" indent="0" eaLnBrk="1" hangingPunct="1">
              <a:lnSpc>
                <a:spcPct val="110000"/>
              </a:lnSpc>
              <a:spcBef>
                <a:spcPts val="0"/>
              </a:spcBef>
              <a:buNone/>
            </a:pPr>
            <a:r>
              <a:rPr lang="zh-CN" altLang="en-US" sz="2400" b="1" dirty="0"/>
              <a:t>    （</a:t>
            </a:r>
            <a:r>
              <a:rPr lang="en-US" altLang="zh-CN" sz="2400" b="1" dirty="0"/>
              <a:t>1</a:t>
            </a:r>
            <a:r>
              <a:rPr lang="zh-CN" altLang="en-US" sz="2400" b="1" dirty="0"/>
              <a:t>）在任意一个有向图中，所有顶点的入度之和与出度之和 </a:t>
            </a:r>
            <a:endParaRPr lang="en-US" altLang="zh-CN" sz="2400" b="1" dirty="0"/>
          </a:p>
          <a:p>
            <a:pPr marL="0" indent="0" eaLnBrk="1" hangingPunct="1">
              <a:lnSpc>
                <a:spcPct val="110000"/>
              </a:lnSpc>
              <a:spcBef>
                <a:spcPts val="0"/>
              </a:spcBef>
              <a:buNone/>
            </a:pPr>
            <a:r>
              <a:rPr lang="en-US" altLang="zh-CN" sz="2400" b="1" dirty="0"/>
              <a:t>              </a:t>
            </a:r>
            <a:r>
              <a:rPr lang="zh-CN" altLang="en-US" sz="2400" b="1" dirty="0"/>
              <a:t>相等。</a:t>
            </a:r>
          </a:p>
          <a:p>
            <a:pPr marL="0" indent="0" eaLnBrk="1" hangingPunct="1">
              <a:lnSpc>
                <a:spcPct val="110000"/>
              </a:lnSpc>
              <a:spcBef>
                <a:spcPts val="0"/>
              </a:spcBef>
              <a:buNone/>
            </a:pPr>
            <a:r>
              <a:rPr lang="zh-CN" altLang="en-US" sz="2400" b="1" dirty="0"/>
              <a:t>    （</a:t>
            </a:r>
            <a:r>
              <a:rPr lang="en-US" altLang="zh-CN" sz="2400" b="1" dirty="0"/>
              <a:t>2</a:t>
            </a:r>
            <a:r>
              <a:rPr lang="zh-CN" altLang="en-US" sz="2400" b="1" dirty="0"/>
              <a:t>）任一无向图中各顶点的度的和一定为偶数。</a:t>
            </a:r>
          </a:p>
          <a:p>
            <a:pPr marL="0" indent="0" eaLnBrk="1" hangingPunct="1">
              <a:lnSpc>
                <a:spcPct val="110000"/>
              </a:lnSpc>
              <a:spcBef>
                <a:spcPts val="0"/>
              </a:spcBef>
              <a:buNone/>
            </a:pPr>
            <a:r>
              <a:rPr lang="en-US" altLang="zh-CN" sz="2400" b="1" dirty="0">
                <a:solidFill>
                  <a:srgbClr val="FF0000"/>
                </a:solidFill>
              </a:rPr>
              <a:t>9.3</a:t>
            </a:r>
            <a:r>
              <a:rPr lang="en-US" altLang="zh-CN" sz="2400" b="1" dirty="0"/>
              <a:t> </a:t>
            </a:r>
            <a:r>
              <a:rPr lang="zh-CN" altLang="en-US" sz="2400" b="1" dirty="0"/>
              <a:t>一个强连通图中各顶点的度有什么特点？</a:t>
            </a:r>
          </a:p>
          <a:p>
            <a:pPr marL="0" indent="0" eaLnBrk="1" hangingPunct="1">
              <a:spcBef>
                <a:spcPts val="600"/>
              </a:spcBef>
              <a:buNone/>
            </a:pPr>
            <a:r>
              <a:rPr lang="en-US" altLang="zh-CN" sz="2400" b="1" dirty="0">
                <a:solidFill>
                  <a:srgbClr val="FF0000"/>
                </a:solidFill>
              </a:rPr>
              <a:t>9.4 </a:t>
            </a:r>
            <a:r>
              <a:rPr lang="zh-CN" altLang="en-US" sz="2400" b="1" dirty="0"/>
              <a:t>已知有向图</a:t>
            </a:r>
            <a:r>
              <a:rPr lang="en-US" altLang="zh-CN" sz="2400" b="1" dirty="0"/>
              <a:t>G</a:t>
            </a:r>
            <a:r>
              <a:rPr lang="zh-CN" altLang="en-US" sz="2400" b="1" dirty="0"/>
              <a:t>用邻接矩阵存储，设计算法以分别求解顶点</a:t>
            </a:r>
            <a:endParaRPr lang="en-US" altLang="zh-CN" sz="2400" b="1" dirty="0"/>
          </a:p>
          <a:p>
            <a:pPr marL="0" indent="0" eaLnBrk="1" hangingPunct="1">
              <a:spcBef>
                <a:spcPts val="600"/>
              </a:spcBef>
              <a:buNone/>
            </a:pPr>
            <a:r>
              <a:rPr lang="en-US" altLang="zh-CN" sz="2400" b="1" dirty="0"/>
              <a:t>       </a:t>
            </a:r>
            <a:r>
              <a:rPr lang="en-US" altLang="zh-CN" sz="2400" b="1" i="1" dirty="0"/>
              <a:t>v</a:t>
            </a:r>
            <a:r>
              <a:rPr lang="en-US" altLang="zh-CN" sz="2400" b="1" i="1" baseline="-25000" dirty="0"/>
              <a:t>i</a:t>
            </a:r>
            <a:r>
              <a:rPr lang="zh-CN" altLang="en-US" sz="2400" b="1" dirty="0"/>
              <a:t>的入度、出度和度。</a:t>
            </a:r>
          </a:p>
          <a:p>
            <a:pPr marL="0" indent="0" eaLnBrk="1" hangingPunct="1">
              <a:spcBef>
                <a:spcPts val="600"/>
              </a:spcBef>
              <a:buNone/>
            </a:pPr>
            <a:r>
              <a:rPr lang="en-US" altLang="zh-CN" sz="2400" b="1" dirty="0">
                <a:solidFill>
                  <a:srgbClr val="FF0000"/>
                </a:solidFill>
              </a:rPr>
              <a:t>9.5 </a:t>
            </a:r>
            <a:r>
              <a:rPr lang="zh-CN" altLang="en-US" sz="2400" b="1" dirty="0"/>
              <a:t>已知图</a:t>
            </a:r>
            <a:r>
              <a:rPr lang="en-US" altLang="zh-CN" sz="2400" b="1" dirty="0"/>
              <a:t>G</a:t>
            </a:r>
            <a:r>
              <a:rPr lang="zh-CN" altLang="en-US" sz="2400" b="1" dirty="0"/>
              <a:t>用邻接矩阵存储，设计算法以分别实现函数</a:t>
            </a:r>
            <a:endParaRPr lang="en-US" altLang="zh-CN" sz="2400" b="1" dirty="0"/>
          </a:p>
          <a:p>
            <a:pPr marL="0" indent="0" eaLnBrk="1" hangingPunct="1">
              <a:spcBef>
                <a:spcPts val="600"/>
              </a:spcBef>
              <a:buNone/>
            </a:pPr>
            <a:r>
              <a:rPr lang="en-US" altLang="zh-CN" sz="2400" b="1" dirty="0"/>
              <a:t>       </a:t>
            </a:r>
            <a:r>
              <a:rPr lang="en-US" altLang="zh-CN" sz="2400" b="1" dirty="0" err="1"/>
              <a:t>firstadj</a:t>
            </a:r>
            <a:r>
              <a:rPr lang="en-US" altLang="zh-CN" sz="2400" b="1" dirty="0"/>
              <a:t>(G, </a:t>
            </a:r>
            <a:r>
              <a:rPr lang="en-US" altLang="zh-CN" sz="2400" b="1" i="1" dirty="0"/>
              <a:t>v</a:t>
            </a:r>
            <a:r>
              <a:rPr lang="en-US" altLang="zh-CN" sz="2400" b="1" dirty="0"/>
              <a:t>)</a:t>
            </a:r>
            <a:r>
              <a:rPr lang="zh-CN" altLang="en-US" sz="2400" b="1" dirty="0"/>
              <a:t>和</a:t>
            </a:r>
            <a:r>
              <a:rPr lang="en-US" altLang="zh-CN" sz="2400" b="1" dirty="0" err="1"/>
              <a:t>nextadj</a:t>
            </a:r>
            <a:r>
              <a:rPr lang="en-US" altLang="zh-CN" sz="2400" b="1" dirty="0"/>
              <a:t>(G, </a:t>
            </a:r>
            <a:r>
              <a:rPr lang="en-US" altLang="zh-CN" sz="2400" b="1" i="1" dirty="0"/>
              <a:t>v</a:t>
            </a:r>
            <a:r>
              <a:rPr lang="en-US" altLang="zh-CN" sz="2400" b="1" dirty="0"/>
              <a:t>, </a:t>
            </a:r>
            <a:r>
              <a:rPr lang="en-US" altLang="zh-CN" sz="2400" b="1" i="1" dirty="0"/>
              <a:t>w</a:t>
            </a:r>
            <a:r>
              <a:rPr lang="en-US" altLang="zh-CN" sz="2400" b="1" dirty="0"/>
              <a:t>)</a:t>
            </a:r>
            <a:r>
              <a:rPr lang="zh-CN" altLang="en-US" sz="2400" b="1" dirty="0"/>
              <a:t>。</a:t>
            </a:r>
          </a:p>
          <a:p>
            <a:pPr marL="0" indent="0" eaLnBrk="1" hangingPunct="1">
              <a:lnSpc>
                <a:spcPct val="110000"/>
              </a:lnSpc>
              <a:spcBef>
                <a:spcPts val="0"/>
              </a:spcBef>
              <a:buNone/>
            </a:pPr>
            <a:endParaRPr lang="zh-CN" altLang="en-US" sz="2400" b="1" dirty="0"/>
          </a:p>
        </p:txBody>
      </p:sp>
      <p:grpSp>
        <p:nvGrpSpPr>
          <p:cNvPr id="6" name="组合 5"/>
          <p:cNvGrpSpPr/>
          <p:nvPr/>
        </p:nvGrpSpPr>
        <p:grpSpPr>
          <a:xfrm>
            <a:off x="539552" y="66293"/>
            <a:ext cx="1971209" cy="696929"/>
            <a:chOff x="973123" y="4906917"/>
            <a:chExt cx="1971209" cy="696929"/>
          </a:xfrm>
        </p:grpSpPr>
        <p:sp>
          <p:nvSpPr>
            <p:cNvPr id="7" name="矩形 6"/>
            <p:cNvSpPr/>
            <p:nvPr/>
          </p:nvSpPr>
          <p:spPr>
            <a:xfrm>
              <a:off x="1523750" y="4964472"/>
              <a:ext cx="1420582"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作业：</a:t>
              </a:r>
            </a:p>
          </p:txBody>
        </p:sp>
        <p:pic>
          <p:nvPicPr>
            <p:cNvPr id="8" name="图片 7"/>
            <p:cNvPicPr/>
            <p:nvPr/>
          </p:nvPicPr>
          <p:blipFill>
            <a:blip r:embed="rId2"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7" dur="5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blinds(horizontal)">
                                      <p:cBhvr>
                                        <p:cTn id="22" dur="500"/>
                                        <p:tgtEl>
                                          <p:spTgt spid="8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blinds(horizontal)">
                                      <p:cBhvr>
                                        <p:cTn id="27" dur="500"/>
                                        <p:tgtEl>
                                          <p:spTgt spid="81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animEffect transition="in" filter="blinds(horizontal)">
                                      <p:cBhvr>
                                        <p:cTn id="32" dur="500"/>
                                        <p:tgtEl>
                                          <p:spTgt spid="81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195">
                                            <p:txEl>
                                              <p:pRg st="6" end="6"/>
                                            </p:txEl>
                                          </p:spTgt>
                                        </p:tgtEl>
                                        <p:attrNameLst>
                                          <p:attrName>style.visibility</p:attrName>
                                        </p:attrNameLst>
                                      </p:cBhvr>
                                      <p:to>
                                        <p:strVal val="visible"/>
                                      </p:to>
                                    </p:set>
                                    <p:animEffect transition="in" filter="blinds(horizontal)">
                                      <p:cBhvr>
                                        <p:cTn id="37" dur="500"/>
                                        <p:tgtEl>
                                          <p:spTgt spid="81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195">
                                            <p:txEl>
                                              <p:pRg st="7" end="7"/>
                                            </p:txEl>
                                          </p:spTgt>
                                        </p:tgtEl>
                                        <p:attrNameLst>
                                          <p:attrName>style.visibility</p:attrName>
                                        </p:attrNameLst>
                                      </p:cBhvr>
                                      <p:to>
                                        <p:strVal val="visible"/>
                                      </p:to>
                                    </p:set>
                                    <p:animEffect transition="in" filter="blinds(horizontal)">
                                      <p:cBhvr>
                                        <p:cTn id="42" dur="500"/>
                                        <p:tgtEl>
                                          <p:spTgt spid="819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195">
                                            <p:txEl>
                                              <p:pRg st="8" end="8"/>
                                            </p:txEl>
                                          </p:spTgt>
                                        </p:tgtEl>
                                        <p:attrNameLst>
                                          <p:attrName>style.visibility</p:attrName>
                                        </p:attrNameLst>
                                      </p:cBhvr>
                                      <p:to>
                                        <p:strVal val="visible"/>
                                      </p:to>
                                    </p:set>
                                    <p:animEffect transition="in" filter="blinds(horizontal)">
                                      <p:cBhvr>
                                        <p:cTn id="47" dur="500"/>
                                        <p:tgtEl>
                                          <p:spTgt spid="819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195">
                                            <p:txEl>
                                              <p:pRg st="9" end="9"/>
                                            </p:txEl>
                                          </p:spTgt>
                                        </p:tgtEl>
                                        <p:attrNameLst>
                                          <p:attrName>style.visibility</p:attrName>
                                        </p:attrNameLst>
                                      </p:cBhvr>
                                      <p:to>
                                        <p:strVal val="visible"/>
                                      </p:to>
                                    </p:set>
                                    <p:animEffect transition="in" filter="blinds(horizontal)">
                                      <p:cBhvr>
                                        <p:cTn id="52" dur="500"/>
                                        <p:tgtEl>
                                          <p:spTgt spid="819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195">
                                            <p:txEl>
                                              <p:pRg st="10" end="10"/>
                                            </p:txEl>
                                          </p:spTgt>
                                        </p:tgtEl>
                                        <p:attrNameLst>
                                          <p:attrName>style.visibility</p:attrName>
                                        </p:attrNameLst>
                                      </p:cBhvr>
                                      <p:to>
                                        <p:strVal val="visible"/>
                                      </p:to>
                                    </p:set>
                                    <p:animEffect transition="in" filter="blinds(horizontal)">
                                      <p:cBhvr>
                                        <p:cTn id="57" dur="500"/>
                                        <p:tgtEl>
                                          <p:spTgt spid="81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itchFamily="34" charset="0"/>
                <a:ea typeface="楷体_GB2312" pitchFamily="1" charset="-122"/>
              </a:defRPr>
            </a:lvl1pPr>
            <a:lvl2pPr marL="742950" indent="-285750">
              <a:defRPr>
                <a:solidFill>
                  <a:schemeClr val="tx1"/>
                </a:solidFill>
                <a:latin typeface="Arial" pitchFamily="34" charset="0"/>
                <a:ea typeface="楷体_GB2312" pitchFamily="1" charset="-122"/>
              </a:defRPr>
            </a:lvl2pPr>
            <a:lvl3pPr marL="1143000" indent="-228600">
              <a:defRPr>
                <a:solidFill>
                  <a:schemeClr val="tx1"/>
                </a:solidFill>
                <a:latin typeface="Arial" pitchFamily="34" charset="0"/>
                <a:ea typeface="楷体_GB2312" pitchFamily="1" charset="-122"/>
              </a:defRPr>
            </a:lvl3pPr>
            <a:lvl4pPr marL="1600200" indent="-228600">
              <a:defRPr>
                <a:solidFill>
                  <a:schemeClr val="tx1"/>
                </a:solidFill>
                <a:latin typeface="Arial" pitchFamily="34" charset="0"/>
                <a:ea typeface="楷体_GB2312" pitchFamily="1" charset="-122"/>
              </a:defRPr>
            </a:lvl4pPr>
            <a:lvl5pPr marL="2057400" indent="-228600">
              <a:defRPr>
                <a:solidFill>
                  <a:schemeClr val="tx1"/>
                </a:solidFill>
                <a:latin typeface="Arial" pitchFamily="34" charset="0"/>
                <a:ea typeface="楷体_GB2312" pitchFamily="1" charset="-122"/>
              </a:defRPr>
            </a:lvl5pPr>
            <a:lvl6pPr marL="2514600" indent="-228600" algn="ctr"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6pPr>
            <a:lvl7pPr marL="2971800" indent="-228600" algn="ctr"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7pPr>
            <a:lvl8pPr marL="3429000" indent="-228600" algn="ctr"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8pPr>
            <a:lvl9pPr marL="3886200" indent="-228600" algn="ctr" eaLnBrk="0" fontAlgn="base" hangingPunct="0">
              <a:spcBef>
                <a:spcPct val="0"/>
              </a:spcBef>
              <a:spcAft>
                <a:spcPct val="0"/>
              </a:spcAft>
              <a:buFont typeface="Arial" pitchFamily="34" charset="0"/>
              <a:defRPr>
                <a:solidFill>
                  <a:schemeClr val="tx1"/>
                </a:solidFill>
                <a:latin typeface="Arial" pitchFamily="34" charset="0"/>
                <a:ea typeface="楷体_GB2312" pitchFamily="1" charset="-122"/>
              </a:defRPr>
            </a:lvl9pPr>
          </a:lstStyle>
          <a:p>
            <a:fld id="{D5CACE0F-AB95-4941-A9FF-AED7E068E052}" type="slidenum">
              <a:rPr lang="zh-CN" altLang="en-US">
                <a:solidFill>
                  <a:schemeClr val="bg1"/>
                </a:solidFill>
                <a:latin typeface="Verdana" pitchFamily="34" charset="0"/>
                <a:ea typeface="宋体" pitchFamily="2" charset="-122"/>
              </a:rPr>
              <a:pPr/>
              <a:t>99</a:t>
            </a:fld>
            <a:endParaRPr lang="en-US" altLang="zh-CN" dirty="0">
              <a:solidFill>
                <a:schemeClr val="bg1"/>
              </a:solidFill>
              <a:latin typeface="Verdana" pitchFamily="34" charset="0"/>
              <a:ea typeface="宋体" pitchFamily="2" charset="-122"/>
            </a:endParaRPr>
          </a:p>
        </p:txBody>
      </p:sp>
      <p:sp>
        <p:nvSpPr>
          <p:cNvPr id="8195" name="Rectangle 3"/>
          <p:cNvSpPr>
            <a:spLocks noGrp="1" noChangeArrowheads="1"/>
          </p:cNvSpPr>
          <p:nvPr>
            <p:ph type="body" idx="1"/>
          </p:nvPr>
        </p:nvSpPr>
        <p:spPr>
          <a:xfrm>
            <a:off x="395536" y="980728"/>
            <a:ext cx="8291264" cy="4678451"/>
          </a:xfrm>
        </p:spPr>
        <p:txBody>
          <a:bodyPr/>
          <a:lstStyle/>
          <a:p>
            <a:pPr marL="0" indent="0" eaLnBrk="1" hangingPunct="1">
              <a:spcBef>
                <a:spcPts val="600"/>
              </a:spcBef>
              <a:buNone/>
            </a:pPr>
            <a:r>
              <a:rPr lang="en-US" altLang="zh-CN" sz="2400" b="1" dirty="0">
                <a:solidFill>
                  <a:srgbClr val="FF0000"/>
                </a:solidFill>
              </a:rPr>
              <a:t>9.6 </a:t>
            </a:r>
            <a:r>
              <a:rPr lang="zh-CN" altLang="en-US" sz="2400" b="1" dirty="0"/>
              <a:t>设图</a:t>
            </a:r>
            <a:r>
              <a:rPr lang="en-US" altLang="zh-CN" sz="2400" b="1" dirty="0"/>
              <a:t>G</a:t>
            </a:r>
            <a:r>
              <a:rPr lang="zh-CN" altLang="en-US" sz="2400" b="1" dirty="0"/>
              <a:t>用邻接矩阵</a:t>
            </a:r>
            <a:r>
              <a:rPr lang="en-US" altLang="zh-CN" sz="2400" b="1" dirty="0"/>
              <a:t>A[</a:t>
            </a:r>
            <a:r>
              <a:rPr lang="en-US" altLang="zh-CN" sz="2400" b="1" i="1" dirty="0"/>
              <a:t>n</a:t>
            </a:r>
            <a:r>
              <a:rPr lang="en-US" altLang="zh-CN" sz="2400" b="1" dirty="0"/>
              <a:t>+1, </a:t>
            </a:r>
            <a:r>
              <a:rPr lang="en-US" altLang="zh-CN" sz="2400" b="1" i="1" dirty="0"/>
              <a:t>n</a:t>
            </a:r>
            <a:r>
              <a:rPr lang="en-US" altLang="zh-CN" sz="2400" b="1" dirty="0"/>
              <a:t>+1]</a:t>
            </a:r>
            <a:r>
              <a:rPr lang="zh-CN" altLang="en-US" sz="2400" b="1" dirty="0"/>
              <a:t>表示，设计算法以判断</a:t>
            </a:r>
            <a:r>
              <a:rPr lang="en-US" altLang="zh-CN" sz="2400" b="1" dirty="0"/>
              <a:t>G</a:t>
            </a:r>
            <a:r>
              <a:rPr lang="zh-CN" altLang="en-US" sz="2400" b="1" dirty="0"/>
              <a:t>是</a:t>
            </a:r>
            <a:endParaRPr lang="en-US" altLang="zh-CN" sz="2400" b="1" dirty="0"/>
          </a:p>
          <a:p>
            <a:pPr marL="0" indent="0" eaLnBrk="1" hangingPunct="1">
              <a:spcBef>
                <a:spcPts val="600"/>
              </a:spcBef>
              <a:buNone/>
            </a:pPr>
            <a:r>
              <a:rPr lang="en-US" altLang="zh-CN" sz="2400" b="1" dirty="0"/>
              <a:t>      </a:t>
            </a:r>
            <a:r>
              <a:rPr lang="zh-CN" altLang="en-US" sz="2400" b="1" dirty="0"/>
              <a:t>否是无向图。</a:t>
            </a:r>
          </a:p>
          <a:p>
            <a:pPr marL="0" indent="0" eaLnBrk="1" hangingPunct="1">
              <a:spcBef>
                <a:spcPts val="600"/>
              </a:spcBef>
              <a:buNone/>
            </a:pPr>
            <a:r>
              <a:rPr lang="en-US" altLang="zh-CN" sz="2400" b="1" dirty="0">
                <a:solidFill>
                  <a:srgbClr val="FF0000"/>
                </a:solidFill>
              </a:rPr>
              <a:t>9.7</a:t>
            </a:r>
            <a:r>
              <a:rPr lang="en-US" altLang="zh-CN" sz="2400" b="1" dirty="0"/>
              <a:t> </a:t>
            </a:r>
            <a:r>
              <a:rPr lang="zh-CN" altLang="en-US" sz="2400" b="1" dirty="0"/>
              <a:t>已知图</a:t>
            </a:r>
            <a:r>
              <a:rPr lang="en-US" altLang="zh-CN" sz="2400" b="1" dirty="0"/>
              <a:t>G</a:t>
            </a:r>
            <a:r>
              <a:rPr lang="zh-CN" altLang="en-US" sz="2400" b="1" dirty="0"/>
              <a:t>用邻接表存储，设计算法输出其所有边或弧。  </a:t>
            </a:r>
            <a:endParaRPr lang="en-US" altLang="zh-CN" sz="2400" b="1" dirty="0"/>
          </a:p>
          <a:p>
            <a:pPr marL="0" indent="0" eaLnBrk="1" hangingPunct="1">
              <a:spcBef>
                <a:spcPts val="600"/>
              </a:spcBef>
              <a:buNone/>
            </a:pPr>
            <a:r>
              <a:rPr lang="en-US" altLang="zh-CN" sz="2400" b="1" dirty="0"/>
              <a:t>     </a:t>
            </a:r>
            <a:r>
              <a:rPr lang="zh-CN" altLang="en-US" sz="2400" b="1" dirty="0"/>
              <a:t>（假设各表头指针在数组</a:t>
            </a:r>
            <a:r>
              <a:rPr lang="en-US" altLang="zh-CN" sz="2400" b="1" dirty="0"/>
              <a:t>A[</a:t>
            </a:r>
            <a:r>
              <a:rPr lang="en-US" altLang="zh-CN" sz="2400" b="1" i="1" dirty="0"/>
              <a:t>n</a:t>
            </a:r>
            <a:r>
              <a:rPr lang="en-US" altLang="zh-CN" sz="2400" b="1" dirty="0"/>
              <a:t>+1]</a:t>
            </a:r>
            <a:r>
              <a:rPr lang="zh-CN" altLang="en-US" sz="2400" b="1" dirty="0"/>
              <a:t>中）</a:t>
            </a:r>
            <a:endParaRPr lang="en-US" altLang="zh-CN" sz="2400" b="1" dirty="0"/>
          </a:p>
          <a:p>
            <a:pPr marL="0" indent="0" eaLnBrk="1" hangingPunct="1">
              <a:buNone/>
            </a:pPr>
            <a:r>
              <a:rPr lang="en-US" altLang="zh-CN" sz="2400" b="1" dirty="0">
                <a:solidFill>
                  <a:srgbClr val="FF0000"/>
                </a:solidFill>
              </a:rPr>
              <a:t>9.8</a:t>
            </a:r>
            <a:r>
              <a:rPr lang="en-US" altLang="zh-CN" sz="2400" b="1" dirty="0"/>
              <a:t> </a:t>
            </a:r>
            <a:r>
              <a:rPr lang="zh-CN" altLang="en-US" sz="2400" b="1" dirty="0"/>
              <a:t>对例</a:t>
            </a:r>
            <a:r>
              <a:rPr lang="en-US" altLang="zh-CN" sz="2400" b="1" dirty="0"/>
              <a:t>5</a:t>
            </a:r>
            <a:r>
              <a:rPr lang="zh-CN" altLang="en-US" sz="2400" b="1" dirty="0"/>
              <a:t>－</a:t>
            </a:r>
            <a:r>
              <a:rPr lang="en-US" altLang="zh-CN" sz="2400" b="1" dirty="0"/>
              <a:t>3</a:t>
            </a:r>
            <a:r>
              <a:rPr lang="zh-CN" altLang="en-US" sz="2400" b="1" dirty="0"/>
              <a:t>中的图</a:t>
            </a:r>
            <a:r>
              <a:rPr lang="en-US" altLang="zh-CN" sz="2400" b="1" dirty="0"/>
              <a:t>G</a:t>
            </a:r>
            <a:r>
              <a:rPr lang="zh-CN" altLang="en-US" sz="2400" b="1" dirty="0"/>
              <a:t>（图</a:t>
            </a:r>
            <a:r>
              <a:rPr lang="en-US" altLang="zh-CN" sz="2400" b="1" dirty="0"/>
              <a:t>5</a:t>
            </a:r>
            <a:r>
              <a:rPr lang="zh-CN" altLang="en-US" sz="2400" b="1" dirty="0"/>
              <a:t>－</a:t>
            </a:r>
            <a:r>
              <a:rPr lang="en-US" altLang="zh-CN" sz="2400" b="1" dirty="0"/>
              <a:t>13</a:t>
            </a:r>
            <a:r>
              <a:rPr lang="zh-CN" altLang="en-US" sz="2400" b="1" dirty="0"/>
              <a:t>所示）的邻接表，不用还原  </a:t>
            </a:r>
            <a:endParaRPr lang="en-US" altLang="zh-CN" sz="2400" b="1" dirty="0"/>
          </a:p>
          <a:p>
            <a:pPr marL="0" indent="0" eaLnBrk="1" hangingPunct="1">
              <a:buNone/>
            </a:pPr>
            <a:r>
              <a:rPr lang="en-US" altLang="zh-CN" sz="2400" b="1" dirty="0"/>
              <a:t>       </a:t>
            </a:r>
            <a:r>
              <a:rPr lang="zh-CN" altLang="en-US" sz="2400" b="1" dirty="0"/>
              <a:t>出原图，请执行</a:t>
            </a:r>
            <a:r>
              <a:rPr lang="en-US" altLang="zh-CN" sz="2400" b="1" dirty="0"/>
              <a:t>dfs(1)</a:t>
            </a:r>
            <a:r>
              <a:rPr lang="zh-CN" altLang="en-US" sz="2400" b="1" dirty="0"/>
              <a:t>，写出遍历序列，并构造出相应的 </a:t>
            </a:r>
            <a:endParaRPr lang="en-US" altLang="zh-CN" sz="2400" b="1" dirty="0"/>
          </a:p>
          <a:p>
            <a:pPr marL="0" indent="0" eaLnBrk="1" hangingPunct="1">
              <a:buNone/>
            </a:pPr>
            <a:r>
              <a:rPr lang="en-US" altLang="zh-CN" sz="2400" b="1" dirty="0"/>
              <a:t>        dfs</a:t>
            </a:r>
            <a:r>
              <a:rPr lang="zh-CN" altLang="en-US" sz="2400" b="1" dirty="0"/>
              <a:t>生成树。</a:t>
            </a:r>
          </a:p>
          <a:p>
            <a:pPr marL="0" indent="0" eaLnBrk="1" hangingPunct="1">
              <a:buNone/>
            </a:pPr>
            <a:r>
              <a:rPr lang="en-US" altLang="zh-CN" sz="2400" b="1" dirty="0">
                <a:solidFill>
                  <a:srgbClr val="FF0000"/>
                </a:solidFill>
              </a:rPr>
              <a:t>9.9</a:t>
            </a:r>
            <a:r>
              <a:rPr lang="en-US" altLang="zh-CN" sz="2400" b="1" dirty="0"/>
              <a:t> </a:t>
            </a:r>
            <a:r>
              <a:rPr lang="zh-CN" altLang="en-US" sz="2400" b="1" dirty="0"/>
              <a:t>设计算法以判断顶点</a:t>
            </a:r>
            <a:r>
              <a:rPr lang="en-US" altLang="zh-CN" sz="2400" b="1" dirty="0"/>
              <a:t>vi</a:t>
            </a:r>
            <a:r>
              <a:rPr lang="zh-CN" altLang="en-US" sz="2400" b="1" dirty="0"/>
              <a:t>到</a:t>
            </a:r>
            <a:r>
              <a:rPr lang="en-US" altLang="zh-CN" sz="2400" b="1" dirty="0" err="1"/>
              <a:t>vj</a:t>
            </a:r>
            <a:r>
              <a:rPr lang="zh-CN" altLang="en-US" sz="2400" b="1" dirty="0"/>
              <a:t>之间是否存在路径？若存在，</a:t>
            </a:r>
            <a:endParaRPr lang="en-US" altLang="zh-CN" sz="2400" b="1" dirty="0"/>
          </a:p>
          <a:p>
            <a:pPr marL="0" indent="0" eaLnBrk="1" hangingPunct="1">
              <a:buNone/>
            </a:pPr>
            <a:r>
              <a:rPr lang="en-US" altLang="zh-CN" sz="2400" b="1" dirty="0"/>
              <a:t>        </a:t>
            </a:r>
            <a:r>
              <a:rPr lang="zh-CN" altLang="en-US" sz="2400" b="1" dirty="0"/>
              <a:t>则返回</a:t>
            </a:r>
            <a:r>
              <a:rPr lang="en-US" altLang="zh-CN" sz="2400" b="1" dirty="0"/>
              <a:t>TRUE</a:t>
            </a:r>
            <a:r>
              <a:rPr lang="zh-CN" altLang="en-US" sz="2400" b="1" dirty="0"/>
              <a:t>，否则返回</a:t>
            </a:r>
            <a:r>
              <a:rPr lang="en-US" altLang="zh-CN" sz="2400" b="1" dirty="0"/>
              <a:t>FALSE</a:t>
            </a:r>
            <a:r>
              <a:rPr lang="zh-CN" altLang="en-US" sz="2400" b="1" dirty="0"/>
              <a:t>。</a:t>
            </a:r>
          </a:p>
          <a:p>
            <a:pPr marL="0" indent="0" eaLnBrk="1" hangingPunct="1">
              <a:buNone/>
            </a:pPr>
            <a:r>
              <a:rPr lang="en-US" altLang="zh-CN" sz="2400" b="1" dirty="0">
                <a:solidFill>
                  <a:srgbClr val="FF0000"/>
                </a:solidFill>
              </a:rPr>
              <a:t>9.10</a:t>
            </a:r>
            <a:r>
              <a:rPr lang="en-US" altLang="zh-CN" sz="2400" b="1" dirty="0"/>
              <a:t> </a:t>
            </a:r>
            <a:r>
              <a:rPr lang="zh-CN" altLang="en-US" sz="2400" b="1" dirty="0"/>
              <a:t>设计算法以判断无向图</a:t>
            </a:r>
            <a:r>
              <a:rPr lang="en-US" altLang="zh-CN" sz="2400" b="1" dirty="0"/>
              <a:t>G</a:t>
            </a:r>
            <a:r>
              <a:rPr lang="zh-CN" altLang="en-US" sz="2400" b="1" dirty="0"/>
              <a:t>是否是连通的，若连通，返回</a:t>
            </a:r>
            <a:endParaRPr lang="en-US" altLang="zh-CN" sz="2400" b="1" dirty="0"/>
          </a:p>
          <a:p>
            <a:pPr marL="0" indent="0" eaLnBrk="1" hangingPunct="1">
              <a:buNone/>
            </a:pPr>
            <a:r>
              <a:rPr lang="en-US" altLang="zh-CN" sz="2400" b="1" dirty="0"/>
              <a:t>         TRUE</a:t>
            </a:r>
            <a:r>
              <a:rPr lang="zh-CN" altLang="en-US" sz="2400" b="1" dirty="0"/>
              <a:t>，否则返回</a:t>
            </a:r>
            <a:r>
              <a:rPr lang="en-US" altLang="zh-CN" sz="2400" b="1" dirty="0"/>
              <a:t>FALSE</a:t>
            </a:r>
            <a:r>
              <a:rPr lang="zh-CN" altLang="en-US" sz="2400" b="1" dirty="0"/>
              <a:t>；</a:t>
            </a:r>
          </a:p>
          <a:p>
            <a:pPr marL="0" indent="0" eaLnBrk="1" hangingPunct="1">
              <a:spcBef>
                <a:spcPts val="600"/>
              </a:spcBef>
              <a:buNone/>
            </a:pPr>
            <a:endParaRPr lang="zh-CN" altLang="en-US" sz="2400" b="1" dirty="0"/>
          </a:p>
        </p:txBody>
      </p:sp>
      <p:grpSp>
        <p:nvGrpSpPr>
          <p:cNvPr id="6" name="组合 5"/>
          <p:cNvGrpSpPr/>
          <p:nvPr/>
        </p:nvGrpSpPr>
        <p:grpSpPr>
          <a:xfrm>
            <a:off x="539552" y="66293"/>
            <a:ext cx="1971209" cy="696929"/>
            <a:chOff x="973123" y="4906917"/>
            <a:chExt cx="1971209" cy="696929"/>
          </a:xfrm>
        </p:grpSpPr>
        <p:sp>
          <p:nvSpPr>
            <p:cNvPr id="7" name="矩形 6"/>
            <p:cNvSpPr/>
            <p:nvPr/>
          </p:nvSpPr>
          <p:spPr>
            <a:xfrm>
              <a:off x="1523750" y="4964472"/>
              <a:ext cx="1420582"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作业：</a:t>
              </a:r>
            </a:p>
          </p:txBody>
        </p:sp>
        <p:pic>
          <p:nvPicPr>
            <p:cNvPr id="8" name="图片 7"/>
            <p:cNvPicPr/>
            <p:nvPr/>
          </p:nvPicPr>
          <p:blipFill>
            <a:blip r:embed="rId2"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7" dur="5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blinds(horizontal)">
                                      <p:cBhvr>
                                        <p:cTn id="22" dur="500"/>
                                        <p:tgtEl>
                                          <p:spTgt spid="8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blinds(horizontal)">
                                      <p:cBhvr>
                                        <p:cTn id="27" dur="500"/>
                                        <p:tgtEl>
                                          <p:spTgt spid="81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animEffect transition="in" filter="blinds(horizontal)">
                                      <p:cBhvr>
                                        <p:cTn id="32" dur="500"/>
                                        <p:tgtEl>
                                          <p:spTgt spid="81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195">
                                            <p:txEl>
                                              <p:pRg st="6" end="6"/>
                                            </p:txEl>
                                          </p:spTgt>
                                        </p:tgtEl>
                                        <p:attrNameLst>
                                          <p:attrName>style.visibility</p:attrName>
                                        </p:attrNameLst>
                                      </p:cBhvr>
                                      <p:to>
                                        <p:strVal val="visible"/>
                                      </p:to>
                                    </p:set>
                                    <p:animEffect transition="in" filter="blinds(horizontal)">
                                      <p:cBhvr>
                                        <p:cTn id="37" dur="500"/>
                                        <p:tgtEl>
                                          <p:spTgt spid="81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195">
                                            <p:txEl>
                                              <p:pRg st="7" end="7"/>
                                            </p:txEl>
                                          </p:spTgt>
                                        </p:tgtEl>
                                        <p:attrNameLst>
                                          <p:attrName>style.visibility</p:attrName>
                                        </p:attrNameLst>
                                      </p:cBhvr>
                                      <p:to>
                                        <p:strVal val="visible"/>
                                      </p:to>
                                    </p:set>
                                    <p:animEffect transition="in" filter="blinds(horizontal)">
                                      <p:cBhvr>
                                        <p:cTn id="42" dur="500"/>
                                        <p:tgtEl>
                                          <p:spTgt spid="819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195">
                                            <p:txEl>
                                              <p:pRg st="8" end="8"/>
                                            </p:txEl>
                                          </p:spTgt>
                                        </p:tgtEl>
                                        <p:attrNameLst>
                                          <p:attrName>style.visibility</p:attrName>
                                        </p:attrNameLst>
                                      </p:cBhvr>
                                      <p:to>
                                        <p:strVal val="visible"/>
                                      </p:to>
                                    </p:set>
                                    <p:animEffect transition="in" filter="blinds(horizontal)">
                                      <p:cBhvr>
                                        <p:cTn id="47" dur="500"/>
                                        <p:tgtEl>
                                          <p:spTgt spid="819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195">
                                            <p:txEl>
                                              <p:pRg st="9" end="9"/>
                                            </p:txEl>
                                          </p:spTgt>
                                        </p:tgtEl>
                                        <p:attrNameLst>
                                          <p:attrName>style.visibility</p:attrName>
                                        </p:attrNameLst>
                                      </p:cBhvr>
                                      <p:to>
                                        <p:strVal val="visible"/>
                                      </p:to>
                                    </p:set>
                                    <p:animEffect transition="in" filter="blinds(horizontal)">
                                      <p:cBhvr>
                                        <p:cTn id="52" dur="500"/>
                                        <p:tgtEl>
                                          <p:spTgt spid="819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195">
                                            <p:txEl>
                                              <p:pRg st="10" end="10"/>
                                            </p:txEl>
                                          </p:spTgt>
                                        </p:tgtEl>
                                        <p:attrNameLst>
                                          <p:attrName>style.visibility</p:attrName>
                                        </p:attrNameLst>
                                      </p:cBhvr>
                                      <p:to>
                                        <p:strVal val="visible"/>
                                      </p:to>
                                    </p:set>
                                    <p:animEffect transition="in" filter="blinds(horizontal)">
                                      <p:cBhvr>
                                        <p:cTn id="57" dur="500"/>
                                        <p:tgtEl>
                                          <p:spTgt spid="81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12267</Words>
  <Application>Kingsoft Office WPP</Application>
  <PresentationFormat>全屏显示(4:3)</PresentationFormat>
  <Paragraphs>2497</Paragraphs>
  <Slides>103</Slides>
  <Notes>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103</vt:i4>
      </vt:variant>
    </vt:vector>
  </HeadingPairs>
  <TitlesOfParts>
    <vt:vector size="105" baseType="lpstr">
      <vt:lpstr>Office 主题</vt:lpstr>
      <vt:lpstr>Microsoft 公式 3.0</vt:lpstr>
      <vt:lpstr>幻灯片 1</vt:lpstr>
      <vt:lpstr>第9章 图(Graph)</vt:lpstr>
      <vt:lpstr>上文回顾</vt:lpstr>
      <vt:lpstr>幻灯片 4</vt:lpstr>
      <vt:lpstr>幻灯片 5</vt:lpstr>
      <vt:lpstr>幻灯片 6</vt:lpstr>
      <vt:lpstr>幻灯片 7</vt:lpstr>
      <vt:lpstr>幻灯片 8</vt:lpstr>
      <vt:lpstr>9.1 基本概念和运算 </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上文回顾</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9.5  最小生成树</vt:lpstr>
      <vt:lpstr>9.5  最小生成树----求解过程示例</vt:lpstr>
      <vt:lpstr>  9.5  最小生成树--求解过程的表格化求解</vt:lpstr>
      <vt:lpstr>幻灯片 59</vt:lpstr>
      <vt:lpstr>幻灯片 60</vt:lpstr>
      <vt:lpstr>幻灯片 61</vt:lpstr>
      <vt:lpstr>9.5  最小生成树——Kruskal算法 </vt:lpstr>
      <vt:lpstr>9.5  最小生成树</vt:lpstr>
      <vt:lpstr>9.5  最小生成树</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Peipei Li</dc:creator>
  <cp:lastModifiedBy>pc</cp:lastModifiedBy>
  <cp:revision>3381</cp:revision>
  <cp:lastPrinted>2012-11-20T01:52:00Z</cp:lastPrinted>
  <dcterms:created xsi:type="dcterms:W3CDTF">2012-10-13T08:41:00Z</dcterms:created>
  <dcterms:modified xsi:type="dcterms:W3CDTF">2022-05-05T14:34:14Z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2052-10.8.0.5391</vt:lpwstr>
  </property>
</Properties>
</file>