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bookmarkIdSeed="9">
  <p:sldMasterIdLst>
    <p:sldMasterId id="2147483648" r:id="rId1"/>
  </p:sldMasterIdLst>
  <p:notesMasterIdLst>
    <p:notesMasterId r:id="rId48"/>
  </p:notesMasterIdLst>
  <p:handoutMasterIdLst>
    <p:handoutMasterId r:id="rId49"/>
  </p:handoutMasterIdLst>
  <p:sldIdLst>
    <p:sldId id="256" r:id="rId2"/>
    <p:sldId id="481" r:id="rId3"/>
    <p:sldId id="610" r:id="rId4"/>
    <p:sldId id="621" r:id="rId5"/>
    <p:sldId id="622" r:id="rId6"/>
    <p:sldId id="623" r:id="rId7"/>
    <p:sldId id="663" r:id="rId8"/>
    <p:sldId id="625" r:id="rId9"/>
    <p:sldId id="626" r:id="rId10"/>
    <p:sldId id="627" r:id="rId11"/>
    <p:sldId id="628" r:id="rId12"/>
    <p:sldId id="629" r:id="rId13"/>
    <p:sldId id="630" r:id="rId14"/>
    <p:sldId id="631" r:id="rId15"/>
    <p:sldId id="662" r:id="rId16"/>
    <p:sldId id="632" r:id="rId17"/>
    <p:sldId id="633" r:id="rId18"/>
    <p:sldId id="634" r:id="rId19"/>
    <p:sldId id="635" r:id="rId20"/>
    <p:sldId id="636" r:id="rId21"/>
    <p:sldId id="637" r:id="rId22"/>
    <p:sldId id="638" r:id="rId23"/>
    <p:sldId id="674" r:id="rId24"/>
    <p:sldId id="639" r:id="rId25"/>
    <p:sldId id="640" r:id="rId26"/>
    <p:sldId id="641" r:id="rId27"/>
    <p:sldId id="642" r:id="rId28"/>
    <p:sldId id="643" r:id="rId29"/>
    <p:sldId id="644" r:id="rId30"/>
    <p:sldId id="667" r:id="rId31"/>
    <p:sldId id="645" r:id="rId32"/>
    <p:sldId id="646" r:id="rId33"/>
    <p:sldId id="647" r:id="rId34"/>
    <p:sldId id="648" r:id="rId35"/>
    <p:sldId id="668" r:id="rId36"/>
    <p:sldId id="649" r:id="rId37"/>
    <p:sldId id="650" r:id="rId38"/>
    <p:sldId id="651" r:id="rId39"/>
    <p:sldId id="652" r:id="rId40"/>
    <p:sldId id="653" r:id="rId41"/>
    <p:sldId id="673" r:id="rId42"/>
    <p:sldId id="654" r:id="rId43"/>
    <p:sldId id="664" r:id="rId44"/>
    <p:sldId id="665" r:id="rId45"/>
    <p:sldId id="657" r:id="rId46"/>
    <p:sldId id="666" r:id="rId47"/>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964396"/>
    <a:srgbClr val="8A3CC4"/>
    <a:srgbClr val="FFFFFF"/>
    <a:srgbClr val="8D42C6"/>
    <a:srgbClr val="FFFF66"/>
    <a:srgbClr val="FFFF99"/>
    <a:srgbClr val="FF6600"/>
    <a:srgbClr val="000000"/>
    <a:srgbClr val="5E889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812" autoAdjust="0"/>
    <p:restoredTop sz="95940" autoAdjust="0"/>
  </p:normalViewPr>
  <p:slideViewPr>
    <p:cSldViewPr>
      <p:cViewPr varScale="1">
        <p:scale>
          <a:sx n="109" d="100"/>
          <a:sy n="109" d="100"/>
        </p:scale>
        <p:origin x="-9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3/20/2022</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2022/3/20</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35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61FE39E7-4A57-4567-95F3-30769727BD2F}" type="datetime1">
              <a:rPr lang="zh-CN" altLang="en-US" smtClean="0"/>
              <a:pPr>
                <a:defRPr/>
              </a:pPr>
              <a:t>2022/3/20</a:t>
            </a:fld>
            <a:endParaRPr lang="zh-CN" altLang="en-US" dirty="0"/>
          </a:p>
        </p:txBody>
      </p:sp>
    </p:spTree>
  </p:cSld>
  <p:clrMapOvr>
    <a:masterClrMapping/>
  </p:clrMapOvr>
  <p:transition spd="slow" advClick="0">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9"/>
          <p:cNvSpPr>
            <a:spLocks noGrp="1"/>
          </p:cNvSpPr>
          <p:nvPr>
            <p:ph type="dt" sz="half" idx="10"/>
          </p:nvPr>
        </p:nvSpPr>
        <p:spPr/>
        <p:txBody>
          <a:bodyPr/>
          <a:lstStyle>
            <a:lvl1pPr>
              <a:defRPr/>
            </a:lvl1pPr>
          </a:lstStyle>
          <a:p>
            <a:endParaRPr lang="zh-CN" altLang="en-US"/>
          </a:p>
        </p:txBody>
      </p:sp>
      <p:sp>
        <p:nvSpPr>
          <p:cNvPr id="6" name="页脚占位符 1030"/>
          <p:cNvSpPr>
            <a:spLocks noGrp="1"/>
          </p:cNvSpPr>
          <p:nvPr>
            <p:ph type="ftr" sz="quarter" idx="11"/>
          </p:nvPr>
        </p:nvSpPr>
        <p:spPr/>
        <p:txBody>
          <a:bodyPr/>
          <a:lstStyle>
            <a:lvl1pPr>
              <a:defRPr/>
            </a:lvl1pPr>
          </a:lstStyle>
          <a:p>
            <a:endParaRPr lang="zh-CN" altLang="en-US"/>
          </a:p>
        </p:txBody>
      </p:sp>
      <p:sp>
        <p:nvSpPr>
          <p:cNvPr id="7" name="灯片编号占位符 1031"/>
          <p:cNvSpPr>
            <a:spLocks noGrp="1"/>
          </p:cNvSpPr>
          <p:nvPr>
            <p:ph type="sldNum" sz="quarter" idx="12"/>
          </p:nvPr>
        </p:nvSpPr>
        <p:spPr/>
        <p:txBody>
          <a:bodyPr/>
          <a:lstStyle>
            <a:lvl1pPr>
              <a:defRPr/>
            </a:lvl1pPr>
          </a:lstStyle>
          <a:p>
            <a:fld id="{249362B3-F875-44F8-BB19-AA4575AFCFE6}" type="slidenum">
              <a:rPr lang="zh-CN" altLang="en-US"/>
              <a:pPr/>
              <a:t>‹#›</a:t>
            </a:fld>
            <a:endParaRPr lang="zh-CN" altLang="en-US"/>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F64B94F-D50A-41B0-90F5-30DF32D3B336}" type="datetime1">
              <a:rPr lang="zh-CN" altLang="en-US" smtClean="0"/>
              <a:pPr>
                <a:defRPr/>
              </a:pPr>
              <a:t>2022/3/20</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C5B0420F-B841-48A8-AE8B-B980E6435F9F}" type="datetime1">
              <a:rPr lang="zh-CN" altLang="en-US" smtClean="0"/>
              <a:pPr>
                <a:defRPr/>
              </a:pPr>
              <a:t>2022/3/20</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7010525-5F4F-4F81-A8B4-D216F4E8374F}" type="datetime1">
              <a:rPr lang="zh-CN" altLang="en-US" smtClean="0"/>
              <a:pPr>
                <a:defRPr/>
              </a:pPr>
              <a:t>2022/3/20</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12D90C1C-C30F-4429-AF94-4729C6FCFEA7}" type="datetime1">
              <a:rPr lang="zh-CN" altLang="en-US" smtClean="0"/>
              <a:pPr>
                <a:defRPr/>
              </a:pPr>
              <a:t>2022/3/20</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87035F92-2E9A-456A-8411-1873DD702686}" type="datetime1">
              <a:rPr lang="zh-CN" altLang="en-US" smtClean="0"/>
              <a:pPr>
                <a:defRPr/>
              </a:pPr>
              <a:t>2022/3/20</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370468C2-7FF6-41E3-AEA5-36BDA076EFD4}" type="datetime1">
              <a:rPr lang="zh-CN" altLang="en-US" smtClean="0"/>
              <a:pPr>
                <a:defRPr/>
              </a:pPr>
              <a:t>2022/3/20</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AB115B9D-7132-4C05-9FD8-32FC4F935731}" type="datetime1">
              <a:rPr lang="zh-CN" altLang="en-US" smtClean="0"/>
              <a:pPr>
                <a:defRPr/>
              </a:pPr>
              <a:t>2022/3/20</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1029"/>
          <p:cNvSpPr>
            <a:spLocks noGrp="1"/>
          </p:cNvSpPr>
          <p:nvPr>
            <p:ph type="dt" sz="half" idx="10"/>
          </p:nvPr>
        </p:nvSpPr>
        <p:spPr/>
        <p:txBody>
          <a:bodyPr/>
          <a:lstStyle>
            <a:lvl1pPr>
              <a:defRPr dirty="0"/>
            </a:lvl1pPr>
          </a:lstStyle>
          <a:p>
            <a:pPr>
              <a:defRPr/>
            </a:pPr>
            <a:fld id="{C1FCCB7F-9650-415A-836D-8CDFA0A0BD0C}" type="datetime1">
              <a:rPr lang="zh-CN" altLang="en-US" smtClean="0"/>
              <a:pPr>
                <a:defRPr/>
              </a:pPr>
              <a:t>2022/3/20</a:t>
            </a:fld>
            <a:endParaRPr lang="zh-CN" altLang="en-US"/>
          </a:p>
        </p:txBody>
      </p:sp>
      <p:sp>
        <p:nvSpPr>
          <p:cNvPr id="7" name="页脚占位符 1030"/>
          <p:cNvSpPr>
            <a:spLocks noGrp="1"/>
          </p:cNvSpPr>
          <p:nvPr>
            <p:ph type="ftr" sz="quarter" idx="11"/>
          </p:nvPr>
        </p:nvSpPr>
        <p:spPr/>
        <p:txBody>
          <a:bodyPr/>
          <a:lstStyle>
            <a:lvl1pPr>
              <a:defRPr/>
            </a:lvl1pPr>
          </a:lstStyle>
          <a:p>
            <a:pPr>
              <a:defRPr/>
            </a:pPr>
            <a:r>
              <a:rPr lang="zh-CN" altLang="en-US"/>
              <a:t>特征选择研究</a:t>
            </a:r>
          </a:p>
        </p:txBody>
      </p:sp>
      <p:sp>
        <p:nvSpPr>
          <p:cNvPr id="8" name="灯片编号占位符 1031"/>
          <p:cNvSpPr>
            <a:spLocks noGrp="1"/>
          </p:cNvSpPr>
          <p:nvPr>
            <p:ph type="sldNum" sz="quarter" idx="12"/>
          </p:nvPr>
        </p:nvSpPr>
        <p:spPr/>
        <p:txBody>
          <a:bodyPr/>
          <a:lstStyle>
            <a:lvl1pPr>
              <a:defRPr dirty="0"/>
            </a:lvl1pPr>
          </a:lstStyle>
          <a:p>
            <a:pPr>
              <a:defRPr/>
            </a:pPr>
            <a:fld id="{A7700A63-C9D7-4FCE-9632-4FB0AF18B1F0}" type="slidenum">
              <a:rPr lang="zh-CN" altLang="en-US"/>
              <a:pPr>
                <a:defRPr/>
              </a:pPr>
              <a:t>‹#›</a:t>
            </a:fld>
            <a:endParaRPr lang="zh-CN" altLang="en-US"/>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2"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pic>
        <p:nvPicPr>
          <p:cNvPr id="2" name="图片 1"/>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1F4BC4B6-6645-482E-B1E8-F6D4FFD0449D}" type="datetime1">
              <a:rPr lang="zh-CN" altLang="en-US" smtClean="0"/>
              <a:pPr>
                <a:defRPr/>
              </a:pPr>
              <a:t>2022/3/20</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anose="02020603050405020304" pitchFamily="18" charset="0"/>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3.xml"/><Relationship Id="rId4" Type="http://schemas.openxmlformats.org/officeDocument/2006/relationships/image" Target="../media/image31.jpe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685279" y="43542"/>
            <a:ext cx="1423266" cy="612000"/>
          </a:xfrm>
          <a:prstGeom prst="rect">
            <a:avLst/>
          </a:prstGeom>
        </p:spPr>
      </p:pic>
      <p:sp>
        <p:nvSpPr>
          <p:cNvPr id="7" name="矩形 6"/>
          <p:cNvSpPr/>
          <p:nvPr/>
        </p:nvSpPr>
        <p:spPr>
          <a:xfrm>
            <a:off x="611560" y="836712"/>
            <a:ext cx="7560840" cy="5227072"/>
          </a:xfrm>
          <a:prstGeom prst="rect">
            <a:avLst/>
          </a:prstGeom>
        </p:spPr>
        <p:txBody>
          <a:bodyPr wrap="square">
            <a:spAutoFit/>
          </a:bodyPr>
          <a:lstStyle/>
          <a:p>
            <a:pPr algn="ctr" eaLnBrk="1" hangingPunct="1">
              <a:buFont typeface="Wingdings" panose="05000000000000000000" pitchFamily="2" charset="2"/>
              <a:buNone/>
            </a:pPr>
            <a:r>
              <a:rPr lang="zh-CN" altLang="en-US" sz="3600" b="1" dirty="0">
                <a:latin typeface="Comic Sans MS" panose="030F0702030302020204" pitchFamily="66" charset="0"/>
              </a:rPr>
              <a:t>数 据 结 构</a:t>
            </a:r>
          </a:p>
          <a:p>
            <a:pPr algn="ctr" eaLnBrk="1" hangingPunct="1">
              <a:buFont typeface="Wingdings" panose="05000000000000000000" pitchFamily="2" charset="2"/>
              <a:buNone/>
            </a:pPr>
            <a:endParaRPr lang="zh-CN" altLang="en-US" sz="1400" b="1" dirty="0">
              <a:latin typeface="Comic Sans MS" panose="030F0702030302020204" pitchFamily="66" charset="0"/>
            </a:endParaRPr>
          </a:p>
          <a:p>
            <a:pPr algn="ctr" eaLnBrk="1" hangingPunct="1">
              <a:buFont typeface="Wingdings" panose="05000000000000000000" pitchFamily="2" charset="2"/>
              <a:buNone/>
            </a:pPr>
            <a:r>
              <a:rPr lang="en-US" altLang="zh-CN" sz="4000" dirty="0">
                <a:latin typeface="Comic Sans MS" panose="030F0702030302020204" pitchFamily="66" charset="0"/>
                <a:ea typeface="MS PMincho" panose="02020600040205080304" pitchFamily="18" charset="-128"/>
              </a:rPr>
              <a:t> </a:t>
            </a:r>
            <a:r>
              <a:rPr lang="en-US" altLang="zh-CN" sz="4000" b="1" dirty="0">
                <a:solidFill>
                  <a:schemeClr val="tx2"/>
                </a:solidFill>
                <a:latin typeface="Garamond" panose="02020404030301010803" pitchFamily="18" charset="0"/>
                <a:ea typeface="方正舒体" panose="02010601030101010101" pitchFamily="2" charset="-122"/>
              </a:rPr>
              <a:t>Data Structures</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spcBef>
                <a:spcPts val="300"/>
              </a:spcBef>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5</a:t>
            </a:r>
            <a:r>
              <a:rPr lang="zh-CN" altLang="en-US" sz="3200" b="1" dirty="0">
                <a:solidFill>
                  <a:srgbClr val="FF0000"/>
                </a:solidFill>
                <a:latin typeface="Comic Sans MS" panose="030F0702030302020204" pitchFamily="66" charset="0"/>
              </a:rPr>
              <a:t>章 线性表</a:t>
            </a:r>
            <a:endParaRPr lang="en-US" altLang="zh-CN" sz="3200" b="1" dirty="0">
              <a:solidFill>
                <a:srgbClr val="FF0000"/>
              </a:solidFill>
              <a:latin typeface="Comic Sans MS" panose="030F0702030302020204" pitchFamily="66" charset="0"/>
            </a:endParaRPr>
          </a:p>
          <a:p>
            <a:pPr algn="ctr" eaLnBrk="1" hangingPunct="1">
              <a:spcBef>
                <a:spcPts val="300"/>
              </a:spcBef>
              <a:buFont typeface="Wingdings" panose="05000000000000000000" pitchFamily="2" charset="2"/>
              <a:buNone/>
            </a:pPr>
            <a:r>
              <a:rPr lang="en-US" altLang="zh-CN" sz="3200" b="1" dirty="0">
                <a:solidFill>
                  <a:srgbClr val="FF0000"/>
                </a:solidFill>
                <a:latin typeface="Comic Sans MS" panose="030F0702030302020204" pitchFamily="66" charset="0"/>
              </a:rPr>
              <a:t>(List)</a:t>
            </a: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数据结构课程组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胡学钢  张 晶  张玉红 </a:t>
            </a:r>
            <a:r>
              <a:rPr lang="zh-CN" altLang="en-US" sz="2600" b="1" dirty="0">
                <a:solidFill>
                  <a:srgbClr val="0000FF"/>
                </a:solidFill>
                <a:latin typeface="宋体" panose="02010600030101010101" pitchFamily="2" charset="-122"/>
              </a:rPr>
              <a:t>李培培</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smtClean="0">
                <a:solidFill>
                  <a:schemeClr val="tx2"/>
                </a:solidFill>
                <a:latin typeface="宋体" panose="02010600030101010101" pitchFamily="2" charset="-122"/>
              </a:rPr>
              <a:t>2022</a:t>
            </a:r>
            <a:r>
              <a:rPr lang="zh-CN" altLang="en-US" sz="2600" b="1" dirty="0" smtClean="0">
                <a:solidFill>
                  <a:schemeClr val="tx2"/>
                </a:solidFill>
                <a:latin typeface="宋体" panose="02010600030101010101" pitchFamily="2" charset="-122"/>
              </a:rPr>
              <a:t>年</a:t>
            </a:r>
            <a:r>
              <a:rPr lang="en-US" altLang="zh-CN" sz="2600" b="1" dirty="0">
                <a:solidFill>
                  <a:schemeClr val="tx2"/>
                </a:solidFill>
                <a:latin typeface="宋体" panose="02010600030101010101" pitchFamily="2" charset="-122"/>
              </a:rPr>
              <a:t>3</a:t>
            </a:r>
            <a:r>
              <a:rPr lang="zh-CN" altLang="en-US" sz="2600" b="1" dirty="0">
                <a:solidFill>
                  <a:schemeClr val="tx2"/>
                </a:solidFill>
                <a:latin typeface="宋体" panose="02010600030101010101" pitchFamily="2" charset="-122"/>
              </a:rPr>
              <a:t>月</a:t>
            </a:r>
            <a:r>
              <a:rPr lang="en-US" altLang="zh-CN"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04248" y="3789040"/>
            <a:ext cx="2049462" cy="263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advClick="0" advTm="515">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11266"/>
          <p:cNvSpPr>
            <a:spLocks noGrp="1" noChangeArrowheads="1"/>
          </p:cNvSpPr>
          <p:nvPr>
            <p:ph idx="1"/>
          </p:nvPr>
        </p:nvSpPr>
        <p:spPr>
          <a:xfrm>
            <a:off x="457200" y="1124745"/>
            <a:ext cx="8229600" cy="4968552"/>
          </a:xfrm>
        </p:spPr>
        <p:txBody>
          <a:bodyPr/>
          <a:lstStyle/>
          <a:p>
            <a:pPr lvl="1">
              <a:buClr>
                <a:srgbClr val="FF0000"/>
              </a:buClr>
            </a:pPr>
            <a:r>
              <a:rPr lang="zh-CN" altLang="en-US" b="1" dirty="0"/>
              <a:t>按值查找元素</a:t>
            </a:r>
            <a:r>
              <a:rPr lang="zh-CN" altLang="en-US" dirty="0"/>
              <a:t>：</a:t>
            </a:r>
          </a:p>
          <a:p>
            <a:pPr lvl="2">
              <a:buClr>
                <a:srgbClr val="FF0000"/>
              </a:buClr>
            </a:pPr>
            <a:r>
              <a:rPr lang="zh-CN" altLang="en-US" dirty="0"/>
              <a:t>此处约定为返回序号，不存在时，返回为0</a:t>
            </a:r>
          </a:p>
          <a:p>
            <a:pPr lvl="1">
              <a:spcBef>
                <a:spcPts val="1200"/>
              </a:spcBef>
              <a:buFont typeface="Wingdings" panose="05000000000000000000" pitchFamily="2" charset="2"/>
              <a:buNone/>
            </a:pPr>
            <a:r>
              <a:rPr lang="en-US" altLang="zh-CN" sz="2400" dirty="0" err="1">
                <a:solidFill>
                  <a:srgbClr val="0000FF"/>
                </a:solidFill>
              </a:rPr>
              <a:t>int</a:t>
            </a:r>
            <a:r>
              <a:rPr lang="en-US" altLang="zh-CN" sz="2400" dirty="0"/>
              <a:t>  List::Locate(</a:t>
            </a:r>
            <a:r>
              <a:rPr lang="en-US" altLang="zh-CN" sz="2400" dirty="0" err="1">
                <a:solidFill>
                  <a:srgbClr val="FF0000"/>
                </a:solidFill>
              </a:rPr>
              <a:t>const</a:t>
            </a:r>
            <a:r>
              <a:rPr lang="en-US" altLang="zh-CN" sz="2400" dirty="0"/>
              <a:t> </a:t>
            </a:r>
            <a:r>
              <a:rPr lang="en-US" altLang="zh-CN" sz="2400" dirty="0" err="1">
                <a:solidFill>
                  <a:srgbClr val="0000FF"/>
                </a:solidFill>
              </a:rPr>
              <a:t>elemenType</a:t>
            </a:r>
            <a:r>
              <a:rPr lang="en-US" altLang="zh-CN" sz="2400" dirty="0"/>
              <a:t> </a:t>
            </a:r>
            <a:r>
              <a:rPr lang="en-US" altLang="zh-CN" sz="2400" i="1" dirty="0"/>
              <a:t>x</a:t>
            </a:r>
            <a:r>
              <a:rPr lang="en-US" altLang="zh-CN" sz="2400" dirty="0"/>
              <a:t>) </a:t>
            </a:r>
            <a:r>
              <a:rPr lang="en-US" altLang="zh-CN" sz="2400" dirty="0" err="1">
                <a:solidFill>
                  <a:srgbClr val="FF0000"/>
                </a:solidFill>
              </a:rPr>
              <a:t>const</a:t>
            </a:r>
            <a:endParaRPr lang="en-US" altLang="zh-CN" sz="2400" dirty="0">
              <a:solidFill>
                <a:srgbClr val="FF0000"/>
              </a:solidFill>
            </a:endParaRPr>
          </a:p>
          <a:p>
            <a:pPr lvl="1">
              <a:spcBef>
                <a:spcPts val="1200"/>
              </a:spcBef>
              <a:buFont typeface="Wingdings" panose="05000000000000000000" pitchFamily="2" charset="2"/>
              <a:buNone/>
            </a:pPr>
            <a:r>
              <a:rPr lang="en-US" altLang="zh-CN" sz="2400" dirty="0"/>
              <a:t>{</a:t>
            </a:r>
            <a:r>
              <a:rPr lang="zh-CN" altLang="en-US" sz="2400" dirty="0"/>
              <a:t>   </a:t>
            </a:r>
            <a:endParaRPr lang="en-US" altLang="zh-CN" sz="2400" dirty="0"/>
          </a:p>
          <a:p>
            <a:pPr lvl="1">
              <a:spcBef>
                <a:spcPts val="1200"/>
              </a:spcBef>
              <a:buFont typeface="Wingdings" panose="05000000000000000000" pitchFamily="2" charset="2"/>
              <a:buNone/>
            </a:pPr>
            <a:r>
              <a:rPr lang="en-US" altLang="zh-CN" sz="2400" dirty="0"/>
              <a:t>      </a:t>
            </a:r>
            <a:r>
              <a:rPr lang="en-US" altLang="zh-CN" sz="2400" dirty="0">
                <a:solidFill>
                  <a:srgbClr val="0000FF"/>
                </a:solidFill>
              </a:rPr>
              <a:t>for</a:t>
            </a:r>
            <a:r>
              <a:rPr lang="en-US" altLang="zh-CN" sz="2400" dirty="0"/>
              <a:t> ( </a:t>
            </a:r>
            <a:r>
              <a:rPr lang="en-US" altLang="zh-CN" sz="2400" i="1" dirty="0" err="1"/>
              <a:t>i</a:t>
            </a:r>
            <a:r>
              <a:rPr lang="en-US" altLang="zh-CN" sz="2400" dirty="0"/>
              <a:t> = 0; </a:t>
            </a:r>
            <a:r>
              <a:rPr lang="en-US" altLang="zh-CN" sz="2400" i="1" dirty="0" err="1"/>
              <a:t>i</a:t>
            </a:r>
            <a:r>
              <a:rPr lang="en-US" altLang="zh-CN" sz="2400" dirty="0"/>
              <a:t> &lt; Length( ); </a:t>
            </a:r>
            <a:r>
              <a:rPr lang="en-US" altLang="zh-CN" sz="2400" i="1" dirty="0" err="1"/>
              <a:t>i</a:t>
            </a:r>
            <a:r>
              <a:rPr lang="en-US" altLang="zh-CN" sz="2400" dirty="0"/>
              <a:t>++ )</a:t>
            </a:r>
          </a:p>
          <a:p>
            <a:pPr lvl="1">
              <a:spcBef>
                <a:spcPts val="1200"/>
              </a:spcBef>
              <a:buFont typeface="Wingdings" panose="05000000000000000000" pitchFamily="2" charset="2"/>
              <a:buNone/>
            </a:pPr>
            <a:r>
              <a:rPr lang="en-US" altLang="zh-CN" sz="2400" dirty="0"/>
              <a:t>            </a:t>
            </a:r>
            <a:r>
              <a:rPr lang="en-US" altLang="zh-CN" sz="2400" dirty="0">
                <a:solidFill>
                  <a:srgbClr val="0000FF"/>
                </a:solidFill>
              </a:rPr>
              <a:t>if</a:t>
            </a:r>
            <a:r>
              <a:rPr lang="en-US" altLang="zh-CN" sz="2400" dirty="0"/>
              <a:t> ( data[</a:t>
            </a:r>
            <a:r>
              <a:rPr lang="en-US" altLang="zh-CN" sz="2400" i="1" dirty="0" err="1"/>
              <a:t>i</a:t>
            </a:r>
            <a:r>
              <a:rPr lang="en-US" altLang="zh-CN" sz="2400" dirty="0"/>
              <a:t>] == </a:t>
            </a:r>
            <a:r>
              <a:rPr lang="en-US" altLang="zh-CN" sz="2400" i="1" dirty="0"/>
              <a:t>x</a:t>
            </a:r>
            <a:r>
              <a:rPr lang="en-US" altLang="zh-CN" sz="2400" dirty="0"/>
              <a:t> ) </a:t>
            </a:r>
            <a:r>
              <a:rPr lang="en-US" altLang="zh-CN" sz="2400" dirty="0">
                <a:solidFill>
                  <a:srgbClr val="0000FF"/>
                </a:solidFill>
              </a:rPr>
              <a:t>return</a:t>
            </a:r>
            <a:r>
              <a:rPr lang="en-US" altLang="zh-CN" sz="2400" dirty="0"/>
              <a:t> ( </a:t>
            </a:r>
            <a:r>
              <a:rPr lang="en-US" altLang="zh-CN" sz="2400" i="1" dirty="0" err="1"/>
              <a:t>i</a:t>
            </a:r>
            <a:r>
              <a:rPr lang="en-US" altLang="zh-CN" sz="2400" dirty="0"/>
              <a:t> + 1 );</a:t>
            </a:r>
          </a:p>
          <a:p>
            <a:pPr lvl="1">
              <a:spcBef>
                <a:spcPts val="1200"/>
              </a:spcBef>
              <a:buFont typeface="Wingdings" panose="05000000000000000000" pitchFamily="2" charset="2"/>
              <a:buNone/>
            </a:pPr>
            <a:r>
              <a:rPr lang="en-US" altLang="zh-CN" sz="2400" dirty="0"/>
              <a:t>       </a:t>
            </a:r>
            <a:r>
              <a:rPr lang="en-US" altLang="zh-CN" sz="2400" dirty="0">
                <a:solidFill>
                  <a:srgbClr val="0000FF"/>
                </a:solidFill>
              </a:rPr>
              <a:t>return</a:t>
            </a:r>
            <a:r>
              <a:rPr lang="en-US" altLang="zh-CN" sz="2400" dirty="0"/>
              <a:t> 0; </a:t>
            </a:r>
          </a:p>
          <a:p>
            <a:pPr lvl="1">
              <a:spcBef>
                <a:spcPts val="1200"/>
              </a:spcBef>
              <a:buFont typeface="Wingdings" panose="05000000000000000000" pitchFamily="2" charset="2"/>
              <a:buNone/>
            </a:pPr>
            <a:r>
              <a:rPr lang="en-US" altLang="zh-CN" sz="2400" dirty="0"/>
              <a:t> }</a:t>
            </a:r>
            <a:endParaRPr lang="zh-CN" altLang="en-US" sz="2400" dirty="0"/>
          </a:p>
        </p:txBody>
      </p:sp>
      <p:sp>
        <p:nvSpPr>
          <p:cNvPr id="2"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65F631B0-9901-4124-B16C-032F79C20A74}" type="slidenum">
              <a:rPr lang="zh-CN" altLang="en-US" smtClean="0">
                <a:latin typeface="Times New Roman" panose="02020603050405020304" pitchFamily="18" charset="0"/>
              </a:rPr>
              <a:pPr/>
              <a:t>10</a:t>
            </a:fld>
            <a:endParaRPr lang="zh-CN" altLang="en-US">
              <a:latin typeface="Times New Roman" panose="02020603050405020304" pitchFamily="18" charset="0"/>
            </a:endParaRPr>
          </a:p>
        </p:txBody>
      </p:sp>
      <p:grpSp>
        <p:nvGrpSpPr>
          <p:cNvPr id="6" name="组合 114"/>
          <p:cNvGrpSpPr/>
          <p:nvPr/>
        </p:nvGrpSpPr>
        <p:grpSpPr>
          <a:xfrm>
            <a:off x="-551308" y="90243"/>
            <a:ext cx="6225040" cy="679778"/>
            <a:chOff x="-162543" y="3363717"/>
            <a:chExt cx="6225040" cy="679778"/>
          </a:xfrm>
        </p:grpSpPr>
        <p:grpSp>
          <p:nvGrpSpPr>
            <p:cNvPr id="7" name="组合 105"/>
            <p:cNvGrpSpPr/>
            <p:nvPr/>
          </p:nvGrpSpPr>
          <p:grpSpPr>
            <a:xfrm>
              <a:off x="-162543" y="3363717"/>
              <a:ext cx="6225040" cy="679778"/>
              <a:chOff x="-162543" y="3363717"/>
              <a:chExt cx="6225040" cy="679778"/>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62543" y="3363717"/>
                <a:ext cx="62250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5.2 </a:t>
                </a:r>
                <a:r>
                  <a:rPr lang="zh-CN" altLang="en-US" sz="3600" b="1" dirty="0">
                    <a:latin typeface="Times New Roman" panose="02020603050405020304" pitchFamily="18" charset="0"/>
                    <a:ea typeface="黑体" panose="02010609060101010101" pitchFamily="49" charset="-122"/>
                  </a:rPr>
                  <a:t>顺序表</a:t>
                </a: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32" dur="500"/>
                                        <p:tgtEl>
                                          <p:spTgt spid="11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blinds(horizontal)">
                                      <p:cBhvr>
                                        <p:cTn id="37" dur="500"/>
                                        <p:tgtEl>
                                          <p:spTgt spid="11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267">
                                            <p:txEl>
                                              <p:pRg st="7" end="7"/>
                                            </p:txEl>
                                          </p:spTgt>
                                        </p:tgtEl>
                                        <p:attrNameLst>
                                          <p:attrName>style.visibility</p:attrName>
                                        </p:attrNameLst>
                                      </p:cBhvr>
                                      <p:to>
                                        <p:strVal val="visible"/>
                                      </p:to>
                                    </p:set>
                                    <p:animEffect transition="in" filter="blinds(horizontal)">
                                      <p:cBhvr>
                                        <p:cTn id="42"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idx="1"/>
          </p:nvPr>
        </p:nvSpPr>
        <p:spPr>
          <a:xfrm>
            <a:off x="173137" y="1105000"/>
            <a:ext cx="8229600" cy="4678451"/>
          </a:xfrm>
          <a:ln>
            <a:miter/>
          </a:ln>
        </p:spPr>
        <p:txBody>
          <a:bodyPr/>
          <a:lstStyle/>
          <a:p>
            <a:pPr lvl="1">
              <a:lnSpc>
                <a:spcPct val="80000"/>
              </a:lnSpc>
              <a:buClr>
                <a:srgbClr val="FF0000"/>
              </a:buClr>
            </a:pPr>
            <a:r>
              <a:rPr lang="zh-CN" altLang="en-US" sz="2400" b="1" dirty="0"/>
              <a:t>插入运算</a:t>
            </a:r>
            <a:r>
              <a:rPr lang="zh-CN" altLang="en-US" sz="2200" dirty="0"/>
              <a:t>：</a:t>
            </a:r>
          </a:p>
          <a:p>
            <a:pPr lvl="1">
              <a:lnSpc>
                <a:spcPct val="80000"/>
              </a:lnSpc>
              <a:buFont typeface="Wingdings" panose="05000000000000000000" pitchFamily="2" charset="2"/>
              <a:buNone/>
            </a:pPr>
            <a:endParaRPr lang="zh-CN" altLang="en-US" sz="2200" b="1" dirty="0"/>
          </a:p>
          <a:p>
            <a:pPr lvl="1">
              <a:lnSpc>
                <a:spcPct val="80000"/>
              </a:lnSpc>
              <a:buFont typeface="Wingdings" panose="05000000000000000000" pitchFamily="2" charset="2"/>
              <a:buNone/>
            </a:pPr>
            <a:endParaRPr lang="zh-CN" altLang="en-US" sz="2200" b="1" dirty="0"/>
          </a:p>
          <a:p>
            <a:pPr lvl="1">
              <a:lnSpc>
                <a:spcPct val="80000"/>
              </a:lnSpc>
              <a:buFont typeface="Wingdings" panose="05000000000000000000" pitchFamily="2" charset="2"/>
              <a:buNone/>
            </a:pPr>
            <a:endParaRPr lang="zh-CN" altLang="en-US" sz="2200" b="1" dirty="0"/>
          </a:p>
          <a:p>
            <a:pPr lvl="1">
              <a:lnSpc>
                <a:spcPct val="80000"/>
              </a:lnSpc>
              <a:buFont typeface="Wingdings" panose="05000000000000000000" pitchFamily="2" charset="2"/>
              <a:buNone/>
            </a:pPr>
            <a:endParaRPr lang="zh-CN" altLang="en-US" sz="2200" b="1" dirty="0"/>
          </a:p>
          <a:p>
            <a:pPr lvl="1">
              <a:lnSpc>
                <a:spcPct val="80000"/>
              </a:lnSpc>
              <a:buFont typeface="Wingdings" panose="05000000000000000000" pitchFamily="2" charset="2"/>
              <a:buNone/>
            </a:pPr>
            <a:endParaRPr lang="zh-CN" altLang="en-US" sz="2200" b="1" dirty="0"/>
          </a:p>
          <a:p>
            <a:pPr lvl="1">
              <a:lnSpc>
                <a:spcPct val="80000"/>
              </a:lnSpc>
              <a:buFont typeface="Wingdings" panose="05000000000000000000" pitchFamily="2" charset="2"/>
              <a:buNone/>
            </a:pPr>
            <a:r>
              <a:rPr lang="zh-CN" altLang="en-US" sz="2200" b="1" dirty="0"/>
              <a:t>分析：</a:t>
            </a:r>
          </a:p>
          <a:p>
            <a:pPr lvl="1">
              <a:lnSpc>
                <a:spcPct val="80000"/>
              </a:lnSpc>
              <a:buClr>
                <a:srgbClr val="FF0000"/>
              </a:buClr>
            </a:pPr>
            <a:r>
              <a:rPr lang="zh-CN" altLang="en-US" sz="2200" b="1" dirty="0"/>
              <a:t>首先要注意，在表中插入元素的</a:t>
            </a:r>
            <a:r>
              <a:rPr lang="zh-CN" altLang="en-US" sz="2200" b="1" dirty="0">
                <a:solidFill>
                  <a:srgbClr val="FF0000"/>
                </a:solidFill>
              </a:rPr>
              <a:t>条件</a:t>
            </a:r>
            <a:r>
              <a:rPr lang="zh-CN" altLang="en-US" sz="2200" b="1" dirty="0"/>
              <a:t>：</a:t>
            </a:r>
          </a:p>
          <a:p>
            <a:pPr lvl="2">
              <a:lnSpc>
                <a:spcPct val="80000"/>
              </a:lnSpc>
              <a:buClr>
                <a:srgbClr val="FF0000"/>
              </a:buClr>
            </a:pPr>
            <a:r>
              <a:rPr lang="zh-CN" altLang="en-US" sz="2200" b="1" dirty="0"/>
              <a:t>      顺序表不满；</a:t>
            </a:r>
          </a:p>
          <a:p>
            <a:pPr lvl="2">
              <a:lnSpc>
                <a:spcPct val="80000"/>
              </a:lnSpc>
              <a:buClr>
                <a:srgbClr val="FF0000"/>
              </a:buClr>
            </a:pPr>
            <a:r>
              <a:rPr lang="zh-CN" altLang="en-US" sz="2200" b="1" dirty="0"/>
              <a:t>      序号正确：范围在</a:t>
            </a:r>
            <a:r>
              <a:rPr lang="en-US" altLang="zh-CN" sz="2200" b="1" dirty="0"/>
              <a:t> 1~ </a:t>
            </a:r>
            <a:r>
              <a:rPr lang="en-US" altLang="zh-CN" sz="2200" b="1" i="1" dirty="0"/>
              <a:t>n</a:t>
            </a:r>
            <a:r>
              <a:rPr lang="en-US" altLang="zh-CN" sz="2200" b="1" dirty="0"/>
              <a:t>+1</a:t>
            </a:r>
            <a:r>
              <a:rPr lang="zh-CN" altLang="en-US" sz="2200" b="1" dirty="0"/>
              <a:t>之间 </a:t>
            </a:r>
          </a:p>
          <a:p>
            <a:pPr lvl="1">
              <a:lnSpc>
                <a:spcPct val="80000"/>
              </a:lnSpc>
              <a:buClr>
                <a:srgbClr val="FF0000"/>
              </a:buClr>
            </a:pPr>
            <a:r>
              <a:rPr lang="zh-CN" altLang="en-US" sz="2200" b="1" dirty="0"/>
              <a:t>插入</a:t>
            </a:r>
            <a:r>
              <a:rPr lang="zh-CN" altLang="en-US" sz="2200" b="1" dirty="0">
                <a:solidFill>
                  <a:srgbClr val="FF0000"/>
                </a:solidFill>
              </a:rPr>
              <a:t>操作的步骤</a:t>
            </a:r>
            <a:r>
              <a:rPr lang="zh-CN" altLang="en-US" sz="2200" b="1" dirty="0"/>
              <a:t>包括：</a:t>
            </a:r>
          </a:p>
          <a:p>
            <a:pPr lvl="2">
              <a:lnSpc>
                <a:spcPct val="80000"/>
              </a:lnSpc>
              <a:buClr>
                <a:srgbClr val="FF0000"/>
              </a:buClr>
              <a:buFont typeface="Arial" panose="020B0604020202020204" pitchFamily="34" charset="0"/>
              <a:buChar char="•"/>
            </a:pPr>
            <a:r>
              <a:rPr lang="en-US" altLang="zh-CN" sz="2200" b="1" dirty="0"/>
              <a:t>     </a:t>
            </a:r>
            <a:r>
              <a:rPr lang="en-US" altLang="zh-CN" sz="2200" b="1" i="1" dirty="0"/>
              <a:t> a</a:t>
            </a:r>
            <a:r>
              <a:rPr lang="en-US" altLang="zh-CN" sz="2200" b="1" i="1" baseline="-25000" dirty="0"/>
              <a:t>i</a:t>
            </a:r>
            <a:r>
              <a:rPr lang="en-US" altLang="zh-CN" sz="2200" b="1" i="1" dirty="0"/>
              <a:t> </a:t>
            </a:r>
            <a:r>
              <a:rPr lang="en-US" altLang="zh-CN" sz="2200" b="1" dirty="0"/>
              <a:t>~ </a:t>
            </a:r>
            <a:r>
              <a:rPr lang="en-US" altLang="zh-CN" sz="2200" b="1" i="1" dirty="0"/>
              <a:t>a</a:t>
            </a:r>
            <a:r>
              <a:rPr lang="en-US" altLang="zh-CN" sz="2200" b="1" i="1" baseline="-25000" dirty="0"/>
              <a:t>n</a:t>
            </a:r>
            <a:r>
              <a:rPr lang="zh-CN" altLang="en-US" sz="2200" b="1" dirty="0"/>
              <a:t>后移：</a:t>
            </a:r>
          </a:p>
          <a:p>
            <a:pPr marL="914400" lvl="2" indent="0">
              <a:lnSpc>
                <a:spcPct val="80000"/>
              </a:lnSpc>
              <a:buClr>
                <a:srgbClr val="FF0000"/>
              </a:buClr>
              <a:buNone/>
            </a:pPr>
            <a:r>
              <a:rPr lang="zh-CN" altLang="en-US" sz="2200" b="1" dirty="0">
                <a:solidFill>
                  <a:srgbClr val="FF0000"/>
                </a:solidFill>
              </a:rPr>
              <a:t>         如何实现？ </a:t>
            </a:r>
          </a:p>
          <a:p>
            <a:pPr lvl="2">
              <a:lnSpc>
                <a:spcPct val="80000"/>
              </a:lnSpc>
              <a:buClr>
                <a:srgbClr val="FF0000"/>
              </a:buClr>
              <a:buFont typeface="Arial" panose="020B0604020202020204" pitchFamily="34" charset="0"/>
              <a:buChar char="•"/>
            </a:pPr>
            <a:r>
              <a:rPr lang="zh-CN" altLang="en-US" sz="2200" b="1" dirty="0"/>
              <a:t>      填入</a:t>
            </a:r>
            <a:r>
              <a:rPr lang="en-US" altLang="zh-CN" sz="2200" b="1" i="1" dirty="0"/>
              <a:t>x</a:t>
            </a:r>
            <a:r>
              <a:rPr lang="zh-CN" altLang="en-US" sz="2200" b="1" dirty="0"/>
              <a:t>；</a:t>
            </a:r>
          </a:p>
          <a:p>
            <a:pPr lvl="2">
              <a:lnSpc>
                <a:spcPct val="80000"/>
              </a:lnSpc>
              <a:buClr>
                <a:srgbClr val="FF0000"/>
              </a:buClr>
              <a:buFont typeface="Arial" panose="020B0604020202020204" pitchFamily="34" charset="0"/>
              <a:buChar char="•"/>
            </a:pPr>
            <a:r>
              <a:rPr lang="en-US" altLang="zh-CN" sz="2200" b="1" dirty="0"/>
              <a:t>      count ++ </a:t>
            </a:r>
            <a:r>
              <a:rPr lang="zh-CN" altLang="en-US" sz="2200" b="1" dirty="0"/>
              <a:t>；</a:t>
            </a:r>
            <a:endParaRPr lang="zh-CN" altLang="en-US" sz="2200" dirty="0"/>
          </a:p>
        </p:txBody>
      </p:sp>
      <p:sp>
        <p:nvSpPr>
          <p:cNvPr id="12318" name="灯片编号占位符 1"/>
          <p:cNvSpPr>
            <a:spLocks noGrp="1" noChangeArrowheads="1"/>
          </p:cNvSpPr>
          <p:nvPr>
            <p:ph type="sldNum" sz="quarter" idx="4294967295"/>
          </p:nvPr>
        </p:nvSpPr>
        <p:spPr bwMode="auto">
          <a:xfrm>
            <a:off x="6334224" y="6586558"/>
            <a:ext cx="2133600" cy="22671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616894D2-BE88-41EC-AEAC-0ED9ED51A901}" type="slidenum">
              <a:rPr lang="zh-CN" altLang="en-US" smtClean="0">
                <a:latin typeface="Times New Roman" panose="02020603050405020304" pitchFamily="18" charset="0"/>
              </a:rPr>
              <a:pPr/>
              <a:t>11</a:t>
            </a:fld>
            <a:endParaRPr lang="zh-CN" altLang="en-US" dirty="0">
              <a:latin typeface="Times New Roman" panose="02020603050405020304" pitchFamily="18" charset="0"/>
            </a:endParaRPr>
          </a:p>
        </p:txBody>
      </p:sp>
      <p:grpSp>
        <p:nvGrpSpPr>
          <p:cNvPr id="33" name="组合 114"/>
          <p:cNvGrpSpPr/>
          <p:nvPr/>
        </p:nvGrpSpPr>
        <p:grpSpPr>
          <a:xfrm>
            <a:off x="-551308" y="90243"/>
            <a:ext cx="6225040" cy="679778"/>
            <a:chOff x="-162543" y="3363717"/>
            <a:chExt cx="6225040" cy="679778"/>
          </a:xfrm>
        </p:grpSpPr>
        <p:grpSp>
          <p:nvGrpSpPr>
            <p:cNvPr id="34" name="组合 105"/>
            <p:cNvGrpSpPr/>
            <p:nvPr/>
          </p:nvGrpSpPr>
          <p:grpSpPr>
            <a:xfrm>
              <a:off x="-162543" y="3363717"/>
              <a:ext cx="6225040" cy="679778"/>
              <a:chOff x="-162543" y="3363717"/>
              <a:chExt cx="6225040" cy="679778"/>
            </a:xfrm>
          </p:grpSpPr>
          <p:sp>
            <p:nvSpPr>
              <p:cNvPr id="36"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7" name="TextBox 6"/>
              <p:cNvSpPr txBox="1">
                <a:spLocks noChangeArrowheads="1"/>
              </p:cNvSpPr>
              <p:nvPr/>
            </p:nvSpPr>
            <p:spPr bwMode="auto">
              <a:xfrm>
                <a:off x="-162543" y="3363717"/>
                <a:ext cx="62250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5.2 </a:t>
                </a:r>
                <a:r>
                  <a:rPr lang="zh-CN" altLang="en-US" sz="3600" b="1" dirty="0">
                    <a:latin typeface="Times New Roman" panose="02020603050405020304" pitchFamily="18" charset="0"/>
                    <a:ea typeface="黑体" panose="02010609060101010101" pitchFamily="49" charset="-122"/>
                  </a:rPr>
                  <a:t>顺序表</a:t>
                </a:r>
              </a:p>
            </p:txBody>
          </p:sp>
        </p:grpSp>
        <p:pic>
          <p:nvPicPr>
            <p:cNvPr id="35" name="图片 34"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65" name="文本框 64"/>
          <p:cNvSpPr txBox="1">
            <a:spLocks noChangeArrowheads="1"/>
          </p:cNvSpPr>
          <p:nvPr/>
        </p:nvSpPr>
        <p:spPr bwMode="auto">
          <a:xfrm>
            <a:off x="6546056" y="1384388"/>
            <a:ext cx="720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latin typeface="Arial" panose="020B0604020202020204" pitchFamily="34" charset="0"/>
              </a:rPr>
              <a:t> …</a:t>
            </a:r>
          </a:p>
        </p:txBody>
      </p:sp>
      <p:grpSp>
        <p:nvGrpSpPr>
          <p:cNvPr id="2" name="组合 1"/>
          <p:cNvGrpSpPr/>
          <p:nvPr/>
        </p:nvGrpSpPr>
        <p:grpSpPr>
          <a:xfrm>
            <a:off x="3378200" y="1052736"/>
            <a:ext cx="5765800" cy="1936216"/>
            <a:chOff x="3378200" y="1052736"/>
            <a:chExt cx="5765800" cy="1936216"/>
          </a:xfrm>
        </p:grpSpPr>
        <p:grpSp>
          <p:nvGrpSpPr>
            <p:cNvPr id="38" name="组合 37"/>
            <p:cNvGrpSpPr/>
            <p:nvPr/>
          </p:nvGrpSpPr>
          <p:grpSpPr>
            <a:xfrm>
              <a:off x="3378200" y="1052736"/>
              <a:ext cx="5765800" cy="1936216"/>
              <a:chOff x="3347864" y="1105951"/>
              <a:chExt cx="5765800" cy="1936216"/>
            </a:xfrm>
          </p:grpSpPr>
          <p:sp>
            <p:nvSpPr>
              <p:cNvPr id="39" name="矩形 38"/>
              <p:cNvSpPr>
                <a:spLocks noChangeArrowheads="1"/>
              </p:cNvSpPr>
              <p:nvPr/>
            </p:nvSpPr>
            <p:spPr bwMode="auto">
              <a:xfrm>
                <a:off x="3347864" y="1124744"/>
                <a:ext cx="5184775" cy="1917423"/>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40" name="文本框 39"/>
              <p:cNvSpPr txBox="1">
                <a:spLocks noChangeArrowheads="1"/>
              </p:cNvSpPr>
              <p:nvPr/>
            </p:nvSpPr>
            <p:spPr bwMode="auto">
              <a:xfrm>
                <a:off x="3347864" y="2205831"/>
                <a:ext cx="793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count</a:t>
                </a:r>
                <a:endParaRPr lang="en-US" altLang="zh-CN" b="0" baseline="-25000" dirty="0">
                  <a:solidFill>
                    <a:srgbClr val="0000FF"/>
                  </a:solidFill>
                  <a:latin typeface="Arial" panose="020B0604020202020204" pitchFamily="34" charset="0"/>
                </a:endParaRPr>
              </a:p>
            </p:txBody>
          </p:sp>
          <p:sp>
            <p:nvSpPr>
              <p:cNvPr id="41" name="文本框 40"/>
              <p:cNvSpPr txBox="1">
                <a:spLocks noChangeArrowheads="1"/>
              </p:cNvSpPr>
              <p:nvPr/>
            </p:nvSpPr>
            <p:spPr bwMode="auto">
              <a:xfrm>
                <a:off x="6811789" y="2464720"/>
                <a:ext cx="23018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dirty="0">
                    <a:solidFill>
                      <a:schemeClr val="tx1"/>
                    </a:solidFill>
                    <a:latin typeface="Arial" panose="020B0604020202020204" pitchFamily="34" charset="0"/>
                    <a:ea typeface="楷体_GB2312" pitchFamily="1" charset="-122"/>
                  </a:rPr>
                  <a:t>顺序表结构</a:t>
                </a:r>
                <a:endParaRPr lang="zh-CN" altLang="en-US" baseline="-25000" dirty="0">
                  <a:solidFill>
                    <a:schemeClr val="tx1"/>
                  </a:solidFill>
                  <a:latin typeface="Arial" panose="020B0604020202020204" pitchFamily="34" charset="0"/>
                  <a:ea typeface="楷体_GB2312" pitchFamily="1" charset="-122"/>
                </a:endParaRPr>
              </a:p>
            </p:txBody>
          </p:sp>
          <p:grpSp>
            <p:nvGrpSpPr>
              <p:cNvPr id="42" name="组合 41"/>
              <p:cNvGrpSpPr/>
              <p:nvPr/>
            </p:nvGrpSpPr>
            <p:grpSpPr>
              <a:xfrm>
                <a:off x="3347864" y="1105951"/>
                <a:ext cx="5184775" cy="859894"/>
                <a:chOff x="1978422" y="3410207"/>
                <a:chExt cx="5184775" cy="859894"/>
              </a:xfrm>
            </p:grpSpPr>
            <p:sp>
              <p:nvSpPr>
                <p:cNvPr id="47" name="文本框 46"/>
                <p:cNvSpPr txBox="1">
                  <a:spLocks noChangeArrowheads="1"/>
                </p:cNvSpPr>
                <p:nvPr/>
              </p:nvSpPr>
              <p:spPr bwMode="auto">
                <a:xfrm>
                  <a:off x="4623060" y="3423574"/>
                  <a:ext cx="720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latin typeface="Arial" panose="020B0604020202020204" pitchFamily="34" charset="0"/>
                    </a:rPr>
                    <a:t>…</a:t>
                  </a:r>
                </a:p>
              </p:txBody>
            </p:sp>
            <p:sp>
              <p:nvSpPr>
                <p:cNvPr id="48" name="文本框 47"/>
                <p:cNvSpPr txBox="1">
                  <a:spLocks noChangeArrowheads="1"/>
                </p:cNvSpPr>
                <p:nvPr/>
              </p:nvSpPr>
              <p:spPr bwMode="auto">
                <a:xfrm>
                  <a:off x="2843163" y="3429000"/>
                  <a:ext cx="720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0</a:t>
                  </a:r>
                  <a:endParaRPr lang="en-US" altLang="zh-CN" b="0" baseline="-25000" dirty="0">
                    <a:solidFill>
                      <a:schemeClr val="tx1"/>
                    </a:solidFill>
                    <a:cs typeface="Times New Roman" panose="02020603050405020304" pitchFamily="18" charset="0"/>
                  </a:endParaRPr>
                </a:p>
              </p:txBody>
            </p:sp>
            <p:sp>
              <p:nvSpPr>
                <p:cNvPr id="49" name="文本框 48"/>
                <p:cNvSpPr txBox="1">
                  <a:spLocks noChangeArrowheads="1"/>
                </p:cNvSpPr>
                <p:nvPr/>
              </p:nvSpPr>
              <p:spPr bwMode="auto">
                <a:xfrm flipH="1">
                  <a:off x="3490094" y="3429000"/>
                  <a:ext cx="5778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50" name="文本框 49"/>
                <p:cNvSpPr txBox="1">
                  <a:spLocks noChangeArrowheads="1"/>
                </p:cNvSpPr>
                <p:nvPr/>
              </p:nvSpPr>
              <p:spPr bwMode="auto">
                <a:xfrm>
                  <a:off x="5687645" y="3410207"/>
                  <a:ext cx="792162" cy="2728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2200" i="1" baseline="-25000" dirty="0">
                      <a:solidFill>
                        <a:schemeClr val="tx1"/>
                      </a:solidFill>
                      <a:cs typeface="Times New Roman" panose="02020603050405020304" pitchFamily="18" charset="0"/>
                    </a:rPr>
                    <a:t>n</a:t>
                  </a:r>
                  <a:r>
                    <a:rPr lang="en-US" altLang="zh-CN" sz="2200" baseline="-25000" dirty="0">
                      <a:solidFill>
                        <a:schemeClr val="tx1"/>
                      </a:solidFill>
                      <a:cs typeface="Times New Roman" panose="02020603050405020304" pitchFamily="18" charset="0"/>
                    </a:rPr>
                    <a:t>-1</a:t>
                  </a:r>
                </a:p>
              </p:txBody>
            </p:sp>
            <p:sp>
              <p:nvSpPr>
                <p:cNvPr id="51" name="文本框 50"/>
                <p:cNvSpPr txBox="1">
                  <a:spLocks noChangeArrowheads="1"/>
                </p:cNvSpPr>
                <p:nvPr/>
              </p:nvSpPr>
              <p:spPr bwMode="auto">
                <a:xfrm>
                  <a:off x="6010672" y="3429000"/>
                  <a:ext cx="1152525"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i="1" dirty="0">
                      <a:solidFill>
                        <a:schemeClr val="tx1"/>
                      </a:solidFill>
                      <a:cs typeface="Times New Roman" panose="02020603050405020304" pitchFamily="18" charset="0"/>
                    </a:rPr>
                    <a:t>maxlen</a:t>
                  </a: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52" name="文本框 51"/>
                <p:cNvSpPr txBox="1">
                  <a:spLocks noChangeArrowheads="1"/>
                </p:cNvSpPr>
                <p:nvPr/>
              </p:nvSpPr>
              <p:spPr bwMode="auto">
                <a:xfrm>
                  <a:off x="1978422" y="3862387"/>
                  <a:ext cx="720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data</a:t>
                  </a:r>
                  <a:endParaRPr lang="en-US" altLang="zh-CN" b="0" baseline="-25000" dirty="0">
                    <a:solidFill>
                      <a:srgbClr val="0000FF"/>
                    </a:solidFill>
                    <a:latin typeface="Arial" panose="020B0604020202020204" pitchFamily="34" charset="0"/>
                  </a:endParaRPr>
                </a:p>
              </p:txBody>
            </p:sp>
            <p:grpSp>
              <p:nvGrpSpPr>
                <p:cNvPr id="53" name="组合 52"/>
                <p:cNvGrpSpPr/>
                <p:nvPr/>
              </p:nvGrpSpPr>
              <p:grpSpPr bwMode="auto">
                <a:xfrm>
                  <a:off x="2699147" y="3766864"/>
                  <a:ext cx="4032250" cy="503237"/>
                  <a:chOff x="0" y="0"/>
                  <a:chExt cx="2540" cy="317"/>
                </a:xfrm>
                <a:solidFill>
                  <a:schemeClr val="accent6">
                    <a:lumMod val="60000"/>
                    <a:lumOff val="40000"/>
                  </a:schemeClr>
                </a:solidFill>
              </p:grpSpPr>
              <p:sp>
                <p:nvSpPr>
                  <p:cNvPr id="58" name="矩形 6174"/>
                  <p:cNvSpPr>
                    <a:spLocks noChangeArrowheads="1"/>
                  </p:cNvSpPr>
                  <p:nvPr/>
                </p:nvSpPr>
                <p:spPr bwMode="auto">
                  <a:xfrm>
                    <a:off x="0" y="0"/>
                    <a:ext cx="2540" cy="317"/>
                  </a:xfrm>
                  <a:prstGeom prst="rect">
                    <a:avLst/>
                  </a:prstGeom>
                  <a:grpFill/>
                  <a:ln w="28575">
                    <a:solidFill>
                      <a:schemeClr val="tx1"/>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59" name="直接连接符 6175"/>
                  <p:cNvSpPr>
                    <a:spLocks noChangeShapeType="1"/>
                  </p:cNvSpPr>
                  <p:nvPr/>
                </p:nvSpPr>
                <p:spPr bwMode="auto">
                  <a:xfrm>
                    <a:off x="408" y="0"/>
                    <a:ext cx="0" cy="317"/>
                  </a:xfrm>
                  <a:prstGeom prst="line">
                    <a:avLst/>
                  </a:prstGeom>
                  <a:grpFill/>
                  <a:ln w="28575">
                    <a:solidFill>
                      <a:schemeClr val="tx1"/>
                    </a:solidFill>
                    <a:round/>
                  </a:ln>
                </p:spPr>
                <p:txBody>
                  <a:bodyPr/>
                  <a:lstStyle/>
                  <a:p>
                    <a:endParaRPr lang="zh-CN" altLang="en-US"/>
                  </a:p>
                </p:txBody>
              </p:sp>
              <p:sp>
                <p:nvSpPr>
                  <p:cNvPr id="60" name="直接连接符 6176"/>
                  <p:cNvSpPr>
                    <a:spLocks noChangeShapeType="1"/>
                  </p:cNvSpPr>
                  <p:nvPr/>
                </p:nvSpPr>
                <p:spPr bwMode="auto">
                  <a:xfrm>
                    <a:off x="816" y="0"/>
                    <a:ext cx="0" cy="317"/>
                  </a:xfrm>
                  <a:prstGeom prst="line">
                    <a:avLst/>
                  </a:prstGeom>
                  <a:grpFill/>
                  <a:ln w="28575">
                    <a:solidFill>
                      <a:schemeClr val="tx1"/>
                    </a:solidFill>
                    <a:round/>
                  </a:ln>
                </p:spPr>
                <p:txBody>
                  <a:bodyPr/>
                  <a:lstStyle/>
                  <a:p>
                    <a:endParaRPr lang="zh-CN" altLang="en-US"/>
                  </a:p>
                </p:txBody>
              </p:sp>
              <p:sp>
                <p:nvSpPr>
                  <p:cNvPr id="61" name="直接连接符 6177"/>
                  <p:cNvSpPr>
                    <a:spLocks noChangeShapeType="1"/>
                  </p:cNvSpPr>
                  <p:nvPr/>
                </p:nvSpPr>
                <p:spPr bwMode="auto">
                  <a:xfrm>
                    <a:off x="1179" y="0"/>
                    <a:ext cx="0" cy="317"/>
                  </a:xfrm>
                  <a:prstGeom prst="line">
                    <a:avLst/>
                  </a:prstGeom>
                  <a:grpFill/>
                  <a:ln w="28575">
                    <a:solidFill>
                      <a:schemeClr val="tx1"/>
                    </a:solidFill>
                    <a:round/>
                  </a:ln>
                </p:spPr>
                <p:txBody>
                  <a:bodyPr/>
                  <a:lstStyle/>
                  <a:p>
                    <a:endParaRPr lang="zh-CN" altLang="en-US"/>
                  </a:p>
                </p:txBody>
              </p:sp>
              <p:sp>
                <p:nvSpPr>
                  <p:cNvPr id="62" name="直接连接符 6178"/>
                  <p:cNvSpPr>
                    <a:spLocks noChangeShapeType="1"/>
                  </p:cNvSpPr>
                  <p:nvPr/>
                </p:nvSpPr>
                <p:spPr bwMode="auto">
                  <a:xfrm>
                    <a:off x="1859" y="0"/>
                    <a:ext cx="0" cy="317"/>
                  </a:xfrm>
                  <a:prstGeom prst="line">
                    <a:avLst/>
                  </a:prstGeom>
                  <a:grpFill/>
                  <a:ln w="28575">
                    <a:solidFill>
                      <a:schemeClr val="tx1"/>
                    </a:solidFill>
                    <a:round/>
                  </a:ln>
                </p:spPr>
                <p:txBody>
                  <a:bodyPr/>
                  <a:lstStyle/>
                  <a:p>
                    <a:endParaRPr lang="zh-CN" altLang="en-US"/>
                  </a:p>
                </p:txBody>
              </p:sp>
              <p:sp>
                <p:nvSpPr>
                  <p:cNvPr id="63" name="直接连接符 6179"/>
                  <p:cNvSpPr>
                    <a:spLocks noChangeShapeType="1"/>
                  </p:cNvSpPr>
                  <p:nvPr/>
                </p:nvSpPr>
                <p:spPr bwMode="auto">
                  <a:xfrm>
                    <a:off x="2177" y="0"/>
                    <a:ext cx="0" cy="317"/>
                  </a:xfrm>
                  <a:prstGeom prst="line">
                    <a:avLst/>
                  </a:prstGeom>
                  <a:grpFill/>
                  <a:ln w="28575">
                    <a:solidFill>
                      <a:schemeClr val="tx1"/>
                    </a:solidFill>
                    <a:round/>
                  </a:ln>
                </p:spPr>
                <p:txBody>
                  <a:bodyPr/>
                  <a:lstStyle/>
                  <a:p>
                    <a:endParaRPr lang="zh-CN" altLang="en-US"/>
                  </a:p>
                </p:txBody>
              </p:sp>
              <p:sp>
                <p:nvSpPr>
                  <p:cNvPr id="64" name="直接连接符 6180"/>
                  <p:cNvSpPr>
                    <a:spLocks noChangeShapeType="1"/>
                  </p:cNvSpPr>
                  <p:nvPr/>
                </p:nvSpPr>
                <p:spPr bwMode="auto">
                  <a:xfrm>
                    <a:off x="1542" y="0"/>
                    <a:ext cx="0" cy="317"/>
                  </a:xfrm>
                  <a:prstGeom prst="line">
                    <a:avLst/>
                  </a:prstGeom>
                  <a:grpFill/>
                  <a:ln w="28575">
                    <a:solidFill>
                      <a:schemeClr val="tx1"/>
                    </a:solidFill>
                    <a:round/>
                  </a:ln>
                </p:spPr>
                <p:txBody>
                  <a:bodyPr/>
                  <a:lstStyle/>
                  <a:p>
                    <a:endParaRPr lang="zh-CN" altLang="en-US"/>
                  </a:p>
                </p:txBody>
              </p:sp>
            </p:grpSp>
            <p:sp>
              <p:nvSpPr>
                <p:cNvPr id="54" name="文本框 53"/>
                <p:cNvSpPr txBox="1">
                  <a:spLocks noChangeArrowheads="1"/>
                </p:cNvSpPr>
                <p:nvPr/>
              </p:nvSpPr>
              <p:spPr bwMode="auto">
                <a:xfrm>
                  <a:off x="4010285" y="3755200"/>
                  <a:ext cx="720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latin typeface="Arial" panose="020B0604020202020204" pitchFamily="34" charset="0"/>
                    </a:rPr>
                    <a:t> …</a:t>
                  </a:r>
                </a:p>
              </p:txBody>
            </p:sp>
            <p:sp>
              <p:nvSpPr>
                <p:cNvPr id="55" name="文本框 54"/>
                <p:cNvSpPr txBox="1">
                  <a:spLocks noChangeArrowheads="1"/>
                </p:cNvSpPr>
                <p:nvPr/>
              </p:nvSpPr>
              <p:spPr bwMode="auto">
                <a:xfrm>
                  <a:off x="2842121" y="3738983"/>
                  <a:ext cx="7207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baseline="-25000" dirty="0">
                      <a:solidFill>
                        <a:schemeClr val="tx1"/>
                      </a:solidFill>
                    </a:rPr>
                    <a:t>1</a:t>
                  </a:r>
                </a:p>
              </p:txBody>
            </p:sp>
            <p:sp>
              <p:nvSpPr>
                <p:cNvPr id="56" name="文本框 55"/>
                <p:cNvSpPr txBox="1">
                  <a:spLocks noChangeArrowheads="1"/>
                </p:cNvSpPr>
                <p:nvPr/>
              </p:nvSpPr>
              <p:spPr bwMode="auto">
                <a:xfrm>
                  <a:off x="3418830" y="3738983"/>
                  <a:ext cx="863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baseline="-25000" dirty="0">
                      <a:solidFill>
                        <a:schemeClr val="tx1"/>
                      </a:solidFill>
                    </a:rPr>
                    <a:t>2</a:t>
                  </a:r>
                </a:p>
              </p:txBody>
            </p:sp>
            <p:sp>
              <p:nvSpPr>
                <p:cNvPr id="57" name="文本框 56"/>
                <p:cNvSpPr txBox="1">
                  <a:spLocks noChangeArrowheads="1"/>
                </p:cNvSpPr>
                <p:nvPr/>
              </p:nvSpPr>
              <p:spPr bwMode="auto">
                <a:xfrm>
                  <a:off x="5687645" y="3721689"/>
                  <a:ext cx="79216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i="1" baseline="-25000" dirty="0">
                      <a:solidFill>
                        <a:schemeClr val="tx1"/>
                      </a:solidFill>
                    </a:rPr>
                    <a:t>n</a:t>
                  </a:r>
                </a:p>
              </p:txBody>
            </p:sp>
          </p:grpSp>
          <p:sp>
            <p:nvSpPr>
              <p:cNvPr id="44" name="文本框 43"/>
              <p:cNvSpPr txBox="1">
                <a:spLocks noChangeArrowheads="1"/>
              </p:cNvSpPr>
              <p:nvPr/>
            </p:nvSpPr>
            <p:spPr bwMode="auto">
              <a:xfrm>
                <a:off x="4069234" y="2205831"/>
                <a:ext cx="608955" cy="461665"/>
              </a:xfrm>
              <a:prstGeom prst="rect">
                <a:avLst/>
              </a:prstGeom>
              <a:solidFill>
                <a:srgbClr val="92D050"/>
              </a:solidFill>
              <a:ln w="9525">
                <a:solidFill>
                  <a:schemeClr val="tx1"/>
                </a:solidFill>
                <a:miter lim="800000"/>
              </a:ln>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b="0" i="1" dirty="0">
                    <a:solidFill>
                      <a:schemeClr val="tx1"/>
                    </a:solidFill>
                  </a:rPr>
                  <a:t>n</a:t>
                </a:r>
              </a:p>
            </p:txBody>
          </p:sp>
        </p:grpSp>
        <p:sp>
          <p:nvSpPr>
            <p:cNvPr id="67" name="文本框 66"/>
            <p:cNvSpPr txBox="1">
              <a:spLocks noChangeArrowheads="1"/>
            </p:cNvSpPr>
            <p:nvPr/>
          </p:nvSpPr>
          <p:spPr bwMode="auto">
            <a:xfrm>
              <a:off x="6028860" y="1381349"/>
              <a:ext cx="79216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err="1">
                  <a:solidFill>
                    <a:schemeClr val="tx1"/>
                  </a:solidFill>
                </a:rPr>
                <a:t>a</a:t>
              </a:r>
              <a:r>
                <a:rPr lang="en-US" altLang="zh-CN" sz="2400" b="0" i="1" baseline="-25000" dirty="0" err="1">
                  <a:solidFill>
                    <a:schemeClr val="tx1"/>
                  </a:solidFill>
                </a:rPr>
                <a:t>i</a:t>
              </a:r>
              <a:endParaRPr lang="en-US" altLang="zh-CN" sz="2400" b="0" i="1" baseline="-25000" dirty="0">
                <a:solidFill>
                  <a:schemeClr val="tx1"/>
                </a:solidFill>
              </a:endParaRPr>
            </a:p>
          </p:txBody>
        </p:sp>
      </p:grpSp>
      <p:grpSp>
        <p:nvGrpSpPr>
          <p:cNvPr id="4" name="组合 3"/>
          <p:cNvGrpSpPr/>
          <p:nvPr/>
        </p:nvGrpSpPr>
        <p:grpSpPr>
          <a:xfrm>
            <a:off x="5870575" y="1890131"/>
            <a:ext cx="720725" cy="726539"/>
            <a:chOff x="8007350" y="3781237"/>
            <a:chExt cx="720725" cy="726539"/>
          </a:xfrm>
        </p:grpSpPr>
        <p:sp>
          <p:nvSpPr>
            <p:cNvPr id="68" name="直接连接符 12316"/>
            <p:cNvSpPr>
              <a:spLocks noChangeShapeType="1"/>
            </p:cNvSpPr>
            <p:nvPr/>
          </p:nvSpPr>
          <p:spPr bwMode="auto">
            <a:xfrm flipV="1">
              <a:off x="8360569" y="3781237"/>
              <a:ext cx="0" cy="360363"/>
            </a:xfrm>
            <a:prstGeom prst="line">
              <a:avLst/>
            </a:prstGeom>
            <a:noFill/>
            <a:ln w="28575">
              <a:solidFill>
                <a:srgbClr val="FF505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69" name="文本框 12317"/>
            <p:cNvSpPr txBox="1">
              <a:spLocks noChangeArrowheads="1"/>
            </p:cNvSpPr>
            <p:nvPr/>
          </p:nvSpPr>
          <p:spPr bwMode="auto">
            <a:xfrm>
              <a:off x="8007350" y="4076889"/>
              <a:ext cx="720725"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spcBef>
                  <a:spcPct val="50000"/>
                </a:spcBef>
              </a:pPr>
              <a:r>
                <a:rPr lang="en-US" altLang="zh-CN" dirty="0">
                  <a:solidFill>
                    <a:schemeClr val="accent2"/>
                  </a:solidFill>
                  <a:latin typeface="Arial" panose="020B0604020202020204" pitchFamily="34" charset="0"/>
                </a:rPr>
                <a:t>   </a:t>
              </a:r>
              <a:r>
                <a:rPr lang="en-US" altLang="zh-CN" sz="2200" b="1" i="1" dirty="0">
                  <a:solidFill>
                    <a:srgbClr val="FF0000"/>
                  </a:solidFill>
                  <a:latin typeface="Times New Roman" panose="02020603050405020304" pitchFamily="18" charset="0"/>
                  <a:cs typeface="Times New Roman" panose="02020603050405020304" pitchFamily="18" charset="0"/>
                </a:rPr>
                <a:t>x</a:t>
              </a:r>
              <a:endParaRPr lang="en-US" altLang="zh-CN" sz="2200" b="1" i="1" baseline="-25000" dirty="0">
                <a:solidFill>
                  <a:srgbClr val="FF0000"/>
                </a:solidFill>
                <a:latin typeface="Times New Roman" panose="02020603050405020304" pitchFamily="18" charset="0"/>
                <a:cs typeface="Times New Roman" panose="02020603050405020304" pitchFamily="18" charset="0"/>
              </a:endParaRP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16" dur="500"/>
                                        <p:tgtEl>
                                          <p:spTgt spid="12291">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291">
                                            <p:txEl>
                                              <p:pRg st="7" end="7"/>
                                            </p:txEl>
                                          </p:spTgt>
                                        </p:tgtEl>
                                        <p:attrNameLst>
                                          <p:attrName>style.visibility</p:attrName>
                                        </p:attrNameLst>
                                      </p:cBhvr>
                                      <p:to>
                                        <p:strVal val="visible"/>
                                      </p:to>
                                    </p:set>
                                    <p:animEffect transition="in" filter="blinds(horizontal)">
                                      <p:cBhvr>
                                        <p:cTn id="21" dur="500"/>
                                        <p:tgtEl>
                                          <p:spTgt spid="12291">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26" dur="500"/>
                                        <p:tgtEl>
                                          <p:spTgt spid="12291">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31" dur="500"/>
                                        <p:tgtEl>
                                          <p:spTgt spid="12291">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291">
                                            <p:txEl>
                                              <p:pRg st="10" end="10"/>
                                            </p:txEl>
                                          </p:spTgt>
                                        </p:tgtEl>
                                        <p:attrNameLst>
                                          <p:attrName>style.visibility</p:attrName>
                                        </p:attrNameLst>
                                      </p:cBhvr>
                                      <p:to>
                                        <p:strVal val="visible"/>
                                      </p:to>
                                    </p:set>
                                    <p:animEffect transition="in" filter="blinds(horizontal)">
                                      <p:cBhvr>
                                        <p:cTn id="36" dur="500"/>
                                        <p:tgtEl>
                                          <p:spTgt spid="12291">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2291">
                                            <p:txEl>
                                              <p:pRg st="11" end="11"/>
                                            </p:txEl>
                                          </p:spTgt>
                                        </p:tgtEl>
                                        <p:attrNameLst>
                                          <p:attrName>style.visibility</p:attrName>
                                        </p:attrNameLst>
                                      </p:cBhvr>
                                      <p:to>
                                        <p:strVal val="visible"/>
                                      </p:to>
                                    </p:set>
                                    <p:animEffect transition="in" filter="blinds(horizontal)">
                                      <p:cBhvr>
                                        <p:cTn id="41" dur="500"/>
                                        <p:tgtEl>
                                          <p:spTgt spid="12291">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2291">
                                            <p:txEl>
                                              <p:pRg st="12" end="12"/>
                                            </p:txEl>
                                          </p:spTgt>
                                        </p:tgtEl>
                                        <p:attrNameLst>
                                          <p:attrName>style.visibility</p:attrName>
                                        </p:attrNameLst>
                                      </p:cBhvr>
                                      <p:to>
                                        <p:strVal val="visible"/>
                                      </p:to>
                                    </p:set>
                                    <p:animEffect transition="in" filter="blinds(horizontal)">
                                      <p:cBhvr>
                                        <p:cTn id="46" dur="500"/>
                                        <p:tgtEl>
                                          <p:spTgt spid="12291">
                                            <p:txEl>
                                              <p:pRg st="12" end="1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2291">
                                            <p:txEl>
                                              <p:pRg st="13" end="13"/>
                                            </p:txEl>
                                          </p:spTgt>
                                        </p:tgtEl>
                                        <p:attrNameLst>
                                          <p:attrName>style.visibility</p:attrName>
                                        </p:attrNameLst>
                                      </p:cBhvr>
                                      <p:to>
                                        <p:strVal val="visible"/>
                                      </p:to>
                                    </p:set>
                                    <p:animEffect transition="in" filter="blinds(horizontal)">
                                      <p:cBhvr>
                                        <p:cTn id="51" dur="500"/>
                                        <p:tgtEl>
                                          <p:spTgt spid="12291">
                                            <p:txEl>
                                              <p:pRg st="13" end="1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2291">
                                            <p:txEl>
                                              <p:pRg st="14" end="14"/>
                                            </p:txEl>
                                          </p:spTgt>
                                        </p:tgtEl>
                                        <p:attrNameLst>
                                          <p:attrName>style.visibility</p:attrName>
                                        </p:attrNameLst>
                                      </p:cBhvr>
                                      <p:to>
                                        <p:strVal val="visible"/>
                                      </p:to>
                                    </p:set>
                                    <p:animEffect transition="in" filter="blinds(horizontal)">
                                      <p:cBhvr>
                                        <p:cTn id="56" dur="500"/>
                                        <p:tgtEl>
                                          <p:spTgt spid="12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文本占位符 13314"/>
          <p:cNvSpPr>
            <a:spLocks noGrp="1"/>
          </p:cNvSpPr>
          <p:nvPr>
            <p:ph idx="1"/>
          </p:nvPr>
        </p:nvSpPr>
        <p:spPr>
          <a:xfrm>
            <a:off x="457200" y="1124745"/>
            <a:ext cx="8229600" cy="4968552"/>
          </a:xfrm>
          <a:ln>
            <a:miter/>
          </a:ln>
        </p:spPr>
        <p:txBody>
          <a:bodyPr/>
          <a:lstStyle/>
          <a:p>
            <a:pPr>
              <a:buClr>
                <a:srgbClr val="FF0000"/>
              </a:buClr>
              <a:buFont typeface="Wingdings" panose="05000000000000000000" pitchFamily="2" charset="2"/>
              <a:buChar char="n"/>
            </a:pPr>
            <a:r>
              <a:rPr lang="zh-CN" altLang="en-US" sz="2400" b="1" dirty="0"/>
              <a:t>插入算法</a:t>
            </a:r>
            <a:r>
              <a:rPr lang="zh-CN" altLang="en-US" sz="2400" dirty="0"/>
              <a:t>：</a:t>
            </a:r>
          </a:p>
          <a:p>
            <a:pPr marL="647700" lvl="1">
              <a:buFont typeface="Wingdings" panose="05000000000000000000" pitchFamily="2" charset="2"/>
              <a:buNone/>
            </a:pPr>
            <a:r>
              <a:rPr lang="en-US" altLang="zh-CN" sz="2000" dirty="0" err="1">
                <a:solidFill>
                  <a:srgbClr val="0000FF"/>
                </a:solidFill>
              </a:rPr>
              <a:t>error_code</a:t>
            </a:r>
            <a:r>
              <a:rPr lang="en-US" altLang="zh-CN" sz="2000" dirty="0"/>
              <a:t>  List::Insert (</a:t>
            </a:r>
            <a:r>
              <a:rPr lang="en-US" altLang="zh-CN" sz="2000" dirty="0" err="1">
                <a:solidFill>
                  <a:srgbClr val="FF0000"/>
                </a:solidFill>
              </a:rPr>
              <a:t>const</a:t>
            </a:r>
            <a:r>
              <a:rPr lang="en-US" altLang="zh-CN" sz="2000" dirty="0">
                <a:solidFill>
                  <a:srgbClr val="FF0000"/>
                </a:solidFill>
              </a:rPr>
              <a:t> </a:t>
            </a:r>
            <a:r>
              <a:rPr lang="en-US" altLang="zh-CN" sz="2000" dirty="0" err="1">
                <a:solidFill>
                  <a:srgbClr val="0000FF"/>
                </a:solidFill>
              </a:rPr>
              <a:t>int</a:t>
            </a:r>
            <a:r>
              <a:rPr lang="en-US" altLang="zh-CN" sz="2000" dirty="0"/>
              <a:t> </a:t>
            </a:r>
            <a:r>
              <a:rPr lang="en-US" altLang="zh-CN" sz="2000" i="1" dirty="0" err="1"/>
              <a:t>i</a:t>
            </a:r>
            <a:r>
              <a:rPr lang="en-US" altLang="zh-CN" sz="2000" dirty="0"/>
              <a:t>, </a:t>
            </a:r>
            <a:r>
              <a:rPr lang="en-US" altLang="zh-CN" sz="2000" dirty="0" err="1">
                <a:solidFill>
                  <a:srgbClr val="FF0000"/>
                </a:solidFill>
              </a:rPr>
              <a:t>const</a:t>
            </a:r>
            <a:r>
              <a:rPr lang="en-US" altLang="zh-CN" sz="2000" dirty="0">
                <a:solidFill>
                  <a:srgbClr val="FF0000"/>
                </a:solidFill>
              </a:rPr>
              <a:t> </a:t>
            </a:r>
            <a:r>
              <a:rPr lang="en-US" altLang="zh-CN" sz="2000" dirty="0" err="1">
                <a:solidFill>
                  <a:srgbClr val="0000FF"/>
                </a:solidFill>
              </a:rPr>
              <a:t>elemenType</a:t>
            </a:r>
            <a:r>
              <a:rPr lang="en-US" altLang="zh-CN" sz="2000" dirty="0"/>
              <a:t> </a:t>
            </a:r>
            <a:r>
              <a:rPr lang="en-US" altLang="zh-CN" sz="2000" i="1" dirty="0"/>
              <a:t>x</a:t>
            </a:r>
            <a:r>
              <a:rPr lang="en-US" altLang="zh-CN" sz="2000" dirty="0"/>
              <a:t>)</a:t>
            </a:r>
          </a:p>
          <a:p>
            <a:pPr marL="647700" lvl="1">
              <a:buFont typeface="Wingdings" panose="05000000000000000000" pitchFamily="2" charset="2"/>
              <a:buNone/>
            </a:pPr>
            <a:r>
              <a:rPr lang="en-US" altLang="zh-CN" sz="2000" dirty="0"/>
              <a:t>{</a:t>
            </a:r>
          </a:p>
          <a:p>
            <a:pPr lvl="1">
              <a:buFont typeface="Wingdings" panose="05000000000000000000" pitchFamily="2" charset="2"/>
              <a:buNone/>
            </a:pPr>
            <a:r>
              <a:rPr lang="en-US" altLang="zh-CN" sz="2000" dirty="0">
                <a:solidFill>
                  <a:srgbClr val="0000FF"/>
                </a:solidFill>
              </a:rPr>
              <a:t>    if </a:t>
            </a:r>
            <a:r>
              <a:rPr lang="en-US" altLang="zh-CN" sz="2000" dirty="0"/>
              <a:t>( count == </a:t>
            </a:r>
            <a:r>
              <a:rPr lang="en-US" altLang="zh-CN" sz="2000" i="1" dirty="0" err="1"/>
              <a:t>maxlen</a:t>
            </a:r>
            <a:r>
              <a:rPr lang="en-US" altLang="zh-CN" sz="2000" dirty="0"/>
              <a:t> ) </a:t>
            </a:r>
          </a:p>
          <a:p>
            <a:pPr lvl="1">
              <a:buFont typeface="Wingdings" panose="05000000000000000000" pitchFamily="2" charset="2"/>
              <a:buNone/>
            </a:pPr>
            <a:r>
              <a:rPr lang="en-US" altLang="zh-CN" sz="2000" dirty="0"/>
              <a:t>         </a:t>
            </a:r>
            <a:r>
              <a:rPr lang="en-US" altLang="zh-CN" sz="2000" dirty="0">
                <a:solidFill>
                  <a:srgbClr val="0000FF"/>
                </a:solidFill>
              </a:rPr>
              <a:t> return </a:t>
            </a:r>
            <a:r>
              <a:rPr lang="en-US" altLang="zh-CN" sz="2000" dirty="0"/>
              <a:t>overflow;</a:t>
            </a:r>
          </a:p>
          <a:p>
            <a:pPr lvl="1">
              <a:buFont typeface="Wingdings" panose="05000000000000000000" pitchFamily="2" charset="2"/>
              <a:buNone/>
            </a:pPr>
            <a:r>
              <a:rPr lang="en-US" altLang="zh-CN" sz="2000" dirty="0"/>
              <a:t>   </a:t>
            </a:r>
            <a:r>
              <a:rPr lang="en-US" altLang="zh-CN" sz="2000" dirty="0">
                <a:solidFill>
                  <a:srgbClr val="0000FF"/>
                </a:solidFill>
              </a:rPr>
              <a:t> if </a:t>
            </a:r>
            <a:r>
              <a:rPr lang="en-US" altLang="zh-CN" sz="2000" dirty="0"/>
              <a:t>( </a:t>
            </a:r>
            <a:r>
              <a:rPr lang="en-US" altLang="zh-CN" sz="2000" i="1" dirty="0" err="1"/>
              <a:t>i</a:t>
            </a:r>
            <a:r>
              <a:rPr lang="en-US" altLang="zh-CN" sz="2000" i="1" dirty="0"/>
              <a:t> </a:t>
            </a:r>
            <a:r>
              <a:rPr lang="en-US" altLang="zh-CN" sz="2000" dirty="0"/>
              <a:t>&lt; 1 || </a:t>
            </a:r>
            <a:r>
              <a:rPr lang="en-US" altLang="zh-CN" sz="2000" i="1" dirty="0" err="1"/>
              <a:t>i</a:t>
            </a:r>
            <a:r>
              <a:rPr lang="en-US" altLang="zh-CN" sz="2000" i="1" dirty="0"/>
              <a:t> </a:t>
            </a:r>
            <a:r>
              <a:rPr lang="en-US" altLang="zh-CN" sz="2000" dirty="0"/>
              <a:t>&gt; Length() + 1 ) </a:t>
            </a:r>
          </a:p>
          <a:p>
            <a:pPr lvl="1">
              <a:buFont typeface="Wingdings" panose="05000000000000000000" pitchFamily="2" charset="2"/>
              <a:buNone/>
            </a:pPr>
            <a:r>
              <a:rPr lang="en-US" altLang="zh-CN" sz="2000" dirty="0"/>
              <a:t>          </a:t>
            </a:r>
            <a:r>
              <a:rPr lang="en-US" altLang="zh-CN" sz="2000" dirty="0">
                <a:solidFill>
                  <a:srgbClr val="0000FF"/>
                </a:solidFill>
              </a:rPr>
              <a:t>return</a:t>
            </a:r>
            <a:r>
              <a:rPr lang="en-US" altLang="zh-CN" sz="2000" dirty="0"/>
              <a:t> </a:t>
            </a:r>
            <a:r>
              <a:rPr lang="en-US" altLang="zh-CN" sz="2000" dirty="0" err="1">
                <a:solidFill>
                  <a:srgbClr val="FF0000"/>
                </a:solidFill>
              </a:rPr>
              <a:t>range_error</a:t>
            </a:r>
            <a:r>
              <a:rPr lang="en-US" altLang="zh-CN" sz="2000" dirty="0"/>
              <a:t>;</a:t>
            </a:r>
          </a:p>
          <a:p>
            <a:pPr lvl="1">
              <a:buFont typeface="Wingdings" panose="05000000000000000000" pitchFamily="2" charset="2"/>
              <a:buNone/>
            </a:pPr>
            <a:r>
              <a:rPr lang="en-US" altLang="zh-CN" sz="2000" dirty="0"/>
              <a:t>   </a:t>
            </a:r>
            <a:r>
              <a:rPr lang="en-US" altLang="zh-CN" sz="2000" dirty="0">
                <a:solidFill>
                  <a:srgbClr val="0000FF"/>
                </a:solidFill>
              </a:rPr>
              <a:t>for</a:t>
            </a:r>
            <a:r>
              <a:rPr lang="en-US" altLang="zh-CN" sz="2000" dirty="0"/>
              <a:t>( </a:t>
            </a:r>
            <a:r>
              <a:rPr lang="en-US" altLang="zh-CN" sz="2000" i="1" dirty="0"/>
              <a:t>j</a:t>
            </a:r>
            <a:r>
              <a:rPr lang="en-US" altLang="zh-CN" sz="2000" dirty="0"/>
              <a:t> = count; </a:t>
            </a:r>
            <a:r>
              <a:rPr lang="en-US" altLang="zh-CN" sz="2000" i="1" dirty="0"/>
              <a:t>j</a:t>
            </a:r>
            <a:r>
              <a:rPr lang="en-US" altLang="zh-CN" sz="2000" dirty="0"/>
              <a:t> &gt;=</a:t>
            </a:r>
            <a:r>
              <a:rPr lang="en-US" altLang="zh-CN" sz="2000" i="1" dirty="0"/>
              <a:t> </a:t>
            </a:r>
            <a:r>
              <a:rPr lang="en-US" altLang="zh-CN" sz="2000" i="1" dirty="0" err="1"/>
              <a:t>i</a:t>
            </a:r>
            <a:r>
              <a:rPr lang="en-US" altLang="zh-CN" sz="2000" dirty="0"/>
              <a:t>; </a:t>
            </a:r>
            <a:r>
              <a:rPr lang="en-US" altLang="zh-CN" sz="2000" i="1" dirty="0"/>
              <a:t>j</a:t>
            </a:r>
            <a:r>
              <a:rPr lang="en-US" altLang="zh-CN" sz="2000" dirty="0"/>
              <a:t> -- )  </a:t>
            </a:r>
          </a:p>
          <a:p>
            <a:pPr lvl="1">
              <a:buFont typeface="Wingdings" panose="05000000000000000000" pitchFamily="2" charset="2"/>
              <a:buNone/>
            </a:pPr>
            <a:r>
              <a:rPr lang="en-US" altLang="zh-CN" sz="2000" dirty="0"/>
              <a:t>        </a:t>
            </a:r>
            <a:r>
              <a:rPr lang="it-IT" altLang="en-US" sz="2000" dirty="0"/>
              <a:t>data[</a:t>
            </a:r>
            <a:r>
              <a:rPr lang="it-IT" altLang="en-US" sz="2000" i="1" dirty="0"/>
              <a:t>j</a:t>
            </a:r>
            <a:r>
              <a:rPr lang="it-IT" altLang="en-US" sz="2000" dirty="0"/>
              <a:t>] = data[ </a:t>
            </a:r>
            <a:r>
              <a:rPr lang="it-IT" altLang="en-US" sz="2000" i="1" dirty="0"/>
              <a:t>j-</a:t>
            </a:r>
            <a:r>
              <a:rPr lang="it-IT" altLang="en-US" sz="2000" dirty="0"/>
              <a:t>1 ];</a:t>
            </a:r>
            <a:endParaRPr lang="en-US" altLang="zh-CN" sz="2000" dirty="0"/>
          </a:p>
          <a:p>
            <a:pPr lvl="1">
              <a:buFont typeface="Wingdings" panose="05000000000000000000" pitchFamily="2" charset="2"/>
              <a:buNone/>
            </a:pPr>
            <a:r>
              <a:rPr lang="en-US" altLang="zh-CN" sz="2000" dirty="0"/>
              <a:t>   data[</a:t>
            </a:r>
            <a:r>
              <a:rPr lang="en-US" altLang="zh-CN" sz="2000" i="1" dirty="0"/>
              <a:t>i-</a:t>
            </a:r>
            <a:r>
              <a:rPr lang="en-US" altLang="zh-CN" sz="2000" dirty="0"/>
              <a:t>1] = </a:t>
            </a:r>
            <a:r>
              <a:rPr lang="en-US" altLang="zh-CN" sz="2000" i="1" dirty="0"/>
              <a:t>x</a:t>
            </a:r>
            <a:r>
              <a:rPr lang="en-US" altLang="zh-CN" sz="2000" dirty="0"/>
              <a:t>;                     </a:t>
            </a:r>
          </a:p>
          <a:p>
            <a:pPr lvl="1">
              <a:buFont typeface="Wingdings" panose="05000000000000000000" pitchFamily="2" charset="2"/>
              <a:buNone/>
            </a:pPr>
            <a:r>
              <a:rPr lang="en-US" altLang="zh-CN" sz="2000" dirty="0"/>
              <a:t>    count ++;</a:t>
            </a:r>
          </a:p>
          <a:p>
            <a:pPr lvl="1">
              <a:buFont typeface="Wingdings" panose="05000000000000000000" pitchFamily="2" charset="2"/>
              <a:buNone/>
            </a:pPr>
            <a:r>
              <a:rPr lang="en-US" altLang="zh-CN" sz="2000" dirty="0"/>
              <a:t>    </a:t>
            </a:r>
            <a:r>
              <a:rPr lang="en-US" altLang="zh-CN" sz="2000" dirty="0">
                <a:solidFill>
                  <a:srgbClr val="0000FF"/>
                </a:solidFill>
              </a:rPr>
              <a:t>return</a:t>
            </a:r>
            <a:r>
              <a:rPr lang="en-US" altLang="zh-CN" sz="2000" dirty="0"/>
              <a:t> success;</a:t>
            </a:r>
          </a:p>
          <a:p>
            <a:pPr marL="647700" lvl="1">
              <a:buFont typeface="Wingdings" panose="05000000000000000000" pitchFamily="2" charset="2"/>
              <a:buNone/>
            </a:pPr>
            <a:r>
              <a:rPr lang="en-US" altLang="zh-CN" sz="2000" dirty="0"/>
              <a:t>} </a:t>
            </a:r>
            <a:endParaRPr lang="zh-CN" altLang="en-US" sz="2000" dirty="0"/>
          </a:p>
        </p:txBody>
      </p:sp>
      <p:sp>
        <p:nvSpPr>
          <p:cNvPr id="13316" name="文本框 13315"/>
          <p:cNvSpPr txBox="1">
            <a:spLocks noChangeArrowheads="1"/>
          </p:cNvSpPr>
          <p:nvPr/>
        </p:nvSpPr>
        <p:spPr bwMode="auto">
          <a:xfrm>
            <a:off x="4303614" y="2409385"/>
            <a:ext cx="3312690" cy="400110"/>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0" hangingPunct="0">
              <a:spcBef>
                <a:spcPct val="50000"/>
              </a:spcBef>
            </a:pPr>
            <a:r>
              <a:rPr lang="zh-CN" altLang="en-US" sz="2000" b="1" dirty="0">
                <a:latin typeface="Arial" panose="020B0604020202020204" pitchFamily="34" charset="0"/>
              </a:rPr>
              <a:t>满了：如何描述？</a:t>
            </a:r>
          </a:p>
        </p:txBody>
      </p:sp>
      <p:sp>
        <p:nvSpPr>
          <p:cNvPr id="13317" name="文本框 13316"/>
          <p:cNvSpPr txBox="1">
            <a:spLocks noChangeArrowheads="1"/>
          </p:cNvSpPr>
          <p:nvPr/>
        </p:nvSpPr>
        <p:spPr bwMode="auto">
          <a:xfrm>
            <a:off x="4303614" y="3068445"/>
            <a:ext cx="3312691" cy="400110"/>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0" hangingPunct="0">
              <a:spcBef>
                <a:spcPct val="50000"/>
              </a:spcBef>
            </a:pPr>
            <a:r>
              <a:rPr lang="zh-CN" altLang="en-US" sz="2000" b="1" dirty="0">
                <a:latin typeface="Arial" panose="020B0604020202020204" pitchFamily="34" charset="0"/>
              </a:rPr>
              <a:t>序号不正确：如何描述？</a:t>
            </a:r>
          </a:p>
        </p:txBody>
      </p:sp>
      <p:sp>
        <p:nvSpPr>
          <p:cNvPr id="13318" name="文本框 13317"/>
          <p:cNvSpPr txBox="1">
            <a:spLocks noChangeArrowheads="1"/>
          </p:cNvSpPr>
          <p:nvPr/>
        </p:nvSpPr>
        <p:spPr bwMode="auto">
          <a:xfrm>
            <a:off x="4303614" y="3856750"/>
            <a:ext cx="3286298" cy="400110"/>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0" hangingPunct="0">
              <a:spcBef>
                <a:spcPct val="50000"/>
              </a:spcBef>
            </a:pPr>
            <a:r>
              <a:rPr lang="zh-CN" altLang="en-US" sz="2000" b="1" dirty="0">
                <a:latin typeface="Arial" panose="020B0604020202020204" pitchFamily="34" charset="0"/>
              </a:rPr>
              <a:t>移动元素</a:t>
            </a:r>
            <a:r>
              <a:rPr lang="en-US" altLang="zh-CN" sz="2000" b="1" i="1" dirty="0" err="1">
                <a:latin typeface="Times New Roman" panose="02020603050405020304" pitchFamily="18" charset="0"/>
                <a:cs typeface="Times New Roman" panose="02020603050405020304" pitchFamily="18" charset="0"/>
              </a:rPr>
              <a:t>a</a:t>
            </a:r>
            <a:r>
              <a:rPr lang="en-US" altLang="zh-CN" sz="2000" b="1" i="1" baseline="-25000" dirty="0" err="1">
                <a:latin typeface="Times New Roman" panose="02020603050405020304" pitchFamily="18" charset="0"/>
                <a:cs typeface="Times New Roman" panose="02020603050405020304" pitchFamily="18" charset="0"/>
              </a:rPr>
              <a:t>i</a:t>
            </a:r>
            <a:r>
              <a:rPr lang="en-US" altLang="zh-CN" sz="2000" dirty="0" err="1">
                <a:latin typeface="Arial" panose="020B0604020202020204" pitchFamily="34" charset="0"/>
              </a:rPr>
              <a:t>~</a:t>
            </a:r>
            <a:r>
              <a:rPr lang="en-US" altLang="zh-CN" sz="2000" b="1" i="1" dirty="0" err="1">
                <a:latin typeface="Times New Roman" panose="02020603050405020304" pitchFamily="18" charset="0"/>
                <a:cs typeface="Times New Roman" panose="02020603050405020304" pitchFamily="18" charset="0"/>
              </a:rPr>
              <a:t>a</a:t>
            </a:r>
            <a:r>
              <a:rPr lang="en-US" altLang="zh-CN" sz="2000" b="1" i="1" baseline="-25000" dirty="0" err="1">
                <a:latin typeface="Times New Roman" panose="02020603050405020304" pitchFamily="18" charset="0"/>
                <a:cs typeface="Times New Roman" panose="02020603050405020304" pitchFamily="18" charset="0"/>
              </a:rPr>
              <a:t>n</a:t>
            </a:r>
            <a:r>
              <a:rPr lang="zh-CN" altLang="en-US" sz="2000" b="1" dirty="0">
                <a:latin typeface="Arial" panose="020B0604020202020204" pitchFamily="34" charset="0"/>
              </a:rPr>
              <a:t>：如何描述？</a:t>
            </a:r>
          </a:p>
        </p:txBody>
      </p:sp>
      <p:sp>
        <p:nvSpPr>
          <p:cNvPr id="2"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B8A58E3E-631E-46CC-9DBF-CC7B3CEC2B74}" type="slidenum">
              <a:rPr lang="zh-CN" altLang="en-US" smtClean="0">
                <a:latin typeface="Times New Roman" panose="02020603050405020304" pitchFamily="18" charset="0"/>
              </a:rPr>
              <a:pPr/>
              <a:t>12</a:t>
            </a:fld>
            <a:endParaRPr lang="zh-CN" altLang="en-US">
              <a:latin typeface="Times New Roman" panose="02020603050405020304" pitchFamily="18" charset="0"/>
            </a:endParaRPr>
          </a:p>
        </p:txBody>
      </p:sp>
      <p:grpSp>
        <p:nvGrpSpPr>
          <p:cNvPr id="9" name="组合 114"/>
          <p:cNvGrpSpPr/>
          <p:nvPr/>
        </p:nvGrpSpPr>
        <p:grpSpPr>
          <a:xfrm>
            <a:off x="-551308" y="90243"/>
            <a:ext cx="6225040" cy="679778"/>
            <a:chOff x="-162543" y="3363717"/>
            <a:chExt cx="6225040" cy="679778"/>
          </a:xfrm>
        </p:grpSpPr>
        <p:grpSp>
          <p:nvGrpSpPr>
            <p:cNvPr id="10" name="组合 105"/>
            <p:cNvGrpSpPr/>
            <p:nvPr/>
          </p:nvGrpSpPr>
          <p:grpSpPr>
            <a:xfrm>
              <a:off x="-162543" y="3363717"/>
              <a:ext cx="6225040" cy="679778"/>
              <a:chOff x="-162543" y="3363717"/>
              <a:chExt cx="6225040" cy="679778"/>
            </a:xfrm>
          </p:grpSpPr>
          <p:sp>
            <p:nvSpPr>
              <p:cNvPr id="12"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3" name="TextBox 6"/>
              <p:cNvSpPr txBox="1">
                <a:spLocks noChangeArrowheads="1"/>
              </p:cNvSpPr>
              <p:nvPr/>
            </p:nvSpPr>
            <p:spPr bwMode="auto">
              <a:xfrm>
                <a:off x="-162543" y="3363717"/>
                <a:ext cx="62250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5.2 </a:t>
                </a:r>
                <a:r>
                  <a:rPr lang="zh-CN" altLang="en-US" sz="3600" b="1" dirty="0">
                    <a:latin typeface="Times New Roman" panose="02020603050405020304" pitchFamily="18" charset="0"/>
                    <a:ea typeface="黑体" panose="02010609060101010101" pitchFamily="49" charset="-122"/>
                  </a:rPr>
                  <a:t>顺序表</a:t>
                </a:r>
              </a:p>
            </p:txBody>
          </p:sp>
        </p:grpSp>
        <p:pic>
          <p:nvPicPr>
            <p:cNvPr id="11" name="图片 10" descr="12.jpg"/>
            <p:cNvPicPr>
              <a:picLocks noChangeAspect="1"/>
            </p:cNvPicPr>
            <p:nvPr/>
          </p:nvPicPr>
          <p:blipFill>
            <a:blip r:embed="rId2" cstate="print"/>
            <a:stretch>
              <a:fillRect/>
            </a:stretch>
          </p:blipFill>
          <p:spPr>
            <a:xfrm>
              <a:off x="1115929" y="3530600"/>
              <a:ext cx="446172" cy="431048"/>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1" nodeType="clickEffect">
                                  <p:stCondLst>
                                    <p:cond delay="0"/>
                                  </p:stCondLst>
                                  <p:childTnLst>
                                    <p:set>
                                      <p:cBhvr>
                                        <p:cTn id="21" dur="1" fill="hold">
                                          <p:stCondLst>
                                            <p:cond delay="0"/>
                                          </p:stCondLst>
                                        </p:cTn>
                                        <p:tgtEl>
                                          <p:spTgt spid="13316"/>
                                        </p:tgtEl>
                                        <p:attrNameLst>
                                          <p:attrName>style.visibility</p:attrName>
                                        </p:attrNameLst>
                                      </p:cBhvr>
                                      <p:to>
                                        <p:strVal val="visible"/>
                                      </p:to>
                                    </p:set>
                                    <p:animEffect transition="in" filter="blinds(horizontal)">
                                      <p:cBhvr>
                                        <p:cTn id="22" dur="500"/>
                                        <p:tgtEl>
                                          <p:spTgt spid="133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7" dur="500"/>
                                        <p:tgtEl>
                                          <p:spTgt spid="133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32" dur="500"/>
                                        <p:tgtEl>
                                          <p:spTgt spid="133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1" nodeType="clickEffect">
                                  <p:stCondLst>
                                    <p:cond delay="0"/>
                                  </p:stCondLst>
                                  <p:childTnLst>
                                    <p:set>
                                      <p:cBhvr>
                                        <p:cTn id="36" dur="1" fill="hold">
                                          <p:stCondLst>
                                            <p:cond delay="0"/>
                                          </p:stCondLst>
                                        </p:cTn>
                                        <p:tgtEl>
                                          <p:spTgt spid="13317"/>
                                        </p:tgtEl>
                                        <p:attrNameLst>
                                          <p:attrName>style.visibility</p:attrName>
                                        </p:attrNameLst>
                                      </p:cBhvr>
                                      <p:to>
                                        <p:strVal val="visible"/>
                                      </p:to>
                                    </p:set>
                                    <p:animEffect transition="in" filter="blinds(horizontal)">
                                      <p:cBhvr>
                                        <p:cTn id="37" dur="500"/>
                                        <p:tgtEl>
                                          <p:spTgt spid="1331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42" dur="500"/>
                                        <p:tgtEl>
                                          <p:spTgt spid="1331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47" dur="500"/>
                                        <p:tgtEl>
                                          <p:spTgt spid="1331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1" nodeType="clickEffect">
                                  <p:stCondLst>
                                    <p:cond delay="0"/>
                                  </p:stCondLst>
                                  <p:childTnLst>
                                    <p:set>
                                      <p:cBhvr>
                                        <p:cTn id="51" dur="1" fill="hold">
                                          <p:stCondLst>
                                            <p:cond delay="0"/>
                                          </p:stCondLst>
                                        </p:cTn>
                                        <p:tgtEl>
                                          <p:spTgt spid="13318"/>
                                        </p:tgtEl>
                                        <p:attrNameLst>
                                          <p:attrName>style.visibility</p:attrName>
                                        </p:attrNameLst>
                                      </p:cBhvr>
                                      <p:to>
                                        <p:strVal val="visible"/>
                                      </p:to>
                                    </p:set>
                                    <p:animEffect transition="in" filter="blinds(horizontal)">
                                      <p:cBhvr>
                                        <p:cTn id="52" dur="500"/>
                                        <p:tgtEl>
                                          <p:spTgt spid="1331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57" dur="500"/>
                                        <p:tgtEl>
                                          <p:spTgt spid="1331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315">
                                            <p:txEl>
                                              <p:pRg st="8" end="8"/>
                                            </p:txEl>
                                          </p:spTgt>
                                        </p:tgtEl>
                                        <p:attrNameLst>
                                          <p:attrName>style.visibility</p:attrName>
                                        </p:attrNameLst>
                                      </p:cBhvr>
                                      <p:to>
                                        <p:strVal val="visible"/>
                                      </p:to>
                                    </p:set>
                                    <p:animEffect transition="in" filter="blinds(horizontal)">
                                      <p:cBhvr>
                                        <p:cTn id="62" dur="500"/>
                                        <p:tgtEl>
                                          <p:spTgt spid="1331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3315">
                                            <p:txEl>
                                              <p:pRg st="9" end="9"/>
                                            </p:txEl>
                                          </p:spTgt>
                                        </p:tgtEl>
                                        <p:attrNameLst>
                                          <p:attrName>style.visibility</p:attrName>
                                        </p:attrNameLst>
                                      </p:cBhvr>
                                      <p:to>
                                        <p:strVal val="visible"/>
                                      </p:to>
                                    </p:set>
                                    <p:animEffect transition="in" filter="blinds(horizontal)">
                                      <p:cBhvr>
                                        <p:cTn id="67" dur="500"/>
                                        <p:tgtEl>
                                          <p:spTgt spid="13315">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3315">
                                            <p:txEl>
                                              <p:pRg st="10" end="10"/>
                                            </p:txEl>
                                          </p:spTgt>
                                        </p:tgtEl>
                                        <p:attrNameLst>
                                          <p:attrName>style.visibility</p:attrName>
                                        </p:attrNameLst>
                                      </p:cBhvr>
                                      <p:to>
                                        <p:strVal val="visible"/>
                                      </p:to>
                                    </p:set>
                                    <p:animEffect transition="in" filter="blinds(horizontal)">
                                      <p:cBhvr>
                                        <p:cTn id="72" dur="500"/>
                                        <p:tgtEl>
                                          <p:spTgt spid="13315">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3315">
                                            <p:txEl>
                                              <p:pRg st="11" end="11"/>
                                            </p:txEl>
                                          </p:spTgt>
                                        </p:tgtEl>
                                        <p:attrNameLst>
                                          <p:attrName>style.visibility</p:attrName>
                                        </p:attrNameLst>
                                      </p:cBhvr>
                                      <p:to>
                                        <p:strVal val="visible"/>
                                      </p:to>
                                    </p:set>
                                    <p:animEffect transition="in" filter="blinds(horizontal)">
                                      <p:cBhvr>
                                        <p:cTn id="77" dur="500"/>
                                        <p:tgtEl>
                                          <p:spTgt spid="13315">
                                            <p:txEl>
                                              <p:pRg st="11" end="1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3315">
                                            <p:txEl>
                                              <p:pRg st="12" end="12"/>
                                            </p:txEl>
                                          </p:spTgt>
                                        </p:tgtEl>
                                        <p:attrNameLst>
                                          <p:attrName>style.visibility</p:attrName>
                                        </p:attrNameLst>
                                      </p:cBhvr>
                                      <p:to>
                                        <p:strVal val="visible"/>
                                      </p:to>
                                    </p:set>
                                    <p:animEffect transition="in" filter="blinds(horizontal)">
                                      <p:cBhvr>
                                        <p:cTn id="82" dur="500"/>
                                        <p:tgtEl>
                                          <p:spTgt spid="13315">
                                            <p:txEl>
                                              <p:pRg st="12" end="1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grpId="0" nodeType="clickEffect">
                                  <p:stCondLst>
                                    <p:cond delay="0"/>
                                  </p:stCondLst>
                                  <p:childTnLst>
                                    <p:animEffect transition="out" filter="blinds(horizontal)">
                                      <p:cBhvr>
                                        <p:cTn id="86" dur="500"/>
                                        <p:tgtEl>
                                          <p:spTgt spid="13316"/>
                                        </p:tgtEl>
                                      </p:cBhvr>
                                    </p:animEffect>
                                    <p:set>
                                      <p:cBhvr>
                                        <p:cTn id="87" dur="1" fill="hold">
                                          <p:stCondLst>
                                            <p:cond delay="499"/>
                                          </p:stCondLst>
                                        </p:cTn>
                                        <p:tgtEl>
                                          <p:spTgt spid="13316"/>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0" nodeType="clickEffect">
                                  <p:stCondLst>
                                    <p:cond delay="0"/>
                                  </p:stCondLst>
                                  <p:childTnLst>
                                    <p:animEffect transition="out" filter="blinds(horizontal)">
                                      <p:cBhvr>
                                        <p:cTn id="91" dur="500"/>
                                        <p:tgtEl>
                                          <p:spTgt spid="13317"/>
                                        </p:tgtEl>
                                      </p:cBhvr>
                                    </p:animEffect>
                                    <p:set>
                                      <p:cBhvr>
                                        <p:cTn id="92" dur="1" fill="hold">
                                          <p:stCondLst>
                                            <p:cond delay="499"/>
                                          </p:stCondLst>
                                        </p:cTn>
                                        <p:tgtEl>
                                          <p:spTgt spid="1331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 presetClass="exit" presetSubtype="10" fill="hold" grpId="0" nodeType="clickEffect">
                                  <p:stCondLst>
                                    <p:cond delay="0"/>
                                  </p:stCondLst>
                                  <p:childTnLst>
                                    <p:animEffect transition="out" filter="blinds(horizontal)">
                                      <p:cBhvr>
                                        <p:cTn id="96" dur="500"/>
                                        <p:tgtEl>
                                          <p:spTgt spid="13318"/>
                                        </p:tgtEl>
                                      </p:cBhvr>
                                    </p:animEffect>
                                    <p:set>
                                      <p:cBhvr>
                                        <p:cTn id="97" dur="1" fill="hold">
                                          <p:stCondLst>
                                            <p:cond delay="499"/>
                                          </p:stCondLst>
                                        </p:cTn>
                                        <p:tgtEl>
                                          <p:spTgt spid="133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P spid="13316" grpId="0" animBg="1"/>
      <p:bldP spid="13316" grpId="1" animBg="1"/>
      <p:bldP spid="13317" grpId="0" bldLvl="0" animBg="1"/>
      <p:bldP spid="13317" grpId="1" bldLvl="0" animBg="1"/>
      <p:bldP spid="13318" grpId="0" bldLvl="0" animBg="1"/>
      <p:bldP spid="13318"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文本占位符 14338"/>
          <p:cNvSpPr>
            <a:spLocks noGrp="1"/>
          </p:cNvSpPr>
          <p:nvPr>
            <p:ph idx="1"/>
          </p:nvPr>
        </p:nvSpPr>
        <p:spPr>
          <a:xfrm>
            <a:off x="457200" y="919857"/>
            <a:ext cx="8229600" cy="5173440"/>
          </a:xfrm>
          <a:ln>
            <a:miter/>
          </a:ln>
        </p:spPr>
        <p:txBody>
          <a:bodyPr/>
          <a:lstStyle/>
          <a:p>
            <a:pPr>
              <a:buClr>
                <a:srgbClr val="FF0000"/>
              </a:buClr>
              <a:buFont typeface="Wingdings" panose="05000000000000000000" pitchFamily="2" charset="2"/>
              <a:buChar char="n"/>
            </a:pPr>
            <a:r>
              <a:rPr lang="zh-CN" altLang="en-US" sz="2400" b="1" dirty="0"/>
              <a:t>删除运算：</a:t>
            </a:r>
            <a:endParaRPr lang="en-US" altLang="zh-CN" sz="2400" b="1" dirty="0"/>
          </a:p>
          <a:p>
            <a:pPr lvl="1">
              <a:buClr>
                <a:srgbClr val="FF0000"/>
              </a:buClr>
            </a:pPr>
            <a:r>
              <a:rPr lang="zh-CN" altLang="en-US" sz="2200" b="1" dirty="0"/>
              <a:t>分析：在线性表中删除的</a:t>
            </a:r>
            <a:r>
              <a:rPr lang="zh-CN" altLang="en-US" sz="2200" b="1" dirty="0">
                <a:solidFill>
                  <a:srgbClr val="FF0000"/>
                </a:solidFill>
              </a:rPr>
              <a:t>条件</a:t>
            </a:r>
            <a:r>
              <a:rPr lang="zh-CN" altLang="en-US" sz="2200" b="1" dirty="0"/>
              <a:t>是：</a:t>
            </a:r>
          </a:p>
          <a:p>
            <a:pPr lvl="1">
              <a:buFont typeface="Wingdings" panose="05000000000000000000" pitchFamily="2" charset="2"/>
              <a:buNone/>
            </a:pPr>
            <a:r>
              <a:rPr lang="zh-CN" altLang="en-US" sz="2200" b="1" dirty="0"/>
              <a:t>      存在指定序号的元素。</a:t>
            </a:r>
          </a:p>
          <a:p>
            <a:pPr lvl="1">
              <a:buClr>
                <a:srgbClr val="FF0000"/>
              </a:buClr>
            </a:pPr>
            <a:r>
              <a:rPr lang="zh-CN" altLang="en-US" sz="2200" b="1" dirty="0"/>
              <a:t>删除的</a:t>
            </a:r>
            <a:r>
              <a:rPr lang="zh-CN" altLang="en-US" sz="2200" b="1" dirty="0">
                <a:solidFill>
                  <a:srgbClr val="FF0000"/>
                </a:solidFill>
              </a:rPr>
              <a:t>操作步骤</a:t>
            </a:r>
            <a:r>
              <a:rPr lang="zh-CN" altLang="en-US" sz="2200" b="1" dirty="0"/>
              <a:t>：</a:t>
            </a:r>
          </a:p>
          <a:p>
            <a:pPr lvl="1">
              <a:buFont typeface="Wingdings" panose="05000000000000000000" pitchFamily="2" charset="2"/>
              <a:buNone/>
            </a:pPr>
            <a:r>
              <a:rPr lang="en-US" altLang="zh-CN" sz="2200" b="1" dirty="0"/>
              <a:t>      </a:t>
            </a:r>
            <a:r>
              <a:rPr lang="zh-CN" altLang="en-US" sz="2200" b="1" dirty="0"/>
              <a:t>将后面的元素</a:t>
            </a:r>
            <a:r>
              <a:rPr lang="en-US" altLang="zh-CN" sz="2200" b="1" i="1" dirty="0">
                <a:cs typeface="Times New Roman" panose="02020603050405020304" pitchFamily="18" charset="0"/>
              </a:rPr>
              <a:t>a</a:t>
            </a:r>
            <a:r>
              <a:rPr lang="en-US" altLang="zh-CN" sz="2200" b="1" i="1" baseline="-25000" dirty="0">
                <a:cs typeface="Times New Roman" panose="02020603050405020304" pitchFamily="18" charset="0"/>
              </a:rPr>
              <a:t>i+</a:t>
            </a:r>
            <a:r>
              <a:rPr lang="en-US" altLang="zh-CN" sz="2200" b="1" baseline="-25000" dirty="0">
                <a:cs typeface="Times New Roman" panose="02020603050405020304" pitchFamily="18" charset="0"/>
              </a:rPr>
              <a:t>1</a:t>
            </a:r>
            <a:r>
              <a:rPr lang="en-US" altLang="zh-CN" sz="2200" dirty="0">
                <a:latin typeface="Arial" panose="020B0604020202020204" pitchFamily="34" charset="0"/>
              </a:rPr>
              <a:t>~</a:t>
            </a:r>
            <a:r>
              <a:rPr lang="en-US" altLang="zh-CN" sz="2200" b="1" i="1" dirty="0">
                <a:cs typeface="Times New Roman" panose="02020603050405020304" pitchFamily="18" charset="0"/>
              </a:rPr>
              <a:t>a</a:t>
            </a:r>
            <a:r>
              <a:rPr lang="en-US" altLang="zh-CN" sz="2200" b="1" i="1" baseline="-25000" dirty="0">
                <a:cs typeface="Times New Roman" panose="02020603050405020304" pitchFamily="18" charset="0"/>
              </a:rPr>
              <a:t>n</a:t>
            </a:r>
            <a:r>
              <a:rPr lang="zh-CN" altLang="en-US" sz="2200" b="1" dirty="0"/>
              <a:t>前移</a:t>
            </a:r>
          </a:p>
          <a:p>
            <a:pPr lvl="1">
              <a:buFont typeface="Wingdings" panose="05000000000000000000" pitchFamily="2" charset="2"/>
              <a:buNone/>
            </a:pPr>
            <a:r>
              <a:rPr lang="zh-CN" altLang="en-US" sz="2200" b="1" dirty="0"/>
              <a:t>      </a:t>
            </a:r>
            <a:r>
              <a:rPr lang="en-US" altLang="zh-CN" sz="2200" b="1" dirty="0"/>
              <a:t>count--;</a:t>
            </a:r>
          </a:p>
          <a:p>
            <a:pPr lvl="1">
              <a:buClr>
                <a:srgbClr val="FF0000"/>
              </a:buClr>
            </a:pPr>
            <a:r>
              <a:rPr lang="zh-CN" altLang="en-US" sz="2200" b="1" dirty="0"/>
              <a:t>由此得算法如下：</a:t>
            </a:r>
          </a:p>
          <a:p>
            <a:pPr marL="1007745" lvl="2">
              <a:spcBef>
                <a:spcPts val="330"/>
              </a:spcBef>
              <a:buNone/>
            </a:pPr>
            <a:r>
              <a:rPr lang="en-US" altLang="zh-CN" sz="1800" dirty="0" err="1">
                <a:solidFill>
                  <a:srgbClr val="0000FF"/>
                </a:solidFill>
              </a:rPr>
              <a:t>error_code</a:t>
            </a:r>
            <a:r>
              <a:rPr lang="en-US" altLang="zh-CN" sz="1800" dirty="0"/>
              <a:t> List::</a:t>
            </a:r>
            <a:r>
              <a:rPr lang="en-US" altLang="zh-CN" sz="1800" dirty="0" err="1"/>
              <a:t>Delete_element</a:t>
            </a:r>
            <a:r>
              <a:rPr lang="en-US" altLang="zh-CN" sz="1800" dirty="0"/>
              <a:t>(</a:t>
            </a:r>
            <a:r>
              <a:rPr lang="en-US" altLang="zh-CN" sz="1800" dirty="0" err="1">
                <a:solidFill>
                  <a:srgbClr val="FF0000"/>
                </a:solidFill>
              </a:rPr>
              <a:t>const</a:t>
            </a:r>
            <a:r>
              <a:rPr lang="en-US" altLang="zh-CN" sz="1800" dirty="0"/>
              <a:t> </a:t>
            </a:r>
            <a:r>
              <a:rPr lang="en-US" altLang="zh-CN" sz="1800" dirty="0" err="1">
                <a:solidFill>
                  <a:srgbClr val="0000FF"/>
                </a:solidFill>
              </a:rPr>
              <a:t>int</a:t>
            </a:r>
            <a:r>
              <a:rPr lang="en-US" altLang="zh-CN" sz="1800" dirty="0"/>
              <a:t> </a:t>
            </a:r>
            <a:r>
              <a:rPr lang="en-US" altLang="zh-CN" sz="1800" i="1" dirty="0" err="1"/>
              <a:t>i</a:t>
            </a:r>
            <a:r>
              <a:rPr lang="en-US" altLang="zh-CN" sz="1800" dirty="0"/>
              <a:t>)</a:t>
            </a:r>
          </a:p>
          <a:p>
            <a:pPr marL="1007745" lvl="2">
              <a:spcBef>
                <a:spcPts val="330"/>
              </a:spcBef>
              <a:buNone/>
            </a:pPr>
            <a:r>
              <a:rPr lang="en-US" altLang="zh-CN" sz="1800" dirty="0"/>
              <a:t>{</a:t>
            </a:r>
          </a:p>
          <a:p>
            <a:pPr lvl="2">
              <a:spcBef>
                <a:spcPts val="330"/>
              </a:spcBef>
              <a:buFont typeface="Wingdings" panose="05000000000000000000" pitchFamily="2" charset="2"/>
              <a:buNone/>
            </a:pPr>
            <a:r>
              <a:rPr lang="en-US" altLang="zh-CN" sz="1800" dirty="0"/>
              <a:t>   </a:t>
            </a:r>
            <a:r>
              <a:rPr lang="en-US" altLang="zh-CN" sz="1800" dirty="0">
                <a:solidFill>
                  <a:srgbClr val="0000FF"/>
                </a:solidFill>
              </a:rPr>
              <a:t>if</a:t>
            </a:r>
            <a:r>
              <a:rPr lang="en-US" altLang="zh-CN" sz="1800" dirty="0"/>
              <a:t> ( Length() == 0 ) </a:t>
            </a:r>
            <a:r>
              <a:rPr lang="en-US" altLang="zh-CN" sz="1800" dirty="0">
                <a:solidFill>
                  <a:srgbClr val="0000FF"/>
                </a:solidFill>
              </a:rPr>
              <a:t>return</a:t>
            </a:r>
            <a:r>
              <a:rPr lang="en-US" altLang="zh-CN" sz="1800" dirty="0"/>
              <a:t> underflow;</a:t>
            </a:r>
          </a:p>
          <a:p>
            <a:pPr lvl="2">
              <a:spcBef>
                <a:spcPts val="330"/>
              </a:spcBef>
              <a:buFont typeface="Wingdings" panose="05000000000000000000" pitchFamily="2" charset="2"/>
              <a:buNone/>
            </a:pPr>
            <a:r>
              <a:rPr lang="en-US" altLang="zh-CN" sz="1800" dirty="0"/>
              <a:t>  </a:t>
            </a:r>
            <a:r>
              <a:rPr lang="en-US" altLang="zh-CN" sz="1800" dirty="0">
                <a:solidFill>
                  <a:srgbClr val="0000FF"/>
                </a:solidFill>
              </a:rPr>
              <a:t> if </a:t>
            </a:r>
            <a:r>
              <a:rPr lang="en-US" altLang="zh-CN" sz="1800" dirty="0"/>
              <a:t>( </a:t>
            </a:r>
            <a:r>
              <a:rPr lang="en-US" altLang="zh-CN" sz="1800" i="1" dirty="0" err="1"/>
              <a:t>i</a:t>
            </a:r>
            <a:r>
              <a:rPr lang="en-US" altLang="zh-CN" sz="1800" dirty="0"/>
              <a:t> &lt; 1 || </a:t>
            </a:r>
            <a:r>
              <a:rPr lang="en-US" altLang="zh-CN" sz="1800" i="1" dirty="0" err="1"/>
              <a:t>i</a:t>
            </a:r>
            <a:r>
              <a:rPr lang="en-US" altLang="zh-CN" sz="1800" dirty="0"/>
              <a:t> &gt; Length() ) </a:t>
            </a:r>
            <a:r>
              <a:rPr lang="en-US" altLang="zh-CN" sz="1800" dirty="0">
                <a:solidFill>
                  <a:srgbClr val="0000FF"/>
                </a:solidFill>
              </a:rPr>
              <a:t>return</a:t>
            </a:r>
            <a:r>
              <a:rPr lang="en-US" altLang="zh-CN" sz="1800" dirty="0"/>
              <a:t> </a:t>
            </a:r>
            <a:r>
              <a:rPr lang="en-US" altLang="zh-CN" sz="1800" dirty="0" err="1"/>
              <a:t>range_error</a:t>
            </a:r>
            <a:r>
              <a:rPr lang="en-US" altLang="zh-CN" sz="1800" dirty="0"/>
              <a:t>;</a:t>
            </a:r>
          </a:p>
          <a:p>
            <a:pPr lvl="2">
              <a:spcBef>
                <a:spcPts val="330"/>
              </a:spcBef>
              <a:buFont typeface="Wingdings" panose="05000000000000000000" pitchFamily="2" charset="2"/>
              <a:buNone/>
            </a:pPr>
            <a:r>
              <a:rPr lang="en-US" altLang="zh-CN" sz="1800" dirty="0"/>
              <a:t>   </a:t>
            </a:r>
            <a:r>
              <a:rPr lang="en-US" altLang="zh-CN" sz="1800" dirty="0">
                <a:solidFill>
                  <a:srgbClr val="0000FF"/>
                </a:solidFill>
              </a:rPr>
              <a:t>for</a:t>
            </a:r>
            <a:r>
              <a:rPr lang="en-US" altLang="zh-CN" sz="1800" dirty="0"/>
              <a:t> (</a:t>
            </a:r>
            <a:r>
              <a:rPr lang="en-US" altLang="zh-CN" sz="1800" i="1" dirty="0"/>
              <a:t> j </a:t>
            </a:r>
            <a:r>
              <a:rPr lang="en-US" altLang="zh-CN" sz="1800" dirty="0"/>
              <a:t>= </a:t>
            </a:r>
            <a:r>
              <a:rPr lang="en-US" altLang="zh-CN" sz="1800" i="1" dirty="0" err="1"/>
              <a:t>i</a:t>
            </a:r>
            <a:r>
              <a:rPr lang="en-US" altLang="zh-CN" sz="1800" dirty="0"/>
              <a:t> + 1;</a:t>
            </a:r>
            <a:r>
              <a:rPr lang="en-US" altLang="zh-CN" sz="1800" i="1" dirty="0"/>
              <a:t> j </a:t>
            </a:r>
            <a:r>
              <a:rPr lang="en-US" altLang="zh-CN" sz="1800" dirty="0"/>
              <a:t>&lt;=Length(); </a:t>
            </a:r>
            <a:r>
              <a:rPr lang="en-US" altLang="zh-CN" sz="1800" i="1" dirty="0"/>
              <a:t>j</a:t>
            </a:r>
            <a:r>
              <a:rPr lang="en-US" altLang="zh-CN" sz="1800" dirty="0"/>
              <a:t> ++ )</a:t>
            </a:r>
          </a:p>
          <a:p>
            <a:pPr lvl="2">
              <a:spcBef>
                <a:spcPts val="330"/>
              </a:spcBef>
              <a:buFont typeface="Wingdings" panose="05000000000000000000" pitchFamily="2" charset="2"/>
              <a:buNone/>
            </a:pPr>
            <a:r>
              <a:rPr lang="en-US" altLang="zh-CN" sz="1800" dirty="0"/>
              <a:t>        data[</a:t>
            </a:r>
            <a:r>
              <a:rPr lang="en-US" altLang="zh-CN" sz="1800" i="1" dirty="0"/>
              <a:t>j</a:t>
            </a:r>
            <a:r>
              <a:rPr lang="en-US" altLang="zh-CN" sz="1800" dirty="0"/>
              <a:t>-2] = data[</a:t>
            </a:r>
            <a:r>
              <a:rPr lang="en-US" altLang="zh-CN" sz="1800" i="1" dirty="0"/>
              <a:t>j</a:t>
            </a:r>
            <a:r>
              <a:rPr lang="en-US" altLang="zh-CN" sz="1800" dirty="0"/>
              <a:t>-1];</a:t>
            </a:r>
          </a:p>
          <a:p>
            <a:pPr lvl="2">
              <a:spcBef>
                <a:spcPts val="330"/>
              </a:spcBef>
              <a:buFont typeface="Wingdings" panose="05000000000000000000" pitchFamily="2" charset="2"/>
              <a:buNone/>
            </a:pPr>
            <a:r>
              <a:rPr lang="en-US" altLang="zh-CN" sz="1800" dirty="0"/>
              <a:t>   count --;</a:t>
            </a:r>
          </a:p>
          <a:p>
            <a:pPr lvl="2">
              <a:spcBef>
                <a:spcPts val="330"/>
              </a:spcBef>
              <a:buFont typeface="Wingdings" panose="05000000000000000000" pitchFamily="2" charset="2"/>
              <a:buNone/>
            </a:pPr>
            <a:r>
              <a:rPr lang="en-US" altLang="zh-CN" sz="1800" dirty="0"/>
              <a:t>   </a:t>
            </a:r>
            <a:r>
              <a:rPr lang="en-US" altLang="zh-CN" sz="1800" dirty="0">
                <a:solidFill>
                  <a:srgbClr val="0000FF"/>
                </a:solidFill>
              </a:rPr>
              <a:t>return</a:t>
            </a:r>
            <a:r>
              <a:rPr lang="en-US" altLang="zh-CN" sz="1800" dirty="0"/>
              <a:t> success;</a:t>
            </a:r>
          </a:p>
          <a:p>
            <a:pPr marL="1007745" lvl="2">
              <a:spcBef>
                <a:spcPts val="330"/>
              </a:spcBef>
              <a:buFont typeface="Wingdings" panose="05000000000000000000" pitchFamily="2" charset="2"/>
              <a:buNone/>
            </a:pPr>
            <a:r>
              <a:rPr lang="en-US" altLang="zh-CN" sz="1800" dirty="0"/>
              <a:t>}</a:t>
            </a:r>
          </a:p>
        </p:txBody>
      </p:sp>
      <p:sp>
        <p:nvSpPr>
          <p:cNvPr id="14340" name="文本框 14339"/>
          <p:cNvSpPr txBox="1">
            <a:spLocks noChangeArrowheads="1"/>
          </p:cNvSpPr>
          <p:nvPr/>
        </p:nvSpPr>
        <p:spPr bwMode="auto">
          <a:xfrm>
            <a:off x="5673732" y="4659366"/>
            <a:ext cx="3240782" cy="369332"/>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0" hangingPunct="0">
              <a:spcBef>
                <a:spcPct val="50000"/>
              </a:spcBef>
            </a:pPr>
            <a:r>
              <a:rPr lang="zh-CN" altLang="en-US" b="1" dirty="0">
                <a:latin typeface="Arial" panose="020B0604020202020204" pitchFamily="34" charset="0"/>
              </a:rPr>
              <a:t>移动元素</a:t>
            </a:r>
            <a:r>
              <a:rPr lang="en-US" altLang="zh-CN" b="1" i="1" dirty="0">
                <a:latin typeface="Times New Roman" panose="02020603050405020304" pitchFamily="18" charset="0"/>
                <a:cs typeface="Times New Roman" panose="02020603050405020304" pitchFamily="18" charset="0"/>
              </a:rPr>
              <a:t>a</a:t>
            </a:r>
            <a:r>
              <a:rPr lang="en-US" altLang="zh-CN" b="1" i="1" baseline="-25000" dirty="0">
                <a:latin typeface="Times New Roman" panose="02020603050405020304" pitchFamily="18" charset="0"/>
                <a:cs typeface="Times New Roman" panose="02020603050405020304" pitchFamily="18" charset="0"/>
              </a:rPr>
              <a:t>i+</a:t>
            </a:r>
            <a:r>
              <a:rPr lang="en-US" altLang="zh-CN" b="1" baseline="-25000" dirty="0">
                <a:latin typeface="Times New Roman" panose="02020603050405020304" pitchFamily="18" charset="0"/>
                <a:cs typeface="Times New Roman" panose="02020603050405020304" pitchFamily="18" charset="0"/>
              </a:rPr>
              <a:t>1</a:t>
            </a:r>
            <a:r>
              <a:rPr lang="en-US" altLang="zh-CN" dirty="0">
                <a:latin typeface="Arial" panose="020B0604020202020204" pitchFamily="34" charset="0"/>
              </a:rPr>
              <a:t>~</a:t>
            </a:r>
            <a:r>
              <a:rPr lang="en-US" altLang="zh-CN" b="1" i="1" dirty="0">
                <a:latin typeface="Times New Roman" panose="02020603050405020304" pitchFamily="18" charset="0"/>
                <a:cs typeface="Times New Roman" panose="02020603050405020304" pitchFamily="18" charset="0"/>
              </a:rPr>
              <a:t>a</a:t>
            </a:r>
            <a:r>
              <a:rPr lang="en-US" altLang="zh-CN" b="1" i="1" baseline="-25000" dirty="0">
                <a:latin typeface="Times New Roman" panose="02020603050405020304" pitchFamily="18" charset="0"/>
                <a:cs typeface="Times New Roman" panose="02020603050405020304" pitchFamily="18" charset="0"/>
              </a:rPr>
              <a:t>n </a:t>
            </a:r>
            <a:r>
              <a:rPr lang="zh-CN" altLang="en-US" b="1" dirty="0">
                <a:latin typeface="Arial" panose="020B0604020202020204" pitchFamily="34" charset="0"/>
              </a:rPr>
              <a:t>：如何描述？</a:t>
            </a:r>
          </a:p>
        </p:txBody>
      </p:sp>
      <p:sp>
        <p:nvSpPr>
          <p:cNvPr id="14341" name="文本框 14340"/>
          <p:cNvSpPr txBox="1">
            <a:spLocks noChangeArrowheads="1"/>
          </p:cNvSpPr>
          <p:nvPr/>
        </p:nvSpPr>
        <p:spPr bwMode="auto">
          <a:xfrm>
            <a:off x="5687672" y="3966718"/>
            <a:ext cx="2808287" cy="366713"/>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spcBef>
                <a:spcPct val="50000"/>
              </a:spcBef>
            </a:pPr>
            <a:r>
              <a:rPr lang="zh-CN" altLang="en-US" b="1" dirty="0">
                <a:latin typeface="Arial" panose="020B0604020202020204" pitchFamily="34" charset="0"/>
              </a:rPr>
              <a:t>序号不正确：如何描述？</a:t>
            </a:r>
          </a:p>
        </p:txBody>
      </p:sp>
      <p:sp>
        <p:nvSpPr>
          <p:cNvPr id="2"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EEA481D5-E023-43DC-B02D-0103D85FBD12}" type="slidenum">
              <a:rPr lang="zh-CN" altLang="en-US" smtClean="0">
                <a:latin typeface="Times New Roman" panose="02020603050405020304" pitchFamily="18" charset="0"/>
              </a:rPr>
              <a:pPr/>
              <a:t>13</a:t>
            </a:fld>
            <a:endParaRPr lang="zh-CN" altLang="en-US">
              <a:latin typeface="Times New Roman" panose="02020603050405020304" pitchFamily="18" charset="0"/>
            </a:endParaRPr>
          </a:p>
        </p:txBody>
      </p:sp>
      <p:grpSp>
        <p:nvGrpSpPr>
          <p:cNvPr id="8" name="组合 114"/>
          <p:cNvGrpSpPr/>
          <p:nvPr/>
        </p:nvGrpSpPr>
        <p:grpSpPr>
          <a:xfrm>
            <a:off x="-551308" y="90243"/>
            <a:ext cx="6225040" cy="679778"/>
            <a:chOff x="-162543" y="3363717"/>
            <a:chExt cx="6225040" cy="679778"/>
          </a:xfrm>
        </p:grpSpPr>
        <p:grpSp>
          <p:nvGrpSpPr>
            <p:cNvPr id="9" name="组合 105"/>
            <p:cNvGrpSpPr/>
            <p:nvPr/>
          </p:nvGrpSpPr>
          <p:grpSpPr>
            <a:xfrm>
              <a:off x="-162543" y="3363717"/>
              <a:ext cx="6225040" cy="679778"/>
              <a:chOff x="-162543" y="3363717"/>
              <a:chExt cx="6225040" cy="679778"/>
            </a:xfrm>
          </p:grpSpPr>
          <p:sp>
            <p:nvSpPr>
              <p:cNvPr id="11"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2" name="TextBox 6"/>
              <p:cNvSpPr txBox="1">
                <a:spLocks noChangeArrowheads="1"/>
              </p:cNvSpPr>
              <p:nvPr/>
            </p:nvSpPr>
            <p:spPr bwMode="auto">
              <a:xfrm>
                <a:off x="-162543" y="3363717"/>
                <a:ext cx="62250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5.2 </a:t>
                </a:r>
                <a:r>
                  <a:rPr lang="zh-CN" altLang="en-US" sz="3600" b="1" dirty="0">
                    <a:latin typeface="Times New Roman" panose="02020603050405020304" pitchFamily="18" charset="0"/>
                    <a:ea typeface="黑体" panose="02010609060101010101" pitchFamily="49" charset="-122"/>
                  </a:rPr>
                  <a:t>顺序表</a:t>
                </a:r>
              </a:p>
            </p:txBody>
          </p:sp>
        </p:grpSp>
        <p:pic>
          <p:nvPicPr>
            <p:cNvPr id="10" name="图片 9" descr="12.jpg"/>
            <p:cNvPicPr>
              <a:picLocks noChangeAspect="1"/>
            </p:cNvPicPr>
            <p:nvPr/>
          </p:nvPicPr>
          <p:blipFill>
            <a:blip r:embed="rId2" cstate="print"/>
            <a:stretch>
              <a:fillRect/>
            </a:stretch>
          </p:blipFill>
          <p:spPr>
            <a:xfrm>
              <a:off x="1115929" y="3530600"/>
              <a:ext cx="446172" cy="431048"/>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7" dur="500"/>
                                        <p:tgtEl>
                                          <p:spTgt spid="14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2" dur="500"/>
                                        <p:tgtEl>
                                          <p:spTgt spid="14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27" dur="500"/>
                                        <p:tgtEl>
                                          <p:spTgt spid="143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32" dur="500"/>
                                        <p:tgtEl>
                                          <p:spTgt spid="143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37" dur="500"/>
                                        <p:tgtEl>
                                          <p:spTgt spid="14339">
                                            <p:txEl>
                                              <p:pRg st="6" end="6"/>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339">
                                            <p:txEl>
                                              <p:pRg st="7" end="7"/>
                                            </p:txEl>
                                          </p:spTgt>
                                        </p:tgtEl>
                                        <p:attrNameLst>
                                          <p:attrName>style.visibility</p:attrName>
                                        </p:attrNameLst>
                                      </p:cBhvr>
                                      <p:to>
                                        <p:strVal val="visible"/>
                                      </p:to>
                                    </p:set>
                                    <p:animEffect transition="in" filter="blinds(horizontal)">
                                      <p:cBhvr>
                                        <p:cTn id="40" dur="500"/>
                                        <p:tgtEl>
                                          <p:spTgt spid="14339">
                                            <p:txEl>
                                              <p:pRg st="7" end="7"/>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4339">
                                            <p:txEl>
                                              <p:pRg st="8" end="8"/>
                                            </p:txEl>
                                          </p:spTgt>
                                        </p:tgtEl>
                                        <p:attrNameLst>
                                          <p:attrName>style.visibility</p:attrName>
                                        </p:attrNameLst>
                                      </p:cBhvr>
                                      <p:to>
                                        <p:strVal val="visible"/>
                                      </p:to>
                                    </p:set>
                                    <p:animEffect transition="in" filter="blinds(horizontal)">
                                      <p:cBhvr>
                                        <p:cTn id="43" dur="500"/>
                                        <p:tgtEl>
                                          <p:spTgt spid="14339">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4339">
                                            <p:txEl>
                                              <p:pRg st="9" end="9"/>
                                            </p:txEl>
                                          </p:spTgt>
                                        </p:tgtEl>
                                        <p:attrNameLst>
                                          <p:attrName>style.visibility</p:attrName>
                                        </p:attrNameLst>
                                      </p:cBhvr>
                                      <p:to>
                                        <p:strVal val="visible"/>
                                      </p:to>
                                    </p:set>
                                    <p:animEffect transition="in" filter="blinds(horizontal)">
                                      <p:cBhvr>
                                        <p:cTn id="48" dur="500"/>
                                        <p:tgtEl>
                                          <p:spTgt spid="14339">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1" nodeType="clickEffect">
                                  <p:stCondLst>
                                    <p:cond delay="0"/>
                                  </p:stCondLst>
                                  <p:childTnLst>
                                    <p:set>
                                      <p:cBhvr>
                                        <p:cTn id="52" dur="1" fill="hold">
                                          <p:stCondLst>
                                            <p:cond delay="0"/>
                                          </p:stCondLst>
                                        </p:cTn>
                                        <p:tgtEl>
                                          <p:spTgt spid="14341"/>
                                        </p:tgtEl>
                                        <p:attrNameLst>
                                          <p:attrName>style.visibility</p:attrName>
                                        </p:attrNameLst>
                                      </p:cBhvr>
                                      <p:to>
                                        <p:strVal val="visible"/>
                                      </p:to>
                                    </p:set>
                                    <p:animEffect transition="in" filter="blinds(horizontal)">
                                      <p:cBhvr>
                                        <p:cTn id="53" dur="500"/>
                                        <p:tgtEl>
                                          <p:spTgt spid="1434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4339">
                                            <p:txEl>
                                              <p:pRg st="10" end="10"/>
                                            </p:txEl>
                                          </p:spTgt>
                                        </p:tgtEl>
                                        <p:attrNameLst>
                                          <p:attrName>style.visibility</p:attrName>
                                        </p:attrNameLst>
                                      </p:cBhvr>
                                      <p:to>
                                        <p:strVal val="visible"/>
                                      </p:to>
                                    </p:set>
                                    <p:animEffect transition="in" filter="blinds(horizontal)">
                                      <p:cBhvr>
                                        <p:cTn id="58" dur="500"/>
                                        <p:tgtEl>
                                          <p:spTgt spid="14339">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1" nodeType="clickEffect">
                                  <p:stCondLst>
                                    <p:cond delay="0"/>
                                  </p:stCondLst>
                                  <p:childTnLst>
                                    <p:set>
                                      <p:cBhvr>
                                        <p:cTn id="62" dur="1" fill="hold">
                                          <p:stCondLst>
                                            <p:cond delay="0"/>
                                          </p:stCondLst>
                                        </p:cTn>
                                        <p:tgtEl>
                                          <p:spTgt spid="14340"/>
                                        </p:tgtEl>
                                        <p:attrNameLst>
                                          <p:attrName>style.visibility</p:attrName>
                                        </p:attrNameLst>
                                      </p:cBhvr>
                                      <p:to>
                                        <p:strVal val="visible"/>
                                      </p:to>
                                    </p:set>
                                    <p:animEffect transition="in" filter="blinds(horizontal)">
                                      <p:cBhvr>
                                        <p:cTn id="63" dur="500"/>
                                        <p:tgtEl>
                                          <p:spTgt spid="14340"/>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4339">
                                            <p:txEl>
                                              <p:pRg st="11" end="11"/>
                                            </p:txEl>
                                          </p:spTgt>
                                        </p:tgtEl>
                                        <p:attrNameLst>
                                          <p:attrName>style.visibility</p:attrName>
                                        </p:attrNameLst>
                                      </p:cBhvr>
                                      <p:to>
                                        <p:strVal val="visible"/>
                                      </p:to>
                                    </p:set>
                                    <p:animEffect transition="in" filter="blinds(horizontal)">
                                      <p:cBhvr>
                                        <p:cTn id="68" dur="500"/>
                                        <p:tgtEl>
                                          <p:spTgt spid="14339">
                                            <p:txEl>
                                              <p:pRg st="11" end="1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4339">
                                            <p:txEl>
                                              <p:pRg st="12" end="12"/>
                                            </p:txEl>
                                          </p:spTgt>
                                        </p:tgtEl>
                                        <p:attrNameLst>
                                          <p:attrName>style.visibility</p:attrName>
                                        </p:attrNameLst>
                                      </p:cBhvr>
                                      <p:to>
                                        <p:strVal val="visible"/>
                                      </p:to>
                                    </p:set>
                                    <p:animEffect transition="in" filter="blinds(horizontal)">
                                      <p:cBhvr>
                                        <p:cTn id="73" dur="500"/>
                                        <p:tgtEl>
                                          <p:spTgt spid="14339">
                                            <p:txEl>
                                              <p:pRg st="12" end="1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4339">
                                            <p:txEl>
                                              <p:pRg st="13" end="13"/>
                                            </p:txEl>
                                          </p:spTgt>
                                        </p:tgtEl>
                                        <p:attrNameLst>
                                          <p:attrName>style.visibility</p:attrName>
                                        </p:attrNameLst>
                                      </p:cBhvr>
                                      <p:to>
                                        <p:strVal val="visible"/>
                                      </p:to>
                                    </p:set>
                                    <p:animEffect transition="in" filter="blinds(horizontal)">
                                      <p:cBhvr>
                                        <p:cTn id="78" dur="500"/>
                                        <p:tgtEl>
                                          <p:spTgt spid="14339">
                                            <p:txEl>
                                              <p:pRg st="13" end="1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4339">
                                            <p:txEl>
                                              <p:pRg st="14" end="14"/>
                                            </p:txEl>
                                          </p:spTgt>
                                        </p:tgtEl>
                                        <p:attrNameLst>
                                          <p:attrName>style.visibility</p:attrName>
                                        </p:attrNameLst>
                                      </p:cBhvr>
                                      <p:to>
                                        <p:strVal val="visible"/>
                                      </p:to>
                                    </p:set>
                                    <p:animEffect transition="in" filter="blinds(horizontal)">
                                      <p:cBhvr>
                                        <p:cTn id="83" dur="500"/>
                                        <p:tgtEl>
                                          <p:spTgt spid="14339">
                                            <p:txEl>
                                              <p:pRg st="14" end="1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4339">
                                            <p:txEl>
                                              <p:pRg st="15" end="15"/>
                                            </p:txEl>
                                          </p:spTgt>
                                        </p:tgtEl>
                                        <p:attrNameLst>
                                          <p:attrName>style.visibility</p:attrName>
                                        </p:attrNameLst>
                                      </p:cBhvr>
                                      <p:to>
                                        <p:strVal val="visible"/>
                                      </p:to>
                                    </p:set>
                                    <p:animEffect transition="in" filter="blinds(horizontal)">
                                      <p:cBhvr>
                                        <p:cTn id="88" dur="500"/>
                                        <p:tgtEl>
                                          <p:spTgt spid="14339">
                                            <p:txEl>
                                              <p:pRg st="15" end="15"/>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xit" presetSubtype="10" fill="hold" grpId="0" nodeType="clickEffect">
                                  <p:stCondLst>
                                    <p:cond delay="0"/>
                                  </p:stCondLst>
                                  <p:childTnLst>
                                    <p:animEffect transition="out" filter="blinds(horizontal)">
                                      <p:cBhvr>
                                        <p:cTn id="92" dur="500"/>
                                        <p:tgtEl>
                                          <p:spTgt spid="14341"/>
                                        </p:tgtEl>
                                      </p:cBhvr>
                                    </p:animEffect>
                                    <p:set>
                                      <p:cBhvr>
                                        <p:cTn id="93" dur="1" fill="hold">
                                          <p:stCondLst>
                                            <p:cond delay="499"/>
                                          </p:stCondLst>
                                        </p:cTn>
                                        <p:tgtEl>
                                          <p:spTgt spid="14341"/>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grpId="0" nodeType="clickEffect">
                                  <p:stCondLst>
                                    <p:cond delay="0"/>
                                  </p:stCondLst>
                                  <p:childTnLst>
                                    <p:animEffect transition="out" filter="blinds(horizontal)">
                                      <p:cBhvr>
                                        <p:cTn id="97" dur="500"/>
                                        <p:tgtEl>
                                          <p:spTgt spid="14340"/>
                                        </p:tgtEl>
                                      </p:cBhvr>
                                    </p:animEffect>
                                    <p:set>
                                      <p:cBhvr>
                                        <p:cTn id="98" dur="1" fill="hold">
                                          <p:stCondLst>
                                            <p:cond delay="499"/>
                                          </p:stCondLst>
                                        </p:cTn>
                                        <p:tgtEl>
                                          <p:spTgt spid="14340"/>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2" nodeType="clickEffect">
                                  <p:stCondLst>
                                    <p:cond delay="0"/>
                                  </p:stCondLst>
                                  <p:childTnLst>
                                    <p:set>
                                      <p:cBhvr>
                                        <p:cTn id="102" dur="1" fill="hold">
                                          <p:stCondLst>
                                            <p:cond delay="0"/>
                                          </p:stCondLst>
                                        </p:cTn>
                                        <p:tgtEl>
                                          <p:spTgt spid="14341"/>
                                        </p:tgtEl>
                                        <p:attrNameLst>
                                          <p:attrName>style.visibility</p:attrName>
                                        </p:attrNameLst>
                                      </p:cBhvr>
                                      <p:to>
                                        <p:strVal val="visible"/>
                                      </p:to>
                                    </p:set>
                                    <p:animEffect transition="in" filter="blinds(horizontal)">
                                      <p:cBhvr>
                                        <p:cTn id="103" dur="500"/>
                                        <p:tgtEl>
                                          <p:spTgt spid="14341"/>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2" nodeType="clickEffect">
                                  <p:stCondLst>
                                    <p:cond delay="0"/>
                                  </p:stCondLst>
                                  <p:childTnLst>
                                    <p:set>
                                      <p:cBhvr>
                                        <p:cTn id="107" dur="1" fill="hold">
                                          <p:stCondLst>
                                            <p:cond delay="0"/>
                                          </p:stCondLst>
                                        </p:cTn>
                                        <p:tgtEl>
                                          <p:spTgt spid="14340"/>
                                        </p:tgtEl>
                                        <p:attrNameLst>
                                          <p:attrName>style.visibility</p:attrName>
                                        </p:attrNameLst>
                                      </p:cBhvr>
                                      <p:to>
                                        <p:strVal val="visible"/>
                                      </p:to>
                                    </p:set>
                                    <p:animEffect transition="in" filter="blinds(horizontal)">
                                      <p:cBhvr>
                                        <p:cTn id="108"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P spid="14340" grpId="0" animBg="1"/>
      <p:bldP spid="14340" grpId="1" animBg="1"/>
      <p:bldP spid="14340" grpId="2" animBg="1"/>
      <p:bldP spid="14341" grpId="0" bldLvl="0" animBg="1"/>
      <p:bldP spid="14341" grpId="1" bldLvl="0" animBg="1"/>
      <p:bldP spid="14341" grpId="2"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15362"/>
          <p:cNvSpPr>
            <a:spLocks noGrp="1" noChangeArrowheads="1"/>
          </p:cNvSpPr>
          <p:nvPr>
            <p:ph idx="1"/>
          </p:nvPr>
        </p:nvSpPr>
        <p:spPr>
          <a:xfrm>
            <a:off x="457200" y="919857"/>
            <a:ext cx="8507288" cy="5173440"/>
          </a:xfrm>
        </p:spPr>
        <p:txBody>
          <a:bodyPr/>
          <a:lstStyle/>
          <a:p>
            <a:pPr>
              <a:buClr>
                <a:srgbClr val="FF0000"/>
              </a:buClr>
              <a:buFont typeface="Wingdings" panose="05000000000000000000" pitchFamily="2" charset="2"/>
              <a:buChar char="n"/>
            </a:pPr>
            <a:r>
              <a:rPr lang="zh-CN" altLang="en-US" sz="2400" b="1" dirty="0"/>
              <a:t>分析：</a:t>
            </a:r>
          </a:p>
          <a:p>
            <a:pPr lvl="1">
              <a:buClr>
                <a:srgbClr val="FF0000"/>
              </a:buClr>
              <a:buFont typeface="Arial" panose="020B0604020202020204" pitchFamily="34" charset="0"/>
              <a:buChar char="•"/>
            </a:pPr>
            <a:r>
              <a:rPr lang="zh-CN" altLang="en-US" sz="2200" b="1" dirty="0"/>
              <a:t>插入算法：</a:t>
            </a:r>
          </a:p>
          <a:p>
            <a:pPr>
              <a:buFont typeface="Wingdings" panose="05000000000000000000" pitchFamily="2" charset="2"/>
              <a:buNone/>
            </a:pPr>
            <a:r>
              <a:rPr lang="zh-CN" altLang="en-US" sz="2200" b="1" dirty="0"/>
              <a:t>            在</a:t>
            </a:r>
            <a:r>
              <a:rPr lang="en-US" altLang="zh-CN" sz="2200" b="1" i="1" dirty="0" err="1"/>
              <a:t>i</a:t>
            </a:r>
            <a:r>
              <a:rPr lang="zh-CN" altLang="en-US" sz="2200" b="1" dirty="0"/>
              <a:t>分别为 </a:t>
            </a:r>
            <a:r>
              <a:rPr lang="en-US" altLang="zh-CN" sz="2200" b="1" dirty="0"/>
              <a:t>1, 2, …, </a:t>
            </a:r>
            <a:r>
              <a:rPr lang="en-US" altLang="zh-CN" sz="2200" b="1" i="1" dirty="0"/>
              <a:t>n</a:t>
            </a:r>
            <a:r>
              <a:rPr lang="en-US" altLang="zh-CN" sz="2200" b="1" dirty="0"/>
              <a:t>+1 </a:t>
            </a:r>
            <a:r>
              <a:rPr lang="zh-CN" altLang="en-US" sz="2200" b="1" dirty="0"/>
              <a:t>时，元素移动的次数分别为</a:t>
            </a:r>
          </a:p>
          <a:p>
            <a:pPr>
              <a:buFont typeface="Wingdings" panose="05000000000000000000" pitchFamily="2" charset="2"/>
              <a:buNone/>
            </a:pPr>
            <a:r>
              <a:rPr lang="en-US" altLang="zh-CN" sz="2200" b="1" dirty="0"/>
              <a:t>                    </a:t>
            </a:r>
            <a:r>
              <a:rPr lang="en-US" altLang="zh-CN" sz="2200" b="1" i="1" dirty="0"/>
              <a:t>n</a:t>
            </a:r>
            <a:r>
              <a:rPr lang="en-US" altLang="zh-CN" sz="2200" b="1" dirty="0"/>
              <a:t>,  </a:t>
            </a:r>
            <a:r>
              <a:rPr lang="en-US" altLang="zh-CN" sz="2200" b="1" i="1" dirty="0"/>
              <a:t>n</a:t>
            </a:r>
            <a:r>
              <a:rPr lang="en-US" altLang="zh-CN" sz="2200" b="1" dirty="0"/>
              <a:t>-1,  …,  0</a:t>
            </a:r>
            <a:r>
              <a:rPr lang="zh-CN" altLang="en-US" sz="2200" b="1" dirty="0"/>
              <a:t>。</a:t>
            </a:r>
          </a:p>
          <a:p>
            <a:pPr>
              <a:buFont typeface="Wingdings" panose="05000000000000000000" pitchFamily="2" charset="2"/>
              <a:buNone/>
            </a:pPr>
            <a:r>
              <a:rPr lang="zh-CN" altLang="en-US" sz="2200" b="1" dirty="0"/>
              <a:t>            在等概率的情况下，每插入一个元素平均移动次数：</a:t>
            </a:r>
          </a:p>
          <a:p>
            <a:pPr>
              <a:buFont typeface="Wingdings" panose="05000000000000000000" pitchFamily="2" charset="2"/>
              <a:buNone/>
            </a:pPr>
            <a:endParaRPr lang="zh-CN" altLang="en-US" sz="2000" b="1" dirty="0"/>
          </a:p>
          <a:p>
            <a:pPr lvl="1">
              <a:buClr>
                <a:srgbClr val="FF0000"/>
              </a:buClr>
              <a:buFont typeface="Arial" panose="020B0604020202020204" pitchFamily="34" charset="0"/>
              <a:buChar char="•"/>
            </a:pPr>
            <a:endParaRPr lang="en-US" altLang="zh-CN" sz="2200" b="1" dirty="0"/>
          </a:p>
          <a:p>
            <a:pPr lvl="1">
              <a:buClr>
                <a:srgbClr val="FF0000"/>
              </a:buClr>
              <a:buFont typeface="Arial" panose="020B0604020202020204" pitchFamily="34" charset="0"/>
              <a:buChar char="•"/>
            </a:pPr>
            <a:r>
              <a:rPr lang="zh-CN" altLang="en-US" sz="2200" b="1" dirty="0"/>
              <a:t>删除算法：</a:t>
            </a:r>
          </a:p>
          <a:p>
            <a:pPr>
              <a:buFont typeface="Wingdings" panose="05000000000000000000" pitchFamily="2" charset="2"/>
              <a:buNone/>
            </a:pPr>
            <a:r>
              <a:rPr lang="zh-CN" altLang="en-US" sz="2200" b="1" dirty="0"/>
              <a:t>           在</a:t>
            </a:r>
            <a:r>
              <a:rPr lang="en-US" altLang="zh-CN" sz="2200" b="1" i="1" dirty="0" err="1"/>
              <a:t>i</a:t>
            </a:r>
            <a:r>
              <a:rPr lang="zh-CN" altLang="en-US" sz="2200" b="1" dirty="0"/>
              <a:t>分别为 </a:t>
            </a:r>
            <a:r>
              <a:rPr lang="en-US" altLang="zh-CN" sz="2200" b="1" dirty="0"/>
              <a:t>1, 2, …, </a:t>
            </a:r>
            <a:r>
              <a:rPr lang="en-US" altLang="zh-CN" sz="2200" b="1" i="1" dirty="0"/>
              <a:t>n</a:t>
            </a:r>
            <a:r>
              <a:rPr lang="zh-CN" altLang="en-US" sz="2200" b="1" dirty="0"/>
              <a:t>时，元素移动的次数分别为</a:t>
            </a:r>
            <a:r>
              <a:rPr lang="en-US" altLang="zh-CN" sz="2200" b="1" dirty="0"/>
              <a:t> </a:t>
            </a:r>
            <a:r>
              <a:rPr lang="en-US" altLang="zh-CN" sz="2200" b="1" i="1" dirty="0"/>
              <a:t>n</a:t>
            </a:r>
            <a:r>
              <a:rPr lang="en-US" altLang="zh-CN" sz="2200" b="1" dirty="0"/>
              <a:t>-1, </a:t>
            </a:r>
            <a:r>
              <a:rPr lang="en-US" altLang="zh-CN" sz="2200" b="1" i="1" dirty="0"/>
              <a:t>n</a:t>
            </a:r>
            <a:r>
              <a:rPr lang="en-US" altLang="zh-CN" sz="2200" b="1" dirty="0"/>
              <a:t>-2, …, 0</a:t>
            </a:r>
            <a:r>
              <a:rPr lang="zh-CN" altLang="en-US" sz="2200" b="1" dirty="0"/>
              <a:t>。</a:t>
            </a:r>
          </a:p>
          <a:p>
            <a:pPr>
              <a:buFont typeface="Wingdings" panose="05000000000000000000" pitchFamily="2" charset="2"/>
              <a:buNone/>
            </a:pPr>
            <a:r>
              <a:rPr lang="zh-CN" altLang="en-US" sz="2200" b="1" dirty="0"/>
              <a:t>           在</a:t>
            </a:r>
            <a:r>
              <a:rPr lang="zh-CN" altLang="en-US" sz="2200" b="1" dirty="0">
                <a:solidFill>
                  <a:srgbClr val="FF0000"/>
                </a:solidFill>
              </a:rPr>
              <a:t>等概率</a:t>
            </a:r>
            <a:r>
              <a:rPr lang="zh-CN" altLang="en-US" sz="2200" b="1" dirty="0"/>
              <a:t>的情况下，每删除一个元素平均移动次数：</a:t>
            </a:r>
          </a:p>
          <a:p>
            <a:pPr>
              <a:buFont typeface="Wingdings" panose="05000000000000000000" pitchFamily="2" charset="2"/>
              <a:buNone/>
            </a:pPr>
            <a:endParaRPr lang="en-US" altLang="zh-CN" sz="2000" b="1" dirty="0">
              <a:solidFill>
                <a:srgbClr val="FF0000"/>
              </a:solidFill>
            </a:endParaRPr>
          </a:p>
          <a:p>
            <a:pPr>
              <a:buFont typeface="Wingdings" panose="05000000000000000000" pitchFamily="2" charset="2"/>
              <a:buNone/>
            </a:pPr>
            <a:endParaRPr lang="en-US" altLang="zh-CN" sz="2000" b="1" dirty="0">
              <a:solidFill>
                <a:srgbClr val="FF0000"/>
              </a:solidFill>
            </a:endParaRPr>
          </a:p>
          <a:p>
            <a:pPr>
              <a:buFont typeface="Wingdings" panose="05000000000000000000" pitchFamily="2" charset="2"/>
              <a:buNone/>
            </a:pPr>
            <a:r>
              <a:rPr lang="zh-CN" altLang="en-US" sz="2200" b="1" dirty="0">
                <a:solidFill>
                  <a:srgbClr val="FF0000"/>
                </a:solidFill>
              </a:rPr>
              <a:t>结论</a:t>
            </a:r>
            <a:r>
              <a:rPr lang="zh-CN" altLang="en-US" sz="2200" b="1" dirty="0"/>
              <a:t>：</a:t>
            </a:r>
            <a:r>
              <a:rPr lang="en-US" altLang="zh-CN" sz="2200" b="1" i="1" dirty="0"/>
              <a:t>n</a:t>
            </a:r>
            <a:r>
              <a:rPr lang="zh-CN" altLang="en-US" sz="2200" b="1" dirty="0"/>
              <a:t>较大时，大量移动元素，耗时。</a:t>
            </a:r>
          </a:p>
          <a:p>
            <a:pPr>
              <a:buFont typeface="Wingdings" panose="05000000000000000000" pitchFamily="2" charset="2"/>
              <a:buNone/>
            </a:pPr>
            <a:r>
              <a:rPr lang="zh-CN" altLang="en-US" sz="2200" b="1" dirty="0">
                <a:solidFill>
                  <a:srgbClr val="FF0000"/>
                </a:solidFill>
              </a:rPr>
              <a:t>解决的方法</a:t>
            </a:r>
            <a:r>
              <a:rPr lang="zh-CN" altLang="en-US" sz="2200" b="1" dirty="0"/>
              <a:t>：考虑不移动元素的存储结构：</a:t>
            </a:r>
          </a:p>
        </p:txBody>
      </p:sp>
      <p:sp>
        <p:nvSpPr>
          <p:cNvPr id="2"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A1B64E5C-3C3E-45B3-B204-C53C2548B1D4}" type="slidenum">
              <a:rPr lang="zh-CN" altLang="en-US" smtClean="0">
                <a:latin typeface="Times New Roman" panose="02020603050405020304" pitchFamily="18" charset="0"/>
              </a:rPr>
              <a:pPr/>
              <a:t>14</a:t>
            </a:fld>
            <a:endParaRPr lang="zh-CN" altLang="en-US" dirty="0">
              <a:latin typeface="Times New Roman" panose="02020603050405020304" pitchFamily="18" charset="0"/>
            </a:endParaRPr>
          </a:p>
        </p:txBody>
      </p:sp>
      <p:grpSp>
        <p:nvGrpSpPr>
          <p:cNvPr id="6" name="组合 114"/>
          <p:cNvGrpSpPr/>
          <p:nvPr/>
        </p:nvGrpSpPr>
        <p:grpSpPr>
          <a:xfrm>
            <a:off x="-551308" y="90243"/>
            <a:ext cx="6225040" cy="679778"/>
            <a:chOff x="-162543" y="3363717"/>
            <a:chExt cx="6225040" cy="679778"/>
          </a:xfrm>
        </p:grpSpPr>
        <p:grpSp>
          <p:nvGrpSpPr>
            <p:cNvPr id="7" name="组合 105"/>
            <p:cNvGrpSpPr/>
            <p:nvPr/>
          </p:nvGrpSpPr>
          <p:grpSpPr>
            <a:xfrm>
              <a:off x="-162543" y="3363717"/>
              <a:ext cx="6225040" cy="679778"/>
              <a:chOff x="-162543" y="3363717"/>
              <a:chExt cx="6225040" cy="679778"/>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62543" y="3363717"/>
                <a:ext cx="62250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5.2 </a:t>
                </a:r>
                <a:r>
                  <a:rPr lang="zh-CN" altLang="en-US" sz="3600" b="1" dirty="0">
                    <a:latin typeface="Times New Roman" panose="02020603050405020304" pitchFamily="18" charset="0"/>
                    <a:ea typeface="黑体" panose="02010609060101010101" pitchFamily="49" charset="-122"/>
                  </a:rPr>
                  <a:t>顺序表</a:t>
                </a: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mc:AlternateContent xmlns:mc="http://schemas.openxmlformats.org/markup-compatibility/2006">
        <mc:Choice xmlns:a14="http://schemas.microsoft.com/office/drawing/2010/main" xmlns="" Requires="a14">
          <p:sp>
            <p:nvSpPr>
              <p:cNvPr id="5" name="矩形 4"/>
              <p:cNvSpPr/>
              <p:nvPr/>
            </p:nvSpPr>
            <p:spPr>
              <a:xfrm>
                <a:off x="2771799" y="2996952"/>
                <a:ext cx="2586093" cy="6280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i="1" smtClean="0">
                              <a:latin typeface="Cambria Math" panose="02040503050406030204" pitchFamily="18" charset="0"/>
                            </a:rPr>
                          </m:ctrlPr>
                        </m:fPr>
                        <m:num>
                          <m:f>
                            <m:fPr>
                              <m:ctrlPr>
                                <a:rPr lang="zh-CN" altLang="en-US" i="1">
                                  <a:latin typeface="Cambria Math" panose="02040503050406030204" pitchFamily="18" charset="0"/>
                                </a:rPr>
                              </m:ctrlPr>
                            </m:fPr>
                            <m:num>
                              <m:d>
                                <m:dPr>
                                  <m:endChr m:val=""/>
                                  <m:ctrlPr>
                                    <a:rPr lang="zh-CN" altLang="en-US" i="1">
                                      <a:latin typeface="Cambria Math" panose="02040503050406030204" pitchFamily="18" charset="0"/>
                                    </a:rPr>
                                  </m:ctrlPr>
                                </m:dPr>
                                <m:e>
                                  <m:r>
                                    <a:rPr lang="zh-CN" altLang="en-US" i="1">
                                      <a:latin typeface="Cambria Math" panose="02040503050406030204" pitchFamily="18" charset="0"/>
                                    </a:rPr>
                                    <m:t>𝑛</m:t>
                                  </m:r>
                                  <m:r>
                                    <a:rPr lang="zh-CN" altLang="en-US" i="0">
                                      <a:latin typeface="Cambria Math" panose="02040503050406030204" pitchFamily="18" charset="0"/>
                                    </a:rPr>
                                    <m:t>+1)⋅</m:t>
                                  </m:r>
                                  <m:r>
                                    <a:rPr lang="zh-CN" altLang="en-US" i="1">
                                      <a:latin typeface="Cambria Math" panose="02040503050406030204" pitchFamily="18" charset="0"/>
                                    </a:rPr>
                                    <m:t>𝑛</m:t>
                                  </m:r>
                                </m:e>
                              </m:d>
                            </m:num>
                            <m:den>
                              <m:r>
                                <a:rPr lang="zh-CN" altLang="en-US" i="0">
                                  <a:latin typeface="Cambria Math" panose="02040503050406030204" pitchFamily="18" charset="0"/>
                                </a:rPr>
                                <m:t>2</m:t>
                              </m:r>
                            </m:den>
                          </m:f>
                        </m:num>
                        <m:den>
                          <m:r>
                            <a:rPr lang="en-US" altLang="zh-CN" b="0" i="1" smtClean="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m:t>
                          </m:r>
                          <m:r>
                            <a:rPr lang="en-US" altLang="zh-CN" b="0" i="0" smtClean="0">
                              <a:latin typeface="Cambria Math" panose="02040503050406030204" pitchFamily="18" charset="0"/>
                            </a:rPr>
                            <m:t>)</m:t>
                          </m:r>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𝑛</m:t>
                          </m:r>
                        </m:num>
                        <m:den>
                          <m:r>
                            <a:rPr lang="zh-CN" altLang="en-US" i="0">
                              <a:latin typeface="Cambria Math" panose="02040503050406030204" pitchFamily="18" charset="0"/>
                            </a:rPr>
                            <m:t>2</m:t>
                          </m:r>
                        </m:den>
                      </m:f>
                    </m:oMath>
                  </m:oMathPara>
                </a14:m>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2771799" y="2996952"/>
                <a:ext cx="2586093" cy="628057"/>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3" name="矩形 12"/>
              <p:cNvSpPr/>
              <p:nvPr/>
            </p:nvSpPr>
            <p:spPr>
              <a:xfrm>
                <a:off x="2843808" y="4869160"/>
                <a:ext cx="2393732" cy="6280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i="1" smtClean="0">
                              <a:latin typeface="Cambria Math" panose="02040503050406030204" pitchFamily="18" charset="0"/>
                            </a:rPr>
                          </m:ctrlPr>
                        </m:fPr>
                        <m:num>
                          <m:f>
                            <m:fPr>
                              <m:ctrlPr>
                                <a:rPr lang="zh-CN" altLang="en-US" i="1">
                                  <a:latin typeface="Cambria Math" panose="02040503050406030204" pitchFamily="18" charset="0"/>
                                </a:rPr>
                              </m:ctrlPr>
                            </m:fPr>
                            <m:num>
                              <m:d>
                                <m:dPr>
                                  <m:endChr m:val=""/>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b="0" i="0" smtClean="0">
                                      <a:latin typeface="Cambria Math" panose="02040503050406030204" pitchFamily="18" charset="0"/>
                                    </a:rPr>
                                    <m:t>−</m:t>
                                  </m:r>
                                  <m:r>
                                    <a:rPr lang="zh-CN" altLang="en-US" i="0">
                                      <a:latin typeface="Cambria Math" panose="02040503050406030204" pitchFamily="18" charset="0"/>
                                    </a:rPr>
                                    <m:t>1)⋅</m:t>
                                  </m:r>
                                  <m:r>
                                    <a:rPr lang="zh-CN" altLang="en-US" i="1">
                                      <a:latin typeface="Cambria Math" panose="02040503050406030204" pitchFamily="18" charset="0"/>
                                    </a:rPr>
                                    <m:t>𝑛</m:t>
                                  </m:r>
                                </m:e>
                              </m:d>
                            </m:num>
                            <m:den>
                              <m:r>
                                <a:rPr lang="zh-CN" altLang="en-US" i="0">
                                  <a:latin typeface="Cambria Math" panose="02040503050406030204" pitchFamily="18" charset="0"/>
                                </a:rPr>
                                <m:t>2</m:t>
                              </m:r>
                            </m:den>
                          </m:f>
                        </m:num>
                        <m:den>
                          <m:r>
                            <a:rPr lang="zh-CN" altLang="en-US" i="1">
                              <a:latin typeface="Cambria Math" panose="02040503050406030204" pitchFamily="18" charset="0"/>
                            </a:rPr>
                            <m:t>𝑛</m:t>
                          </m:r>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𝑛</m:t>
                          </m:r>
                          <m:r>
                            <a:rPr lang="en-US" altLang="zh-CN" b="0" i="1" smtClean="0">
                              <a:latin typeface="Cambria Math" panose="02040503050406030204" pitchFamily="18" charset="0"/>
                            </a:rPr>
                            <m:t>−1</m:t>
                          </m:r>
                        </m:num>
                        <m:den>
                          <m:r>
                            <a:rPr lang="zh-CN" altLang="en-US" i="0">
                              <a:latin typeface="Cambria Math" panose="02040503050406030204" pitchFamily="18" charset="0"/>
                            </a:rPr>
                            <m:t>2</m:t>
                          </m:r>
                        </m:den>
                      </m:f>
                    </m:oMath>
                  </m:oMathPara>
                </a14:m>
                <a:endParaRPr lang="zh-CN" altLang="en-US" dirty="0"/>
              </a:p>
            </p:txBody>
          </p:sp>
        </mc:Choice>
        <mc:Fallback>
          <p:sp>
            <p:nvSpPr>
              <p:cNvPr id="13" name="矩形 12"/>
              <p:cNvSpPr>
                <a:spLocks noRot="1" noChangeAspect="1" noMove="1" noResize="1" noEditPoints="1" noAdjustHandles="1" noChangeArrowheads="1" noChangeShapeType="1" noTextEdit="1"/>
              </p:cNvSpPr>
              <p:nvPr/>
            </p:nvSpPr>
            <p:spPr>
              <a:xfrm>
                <a:off x="2843808" y="4869160"/>
                <a:ext cx="2393732" cy="628057"/>
              </a:xfrm>
              <a:prstGeom prst="rect">
                <a:avLst/>
              </a:prstGeom>
              <a:blipFill rotWithShape="1">
                <a:blip r:embed="rId4"/>
                <a:stretch>
                  <a:fillRect/>
                </a:stretch>
              </a:blipFill>
            </p:spPr>
            <p:txBody>
              <a:bodyPr/>
              <a:lstStyle/>
              <a:p>
                <a:r>
                  <a:rPr lang="zh-CN" altLang="en-US">
                    <a:noFill/>
                  </a:rPr>
                  <a:t> </a:t>
                </a:r>
              </a:p>
            </p:txBody>
          </p:sp>
        </mc:Fallback>
      </mc:AlternateContent>
      <p:sp>
        <p:nvSpPr>
          <p:cNvPr id="11" name="文本框 10"/>
          <p:cNvSpPr txBox="1"/>
          <p:nvPr/>
        </p:nvSpPr>
        <p:spPr>
          <a:xfrm>
            <a:off x="5809456" y="6061160"/>
            <a:ext cx="1810544" cy="430887"/>
          </a:xfrm>
          <a:prstGeom prst="rect">
            <a:avLst/>
          </a:prstGeom>
          <a:noFill/>
        </p:spPr>
        <p:txBody>
          <a:bodyPr wrap="square" rtlCol="0">
            <a:spAutoFit/>
          </a:bodyPr>
          <a:lstStyle/>
          <a:p>
            <a:r>
              <a:rPr lang="zh-CN" altLang="en-US" sz="2200" b="1" dirty="0">
                <a:solidFill>
                  <a:srgbClr val="0000FF"/>
                </a:solidFill>
              </a:rPr>
              <a:t>链表</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0" dur="500"/>
                                        <p:tgtEl>
                                          <p:spTgt spid="153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5" dur="500"/>
                                        <p:tgtEl>
                                          <p:spTgt spid="153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20" dur="500"/>
                                        <p:tgtEl>
                                          <p:spTgt spid="1536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25" dur="500"/>
                                        <p:tgtEl>
                                          <p:spTgt spid="1536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363">
                                            <p:txEl>
                                              <p:pRg st="7" end="7"/>
                                            </p:txEl>
                                          </p:spTgt>
                                        </p:tgtEl>
                                        <p:attrNameLst>
                                          <p:attrName>style.visibility</p:attrName>
                                        </p:attrNameLst>
                                      </p:cBhvr>
                                      <p:to>
                                        <p:strVal val="visible"/>
                                      </p:to>
                                    </p:set>
                                    <p:animEffect transition="in" filter="blinds(horizontal)">
                                      <p:cBhvr>
                                        <p:cTn id="28" dur="500"/>
                                        <p:tgtEl>
                                          <p:spTgt spid="1536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5363">
                                            <p:txEl>
                                              <p:pRg st="8" end="8"/>
                                            </p:txEl>
                                          </p:spTgt>
                                        </p:tgtEl>
                                        <p:attrNameLst>
                                          <p:attrName>style.visibility</p:attrName>
                                        </p:attrNameLst>
                                      </p:cBhvr>
                                      <p:to>
                                        <p:strVal val="visible"/>
                                      </p:to>
                                    </p:set>
                                    <p:animEffect transition="in" filter="blinds(horizontal)">
                                      <p:cBhvr>
                                        <p:cTn id="39" dur="500"/>
                                        <p:tgtEl>
                                          <p:spTgt spid="1536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5363">
                                            <p:txEl>
                                              <p:pRg st="9" end="9"/>
                                            </p:txEl>
                                          </p:spTgt>
                                        </p:tgtEl>
                                        <p:attrNameLst>
                                          <p:attrName>style.visibility</p:attrName>
                                        </p:attrNameLst>
                                      </p:cBhvr>
                                      <p:to>
                                        <p:strVal val="visible"/>
                                      </p:to>
                                    </p:set>
                                    <p:animEffect transition="in" filter="blinds(horizontal)">
                                      <p:cBhvr>
                                        <p:cTn id="44" dur="500"/>
                                        <p:tgtEl>
                                          <p:spTgt spid="1536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5363">
                                            <p:txEl>
                                              <p:pRg st="12" end="12"/>
                                            </p:txEl>
                                          </p:spTgt>
                                        </p:tgtEl>
                                        <p:attrNameLst>
                                          <p:attrName>style.visibility</p:attrName>
                                        </p:attrNameLst>
                                      </p:cBhvr>
                                      <p:to>
                                        <p:strVal val="visible"/>
                                      </p:to>
                                    </p:set>
                                    <p:animEffect transition="in" filter="blinds(horizontal)">
                                      <p:cBhvr>
                                        <p:cTn id="55" dur="500"/>
                                        <p:tgtEl>
                                          <p:spTgt spid="1536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5363">
                                            <p:txEl>
                                              <p:pRg st="13" end="13"/>
                                            </p:txEl>
                                          </p:spTgt>
                                        </p:tgtEl>
                                        <p:attrNameLst>
                                          <p:attrName>style.visibility</p:attrName>
                                        </p:attrNameLst>
                                      </p:cBhvr>
                                      <p:to>
                                        <p:strVal val="visible"/>
                                      </p:to>
                                    </p:set>
                                    <p:animEffect transition="in" filter="blinds(horizontal)">
                                      <p:cBhvr>
                                        <p:cTn id="60" dur="500"/>
                                        <p:tgtEl>
                                          <p:spTgt spid="15363">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500" fill="hold"/>
                                        <p:tgtEl>
                                          <p:spTgt spid="11"/>
                                        </p:tgtEl>
                                        <p:attrNameLst>
                                          <p:attrName>ppt_x</p:attrName>
                                        </p:attrNameLst>
                                      </p:cBhvr>
                                      <p:tavLst>
                                        <p:tav tm="0">
                                          <p:val>
                                            <p:strVal val="#ppt_x"/>
                                          </p:val>
                                        </p:tav>
                                        <p:tav tm="100000">
                                          <p:val>
                                            <p:strVal val="#ppt_x"/>
                                          </p:val>
                                        </p:tav>
                                      </p:tavLst>
                                    </p:anim>
                                    <p:anim calcmode="lin" valueType="num">
                                      <p:cBhvr additive="base">
                                        <p:cTn id="6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P spid="5" grpId="0" animBg="1"/>
      <p:bldP spid="13"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63983"/>
            <a:ext cx="8229600" cy="5129313"/>
          </a:xfrm>
        </p:spPr>
        <p:txBody>
          <a:bodyPr/>
          <a:lstStyle/>
          <a:p>
            <a:pPr>
              <a:buClr>
                <a:srgbClr val="FF0000"/>
              </a:buClr>
              <a:buFont typeface="Wingdings" panose="05000000000000000000" pitchFamily="2" charset="2"/>
              <a:buChar char="Ø"/>
            </a:pPr>
            <a:r>
              <a:rPr lang="zh-CN" altLang="en-US" dirty="0"/>
              <a:t>链表</a:t>
            </a:r>
            <a:r>
              <a:rPr lang="en-US" altLang="zh-CN" dirty="0"/>
              <a:t>(</a:t>
            </a:r>
            <a:r>
              <a:rPr lang="en-US" altLang="zh-CN" dirty="0">
                <a:solidFill>
                  <a:srgbClr val="0000FF"/>
                </a:solidFill>
              </a:rPr>
              <a:t>Link List</a:t>
            </a:r>
            <a:r>
              <a:rPr lang="en-US" altLang="zh-CN" dirty="0"/>
              <a:t>)</a:t>
            </a:r>
            <a:r>
              <a:rPr lang="zh-CN" altLang="en-US" dirty="0"/>
              <a:t>的典型应用</a:t>
            </a:r>
            <a:endParaRPr lang="en-US" altLang="zh-CN" dirty="0"/>
          </a:p>
          <a:p>
            <a:pPr lvl="1">
              <a:buClr>
                <a:srgbClr val="FF0000"/>
              </a:buClr>
              <a:buFont typeface="Wingdings" panose="05000000000000000000" pitchFamily="2" charset="2"/>
              <a:buChar char="n"/>
            </a:pPr>
            <a:r>
              <a:rPr lang="zh-CN" altLang="en-US" dirty="0"/>
              <a:t>文件系统</a:t>
            </a:r>
            <a:endParaRPr lang="en-US" altLang="zh-CN" dirty="0"/>
          </a:p>
          <a:p>
            <a:pPr lvl="2">
              <a:buClr>
                <a:srgbClr val="FF0000"/>
              </a:buClr>
            </a:pPr>
            <a:r>
              <a:rPr lang="en-US" altLang="zh-CN" dirty="0"/>
              <a:t>FAT32</a:t>
            </a:r>
            <a:r>
              <a:rPr lang="zh-CN" altLang="en-US" dirty="0"/>
              <a:t>、</a:t>
            </a:r>
            <a:r>
              <a:rPr lang="en-US" altLang="zh-CN" dirty="0"/>
              <a:t>NTFS</a:t>
            </a:r>
            <a:r>
              <a:rPr lang="zh-CN" altLang="en-US" dirty="0"/>
              <a:t>格式</a:t>
            </a:r>
            <a:endParaRPr lang="en-US" altLang="zh-CN" dirty="0"/>
          </a:p>
          <a:p>
            <a:pPr lvl="1">
              <a:buClr>
                <a:srgbClr val="FF0000"/>
              </a:buClr>
              <a:buFont typeface="Wingdings" panose="05000000000000000000" pitchFamily="2" charset="2"/>
              <a:buChar char="n"/>
            </a:pPr>
            <a:r>
              <a:rPr lang="zh-CN" altLang="en-US" dirty="0"/>
              <a:t>内存池</a:t>
            </a:r>
            <a:endParaRPr lang="en-US" altLang="zh-CN" dirty="0"/>
          </a:p>
          <a:p>
            <a:pPr lvl="1">
              <a:buClr>
                <a:srgbClr val="FF0000"/>
              </a:buClr>
              <a:buFont typeface="Wingdings" panose="05000000000000000000" pitchFamily="2" charset="2"/>
              <a:buChar char="n"/>
            </a:pPr>
            <a:r>
              <a:rPr lang="zh-CN" altLang="en-US" dirty="0"/>
              <a:t>操作系统的进程管理</a:t>
            </a:r>
            <a:endParaRPr lang="en-US" altLang="zh-CN" dirty="0"/>
          </a:p>
          <a:p>
            <a:pPr lvl="1">
              <a:buClr>
                <a:srgbClr val="FF0000"/>
              </a:buClr>
              <a:buFont typeface="Wingdings" panose="05000000000000000000" pitchFamily="2" charset="2"/>
              <a:buChar char="n"/>
            </a:pPr>
            <a:r>
              <a:rPr lang="zh-CN" altLang="en-US" dirty="0"/>
              <a:t>网络通信协议栈的</a:t>
            </a:r>
            <a:r>
              <a:rPr lang="en-US" altLang="zh-CN" dirty="0"/>
              <a:t>trunk</a:t>
            </a:r>
            <a:r>
              <a:rPr lang="zh-CN" altLang="en-US" dirty="0"/>
              <a:t>管理</a:t>
            </a:r>
            <a:endParaRPr lang="en-US" altLang="zh-CN" dirty="0"/>
          </a:p>
          <a:p>
            <a:pPr lvl="1">
              <a:buClr>
                <a:srgbClr val="FF0000"/>
              </a:buClr>
              <a:buFont typeface="Wingdings" panose="05000000000000000000" pitchFamily="2" charset="2"/>
              <a:buChar char="n"/>
            </a:pPr>
            <a:r>
              <a:rPr lang="zh-CN" altLang="en-US" dirty="0"/>
              <a:t>缓存算法</a:t>
            </a:r>
            <a:r>
              <a:rPr lang="en-US" altLang="zh-CN" dirty="0"/>
              <a:t>—</a:t>
            </a:r>
            <a:r>
              <a:rPr lang="zh-CN" altLang="en-US" dirty="0"/>
              <a:t>最近最少使用策略</a:t>
            </a:r>
            <a:r>
              <a:rPr lang="en-US" altLang="zh-CN" dirty="0"/>
              <a:t>LRU</a:t>
            </a:r>
            <a:r>
              <a:rPr lang="zh-CN" altLang="en-US" dirty="0"/>
              <a:t>（</a:t>
            </a:r>
            <a:r>
              <a:rPr lang="en-US" altLang="zh-CN" dirty="0"/>
              <a:t>Least Recently Used</a:t>
            </a:r>
            <a:r>
              <a:rPr lang="zh-CN" altLang="en-US" dirty="0"/>
              <a:t>）</a:t>
            </a:r>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15</a:t>
            </a:fld>
            <a:endParaRPr lang="zh-CN" altLang="en-US" dirty="0"/>
          </a:p>
        </p:txBody>
      </p:sp>
      <p:pic>
        <p:nvPicPr>
          <p:cNvPr id="10" name="图片 9"/>
          <p:cNvPicPr>
            <a:picLocks noChangeAspect="1"/>
          </p:cNvPicPr>
          <p:nvPr/>
        </p:nvPicPr>
        <p:blipFill>
          <a:blip r:embed="rId2"/>
          <a:stretch>
            <a:fillRect/>
          </a:stretch>
        </p:blipFill>
        <p:spPr>
          <a:xfrm>
            <a:off x="5712287" y="963983"/>
            <a:ext cx="2949273" cy="2653085"/>
          </a:xfrm>
          <a:prstGeom prst="rect">
            <a:avLst/>
          </a:prstGeom>
        </p:spPr>
      </p:pic>
      <p:grpSp>
        <p:nvGrpSpPr>
          <p:cNvPr id="11" name="组合 67"/>
          <p:cNvGrpSpPr/>
          <p:nvPr/>
        </p:nvGrpSpPr>
        <p:grpSpPr>
          <a:xfrm>
            <a:off x="-1260648" y="90869"/>
            <a:ext cx="7317240" cy="698583"/>
            <a:chOff x="-879430" y="4179148"/>
            <a:chExt cx="7317240" cy="698583"/>
          </a:xfrm>
        </p:grpSpPr>
        <p:grpSp>
          <p:nvGrpSpPr>
            <p:cNvPr id="12" name="组合 106"/>
            <p:cNvGrpSpPr/>
            <p:nvPr/>
          </p:nvGrpSpPr>
          <p:grpSpPr>
            <a:xfrm>
              <a:off x="-879430" y="4179148"/>
              <a:ext cx="7317240" cy="698583"/>
              <a:chOff x="-888955" y="4179148"/>
              <a:chExt cx="7317240" cy="698583"/>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888955" y="4179148"/>
                <a:ext cx="731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5.3 </a:t>
                </a:r>
                <a:r>
                  <a:rPr lang="zh-CN" altLang="en-US" sz="3600" b="1" dirty="0">
                    <a:latin typeface="黑体" panose="02010609060101010101" pitchFamily="49" charset="-122"/>
                    <a:ea typeface="黑体" panose="02010609060101010101" pitchFamily="49" charset="-122"/>
                  </a:rPr>
                  <a:t>链表</a:t>
                </a:r>
              </a:p>
            </p:txBody>
          </p:sp>
        </p:grpSp>
        <p:pic>
          <p:nvPicPr>
            <p:cNvPr id="13" name="图片 12" descr="无标题.png"/>
            <p:cNvPicPr>
              <a:picLocks noChangeAspect="1"/>
            </p:cNvPicPr>
            <p:nvPr/>
          </p:nvPicPr>
          <p:blipFill>
            <a:blip r:embed="rId3"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6429"/>
          <p:cNvSpPr>
            <a:spLocks noChangeArrowheads="1"/>
          </p:cNvSpPr>
          <p:nvPr/>
        </p:nvSpPr>
        <p:spPr bwMode="auto">
          <a:xfrm>
            <a:off x="5178425" y="4562475"/>
            <a:ext cx="139700"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endParaRPr lang="zh-CN" altLang="en-US">
              <a:latin typeface="Arial" panose="020B0604020202020204" pitchFamily="34" charset="0"/>
            </a:endParaRPr>
          </a:p>
        </p:txBody>
      </p:sp>
      <p:sp>
        <p:nvSpPr>
          <p:cNvPr id="16431" name="直接连接符 16430"/>
          <p:cNvSpPr>
            <a:spLocks noChangeShapeType="1"/>
          </p:cNvSpPr>
          <p:nvPr/>
        </p:nvSpPr>
        <p:spPr bwMode="auto">
          <a:xfrm flipH="1" flipV="1">
            <a:off x="5651500" y="5385916"/>
            <a:ext cx="0" cy="288925"/>
          </a:xfrm>
          <a:prstGeom prst="line">
            <a:avLst/>
          </a:prstGeom>
          <a:noFill/>
          <a:ln w="9525">
            <a:solidFill>
              <a:srgbClr val="FF0000"/>
            </a:solidFill>
            <a:round/>
            <a:tailEnd type="triangle" w="sm"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grpSp>
        <p:nvGrpSpPr>
          <p:cNvPr id="16432" name="组合 16431"/>
          <p:cNvGrpSpPr/>
          <p:nvPr/>
        </p:nvGrpSpPr>
        <p:grpSpPr bwMode="auto">
          <a:xfrm>
            <a:off x="6016869" y="5084763"/>
            <a:ext cx="157682" cy="197595"/>
            <a:chOff x="0" y="0"/>
            <a:chExt cx="88" cy="204"/>
          </a:xfrm>
        </p:grpSpPr>
        <p:sp>
          <p:nvSpPr>
            <p:cNvPr id="10" name="直接连接符 16432"/>
            <p:cNvSpPr>
              <a:spLocks noChangeShapeType="1"/>
            </p:cNvSpPr>
            <p:nvPr/>
          </p:nvSpPr>
          <p:spPr bwMode="auto">
            <a:xfrm>
              <a:off x="0" y="0"/>
              <a:ext cx="88" cy="204"/>
            </a:xfrm>
            <a:prstGeom prst="line">
              <a:avLst/>
            </a:prstGeom>
            <a:noFill/>
            <a:ln w="28575">
              <a:solidFill>
                <a:srgbClr val="FF0000"/>
              </a:solidFill>
              <a:roun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16433" name="直接连接符 16433"/>
            <p:cNvSpPr>
              <a:spLocks noChangeShapeType="1"/>
            </p:cNvSpPr>
            <p:nvPr/>
          </p:nvSpPr>
          <p:spPr bwMode="auto">
            <a:xfrm flipH="1">
              <a:off x="0" y="0"/>
              <a:ext cx="88" cy="204"/>
            </a:xfrm>
            <a:prstGeom prst="line">
              <a:avLst/>
            </a:prstGeom>
            <a:noFill/>
            <a:ln w="28575">
              <a:solidFill>
                <a:srgbClr val="FF0000"/>
              </a:solidFill>
              <a:roun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grpSp>
      <p:sp>
        <p:nvSpPr>
          <p:cNvPr id="16436" name="矩形 16435"/>
          <p:cNvSpPr>
            <a:spLocks noChangeArrowheads="1"/>
          </p:cNvSpPr>
          <p:nvPr/>
        </p:nvSpPr>
        <p:spPr bwMode="auto">
          <a:xfrm>
            <a:off x="5508625" y="5589240"/>
            <a:ext cx="358775"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0" hangingPunct="0"/>
            <a:r>
              <a:rPr lang="en-US" altLang="zh-CN" b="1" i="1" dirty="0">
                <a:latin typeface="Times New Roman" panose="02020603050405020304" pitchFamily="18" charset="0"/>
                <a:cs typeface="Times New Roman" panose="02020603050405020304" pitchFamily="18" charset="0"/>
              </a:rPr>
              <a:t>p</a:t>
            </a:r>
          </a:p>
        </p:txBody>
      </p:sp>
      <p:sp>
        <p:nvSpPr>
          <p:cNvPr id="16438" name="直接连接符 16437"/>
          <p:cNvSpPr>
            <a:spLocks noChangeShapeType="1"/>
          </p:cNvSpPr>
          <p:nvPr/>
        </p:nvSpPr>
        <p:spPr bwMode="auto">
          <a:xfrm>
            <a:off x="6453187" y="4238517"/>
            <a:ext cx="100367" cy="796190"/>
          </a:xfrm>
          <a:prstGeom prst="line">
            <a:avLst/>
          </a:prstGeom>
          <a:noFill/>
          <a:ln w="19050">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16439" name="直接连接符 16438"/>
          <p:cNvSpPr>
            <a:spLocks noChangeShapeType="1"/>
          </p:cNvSpPr>
          <p:nvPr/>
        </p:nvSpPr>
        <p:spPr bwMode="auto">
          <a:xfrm flipV="1">
            <a:off x="5867401" y="4423233"/>
            <a:ext cx="76669" cy="661530"/>
          </a:xfrm>
          <a:prstGeom prst="line">
            <a:avLst/>
          </a:prstGeom>
          <a:noFill/>
          <a:ln w="19050">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16440" name="矩形 16439"/>
          <p:cNvSpPr>
            <a:spLocks noChangeArrowheads="1"/>
          </p:cNvSpPr>
          <p:nvPr/>
        </p:nvSpPr>
        <p:spPr bwMode="auto">
          <a:xfrm>
            <a:off x="5472112" y="4366262"/>
            <a:ext cx="431800"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20000"/>
              </a:spcBef>
              <a:buClr>
                <a:schemeClr val="accent2"/>
              </a:buClr>
              <a:buFont typeface="Wingdings" panose="05000000000000000000" pitchFamily="2" charset="2"/>
              <a:buNone/>
            </a:pPr>
            <a:r>
              <a:rPr lang="en-US" altLang="zh-CN" sz="2000" b="1" dirty="0">
                <a:latin typeface="宋体" panose="02010600030101010101" pitchFamily="2" charset="-122"/>
              </a:rPr>
              <a:t>②</a:t>
            </a:r>
          </a:p>
        </p:txBody>
      </p:sp>
      <p:sp>
        <p:nvSpPr>
          <p:cNvPr id="16441" name="矩形 16440"/>
          <p:cNvSpPr>
            <a:spLocks noChangeArrowheads="1"/>
          </p:cNvSpPr>
          <p:nvPr/>
        </p:nvSpPr>
        <p:spPr bwMode="auto">
          <a:xfrm>
            <a:off x="6469905" y="4346307"/>
            <a:ext cx="431800"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20000"/>
              </a:spcBef>
              <a:buClr>
                <a:schemeClr val="accent2"/>
              </a:buClr>
              <a:buFont typeface="Wingdings" panose="05000000000000000000" pitchFamily="2" charset="2"/>
              <a:buNone/>
            </a:pPr>
            <a:r>
              <a:rPr lang="en-US" altLang="zh-CN" sz="2000" b="1" dirty="0">
                <a:latin typeface="宋体" panose="02010600030101010101" pitchFamily="2" charset="-122"/>
              </a:rPr>
              <a:t>①</a:t>
            </a:r>
            <a:endParaRPr lang="en-US" altLang="zh-CN" b="1" dirty="0">
              <a:latin typeface="宋体" panose="02010600030101010101" pitchFamily="2" charset="-122"/>
            </a:endParaRPr>
          </a:p>
        </p:txBody>
      </p:sp>
      <p:grpSp>
        <p:nvGrpSpPr>
          <p:cNvPr id="60" name="组合 67"/>
          <p:cNvGrpSpPr/>
          <p:nvPr/>
        </p:nvGrpSpPr>
        <p:grpSpPr>
          <a:xfrm>
            <a:off x="-1260648" y="90869"/>
            <a:ext cx="7317240" cy="698583"/>
            <a:chOff x="-879430" y="4179148"/>
            <a:chExt cx="7317240" cy="698583"/>
          </a:xfrm>
        </p:grpSpPr>
        <p:grpSp>
          <p:nvGrpSpPr>
            <p:cNvPr id="61" name="组合 106"/>
            <p:cNvGrpSpPr/>
            <p:nvPr/>
          </p:nvGrpSpPr>
          <p:grpSpPr>
            <a:xfrm>
              <a:off x="-879430" y="4179148"/>
              <a:ext cx="7317240" cy="698583"/>
              <a:chOff x="-888955" y="4179148"/>
              <a:chExt cx="7317240" cy="698583"/>
            </a:xfrm>
          </p:grpSpPr>
          <p:sp>
            <p:nvSpPr>
              <p:cNvPr id="63"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64" name="TextBox 6"/>
              <p:cNvSpPr txBox="1">
                <a:spLocks noChangeArrowheads="1"/>
              </p:cNvSpPr>
              <p:nvPr/>
            </p:nvSpPr>
            <p:spPr bwMode="auto">
              <a:xfrm>
                <a:off x="-888955" y="4179148"/>
                <a:ext cx="731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5.3 </a:t>
                </a:r>
                <a:r>
                  <a:rPr lang="zh-CN" altLang="en-US" sz="3600" b="1" dirty="0">
                    <a:latin typeface="黑体" panose="02010609060101010101" pitchFamily="49" charset="-122"/>
                    <a:ea typeface="黑体" panose="02010609060101010101" pitchFamily="49" charset="-122"/>
                  </a:rPr>
                  <a:t>链表</a:t>
                </a:r>
              </a:p>
            </p:txBody>
          </p:sp>
        </p:grpSp>
        <p:pic>
          <p:nvPicPr>
            <p:cNvPr id="62" name="图片 61" descr="无标题.png"/>
            <p:cNvPicPr>
              <a:picLocks noChangeAspect="1"/>
            </p:cNvPicPr>
            <p:nvPr/>
          </p:nvPicPr>
          <p:blipFill>
            <a:blip r:embed="rId2" cstate="print"/>
            <a:stretch>
              <a:fillRect/>
            </a:stretch>
          </p:blipFill>
          <p:spPr>
            <a:xfrm>
              <a:off x="1137949" y="4364064"/>
              <a:ext cx="433676" cy="330989"/>
            </a:xfrm>
            <a:prstGeom prst="rect">
              <a:avLst/>
            </a:prstGeom>
          </p:spPr>
        </p:pic>
      </p:grpSp>
      <p:grpSp>
        <p:nvGrpSpPr>
          <p:cNvPr id="65" name="组合 64"/>
          <p:cNvGrpSpPr/>
          <p:nvPr/>
        </p:nvGrpSpPr>
        <p:grpSpPr>
          <a:xfrm>
            <a:off x="3059832" y="4725144"/>
            <a:ext cx="5786553" cy="671514"/>
            <a:chOff x="1741372" y="2007170"/>
            <a:chExt cx="5786553" cy="671514"/>
          </a:xfrm>
        </p:grpSpPr>
        <p:grpSp>
          <p:nvGrpSpPr>
            <p:cNvPr id="67" name="组合 66"/>
            <p:cNvGrpSpPr/>
            <p:nvPr/>
          </p:nvGrpSpPr>
          <p:grpSpPr bwMode="auto">
            <a:xfrm>
              <a:off x="1741372" y="2007170"/>
              <a:ext cx="5786553" cy="671514"/>
              <a:chOff x="136" y="-14"/>
              <a:chExt cx="3523" cy="423"/>
            </a:xfrm>
          </p:grpSpPr>
          <p:sp>
            <p:nvSpPr>
              <p:cNvPr id="72" name="矩形 10253"/>
              <p:cNvSpPr>
                <a:spLocks noChangeArrowheads="1"/>
              </p:cNvSpPr>
              <p:nvPr/>
            </p:nvSpPr>
            <p:spPr bwMode="auto">
              <a:xfrm>
                <a:off x="530" y="182"/>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73" name="组合 10254"/>
              <p:cNvGrpSpPr/>
              <p:nvPr/>
            </p:nvGrpSpPr>
            <p:grpSpPr bwMode="auto">
              <a:xfrm>
                <a:off x="136" y="-14"/>
                <a:ext cx="3523" cy="422"/>
                <a:chOff x="136" y="-14"/>
                <a:chExt cx="3523" cy="422"/>
              </a:xfrm>
            </p:grpSpPr>
            <p:sp>
              <p:nvSpPr>
                <p:cNvPr id="74" name="矩形 73"/>
                <p:cNvSpPr/>
                <p:nvPr/>
              </p:nvSpPr>
              <p:spPr>
                <a:xfrm>
                  <a:off x="236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75"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76" name="矩形 75"/>
                <p:cNvSpPr/>
                <p:nvPr/>
              </p:nvSpPr>
              <p:spPr>
                <a:xfrm>
                  <a:off x="900"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77" name="矩形 76"/>
                <p:cNvSpPr/>
                <p:nvPr/>
              </p:nvSpPr>
              <p:spPr>
                <a:xfrm>
                  <a:off x="121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78" name="矩形 77"/>
                <p:cNvSpPr/>
                <p:nvPr/>
              </p:nvSpPr>
              <p:spPr>
                <a:xfrm>
                  <a:off x="1497" y="181"/>
                  <a:ext cx="317"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79" name="矩形 78"/>
                <p:cNvSpPr/>
                <p:nvPr/>
              </p:nvSpPr>
              <p:spPr>
                <a:xfrm>
                  <a:off x="2097" y="181"/>
                  <a:ext cx="272"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3</a:t>
                  </a:r>
                </a:p>
              </p:txBody>
            </p:sp>
            <p:sp>
              <p:nvSpPr>
                <p:cNvPr id="80" name="矩形 79"/>
                <p:cNvSpPr/>
                <p:nvPr/>
              </p:nvSpPr>
              <p:spPr>
                <a:xfrm>
                  <a:off x="3228"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81" name="矩形 80"/>
                <p:cNvSpPr/>
                <p:nvPr/>
              </p:nvSpPr>
              <p:spPr>
                <a:xfrm>
                  <a:off x="2595" y="111"/>
                  <a:ext cx="453" cy="22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82" name="矩形 81"/>
                <p:cNvSpPr/>
                <p:nvPr/>
              </p:nvSpPr>
              <p:spPr>
                <a:xfrm>
                  <a:off x="1814"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83" name="矩形 82"/>
                <p:cNvSpPr/>
                <p:nvPr/>
              </p:nvSpPr>
              <p:spPr>
                <a:xfrm>
                  <a:off x="3546" y="181"/>
                  <a:ext cx="113"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sp>
              <p:nvSpPr>
                <p:cNvPr id="84"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85" name="矩形 10266"/>
                <p:cNvSpPr>
                  <a:spLocks noChangeArrowheads="1"/>
                </p:cNvSpPr>
                <p:nvPr/>
              </p:nvSpPr>
              <p:spPr bwMode="auto">
                <a:xfrm>
                  <a:off x="341" y="-14"/>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head</a:t>
                  </a:r>
                </a:p>
              </p:txBody>
            </p:sp>
            <p:sp>
              <p:nvSpPr>
                <p:cNvPr id="86" name="直接连接符 10268"/>
                <p:cNvSpPr>
                  <a:spLocks noChangeShapeType="1"/>
                </p:cNvSpPr>
                <p:nvPr/>
              </p:nvSpPr>
              <p:spPr bwMode="auto">
                <a:xfrm>
                  <a:off x="1269" y="272"/>
                  <a:ext cx="227"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7" name="直接连接符 10269"/>
                <p:cNvSpPr>
                  <a:spLocks noChangeShapeType="1"/>
                </p:cNvSpPr>
                <p:nvPr/>
              </p:nvSpPr>
              <p:spPr bwMode="auto">
                <a:xfrm>
                  <a:off x="1861"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8" name="直接连接符 10270"/>
                <p:cNvSpPr>
                  <a:spLocks noChangeShapeType="1"/>
                </p:cNvSpPr>
                <p:nvPr/>
              </p:nvSpPr>
              <p:spPr bwMode="auto">
                <a:xfrm>
                  <a:off x="2415" y="272"/>
                  <a:ext cx="22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9" name="直接连接符 10271"/>
                <p:cNvSpPr>
                  <a:spLocks noChangeShapeType="1"/>
                </p:cNvSpPr>
                <p:nvPr/>
              </p:nvSpPr>
              <p:spPr bwMode="auto">
                <a:xfrm>
                  <a:off x="2990"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68" name="直接连接符 10267"/>
            <p:cNvSpPr>
              <a:spLocks noChangeShapeType="1"/>
            </p:cNvSpPr>
            <p:nvPr/>
          </p:nvSpPr>
          <p:spPr bwMode="auto">
            <a:xfrm>
              <a:off x="2603680" y="2461195"/>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44" name="组合 143"/>
          <p:cNvGrpSpPr/>
          <p:nvPr/>
        </p:nvGrpSpPr>
        <p:grpSpPr>
          <a:xfrm>
            <a:off x="1763688" y="1167269"/>
            <a:ext cx="5786553" cy="1096742"/>
            <a:chOff x="1867118" y="1545197"/>
            <a:chExt cx="5786553" cy="1096742"/>
          </a:xfrm>
        </p:grpSpPr>
        <p:sp>
          <p:nvSpPr>
            <p:cNvPr id="145" name="矩形 16404"/>
            <p:cNvSpPr>
              <a:spLocks noChangeArrowheads="1"/>
            </p:cNvSpPr>
            <p:nvPr/>
          </p:nvSpPr>
          <p:spPr bwMode="auto">
            <a:xfrm>
              <a:off x="2123777" y="2283164"/>
              <a:ext cx="1008063" cy="35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0" hangingPunct="0"/>
              <a:r>
                <a:rPr lang="zh-CN" altLang="en-US" b="1" dirty="0">
                  <a:latin typeface="Arial" panose="020B0604020202020204" pitchFamily="34" charset="0"/>
                  <a:ea typeface="楷体_GB2312" pitchFamily="1" charset="-122"/>
                </a:rPr>
                <a:t>头指针</a:t>
              </a:r>
            </a:p>
          </p:txBody>
        </p:sp>
        <p:sp>
          <p:nvSpPr>
            <p:cNvPr id="146" name="矩形 16405"/>
            <p:cNvSpPr>
              <a:spLocks noChangeArrowheads="1"/>
            </p:cNvSpPr>
            <p:nvPr/>
          </p:nvSpPr>
          <p:spPr bwMode="auto">
            <a:xfrm>
              <a:off x="3118927" y="2267744"/>
              <a:ext cx="1008063" cy="35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0" hangingPunct="0"/>
              <a:r>
                <a:rPr lang="zh-CN" altLang="en-US" b="1" dirty="0">
                  <a:latin typeface="Arial" panose="020B0604020202020204" pitchFamily="34" charset="0"/>
                  <a:ea typeface="楷体_GB2312" pitchFamily="1" charset="-122"/>
                </a:rPr>
                <a:t>首元素结点</a:t>
              </a:r>
            </a:p>
          </p:txBody>
        </p:sp>
        <p:grpSp>
          <p:nvGrpSpPr>
            <p:cNvPr id="147" name="组合 146"/>
            <p:cNvGrpSpPr/>
            <p:nvPr/>
          </p:nvGrpSpPr>
          <p:grpSpPr>
            <a:xfrm>
              <a:off x="1867118" y="1545197"/>
              <a:ext cx="5786553" cy="1096205"/>
              <a:chOff x="1741372" y="2007170"/>
              <a:chExt cx="5786553" cy="1096205"/>
            </a:xfrm>
          </p:grpSpPr>
          <p:grpSp>
            <p:nvGrpSpPr>
              <p:cNvPr id="148" name="组合 147"/>
              <p:cNvGrpSpPr/>
              <p:nvPr/>
            </p:nvGrpSpPr>
            <p:grpSpPr bwMode="auto">
              <a:xfrm>
                <a:off x="1741372" y="2007170"/>
                <a:ext cx="5786553" cy="671514"/>
                <a:chOff x="136" y="-14"/>
                <a:chExt cx="3523" cy="423"/>
              </a:xfrm>
            </p:grpSpPr>
            <p:sp>
              <p:nvSpPr>
                <p:cNvPr id="151" name="矩形 10253"/>
                <p:cNvSpPr>
                  <a:spLocks noChangeArrowheads="1"/>
                </p:cNvSpPr>
                <p:nvPr/>
              </p:nvSpPr>
              <p:spPr bwMode="auto">
                <a:xfrm>
                  <a:off x="530" y="182"/>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152" name="组合 10254"/>
                <p:cNvGrpSpPr/>
                <p:nvPr/>
              </p:nvGrpSpPr>
              <p:grpSpPr bwMode="auto">
                <a:xfrm>
                  <a:off x="136" y="-14"/>
                  <a:ext cx="3523" cy="422"/>
                  <a:chOff x="136" y="-14"/>
                  <a:chExt cx="3523" cy="422"/>
                </a:xfrm>
              </p:grpSpPr>
              <p:sp>
                <p:nvSpPr>
                  <p:cNvPr id="153" name="矩形 152"/>
                  <p:cNvSpPr/>
                  <p:nvPr/>
                </p:nvSpPr>
                <p:spPr>
                  <a:xfrm>
                    <a:off x="236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54"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55" name="矩形 154"/>
                  <p:cNvSpPr/>
                  <p:nvPr/>
                </p:nvSpPr>
                <p:spPr>
                  <a:xfrm>
                    <a:off x="900"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156" name="矩形 155"/>
                  <p:cNvSpPr/>
                  <p:nvPr/>
                </p:nvSpPr>
                <p:spPr>
                  <a:xfrm>
                    <a:off x="121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57" name="矩形 156"/>
                  <p:cNvSpPr/>
                  <p:nvPr/>
                </p:nvSpPr>
                <p:spPr>
                  <a:xfrm>
                    <a:off x="1497" y="181"/>
                    <a:ext cx="317"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158" name="矩形 157"/>
                  <p:cNvSpPr/>
                  <p:nvPr/>
                </p:nvSpPr>
                <p:spPr>
                  <a:xfrm>
                    <a:off x="2097" y="181"/>
                    <a:ext cx="272"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3</a:t>
                    </a:r>
                  </a:p>
                </p:txBody>
              </p:sp>
              <p:sp>
                <p:nvSpPr>
                  <p:cNvPr id="159" name="矩形 158"/>
                  <p:cNvSpPr/>
                  <p:nvPr/>
                </p:nvSpPr>
                <p:spPr>
                  <a:xfrm>
                    <a:off x="3228"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160" name="矩形 159"/>
                  <p:cNvSpPr/>
                  <p:nvPr/>
                </p:nvSpPr>
                <p:spPr>
                  <a:xfrm>
                    <a:off x="2595" y="111"/>
                    <a:ext cx="453" cy="22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161" name="矩形 160"/>
                  <p:cNvSpPr/>
                  <p:nvPr/>
                </p:nvSpPr>
                <p:spPr>
                  <a:xfrm>
                    <a:off x="1814"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62" name="矩形 161"/>
                  <p:cNvSpPr/>
                  <p:nvPr/>
                </p:nvSpPr>
                <p:spPr>
                  <a:xfrm>
                    <a:off x="3546" y="181"/>
                    <a:ext cx="113"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sp>
                <p:nvSpPr>
                  <p:cNvPr id="163"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64" name="矩形 10266"/>
                  <p:cNvSpPr>
                    <a:spLocks noChangeArrowheads="1"/>
                  </p:cNvSpPr>
                  <p:nvPr/>
                </p:nvSpPr>
                <p:spPr bwMode="auto">
                  <a:xfrm>
                    <a:off x="341" y="-14"/>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head</a:t>
                    </a:r>
                  </a:p>
                </p:txBody>
              </p:sp>
              <p:sp>
                <p:nvSpPr>
                  <p:cNvPr id="165" name="直接连接符 10268"/>
                  <p:cNvSpPr>
                    <a:spLocks noChangeShapeType="1"/>
                  </p:cNvSpPr>
                  <p:nvPr/>
                </p:nvSpPr>
                <p:spPr bwMode="auto">
                  <a:xfrm>
                    <a:off x="1269" y="272"/>
                    <a:ext cx="227"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66" name="直接连接符 10269"/>
                  <p:cNvSpPr>
                    <a:spLocks noChangeShapeType="1"/>
                  </p:cNvSpPr>
                  <p:nvPr/>
                </p:nvSpPr>
                <p:spPr bwMode="auto">
                  <a:xfrm>
                    <a:off x="1861"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67" name="直接连接符 10270"/>
                  <p:cNvSpPr>
                    <a:spLocks noChangeShapeType="1"/>
                  </p:cNvSpPr>
                  <p:nvPr/>
                </p:nvSpPr>
                <p:spPr bwMode="auto">
                  <a:xfrm>
                    <a:off x="2415" y="272"/>
                    <a:ext cx="22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68" name="直接连接符 10271"/>
                  <p:cNvSpPr>
                    <a:spLocks noChangeShapeType="1"/>
                  </p:cNvSpPr>
                  <p:nvPr/>
                </p:nvSpPr>
                <p:spPr bwMode="auto">
                  <a:xfrm>
                    <a:off x="2990"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149" name="直接连接符 10267"/>
              <p:cNvSpPr>
                <a:spLocks noChangeShapeType="1"/>
              </p:cNvSpPr>
              <p:nvPr/>
            </p:nvSpPr>
            <p:spPr bwMode="auto">
              <a:xfrm>
                <a:off x="2603680" y="2461195"/>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0" name="矩形 21548"/>
              <p:cNvSpPr>
                <a:spLocks noChangeArrowheads="1"/>
              </p:cNvSpPr>
              <p:nvPr/>
            </p:nvSpPr>
            <p:spPr bwMode="auto">
              <a:xfrm>
                <a:off x="7038790" y="2738845"/>
                <a:ext cx="431800" cy="3645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zh-CN" altLang="en-US" b="1" dirty="0">
                    <a:ea typeface="楷体_GB2312" pitchFamily="1" charset="-122"/>
                  </a:rPr>
                  <a:t>尾结点</a:t>
                </a:r>
                <a:endParaRPr lang="en-US" altLang="zh-CN" b="1" dirty="0">
                  <a:ea typeface="楷体_GB2312" pitchFamily="1" charset="-122"/>
                </a:endParaRPr>
              </a:p>
            </p:txBody>
          </p:sp>
        </p:grpSp>
      </p:grpSp>
      <p:sp>
        <p:nvSpPr>
          <p:cNvPr id="15" name="矩形 14"/>
          <p:cNvSpPr/>
          <p:nvPr/>
        </p:nvSpPr>
        <p:spPr>
          <a:xfrm>
            <a:off x="279789" y="966964"/>
            <a:ext cx="8480051" cy="5435334"/>
          </a:xfrm>
          <a:prstGeom prst="rect">
            <a:avLst/>
          </a:prstGeom>
        </p:spPr>
        <p:txBody>
          <a:bodyPr wrap="square">
            <a:spAutoFit/>
          </a:bodyPr>
          <a:lstStyle/>
          <a:p>
            <a:pPr>
              <a:lnSpc>
                <a:spcPct val="90000"/>
              </a:lnSpc>
              <a:buClr>
                <a:srgbClr val="FF0000"/>
              </a:buClr>
              <a:buFont typeface="Wingdings" panose="05000000000000000000" pitchFamily="2" charset="2"/>
              <a:buChar char="n"/>
            </a:pPr>
            <a:r>
              <a:rPr lang="zh-CN" altLang="en-US" sz="2800" b="1" dirty="0"/>
              <a:t>存储结构</a:t>
            </a:r>
          </a:p>
          <a:p>
            <a:pPr>
              <a:lnSpc>
                <a:spcPct val="90000"/>
              </a:lnSpc>
            </a:pPr>
            <a:endParaRPr lang="en-US" altLang="zh-CN" b="1" dirty="0"/>
          </a:p>
          <a:p>
            <a:pPr>
              <a:lnSpc>
                <a:spcPct val="90000"/>
              </a:lnSpc>
            </a:pPr>
            <a:endParaRPr lang="zh-CN" altLang="en-US" b="1" dirty="0"/>
          </a:p>
          <a:p>
            <a:pPr lvl="1">
              <a:lnSpc>
                <a:spcPct val="90000"/>
              </a:lnSpc>
              <a:spcBef>
                <a:spcPts val="0"/>
              </a:spcBef>
              <a:buClr>
                <a:srgbClr val="FF0000"/>
              </a:buClr>
            </a:pPr>
            <a:endParaRPr lang="en-US" altLang="zh-CN" sz="2400" b="1" dirty="0"/>
          </a:p>
          <a:p>
            <a:pPr marL="800100" lvl="1" indent="-342900">
              <a:lnSpc>
                <a:spcPct val="150000"/>
              </a:lnSpc>
              <a:spcBef>
                <a:spcPts val="1200"/>
              </a:spcBef>
              <a:buClr>
                <a:srgbClr val="FF0000"/>
              </a:buClr>
              <a:buFont typeface="Wingdings" panose="05000000000000000000" pitchFamily="2" charset="2"/>
              <a:buChar char="p"/>
            </a:pPr>
            <a:r>
              <a:rPr lang="zh-CN" altLang="en-US" sz="2400" dirty="0"/>
              <a:t>每个结点的结构描述：同上一章；</a:t>
            </a:r>
          </a:p>
          <a:p>
            <a:pPr marL="800100" lvl="1" indent="-342900">
              <a:lnSpc>
                <a:spcPct val="150000"/>
              </a:lnSpc>
              <a:buClr>
                <a:srgbClr val="FF0000"/>
              </a:buClr>
              <a:buFont typeface="Wingdings" panose="05000000000000000000" pitchFamily="2" charset="2"/>
              <a:buChar char="p"/>
            </a:pPr>
            <a:r>
              <a:rPr lang="zh-CN" altLang="en-US" sz="2400" dirty="0"/>
              <a:t>插入操作分析：</a:t>
            </a:r>
          </a:p>
          <a:p>
            <a:pPr lvl="2">
              <a:lnSpc>
                <a:spcPct val="150000"/>
              </a:lnSpc>
              <a:buClr>
                <a:srgbClr val="FF0000"/>
              </a:buClr>
              <a:buFont typeface="Arial" panose="020B0604020202020204" pitchFamily="34" charset="0"/>
              <a:buChar char="•"/>
            </a:pPr>
            <a:r>
              <a:rPr lang="zh-CN" altLang="en-US" sz="2200" dirty="0"/>
              <a:t> 三种位置：</a:t>
            </a:r>
            <a:r>
              <a:rPr lang="zh-CN" altLang="en-US" sz="2200" dirty="0">
                <a:solidFill>
                  <a:srgbClr val="FF0000"/>
                </a:solidFill>
              </a:rPr>
              <a:t>链表中间、链表尾、链表头</a:t>
            </a:r>
          </a:p>
          <a:p>
            <a:pPr lvl="1">
              <a:lnSpc>
                <a:spcPct val="150000"/>
              </a:lnSpc>
              <a:buClr>
                <a:srgbClr val="FF0000"/>
              </a:buClr>
              <a:buFont typeface="Wingdings" panose="05000000000000000000" pitchFamily="2" charset="2"/>
              <a:buChar char="ü"/>
            </a:pPr>
            <a:r>
              <a:rPr lang="zh-CN" altLang="en-US" sz="2400" dirty="0"/>
              <a:t>在链表中间某位置插入时：</a:t>
            </a:r>
          </a:p>
          <a:p>
            <a:pPr>
              <a:lnSpc>
                <a:spcPct val="150000"/>
              </a:lnSpc>
              <a:buFont typeface="Wingdings" panose="05000000000000000000" pitchFamily="2" charset="2"/>
              <a:buNone/>
            </a:pPr>
            <a:r>
              <a:rPr lang="en-US" altLang="zh-CN" sz="2000" i="1" dirty="0">
                <a:solidFill>
                  <a:srgbClr val="FF0000"/>
                </a:solidFill>
                <a:latin typeface="Times New Roman" panose="02020603050405020304" pitchFamily="18" charset="0"/>
                <a:cs typeface="Times New Roman" panose="02020603050405020304" pitchFamily="18" charset="0"/>
              </a:rPr>
              <a:t>            </a:t>
            </a:r>
            <a:r>
              <a:rPr lang="en-US" altLang="zh-CN" sz="2000" i="1" dirty="0">
                <a:solidFill>
                  <a:srgbClr val="0000FF"/>
                </a:solidFill>
                <a:latin typeface="Times New Roman" panose="02020603050405020304" pitchFamily="18" charset="0"/>
                <a:cs typeface="Times New Roman" panose="02020603050405020304" pitchFamily="18" charset="0"/>
              </a:rPr>
              <a:t>s</a:t>
            </a:r>
            <a:r>
              <a:rPr lang="en-US" altLang="zh-CN" sz="2000" dirty="0">
                <a:solidFill>
                  <a:srgbClr val="0000FF"/>
                </a:solidFill>
                <a:latin typeface="Times New Roman" panose="02020603050405020304" pitchFamily="18" charset="0"/>
                <a:cs typeface="Times New Roman" panose="02020603050405020304" pitchFamily="18" charset="0"/>
              </a:rPr>
              <a:t> </a:t>
            </a:r>
            <a:r>
              <a:rPr lang="en-US" altLang="zh-CN" sz="16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dirty="0">
                <a:solidFill>
                  <a:srgbClr val="0000FF"/>
                </a:solidFill>
                <a:latin typeface="Times New Roman" panose="02020603050405020304" pitchFamily="18" charset="0"/>
                <a:cs typeface="Times New Roman" panose="02020603050405020304" pitchFamily="18" charset="0"/>
              </a:rPr>
              <a:t> next = </a:t>
            </a:r>
            <a:r>
              <a:rPr lang="en-US" altLang="zh-CN" sz="2000" i="1" dirty="0">
                <a:solidFill>
                  <a:srgbClr val="0000FF"/>
                </a:solidFill>
                <a:latin typeface="Times New Roman" panose="02020603050405020304" pitchFamily="18" charset="0"/>
                <a:cs typeface="Times New Roman" panose="02020603050405020304" pitchFamily="18" charset="0"/>
              </a:rPr>
              <a:t>p</a:t>
            </a:r>
            <a:r>
              <a:rPr lang="en-US" altLang="zh-CN" sz="2000" dirty="0">
                <a:solidFill>
                  <a:srgbClr val="0000FF"/>
                </a:solidFill>
                <a:latin typeface="Times New Roman" panose="02020603050405020304" pitchFamily="18" charset="0"/>
                <a:cs typeface="Times New Roman" panose="02020603050405020304" pitchFamily="18" charset="0"/>
              </a:rPr>
              <a:t> </a:t>
            </a:r>
            <a:r>
              <a:rPr lang="en-US" altLang="zh-CN" sz="16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dirty="0">
                <a:solidFill>
                  <a:srgbClr val="0000FF"/>
                </a:solidFill>
                <a:latin typeface="Times New Roman" panose="02020603050405020304" pitchFamily="18" charset="0"/>
                <a:cs typeface="Times New Roman" panose="02020603050405020304" pitchFamily="18" charset="0"/>
              </a:rPr>
              <a:t> next;</a:t>
            </a:r>
          </a:p>
          <a:p>
            <a:pPr>
              <a:lnSpc>
                <a:spcPct val="150000"/>
              </a:lnSpc>
              <a:buFont typeface="Wingdings" panose="05000000000000000000" pitchFamily="2" charset="2"/>
              <a:buNone/>
            </a:pPr>
            <a:r>
              <a:rPr lang="en-US" altLang="zh-CN" sz="2000" dirty="0">
                <a:solidFill>
                  <a:srgbClr val="0000FF"/>
                </a:solidFill>
                <a:latin typeface="Times New Roman" panose="02020603050405020304" pitchFamily="18" charset="0"/>
                <a:cs typeface="Times New Roman" panose="02020603050405020304" pitchFamily="18" charset="0"/>
              </a:rPr>
              <a:t>            </a:t>
            </a:r>
            <a:r>
              <a:rPr lang="en-US" altLang="zh-CN" sz="2000" i="1" dirty="0">
                <a:solidFill>
                  <a:srgbClr val="0000FF"/>
                </a:solidFill>
                <a:latin typeface="Times New Roman" panose="02020603050405020304" pitchFamily="18" charset="0"/>
                <a:cs typeface="Times New Roman" panose="02020603050405020304" pitchFamily="18" charset="0"/>
              </a:rPr>
              <a:t>p</a:t>
            </a:r>
            <a:r>
              <a:rPr lang="en-US" altLang="zh-CN" sz="2000" dirty="0">
                <a:solidFill>
                  <a:srgbClr val="0000FF"/>
                </a:solidFill>
                <a:latin typeface="Times New Roman" panose="02020603050405020304" pitchFamily="18" charset="0"/>
                <a:cs typeface="Times New Roman" panose="02020603050405020304" pitchFamily="18" charset="0"/>
              </a:rPr>
              <a:t> </a:t>
            </a:r>
            <a:r>
              <a:rPr lang="en-US" altLang="zh-CN" sz="16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dirty="0">
                <a:solidFill>
                  <a:srgbClr val="0000FF"/>
                </a:solidFill>
                <a:latin typeface="Times New Roman" panose="02020603050405020304" pitchFamily="18" charset="0"/>
                <a:cs typeface="Times New Roman" panose="02020603050405020304" pitchFamily="18" charset="0"/>
              </a:rPr>
              <a:t> next = </a:t>
            </a:r>
            <a:r>
              <a:rPr lang="en-US" altLang="zh-CN" sz="2000" i="1" dirty="0">
                <a:solidFill>
                  <a:srgbClr val="0000FF"/>
                </a:solidFill>
                <a:latin typeface="Times New Roman" panose="02020603050405020304" pitchFamily="18" charset="0"/>
                <a:cs typeface="Times New Roman" panose="02020603050405020304" pitchFamily="18" charset="0"/>
              </a:rPr>
              <a:t>s</a:t>
            </a:r>
            <a:r>
              <a:rPr lang="en-US" altLang="zh-CN" sz="2000" dirty="0">
                <a:solidFill>
                  <a:srgbClr val="0000FF"/>
                </a:solidFill>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zh-CN" altLang="en-US" sz="3000" dirty="0"/>
              <a:t> </a:t>
            </a:r>
            <a:endParaRPr lang="en-US" altLang="zh-CN" sz="3000" dirty="0"/>
          </a:p>
          <a:p>
            <a:pPr>
              <a:lnSpc>
                <a:spcPct val="90000"/>
              </a:lnSpc>
              <a:buFont typeface="Wingdings" panose="05000000000000000000" pitchFamily="2" charset="2"/>
              <a:buNone/>
            </a:pPr>
            <a:r>
              <a:rPr lang="zh-CN" altLang="en-US" sz="3000" dirty="0"/>
              <a:t> </a:t>
            </a:r>
            <a:endParaRPr lang="zh-CN" altLang="en-US" dirty="0"/>
          </a:p>
        </p:txBody>
      </p:sp>
      <p:sp>
        <p:nvSpPr>
          <p:cNvPr id="16" name="矩形 15"/>
          <p:cNvSpPr/>
          <p:nvPr/>
        </p:nvSpPr>
        <p:spPr>
          <a:xfrm>
            <a:off x="713975" y="6023244"/>
            <a:ext cx="3557384" cy="341632"/>
          </a:xfrm>
          <a:prstGeom prst="rect">
            <a:avLst/>
          </a:prstGeom>
        </p:spPr>
        <p:txBody>
          <a:bodyPr wrap="none">
            <a:spAutoFit/>
          </a:bodyPr>
          <a:lstStyle/>
          <a:p>
            <a:pPr marL="285750" indent="-285750">
              <a:lnSpc>
                <a:spcPct val="90000"/>
              </a:lnSpc>
              <a:buClr>
                <a:srgbClr val="FF0000"/>
              </a:buClr>
              <a:buFont typeface="Arial" panose="020B0604020202020204" pitchFamily="34" charset="0"/>
              <a:buChar char="•"/>
            </a:pPr>
            <a:r>
              <a:rPr lang="zh-CN" altLang="en-US" b="1" dirty="0"/>
              <a:t>注意</a:t>
            </a:r>
            <a:r>
              <a:rPr lang="zh-CN" altLang="en-US" dirty="0"/>
              <a:t>：</a:t>
            </a:r>
            <a:r>
              <a:rPr lang="zh-CN" altLang="en-US" b="1" dirty="0">
                <a:solidFill>
                  <a:srgbClr val="FF0000"/>
                </a:solidFill>
              </a:rPr>
              <a:t>两条语句顺序不能颠倒 </a:t>
            </a:r>
          </a:p>
        </p:txBody>
      </p:sp>
      <p:grpSp>
        <p:nvGrpSpPr>
          <p:cNvPr id="3" name="组合 2"/>
          <p:cNvGrpSpPr/>
          <p:nvPr/>
        </p:nvGrpSpPr>
        <p:grpSpPr>
          <a:xfrm>
            <a:off x="5069626" y="3837637"/>
            <a:ext cx="1469125" cy="961570"/>
            <a:chOff x="5069626" y="3837637"/>
            <a:chExt cx="1469125" cy="961570"/>
          </a:xfrm>
        </p:grpSpPr>
        <p:grpSp>
          <p:nvGrpSpPr>
            <p:cNvPr id="14" name="组合 13"/>
            <p:cNvGrpSpPr/>
            <p:nvPr/>
          </p:nvGrpSpPr>
          <p:grpSpPr>
            <a:xfrm>
              <a:off x="5069626" y="3837637"/>
              <a:ext cx="1282803" cy="961570"/>
              <a:chOff x="5508625" y="3438980"/>
              <a:chExt cx="1282803" cy="961570"/>
            </a:xfrm>
          </p:grpSpPr>
          <p:sp>
            <p:nvSpPr>
              <p:cNvPr id="16426" name="矩形 16425"/>
              <p:cNvSpPr>
                <a:spLocks noChangeArrowheads="1"/>
              </p:cNvSpPr>
              <p:nvPr/>
            </p:nvSpPr>
            <p:spPr bwMode="auto">
              <a:xfrm>
                <a:off x="5738813" y="4076700"/>
                <a:ext cx="139700"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endParaRPr lang="zh-CN" altLang="en-US">
                  <a:latin typeface="Arial" panose="020B0604020202020204" pitchFamily="34" charset="0"/>
                </a:endParaRPr>
              </a:p>
            </p:txBody>
          </p:sp>
          <p:sp>
            <p:nvSpPr>
              <p:cNvPr id="16427" name="直接连接符 16426"/>
              <p:cNvSpPr>
                <a:spLocks noChangeShapeType="1"/>
              </p:cNvSpPr>
              <p:nvPr/>
            </p:nvSpPr>
            <p:spPr bwMode="auto">
              <a:xfrm>
                <a:off x="5886450" y="3839859"/>
                <a:ext cx="407988" cy="0"/>
              </a:xfrm>
              <a:prstGeom prst="line">
                <a:avLst/>
              </a:prstGeom>
              <a:noFill/>
              <a:ln w="9525">
                <a:solidFill>
                  <a:srgbClr val="FF0000"/>
                </a:solidFill>
                <a:round/>
                <a:tailEnd type="triangle" w="sm"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16437" name="矩形 16436"/>
              <p:cNvSpPr>
                <a:spLocks noChangeArrowheads="1"/>
              </p:cNvSpPr>
              <p:nvPr/>
            </p:nvSpPr>
            <p:spPr bwMode="auto">
              <a:xfrm>
                <a:off x="5508625" y="3577946"/>
                <a:ext cx="503238"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0" hangingPunct="0"/>
                <a:r>
                  <a:rPr lang="en-US" altLang="zh-CN" b="1" i="1" dirty="0">
                    <a:latin typeface="Times New Roman" panose="02020603050405020304" pitchFamily="18" charset="0"/>
                    <a:cs typeface="Times New Roman" panose="02020603050405020304" pitchFamily="18" charset="0"/>
                  </a:rPr>
                  <a:t>s</a:t>
                </a:r>
              </a:p>
            </p:txBody>
          </p:sp>
          <p:sp>
            <p:nvSpPr>
              <p:cNvPr id="133" name="矩形 23590"/>
              <p:cNvSpPr>
                <a:spLocks noChangeArrowheads="1"/>
              </p:cNvSpPr>
              <p:nvPr/>
            </p:nvSpPr>
            <p:spPr bwMode="auto">
              <a:xfrm>
                <a:off x="6288190" y="3674193"/>
                <a:ext cx="503238" cy="350383"/>
              </a:xfrm>
              <a:prstGeom prst="rect">
                <a:avLst/>
              </a:prstGeom>
              <a:solidFill>
                <a:srgbClr val="FFC000"/>
              </a:solidFill>
              <a:ln w="9525">
                <a:solidFill>
                  <a:srgbClr val="000000"/>
                </a:solidFill>
                <a:miter lim="800000"/>
              </a:ln>
            </p:spPr>
            <p:txBody>
              <a:bodyPr tIns="18000" rIns="0" bIns="36000"/>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1" hangingPunct="1">
                  <a:lnSpc>
                    <a:spcPct val="80000"/>
                  </a:lnSpc>
                  <a:spcBef>
                    <a:spcPct val="20000"/>
                  </a:spcBef>
                  <a:buClr>
                    <a:schemeClr val="accent2"/>
                  </a:buClr>
                  <a:buFont typeface="Wingdings" panose="05000000000000000000" pitchFamily="2" charset="2"/>
                  <a:buNone/>
                </a:pPr>
                <a:r>
                  <a:rPr lang="en-US" altLang="zh-CN" sz="2000">
                    <a:ea typeface="楷体_GB2312" pitchFamily="1" charset="-122"/>
                  </a:rPr>
                  <a:t> </a:t>
                </a:r>
              </a:p>
            </p:txBody>
          </p:sp>
          <p:sp>
            <p:nvSpPr>
              <p:cNvPr id="138" name="矩形 137"/>
              <p:cNvSpPr>
                <a:spLocks noChangeArrowheads="1"/>
              </p:cNvSpPr>
              <p:nvPr/>
            </p:nvSpPr>
            <p:spPr bwMode="auto">
              <a:xfrm>
                <a:off x="6323909" y="3438980"/>
                <a:ext cx="431800"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endParaRPr lang="en-US" altLang="zh-CN" sz="2000" dirty="0">
                  <a:latin typeface="宋体" panose="02010600030101010101" pitchFamily="2" charset="-122"/>
                </a:endParaRPr>
              </a:p>
              <a:p>
                <a:pPr algn="ctr" eaLnBrk="1" hangingPunct="1">
                  <a:lnSpc>
                    <a:spcPct val="80000"/>
                  </a:lnSpc>
                  <a:spcBef>
                    <a:spcPct val="20000"/>
                  </a:spcBef>
                  <a:buClr>
                    <a:schemeClr val="accent2"/>
                  </a:buClr>
                  <a:buFont typeface="Wingdings" panose="05000000000000000000" pitchFamily="2" charset="2"/>
                  <a:buNone/>
                </a:pPr>
                <a:r>
                  <a:rPr lang="en-US" altLang="zh-CN" sz="2000" i="1" dirty="0">
                    <a:cs typeface="Times New Roman" panose="02020603050405020304" pitchFamily="18" charset="0"/>
                  </a:rPr>
                  <a:t>x</a:t>
                </a:r>
              </a:p>
            </p:txBody>
          </p:sp>
        </p:grpSp>
        <p:sp>
          <p:nvSpPr>
            <p:cNvPr id="90" name="矩形 89"/>
            <p:cNvSpPr/>
            <p:nvPr/>
          </p:nvSpPr>
          <p:spPr bwMode="auto">
            <a:xfrm>
              <a:off x="6353148" y="4072849"/>
              <a:ext cx="185603" cy="34997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fill="hold"/>
                                        <p:tgtEl>
                                          <p:spTgt spid="144"/>
                                        </p:tgtEl>
                                        <p:attrNameLst>
                                          <p:attrName>ppt_x</p:attrName>
                                        </p:attrNameLst>
                                      </p:cBhvr>
                                      <p:tavLst>
                                        <p:tav tm="0">
                                          <p:val>
                                            <p:strVal val="#ppt_x"/>
                                          </p:val>
                                        </p:tav>
                                        <p:tav tm="100000">
                                          <p:val>
                                            <p:strVal val="#ppt_x"/>
                                          </p:val>
                                        </p:tav>
                                      </p:tavLst>
                                    </p:anim>
                                    <p:anim calcmode="lin" valueType="num">
                                      <p:cBhvr additive="base">
                                        <p:cTn id="12" dur="500" fill="hold"/>
                                        <p:tgtEl>
                                          <p:spTgt spid="14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5"/>
                                        </p:tgtEl>
                                        <p:attrNameLst>
                                          <p:attrName>style.visibility</p:attrName>
                                        </p:attrNameLst>
                                      </p:cBhvr>
                                      <p:to>
                                        <p:strVal val="visible"/>
                                      </p:to>
                                    </p:set>
                                    <p:anim calcmode="lin" valueType="num">
                                      <p:cBhvr additive="base">
                                        <p:cTn id="33" dur="500" fill="hold"/>
                                        <p:tgtEl>
                                          <p:spTgt spid="65"/>
                                        </p:tgtEl>
                                        <p:attrNameLst>
                                          <p:attrName>ppt_x</p:attrName>
                                        </p:attrNameLst>
                                      </p:cBhvr>
                                      <p:tavLst>
                                        <p:tav tm="0">
                                          <p:val>
                                            <p:strVal val="#ppt_x"/>
                                          </p:val>
                                        </p:tav>
                                        <p:tav tm="100000">
                                          <p:val>
                                            <p:strVal val="#ppt_x"/>
                                          </p:val>
                                        </p:tav>
                                      </p:tavLst>
                                    </p:anim>
                                    <p:anim calcmode="lin" valueType="num">
                                      <p:cBhvr additive="base">
                                        <p:cTn id="3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6436"/>
                                        </p:tgtEl>
                                        <p:attrNameLst>
                                          <p:attrName>style.visibility</p:attrName>
                                        </p:attrNameLst>
                                      </p:cBhvr>
                                      <p:to>
                                        <p:strVal val="visible"/>
                                      </p:to>
                                    </p:set>
                                    <p:animEffect transition="in" filter="blinds(horizontal)">
                                      <p:cBhvr>
                                        <p:cTn id="45" dur="500"/>
                                        <p:tgtEl>
                                          <p:spTgt spid="16436"/>
                                        </p:tgtEl>
                                      </p:cBhvr>
                                    </p:animEffect>
                                  </p:childTnLst>
                                </p:cTn>
                              </p:par>
                              <p:par>
                                <p:cTn id="46" presetID="3" presetClass="entr" presetSubtype="10" fill="hold" nodeType="withEffect">
                                  <p:stCondLst>
                                    <p:cond delay="0"/>
                                  </p:stCondLst>
                                  <p:childTnLst>
                                    <p:set>
                                      <p:cBhvr>
                                        <p:cTn id="47" dur="1" fill="hold">
                                          <p:stCondLst>
                                            <p:cond delay="0"/>
                                          </p:stCondLst>
                                        </p:cTn>
                                        <p:tgtEl>
                                          <p:spTgt spid="16431"/>
                                        </p:tgtEl>
                                        <p:attrNameLst>
                                          <p:attrName>style.visibility</p:attrName>
                                        </p:attrNameLst>
                                      </p:cBhvr>
                                      <p:to>
                                        <p:strVal val="visible"/>
                                      </p:to>
                                    </p:set>
                                    <p:animEffect transition="in" filter="blinds(horizontal)">
                                      <p:cBhvr>
                                        <p:cTn id="48" dur="500"/>
                                        <p:tgtEl>
                                          <p:spTgt spid="1643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6438"/>
                                        </p:tgtEl>
                                        <p:attrNameLst>
                                          <p:attrName>style.visibility</p:attrName>
                                        </p:attrNameLst>
                                      </p:cBhvr>
                                      <p:to>
                                        <p:strVal val="visible"/>
                                      </p:to>
                                    </p:set>
                                    <p:animEffect transition="in" filter="blinds(horizontal)">
                                      <p:cBhvr>
                                        <p:cTn id="53" dur="500"/>
                                        <p:tgtEl>
                                          <p:spTgt spid="16438"/>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6441"/>
                                        </p:tgtEl>
                                        <p:attrNameLst>
                                          <p:attrName>style.visibility</p:attrName>
                                        </p:attrNameLst>
                                      </p:cBhvr>
                                      <p:to>
                                        <p:strVal val="visible"/>
                                      </p:to>
                                    </p:set>
                                    <p:animEffect transition="in" filter="blinds(horizontal)">
                                      <p:cBhvr>
                                        <p:cTn id="56" dur="500"/>
                                        <p:tgtEl>
                                          <p:spTgt spid="16441"/>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6440"/>
                                        </p:tgtEl>
                                        <p:attrNameLst>
                                          <p:attrName>style.visibility</p:attrName>
                                        </p:attrNameLst>
                                      </p:cBhvr>
                                      <p:to>
                                        <p:strVal val="visible"/>
                                      </p:to>
                                    </p:set>
                                    <p:animEffect transition="in" filter="blinds(horizontal)">
                                      <p:cBhvr>
                                        <p:cTn id="61" dur="500"/>
                                        <p:tgtEl>
                                          <p:spTgt spid="16440"/>
                                        </p:tgtEl>
                                      </p:cBhvr>
                                    </p:animEffect>
                                  </p:childTnLst>
                                </p:cTn>
                              </p:par>
                              <p:par>
                                <p:cTn id="62" presetID="3" presetClass="entr" presetSubtype="10" fill="hold" nodeType="withEffect">
                                  <p:stCondLst>
                                    <p:cond delay="0"/>
                                  </p:stCondLst>
                                  <p:childTnLst>
                                    <p:set>
                                      <p:cBhvr>
                                        <p:cTn id="63" dur="1" fill="hold">
                                          <p:stCondLst>
                                            <p:cond delay="0"/>
                                          </p:stCondLst>
                                        </p:cTn>
                                        <p:tgtEl>
                                          <p:spTgt spid="16439"/>
                                        </p:tgtEl>
                                        <p:attrNameLst>
                                          <p:attrName>style.visibility</p:attrName>
                                        </p:attrNameLst>
                                      </p:cBhvr>
                                      <p:to>
                                        <p:strVal val="visible"/>
                                      </p:to>
                                    </p:set>
                                    <p:animEffect transition="in" filter="blinds(horizontal)">
                                      <p:cBhvr>
                                        <p:cTn id="64" dur="500"/>
                                        <p:tgtEl>
                                          <p:spTgt spid="16439"/>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16432"/>
                                        </p:tgtEl>
                                        <p:attrNameLst>
                                          <p:attrName>style.visibility</p:attrName>
                                        </p:attrNameLst>
                                      </p:cBhvr>
                                      <p:to>
                                        <p:strVal val="visible"/>
                                      </p:to>
                                    </p:set>
                                    <p:animEffect transition="in" filter="blinds(horizontal)">
                                      <p:cBhvr>
                                        <p:cTn id="69" dur="500"/>
                                        <p:tgtEl>
                                          <p:spTgt spid="16432"/>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36" grpId="0"/>
      <p:bldP spid="16440" grpId="0"/>
      <p:bldP spid="16441"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17410"/>
          <p:cNvSpPr>
            <a:spLocks noGrp="1" noChangeArrowheads="1"/>
          </p:cNvSpPr>
          <p:nvPr>
            <p:ph idx="1"/>
          </p:nvPr>
        </p:nvSpPr>
        <p:spPr>
          <a:xfrm>
            <a:off x="457200" y="1124745"/>
            <a:ext cx="8229600" cy="4968552"/>
          </a:xfrm>
        </p:spPr>
        <p:txBody>
          <a:bodyPr/>
          <a:lstStyle/>
          <a:p>
            <a:pPr>
              <a:buClr>
                <a:srgbClr val="FF0000"/>
              </a:buClr>
              <a:buFont typeface="Wingdings" panose="05000000000000000000" pitchFamily="2" charset="2"/>
              <a:buChar char="n"/>
            </a:pPr>
            <a:r>
              <a:rPr lang="en-US" altLang="zh-CN" sz="2400" dirty="0"/>
              <a:t>  </a:t>
            </a:r>
            <a:r>
              <a:rPr lang="zh-CN" altLang="en-US" sz="2400" dirty="0"/>
              <a:t>上述操作</a:t>
            </a:r>
            <a:r>
              <a:rPr lang="zh-CN" altLang="en-US" sz="2400" dirty="0">
                <a:solidFill>
                  <a:srgbClr val="FF0000"/>
                </a:solidFill>
              </a:rPr>
              <a:t>在链表表尾插入时也成立；</a:t>
            </a:r>
          </a:p>
          <a:p>
            <a:pPr marL="0" indent="0">
              <a:buClr>
                <a:srgbClr val="FF0000"/>
              </a:buClr>
              <a:buNone/>
            </a:pPr>
            <a:r>
              <a:rPr lang="zh-CN" altLang="en-US" sz="2400" dirty="0"/>
              <a:t>      </a:t>
            </a:r>
            <a:endParaRPr lang="en-US" altLang="zh-CN" sz="2400" dirty="0"/>
          </a:p>
          <a:p>
            <a:pPr marL="0" indent="0">
              <a:buClr>
                <a:srgbClr val="FF0000"/>
              </a:buClr>
              <a:buNone/>
            </a:pPr>
            <a:endParaRPr lang="en-US" altLang="zh-CN" sz="2400" dirty="0">
              <a:solidFill>
                <a:srgbClr val="FF0000"/>
              </a:solidFill>
            </a:endParaRPr>
          </a:p>
          <a:p>
            <a:pPr marL="0" indent="0">
              <a:buClr>
                <a:srgbClr val="FF0000"/>
              </a:buClr>
              <a:buNone/>
            </a:pPr>
            <a:endParaRPr lang="en-US" altLang="zh-CN" sz="2400" dirty="0">
              <a:solidFill>
                <a:srgbClr val="FF0000"/>
              </a:solidFill>
            </a:endParaRPr>
          </a:p>
          <a:p>
            <a:pPr marL="0" indent="0">
              <a:buClr>
                <a:srgbClr val="FF0000"/>
              </a:buClr>
              <a:buNone/>
            </a:pPr>
            <a:r>
              <a:rPr lang="zh-CN" altLang="en-US" sz="2400" dirty="0">
                <a:solidFill>
                  <a:srgbClr val="FF0000"/>
                </a:solidFill>
              </a:rPr>
              <a:t>       在链表头位置插入呢？</a:t>
            </a:r>
          </a:p>
          <a:p>
            <a:pPr>
              <a:buFont typeface="Wingdings" panose="05000000000000000000" pitchFamily="2" charset="2"/>
              <a:buNone/>
            </a:pPr>
            <a:endParaRPr lang="en-US" altLang="zh-CN" sz="2400" dirty="0"/>
          </a:p>
          <a:p>
            <a:pPr>
              <a:buClr>
                <a:srgbClr val="FF0000"/>
              </a:buClr>
              <a:buFont typeface="Wingdings" panose="05000000000000000000" pitchFamily="2" charset="2"/>
              <a:buChar char="l"/>
            </a:pPr>
            <a:r>
              <a:rPr lang="zh-CN" altLang="en-US" sz="2200" dirty="0"/>
              <a:t> 需要引入“头结点”</a:t>
            </a:r>
            <a:r>
              <a:rPr lang="en-US" altLang="zh-CN" sz="2200" dirty="0"/>
              <a:t>(</a:t>
            </a:r>
            <a:r>
              <a:rPr lang="zh-CN" altLang="en-US" sz="2200" dirty="0"/>
              <a:t>附加结点</a:t>
            </a:r>
            <a:r>
              <a:rPr lang="en-US" altLang="zh-CN" sz="2200" dirty="0"/>
              <a:t>)</a:t>
            </a:r>
            <a:r>
              <a:rPr lang="zh-CN" altLang="en-US" sz="2200" dirty="0"/>
              <a:t>，以保证操作的一致性。</a:t>
            </a:r>
          </a:p>
        </p:txBody>
      </p:sp>
      <p:sp>
        <p:nvSpPr>
          <p:cNvPr id="17429"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9DD0E72B-A6E5-41A3-A45C-21603E5EAC4C}" type="slidenum">
              <a:rPr lang="zh-CN" altLang="en-US" smtClean="0">
                <a:latin typeface="Times New Roman" panose="02020603050405020304" pitchFamily="18" charset="0"/>
              </a:rPr>
              <a:pPr/>
              <a:t>17</a:t>
            </a:fld>
            <a:endParaRPr lang="zh-CN" altLang="en-US">
              <a:latin typeface="Times New Roman" panose="02020603050405020304" pitchFamily="18" charset="0"/>
            </a:endParaRPr>
          </a:p>
        </p:txBody>
      </p:sp>
      <p:grpSp>
        <p:nvGrpSpPr>
          <p:cNvPr id="24" name="组合 67"/>
          <p:cNvGrpSpPr/>
          <p:nvPr/>
        </p:nvGrpSpPr>
        <p:grpSpPr>
          <a:xfrm>
            <a:off x="-1260648" y="90869"/>
            <a:ext cx="7317240" cy="698583"/>
            <a:chOff x="-879430" y="4179148"/>
            <a:chExt cx="7317240" cy="698583"/>
          </a:xfrm>
        </p:grpSpPr>
        <p:grpSp>
          <p:nvGrpSpPr>
            <p:cNvPr id="25" name="组合 106"/>
            <p:cNvGrpSpPr/>
            <p:nvPr/>
          </p:nvGrpSpPr>
          <p:grpSpPr>
            <a:xfrm>
              <a:off x="-879430" y="4179148"/>
              <a:ext cx="7317240" cy="698583"/>
              <a:chOff x="-888955" y="4179148"/>
              <a:chExt cx="7317240" cy="698583"/>
            </a:xfrm>
          </p:grpSpPr>
          <p:sp>
            <p:nvSpPr>
              <p:cNvPr id="2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8" name="TextBox 6"/>
              <p:cNvSpPr txBox="1">
                <a:spLocks noChangeArrowheads="1"/>
              </p:cNvSpPr>
              <p:nvPr/>
            </p:nvSpPr>
            <p:spPr bwMode="auto">
              <a:xfrm>
                <a:off x="-888955" y="4179148"/>
                <a:ext cx="731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5.3 </a:t>
                </a:r>
                <a:r>
                  <a:rPr lang="zh-CN" altLang="en-US" sz="3600" b="1" dirty="0">
                    <a:latin typeface="黑体" panose="02010609060101010101" pitchFamily="49" charset="-122"/>
                    <a:ea typeface="黑体" panose="02010609060101010101" pitchFamily="49" charset="-122"/>
                  </a:rPr>
                  <a:t>链表</a:t>
                </a:r>
              </a:p>
            </p:txBody>
          </p:sp>
        </p:grpSp>
        <p:pic>
          <p:nvPicPr>
            <p:cNvPr id="26" name="图片 25" descr="无标题.png"/>
            <p:cNvPicPr>
              <a:picLocks noChangeAspect="1"/>
            </p:cNvPicPr>
            <p:nvPr/>
          </p:nvPicPr>
          <p:blipFill>
            <a:blip r:embed="rId2" cstate="print"/>
            <a:stretch>
              <a:fillRect/>
            </a:stretch>
          </p:blipFill>
          <p:spPr>
            <a:xfrm>
              <a:off x="1137949" y="4364064"/>
              <a:ext cx="433676" cy="330989"/>
            </a:xfrm>
            <a:prstGeom prst="rect">
              <a:avLst/>
            </a:prstGeom>
          </p:spPr>
        </p:pic>
      </p:grpSp>
      <p:pic>
        <p:nvPicPr>
          <p:cNvPr id="29" name="图片 2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92970" y="2935551"/>
            <a:ext cx="327521" cy="436694"/>
          </a:xfrm>
          <a:prstGeom prst="rect">
            <a:avLst/>
          </a:prstGeom>
        </p:spPr>
      </p:pic>
      <p:sp>
        <p:nvSpPr>
          <p:cNvPr id="30" name="矩形 16429"/>
          <p:cNvSpPr>
            <a:spLocks noChangeArrowheads="1"/>
          </p:cNvSpPr>
          <p:nvPr/>
        </p:nvSpPr>
        <p:spPr bwMode="auto">
          <a:xfrm>
            <a:off x="4214853" y="2357105"/>
            <a:ext cx="139700"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endParaRPr lang="zh-CN" altLang="en-US">
              <a:latin typeface="Arial" panose="020B0604020202020204" pitchFamily="34" charset="0"/>
            </a:endParaRPr>
          </a:p>
        </p:txBody>
      </p:sp>
      <p:sp>
        <p:nvSpPr>
          <p:cNvPr id="31" name="直接连接符 30"/>
          <p:cNvSpPr>
            <a:spLocks noChangeShapeType="1"/>
          </p:cNvSpPr>
          <p:nvPr/>
        </p:nvSpPr>
        <p:spPr bwMode="auto">
          <a:xfrm flipH="1" flipV="1">
            <a:off x="6084168" y="2492003"/>
            <a:ext cx="0" cy="288925"/>
          </a:xfrm>
          <a:prstGeom prst="line">
            <a:avLst/>
          </a:prstGeom>
          <a:noFill/>
          <a:ln w="9525">
            <a:solidFill>
              <a:srgbClr val="FF0000"/>
            </a:solidFill>
            <a:round/>
            <a:tailEnd type="triangle" w="sm"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35" name="矩形 34"/>
          <p:cNvSpPr>
            <a:spLocks noChangeArrowheads="1"/>
          </p:cNvSpPr>
          <p:nvPr/>
        </p:nvSpPr>
        <p:spPr bwMode="auto">
          <a:xfrm>
            <a:off x="5925344" y="2705395"/>
            <a:ext cx="358775"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0" hangingPunct="0"/>
            <a:r>
              <a:rPr lang="en-US" altLang="zh-CN" b="1" i="1" dirty="0">
                <a:latin typeface="Times New Roman" panose="02020603050405020304" pitchFamily="18" charset="0"/>
                <a:cs typeface="Times New Roman" panose="02020603050405020304" pitchFamily="18" charset="0"/>
              </a:rPr>
              <a:t>p</a:t>
            </a:r>
          </a:p>
        </p:txBody>
      </p:sp>
      <p:grpSp>
        <p:nvGrpSpPr>
          <p:cNvPr id="40" name="组合 39"/>
          <p:cNvGrpSpPr/>
          <p:nvPr/>
        </p:nvGrpSpPr>
        <p:grpSpPr>
          <a:xfrm>
            <a:off x="683568" y="1815419"/>
            <a:ext cx="5786553" cy="671514"/>
            <a:chOff x="1741372" y="2007170"/>
            <a:chExt cx="5786553" cy="671514"/>
          </a:xfrm>
        </p:grpSpPr>
        <p:grpSp>
          <p:nvGrpSpPr>
            <p:cNvPr id="41" name="组合 40"/>
            <p:cNvGrpSpPr/>
            <p:nvPr/>
          </p:nvGrpSpPr>
          <p:grpSpPr bwMode="auto">
            <a:xfrm>
              <a:off x="1741372" y="2007170"/>
              <a:ext cx="5786553" cy="671514"/>
              <a:chOff x="136" y="-14"/>
              <a:chExt cx="3523" cy="423"/>
            </a:xfrm>
          </p:grpSpPr>
          <p:sp>
            <p:nvSpPr>
              <p:cNvPr id="43" name="矩形 10253"/>
              <p:cNvSpPr>
                <a:spLocks noChangeArrowheads="1"/>
              </p:cNvSpPr>
              <p:nvPr/>
            </p:nvSpPr>
            <p:spPr bwMode="auto">
              <a:xfrm>
                <a:off x="530" y="182"/>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44" name="组合 10254"/>
              <p:cNvGrpSpPr/>
              <p:nvPr/>
            </p:nvGrpSpPr>
            <p:grpSpPr bwMode="auto">
              <a:xfrm>
                <a:off x="136" y="-14"/>
                <a:ext cx="3523" cy="422"/>
                <a:chOff x="136" y="-14"/>
                <a:chExt cx="3523" cy="422"/>
              </a:xfrm>
            </p:grpSpPr>
            <p:sp>
              <p:nvSpPr>
                <p:cNvPr id="45" name="矩形 44"/>
                <p:cNvSpPr/>
                <p:nvPr/>
              </p:nvSpPr>
              <p:spPr>
                <a:xfrm>
                  <a:off x="236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46"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7" name="矩形 46"/>
                <p:cNvSpPr/>
                <p:nvPr/>
              </p:nvSpPr>
              <p:spPr>
                <a:xfrm>
                  <a:off x="900"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48" name="矩形 47"/>
                <p:cNvSpPr/>
                <p:nvPr/>
              </p:nvSpPr>
              <p:spPr>
                <a:xfrm>
                  <a:off x="121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49" name="矩形 48"/>
                <p:cNvSpPr/>
                <p:nvPr/>
              </p:nvSpPr>
              <p:spPr>
                <a:xfrm>
                  <a:off x="1497" y="181"/>
                  <a:ext cx="317"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50" name="矩形 49"/>
                <p:cNvSpPr/>
                <p:nvPr/>
              </p:nvSpPr>
              <p:spPr>
                <a:xfrm>
                  <a:off x="2097" y="181"/>
                  <a:ext cx="272"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3</a:t>
                  </a:r>
                </a:p>
              </p:txBody>
            </p:sp>
            <p:sp>
              <p:nvSpPr>
                <p:cNvPr id="51" name="矩形 50"/>
                <p:cNvSpPr/>
                <p:nvPr/>
              </p:nvSpPr>
              <p:spPr>
                <a:xfrm>
                  <a:off x="3228"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52" name="矩形 51"/>
                <p:cNvSpPr/>
                <p:nvPr/>
              </p:nvSpPr>
              <p:spPr>
                <a:xfrm>
                  <a:off x="2595" y="111"/>
                  <a:ext cx="453" cy="22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53" name="矩形 52"/>
                <p:cNvSpPr/>
                <p:nvPr/>
              </p:nvSpPr>
              <p:spPr>
                <a:xfrm>
                  <a:off x="1814"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54" name="矩形 53"/>
                <p:cNvSpPr/>
                <p:nvPr/>
              </p:nvSpPr>
              <p:spPr>
                <a:xfrm>
                  <a:off x="3546" y="181"/>
                  <a:ext cx="113"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sp>
              <p:nvSpPr>
                <p:cNvPr id="55"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56" name="矩形 10266"/>
                <p:cNvSpPr>
                  <a:spLocks noChangeArrowheads="1"/>
                </p:cNvSpPr>
                <p:nvPr/>
              </p:nvSpPr>
              <p:spPr bwMode="auto">
                <a:xfrm>
                  <a:off x="341" y="-14"/>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head</a:t>
                  </a:r>
                </a:p>
              </p:txBody>
            </p:sp>
            <p:sp>
              <p:nvSpPr>
                <p:cNvPr id="57" name="直接连接符 10268"/>
                <p:cNvSpPr>
                  <a:spLocks noChangeShapeType="1"/>
                </p:cNvSpPr>
                <p:nvPr/>
              </p:nvSpPr>
              <p:spPr bwMode="auto">
                <a:xfrm>
                  <a:off x="1269" y="272"/>
                  <a:ext cx="227"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8" name="直接连接符 10269"/>
                <p:cNvSpPr>
                  <a:spLocks noChangeShapeType="1"/>
                </p:cNvSpPr>
                <p:nvPr/>
              </p:nvSpPr>
              <p:spPr bwMode="auto">
                <a:xfrm>
                  <a:off x="1861"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9" name="直接连接符 10270"/>
                <p:cNvSpPr>
                  <a:spLocks noChangeShapeType="1"/>
                </p:cNvSpPr>
                <p:nvPr/>
              </p:nvSpPr>
              <p:spPr bwMode="auto">
                <a:xfrm>
                  <a:off x="2415" y="272"/>
                  <a:ext cx="22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0" name="直接连接符 10271"/>
                <p:cNvSpPr>
                  <a:spLocks noChangeShapeType="1"/>
                </p:cNvSpPr>
                <p:nvPr/>
              </p:nvSpPr>
              <p:spPr bwMode="auto">
                <a:xfrm>
                  <a:off x="2990"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42" name="直接连接符 10267"/>
            <p:cNvSpPr>
              <a:spLocks noChangeShapeType="1"/>
            </p:cNvSpPr>
            <p:nvPr/>
          </p:nvSpPr>
          <p:spPr bwMode="auto">
            <a:xfrm>
              <a:off x="2603680" y="2461195"/>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4" name="矩形 3"/>
          <p:cNvSpPr/>
          <p:nvPr/>
        </p:nvSpPr>
        <p:spPr>
          <a:xfrm>
            <a:off x="5919950" y="892396"/>
            <a:ext cx="4572000" cy="923330"/>
          </a:xfrm>
          <a:prstGeom prst="rect">
            <a:avLst/>
          </a:prstGeom>
        </p:spPr>
        <p:txBody>
          <a:bodyPr>
            <a:spAutoFit/>
          </a:bodyPr>
          <a:lstStyle/>
          <a:p>
            <a:pPr>
              <a:lnSpc>
                <a:spcPct val="150000"/>
              </a:lnSpc>
              <a:buFont typeface="Wingdings" panose="05000000000000000000" pitchFamily="2" charset="2"/>
              <a:buNone/>
            </a:pPr>
            <a:r>
              <a:rPr lang="en-US" altLang="zh-CN" i="1" dirty="0">
                <a:solidFill>
                  <a:srgbClr val="FF0000"/>
                </a:solidFill>
                <a:latin typeface="Times New Roman" panose="02020603050405020304" pitchFamily="18" charset="0"/>
                <a:cs typeface="Times New Roman" panose="02020603050405020304" pitchFamily="18" charset="0"/>
              </a:rPr>
              <a:t> </a:t>
            </a:r>
            <a:r>
              <a:rPr lang="en-US" altLang="zh-CN" i="1" dirty="0">
                <a:solidFill>
                  <a:srgbClr val="0000FF"/>
                </a:solidFill>
                <a:latin typeface="Times New Roman" panose="02020603050405020304" pitchFamily="18" charset="0"/>
                <a:cs typeface="Times New Roman" panose="02020603050405020304" pitchFamily="18" charset="0"/>
              </a:rPr>
              <a:t>s</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sz="16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dirty="0">
                <a:solidFill>
                  <a:srgbClr val="0000FF"/>
                </a:solidFill>
                <a:latin typeface="Times New Roman" panose="02020603050405020304" pitchFamily="18" charset="0"/>
                <a:cs typeface="Times New Roman" panose="02020603050405020304" pitchFamily="18" charset="0"/>
              </a:rPr>
              <a:t> next = </a:t>
            </a:r>
            <a:r>
              <a:rPr lang="en-US" altLang="zh-CN" i="1" dirty="0">
                <a:solidFill>
                  <a:srgbClr val="0000FF"/>
                </a:solidFill>
                <a:latin typeface="Times New Roman" panose="02020603050405020304" pitchFamily="18" charset="0"/>
                <a:cs typeface="Times New Roman" panose="02020603050405020304" pitchFamily="18" charset="0"/>
              </a:rPr>
              <a:t>p</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sz="16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dirty="0">
                <a:solidFill>
                  <a:srgbClr val="0000FF"/>
                </a:solidFill>
                <a:latin typeface="Times New Roman" panose="02020603050405020304" pitchFamily="18" charset="0"/>
                <a:cs typeface="Times New Roman" panose="02020603050405020304" pitchFamily="18" charset="0"/>
              </a:rPr>
              <a:t> next;</a:t>
            </a:r>
          </a:p>
          <a:p>
            <a:pPr>
              <a:lnSpc>
                <a:spcPct val="150000"/>
              </a:lnSpc>
              <a:buFont typeface="Wingdings" panose="05000000000000000000" pitchFamily="2" charset="2"/>
              <a:buNone/>
            </a:pPr>
            <a:r>
              <a:rPr lang="en-US" altLang="zh-CN" i="1" dirty="0">
                <a:solidFill>
                  <a:srgbClr val="0000FF"/>
                </a:solidFill>
                <a:latin typeface="Times New Roman" panose="02020603050405020304" pitchFamily="18" charset="0"/>
                <a:cs typeface="Times New Roman" panose="02020603050405020304" pitchFamily="18" charset="0"/>
              </a:rPr>
              <a:t> p</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sz="16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dirty="0">
                <a:solidFill>
                  <a:srgbClr val="0000FF"/>
                </a:solidFill>
                <a:latin typeface="Times New Roman" panose="02020603050405020304" pitchFamily="18" charset="0"/>
                <a:cs typeface="Times New Roman" panose="02020603050405020304" pitchFamily="18" charset="0"/>
              </a:rPr>
              <a:t> next = </a:t>
            </a:r>
            <a:r>
              <a:rPr lang="en-US" altLang="zh-CN" i="1" dirty="0">
                <a:solidFill>
                  <a:srgbClr val="0000FF"/>
                </a:solidFill>
                <a:latin typeface="Times New Roman" panose="02020603050405020304" pitchFamily="18" charset="0"/>
                <a:cs typeface="Times New Roman" panose="02020603050405020304" pitchFamily="18" charset="0"/>
              </a:rPr>
              <a:t>s</a:t>
            </a:r>
            <a:r>
              <a:rPr lang="en-US" altLang="zh-CN" dirty="0">
                <a:solidFill>
                  <a:srgbClr val="0000FF"/>
                </a:solidFill>
                <a:latin typeface="Times New Roman" panose="02020603050405020304" pitchFamily="18" charset="0"/>
                <a:cs typeface="Times New Roman" panose="02020603050405020304" pitchFamily="18" charset="0"/>
              </a:rPr>
              <a:t>; </a:t>
            </a:r>
            <a:endParaRPr lang="zh-CN" altLang="en-US" dirty="0"/>
          </a:p>
        </p:txBody>
      </p:sp>
      <p:grpSp>
        <p:nvGrpSpPr>
          <p:cNvPr id="2" name="组合 1"/>
          <p:cNvGrpSpPr/>
          <p:nvPr/>
        </p:nvGrpSpPr>
        <p:grpSpPr>
          <a:xfrm>
            <a:off x="756730" y="4512334"/>
            <a:ext cx="7021497" cy="473076"/>
            <a:chOff x="756730" y="4512334"/>
            <a:chExt cx="7021497" cy="473076"/>
          </a:xfrm>
        </p:grpSpPr>
        <p:grpSp>
          <p:nvGrpSpPr>
            <p:cNvPr id="69" name="组合 68"/>
            <p:cNvGrpSpPr/>
            <p:nvPr/>
          </p:nvGrpSpPr>
          <p:grpSpPr>
            <a:xfrm>
              <a:off x="756730" y="4512334"/>
              <a:ext cx="6836113" cy="473076"/>
              <a:chOff x="379975" y="2496293"/>
              <a:chExt cx="6836113" cy="473076"/>
            </a:xfrm>
          </p:grpSpPr>
          <p:grpSp>
            <p:nvGrpSpPr>
              <p:cNvPr id="70" name="组合 69"/>
              <p:cNvGrpSpPr/>
              <p:nvPr/>
            </p:nvGrpSpPr>
            <p:grpSpPr>
              <a:xfrm>
                <a:off x="1868851" y="2608965"/>
                <a:ext cx="672880" cy="355601"/>
                <a:chOff x="1386100" y="6209480"/>
                <a:chExt cx="672880" cy="355601"/>
              </a:xfrm>
            </p:grpSpPr>
            <p:sp>
              <p:nvSpPr>
                <p:cNvPr id="97" name="矩形 96"/>
                <p:cNvSpPr/>
                <p:nvPr/>
              </p:nvSpPr>
              <p:spPr bwMode="auto">
                <a:xfrm>
                  <a:off x="1909512" y="6209521"/>
                  <a:ext cx="149468" cy="35401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98" name="矩形 21542"/>
                <p:cNvSpPr>
                  <a:spLocks noChangeArrowheads="1"/>
                </p:cNvSpPr>
                <p:nvPr/>
              </p:nvSpPr>
              <p:spPr bwMode="auto">
                <a:xfrm>
                  <a:off x="1386100" y="6209480"/>
                  <a:ext cx="522100" cy="355601"/>
                </a:xfrm>
                <a:prstGeom prst="rect">
                  <a:avLst/>
                </a:prstGeom>
                <a:blipFill dpi="0" rotWithShape="0">
                  <a:blip r:embed="rId4"/>
                  <a:srcRect/>
                  <a:tile tx="0" ty="0" sx="100000" sy="100000" flip="none" algn="tl"/>
                </a:blipFill>
                <a:ln w="9525">
                  <a:solidFill>
                    <a:srgbClr val="000000"/>
                  </a:solidFill>
                  <a:miter lim="800000"/>
                </a:ln>
              </p:spPr>
              <p:txBody>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endParaRPr lang="zh-CN" altLang="en-US" sz="2000">
                    <a:ea typeface="楷体_GB2312" pitchFamily="1" charset="-122"/>
                  </a:endParaRPr>
                </a:p>
              </p:txBody>
            </p:sp>
          </p:grpSp>
          <p:grpSp>
            <p:nvGrpSpPr>
              <p:cNvPr id="74" name="组合 73"/>
              <p:cNvGrpSpPr/>
              <p:nvPr/>
            </p:nvGrpSpPr>
            <p:grpSpPr bwMode="auto">
              <a:xfrm>
                <a:off x="379975" y="2496293"/>
                <a:ext cx="6836113" cy="473076"/>
                <a:chOff x="-616" y="111"/>
                <a:chExt cx="4162" cy="298"/>
              </a:xfrm>
            </p:grpSpPr>
            <p:sp>
              <p:nvSpPr>
                <p:cNvPr id="75" name="矩形 10253"/>
                <p:cNvSpPr>
                  <a:spLocks noChangeArrowheads="1"/>
                </p:cNvSpPr>
                <p:nvPr/>
              </p:nvSpPr>
              <p:spPr bwMode="auto">
                <a:xfrm>
                  <a:off x="-87" y="182"/>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76" name="组合 10254"/>
                <p:cNvGrpSpPr/>
                <p:nvPr/>
              </p:nvGrpSpPr>
              <p:grpSpPr bwMode="auto">
                <a:xfrm>
                  <a:off x="-616" y="111"/>
                  <a:ext cx="4162" cy="297"/>
                  <a:chOff x="-616" y="111"/>
                  <a:chExt cx="4162" cy="297"/>
                </a:xfrm>
              </p:grpSpPr>
              <p:sp>
                <p:nvSpPr>
                  <p:cNvPr id="77" name="矩形 76"/>
                  <p:cNvSpPr/>
                  <p:nvPr/>
                </p:nvSpPr>
                <p:spPr>
                  <a:xfrm>
                    <a:off x="236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78"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79" name="矩形 78"/>
                  <p:cNvSpPr/>
                  <p:nvPr/>
                </p:nvSpPr>
                <p:spPr>
                  <a:xfrm>
                    <a:off x="900"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80" name="矩形 79"/>
                  <p:cNvSpPr/>
                  <p:nvPr/>
                </p:nvSpPr>
                <p:spPr>
                  <a:xfrm>
                    <a:off x="121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81" name="矩形 80"/>
                  <p:cNvSpPr/>
                  <p:nvPr/>
                </p:nvSpPr>
                <p:spPr>
                  <a:xfrm>
                    <a:off x="1497" y="181"/>
                    <a:ext cx="317"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82" name="矩形 81"/>
                  <p:cNvSpPr/>
                  <p:nvPr/>
                </p:nvSpPr>
                <p:spPr>
                  <a:xfrm>
                    <a:off x="2097" y="181"/>
                    <a:ext cx="272"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3</a:t>
                    </a:r>
                  </a:p>
                </p:txBody>
              </p:sp>
              <p:sp>
                <p:nvSpPr>
                  <p:cNvPr id="83" name="矩形 82"/>
                  <p:cNvSpPr/>
                  <p:nvPr/>
                </p:nvSpPr>
                <p:spPr>
                  <a:xfrm>
                    <a:off x="3228"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84" name="矩形 83"/>
                  <p:cNvSpPr/>
                  <p:nvPr/>
                </p:nvSpPr>
                <p:spPr>
                  <a:xfrm>
                    <a:off x="2595" y="111"/>
                    <a:ext cx="453" cy="22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85" name="矩形 84"/>
                  <p:cNvSpPr/>
                  <p:nvPr/>
                </p:nvSpPr>
                <p:spPr>
                  <a:xfrm>
                    <a:off x="1814"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87"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88" name="矩形 10266"/>
                  <p:cNvSpPr>
                    <a:spLocks noChangeArrowheads="1"/>
                  </p:cNvSpPr>
                  <p:nvPr/>
                </p:nvSpPr>
                <p:spPr bwMode="auto">
                  <a:xfrm>
                    <a:off x="-616" y="178"/>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head</a:t>
                    </a:r>
                  </a:p>
                </p:txBody>
              </p:sp>
              <p:sp>
                <p:nvSpPr>
                  <p:cNvPr id="89" name="直接连接符 10268"/>
                  <p:cNvSpPr>
                    <a:spLocks noChangeShapeType="1"/>
                  </p:cNvSpPr>
                  <p:nvPr/>
                </p:nvSpPr>
                <p:spPr bwMode="auto">
                  <a:xfrm>
                    <a:off x="1269" y="272"/>
                    <a:ext cx="227"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0" name="直接连接符 10269"/>
                  <p:cNvSpPr>
                    <a:spLocks noChangeShapeType="1"/>
                  </p:cNvSpPr>
                  <p:nvPr/>
                </p:nvSpPr>
                <p:spPr bwMode="auto">
                  <a:xfrm>
                    <a:off x="1861"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1" name="直接连接符 10270"/>
                  <p:cNvSpPr>
                    <a:spLocks noChangeShapeType="1"/>
                  </p:cNvSpPr>
                  <p:nvPr/>
                </p:nvSpPr>
                <p:spPr bwMode="auto">
                  <a:xfrm>
                    <a:off x="2415" y="272"/>
                    <a:ext cx="22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2" name="直接连接符 10271"/>
                  <p:cNvSpPr>
                    <a:spLocks noChangeShapeType="1"/>
                  </p:cNvSpPr>
                  <p:nvPr/>
                </p:nvSpPr>
                <p:spPr bwMode="auto">
                  <a:xfrm>
                    <a:off x="2990"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3" name="直接连接符 10267"/>
                  <p:cNvSpPr>
                    <a:spLocks noChangeShapeType="1"/>
                  </p:cNvSpPr>
                  <p:nvPr/>
                </p:nvSpPr>
                <p:spPr bwMode="auto">
                  <a:xfrm>
                    <a:off x="655" y="272"/>
                    <a:ext cx="24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72" name="直接连接符 10267"/>
              <p:cNvSpPr>
                <a:spLocks noChangeShapeType="1"/>
              </p:cNvSpPr>
              <p:nvPr/>
            </p:nvSpPr>
            <p:spPr bwMode="auto">
              <a:xfrm>
                <a:off x="1467633" y="2751880"/>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100" name="矩形 99"/>
            <p:cNvSpPr/>
            <p:nvPr/>
          </p:nvSpPr>
          <p:spPr bwMode="auto">
            <a:xfrm>
              <a:off x="7592624" y="4625047"/>
              <a:ext cx="185603" cy="35877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grpSp>
      <p:grpSp>
        <p:nvGrpSpPr>
          <p:cNvPr id="71" name="组合 70"/>
          <p:cNvGrpSpPr/>
          <p:nvPr/>
        </p:nvGrpSpPr>
        <p:grpSpPr>
          <a:xfrm>
            <a:off x="6253370" y="1687058"/>
            <a:ext cx="1238937" cy="1164771"/>
            <a:chOff x="5299814" y="3634436"/>
            <a:chExt cx="1238937" cy="1164771"/>
          </a:xfrm>
        </p:grpSpPr>
        <p:grpSp>
          <p:nvGrpSpPr>
            <p:cNvPr id="73" name="组合 72"/>
            <p:cNvGrpSpPr/>
            <p:nvPr/>
          </p:nvGrpSpPr>
          <p:grpSpPr>
            <a:xfrm>
              <a:off x="5299814" y="3634436"/>
              <a:ext cx="1052615" cy="1164771"/>
              <a:chOff x="5738813" y="3235779"/>
              <a:chExt cx="1052615" cy="1164771"/>
            </a:xfrm>
          </p:grpSpPr>
          <p:sp>
            <p:nvSpPr>
              <p:cNvPr id="94" name="矩形 93"/>
              <p:cNvSpPr>
                <a:spLocks noChangeArrowheads="1"/>
              </p:cNvSpPr>
              <p:nvPr/>
            </p:nvSpPr>
            <p:spPr bwMode="auto">
              <a:xfrm>
                <a:off x="5738813" y="4076700"/>
                <a:ext cx="139700"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endParaRPr lang="zh-CN" altLang="en-US">
                  <a:latin typeface="Arial" panose="020B0604020202020204" pitchFamily="34" charset="0"/>
                </a:endParaRPr>
              </a:p>
            </p:txBody>
          </p:sp>
          <p:sp>
            <p:nvSpPr>
              <p:cNvPr id="95" name="直接连接符 94"/>
              <p:cNvSpPr>
                <a:spLocks noChangeShapeType="1"/>
              </p:cNvSpPr>
              <p:nvPr/>
            </p:nvSpPr>
            <p:spPr bwMode="auto">
              <a:xfrm rot="5400000">
                <a:off x="6335815" y="3487398"/>
                <a:ext cx="407988" cy="0"/>
              </a:xfrm>
              <a:prstGeom prst="line">
                <a:avLst/>
              </a:prstGeom>
              <a:noFill/>
              <a:ln w="9525">
                <a:solidFill>
                  <a:srgbClr val="FF0000"/>
                </a:solidFill>
                <a:round/>
                <a:tailEnd type="triangle" w="sm"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96" name="矩形 95"/>
              <p:cNvSpPr>
                <a:spLocks noChangeArrowheads="1"/>
              </p:cNvSpPr>
              <p:nvPr/>
            </p:nvSpPr>
            <p:spPr bwMode="auto">
              <a:xfrm>
                <a:off x="6138416" y="3235779"/>
                <a:ext cx="503238"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0" hangingPunct="0"/>
                <a:r>
                  <a:rPr lang="en-US" altLang="zh-CN" b="1" i="1" dirty="0">
                    <a:latin typeface="Times New Roman" panose="02020603050405020304" pitchFamily="18" charset="0"/>
                    <a:cs typeface="Times New Roman" panose="02020603050405020304" pitchFamily="18" charset="0"/>
                  </a:rPr>
                  <a:t>s</a:t>
                </a:r>
              </a:p>
            </p:txBody>
          </p:sp>
          <p:sp>
            <p:nvSpPr>
              <p:cNvPr id="99" name="矩形 23590"/>
              <p:cNvSpPr>
                <a:spLocks noChangeArrowheads="1"/>
              </p:cNvSpPr>
              <p:nvPr/>
            </p:nvSpPr>
            <p:spPr bwMode="auto">
              <a:xfrm>
                <a:off x="6288190" y="3674193"/>
                <a:ext cx="503238" cy="350383"/>
              </a:xfrm>
              <a:prstGeom prst="rect">
                <a:avLst/>
              </a:prstGeom>
              <a:solidFill>
                <a:srgbClr val="FFC000"/>
              </a:solidFill>
              <a:ln w="9525">
                <a:solidFill>
                  <a:srgbClr val="000000"/>
                </a:solidFill>
                <a:miter lim="800000"/>
              </a:ln>
            </p:spPr>
            <p:txBody>
              <a:bodyPr tIns="18000" rIns="0" bIns="36000"/>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1" hangingPunct="1">
                  <a:lnSpc>
                    <a:spcPct val="80000"/>
                  </a:lnSpc>
                  <a:spcBef>
                    <a:spcPct val="20000"/>
                  </a:spcBef>
                  <a:buClr>
                    <a:schemeClr val="accent2"/>
                  </a:buClr>
                  <a:buFont typeface="Wingdings" panose="05000000000000000000" pitchFamily="2" charset="2"/>
                  <a:buNone/>
                </a:pPr>
                <a:r>
                  <a:rPr lang="en-US" altLang="zh-CN" sz="2000">
                    <a:ea typeface="楷体_GB2312" pitchFamily="1" charset="-122"/>
                  </a:rPr>
                  <a:t> </a:t>
                </a:r>
              </a:p>
            </p:txBody>
          </p:sp>
          <p:sp>
            <p:nvSpPr>
              <p:cNvPr id="101" name="矩形 100"/>
              <p:cNvSpPr>
                <a:spLocks noChangeArrowheads="1"/>
              </p:cNvSpPr>
              <p:nvPr/>
            </p:nvSpPr>
            <p:spPr bwMode="auto">
              <a:xfrm>
                <a:off x="6323909" y="3438980"/>
                <a:ext cx="431800"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endParaRPr lang="en-US" altLang="zh-CN" sz="2000" dirty="0">
                  <a:latin typeface="宋体" panose="02010600030101010101" pitchFamily="2" charset="-122"/>
                </a:endParaRPr>
              </a:p>
              <a:p>
                <a:pPr algn="ctr" eaLnBrk="1" hangingPunct="1">
                  <a:lnSpc>
                    <a:spcPct val="80000"/>
                  </a:lnSpc>
                  <a:spcBef>
                    <a:spcPct val="20000"/>
                  </a:spcBef>
                  <a:buClr>
                    <a:schemeClr val="accent2"/>
                  </a:buClr>
                  <a:buFont typeface="Wingdings" panose="05000000000000000000" pitchFamily="2" charset="2"/>
                  <a:buNone/>
                </a:pPr>
                <a:r>
                  <a:rPr lang="en-US" altLang="zh-CN" sz="2000" i="1" dirty="0">
                    <a:cs typeface="Times New Roman" panose="02020603050405020304" pitchFamily="18" charset="0"/>
                  </a:rPr>
                  <a:t>x</a:t>
                </a:r>
              </a:p>
            </p:txBody>
          </p:sp>
        </p:grpSp>
        <p:sp>
          <p:nvSpPr>
            <p:cNvPr id="86" name="矩形 85"/>
            <p:cNvSpPr/>
            <p:nvPr/>
          </p:nvSpPr>
          <p:spPr bwMode="auto">
            <a:xfrm>
              <a:off x="6353148" y="4072849"/>
              <a:ext cx="185603" cy="34997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1"/>
                                        </p:tgtEl>
                                        <p:attrNameLst>
                                          <p:attrName>style.visibility</p:attrName>
                                        </p:attrNameLst>
                                      </p:cBhvr>
                                      <p:to>
                                        <p:strVal val="visible"/>
                                      </p:to>
                                    </p:set>
                                    <p:anim calcmode="lin" valueType="num">
                                      <p:cBhvr additive="base">
                                        <p:cTn id="16" dur="500" fill="hold"/>
                                        <p:tgtEl>
                                          <p:spTgt spid="71"/>
                                        </p:tgtEl>
                                        <p:attrNameLst>
                                          <p:attrName>ppt_x</p:attrName>
                                        </p:attrNameLst>
                                      </p:cBhvr>
                                      <p:tavLst>
                                        <p:tav tm="0">
                                          <p:val>
                                            <p:strVal val="#ppt_x"/>
                                          </p:val>
                                        </p:tav>
                                        <p:tav tm="100000">
                                          <p:val>
                                            <p:strVal val="#ppt_x"/>
                                          </p:val>
                                        </p:tav>
                                      </p:tavLst>
                                    </p:anim>
                                    <p:anim calcmode="lin" valueType="num">
                                      <p:cBhvr additive="base">
                                        <p:cTn id="17"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linds(horizontal)">
                                      <p:cBhvr>
                                        <p:cTn id="22" dur="500"/>
                                        <p:tgtEl>
                                          <p:spTgt spid="35"/>
                                        </p:tgtEl>
                                      </p:cBhvr>
                                    </p:animEffect>
                                  </p:childTnLst>
                                </p:cTn>
                              </p:par>
                              <p:par>
                                <p:cTn id="23" presetID="3" presetClass="entr" presetSubtype="1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linds(horizontal)">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34" dur="500"/>
                                        <p:tgtEl>
                                          <p:spTgt spid="17411">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43" dur="500"/>
                                        <p:tgtEl>
                                          <p:spTgt spid="17411">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additive="base">
                                        <p:cTn id="48" dur="500" fill="hold"/>
                                        <p:tgtEl>
                                          <p:spTgt spid="2"/>
                                        </p:tgtEl>
                                        <p:attrNameLst>
                                          <p:attrName>ppt_x</p:attrName>
                                        </p:attrNameLst>
                                      </p:cBhvr>
                                      <p:tavLst>
                                        <p:tav tm="0">
                                          <p:val>
                                            <p:strVal val="#ppt_x"/>
                                          </p:val>
                                        </p:tav>
                                        <p:tav tm="100000">
                                          <p:val>
                                            <p:strVal val="#ppt_x"/>
                                          </p:val>
                                        </p:tav>
                                      </p:tavLst>
                                    </p:anim>
                                    <p:anim calcmode="lin" valueType="num">
                                      <p:cBhvr additive="base">
                                        <p:cTn id="4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P spid="35"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18434"/>
          <p:cNvSpPr>
            <a:spLocks noGrp="1" noChangeArrowheads="1"/>
          </p:cNvSpPr>
          <p:nvPr>
            <p:ph idx="1"/>
          </p:nvPr>
        </p:nvSpPr>
        <p:spPr>
          <a:xfrm>
            <a:off x="555407" y="1550164"/>
            <a:ext cx="8229600" cy="4678451"/>
          </a:xfrm>
        </p:spPr>
        <p:txBody>
          <a:bodyPr/>
          <a:lstStyle/>
          <a:p>
            <a:pPr>
              <a:lnSpc>
                <a:spcPct val="90000"/>
              </a:lnSpc>
              <a:buClr>
                <a:srgbClr val="FF0000"/>
              </a:buClr>
              <a:buFont typeface="Wingdings" panose="05000000000000000000" pitchFamily="2" charset="2"/>
              <a:buChar char="n"/>
            </a:pPr>
            <a:r>
              <a:rPr lang="zh-CN" altLang="en-US" sz="1800" b="1" dirty="0"/>
              <a:t>带头结点的单链表存储结构</a:t>
            </a:r>
          </a:p>
          <a:p>
            <a:pPr>
              <a:lnSpc>
                <a:spcPct val="90000"/>
              </a:lnSpc>
              <a:buFont typeface="Wingdings" panose="05000000000000000000" pitchFamily="2" charset="2"/>
              <a:buNone/>
            </a:pPr>
            <a:r>
              <a:rPr lang="zh-CN" altLang="en-US" sz="1800" b="1" dirty="0"/>
              <a:t>      类</a:t>
            </a:r>
            <a:r>
              <a:rPr lang="en-US" altLang="zh-CN" sz="1800" b="1" dirty="0"/>
              <a:t>list</a:t>
            </a:r>
            <a:r>
              <a:rPr lang="zh-CN" altLang="en-US" sz="1800" b="1" dirty="0"/>
              <a:t>的描述如下：</a:t>
            </a:r>
            <a:endParaRPr lang="en-US" altLang="zh-CN" sz="1800" dirty="0"/>
          </a:p>
          <a:p>
            <a:pPr>
              <a:lnSpc>
                <a:spcPct val="90000"/>
              </a:lnSpc>
              <a:buFont typeface="Wingdings" panose="05000000000000000000" pitchFamily="2" charset="2"/>
              <a:buNone/>
            </a:pPr>
            <a:r>
              <a:rPr lang="en-US" altLang="zh-CN" sz="1600" dirty="0"/>
              <a:t>       </a:t>
            </a:r>
            <a:r>
              <a:rPr lang="en-US" altLang="zh-CN" sz="1600" dirty="0">
                <a:solidFill>
                  <a:srgbClr val="0000FF"/>
                </a:solidFill>
              </a:rPr>
              <a:t>class</a:t>
            </a:r>
            <a:r>
              <a:rPr lang="en-US" altLang="zh-CN" sz="1600" dirty="0"/>
              <a:t> List{</a:t>
            </a:r>
          </a:p>
          <a:p>
            <a:pPr>
              <a:lnSpc>
                <a:spcPct val="80000"/>
              </a:lnSpc>
              <a:buFont typeface="Wingdings" panose="05000000000000000000" pitchFamily="2" charset="2"/>
              <a:buNone/>
            </a:pPr>
            <a:r>
              <a:rPr lang="en-US" altLang="zh-CN" sz="1600" dirty="0"/>
              <a:t>                </a:t>
            </a:r>
            <a:r>
              <a:rPr lang="en-US" altLang="zh-CN" sz="1600" dirty="0">
                <a:solidFill>
                  <a:srgbClr val="FF0000"/>
                </a:solidFill>
              </a:rPr>
              <a:t>public</a:t>
            </a:r>
            <a:r>
              <a:rPr lang="en-US" altLang="zh-CN" sz="1600" b="1" dirty="0">
                <a:solidFill>
                  <a:srgbClr val="FF0000"/>
                </a:solidFill>
              </a:rPr>
              <a:t>:</a:t>
            </a:r>
            <a:r>
              <a:rPr lang="en-US" altLang="zh-CN" sz="1600" dirty="0">
                <a:solidFill>
                  <a:srgbClr val="FF0000"/>
                </a:solidFill>
              </a:rPr>
              <a:t> </a:t>
            </a:r>
          </a:p>
          <a:p>
            <a:pPr>
              <a:lnSpc>
                <a:spcPct val="80000"/>
              </a:lnSpc>
              <a:buFont typeface="Wingdings" panose="05000000000000000000" pitchFamily="2" charset="2"/>
              <a:buNone/>
            </a:pPr>
            <a:r>
              <a:rPr lang="en-US" altLang="zh-CN" sz="1600" dirty="0"/>
              <a:t>                      List();</a:t>
            </a:r>
          </a:p>
          <a:p>
            <a:pPr>
              <a:lnSpc>
                <a:spcPct val="80000"/>
              </a:lnSpc>
              <a:buFont typeface="Wingdings" panose="05000000000000000000" pitchFamily="2" charset="2"/>
              <a:buNone/>
            </a:pPr>
            <a:r>
              <a:rPr lang="en-US" altLang="zh-CN" sz="1600" b="1" dirty="0">
                <a:solidFill>
                  <a:srgbClr val="FF0000"/>
                </a:solidFill>
              </a:rPr>
              <a:t>                      ~List();</a:t>
            </a:r>
          </a:p>
          <a:p>
            <a:pPr>
              <a:lnSpc>
                <a:spcPct val="80000"/>
              </a:lnSpc>
              <a:buFont typeface="Wingdings" panose="05000000000000000000" pitchFamily="2" charset="2"/>
              <a:buNone/>
            </a:pPr>
            <a:r>
              <a:rPr lang="en-US" altLang="zh-CN" sz="1600" dirty="0"/>
              <a:t>                      </a:t>
            </a:r>
            <a:r>
              <a:rPr lang="en-US" altLang="zh-CN" sz="1600" dirty="0" err="1">
                <a:solidFill>
                  <a:srgbClr val="0000FF"/>
                </a:solidFill>
              </a:rPr>
              <a:t>int</a:t>
            </a:r>
            <a:r>
              <a:rPr lang="en-US" altLang="zh-CN" sz="1600" dirty="0">
                <a:solidFill>
                  <a:srgbClr val="0000FF"/>
                </a:solidFill>
              </a:rPr>
              <a:t> </a:t>
            </a:r>
            <a:r>
              <a:rPr lang="en-US" altLang="zh-CN" sz="1600" dirty="0"/>
              <a:t> Length( ) </a:t>
            </a:r>
            <a:r>
              <a:rPr lang="en-US" altLang="zh-CN" sz="1600" dirty="0" err="1">
                <a:solidFill>
                  <a:srgbClr val="FF0000"/>
                </a:solidFill>
              </a:rPr>
              <a:t>const</a:t>
            </a:r>
            <a:r>
              <a:rPr lang="en-US" altLang="zh-CN" sz="1600" dirty="0"/>
              <a:t>;</a:t>
            </a:r>
          </a:p>
          <a:p>
            <a:pPr>
              <a:lnSpc>
                <a:spcPct val="80000"/>
              </a:lnSpc>
              <a:buFont typeface="Wingdings" panose="05000000000000000000" pitchFamily="2" charset="2"/>
              <a:buNone/>
            </a:pPr>
            <a:r>
              <a:rPr lang="en-US" altLang="zh-CN" sz="1600" dirty="0"/>
              <a:t>                      </a:t>
            </a:r>
            <a:r>
              <a:rPr lang="en-US" altLang="zh-CN" sz="1600" dirty="0" err="1">
                <a:solidFill>
                  <a:srgbClr val="0000FF"/>
                </a:solidFill>
              </a:rPr>
              <a:t>error_code</a:t>
            </a:r>
            <a:r>
              <a:rPr lang="en-US" altLang="zh-CN" sz="1600" dirty="0"/>
              <a:t>  </a:t>
            </a:r>
            <a:r>
              <a:rPr lang="en-US" altLang="zh-CN" sz="1600" dirty="0" err="1"/>
              <a:t>Get_element</a:t>
            </a:r>
            <a:r>
              <a:rPr lang="en-US" altLang="zh-CN" sz="1600" dirty="0"/>
              <a:t> (</a:t>
            </a:r>
            <a:r>
              <a:rPr lang="en-US" altLang="zh-CN" sz="1600" dirty="0" err="1">
                <a:solidFill>
                  <a:srgbClr val="FF0000"/>
                </a:solidFill>
              </a:rPr>
              <a:t>const</a:t>
            </a:r>
            <a:r>
              <a:rPr lang="en-US" altLang="zh-CN" sz="1600" dirty="0"/>
              <a:t> </a:t>
            </a:r>
            <a:r>
              <a:rPr lang="en-US" altLang="zh-CN" sz="1600" dirty="0" err="1">
                <a:solidFill>
                  <a:srgbClr val="0000FF"/>
                </a:solidFill>
              </a:rPr>
              <a:t>int</a:t>
            </a:r>
            <a:r>
              <a:rPr lang="en-US" altLang="zh-CN" sz="1600" dirty="0"/>
              <a:t> </a:t>
            </a:r>
            <a:r>
              <a:rPr lang="en-US" altLang="zh-CN" sz="1600" i="1" dirty="0" err="1"/>
              <a:t>i</a:t>
            </a:r>
            <a:r>
              <a:rPr lang="en-US" altLang="zh-CN" sz="1600" dirty="0"/>
              <a:t>, </a:t>
            </a:r>
            <a:r>
              <a:rPr lang="en-US" altLang="zh-CN" sz="1600" dirty="0" err="1">
                <a:solidFill>
                  <a:srgbClr val="0000FF"/>
                </a:solidFill>
              </a:rPr>
              <a:t>elemenType</a:t>
            </a:r>
            <a:r>
              <a:rPr lang="en-US" altLang="zh-CN" sz="1600" dirty="0"/>
              <a:t> &amp;</a:t>
            </a:r>
            <a:r>
              <a:rPr lang="en-US" altLang="zh-CN" sz="1600" i="1" dirty="0"/>
              <a:t>x</a:t>
            </a:r>
            <a:r>
              <a:rPr lang="en-US" altLang="zh-CN" sz="1600" dirty="0"/>
              <a:t>) </a:t>
            </a:r>
            <a:r>
              <a:rPr lang="en-US" altLang="zh-CN" sz="1600" dirty="0" err="1">
                <a:solidFill>
                  <a:srgbClr val="FF0000"/>
                </a:solidFill>
              </a:rPr>
              <a:t>const</a:t>
            </a:r>
            <a:r>
              <a:rPr lang="en-US" altLang="zh-CN" sz="1600" dirty="0"/>
              <a:t>;</a:t>
            </a:r>
          </a:p>
          <a:p>
            <a:pPr>
              <a:lnSpc>
                <a:spcPct val="80000"/>
              </a:lnSpc>
              <a:buFont typeface="Wingdings" panose="05000000000000000000" pitchFamily="2" charset="2"/>
              <a:buNone/>
            </a:pPr>
            <a:r>
              <a:rPr lang="en-US" altLang="zh-CN" sz="1600" dirty="0"/>
              <a:t>                      </a:t>
            </a:r>
            <a:r>
              <a:rPr lang="en-US" altLang="zh-CN" sz="1600" dirty="0">
                <a:solidFill>
                  <a:srgbClr val="FF0000"/>
                </a:solidFill>
              </a:rPr>
              <a:t>node*</a:t>
            </a:r>
            <a:r>
              <a:rPr lang="en-US" altLang="zh-CN" sz="1600" dirty="0"/>
              <a:t>  Locate(</a:t>
            </a:r>
            <a:r>
              <a:rPr lang="en-US" altLang="zh-CN" sz="1600" dirty="0" err="1">
                <a:solidFill>
                  <a:srgbClr val="FF0000"/>
                </a:solidFill>
              </a:rPr>
              <a:t>const</a:t>
            </a:r>
            <a:r>
              <a:rPr lang="en-US" altLang="zh-CN" sz="1600" dirty="0"/>
              <a:t> </a:t>
            </a:r>
            <a:r>
              <a:rPr lang="en-US" altLang="zh-CN" sz="1600" dirty="0" err="1">
                <a:solidFill>
                  <a:srgbClr val="0000FF"/>
                </a:solidFill>
              </a:rPr>
              <a:t>elemenType</a:t>
            </a:r>
            <a:r>
              <a:rPr lang="en-US" altLang="zh-CN" sz="1600" dirty="0"/>
              <a:t> </a:t>
            </a:r>
            <a:r>
              <a:rPr lang="en-US" altLang="zh-CN" sz="1600" i="1" dirty="0"/>
              <a:t>x</a:t>
            </a:r>
            <a:r>
              <a:rPr lang="en-US" altLang="zh-CN" sz="1600" dirty="0"/>
              <a:t>) </a:t>
            </a:r>
            <a:r>
              <a:rPr lang="en-US" altLang="zh-CN" sz="1600" dirty="0" err="1">
                <a:solidFill>
                  <a:srgbClr val="FF0000"/>
                </a:solidFill>
              </a:rPr>
              <a:t>const</a:t>
            </a:r>
            <a:r>
              <a:rPr lang="en-US" altLang="zh-CN" sz="1600" dirty="0"/>
              <a:t>;</a:t>
            </a:r>
          </a:p>
          <a:p>
            <a:pPr>
              <a:lnSpc>
                <a:spcPct val="80000"/>
              </a:lnSpc>
              <a:buFont typeface="Wingdings" panose="05000000000000000000" pitchFamily="2" charset="2"/>
              <a:buNone/>
            </a:pPr>
            <a:r>
              <a:rPr lang="en-US" altLang="zh-CN" sz="1600" dirty="0"/>
              <a:t>                      </a:t>
            </a:r>
            <a:r>
              <a:rPr lang="en-US" altLang="zh-CN" sz="1600" dirty="0" err="1">
                <a:solidFill>
                  <a:srgbClr val="0000FF"/>
                </a:solidFill>
              </a:rPr>
              <a:t>error_code</a:t>
            </a:r>
            <a:r>
              <a:rPr lang="en-US" altLang="zh-CN" sz="1600" dirty="0"/>
              <a:t>  Insert (</a:t>
            </a:r>
            <a:r>
              <a:rPr lang="en-US" altLang="zh-CN" sz="1600" dirty="0" err="1">
                <a:solidFill>
                  <a:srgbClr val="FF0000"/>
                </a:solidFill>
              </a:rPr>
              <a:t>const</a:t>
            </a:r>
            <a:r>
              <a:rPr lang="en-US" altLang="zh-CN" sz="1600" dirty="0">
                <a:solidFill>
                  <a:srgbClr val="FF0000"/>
                </a:solidFill>
              </a:rPr>
              <a:t> </a:t>
            </a:r>
            <a:r>
              <a:rPr lang="en-US" altLang="zh-CN" sz="1600" dirty="0" err="1">
                <a:solidFill>
                  <a:srgbClr val="0000FF"/>
                </a:solidFill>
              </a:rPr>
              <a:t>int</a:t>
            </a:r>
            <a:r>
              <a:rPr lang="en-US" altLang="zh-CN" sz="1600" dirty="0"/>
              <a:t> </a:t>
            </a:r>
            <a:r>
              <a:rPr lang="en-US" altLang="zh-CN" sz="1600" i="1" dirty="0" err="1"/>
              <a:t>i</a:t>
            </a:r>
            <a:r>
              <a:rPr lang="en-US" altLang="zh-CN" sz="1600" dirty="0"/>
              <a:t>, </a:t>
            </a:r>
            <a:r>
              <a:rPr lang="en-US" altLang="zh-CN" sz="1600" dirty="0" err="1">
                <a:solidFill>
                  <a:srgbClr val="FF0000"/>
                </a:solidFill>
              </a:rPr>
              <a:t>const</a:t>
            </a:r>
            <a:r>
              <a:rPr lang="en-US" altLang="zh-CN" sz="1600" dirty="0">
                <a:solidFill>
                  <a:srgbClr val="FF0000"/>
                </a:solidFill>
              </a:rPr>
              <a:t> </a:t>
            </a:r>
            <a:r>
              <a:rPr lang="en-US" altLang="zh-CN" sz="1600" dirty="0" err="1">
                <a:solidFill>
                  <a:srgbClr val="0000FF"/>
                </a:solidFill>
              </a:rPr>
              <a:t>elemenType</a:t>
            </a:r>
            <a:r>
              <a:rPr lang="en-US" altLang="zh-CN" sz="1600" dirty="0"/>
              <a:t> </a:t>
            </a:r>
            <a:r>
              <a:rPr lang="en-US" altLang="zh-CN" sz="1600" i="1" dirty="0"/>
              <a:t>x</a:t>
            </a:r>
            <a:r>
              <a:rPr lang="en-US" altLang="zh-CN" sz="1600" dirty="0"/>
              <a:t>);</a:t>
            </a:r>
          </a:p>
          <a:p>
            <a:pPr>
              <a:lnSpc>
                <a:spcPct val="80000"/>
              </a:lnSpc>
              <a:buFont typeface="Wingdings" panose="05000000000000000000" pitchFamily="2" charset="2"/>
              <a:buNone/>
            </a:pPr>
            <a:r>
              <a:rPr lang="en-US" altLang="zh-CN" sz="1600" dirty="0"/>
              <a:t>                      </a:t>
            </a:r>
            <a:r>
              <a:rPr lang="en-US" altLang="zh-CN" sz="1600" dirty="0" err="1">
                <a:solidFill>
                  <a:srgbClr val="0000FF"/>
                </a:solidFill>
              </a:rPr>
              <a:t>error_code</a:t>
            </a:r>
            <a:r>
              <a:rPr lang="en-US" altLang="zh-CN" sz="1600" dirty="0"/>
              <a:t>  </a:t>
            </a:r>
            <a:r>
              <a:rPr lang="en-US" altLang="zh-CN" sz="1600" dirty="0" err="1"/>
              <a:t>Delete_element</a:t>
            </a:r>
            <a:r>
              <a:rPr lang="en-US" altLang="zh-CN" sz="1600" dirty="0"/>
              <a:t>(</a:t>
            </a:r>
            <a:r>
              <a:rPr lang="en-US" altLang="zh-CN" sz="1600" dirty="0" err="1">
                <a:solidFill>
                  <a:srgbClr val="FF0000"/>
                </a:solidFill>
              </a:rPr>
              <a:t>const</a:t>
            </a:r>
            <a:r>
              <a:rPr lang="en-US" altLang="zh-CN" sz="1600" dirty="0"/>
              <a:t> </a:t>
            </a:r>
            <a:r>
              <a:rPr lang="en-US" altLang="zh-CN" sz="1600" dirty="0" err="1">
                <a:solidFill>
                  <a:srgbClr val="0000FF"/>
                </a:solidFill>
              </a:rPr>
              <a:t>int</a:t>
            </a:r>
            <a:r>
              <a:rPr lang="en-US" altLang="zh-CN" sz="1600" dirty="0"/>
              <a:t> </a:t>
            </a:r>
            <a:r>
              <a:rPr lang="en-US" altLang="zh-CN" sz="1600" i="1" dirty="0" err="1"/>
              <a:t>i</a:t>
            </a:r>
            <a:r>
              <a:rPr lang="en-US" altLang="zh-CN" sz="1600" dirty="0"/>
              <a:t>);</a:t>
            </a:r>
          </a:p>
          <a:p>
            <a:pPr>
              <a:lnSpc>
                <a:spcPct val="80000"/>
              </a:lnSpc>
              <a:buFont typeface="Wingdings" panose="05000000000000000000" pitchFamily="2" charset="2"/>
              <a:buNone/>
            </a:pPr>
            <a:r>
              <a:rPr lang="en-US" altLang="zh-CN" sz="1600" dirty="0">
                <a:solidFill>
                  <a:srgbClr val="FF0000"/>
                </a:solidFill>
              </a:rPr>
              <a:t>                private:</a:t>
            </a:r>
            <a:r>
              <a:rPr lang="en-US" altLang="zh-CN" sz="1600" dirty="0"/>
              <a:t>   </a:t>
            </a:r>
          </a:p>
          <a:p>
            <a:pPr>
              <a:lnSpc>
                <a:spcPct val="80000"/>
              </a:lnSpc>
              <a:buFont typeface="Wingdings" panose="05000000000000000000" pitchFamily="2" charset="2"/>
              <a:buNone/>
            </a:pPr>
            <a:r>
              <a:rPr lang="en-US" altLang="zh-CN" sz="1600" dirty="0"/>
              <a:t>                       </a:t>
            </a:r>
            <a:r>
              <a:rPr lang="en-US" altLang="zh-CN" sz="1600" dirty="0" err="1">
                <a:solidFill>
                  <a:srgbClr val="0000FF"/>
                </a:solidFill>
              </a:rPr>
              <a:t>int</a:t>
            </a:r>
            <a:r>
              <a:rPr lang="en-US" altLang="zh-CN" sz="1600" dirty="0"/>
              <a:t>    count;</a:t>
            </a:r>
          </a:p>
          <a:p>
            <a:pPr lvl="2">
              <a:lnSpc>
                <a:spcPct val="90000"/>
              </a:lnSpc>
              <a:buFont typeface="Wingdings" panose="05000000000000000000" pitchFamily="2" charset="2"/>
              <a:buNone/>
            </a:pPr>
            <a:r>
              <a:rPr lang="en-US" altLang="zh-CN" sz="1600" dirty="0"/>
              <a:t>     </a:t>
            </a:r>
            <a:r>
              <a:rPr lang="en-US" altLang="zh-CN" sz="1600" dirty="0">
                <a:solidFill>
                  <a:srgbClr val="0000FF"/>
                </a:solidFill>
              </a:rPr>
              <a:t>node *</a:t>
            </a:r>
            <a:r>
              <a:rPr lang="en-US" altLang="zh-CN" sz="1600" dirty="0"/>
              <a:t>  head;</a:t>
            </a:r>
          </a:p>
          <a:p>
            <a:pPr marL="1905" lvl="1" indent="469900">
              <a:lnSpc>
                <a:spcPct val="90000"/>
              </a:lnSpc>
              <a:buFont typeface="Wingdings" panose="05000000000000000000" pitchFamily="2" charset="2"/>
              <a:buNone/>
            </a:pPr>
            <a:r>
              <a:rPr lang="en-US" altLang="zh-CN" sz="1700" dirty="0"/>
              <a:t>};</a:t>
            </a:r>
          </a:p>
          <a:p>
            <a:pPr>
              <a:lnSpc>
                <a:spcPct val="90000"/>
              </a:lnSpc>
              <a:buFont typeface="Wingdings" panose="05000000000000000000" pitchFamily="2" charset="2"/>
              <a:buNone/>
            </a:pPr>
            <a:r>
              <a:rPr lang="zh-CN" altLang="en-US" sz="1600" b="1" dirty="0"/>
              <a:t>     其中：函数成员中</a:t>
            </a:r>
            <a:r>
              <a:rPr lang="zh-CN" altLang="en-US" sz="1600" b="1" dirty="0">
                <a:solidFill>
                  <a:srgbClr val="FF0000"/>
                </a:solidFill>
              </a:rPr>
              <a:t>增加了析构函数</a:t>
            </a:r>
            <a:r>
              <a:rPr lang="zh-CN" altLang="en-US" sz="1600" b="1" dirty="0"/>
              <a:t>，</a:t>
            </a:r>
          </a:p>
          <a:p>
            <a:pPr>
              <a:lnSpc>
                <a:spcPct val="90000"/>
              </a:lnSpc>
              <a:buFont typeface="Wingdings" panose="05000000000000000000" pitchFamily="2" charset="2"/>
              <a:buNone/>
            </a:pPr>
            <a:r>
              <a:rPr lang="zh-CN" altLang="en-US" sz="1600" b="1" dirty="0"/>
              <a:t>                 数据成员中，以头指针和计数变量</a:t>
            </a:r>
            <a:r>
              <a:rPr lang="en-US" altLang="zh-CN" sz="1600" b="1" dirty="0"/>
              <a:t>count</a:t>
            </a:r>
            <a:r>
              <a:rPr lang="zh-CN" altLang="en-US" sz="1600" b="1" dirty="0"/>
              <a:t>作为数据成员，</a:t>
            </a:r>
          </a:p>
          <a:p>
            <a:pPr>
              <a:lnSpc>
                <a:spcPct val="90000"/>
              </a:lnSpc>
              <a:buFont typeface="Wingdings" panose="05000000000000000000" pitchFamily="2" charset="2"/>
              <a:buNone/>
            </a:pPr>
            <a:r>
              <a:rPr lang="zh-CN" altLang="en-US" sz="1600" b="1" dirty="0"/>
              <a:t>                 定位运算对应的</a:t>
            </a:r>
            <a:r>
              <a:rPr lang="en-US" altLang="zh-CN" sz="1600" b="1" dirty="0">
                <a:solidFill>
                  <a:srgbClr val="FF0000"/>
                </a:solidFill>
              </a:rPr>
              <a:t>locate</a:t>
            </a:r>
            <a:r>
              <a:rPr lang="zh-CN" altLang="en-US" sz="1600" b="1" dirty="0">
                <a:solidFill>
                  <a:srgbClr val="FF0000"/>
                </a:solidFill>
              </a:rPr>
              <a:t>的函数类型与顺序表中函数类型不同了</a:t>
            </a:r>
            <a:r>
              <a:rPr lang="zh-CN" altLang="en-US" sz="1600" dirty="0"/>
              <a:t>！</a:t>
            </a:r>
          </a:p>
        </p:txBody>
      </p:sp>
      <p:sp>
        <p:nvSpPr>
          <p:cNvPr id="18454"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AB6AE4DA-ED3F-4FFE-B072-B22230E6802F}" type="slidenum">
              <a:rPr lang="zh-CN" altLang="en-US" smtClean="0">
                <a:latin typeface="Times New Roman" panose="02020603050405020304" pitchFamily="18" charset="0"/>
              </a:rPr>
              <a:pPr/>
              <a:t>18</a:t>
            </a:fld>
            <a:endParaRPr lang="zh-CN" altLang="en-US">
              <a:latin typeface="Times New Roman" panose="02020603050405020304" pitchFamily="18" charset="0"/>
            </a:endParaRPr>
          </a:p>
        </p:txBody>
      </p:sp>
      <p:grpSp>
        <p:nvGrpSpPr>
          <p:cNvPr id="25" name="组合 67"/>
          <p:cNvGrpSpPr/>
          <p:nvPr/>
        </p:nvGrpSpPr>
        <p:grpSpPr>
          <a:xfrm>
            <a:off x="-1260648" y="90985"/>
            <a:ext cx="7317240" cy="698583"/>
            <a:chOff x="-879430" y="4179148"/>
            <a:chExt cx="7317240" cy="698583"/>
          </a:xfrm>
        </p:grpSpPr>
        <p:grpSp>
          <p:nvGrpSpPr>
            <p:cNvPr id="26" name="组合 106"/>
            <p:cNvGrpSpPr/>
            <p:nvPr/>
          </p:nvGrpSpPr>
          <p:grpSpPr>
            <a:xfrm>
              <a:off x="-879430" y="4179148"/>
              <a:ext cx="7317240" cy="698583"/>
              <a:chOff x="-888955" y="4179148"/>
              <a:chExt cx="7317240" cy="698583"/>
            </a:xfrm>
          </p:grpSpPr>
          <p:sp>
            <p:nvSpPr>
              <p:cNvPr id="2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9" name="TextBox 6"/>
              <p:cNvSpPr txBox="1">
                <a:spLocks noChangeArrowheads="1"/>
              </p:cNvSpPr>
              <p:nvPr/>
            </p:nvSpPr>
            <p:spPr bwMode="auto">
              <a:xfrm>
                <a:off x="-888955" y="4179148"/>
                <a:ext cx="731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5.3 </a:t>
                </a:r>
                <a:r>
                  <a:rPr lang="zh-CN" altLang="en-US" sz="3600" b="1" dirty="0">
                    <a:latin typeface="黑体" panose="02010609060101010101" pitchFamily="49" charset="-122"/>
                    <a:ea typeface="黑体" panose="02010609060101010101" pitchFamily="49" charset="-122"/>
                  </a:rPr>
                  <a:t>链表</a:t>
                </a:r>
              </a:p>
            </p:txBody>
          </p:sp>
        </p:grpSp>
        <p:pic>
          <p:nvPicPr>
            <p:cNvPr id="27" name="图片 26" descr="无标题.png"/>
            <p:cNvPicPr>
              <a:picLocks noChangeAspect="1"/>
            </p:cNvPicPr>
            <p:nvPr/>
          </p:nvPicPr>
          <p:blipFill>
            <a:blip r:embed="rId2" cstate="print"/>
            <a:stretch>
              <a:fillRect/>
            </a:stretch>
          </p:blipFill>
          <p:spPr>
            <a:xfrm>
              <a:off x="1137949" y="4364064"/>
              <a:ext cx="433676" cy="330989"/>
            </a:xfrm>
            <a:prstGeom prst="rect">
              <a:avLst/>
            </a:prstGeom>
          </p:spPr>
        </p:pic>
      </p:grpSp>
      <p:grpSp>
        <p:nvGrpSpPr>
          <p:cNvPr id="4" name="组合 3"/>
          <p:cNvGrpSpPr/>
          <p:nvPr/>
        </p:nvGrpSpPr>
        <p:grpSpPr>
          <a:xfrm>
            <a:off x="484086" y="941769"/>
            <a:ext cx="7021047" cy="473076"/>
            <a:chOff x="484086" y="941769"/>
            <a:chExt cx="7021047" cy="473076"/>
          </a:xfrm>
        </p:grpSpPr>
        <p:grpSp>
          <p:nvGrpSpPr>
            <p:cNvPr id="30" name="组合 29"/>
            <p:cNvGrpSpPr/>
            <p:nvPr/>
          </p:nvGrpSpPr>
          <p:grpSpPr>
            <a:xfrm>
              <a:off x="484086" y="941769"/>
              <a:ext cx="6836113" cy="473076"/>
              <a:chOff x="379975" y="2496293"/>
              <a:chExt cx="6836113" cy="473076"/>
            </a:xfrm>
          </p:grpSpPr>
          <p:grpSp>
            <p:nvGrpSpPr>
              <p:cNvPr id="31" name="组合 30"/>
              <p:cNvGrpSpPr/>
              <p:nvPr/>
            </p:nvGrpSpPr>
            <p:grpSpPr>
              <a:xfrm>
                <a:off x="1868851" y="2608965"/>
                <a:ext cx="672880" cy="355601"/>
                <a:chOff x="1386100" y="6209480"/>
                <a:chExt cx="672880" cy="355601"/>
              </a:xfrm>
            </p:grpSpPr>
            <p:sp>
              <p:nvSpPr>
                <p:cNvPr id="53" name="矩形 52"/>
                <p:cNvSpPr/>
                <p:nvPr/>
              </p:nvSpPr>
              <p:spPr bwMode="auto">
                <a:xfrm>
                  <a:off x="1909512" y="6209521"/>
                  <a:ext cx="149468" cy="35401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54" name="矩形 21542"/>
                <p:cNvSpPr>
                  <a:spLocks noChangeArrowheads="1"/>
                </p:cNvSpPr>
                <p:nvPr/>
              </p:nvSpPr>
              <p:spPr bwMode="auto">
                <a:xfrm>
                  <a:off x="1386100" y="6209480"/>
                  <a:ext cx="522100" cy="355601"/>
                </a:xfrm>
                <a:prstGeom prst="rect">
                  <a:avLst/>
                </a:prstGeom>
                <a:blipFill dpi="0" rotWithShape="0">
                  <a:blip r:embed="rId3"/>
                  <a:srcRect/>
                  <a:tile tx="0" ty="0" sx="100000" sy="100000" flip="none" algn="tl"/>
                </a:blipFill>
                <a:ln w="9525">
                  <a:solidFill>
                    <a:srgbClr val="000000"/>
                  </a:solidFill>
                  <a:miter lim="800000"/>
                </a:ln>
              </p:spPr>
              <p:txBody>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endParaRPr lang="zh-CN" altLang="en-US" sz="2000">
                    <a:ea typeface="楷体_GB2312" pitchFamily="1" charset="-122"/>
                  </a:endParaRPr>
                </a:p>
              </p:txBody>
            </p:sp>
          </p:grpSp>
          <p:grpSp>
            <p:nvGrpSpPr>
              <p:cNvPr id="32" name="组合 31"/>
              <p:cNvGrpSpPr/>
              <p:nvPr/>
            </p:nvGrpSpPr>
            <p:grpSpPr bwMode="auto">
              <a:xfrm>
                <a:off x="379975" y="2496293"/>
                <a:ext cx="6836113" cy="473076"/>
                <a:chOff x="-616" y="111"/>
                <a:chExt cx="4162" cy="298"/>
              </a:xfrm>
            </p:grpSpPr>
            <p:sp>
              <p:nvSpPr>
                <p:cNvPr id="34" name="矩形 10253"/>
                <p:cNvSpPr>
                  <a:spLocks noChangeArrowheads="1"/>
                </p:cNvSpPr>
                <p:nvPr/>
              </p:nvSpPr>
              <p:spPr bwMode="auto">
                <a:xfrm>
                  <a:off x="-87" y="182"/>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35" name="组合 10254"/>
                <p:cNvGrpSpPr/>
                <p:nvPr/>
              </p:nvGrpSpPr>
              <p:grpSpPr bwMode="auto">
                <a:xfrm>
                  <a:off x="-616" y="111"/>
                  <a:ext cx="4162" cy="297"/>
                  <a:chOff x="-616" y="111"/>
                  <a:chExt cx="4162" cy="297"/>
                </a:xfrm>
              </p:grpSpPr>
              <p:sp>
                <p:nvSpPr>
                  <p:cNvPr id="36" name="矩形 35"/>
                  <p:cNvSpPr/>
                  <p:nvPr/>
                </p:nvSpPr>
                <p:spPr>
                  <a:xfrm>
                    <a:off x="236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37"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38" name="矩形 37"/>
                  <p:cNvSpPr/>
                  <p:nvPr/>
                </p:nvSpPr>
                <p:spPr>
                  <a:xfrm>
                    <a:off x="900"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39" name="矩形 38"/>
                  <p:cNvSpPr/>
                  <p:nvPr/>
                </p:nvSpPr>
                <p:spPr>
                  <a:xfrm>
                    <a:off x="121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40" name="矩形 39"/>
                  <p:cNvSpPr/>
                  <p:nvPr/>
                </p:nvSpPr>
                <p:spPr>
                  <a:xfrm>
                    <a:off x="1497" y="181"/>
                    <a:ext cx="317"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41" name="矩形 40"/>
                  <p:cNvSpPr/>
                  <p:nvPr/>
                </p:nvSpPr>
                <p:spPr>
                  <a:xfrm>
                    <a:off x="2097" y="181"/>
                    <a:ext cx="272"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3</a:t>
                    </a:r>
                  </a:p>
                </p:txBody>
              </p:sp>
              <p:sp>
                <p:nvSpPr>
                  <p:cNvPr id="42" name="矩形 41"/>
                  <p:cNvSpPr/>
                  <p:nvPr/>
                </p:nvSpPr>
                <p:spPr>
                  <a:xfrm>
                    <a:off x="3228"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43" name="矩形 42"/>
                  <p:cNvSpPr/>
                  <p:nvPr/>
                </p:nvSpPr>
                <p:spPr>
                  <a:xfrm>
                    <a:off x="2595" y="111"/>
                    <a:ext cx="453" cy="22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44" name="矩形 43"/>
                  <p:cNvSpPr/>
                  <p:nvPr/>
                </p:nvSpPr>
                <p:spPr>
                  <a:xfrm>
                    <a:off x="1814"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46"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7" name="矩形 10266"/>
                  <p:cNvSpPr>
                    <a:spLocks noChangeArrowheads="1"/>
                  </p:cNvSpPr>
                  <p:nvPr/>
                </p:nvSpPr>
                <p:spPr bwMode="auto">
                  <a:xfrm>
                    <a:off x="-616" y="178"/>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head</a:t>
                    </a:r>
                  </a:p>
                </p:txBody>
              </p:sp>
              <p:sp>
                <p:nvSpPr>
                  <p:cNvPr id="48" name="直接连接符 10268"/>
                  <p:cNvSpPr>
                    <a:spLocks noChangeShapeType="1"/>
                  </p:cNvSpPr>
                  <p:nvPr/>
                </p:nvSpPr>
                <p:spPr bwMode="auto">
                  <a:xfrm>
                    <a:off x="1269" y="272"/>
                    <a:ext cx="227"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9" name="直接连接符 10269"/>
                  <p:cNvSpPr>
                    <a:spLocks noChangeShapeType="1"/>
                  </p:cNvSpPr>
                  <p:nvPr/>
                </p:nvSpPr>
                <p:spPr bwMode="auto">
                  <a:xfrm>
                    <a:off x="1861"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0" name="直接连接符 10270"/>
                  <p:cNvSpPr>
                    <a:spLocks noChangeShapeType="1"/>
                  </p:cNvSpPr>
                  <p:nvPr/>
                </p:nvSpPr>
                <p:spPr bwMode="auto">
                  <a:xfrm>
                    <a:off x="2415" y="272"/>
                    <a:ext cx="22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1" name="直接连接符 10271"/>
                  <p:cNvSpPr>
                    <a:spLocks noChangeShapeType="1"/>
                  </p:cNvSpPr>
                  <p:nvPr/>
                </p:nvSpPr>
                <p:spPr bwMode="auto">
                  <a:xfrm>
                    <a:off x="2990"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2" name="直接连接符 10267"/>
                  <p:cNvSpPr>
                    <a:spLocks noChangeShapeType="1"/>
                  </p:cNvSpPr>
                  <p:nvPr/>
                </p:nvSpPr>
                <p:spPr bwMode="auto">
                  <a:xfrm>
                    <a:off x="655" y="272"/>
                    <a:ext cx="24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33" name="直接连接符 10267"/>
              <p:cNvSpPr>
                <a:spLocks noChangeShapeType="1"/>
              </p:cNvSpPr>
              <p:nvPr/>
            </p:nvSpPr>
            <p:spPr bwMode="auto">
              <a:xfrm>
                <a:off x="1467633" y="2751880"/>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55" name="矩形 54"/>
            <p:cNvSpPr/>
            <p:nvPr/>
          </p:nvSpPr>
          <p:spPr bwMode="auto">
            <a:xfrm>
              <a:off x="7319530" y="1051479"/>
              <a:ext cx="185603" cy="35877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11" dur="500"/>
                                        <p:tgtEl>
                                          <p:spTgt spid="1843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6" dur="500"/>
                                        <p:tgtEl>
                                          <p:spTgt spid="1843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21" dur="500"/>
                                        <p:tgtEl>
                                          <p:spTgt spid="18435">
                                            <p:txEl>
                                              <p:pRg st="2" end="2"/>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24" dur="500"/>
                                        <p:tgtEl>
                                          <p:spTgt spid="18435">
                                            <p:txEl>
                                              <p:pRg st="3" end="3"/>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27" dur="500"/>
                                        <p:tgtEl>
                                          <p:spTgt spid="18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32" dur="500"/>
                                        <p:tgtEl>
                                          <p:spTgt spid="18435">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8435">
                                            <p:txEl>
                                              <p:pRg st="6" end="6"/>
                                            </p:txEl>
                                          </p:spTgt>
                                        </p:tgtEl>
                                        <p:attrNameLst>
                                          <p:attrName>style.visibility</p:attrName>
                                        </p:attrNameLst>
                                      </p:cBhvr>
                                      <p:to>
                                        <p:strVal val="visible"/>
                                      </p:to>
                                    </p:set>
                                    <p:animEffect transition="in" filter="blinds(horizontal)">
                                      <p:cBhvr>
                                        <p:cTn id="35" dur="500"/>
                                        <p:tgtEl>
                                          <p:spTgt spid="18435">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38" dur="500"/>
                                        <p:tgtEl>
                                          <p:spTgt spid="18435">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41" dur="500"/>
                                        <p:tgtEl>
                                          <p:spTgt spid="18435">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8435">
                                            <p:txEl>
                                              <p:pRg st="9" end="9"/>
                                            </p:txEl>
                                          </p:spTgt>
                                        </p:tgtEl>
                                        <p:attrNameLst>
                                          <p:attrName>style.visibility</p:attrName>
                                        </p:attrNameLst>
                                      </p:cBhvr>
                                      <p:to>
                                        <p:strVal val="visible"/>
                                      </p:to>
                                    </p:set>
                                    <p:animEffect transition="in" filter="blinds(horizontal)">
                                      <p:cBhvr>
                                        <p:cTn id="44" dur="500"/>
                                        <p:tgtEl>
                                          <p:spTgt spid="18435">
                                            <p:txEl>
                                              <p:pRg st="9" end="9"/>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8435">
                                            <p:txEl>
                                              <p:pRg st="10" end="10"/>
                                            </p:txEl>
                                          </p:spTgt>
                                        </p:tgtEl>
                                        <p:attrNameLst>
                                          <p:attrName>style.visibility</p:attrName>
                                        </p:attrNameLst>
                                      </p:cBhvr>
                                      <p:to>
                                        <p:strVal val="visible"/>
                                      </p:to>
                                    </p:set>
                                    <p:animEffect transition="in" filter="blinds(horizontal)">
                                      <p:cBhvr>
                                        <p:cTn id="47" dur="500"/>
                                        <p:tgtEl>
                                          <p:spTgt spid="18435">
                                            <p:txEl>
                                              <p:pRg st="10" end="1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8435">
                                            <p:txEl>
                                              <p:pRg st="11" end="11"/>
                                            </p:txEl>
                                          </p:spTgt>
                                        </p:tgtEl>
                                        <p:attrNameLst>
                                          <p:attrName>style.visibility</p:attrName>
                                        </p:attrNameLst>
                                      </p:cBhvr>
                                      <p:to>
                                        <p:strVal val="visible"/>
                                      </p:to>
                                    </p:set>
                                    <p:animEffect transition="in" filter="blinds(horizontal)">
                                      <p:cBhvr>
                                        <p:cTn id="50" dur="500"/>
                                        <p:tgtEl>
                                          <p:spTgt spid="18435">
                                            <p:txEl>
                                              <p:pRg st="11" end="11"/>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8435">
                                            <p:txEl>
                                              <p:pRg st="12" end="12"/>
                                            </p:txEl>
                                          </p:spTgt>
                                        </p:tgtEl>
                                        <p:attrNameLst>
                                          <p:attrName>style.visibility</p:attrName>
                                        </p:attrNameLst>
                                      </p:cBhvr>
                                      <p:to>
                                        <p:strVal val="visible"/>
                                      </p:to>
                                    </p:set>
                                    <p:animEffect transition="in" filter="blinds(horizontal)">
                                      <p:cBhvr>
                                        <p:cTn id="53" dur="500"/>
                                        <p:tgtEl>
                                          <p:spTgt spid="18435">
                                            <p:txEl>
                                              <p:pRg st="12" end="12"/>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8435">
                                            <p:txEl>
                                              <p:pRg st="13" end="13"/>
                                            </p:txEl>
                                          </p:spTgt>
                                        </p:tgtEl>
                                        <p:attrNameLst>
                                          <p:attrName>style.visibility</p:attrName>
                                        </p:attrNameLst>
                                      </p:cBhvr>
                                      <p:to>
                                        <p:strVal val="visible"/>
                                      </p:to>
                                    </p:set>
                                    <p:animEffect transition="in" filter="blinds(horizontal)">
                                      <p:cBhvr>
                                        <p:cTn id="56" dur="500"/>
                                        <p:tgtEl>
                                          <p:spTgt spid="18435">
                                            <p:txEl>
                                              <p:pRg st="13" end="13"/>
                                            </p:txEl>
                                          </p:spTgt>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8435">
                                            <p:txEl>
                                              <p:pRg st="14" end="14"/>
                                            </p:txEl>
                                          </p:spTgt>
                                        </p:tgtEl>
                                        <p:attrNameLst>
                                          <p:attrName>style.visibility</p:attrName>
                                        </p:attrNameLst>
                                      </p:cBhvr>
                                      <p:to>
                                        <p:strVal val="visible"/>
                                      </p:to>
                                    </p:set>
                                    <p:animEffect transition="in" filter="blinds(horizontal)">
                                      <p:cBhvr>
                                        <p:cTn id="59" dur="500"/>
                                        <p:tgtEl>
                                          <p:spTgt spid="18435">
                                            <p:txEl>
                                              <p:pRg st="14" end="1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8435">
                                            <p:txEl>
                                              <p:pRg st="15" end="15"/>
                                            </p:txEl>
                                          </p:spTgt>
                                        </p:tgtEl>
                                        <p:attrNameLst>
                                          <p:attrName>style.visibility</p:attrName>
                                        </p:attrNameLst>
                                      </p:cBhvr>
                                      <p:to>
                                        <p:strVal val="visible"/>
                                      </p:to>
                                    </p:set>
                                    <p:animEffect transition="in" filter="blinds(horizontal)">
                                      <p:cBhvr>
                                        <p:cTn id="64" dur="500"/>
                                        <p:tgtEl>
                                          <p:spTgt spid="18435">
                                            <p:txEl>
                                              <p:pRg st="15" end="1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8435">
                                            <p:txEl>
                                              <p:pRg st="16" end="16"/>
                                            </p:txEl>
                                          </p:spTgt>
                                        </p:tgtEl>
                                        <p:attrNameLst>
                                          <p:attrName>style.visibility</p:attrName>
                                        </p:attrNameLst>
                                      </p:cBhvr>
                                      <p:to>
                                        <p:strVal val="visible"/>
                                      </p:to>
                                    </p:set>
                                    <p:animEffect transition="in" filter="blinds(horizontal)">
                                      <p:cBhvr>
                                        <p:cTn id="69" dur="500"/>
                                        <p:tgtEl>
                                          <p:spTgt spid="18435">
                                            <p:txEl>
                                              <p:pRg st="16" end="16"/>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8435">
                                            <p:txEl>
                                              <p:pRg st="17" end="17"/>
                                            </p:txEl>
                                          </p:spTgt>
                                        </p:tgtEl>
                                        <p:attrNameLst>
                                          <p:attrName>style.visibility</p:attrName>
                                        </p:attrNameLst>
                                      </p:cBhvr>
                                      <p:to>
                                        <p:strVal val="visible"/>
                                      </p:to>
                                    </p:set>
                                    <p:animEffect transition="in" filter="blinds(horizontal)">
                                      <p:cBhvr>
                                        <p:cTn id="74" dur="500"/>
                                        <p:tgtEl>
                                          <p:spTgt spid="1843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19458"/>
          <p:cNvSpPr>
            <a:spLocks noGrp="1" noChangeArrowheads="1"/>
          </p:cNvSpPr>
          <p:nvPr>
            <p:ph idx="1"/>
          </p:nvPr>
        </p:nvSpPr>
        <p:spPr>
          <a:xfrm>
            <a:off x="457200" y="1052736"/>
            <a:ext cx="8229600" cy="4678451"/>
          </a:xfrm>
        </p:spPr>
        <p:txBody>
          <a:bodyPr/>
          <a:lstStyle/>
          <a:p>
            <a:pPr>
              <a:buClr>
                <a:srgbClr val="FF0000"/>
              </a:buClr>
              <a:buFont typeface="Wingdings" panose="05000000000000000000" pitchFamily="2" charset="2"/>
              <a:buChar char="n"/>
            </a:pPr>
            <a:r>
              <a:rPr lang="zh-CN" altLang="en-US" sz="2800" b="1" dirty="0"/>
              <a:t>运算实现：</a:t>
            </a:r>
          </a:p>
          <a:p>
            <a:pPr lvl="1">
              <a:buClr>
                <a:srgbClr val="FF0000"/>
              </a:buClr>
            </a:pPr>
            <a:r>
              <a:rPr lang="zh-CN" altLang="en-US" sz="2400" b="1" dirty="0"/>
              <a:t>初始化函数的实现</a:t>
            </a:r>
            <a:r>
              <a:rPr lang="zh-CN" altLang="en-US" sz="2400" dirty="0"/>
              <a:t>：</a:t>
            </a:r>
          </a:p>
          <a:p>
            <a:pPr lvl="1">
              <a:buFont typeface="Wingdings" panose="05000000000000000000" pitchFamily="2" charset="2"/>
              <a:buNone/>
            </a:pPr>
            <a:r>
              <a:rPr lang="en-US" altLang="zh-CN" sz="2400" dirty="0"/>
              <a:t>List::List(){</a:t>
            </a:r>
          </a:p>
          <a:p>
            <a:pPr lvl="1">
              <a:buFont typeface="Wingdings" panose="05000000000000000000" pitchFamily="2" charset="2"/>
              <a:buNone/>
            </a:pPr>
            <a:r>
              <a:rPr lang="en-US" altLang="zh-CN" sz="2400" dirty="0"/>
              <a:t>     head = </a:t>
            </a:r>
            <a:r>
              <a:rPr lang="en-US" altLang="zh-CN" sz="2400" dirty="0">
                <a:solidFill>
                  <a:srgbClr val="0000FF"/>
                </a:solidFill>
              </a:rPr>
              <a:t>new</a:t>
            </a:r>
            <a:r>
              <a:rPr lang="en-US" altLang="zh-CN" sz="2400" dirty="0"/>
              <a:t> node;</a:t>
            </a:r>
          </a:p>
          <a:p>
            <a:pPr lvl="1">
              <a:buFont typeface="Wingdings" panose="05000000000000000000" pitchFamily="2" charset="2"/>
              <a:buNone/>
            </a:pPr>
            <a:r>
              <a:rPr lang="en-US" altLang="zh-CN" sz="2400" dirty="0"/>
              <a:t>     head </a:t>
            </a:r>
            <a:r>
              <a:rPr lang="en-US" altLang="zh-CN" sz="1600" dirty="0">
                <a:cs typeface="Times New Roman" panose="02020603050405020304" pitchFamily="18" charset="0"/>
                <a:sym typeface="Wingdings" panose="05000000000000000000" pitchFamily="2" charset="2"/>
              </a:rPr>
              <a:t></a:t>
            </a:r>
            <a:r>
              <a:rPr lang="en-US" altLang="zh-CN" sz="2400" dirty="0"/>
              <a:t> next = NULL;</a:t>
            </a:r>
          </a:p>
          <a:p>
            <a:pPr lvl="1">
              <a:buFont typeface="Wingdings" panose="05000000000000000000" pitchFamily="2" charset="2"/>
              <a:buNone/>
            </a:pPr>
            <a:r>
              <a:rPr lang="en-US" altLang="zh-CN" sz="2400" dirty="0"/>
              <a:t>     count = 0;</a:t>
            </a:r>
          </a:p>
          <a:p>
            <a:pPr lvl="1">
              <a:buFont typeface="Wingdings" panose="05000000000000000000" pitchFamily="2" charset="2"/>
              <a:buNone/>
            </a:pPr>
            <a:r>
              <a:rPr lang="en-US" altLang="zh-CN" sz="2400" dirty="0"/>
              <a:t>}</a:t>
            </a:r>
          </a:p>
          <a:p>
            <a:pPr lvl="1"/>
            <a:endParaRPr lang="zh-CN" altLang="en-US" dirty="0"/>
          </a:p>
        </p:txBody>
      </p:sp>
      <p:sp>
        <p:nvSpPr>
          <p:cNvPr id="2" name="矩形 19459"/>
          <p:cNvSpPr>
            <a:spLocks noChangeArrowheads="1"/>
          </p:cNvSpPr>
          <p:nvPr/>
        </p:nvSpPr>
        <p:spPr bwMode="auto">
          <a:xfrm>
            <a:off x="4019550" y="1341438"/>
            <a:ext cx="287338"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endParaRPr lang="zh-CN" altLang="en-US">
              <a:latin typeface="Arial" panose="020B0604020202020204" pitchFamily="34" charset="0"/>
            </a:endParaRPr>
          </a:p>
        </p:txBody>
      </p:sp>
      <p:sp>
        <p:nvSpPr>
          <p:cNvPr id="4"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D733E776-A397-4288-875C-0DCBECBBAF53}" type="slidenum">
              <a:rPr lang="zh-CN" altLang="en-US" smtClean="0">
                <a:latin typeface="Times New Roman" panose="02020603050405020304" pitchFamily="18" charset="0"/>
              </a:rPr>
              <a:pPr/>
              <a:t>19</a:t>
            </a:fld>
            <a:endParaRPr lang="zh-CN" altLang="en-US">
              <a:latin typeface="Times New Roman" panose="02020603050405020304" pitchFamily="18" charset="0"/>
            </a:endParaRPr>
          </a:p>
        </p:txBody>
      </p:sp>
      <p:grpSp>
        <p:nvGrpSpPr>
          <p:cNvPr id="14" name="组合 67"/>
          <p:cNvGrpSpPr/>
          <p:nvPr/>
        </p:nvGrpSpPr>
        <p:grpSpPr>
          <a:xfrm>
            <a:off x="-1260648" y="90869"/>
            <a:ext cx="7317240" cy="698583"/>
            <a:chOff x="-879430" y="4179148"/>
            <a:chExt cx="7317240" cy="698583"/>
          </a:xfrm>
        </p:grpSpPr>
        <p:grpSp>
          <p:nvGrpSpPr>
            <p:cNvPr id="15" name="组合 106"/>
            <p:cNvGrpSpPr/>
            <p:nvPr/>
          </p:nvGrpSpPr>
          <p:grpSpPr>
            <a:xfrm>
              <a:off x="-879430" y="4179148"/>
              <a:ext cx="7317240" cy="698583"/>
              <a:chOff x="-888955" y="4179148"/>
              <a:chExt cx="7317240" cy="698583"/>
            </a:xfrm>
          </p:grpSpPr>
          <p:sp>
            <p:nvSpPr>
              <p:cNvPr id="1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8" name="TextBox 6"/>
              <p:cNvSpPr txBox="1">
                <a:spLocks noChangeArrowheads="1"/>
              </p:cNvSpPr>
              <p:nvPr/>
            </p:nvSpPr>
            <p:spPr bwMode="auto">
              <a:xfrm>
                <a:off x="-888955" y="4179148"/>
                <a:ext cx="731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5.3 </a:t>
                </a:r>
                <a:r>
                  <a:rPr lang="zh-CN" altLang="en-US" sz="3600" b="1" dirty="0">
                    <a:latin typeface="黑体" panose="02010609060101010101" pitchFamily="49" charset="-122"/>
                    <a:ea typeface="黑体" panose="02010609060101010101" pitchFamily="49" charset="-122"/>
                  </a:rPr>
                  <a:t>链表</a:t>
                </a:r>
              </a:p>
            </p:txBody>
          </p:sp>
        </p:grpSp>
        <p:pic>
          <p:nvPicPr>
            <p:cNvPr id="16" name="图片 15" descr="无标题.png"/>
            <p:cNvPicPr>
              <a:picLocks noChangeAspect="1"/>
            </p:cNvPicPr>
            <p:nvPr/>
          </p:nvPicPr>
          <p:blipFill>
            <a:blip r:embed="rId2" cstate="print"/>
            <a:stretch>
              <a:fillRect/>
            </a:stretch>
          </p:blipFill>
          <p:spPr>
            <a:xfrm>
              <a:off x="1137949" y="4364064"/>
              <a:ext cx="433676" cy="330989"/>
            </a:xfrm>
            <a:prstGeom prst="rect">
              <a:avLst/>
            </a:prstGeom>
          </p:spPr>
        </p:pic>
      </p:grpSp>
      <p:grpSp>
        <p:nvGrpSpPr>
          <p:cNvPr id="6" name="组合 5"/>
          <p:cNvGrpSpPr/>
          <p:nvPr/>
        </p:nvGrpSpPr>
        <p:grpSpPr>
          <a:xfrm>
            <a:off x="4031729" y="1387811"/>
            <a:ext cx="2577093" cy="815957"/>
            <a:chOff x="4031729" y="1387811"/>
            <a:chExt cx="2577093" cy="815957"/>
          </a:xfrm>
        </p:grpSpPr>
        <p:sp>
          <p:nvSpPr>
            <p:cNvPr id="19466" name="文本框 19465"/>
            <p:cNvSpPr txBox="1">
              <a:spLocks noChangeArrowheads="1"/>
            </p:cNvSpPr>
            <p:nvPr/>
          </p:nvSpPr>
          <p:spPr bwMode="auto">
            <a:xfrm>
              <a:off x="4900615" y="1837056"/>
              <a:ext cx="12954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spcBef>
                  <a:spcPct val="50000"/>
                </a:spcBef>
              </a:pPr>
              <a:r>
                <a:rPr lang="zh-CN" altLang="en-US" b="1" dirty="0">
                  <a:solidFill>
                    <a:srgbClr val="FF0000"/>
                  </a:solidFill>
                  <a:latin typeface="Arial" panose="020B0604020202020204" pitchFamily="34" charset="0"/>
                  <a:ea typeface="楷体_GB2312" pitchFamily="1" charset="-122"/>
                </a:rPr>
                <a:t>空表形式</a:t>
              </a:r>
            </a:p>
          </p:txBody>
        </p:sp>
        <p:grpSp>
          <p:nvGrpSpPr>
            <p:cNvPr id="19" name="组合 18"/>
            <p:cNvGrpSpPr/>
            <p:nvPr/>
          </p:nvGrpSpPr>
          <p:grpSpPr>
            <a:xfrm>
              <a:off x="4031729" y="1387811"/>
              <a:ext cx="2577093" cy="366713"/>
              <a:chOff x="379975" y="2602656"/>
              <a:chExt cx="2577093" cy="366713"/>
            </a:xfrm>
          </p:grpSpPr>
          <p:sp>
            <p:nvSpPr>
              <p:cNvPr id="43" name="矩形 21542"/>
              <p:cNvSpPr>
                <a:spLocks noChangeArrowheads="1"/>
              </p:cNvSpPr>
              <p:nvPr/>
            </p:nvSpPr>
            <p:spPr bwMode="auto">
              <a:xfrm>
                <a:off x="1868851" y="2608965"/>
                <a:ext cx="522100" cy="355601"/>
              </a:xfrm>
              <a:prstGeom prst="rect">
                <a:avLst/>
              </a:prstGeom>
              <a:blipFill dpi="0" rotWithShape="0">
                <a:blip r:embed="rId3"/>
                <a:srcRect/>
                <a:tile tx="0" ty="0" sx="100000" sy="100000" flip="none" algn="tl"/>
              </a:blipFill>
              <a:ln w="9525">
                <a:solidFill>
                  <a:srgbClr val="000000"/>
                </a:solidFill>
                <a:miter lim="800000"/>
              </a:ln>
            </p:spPr>
            <p:txBody>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endParaRPr lang="zh-CN" altLang="en-US" sz="2000">
                  <a:ea typeface="楷体_GB2312" pitchFamily="1" charset="-122"/>
                </a:endParaRPr>
              </a:p>
            </p:txBody>
          </p:sp>
          <p:grpSp>
            <p:nvGrpSpPr>
              <p:cNvPr id="21" name="组合 20"/>
              <p:cNvGrpSpPr/>
              <p:nvPr/>
            </p:nvGrpSpPr>
            <p:grpSpPr bwMode="auto">
              <a:xfrm>
                <a:off x="379975" y="2602656"/>
                <a:ext cx="2577093" cy="366713"/>
                <a:chOff x="-616" y="178"/>
                <a:chExt cx="1569" cy="231"/>
              </a:xfrm>
            </p:grpSpPr>
            <p:sp>
              <p:nvSpPr>
                <p:cNvPr id="23" name="矩形 10253"/>
                <p:cNvSpPr>
                  <a:spLocks noChangeArrowheads="1"/>
                </p:cNvSpPr>
                <p:nvPr/>
              </p:nvSpPr>
              <p:spPr bwMode="auto">
                <a:xfrm>
                  <a:off x="-87" y="182"/>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24" name="组合 10254"/>
                <p:cNvGrpSpPr/>
                <p:nvPr/>
              </p:nvGrpSpPr>
              <p:grpSpPr bwMode="auto">
                <a:xfrm>
                  <a:off x="-616" y="178"/>
                  <a:ext cx="1569" cy="230"/>
                  <a:chOff x="-616" y="178"/>
                  <a:chExt cx="1569" cy="230"/>
                </a:xfrm>
              </p:grpSpPr>
              <p:sp>
                <p:nvSpPr>
                  <p:cNvPr id="26"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35"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36" name="矩形 10266"/>
                  <p:cNvSpPr>
                    <a:spLocks noChangeArrowheads="1"/>
                  </p:cNvSpPr>
                  <p:nvPr/>
                </p:nvSpPr>
                <p:spPr bwMode="auto">
                  <a:xfrm>
                    <a:off x="-616" y="178"/>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head</a:t>
                    </a:r>
                  </a:p>
                </p:txBody>
              </p:sp>
            </p:grpSp>
          </p:grpSp>
          <p:sp>
            <p:nvSpPr>
              <p:cNvPr id="22" name="直接连接符 10267"/>
              <p:cNvSpPr>
                <a:spLocks noChangeShapeType="1"/>
              </p:cNvSpPr>
              <p:nvPr/>
            </p:nvSpPr>
            <p:spPr bwMode="auto">
              <a:xfrm>
                <a:off x="1467633" y="2751880"/>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44" name="矩形 43"/>
            <p:cNvSpPr/>
            <p:nvPr/>
          </p:nvSpPr>
          <p:spPr bwMode="auto">
            <a:xfrm>
              <a:off x="6038855" y="1394161"/>
              <a:ext cx="185603" cy="356430"/>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23" dur="500"/>
                                        <p:tgtEl>
                                          <p:spTgt spid="1945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8" dur="500"/>
                                        <p:tgtEl>
                                          <p:spTgt spid="1945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33" dur="500"/>
                                        <p:tgtEl>
                                          <p:spTgt spid="19459">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38" dur="500"/>
                                        <p:tgtEl>
                                          <p:spTgt spid="19459">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9459">
                                            <p:txEl>
                                              <p:pRg st="6" end="6"/>
                                            </p:txEl>
                                          </p:spTgt>
                                        </p:tgtEl>
                                        <p:attrNameLst>
                                          <p:attrName>style.visibility</p:attrName>
                                        </p:attrNameLst>
                                      </p:cBhvr>
                                      <p:to>
                                        <p:strVal val="visible"/>
                                      </p:to>
                                    </p:set>
                                    <p:animEffect transition="in" filter="blinds(horizontal)">
                                      <p:cBhvr>
                                        <p:cTn id="43" dur="500"/>
                                        <p:tgtEl>
                                          <p:spTgt spid="1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a:xfrm>
            <a:off x="395536" y="124266"/>
            <a:ext cx="8928992" cy="660930"/>
          </a:xfrm>
        </p:spPr>
        <p:txBody>
          <a:bodyPr>
            <a:normAutofit/>
          </a:bodyPr>
          <a:lstStyle/>
          <a:p>
            <a:pPr eaLnBrk="1" hangingPunct="1"/>
            <a:r>
              <a:rPr lang="zh-CN" altLang="en-US" b="1" dirty="0"/>
              <a:t>第</a:t>
            </a:r>
            <a:r>
              <a:rPr lang="en-US" altLang="zh-CN" b="1" dirty="0"/>
              <a:t>5</a:t>
            </a:r>
            <a:r>
              <a:rPr lang="zh-CN" altLang="en-US" dirty="0"/>
              <a:t>章 线性表</a:t>
            </a:r>
            <a:endParaRPr lang="zh-CN" altLang="en-US" sz="3100" b="1" dirty="0"/>
          </a:p>
        </p:txBody>
      </p:sp>
      <p:grpSp>
        <p:nvGrpSpPr>
          <p:cNvPr id="14" name="组合 114"/>
          <p:cNvGrpSpPr/>
          <p:nvPr/>
        </p:nvGrpSpPr>
        <p:grpSpPr>
          <a:xfrm>
            <a:off x="-108520" y="2164792"/>
            <a:ext cx="6225040" cy="679778"/>
            <a:chOff x="-162543" y="3363717"/>
            <a:chExt cx="6225040" cy="679778"/>
          </a:xfrm>
        </p:grpSpPr>
        <p:grpSp>
          <p:nvGrpSpPr>
            <p:cNvPr id="15" name="组合 105"/>
            <p:cNvGrpSpPr/>
            <p:nvPr/>
          </p:nvGrpSpPr>
          <p:grpSpPr>
            <a:xfrm>
              <a:off x="-162543" y="3363717"/>
              <a:ext cx="6225040" cy="679778"/>
              <a:chOff x="-162543" y="3363717"/>
              <a:chExt cx="6225040" cy="679778"/>
            </a:xfrm>
          </p:grpSpPr>
          <p:sp>
            <p:nvSpPr>
              <p:cNvPr id="1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8" name="TextBox 6"/>
              <p:cNvSpPr txBox="1">
                <a:spLocks noChangeArrowheads="1"/>
              </p:cNvSpPr>
              <p:nvPr/>
            </p:nvSpPr>
            <p:spPr bwMode="auto">
              <a:xfrm>
                <a:off x="-162543" y="3363717"/>
                <a:ext cx="62250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5.2 </a:t>
                </a:r>
                <a:r>
                  <a:rPr lang="zh-CN" altLang="en-US" sz="3600" b="1" dirty="0">
                    <a:latin typeface="Times New Roman" panose="02020603050405020304" pitchFamily="18" charset="0"/>
                    <a:ea typeface="黑体" panose="02010609060101010101" pitchFamily="49" charset="-122"/>
                  </a:rPr>
                  <a:t>顺序表</a:t>
                </a:r>
              </a:p>
            </p:txBody>
          </p:sp>
        </p:grpSp>
        <p:pic>
          <p:nvPicPr>
            <p:cNvPr id="16" name="图片 15" descr="12.jpg"/>
            <p:cNvPicPr>
              <a:picLocks noChangeAspect="1"/>
            </p:cNvPicPr>
            <p:nvPr/>
          </p:nvPicPr>
          <p:blipFill>
            <a:blip r:embed="rId2" cstate="print"/>
            <a:stretch>
              <a:fillRect/>
            </a:stretch>
          </p:blipFill>
          <p:spPr>
            <a:xfrm>
              <a:off x="1115929" y="3530600"/>
              <a:ext cx="446172" cy="431048"/>
            </a:xfrm>
            <a:prstGeom prst="rect">
              <a:avLst/>
            </a:prstGeom>
          </p:spPr>
        </p:pic>
      </p:grpSp>
      <p:grpSp>
        <p:nvGrpSpPr>
          <p:cNvPr id="19" name="组合 67"/>
          <p:cNvGrpSpPr/>
          <p:nvPr/>
        </p:nvGrpSpPr>
        <p:grpSpPr>
          <a:xfrm>
            <a:off x="-828600" y="2980223"/>
            <a:ext cx="7317240" cy="698583"/>
            <a:chOff x="-879430" y="4179148"/>
            <a:chExt cx="7317240" cy="698583"/>
          </a:xfrm>
        </p:grpSpPr>
        <p:grpSp>
          <p:nvGrpSpPr>
            <p:cNvPr id="20" name="组合 106"/>
            <p:cNvGrpSpPr/>
            <p:nvPr/>
          </p:nvGrpSpPr>
          <p:grpSpPr>
            <a:xfrm>
              <a:off x="-879430" y="4179148"/>
              <a:ext cx="7317240" cy="698583"/>
              <a:chOff x="-888955" y="4179148"/>
              <a:chExt cx="7317240" cy="698583"/>
            </a:xfrm>
          </p:grpSpPr>
          <p:sp>
            <p:nvSpPr>
              <p:cNvPr id="2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3" name="TextBox 6"/>
              <p:cNvSpPr txBox="1">
                <a:spLocks noChangeArrowheads="1"/>
              </p:cNvSpPr>
              <p:nvPr/>
            </p:nvSpPr>
            <p:spPr bwMode="auto">
              <a:xfrm>
                <a:off x="-888955" y="4179148"/>
                <a:ext cx="731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5.3 </a:t>
                </a:r>
                <a:r>
                  <a:rPr lang="zh-CN" altLang="en-US" sz="3600" b="1" dirty="0">
                    <a:latin typeface="黑体" panose="02010609060101010101" pitchFamily="49" charset="-122"/>
                    <a:ea typeface="黑体" panose="02010609060101010101" pitchFamily="49" charset="-122"/>
                  </a:rPr>
                  <a:t>链表</a:t>
                </a:r>
              </a:p>
            </p:txBody>
          </p:sp>
        </p:grpSp>
        <p:pic>
          <p:nvPicPr>
            <p:cNvPr id="21" name="图片 20" descr="无标题.png"/>
            <p:cNvPicPr>
              <a:picLocks noChangeAspect="1"/>
            </p:cNvPicPr>
            <p:nvPr/>
          </p:nvPicPr>
          <p:blipFill>
            <a:blip r:embed="rId3" cstate="print"/>
            <a:stretch>
              <a:fillRect/>
            </a:stretch>
          </p:blipFill>
          <p:spPr>
            <a:xfrm>
              <a:off x="1137949" y="4364064"/>
              <a:ext cx="433676" cy="330989"/>
            </a:xfrm>
            <a:prstGeom prst="rect">
              <a:avLst/>
            </a:prstGeom>
          </p:spPr>
        </p:pic>
      </p:grpSp>
      <p:grpSp>
        <p:nvGrpSpPr>
          <p:cNvPr id="24" name="组合 109"/>
          <p:cNvGrpSpPr/>
          <p:nvPr/>
        </p:nvGrpSpPr>
        <p:grpSpPr>
          <a:xfrm>
            <a:off x="989088" y="3840815"/>
            <a:ext cx="6715062" cy="651944"/>
            <a:chOff x="956926" y="4599564"/>
            <a:chExt cx="6715062" cy="651944"/>
          </a:xfrm>
        </p:grpSpPr>
        <p:sp>
          <p:nvSpPr>
            <p:cNvPr id="2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6" name="图片 25" descr="u=714968970,2342735455&amp;fm=27&amp;gp=0.jpg"/>
            <p:cNvPicPr/>
            <p:nvPr/>
          </p:nvPicPr>
          <p:blipFill>
            <a:blip r:embed="rId4"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129302" y="4599564"/>
              <a:ext cx="654268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5.4 </a:t>
              </a:r>
              <a:r>
                <a:rPr lang="zh-CN" altLang="en-US" sz="3600" b="1" dirty="0">
                  <a:latin typeface="Times New Roman" panose="02020603050405020304" pitchFamily="18" charset="0"/>
                  <a:ea typeface="黑体" panose="02010609060101010101" pitchFamily="49" charset="-122"/>
                </a:rPr>
                <a:t>其它结构形式的链表</a:t>
              </a:r>
              <a:endParaRPr lang="zh-CN" altLang="en-US" sz="3600" b="1" dirty="0">
                <a:latin typeface="黑体" panose="02010609060101010101" pitchFamily="49" charset="-122"/>
                <a:ea typeface="黑体" panose="02010609060101010101" pitchFamily="49" charset="-122"/>
              </a:endParaRPr>
            </a:p>
          </p:txBody>
        </p: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a:t>
            </a:fld>
            <a:endParaRPr lang="zh-CN" altLang="en-US" dirty="0"/>
          </a:p>
        </p:txBody>
      </p:sp>
      <p:grpSp>
        <p:nvGrpSpPr>
          <p:cNvPr id="51" name="组合 50"/>
          <p:cNvGrpSpPr/>
          <p:nvPr/>
        </p:nvGrpSpPr>
        <p:grpSpPr>
          <a:xfrm>
            <a:off x="952650" y="5429968"/>
            <a:ext cx="4065333" cy="689206"/>
            <a:chOff x="989571" y="5778644"/>
            <a:chExt cx="4065333" cy="689206"/>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7" name="TextBox 6"/>
            <p:cNvSpPr txBox="1">
              <a:spLocks noChangeArrowheads="1"/>
            </p:cNvSpPr>
            <p:nvPr/>
          </p:nvSpPr>
          <p:spPr bwMode="auto">
            <a:xfrm>
              <a:off x="1547664" y="5778644"/>
              <a:ext cx="350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5.6 </a:t>
              </a:r>
              <a:r>
                <a:rPr lang="zh-CN" altLang="en-US" sz="3600" b="1" dirty="0">
                  <a:latin typeface="Times New Roman" panose="02020603050405020304" pitchFamily="18" charset="0"/>
                  <a:ea typeface="黑体" panose="02010609060101010101" pitchFamily="49" charset="-122"/>
                </a:rPr>
                <a:t>本章小结</a:t>
              </a:r>
            </a:p>
          </p:txBody>
        </p:sp>
        <p:sp>
          <p:nvSpPr>
            <p:cNvPr id="34" name="KSO_Shape"/>
            <p:cNvSpPr/>
            <p:nvPr/>
          </p:nvSpPr>
          <p:spPr bwMode="auto">
            <a:xfrm>
              <a:off x="1187624" y="5942836"/>
              <a:ext cx="458076" cy="36669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anose="020B0503020204020204" pitchFamily="34" charset="-122"/>
              </a:endParaRPr>
            </a:p>
          </p:txBody>
        </p:sp>
      </p:grpSp>
      <p:grpSp>
        <p:nvGrpSpPr>
          <p:cNvPr id="49" name="组合 48"/>
          <p:cNvGrpSpPr/>
          <p:nvPr/>
        </p:nvGrpSpPr>
        <p:grpSpPr>
          <a:xfrm>
            <a:off x="724593" y="1347778"/>
            <a:ext cx="7344816" cy="684042"/>
            <a:chOff x="724593" y="1866348"/>
            <a:chExt cx="7344816" cy="684042"/>
          </a:xfrm>
        </p:grpSpPr>
        <p:grpSp>
          <p:nvGrpSpPr>
            <p:cNvPr id="37" name="组合 36"/>
            <p:cNvGrpSpPr/>
            <p:nvPr/>
          </p:nvGrpSpPr>
          <p:grpSpPr>
            <a:xfrm>
              <a:off x="724593" y="1866348"/>
              <a:ext cx="7344816" cy="684042"/>
              <a:chOff x="683568" y="1326432"/>
              <a:chExt cx="7344816" cy="684042"/>
            </a:xfrm>
          </p:grpSpPr>
          <p:sp>
            <p:nvSpPr>
              <p:cNvPr id="38" name="TextBox 6"/>
              <p:cNvSpPr txBox="1">
                <a:spLocks noChangeArrowheads="1"/>
              </p:cNvSpPr>
              <p:nvPr/>
            </p:nvSpPr>
            <p:spPr bwMode="auto">
              <a:xfrm>
                <a:off x="683568" y="1326432"/>
                <a:ext cx="734481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5.1 </a:t>
                </a:r>
                <a:r>
                  <a:rPr lang="zh-CN" altLang="en-US" sz="3600" b="1" dirty="0">
                    <a:latin typeface="Times New Roman" panose="02020603050405020304" pitchFamily="18" charset="0"/>
                    <a:ea typeface="黑体" panose="02010609060101010101" pitchFamily="49" charset="-122"/>
                  </a:rPr>
                  <a:t>线性表的定义和运算</a:t>
                </a:r>
                <a:endParaRPr lang="zh-CN" altLang="en-US" sz="3600" b="1" dirty="0">
                  <a:latin typeface="黑体" panose="02010609060101010101" pitchFamily="49" charset="-122"/>
                  <a:ea typeface="黑体" panose="02010609060101010101" pitchFamily="49" charset="-122"/>
                </a:endParaRPr>
              </a:p>
            </p:txBody>
          </p:sp>
          <p:sp>
            <p:nvSpPr>
              <p:cNvPr id="40"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43" name="图片 42"/>
            <p:cNvPicPr>
              <a:picLocks noChangeAspect="1"/>
            </p:cNvPicPr>
            <p:nvPr/>
          </p:nvPicPr>
          <p:blipFill>
            <a:blip r:embed="rId5" cstate="print"/>
            <a:stretch>
              <a:fillRect/>
            </a:stretch>
          </p:blipFill>
          <p:spPr>
            <a:xfrm>
              <a:off x="1180339" y="1988840"/>
              <a:ext cx="495511" cy="423803"/>
            </a:xfrm>
            <a:prstGeom prst="rect">
              <a:avLst/>
            </a:prstGeom>
          </p:spPr>
        </p:pic>
      </p:grpSp>
      <p:grpSp>
        <p:nvGrpSpPr>
          <p:cNvPr id="50" name="组合 49"/>
          <p:cNvGrpSpPr/>
          <p:nvPr/>
        </p:nvGrpSpPr>
        <p:grpSpPr>
          <a:xfrm>
            <a:off x="800008" y="4638036"/>
            <a:ext cx="3507240" cy="663172"/>
            <a:chOff x="827584" y="5026748"/>
            <a:chExt cx="3507240" cy="663172"/>
          </a:xfrm>
        </p:grpSpPr>
        <p:sp>
          <p:nvSpPr>
            <p:cNvPr id="31"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0" name="TextBox 6"/>
            <p:cNvSpPr txBox="1">
              <a:spLocks noChangeArrowheads="1"/>
            </p:cNvSpPr>
            <p:nvPr/>
          </p:nvSpPr>
          <p:spPr bwMode="auto">
            <a:xfrm>
              <a:off x="827584" y="5026748"/>
              <a:ext cx="350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5.5 </a:t>
              </a:r>
              <a:r>
                <a:rPr lang="zh-CN" altLang="en-US" sz="3600" b="1" dirty="0">
                  <a:latin typeface="Times New Roman" panose="02020603050405020304" pitchFamily="18" charset="0"/>
                  <a:ea typeface="黑体" panose="02010609060101010101" pitchFamily="49" charset="-122"/>
                </a:rPr>
                <a:t>串</a:t>
              </a:r>
            </a:p>
          </p:txBody>
        </p:sp>
        <p:pic>
          <p:nvPicPr>
            <p:cNvPr id="48" name="图片 47"/>
            <p:cNvPicPr>
              <a:picLocks noChangeAspect="1"/>
            </p:cNvPicPr>
            <p:nvPr/>
          </p:nvPicPr>
          <p:blipFill>
            <a:blip r:embed="rId6" cstate="print"/>
            <a:stretch>
              <a:fillRect/>
            </a:stretch>
          </p:blipFill>
          <p:spPr>
            <a:xfrm>
              <a:off x="1199659" y="5205012"/>
              <a:ext cx="420013" cy="322083"/>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内容占位符 20482"/>
          <p:cNvSpPr>
            <a:spLocks noGrp="1" noChangeArrowheads="1"/>
          </p:cNvSpPr>
          <p:nvPr>
            <p:ph idx="1"/>
          </p:nvPr>
        </p:nvSpPr>
        <p:spPr>
          <a:xfrm>
            <a:off x="200571" y="1720522"/>
            <a:ext cx="8229600" cy="4678451"/>
          </a:xfrm>
        </p:spPr>
        <p:txBody>
          <a:bodyPr/>
          <a:lstStyle/>
          <a:p>
            <a:pPr lvl="1">
              <a:buClr>
                <a:srgbClr val="FF0000"/>
              </a:buClr>
              <a:buFont typeface="Wingdings" panose="05000000000000000000" pitchFamily="2" charset="2"/>
              <a:buChar char="n"/>
            </a:pPr>
            <a:r>
              <a:rPr lang="zh-CN" altLang="en-US" sz="2400" b="1" dirty="0"/>
              <a:t>求长度的实现</a:t>
            </a:r>
            <a:r>
              <a:rPr lang="zh-CN" altLang="en-US" sz="2400" dirty="0"/>
              <a:t>：</a:t>
            </a:r>
          </a:p>
          <a:p>
            <a:pPr lvl="2">
              <a:buClr>
                <a:srgbClr val="FF0000"/>
              </a:buClr>
              <a:buFont typeface="Wingdings" panose="05000000000000000000" pitchFamily="2" charset="2"/>
              <a:buChar char="ü"/>
            </a:pPr>
            <a:r>
              <a:rPr lang="zh-CN" altLang="en-US" sz="2200" b="1" dirty="0"/>
              <a:t>若定义</a:t>
            </a:r>
            <a:r>
              <a:rPr lang="en-US" altLang="zh-CN" sz="2200" b="1" dirty="0"/>
              <a:t>count</a:t>
            </a:r>
            <a:r>
              <a:rPr lang="zh-CN" altLang="en-US" sz="2200" b="1" dirty="0"/>
              <a:t>成员，则直接返回</a:t>
            </a:r>
            <a:r>
              <a:rPr lang="en-US" altLang="zh-CN" sz="2200" b="1" dirty="0"/>
              <a:t>count</a:t>
            </a:r>
            <a:r>
              <a:rPr lang="zh-CN" altLang="en-US" sz="2200" b="1" dirty="0"/>
              <a:t>值即可</a:t>
            </a:r>
          </a:p>
          <a:p>
            <a:pPr lvl="2">
              <a:buClr>
                <a:srgbClr val="FF0000"/>
              </a:buClr>
              <a:buFont typeface="Wingdings" panose="05000000000000000000" pitchFamily="2" charset="2"/>
              <a:buChar char="ü"/>
            </a:pPr>
            <a:r>
              <a:rPr lang="zh-CN" altLang="en-US" sz="2200" b="1" dirty="0"/>
              <a:t>假设不用</a:t>
            </a:r>
            <a:r>
              <a:rPr lang="en-US" altLang="zh-CN" sz="2200" b="1" dirty="0"/>
              <a:t>count</a:t>
            </a:r>
            <a:r>
              <a:rPr lang="zh-CN" altLang="en-US" sz="2200" b="1" dirty="0"/>
              <a:t>分量，结合画流程图讨论</a:t>
            </a:r>
          </a:p>
          <a:p>
            <a:pPr lvl="1">
              <a:buFont typeface="Wingdings" panose="05000000000000000000" pitchFamily="2" charset="2"/>
              <a:buNone/>
            </a:pPr>
            <a:r>
              <a:rPr lang="en-US" altLang="zh-CN" sz="2000" dirty="0" err="1">
                <a:solidFill>
                  <a:srgbClr val="0000FF"/>
                </a:solidFill>
              </a:rPr>
              <a:t>int</a:t>
            </a:r>
            <a:r>
              <a:rPr lang="en-US" altLang="zh-CN" sz="2000" dirty="0"/>
              <a:t> List::Length() </a:t>
            </a:r>
            <a:r>
              <a:rPr lang="en-US" altLang="zh-CN" sz="2000" dirty="0" err="1">
                <a:solidFill>
                  <a:srgbClr val="FF0000"/>
                </a:solidFill>
              </a:rPr>
              <a:t>const</a:t>
            </a:r>
            <a:endParaRPr lang="en-US" altLang="zh-CN" sz="2000" dirty="0">
              <a:solidFill>
                <a:srgbClr val="FF0000"/>
              </a:solidFill>
            </a:endParaRPr>
          </a:p>
          <a:p>
            <a:pPr lvl="1">
              <a:buFont typeface="Wingdings" panose="05000000000000000000" pitchFamily="2" charset="2"/>
              <a:buNone/>
            </a:pPr>
            <a:r>
              <a:rPr lang="en-US" altLang="zh-CN" sz="2000" dirty="0"/>
              <a:t>{    </a:t>
            </a:r>
            <a:r>
              <a:rPr lang="en-US" altLang="zh-CN" sz="2000" i="1" dirty="0"/>
              <a:t>p</a:t>
            </a:r>
            <a:r>
              <a:rPr lang="en-US" altLang="zh-CN" sz="2000" dirty="0"/>
              <a:t> = head </a:t>
            </a:r>
            <a:r>
              <a:rPr lang="en-US" altLang="zh-CN" sz="1600" dirty="0">
                <a:cs typeface="Times New Roman" panose="02020603050405020304" pitchFamily="18" charset="0"/>
                <a:sym typeface="Wingdings" panose="05000000000000000000" pitchFamily="2" charset="2"/>
              </a:rPr>
              <a:t></a:t>
            </a:r>
            <a:r>
              <a:rPr lang="en-US" altLang="zh-CN" sz="2000" dirty="0"/>
              <a:t> next;</a:t>
            </a:r>
          </a:p>
          <a:p>
            <a:pPr lvl="1">
              <a:buFont typeface="Wingdings" panose="05000000000000000000" pitchFamily="2" charset="2"/>
              <a:buNone/>
            </a:pPr>
            <a:r>
              <a:rPr lang="en-US" altLang="zh-CN" sz="2000" dirty="0"/>
              <a:t>     </a:t>
            </a:r>
            <a:r>
              <a:rPr lang="zh-CN" altLang="en-US" sz="2000" dirty="0"/>
              <a:t> </a:t>
            </a:r>
            <a:r>
              <a:rPr lang="en-US" altLang="zh-CN" sz="2000" i="1" dirty="0"/>
              <a:t>n</a:t>
            </a:r>
            <a:r>
              <a:rPr lang="en-US" altLang="zh-CN" sz="2000" dirty="0"/>
              <a:t> = 0;</a:t>
            </a:r>
          </a:p>
          <a:p>
            <a:pPr lvl="1">
              <a:buFont typeface="Wingdings" panose="05000000000000000000" pitchFamily="2" charset="2"/>
              <a:buNone/>
            </a:pPr>
            <a:r>
              <a:rPr lang="en-US" altLang="zh-CN" sz="2000" dirty="0"/>
              <a:t>     </a:t>
            </a:r>
            <a:r>
              <a:rPr lang="zh-CN" altLang="en-US" sz="2000" dirty="0"/>
              <a:t> </a:t>
            </a:r>
            <a:r>
              <a:rPr lang="en-US" altLang="zh-CN" sz="2000" dirty="0">
                <a:solidFill>
                  <a:srgbClr val="0000FF"/>
                </a:solidFill>
              </a:rPr>
              <a:t>while</a:t>
            </a:r>
            <a:r>
              <a:rPr lang="en-US" altLang="zh-CN" sz="2000" dirty="0"/>
              <a:t> ( </a:t>
            </a:r>
            <a:r>
              <a:rPr lang="en-US" altLang="zh-CN" sz="2000" i="1" dirty="0"/>
              <a:t>p</a:t>
            </a:r>
            <a:r>
              <a:rPr lang="en-US" altLang="zh-CN" sz="2000" dirty="0"/>
              <a:t> != NULL ){</a:t>
            </a:r>
          </a:p>
          <a:p>
            <a:pPr lvl="1">
              <a:buFont typeface="Wingdings" panose="05000000000000000000" pitchFamily="2" charset="2"/>
              <a:buNone/>
            </a:pPr>
            <a:r>
              <a:rPr lang="en-US" altLang="zh-CN" sz="2000" dirty="0"/>
              <a:t>          </a:t>
            </a:r>
            <a:r>
              <a:rPr lang="zh-CN" altLang="en-US" sz="2000" dirty="0"/>
              <a:t> </a:t>
            </a:r>
            <a:r>
              <a:rPr lang="en-US" altLang="zh-CN" sz="2000" i="1" dirty="0"/>
              <a:t>n</a:t>
            </a:r>
            <a:r>
              <a:rPr lang="en-US" altLang="zh-CN" sz="2000" dirty="0"/>
              <a:t>++;</a:t>
            </a:r>
          </a:p>
          <a:p>
            <a:pPr lvl="1">
              <a:buFont typeface="Wingdings" panose="05000000000000000000" pitchFamily="2" charset="2"/>
              <a:buNone/>
            </a:pPr>
            <a:r>
              <a:rPr lang="en-US" altLang="zh-CN" sz="2000" dirty="0"/>
              <a:t>          </a:t>
            </a:r>
            <a:r>
              <a:rPr lang="zh-CN" altLang="en-US" sz="2000" dirty="0"/>
              <a:t> </a:t>
            </a:r>
            <a:r>
              <a:rPr lang="en-US" altLang="zh-CN" sz="2000" i="1" dirty="0"/>
              <a:t>p</a:t>
            </a:r>
            <a:r>
              <a:rPr lang="en-US" altLang="zh-CN" sz="2000" dirty="0"/>
              <a:t> = </a:t>
            </a:r>
            <a:r>
              <a:rPr lang="en-US" altLang="zh-CN" sz="2000" i="1" dirty="0"/>
              <a:t>p</a:t>
            </a:r>
            <a:r>
              <a:rPr lang="en-US" altLang="zh-CN" sz="2000" dirty="0"/>
              <a:t> </a:t>
            </a:r>
            <a:r>
              <a:rPr lang="en-US" altLang="zh-CN" sz="1600" dirty="0">
                <a:cs typeface="Times New Roman" panose="02020603050405020304" pitchFamily="18" charset="0"/>
                <a:sym typeface="Wingdings" panose="05000000000000000000" pitchFamily="2" charset="2"/>
              </a:rPr>
              <a:t></a:t>
            </a:r>
            <a:r>
              <a:rPr lang="en-US" altLang="zh-CN" sz="2000" dirty="0"/>
              <a:t> next;</a:t>
            </a:r>
          </a:p>
          <a:p>
            <a:pPr lvl="1">
              <a:buFont typeface="Wingdings" panose="05000000000000000000" pitchFamily="2" charset="2"/>
              <a:buNone/>
            </a:pPr>
            <a:r>
              <a:rPr lang="en-US" altLang="zh-CN" sz="2000" dirty="0"/>
              <a:t>  </a:t>
            </a:r>
            <a:r>
              <a:rPr lang="zh-CN" altLang="en-US" sz="2000" dirty="0"/>
              <a:t>    </a:t>
            </a:r>
            <a:r>
              <a:rPr lang="en-US" altLang="zh-CN" sz="2000" dirty="0"/>
              <a:t>}</a:t>
            </a:r>
          </a:p>
          <a:p>
            <a:pPr lvl="1">
              <a:buFont typeface="Wingdings" panose="05000000000000000000" pitchFamily="2" charset="2"/>
              <a:buNone/>
            </a:pPr>
            <a:r>
              <a:rPr lang="en-US" altLang="zh-CN" sz="2000" dirty="0"/>
              <a:t>      </a:t>
            </a:r>
            <a:r>
              <a:rPr lang="en-US" altLang="zh-CN" sz="2000" dirty="0">
                <a:solidFill>
                  <a:srgbClr val="0000FF"/>
                </a:solidFill>
              </a:rPr>
              <a:t>return</a:t>
            </a:r>
            <a:r>
              <a:rPr lang="en-US" altLang="zh-CN" sz="2000" dirty="0"/>
              <a:t> </a:t>
            </a:r>
            <a:r>
              <a:rPr lang="en-US" altLang="zh-CN" sz="2000" i="1" dirty="0"/>
              <a:t>n</a:t>
            </a:r>
            <a:r>
              <a:rPr lang="en-US" altLang="zh-CN" sz="2000" dirty="0"/>
              <a:t>;</a:t>
            </a:r>
          </a:p>
          <a:p>
            <a:pPr lvl="1">
              <a:buFont typeface="Wingdings" panose="05000000000000000000" pitchFamily="2" charset="2"/>
              <a:buNone/>
            </a:pPr>
            <a:r>
              <a:rPr lang="en-US" altLang="zh-CN" sz="2000" dirty="0"/>
              <a:t>}</a:t>
            </a:r>
          </a:p>
          <a:p>
            <a:endParaRPr lang="zh-CN" altLang="en-US" sz="2400" dirty="0"/>
          </a:p>
        </p:txBody>
      </p:sp>
      <p:sp>
        <p:nvSpPr>
          <p:cNvPr id="20484" name="直接连接符 20483"/>
          <p:cNvSpPr>
            <a:spLocks noChangeShapeType="1"/>
          </p:cNvSpPr>
          <p:nvPr/>
        </p:nvSpPr>
        <p:spPr bwMode="auto">
          <a:xfrm>
            <a:off x="6959171" y="3860354"/>
            <a:ext cx="0" cy="368300"/>
          </a:xfrm>
          <a:prstGeom prst="line">
            <a:avLst/>
          </a:prstGeom>
          <a:noFill/>
          <a:ln w="19050">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20486" name="直接连接符 20485"/>
          <p:cNvSpPr>
            <a:spLocks noChangeShapeType="1"/>
          </p:cNvSpPr>
          <p:nvPr/>
        </p:nvSpPr>
        <p:spPr bwMode="auto">
          <a:xfrm flipV="1">
            <a:off x="8041961" y="4569965"/>
            <a:ext cx="437899" cy="10319"/>
          </a:xfrm>
          <a:prstGeom prst="line">
            <a:avLst/>
          </a:prstGeom>
          <a:noFill/>
          <a:ln w="19050">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grpSp>
        <p:nvGrpSpPr>
          <p:cNvPr id="20487" name="组合 20486"/>
          <p:cNvGrpSpPr/>
          <p:nvPr/>
        </p:nvGrpSpPr>
        <p:grpSpPr bwMode="auto">
          <a:xfrm>
            <a:off x="6738369" y="2636391"/>
            <a:ext cx="360362" cy="566738"/>
            <a:chOff x="24" y="0"/>
            <a:chExt cx="227" cy="357"/>
          </a:xfrm>
        </p:grpSpPr>
        <p:sp>
          <p:nvSpPr>
            <p:cNvPr id="2" name="直接连接符 20487"/>
            <p:cNvSpPr>
              <a:spLocks noChangeShapeType="1"/>
            </p:cNvSpPr>
            <p:nvPr/>
          </p:nvSpPr>
          <p:spPr bwMode="auto">
            <a:xfrm>
              <a:off x="133" y="136"/>
              <a:ext cx="1" cy="221"/>
            </a:xfrm>
            <a:prstGeom prst="line">
              <a:avLst/>
            </a:prstGeom>
            <a:noFill/>
            <a:ln w="19050">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20488" name="椭圆 20488"/>
            <p:cNvSpPr>
              <a:spLocks noChangeArrowheads="1"/>
            </p:cNvSpPr>
            <p:nvPr/>
          </p:nvSpPr>
          <p:spPr bwMode="auto">
            <a:xfrm>
              <a:off x="24" y="0"/>
              <a:ext cx="227" cy="136"/>
            </a:xfrm>
            <a:prstGeom prst="ellipse">
              <a:avLst/>
            </a:prstGeom>
            <a:solidFill>
              <a:srgbClr val="92D050"/>
            </a:solidFill>
            <a:ln w="19050">
              <a:solidFill>
                <a:schemeClr val="tx1"/>
              </a:solidFill>
              <a:round/>
            </a:ln>
          </p:spPr>
          <p:txBody>
            <a:bodyPr/>
            <a:lstStyle/>
            <a:p>
              <a:pPr eaLnBrk="0" hangingPunct="0"/>
              <a:endParaRPr lang="zh-CN" altLang="en-US">
                <a:cs typeface="Times New Roman" panose="02020603050405020304" pitchFamily="18" charset="0"/>
              </a:endParaRPr>
            </a:p>
          </p:txBody>
        </p:sp>
      </p:grpSp>
      <p:sp>
        <p:nvSpPr>
          <p:cNvPr id="20490" name="椭圆 20489"/>
          <p:cNvSpPr>
            <a:spLocks noChangeArrowheads="1"/>
          </p:cNvSpPr>
          <p:nvPr/>
        </p:nvSpPr>
        <p:spPr bwMode="auto">
          <a:xfrm>
            <a:off x="8489380" y="4320729"/>
            <a:ext cx="606425" cy="481013"/>
          </a:xfrm>
          <a:prstGeom prst="ellipse">
            <a:avLst/>
          </a:prstGeom>
          <a:solidFill>
            <a:srgbClr val="92D050"/>
          </a:solidFill>
          <a:ln w="19050">
            <a:solidFill>
              <a:schemeClr val="tx1"/>
            </a:solidFill>
            <a:round/>
          </a:ln>
        </p:spPr>
        <p:txBody>
          <a:bodyPr/>
          <a:lstStyle/>
          <a:p>
            <a:pPr eaLnBrk="0" hangingPunct="0"/>
            <a:endParaRPr lang="zh-CN" altLang="en-US">
              <a:cs typeface="Times New Roman" panose="02020603050405020304" pitchFamily="18" charset="0"/>
            </a:endParaRPr>
          </a:p>
        </p:txBody>
      </p:sp>
      <p:grpSp>
        <p:nvGrpSpPr>
          <p:cNvPr id="20491" name="组合 20490"/>
          <p:cNvGrpSpPr/>
          <p:nvPr/>
        </p:nvGrpSpPr>
        <p:grpSpPr bwMode="auto">
          <a:xfrm>
            <a:off x="6916173" y="4868416"/>
            <a:ext cx="436562" cy="371475"/>
            <a:chOff x="0" y="0"/>
            <a:chExt cx="275" cy="234"/>
          </a:xfrm>
        </p:grpSpPr>
        <p:sp>
          <p:nvSpPr>
            <p:cNvPr id="3" name="直接连接符 20491"/>
            <p:cNvSpPr>
              <a:spLocks noChangeShapeType="1"/>
            </p:cNvSpPr>
            <p:nvPr/>
          </p:nvSpPr>
          <p:spPr bwMode="auto">
            <a:xfrm>
              <a:off x="0" y="13"/>
              <a:ext cx="1" cy="221"/>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14:hiddenLine>
              </a:ext>
            </a:extLst>
          </p:spPr>
          <p:txBody>
            <a:bodyPr/>
            <a:lstStyle/>
            <a:p>
              <a:pPr eaLnBrk="0" hangingPunct="0"/>
              <a:endParaRPr lang="zh-CN" altLang="en-US">
                <a:cs typeface="Times New Roman" panose="02020603050405020304" pitchFamily="18" charset="0"/>
              </a:endParaRPr>
            </a:p>
          </p:txBody>
        </p:sp>
        <p:sp>
          <p:nvSpPr>
            <p:cNvPr id="20492" name="文本框 20492"/>
            <p:cNvSpPr txBox="1">
              <a:spLocks noChangeArrowheads="1"/>
            </p:cNvSpPr>
            <p:nvPr/>
          </p:nvSpPr>
          <p:spPr bwMode="auto">
            <a:xfrm>
              <a:off x="48" y="0"/>
              <a:ext cx="22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spcBef>
                  <a:spcPct val="50000"/>
                </a:spcBef>
              </a:pPr>
              <a:r>
                <a:rPr lang="en-US" altLang="zh-CN" b="1" dirty="0">
                  <a:latin typeface="Arial" panose="020B0604020202020204" pitchFamily="34" charset="0"/>
                </a:rPr>
                <a:t>N</a:t>
              </a:r>
            </a:p>
          </p:txBody>
        </p:sp>
      </p:grpSp>
      <p:sp>
        <p:nvSpPr>
          <p:cNvPr id="20494" name="文本框 20493"/>
          <p:cNvSpPr txBox="1">
            <a:spLocks noChangeArrowheads="1"/>
          </p:cNvSpPr>
          <p:nvPr/>
        </p:nvSpPr>
        <p:spPr bwMode="auto">
          <a:xfrm>
            <a:off x="8041961" y="4580285"/>
            <a:ext cx="3603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spcBef>
                <a:spcPct val="50000"/>
              </a:spcBef>
            </a:pPr>
            <a:r>
              <a:rPr lang="en-US" altLang="zh-CN" b="1" dirty="0">
                <a:latin typeface="Arial" panose="020B0604020202020204" pitchFamily="34" charset="0"/>
              </a:rPr>
              <a:t>Y</a:t>
            </a:r>
          </a:p>
        </p:txBody>
      </p:sp>
      <p:sp>
        <p:nvSpPr>
          <p:cNvPr id="20513" name="矩形 20512"/>
          <p:cNvSpPr>
            <a:spLocks noChangeArrowheads="1"/>
          </p:cNvSpPr>
          <p:nvPr/>
        </p:nvSpPr>
        <p:spPr bwMode="auto">
          <a:xfrm>
            <a:off x="1972962" y="1460287"/>
            <a:ext cx="649288"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20000"/>
              </a:spcBef>
              <a:buClr>
                <a:schemeClr val="accent2"/>
              </a:buClr>
              <a:buFont typeface="Wingdings" panose="05000000000000000000" pitchFamily="2" charset="2"/>
              <a:buNone/>
            </a:pPr>
            <a:r>
              <a:rPr lang="en-US" altLang="zh-CN" sz="2000" i="1" dirty="0">
                <a:solidFill>
                  <a:srgbClr val="FF0000"/>
                </a:solidFill>
                <a:ea typeface="楷体_GB2312" pitchFamily="1" charset="-122"/>
              </a:rPr>
              <a:t>p</a:t>
            </a:r>
          </a:p>
        </p:txBody>
      </p:sp>
      <p:sp>
        <p:nvSpPr>
          <p:cNvPr id="20514" name="直接连接符 20513"/>
          <p:cNvSpPr>
            <a:spLocks noChangeShapeType="1"/>
          </p:cNvSpPr>
          <p:nvPr/>
        </p:nvSpPr>
        <p:spPr bwMode="auto">
          <a:xfrm flipH="1" flipV="1">
            <a:off x="2267743" y="1334484"/>
            <a:ext cx="1695" cy="222308"/>
          </a:xfrm>
          <a:prstGeom prst="line">
            <a:avLst/>
          </a:prstGeom>
          <a:noFill/>
          <a:ln w="19050">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solidFill>
                <a:srgbClr val="FF0000"/>
              </a:solidFill>
              <a:cs typeface="Times New Roman" panose="02020603050405020304" pitchFamily="18" charset="0"/>
            </a:endParaRPr>
          </a:p>
        </p:txBody>
      </p:sp>
      <p:sp>
        <p:nvSpPr>
          <p:cNvPr id="20515" name="文本框 20514"/>
          <p:cNvSpPr txBox="1">
            <a:spLocks noChangeArrowheads="1"/>
          </p:cNvSpPr>
          <p:nvPr/>
        </p:nvSpPr>
        <p:spPr bwMode="auto">
          <a:xfrm>
            <a:off x="6124010" y="3212654"/>
            <a:ext cx="1657350" cy="646331"/>
          </a:xfrm>
          <a:prstGeom prst="rect">
            <a:avLst/>
          </a:prstGeom>
          <a:noFill/>
          <a:ln w="19050">
            <a:solidFill>
              <a:schemeClr val="tx1"/>
            </a:solidFill>
            <a:miter lim="800000"/>
          </a:ln>
          <a:extLst>
            <a:ext uri="{909E8E84-426E-40DD-AFC4-6F175D3DCCD1}">
              <a14:hiddenFill xmlns:a14="http://schemas.microsoft.com/office/drawing/2010/main" xmlns="">
                <a:solidFill>
                  <a:srgbClr val="FFFFFF"/>
                </a:solidFill>
              </a14:hiddenFill>
            </a:ext>
          </a:extLst>
        </p:spPr>
        <p:txBody>
          <a:bodyPr>
            <a:spAutoFit/>
          </a:bodyPr>
          <a:lstStyle/>
          <a:p>
            <a:pPr algn="ctr" eaLnBrk="0" hangingPunct="0"/>
            <a:r>
              <a:rPr lang="en-US" altLang="zh-CN" i="1" dirty="0">
                <a:latin typeface="Times New Roman" panose="02020603050405020304" pitchFamily="18" charset="0"/>
                <a:cs typeface="Times New Roman" panose="02020603050405020304" pitchFamily="18" charset="0"/>
              </a:rPr>
              <a:t>p </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head</a:t>
            </a:r>
            <a:r>
              <a:rPr lang="en-US" altLang="zh-CN" sz="1600" dirty="0" err="1">
                <a:latin typeface="Times New Roman" panose="02020603050405020304" pitchFamily="18" charset="0"/>
                <a:cs typeface="Times New Roman" panose="02020603050405020304" pitchFamily="18" charset="0"/>
                <a:sym typeface="Wingdings" panose="05000000000000000000" pitchFamily="2" charset="2"/>
              </a:rPr>
              <a:t></a:t>
            </a:r>
            <a:r>
              <a:rPr lang="en-US" altLang="zh-CN" dirty="0" err="1">
                <a:latin typeface="Times New Roman" panose="02020603050405020304" pitchFamily="18" charset="0"/>
                <a:cs typeface="Times New Roman" panose="02020603050405020304" pitchFamily="18" charset="0"/>
              </a:rPr>
              <a:t>next</a:t>
            </a:r>
            <a:r>
              <a:rPr lang="en-US" altLang="zh-CN" dirty="0">
                <a:latin typeface="Times New Roman" panose="02020603050405020304" pitchFamily="18" charset="0"/>
                <a:cs typeface="Times New Roman" panose="02020603050405020304" pitchFamily="18" charset="0"/>
              </a:rPr>
              <a:t>;</a:t>
            </a:r>
          </a:p>
          <a:p>
            <a:pPr algn="ctr" eaLnBrk="0" hangingPunct="0"/>
            <a:r>
              <a:rPr lang="en-US" altLang="zh-CN" i="1"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 0;</a:t>
            </a:r>
          </a:p>
        </p:txBody>
      </p:sp>
      <p:sp>
        <p:nvSpPr>
          <p:cNvPr id="20516" name="文本框 20515"/>
          <p:cNvSpPr txBox="1">
            <a:spLocks noChangeArrowheads="1"/>
          </p:cNvSpPr>
          <p:nvPr/>
        </p:nvSpPr>
        <p:spPr bwMode="auto">
          <a:xfrm>
            <a:off x="6118411" y="5301804"/>
            <a:ext cx="1654175" cy="660400"/>
          </a:xfrm>
          <a:prstGeom prst="rect">
            <a:avLst/>
          </a:prstGeom>
          <a:noFill/>
          <a:ln w="19050">
            <a:solidFill>
              <a:schemeClr val="tx1"/>
            </a:solidFill>
            <a:miter lim="800000"/>
          </a:ln>
          <a:extLst>
            <a:ext uri="{909E8E84-426E-40DD-AFC4-6F175D3DCCD1}">
              <a14:hiddenFill xmlns:a14="http://schemas.microsoft.com/office/drawing/2010/main" xmlns="">
                <a:solidFill>
                  <a:srgbClr val="FFFFFF"/>
                </a:solidFill>
              </a14:hiddenFill>
            </a:ext>
          </a:extLst>
        </p:spPr>
        <p:txBody>
          <a:bodyPr>
            <a:spAutoFit/>
          </a:bodyPr>
          <a:lstStyle/>
          <a:p>
            <a:pPr algn="ctr" eaLnBrk="0" hangingPunct="0"/>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p>
          <a:p>
            <a:pPr algn="ctr" eaLnBrk="0" hangingPunct="0"/>
            <a:r>
              <a:rPr lang="en-US" altLang="zh-CN" i="1" dirty="0">
                <a:latin typeface="Times New Roman" panose="02020603050405020304" pitchFamily="18" charset="0"/>
                <a:cs typeface="Times New Roman" panose="02020603050405020304" pitchFamily="18" charset="0"/>
              </a:rPr>
              <a:t>p </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p</a:t>
            </a:r>
            <a:r>
              <a:rPr lang="en-US" altLang="zh-CN" sz="1600" dirty="0" err="1">
                <a:latin typeface="Times New Roman" panose="02020603050405020304" pitchFamily="18" charset="0"/>
                <a:cs typeface="Times New Roman" panose="02020603050405020304" pitchFamily="18" charset="0"/>
                <a:sym typeface="Wingdings" panose="05000000000000000000" pitchFamily="2" charset="2"/>
              </a:rPr>
              <a:t></a:t>
            </a:r>
            <a:r>
              <a:rPr lang="en-US" altLang="zh-CN" dirty="0" err="1">
                <a:latin typeface="Times New Roman" panose="02020603050405020304" pitchFamily="18" charset="0"/>
                <a:cs typeface="Times New Roman" panose="02020603050405020304" pitchFamily="18" charset="0"/>
              </a:rPr>
              <a:t>next</a:t>
            </a:r>
            <a:r>
              <a:rPr lang="en-US" altLang="zh-CN" dirty="0">
                <a:latin typeface="Times New Roman" panose="02020603050405020304" pitchFamily="18" charset="0"/>
                <a:cs typeface="Times New Roman" panose="02020603050405020304" pitchFamily="18" charset="0"/>
              </a:rPr>
              <a:t>;</a:t>
            </a:r>
          </a:p>
        </p:txBody>
      </p:sp>
      <p:sp>
        <p:nvSpPr>
          <p:cNvPr id="20517" name="流程图: 决策 20516"/>
          <p:cNvSpPr>
            <a:spLocks noChangeArrowheads="1"/>
          </p:cNvSpPr>
          <p:nvPr/>
        </p:nvSpPr>
        <p:spPr bwMode="auto">
          <a:xfrm>
            <a:off x="5835085" y="4220716"/>
            <a:ext cx="2232025" cy="719138"/>
          </a:xfrm>
          <a:prstGeom prst="flowChartDecision">
            <a:avLst/>
          </a:prstGeom>
          <a:noFill/>
          <a:ln w="19050">
            <a:solidFill>
              <a:schemeClr val="tx1"/>
            </a:solidFill>
            <a:miter lim="800000"/>
          </a:ln>
          <a:extLst>
            <a:ext uri="{909E8E84-426E-40DD-AFC4-6F175D3DCCD1}">
              <a14:hiddenFill xmlns:a14="http://schemas.microsoft.com/office/drawing/2010/main" xmlns="">
                <a:solidFill>
                  <a:srgbClr val="FFFFFF"/>
                </a:solidFill>
              </a14:hiddenFill>
            </a:ext>
          </a:extLst>
        </p:spPr>
        <p:txBody>
          <a:bodyPr/>
          <a:lstStyle/>
          <a:p>
            <a:pPr eaLnBrk="0" hangingPunct="0"/>
            <a:endParaRPr lang="zh-CN" altLang="en-US">
              <a:cs typeface="Times New Roman" panose="02020603050405020304" pitchFamily="18" charset="0"/>
            </a:endParaRPr>
          </a:p>
        </p:txBody>
      </p:sp>
      <p:sp>
        <p:nvSpPr>
          <p:cNvPr id="20518" name="文本框 20517"/>
          <p:cNvSpPr txBox="1">
            <a:spLocks noChangeArrowheads="1"/>
          </p:cNvSpPr>
          <p:nvPr/>
        </p:nvSpPr>
        <p:spPr bwMode="auto">
          <a:xfrm>
            <a:off x="6484373" y="4365179"/>
            <a:ext cx="12985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spcBef>
                <a:spcPct val="50000"/>
              </a:spcBef>
            </a:pPr>
            <a:r>
              <a:rPr lang="en-US" altLang="zh-CN" b="1" i="1" dirty="0">
                <a:latin typeface="Times New Roman" panose="02020603050405020304" pitchFamily="18" charset="0"/>
                <a:cs typeface="Times New Roman" panose="02020603050405020304" pitchFamily="18" charset="0"/>
              </a:rPr>
              <a:t>p</a:t>
            </a:r>
            <a:r>
              <a:rPr lang="zh-CN" altLang="en-US" dirty="0"/>
              <a:t>为空？</a:t>
            </a:r>
          </a:p>
        </p:txBody>
      </p:sp>
      <p:sp>
        <p:nvSpPr>
          <p:cNvPr id="20519" name="直接连接符 20518"/>
          <p:cNvSpPr>
            <a:spLocks noChangeShapeType="1"/>
          </p:cNvSpPr>
          <p:nvPr/>
        </p:nvSpPr>
        <p:spPr bwMode="auto">
          <a:xfrm>
            <a:off x="6950734" y="4941441"/>
            <a:ext cx="8436" cy="358775"/>
          </a:xfrm>
          <a:prstGeom prst="line">
            <a:avLst/>
          </a:prstGeom>
          <a:noFill/>
          <a:ln w="19050">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dirty="0">
              <a:cs typeface="Times New Roman" panose="02020603050405020304" pitchFamily="18" charset="0"/>
            </a:endParaRPr>
          </a:p>
        </p:txBody>
      </p:sp>
      <p:sp>
        <p:nvSpPr>
          <p:cNvPr id="20520" name="文本框 20519"/>
          <p:cNvSpPr txBox="1">
            <a:spLocks noChangeArrowheads="1"/>
          </p:cNvSpPr>
          <p:nvPr/>
        </p:nvSpPr>
        <p:spPr bwMode="auto">
          <a:xfrm>
            <a:off x="8460307" y="4369867"/>
            <a:ext cx="64819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0" hangingPunct="0"/>
            <a:r>
              <a:rPr lang="zh-CN" altLang="en-US" sz="1200" dirty="0">
                <a:latin typeface="Times New Roman" panose="02020603050405020304" pitchFamily="18" charset="0"/>
              </a:rPr>
              <a:t>返回</a:t>
            </a:r>
            <a:r>
              <a:rPr lang="zh-CN" altLang="en-US" sz="1600" i="1" dirty="0">
                <a:latin typeface="Times New Roman" panose="02020603050405020304" pitchFamily="18" charset="0"/>
              </a:rPr>
              <a:t>n</a:t>
            </a:r>
          </a:p>
        </p:txBody>
      </p:sp>
      <p:sp>
        <p:nvSpPr>
          <p:cNvPr id="5"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94741C76-4FAC-4D09-A8E8-8F1CFB24E21B}" type="slidenum">
              <a:rPr lang="zh-CN" altLang="en-US" smtClean="0">
                <a:latin typeface="Times New Roman" panose="02020603050405020304" pitchFamily="18" charset="0"/>
              </a:rPr>
              <a:pPr/>
              <a:t>20</a:t>
            </a:fld>
            <a:endParaRPr lang="zh-CN" altLang="en-US">
              <a:latin typeface="Times New Roman" panose="02020603050405020304" pitchFamily="18" charset="0"/>
            </a:endParaRPr>
          </a:p>
        </p:txBody>
      </p:sp>
      <p:grpSp>
        <p:nvGrpSpPr>
          <p:cNvPr id="43" name="组合 67"/>
          <p:cNvGrpSpPr/>
          <p:nvPr/>
        </p:nvGrpSpPr>
        <p:grpSpPr>
          <a:xfrm>
            <a:off x="-1260648" y="90869"/>
            <a:ext cx="7317240" cy="698583"/>
            <a:chOff x="-879430" y="4179148"/>
            <a:chExt cx="7317240" cy="698583"/>
          </a:xfrm>
        </p:grpSpPr>
        <p:grpSp>
          <p:nvGrpSpPr>
            <p:cNvPr id="44" name="组合 106"/>
            <p:cNvGrpSpPr/>
            <p:nvPr/>
          </p:nvGrpSpPr>
          <p:grpSpPr>
            <a:xfrm>
              <a:off x="-879430" y="4179148"/>
              <a:ext cx="7317240" cy="698583"/>
              <a:chOff x="-888955" y="4179148"/>
              <a:chExt cx="7317240" cy="698583"/>
            </a:xfrm>
          </p:grpSpPr>
          <p:sp>
            <p:nvSpPr>
              <p:cNvPr id="4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7" name="TextBox 6"/>
              <p:cNvSpPr txBox="1">
                <a:spLocks noChangeArrowheads="1"/>
              </p:cNvSpPr>
              <p:nvPr/>
            </p:nvSpPr>
            <p:spPr bwMode="auto">
              <a:xfrm>
                <a:off x="-888955" y="4179148"/>
                <a:ext cx="731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5.3 </a:t>
                </a:r>
                <a:r>
                  <a:rPr lang="zh-CN" altLang="en-US" sz="3600" b="1" dirty="0">
                    <a:latin typeface="黑体" panose="02010609060101010101" pitchFamily="49" charset="-122"/>
                    <a:ea typeface="黑体" panose="02010609060101010101" pitchFamily="49" charset="-122"/>
                  </a:rPr>
                  <a:t>链表</a:t>
                </a:r>
              </a:p>
            </p:txBody>
          </p:sp>
        </p:grpSp>
        <p:pic>
          <p:nvPicPr>
            <p:cNvPr id="45" name="图片 44" descr="无标题.png"/>
            <p:cNvPicPr>
              <a:picLocks noChangeAspect="1"/>
            </p:cNvPicPr>
            <p:nvPr/>
          </p:nvPicPr>
          <p:blipFill>
            <a:blip r:embed="rId2" cstate="print"/>
            <a:stretch>
              <a:fillRect/>
            </a:stretch>
          </p:blipFill>
          <p:spPr>
            <a:xfrm>
              <a:off x="1137949" y="4364064"/>
              <a:ext cx="433676" cy="330989"/>
            </a:xfrm>
            <a:prstGeom prst="rect">
              <a:avLst/>
            </a:prstGeom>
          </p:spPr>
        </p:pic>
      </p:grpSp>
      <p:grpSp>
        <p:nvGrpSpPr>
          <p:cNvPr id="48" name="组合 47"/>
          <p:cNvGrpSpPr/>
          <p:nvPr/>
        </p:nvGrpSpPr>
        <p:grpSpPr>
          <a:xfrm>
            <a:off x="484086" y="867692"/>
            <a:ext cx="7021047" cy="473076"/>
            <a:chOff x="484086" y="941769"/>
            <a:chExt cx="7021047" cy="473076"/>
          </a:xfrm>
        </p:grpSpPr>
        <p:grpSp>
          <p:nvGrpSpPr>
            <p:cNvPr id="49" name="组合 48"/>
            <p:cNvGrpSpPr/>
            <p:nvPr/>
          </p:nvGrpSpPr>
          <p:grpSpPr>
            <a:xfrm>
              <a:off x="484086" y="941769"/>
              <a:ext cx="6836113" cy="473076"/>
              <a:chOff x="379975" y="2496293"/>
              <a:chExt cx="6836113" cy="473076"/>
            </a:xfrm>
          </p:grpSpPr>
          <p:grpSp>
            <p:nvGrpSpPr>
              <p:cNvPr id="51" name="组合 50"/>
              <p:cNvGrpSpPr/>
              <p:nvPr/>
            </p:nvGrpSpPr>
            <p:grpSpPr>
              <a:xfrm>
                <a:off x="1868851" y="2608965"/>
                <a:ext cx="672880" cy="355601"/>
                <a:chOff x="1386100" y="6209480"/>
                <a:chExt cx="672880" cy="355601"/>
              </a:xfrm>
            </p:grpSpPr>
            <p:sp>
              <p:nvSpPr>
                <p:cNvPr id="72" name="矩形 71"/>
                <p:cNvSpPr/>
                <p:nvPr/>
              </p:nvSpPr>
              <p:spPr bwMode="auto">
                <a:xfrm>
                  <a:off x="1909512" y="6209521"/>
                  <a:ext cx="149468" cy="35401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73" name="矩形 21542"/>
                <p:cNvSpPr>
                  <a:spLocks noChangeArrowheads="1"/>
                </p:cNvSpPr>
                <p:nvPr/>
              </p:nvSpPr>
              <p:spPr bwMode="auto">
                <a:xfrm>
                  <a:off x="1386100" y="6209480"/>
                  <a:ext cx="522100" cy="355601"/>
                </a:xfrm>
                <a:prstGeom prst="rect">
                  <a:avLst/>
                </a:prstGeom>
                <a:blipFill dpi="0" rotWithShape="0">
                  <a:blip r:embed="rId3"/>
                  <a:srcRect/>
                  <a:tile tx="0" ty="0" sx="100000" sy="100000" flip="none" algn="tl"/>
                </a:blipFill>
                <a:ln w="9525">
                  <a:solidFill>
                    <a:srgbClr val="000000"/>
                  </a:solidFill>
                  <a:miter lim="800000"/>
                </a:ln>
              </p:spPr>
              <p:txBody>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endParaRPr lang="zh-CN" altLang="en-US" sz="2000">
                    <a:ea typeface="楷体_GB2312" pitchFamily="1" charset="-122"/>
                  </a:endParaRPr>
                </a:p>
              </p:txBody>
            </p:sp>
          </p:grpSp>
          <p:grpSp>
            <p:nvGrpSpPr>
              <p:cNvPr id="52" name="组合 51"/>
              <p:cNvGrpSpPr/>
              <p:nvPr/>
            </p:nvGrpSpPr>
            <p:grpSpPr bwMode="auto">
              <a:xfrm>
                <a:off x="379975" y="2496293"/>
                <a:ext cx="6836113" cy="473076"/>
                <a:chOff x="-616" y="111"/>
                <a:chExt cx="4162" cy="298"/>
              </a:xfrm>
            </p:grpSpPr>
            <p:sp>
              <p:nvSpPr>
                <p:cNvPr id="54" name="矩形 10253"/>
                <p:cNvSpPr>
                  <a:spLocks noChangeArrowheads="1"/>
                </p:cNvSpPr>
                <p:nvPr/>
              </p:nvSpPr>
              <p:spPr bwMode="auto">
                <a:xfrm>
                  <a:off x="-87" y="182"/>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55" name="组合 10254"/>
                <p:cNvGrpSpPr/>
                <p:nvPr/>
              </p:nvGrpSpPr>
              <p:grpSpPr bwMode="auto">
                <a:xfrm>
                  <a:off x="-616" y="111"/>
                  <a:ext cx="4162" cy="297"/>
                  <a:chOff x="-616" y="111"/>
                  <a:chExt cx="4162" cy="297"/>
                </a:xfrm>
              </p:grpSpPr>
              <p:sp>
                <p:nvSpPr>
                  <p:cNvPr id="56" name="矩形 55"/>
                  <p:cNvSpPr/>
                  <p:nvPr/>
                </p:nvSpPr>
                <p:spPr>
                  <a:xfrm>
                    <a:off x="236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57"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58" name="矩形 57"/>
                  <p:cNvSpPr/>
                  <p:nvPr/>
                </p:nvSpPr>
                <p:spPr>
                  <a:xfrm>
                    <a:off x="900"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59" name="矩形 58"/>
                  <p:cNvSpPr/>
                  <p:nvPr/>
                </p:nvSpPr>
                <p:spPr>
                  <a:xfrm>
                    <a:off x="121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60" name="矩形 59"/>
                  <p:cNvSpPr/>
                  <p:nvPr/>
                </p:nvSpPr>
                <p:spPr>
                  <a:xfrm>
                    <a:off x="1497" y="181"/>
                    <a:ext cx="317"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61" name="矩形 60"/>
                  <p:cNvSpPr/>
                  <p:nvPr/>
                </p:nvSpPr>
                <p:spPr>
                  <a:xfrm>
                    <a:off x="2097" y="181"/>
                    <a:ext cx="272"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3</a:t>
                    </a:r>
                  </a:p>
                </p:txBody>
              </p:sp>
              <p:sp>
                <p:nvSpPr>
                  <p:cNvPr id="62" name="矩形 61"/>
                  <p:cNvSpPr/>
                  <p:nvPr/>
                </p:nvSpPr>
                <p:spPr>
                  <a:xfrm>
                    <a:off x="3228"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63" name="矩形 62"/>
                  <p:cNvSpPr/>
                  <p:nvPr/>
                </p:nvSpPr>
                <p:spPr>
                  <a:xfrm>
                    <a:off x="2595" y="111"/>
                    <a:ext cx="453" cy="22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64" name="矩形 63"/>
                  <p:cNvSpPr/>
                  <p:nvPr/>
                </p:nvSpPr>
                <p:spPr>
                  <a:xfrm>
                    <a:off x="1814"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65"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66" name="矩形 10266"/>
                  <p:cNvSpPr>
                    <a:spLocks noChangeArrowheads="1"/>
                  </p:cNvSpPr>
                  <p:nvPr/>
                </p:nvSpPr>
                <p:spPr bwMode="auto">
                  <a:xfrm>
                    <a:off x="-616" y="178"/>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head</a:t>
                    </a:r>
                  </a:p>
                </p:txBody>
              </p:sp>
              <p:sp>
                <p:nvSpPr>
                  <p:cNvPr id="67" name="直接连接符 10268"/>
                  <p:cNvSpPr>
                    <a:spLocks noChangeShapeType="1"/>
                  </p:cNvSpPr>
                  <p:nvPr/>
                </p:nvSpPr>
                <p:spPr bwMode="auto">
                  <a:xfrm>
                    <a:off x="1269" y="272"/>
                    <a:ext cx="227"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8" name="直接连接符 10269"/>
                  <p:cNvSpPr>
                    <a:spLocks noChangeShapeType="1"/>
                  </p:cNvSpPr>
                  <p:nvPr/>
                </p:nvSpPr>
                <p:spPr bwMode="auto">
                  <a:xfrm>
                    <a:off x="1861"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9" name="直接连接符 10270"/>
                  <p:cNvSpPr>
                    <a:spLocks noChangeShapeType="1"/>
                  </p:cNvSpPr>
                  <p:nvPr/>
                </p:nvSpPr>
                <p:spPr bwMode="auto">
                  <a:xfrm>
                    <a:off x="2415" y="272"/>
                    <a:ext cx="22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0" name="直接连接符 10271"/>
                  <p:cNvSpPr>
                    <a:spLocks noChangeShapeType="1"/>
                  </p:cNvSpPr>
                  <p:nvPr/>
                </p:nvSpPr>
                <p:spPr bwMode="auto">
                  <a:xfrm>
                    <a:off x="2990"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1" name="直接连接符 10267"/>
                  <p:cNvSpPr>
                    <a:spLocks noChangeShapeType="1"/>
                  </p:cNvSpPr>
                  <p:nvPr/>
                </p:nvSpPr>
                <p:spPr bwMode="auto">
                  <a:xfrm>
                    <a:off x="655" y="272"/>
                    <a:ext cx="24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53" name="直接连接符 10267"/>
              <p:cNvSpPr>
                <a:spLocks noChangeShapeType="1"/>
              </p:cNvSpPr>
              <p:nvPr/>
            </p:nvSpPr>
            <p:spPr bwMode="auto">
              <a:xfrm>
                <a:off x="1467633" y="2751880"/>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50" name="矩形 49"/>
            <p:cNvSpPr/>
            <p:nvPr/>
          </p:nvSpPr>
          <p:spPr bwMode="auto">
            <a:xfrm>
              <a:off x="7319530" y="1051479"/>
              <a:ext cx="185603" cy="35877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grpSp>
      <p:grpSp>
        <p:nvGrpSpPr>
          <p:cNvPr id="17" name="组合 16"/>
          <p:cNvGrpSpPr/>
          <p:nvPr/>
        </p:nvGrpSpPr>
        <p:grpSpPr>
          <a:xfrm>
            <a:off x="5652120" y="4022715"/>
            <a:ext cx="1307050" cy="2148717"/>
            <a:chOff x="5327592" y="3933056"/>
            <a:chExt cx="1478021" cy="2094360"/>
          </a:xfrm>
        </p:grpSpPr>
        <p:cxnSp>
          <p:nvCxnSpPr>
            <p:cNvPr id="8" name="直接连接符 7"/>
            <p:cNvCxnSpPr/>
            <p:nvPr/>
          </p:nvCxnSpPr>
          <p:spPr>
            <a:xfrm flipH="1">
              <a:off x="6770174" y="5824316"/>
              <a:ext cx="364" cy="2031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327592" y="6021288"/>
              <a:ext cx="144209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327592" y="3933056"/>
              <a:ext cx="0" cy="20882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327592" y="3933056"/>
              <a:ext cx="147802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5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21" dur="500"/>
                                        <p:tgtEl>
                                          <p:spTgt spid="2048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26" dur="500"/>
                                        <p:tgtEl>
                                          <p:spTgt spid="2048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0487"/>
                                        </p:tgtEl>
                                        <p:attrNameLst>
                                          <p:attrName>style.visibility</p:attrName>
                                        </p:attrNameLst>
                                      </p:cBhvr>
                                      <p:to>
                                        <p:strVal val="visible"/>
                                      </p:to>
                                    </p:set>
                                    <p:animEffect transition="in" filter="blinds(horizontal)">
                                      <p:cBhvr>
                                        <p:cTn id="31" dur="500"/>
                                        <p:tgtEl>
                                          <p:spTgt spid="2048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0515"/>
                                        </p:tgtEl>
                                        <p:attrNameLst>
                                          <p:attrName>style.visibility</p:attrName>
                                        </p:attrNameLst>
                                      </p:cBhvr>
                                      <p:to>
                                        <p:strVal val="visible"/>
                                      </p:to>
                                    </p:set>
                                    <p:animEffect transition="in" filter="blinds(horizontal)">
                                      <p:cBhvr>
                                        <p:cTn id="36" dur="500"/>
                                        <p:tgtEl>
                                          <p:spTgt spid="2051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0484"/>
                                        </p:tgtEl>
                                        <p:attrNameLst>
                                          <p:attrName>style.visibility</p:attrName>
                                        </p:attrNameLst>
                                      </p:cBhvr>
                                      <p:to>
                                        <p:strVal val="visible"/>
                                      </p:to>
                                    </p:set>
                                    <p:animEffect transition="in" filter="blinds(horizontal)">
                                      <p:cBhvr>
                                        <p:cTn id="41" dur="500"/>
                                        <p:tgtEl>
                                          <p:spTgt spid="2048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0517"/>
                                        </p:tgtEl>
                                        <p:attrNameLst>
                                          <p:attrName>style.visibility</p:attrName>
                                        </p:attrNameLst>
                                      </p:cBhvr>
                                      <p:to>
                                        <p:strVal val="visible"/>
                                      </p:to>
                                    </p:set>
                                    <p:animEffect transition="in" filter="blinds(horizontal)">
                                      <p:cBhvr>
                                        <p:cTn id="46" dur="500"/>
                                        <p:tgtEl>
                                          <p:spTgt spid="205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0518"/>
                                        </p:tgtEl>
                                        <p:attrNameLst>
                                          <p:attrName>style.visibility</p:attrName>
                                        </p:attrNameLst>
                                      </p:cBhvr>
                                      <p:to>
                                        <p:strVal val="visible"/>
                                      </p:to>
                                    </p:set>
                                    <p:animEffect transition="in" filter="blinds(horizontal)">
                                      <p:cBhvr>
                                        <p:cTn id="49" dur="500"/>
                                        <p:tgtEl>
                                          <p:spTgt spid="20518"/>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20491"/>
                                        </p:tgtEl>
                                        <p:attrNameLst>
                                          <p:attrName>style.visibility</p:attrName>
                                        </p:attrNameLst>
                                      </p:cBhvr>
                                      <p:to>
                                        <p:strVal val="visible"/>
                                      </p:to>
                                    </p:set>
                                    <p:animEffect transition="in" filter="blinds(horizontal)">
                                      <p:cBhvr>
                                        <p:cTn id="54" dur="500"/>
                                        <p:tgtEl>
                                          <p:spTgt spid="20491"/>
                                        </p:tgtEl>
                                      </p:cBhvr>
                                    </p:animEffect>
                                  </p:childTnLst>
                                </p:cTn>
                              </p:par>
                              <p:par>
                                <p:cTn id="55" presetID="3" presetClass="entr" presetSubtype="10" fill="hold" nodeType="withEffect">
                                  <p:stCondLst>
                                    <p:cond delay="0"/>
                                  </p:stCondLst>
                                  <p:childTnLst>
                                    <p:set>
                                      <p:cBhvr>
                                        <p:cTn id="56" dur="1" fill="hold">
                                          <p:stCondLst>
                                            <p:cond delay="0"/>
                                          </p:stCondLst>
                                        </p:cTn>
                                        <p:tgtEl>
                                          <p:spTgt spid="20519"/>
                                        </p:tgtEl>
                                        <p:attrNameLst>
                                          <p:attrName>style.visibility</p:attrName>
                                        </p:attrNameLst>
                                      </p:cBhvr>
                                      <p:to>
                                        <p:strVal val="visible"/>
                                      </p:to>
                                    </p:set>
                                    <p:animEffect transition="in" filter="blinds(horizontal)">
                                      <p:cBhvr>
                                        <p:cTn id="57" dur="500"/>
                                        <p:tgtEl>
                                          <p:spTgt spid="2051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0516"/>
                                        </p:tgtEl>
                                        <p:attrNameLst>
                                          <p:attrName>style.visibility</p:attrName>
                                        </p:attrNameLst>
                                      </p:cBhvr>
                                      <p:to>
                                        <p:strVal val="visible"/>
                                      </p:to>
                                    </p:set>
                                    <p:animEffect transition="in" filter="blinds(horizontal)">
                                      <p:cBhvr>
                                        <p:cTn id="62" dur="500"/>
                                        <p:tgtEl>
                                          <p:spTgt spid="20516"/>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0494"/>
                                        </p:tgtEl>
                                        <p:attrNameLst>
                                          <p:attrName>style.visibility</p:attrName>
                                        </p:attrNameLst>
                                      </p:cBhvr>
                                      <p:to>
                                        <p:strVal val="visible"/>
                                      </p:to>
                                    </p:set>
                                    <p:animEffect transition="in" filter="blinds(horizontal)">
                                      <p:cBhvr>
                                        <p:cTn id="71" dur="500"/>
                                        <p:tgtEl>
                                          <p:spTgt spid="20494"/>
                                        </p:tgtEl>
                                      </p:cBhvr>
                                    </p:animEffect>
                                  </p:childTnLst>
                                </p:cTn>
                              </p:par>
                              <p:par>
                                <p:cTn id="72" presetID="3" presetClass="entr" presetSubtype="10" fill="hold" nodeType="withEffect">
                                  <p:stCondLst>
                                    <p:cond delay="0"/>
                                  </p:stCondLst>
                                  <p:childTnLst>
                                    <p:set>
                                      <p:cBhvr>
                                        <p:cTn id="73" dur="1" fill="hold">
                                          <p:stCondLst>
                                            <p:cond delay="0"/>
                                          </p:stCondLst>
                                        </p:cTn>
                                        <p:tgtEl>
                                          <p:spTgt spid="20486"/>
                                        </p:tgtEl>
                                        <p:attrNameLst>
                                          <p:attrName>style.visibility</p:attrName>
                                        </p:attrNameLst>
                                      </p:cBhvr>
                                      <p:to>
                                        <p:strVal val="visible"/>
                                      </p:to>
                                    </p:set>
                                    <p:animEffect transition="in" filter="blinds(horizontal)">
                                      <p:cBhvr>
                                        <p:cTn id="74" dur="500"/>
                                        <p:tgtEl>
                                          <p:spTgt spid="20486"/>
                                        </p:tgtEl>
                                      </p:cBhvr>
                                    </p:animEffect>
                                  </p:childTnLst>
                                </p:cTn>
                              </p:par>
                              <p:par>
                                <p:cTn id="75" presetID="3" presetClass="entr" presetSubtype="10" fill="hold" nodeType="withEffect">
                                  <p:stCondLst>
                                    <p:cond delay="0"/>
                                  </p:stCondLst>
                                  <p:childTnLst>
                                    <p:set>
                                      <p:cBhvr>
                                        <p:cTn id="76" dur="1" fill="hold">
                                          <p:stCondLst>
                                            <p:cond delay="0"/>
                                          </p:stCondLst>
                                        </p:cTn>
                                        <p:tgtEl>
                                          <p:spTgt spid="20490"/>
                                        </p:tgtEl>
                                        <p:attrNameLst>
                                          <p:attrName>style.visibility</p:attrName>
                                        </p:attrNameLst>
                                      </p:cBhvr>
                                      <p:to>
                                        <p:strVal val="visible"/>
                                      </p:to>
                                    </p:set>
                                    <p:animEffect transition="in" filter="blinds(horizontal)">
                                      <p:cBhvr>
                                        <p:cTn id="77" dur="500"/>
                                        <p:tgtEl>
                                          <p:spTgt spid="2049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0520"/>
                                        </p:tgtEl>
                                        <p:attrNameLst>
                                          <p:attrName>style.visibility</p:attrName>
                                        </p:attrNameLst>
                                      </p:cBhvr>
                                      <p:to>
                                        <p:strVal val="visible"/>
                                      </p:to>
                                    </p:set>
                                    <p:animEffect transition="in" filter="blinds(horizontal)">
                                      <p:cBhvr>
                                        <p:cTn id="82" dur="500"/>
                                        <p:tgtEl>
                                          <p:spTgt spid="2052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87" dur="500"/>
                                        <p:tgtEl>
                                          <p:spTgt spid="20483">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92" dur="500"/>
                                        <p:tgtEl>
                                          <p:spTgt spid="20483">
                                            <p:txEl>
                                              <p:p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97" dur="500"/>
                                        <p:tgtEl>
                                          <p:spTgt spid="20483">
                                            <p:txEl>
                                              <p:pRg st="5" end="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102" dur="500"/>
                                        <p:tgtEl>
                                          <p:spTgt spid="20483">
                                            <p:txEl>
                                              <p:pRg st="6" end="6"/>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107" dur="500"/>
                                        <p:tgtEl>
                                          <p:spTgt spid="20483">
                                            <p:txEl>
                                              <p:pRg st="7" end="7"/>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20483">
                                            <p:txEl>
                                              <p:pRg st="8" end="8"/>
                                            </p:txEl>
                                          </p:spTgt>
                                        </p:tgtEl>
                                        <p:attrNameLst>
                                          <p:attrName>style.visibility</p:attrName>
                                        </p:attrNameLst>
                                      </p:cBhvr>
                                      <p:to>
                                        <p:strVal val="visible"/>
                                      </p:to>
                                    </p:set>
                                    <p:animEffect transition="in" filter="blinds(horizontal)">
                                      <p:cBhvr>
                                        <p:cTn id="112" dur="500"/>
                                        <p:tgtEl>
                                          <p:spTgt spid="20483">
                                            <p:txEl>
                                              <p:pRg st="8" end="8"/>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20483">
                                            <p:txEl>
                                              <p:pRg st="9" end="9"/>
                                            </p:txEl>
                                          </p:spTgt>
                                        </p:tgtEl>
                                        <p:attrNameLst>
                                          <p:attrName>style.visibility</p:attrName>
                                        </p:attrNameLst>
                                      </p:cBhvr>
                                      <p:to>
                                        <p:strVal val="visible"/>
                                      </p:to>
                                    </p:set>
                                    <p:animEffect transition="in" filter="blinds(horizontal)">
                                      <p:cBhvr>
                                        <p:cTn id="117" dur="500"/>
                                        <p:tgtEl>
                                          <p:spTgt spid="20483">
                                            <p:txEl>
                                              <p:pRg st="9" end="9"/>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20483">
                                            <p:txEl>
                                              <p:pRg st="10" end="10"/>
                                            </p:txEl>
                                          </p:spTgt>
                                        </p:tgtEl>
                                        <p:attrNameLst>
                                          <p:attrName>style.visibility</p:attrName>
                                        </p:attrNameLst>
                                      </p:cBhvr>
                                      <p:to>
                                        <p:strVal val="visible"/>
                                      </p:to>
                                    </p:set>
                                    <p:animEffect transition="in" filter="blinds(horizontal)">
                                      <p:cBhvr>
                                        <p:cTn id="122" dur="500"/>
                                        <p:tgtEl>
                                          <p:spTgt spid="20483">
                                            <p:txEl>
                                              <p:pRg st="10" end="1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20483">
                                            <p:txEl>
                                              <p:pRg st="11" end="11"/>
                                            </p:txEl>
                                          </p:spTgt>
                                        </p:tgtEl>
                                        <p:attrNameLst>
                                          <p:attrName>style.visibility</p:attrName>
                                        </p:attrNameLst>
                                      </p:cBhvr>
                                      <p:to>
                                        <p:strVal val="visible"/>
                                      </p:to>
                                    </p:set>
                                    <p:animEffect transition="in" filter="blinds(horizontal)">
                                      <p:cBhvr>
                                        <p:cTn id="127" dur="500"/>
                                        <p:tgtEl>
                                          <p:spTgt spid="204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4" grpId="0"/>
      <p:bldP spid="20513" grpId="0"/>
      <p:bldP spid="20514" grpId="0" animBg="1"/>
      <p:bldP spid="20515" grpId="0" animBg="1"/>
      <p:bldP spid="20516" grpId="0" animBg="1"/>
      <p:bldP spid="20518" grpId="0"/>
      <p:bldP spid="20520" grpId="0"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1506"/>
          <p:cNvSpPr>
            <a:spLocks noGrp="1" noChangeArrowheads="1"/>
          </p:cNvSpPr>
          <p:nvPr>
            <p:ph idx="1"/>
          </p:nvPr>
        </p:nvSpPr>
        <p:spPr>
          <a:xfrm>
            <a:off x="24093" y="1052736"/>
            <a:ext cx="8229600" cy="5040561"/>
          </a:xfrm>
        </p:spPr>
        <p:txBody>
          <a:bodyPr/>
          <a:lstStyle/>
          <a:p>
            <a:pPr lvl="1">
              <a:lnSpc>
                <a:spcPct val="80000"/>
              </a:lnSpc>
              <a:buClr>
                <a:srgbClr val="FF0000"/>
              </a:buClr>
              <a:buFont typeface="Wingdings" panose="05000000000000000000" pitchFamily="2" charset="2"/>
              <a:buChar char="n"/>
            </a:pPr>
            <a:r>
              <a:rPr lang="zh-CN" altLang="en-US" sz="2400" b="1" dirty="0"/>
              <a:t>按序号取元素的实现</a:t>
            </a:r>
            <a:r>
              <a:rPr lang="zh-CN" altLang="en-US" sz="2400" dirty="0"/>
              <a:t>：</a:t>
            </a:r>
            <a:r>
              <a:rPr lang="zh-CN" altLang="en-US" sz="2400" b="1" dirty="0">
                <a:solidFill>
                  <a:srgbClr val="FF0000"/>
                </a:solidFill>
              </a:rPr>
              <a:t>结合画流程图讨论</a:t>
            </a:r>
            <a:endParaRPr lang="zh-CN" altLang="en-US" sz="2400" dirty="0">
              <a:solidFill>
                <a:srgbClr val="FF0000"/>
              </a:solidFill>
            </a:endParaRPr>
          </a:p>
          <a:p>
            <a:pPr lvl="2">
              <a:lnSpc>
                <a:spcPct val="80000"/>
              </a:lnSpc>
              <a:buFont typeface="Wingdings" panose="05000000000000000000" pitchFamily="2" charset="2"/>
              <a:buNone/>
            </a:pPr>
            <a:r>
              <a:rPr lang="en-US" altLang="zh-CN" sz="2000" dirty="0" err="1">
                <a:solidFill>
                  <a:srgbClr val="0000FF"/>
                </a:solidFill>
              </a:rPr>
              <a:t>error_code</a:t>
            </a:r>
            <a:r>
              <a:rPr lang="en-US" altLang="zh-CN" sz="2000" dirty="0"/>
              <a:t>  </a:t>
            </a:r>
            <a:r>
              <a:rPr lang="en-US" altLang="zh-CN" sz="2000" dirty="0" err="1"/>
              <a:t>Get_element</a:t>
            </a:r>
            <a:r>
              <a:rPr lang="en-US" altLang="zh-CN" sz="2000" dirty="0"/>
              <a:t> (</a:t>
            </a:r>
            <a:r>
              <a:rPr lang="en-US" altLang="zh-CN" sz="2000" dirty="0" err="1">
                <a:solidFill>
                  <a:srgbClr val="FF0000"/>
                </a:solidFill>
              </a:rPr>
              <a:t>const</a:t>
            </a:r>
            <a:r>
              <a:rPr lang="en-US" altLang="zh-CN" sz="2000" dirty="0"/>
              <a:t> </a:t>
            </a:r>
            <a:r>
              <a:rPr lang="en-US" altLang="zh-CN" sz="2000" dirty="0" err="1">
                <a:solidFill>
                  <a:srgbClr val="0000FF"/>
                </a:solidFill>
              </a:rPr>
              <a:t>int</a:t>
            </a:r>
            <a:r>
              <a:rPr lang="en-US" altLang="zh-CN" sz="2000" dirty="0"/>
              <a:t> </a:t>
            </a:r>
            <a:r>
              <a:rPr lang="en-US" altLang="zh-CN" sz="2000" i="1" dirty="0" err="1"/>
              <a:t>i</a:t>
            </a:r>
            <a:r>
              <a:rPr lang="en-US" altLang="zh-CN" sz="2000" dirty="0"/>
              <a:t>, </a:t>
            </a:r>
            <a:r>
              <a:rPr lang="en-US" altLang="zh-CN" sz="2000" dirty="0" err="1">
                <a:solidFill>
                  <a:srgbClr val="0000FF"/>
                </a:solidFill>
              </a:rPr>
              <a:t>elemenType</a:t>
            </a:r>
            <a:r>
              <a:rPr lang="en-US" altLang="zh-CN" sz="2000" dirty="0"/>
              <a:t> &amp;</a:t>
            </a:r>
            <a:r>
              <a:rPr lang="en-US" altLang="zh-CN" sz="2000" i="1" dirty="0"/>
              <a:t>x</a:t>
            </a:r>
            <a:r>
              <a:rPr lang="en-US" altLang="zh-CN" sz="2000" dirty="0"/>
              <a:t>) </a:t>
            </a:r>
            <a:r>
              <a:rPr lang="en-US" altLang="zh-CN" sz="2000" dirty="0" err="1">
                <a:solidFill>
                  <a:srgbClr val="FF0000"/>
                </a:solidFill>
              </a:rPr>
              <a:t>const</a:t>
            </a:r>
            <a:endParaRPr lang="en-US" altLang="zh-CN" sz="2000" dirty="0">
              <a:solidFill>
                <a:srgbClr val="FF0000"/>
              </a:solidFill>
            </a:endParaRPr>
          </a:p>
          <a:p>
            <a:pPr lvl="2">
              <a:lnSpc>
                <a:spcPct val="80000"/>
              </a:lnSpc>
              <a:buFont typeface="Wingdings" panose="05000000000000000000" pitchFamily="2" charset="2"/>
              <a:buNone/>
            </a:pPr>
            <a:r>
              <a:rPr lang="en-US" altLang="zh-CN" sz="2000" dirty="0"/>
              <a:t>{           </a:t>
            </a:r>
            <a:r>
              <a:rPr lang="en-US" altLang="zh-CN" sz="2000" i="1" dirty="0"/>
              <a:t>p</a:t>
            </a:r>
            <a:r>
              <a:rPr lang="en-US" altLang="zh-CN" sz="2000" dirty="0"/>
              <a:t> = head -&gt; next;  </a:t>
            </a:r>
            <a:r>
              <a:rPr lang="en-US" altLang="zh-CN" sz="2000" i="1" dirty="0"/>
              <a:t>j</a:t>
            </a:r>
            <a:r>
              <a:rPr lang="en-US" altLang="zh-CN" sz="2000" dirty="0"/>
              <a:t> = 1;</a:t>
            </a:r>
          </a:p>
          <a:p>
            <a:pPr lvl="3">
              <a:lnSpc>
                <a:spcPct val="80000"/>
              </a:lnSpc>
              <a:buFont typeface="Wingdings" panose="05000000000000000000" pitchFamily="2" charset="2"/>
              <a:buNone/>
            </a:pPr>
            <a:r>
              <a:rPr lang="en-US" altLang="zh-CN" dirty="0"/>
              <a:t>    </a:t>
            </a:r>
            <a:r>
              <a:rPr lang="en-US" altLang="zh-CN" dirty="0">
                <a:solidFill>
                  <a:srgbClr val="0000FF"/>
                </a:solidFill>
              </a:rPr>
              <a:t>while</a:t>
            </a:r>
            <a:r>
              <a:rPr lang="en-US" altLang="zh-CN" dirty="0"/>
              <a:t> ( </a:t>
            </a:r>
            <a:r>
              <a:rPr lang="en-US" altLang="zh-CN" i="1" dirty="0"/>
              <a:t>j</a:t>
            </a:r>
            <a:r>
              <a:rPr lang="en-US" altLang="zh-CN" dirty="0"/>
              <a:t> != </a:t>
            </a:r>
            <a:r>
              <a:rPr lang="en-US" altLang="zh-CN" i="1" dirty="0" err="1"/>
              <a:t>i</a:t>
            </a:r>
            <a:r>
              <a:rPr lang="en-US" altLang="zh-CN" dirty="0"/>
              <a:t> &amp;&amp; </a:t>
            </a:r>
            <a:r>
              <a:rPr lang="en-US" altLang="zh-CN" i="1" dirty="0"/>
              <a:t>p</a:t>
            </a:r>
            <a:r>
              <a:rPr lang="en-US" altLang="zh-CN" dirty="0"/>
              <a:t> != NULL ){</a:t>
            </a:r>
          </a:p>
          <a:p>
            <a:pPr lvl="3">
              <a:lnSpc>
                <a:spcPct val="80000"/>
              </a:lnSpc>
              <a:buFont typeface="Wingdings" panose="05000000000000000000" pitchFamily="2" charset="2"/>
              <a:buNone/>
            </a:pPr>
            <a:r>
              <a:rPr lang="en-US" altLang="zh-CN" dirty="0"/>
              <a:t>          </a:t>
            </a:r>
            <a:r>
              <a:rPr lang="en-US" altLang="zh-CN" i="1" dirty="0"/>
              <a:t>p </a:t>
            </a:r>
            <a:r>
              <a:rPr lang="en-US" altLang="zh-CN" dirty="0"/>
              <a:t>= </a:t>
            </a:r>
            <a:r>
              <a:rPr lang="en-US" altLang="zh-CN" i="1" dirty="0"/>
              <a:t>p</a:t>
            </a:r>
            <a:r>
              <a:rPr lang="en-US" altLang="zh-CN" dirty="0"/>
              <a:t> </a:t>
            </a:r>
            <a:r>
              <a:rPr lang="en-US" altLang="zh-CN" sz="1600" dirty="0">
                <a:cs typeface="Times New Roman" panose="02020603050405020304" pitchFamily="18" charset="0"/>
                <a:sym typeface="Wingdings" panose="05000000000000000000" pitchFamily="2" charset="2"/>
              </a:rPr>
              <a:t></a:t>
            </a:r>
            <a:r>
              <a:rPr lang="en-US" altLang="zh-CN" dirty="0"/>
              <a:t> next;  </a:t>
            </a:r>
            <a:r>
              <a:rPr lang="en-US" altLang="zh-CN" i="1" dirty="0" err="1"/>
              <a:t>j</a:t>
            </a:r>
            <a:r>
              <a:rPr lang="en-US" altLang="zh-CN" dirty="0" err="1"/>
              <a:t>++</a:t>
            </a:r>
            <a:r>
              <a:rPr lang="en-US" altLang="zh-CN" dirty="0"/>
              <a:t>;</a:t>
            </a:r>
          </a:p>
          <a:p>
            <a:pPr lvl="3">
              <a:lnSpc>
                <a:spcPct val="80000"/>
              </a:lnSpc>
              <a:buFont typeface="Wingdings" panose="05000000000000000000" pitchFamily="2" charset="2"/>
              <a:buNone/>
            </a:pPr>
            <a:r>
              <a:rPr lang="en-US" altLang="zh-CN" dirty="0"/>
              <a:t>    }</a:t>
            </a:r>
          </a:p>
          <a:p>
            <a:pPr lvl="3">
              <a:lnSpc>
                <a:spcPct val="80000"/>
              </a:lnSpc>
              <a:buFont typeface="Wingdings" panose="05000000000000000000" pitchFamily="2" charset="2"/>
              <a:buNone/>
            </a:pPr>
            <a:r>
              <a:rPr lang="en-US" altLang="zh-CN" dirty="0"/>
              <a:t>    </a:t>
            </a:r>
            <a:r>
              <a:rPr lang="en-US" altLang="zh-CN" dirty="0">
                <a:solidFill>
                  <a:srgbClr val="0000FF"/>
                </a:solidFill>
              </a:rPr>
              <a:t>if</a:t>
            </a:r>
            <a:r>
              <a:rPr lang="en-US" altLang="zh-CN" dirty="0"/>
              <a:t>  ( </a:t>
            </a:r>
            <a:r>
              <a:rPr lang="en-US" altLang="zh-CN" i="1" dirty="0"/>
              <a:t>p</a:t>
            </a:r>
            <a:r>
              <a:rPr lang="en-US" altLang="zh-CN" dirty="0"/>
              <a:t> == NULL )    </a:t>
            </a:r>
            <a:r>
              <a:rPr lang="en-US" altLang="zh-CN" dirty="0">
                <a:solidFill>
                  <a:srgbClr val="0000FF"/>
                </a:solidFill>
              </a:rPr>
              <a:t>return</a:t>
            </a:r>
            <a:r>
              <a:rPr lang="en-US" altLang="zh-CN" dirty="0"/>
              <a:t> </a:t>
            </a:r>
            <a:r>
              <a:rPr lang="en-US" altLang="zh-CN" dirty="0" err="1"/>
              <a:t>range_error</a:t>
            </a:r>
            <a:r>
              <a:rPr lang="en-US" altLang="zh-CN" dirty="0"/>
              <a:t>;</a:t>
            </a:r>
          </a:p>
          <a:p>
            <a:pPr lvl="3">
              <a:lnSpc>
                <a:spcPct val="80000"/>
              </a:lnSpc>
              <a:buFont typeface="Wingdings" panose="05000000000000000000" pitchFamily="2" charset="2"/>
              <a:buNone/>
            </a:pPr>
            <a:r>
              <a:rPr lang="en-US" altLang="zh-CN" dirty="0"/>
              <a:t>    </a:t>
            </a:r>
            <a:r>
              <a:rPr lang="en-US" altLang="zh-CN" i="1" dirty="0"/>
              <a:t>x</a:t>
            </a:r>
            <a:r>
              <a:rPr lang="en-US" altLang="zh-CN" dirty="0"/>
              <a:t> = </a:t>
            </a:r>
            <a:r>
              <a:rPr lang="en-US" altLang="zh-CN" i="1" dirty="0"/>
              <a:t>p</a:t>
            </a:r>
            <a:r>
              <a:rPr lang="en-US" altLang="zh-CN" dirty="0"/>
              <a:t> </a:t>
            </a:r>
            <a:r>
              <a:rPr lang="en-US" altLang="zh-CN" sz="1600" dirty="0">
                <a:cs typeface="Times New Roman" panose="02020603050405020304" pitchFamily="18" charset="0"/>
                <a:sym typeface="Wingdings" panose="05000000000000000000" pitchFamily="2" charset="2"/>
              </a:rPr>
              <a:t></a:t>
            </a:r>
            <a:r>
              <a:rPr lang="en-US" altLang="zh-CN" dirty="0"/>
              <a:t> data;</a:t>
            </a:r>
          </a:p>
          <a:p>
            <a:pPr lvl="3">
              <a:lnSpc>
                <a:spcPct val="80000"/>
              </a:lnSpc>
              <a:buFont typeface="Wingdings" panose="05000000000000000000" pitchFamily="2" charset="2"/>
              <a:buNone/>
            </a:pPr>
            <a:r>
              <a:rPr lang="en-US" altLang="zh-CN" dirty="0"/>
              <a:t>    </a:t>
            </a:r>
            <a:r>
              <a:rPr lang="en-US" altLang="zh-CN" dirty="0">
                <a:solidFill>
                  <a:srgbClr val="0000FF"/>
                </a:solidFill>
              </a:rPr>
              <a:t>return</a:t>
            </a:r>
            <a:r>
              <a:rPr lang="en-US" altLang="zh-CN" dirty="0"/>
              <a:t> success;</a:t>
            </a:r>
          </a:p>
          <a:p>
            <a:pPr lvl="2">
              <a:lnSpc>
                <a:spcPct val="80000"/>
              </a:lnSpc>
              <a:buFont typeface="Wingdings" panose="05000000000000000000" pitchFamily="2" charset="2"/>
              <a:buNone/>
            </a:pPr>
            <a:r>
              <a:rPr lang="en-US" altLang="zh-CN" sz="2000" dirty="0"/>
              <a:t>}</a:t>
            </a:r>
          </a:p>
          <a:p>
            <a:pPr lvl="1">
              <a:lnSpc>
                <a:spcPct val="80000"/>
              </a:lnSpc>
              <a:buClr>
                <a:srgbClr val="FF0000"/>
              </a:buClr>
              <a:buFont typeface="Wingdings" panose="05000000000000000000" pitchFamily="2" charset="2"/>
              <a:buChar char="n"/>
            </a:pPr>
            <a:r>
              <a:rPr lang="zh-CN" altLang="en-US" sz="2400" b="1" dirty="0"/>
              <a:t>按值查找元素的实现：</a:t>
            </a:r>
            <a:r>
              <a:rPr lang="zh-CN" altLang="en-US" sz="2400" b="1" dirty="0">
                <a:solidFill>
                  <a:srgbClr val="FF0000"/>
                </a:solidFill>
              </a:rPr>
              <a:t>结合画流程图讨论</a:t>
            </a:r>
          </a:p>
          <a:p>
            <a:pPr lvl="2">
              <a:lnSpc>
                <a:spcPct val="80000"/>
              </a:lnSpc>
              <a:buFont typeface="Wingdings" panose="05000000000000000000" pitchFamily="2" charset="2"/>
              <a:buNone/>
            </a:pPr>
            <a:r>
              <a:rPr lang="en-US" altLang="zh-CN" sz="2000" dirty="0">
                <a:solidFill>
                  <a:srgbClr val="0000FF"/>
                </a:solidFill>
              </a:rPr>
              <a:t>node*</a:t>
            </a:r>
            <a:r>
              <a:rPr lang="en-US" altLang="zh-CN" sz="2000" dirty="0"/>
              <a:t>  Locate(</a:t>
            </a:r>
            <a:r>
              <a:rPr lang="en-US" altLang="zh-CN" sz="2000" dirty="0" err="1">
                <a:solidFill>
                  <a:srgbClr val="FF0000"/>
                </a:solidFill>
              </a:rPr>
              <a:t>const</a:t>
            </a:r>
            <a:r>
              <a:rPr lang="en-US" altLang="zh-CN" sz="2000" dirty="0"/>
              <a:t> </a:t>
            </a:r>
            <a:r>
              <a:rPr lang="en-US" altLang="zh-CN" sz="2000" dirty="0" err="1">
                <a:solidFill>
                  <a:srgbClr val="0000FF"/>
                </a:solidFill>
              </a:rPr>
              <a:t>elemenType</a:t>
            </a:r>
            <a:r>
              <a:rPr lang="en-US" altLang="zh-CN" sz="2000" dirty="0"/>
              <a:t> </a:t>
            </a:r>
            <a:r>
              <a:rPr lang="en-US" altLang="zh-CN" sz="2000" i="1" dirty="0"/>
              <a:t>x</a:t>
            </a:r>
            <a:r>
              <a:rPr lang="en-US" altLang="zh-CN" sz="2000" dirty="0"/>
              <a:t>) </a:t>
            </a:r>
            <a:r>
              <a:rPr lang="en-US" altLang="zh-CN" sz="2000" dirty="0" err="1">
                <a:solidFill>
                  <a:srgbClr val="FF0000"/>
                </a:solidFill>
              </a:rPr>
              <a:t>const</a:t>
            </a:r>
            <a:endParaRPr lang="en-US" altLang="zh-CN" sz="2000" dirty="0">
              <a:solidFill>
                <a:srgbClr val="FF0000"/>
              </a:solidFill>
            </a:endParaRPr>
          </a:p>
          <a:p>
            <a:pPr lvl="2">
              <a:lnSpc>
                <a:spcPct val="80000"/>
              </a:lnSpc>
              <a:buFont typeface="Wingdings" panose="05000000000000000000" pitchFamily="2" charset="2"/>
              <a:buNone/>
            </a:pPr>
            <a:r>
              <a:rPr lang="en-US" altLang="zh-CN" sz="2000" dirty="0"/>
              <a:t>{           </a:t>
            </a:r>
            <a:r>
              <a:rPr lang="en-US" altLang="zh-CN" sz="2000" i="1" dirty="0"/>
              <a:t>p</a:t>
            </a:r>
            <a:r>
              <a:rPr lang="en-US" altLang="zh-CN" sz="2000" dirty="0"/>
              <a:t> = head </a:t>
            </a:r>
            <a:r>
              <a:rPr lang="en-US" altLang="zh-CN" sz="1600" dirty="0">
                <a:cs typeface="Times New Roman" panose="02020603050405020304" pitchFamily="18" charset="0"/>
                <a:sym typeface="Wingdings" panose="05000000000000000000" pitchFamily="2" charset="2"/>
              </a:rPr>
              <a:t></a:t>
            </a:r>
            <a:r>
              <a:rPr lang="en-US" altLang="zh-CN" sz="2000" dirty="0"/>
              <a:t> next;</a:t>
            </a:r>
          </a:p>
          <a:p>
            <a:pPr lvl="3">
              <a:lnSpc>
                <a:spcPct val="80000"/>
              </a:lnSpc>
              <a:buFont typeface="Wingdings" panose="05000000000000000000" pitchFamily="2" charset="2"/>
              <a:buNone/>
            </a:pPr>
            <a:r>
              <a:rPr lang="en-US" altLang="zh-CN" dirty="0"/>
              <a:t> </a:t>
            </a:r>
            <a:r>
              <a:rPr lang="zh-CN" altLang="en-US" dirty="0"/>
              <a:t>    </a:t>
            </a:r>
            <a:r>
              <a:rPr lang="en-US" altLang="zh-CN" dirty="0">
                <a:solidFill>
                  <a:srgbClr val="0000FF"/>
                </a:solidFill>
              </a:rPr>
              <a:t>while</a:t>
            </a:r>
            <a:r>
              <a:rPr lang="en-US" altLang="zh-CN" dirty="0"/>
              <a:t> ( </a:t>
            </a:r>
            <a:r>
              <a:rPr lang="en-US" altLang="zh-CN" i="1" dirty="0"/>
              <a:t>p</a:t>
            </a:r>
            <a:r>
              <a:rPr lang="en-US" altLang="zh-CN" dirty="0"/>
              <a:t> != NULL )</a:t>
            </a:r>
          </a:p>
          <a:p>
            <a:pPr lvl="3">
              <a:lnSpc>
                <a:spcPct val="80000"/>
              </a:lnSpc>
              <a:buFont typeface="Wingdings" panose="05000000000000000000" pitchFamily="2" charset="2"/>
              <a:buNone/>
            </a:pPr>
            <a:r>
              <a:rPr lang="en-US" altLang="zh-CN" dirty="0"/>
              <a:t>         </a:t>
            </a:r>
            <a:r>
              <a:rPr lang="zh-CN" altLang="en-US" dirty="0"/>
              <a:t> </a:t>
            </a:r>
            <a:r>
              <a:rPr lang="en-US" altLang="zh-CN" dirty="0"/>
              <a:t> </a:t>
            </a:r>
            <a:r>
              <a:rPr lang="en-US" altLang="zh-CN" dirty="0">
                <a:solidFill>
                  <a:srgbClr val="0000FF"/>
                </a:solidFill>
              </a:rPr>
              <a:t>if</a:t>
            </a:r>
            <a:r>
              <a:rPr lang="en-US" altLang="zh-CN" dirty="0"/>
              <a:t>  ( </a:t>
            </a:r>
            <a:r>
              <a:rPr lang="en-US" altLang="zh-CN" i="1" dirty="0"/>
              <a:t>p</a:t>
            </a:r>
            <a:r>
              <a:rPr lang="en-US" altLang="zh-CN" dirty="0"/>
              <a:t> </a:t>
            </a:r>
            <a:r>
              <a:rPr lang="en-US" altLang="zh-CN" sz="1600" dirty="0">
                <a:cs typeface="Times New Roman" panose="02020603050405020304" pitchFamily="18" charset="0"/>
                <a:sym typeface="Wingdings" panose="05000000000000000000" pitchFamily="2" charset="2"/>
              </a:rPr>
              <a:t></a:t>
            </a:r>
            <a:r>
              <a:rPr lang="en-US" altLang="zh-CN" dirty="0"/>
              <a:t> data == x )  </a:t>
            </a:r>
            <a:r>
              <a:rPr lang="en-US" altLang="zh-CN" dirty="0">
                <a:solidFill>
                  <a:srgbClr val="0000FF"/>
                </a:solidFill>
              </a:rPr>
              <a:t>return</a:t>
            </a:r>
            <a:r>
              <a:rPr lang="en-US" altLang="zh-CN" dirty="0"/>
              <a:t> </a:t>
            </a:r>
            <a:r>
              <a:rPr lang="en-US" altLang="zh-CN" i="1" dirty="0"/>
              <a:t>p</a:t>
            </a:r>
            <a:r>
              <a:rPr lang="en-US" altLang="zh-CN" dirty="0"/>
              <a:t>;</a:t>
            </a:r>
          </a:p>
          <a:p>
            <a:pPr lvl="3">
              <a:lnSpc>
                <a:spcPct val="80000"/>
              </a:lnSpc>
              <a:buFont typeface="Wingdings" panose="05000000000000000000" pitchFamily="2" charset="2"/>
              <a:buNone/>
            </a:pPr>
            <a:r>
              <a:rPr lang="en-US" altLang="zh-CN" dirty="0"/>
              <a:t>   </a:t>
            </a:r>
            <a:r>
              <a:rPr lang="zh-CN" altLang="en-US" dirty="0"/>
              <a:t>        </a:t>
            </a:r>
            <a:r>
              <a:rPr lang="en-US" altLang="zh-CN" dirty="0">
                <a:solidFill>
                  <a:srgbClr val="0000FF"/>
                </a:solidFill>
              </a:rPr>
              <a:t>else</a:t>
            </a:r>
            <a:r>
              <a:rPr lang="en-US" altLang="zh-CN" dirty="0"/>
              <a:t> </a:t>
            </a:r>
            <a:r>
              <a:rPr lang="en-US" altLang="zh-CN" i="1" dirty="0"/>
              <a:t>p</a:t>
            </a:r>
            <a:r>
              <a:rPr lang="en-US" altLang="zh-CN" dirty="0"/>
              <a:t> = </a:t>
            </a:r>
            <a:r>
              <a:rPr lang="en-US" altLang="zh-CN" i="1" dirty="0"/>
              <a:t>p</a:t>
            </a:r>
            <a:r>
              <a:rPr lang="en-US" altLang="zh-CN" dirty="0"/>
              <a:t> </a:t>
            </a:r>
            <a:r>
              <a:rPr lang="en-US" altLang="zh-CN" sz="1600" dirty="0">
                <a:cs typeface="Times New Roman" panose="02020603050405020304" pitchFamily="18" charset="0"/>
                <a:sym typeface="Wingdings" panose="05000000000000000000" pitchFamily="2" charset="2"/>
              </a:rPr>
              <a:t></a:t>
            </a:r>
            <a:r>
              <a:rPr lang="en-US" altLang="zh-CN" dirty="0"/>
              <a:t> next;</a:t>
            </a:r>
          </a:p>
          <a:p>
            <a:pPr lvl="3">
              <a:lnSpc>
                <a:spcPct val="80000"/>
              </a:lnSpc>
              <a:buFont typeface="Wingdings" panose="05000000000000000000" pitchFamily="2" charset="2"/>
              <a:buNone/>
            </a:pPr>
            <a:r>
              <a:rPr lang="en-US" altLang="zh-CN" dirty="0"/>
              <a:t> </a:t>
            </a:r>
            <a:r>
              <a:rPr lang="zh-CN" altLang="en-US" dirty="0"/>
              <a:t>    </a:t>
            </a:r>
            <a:r>
              <a:rPr lang="en-US" altLang="zh-CN" dirty="0">
                <a:solidFill>
                  <a:srgbClr val="0000FF"/>
                </a:solidFill>
              </a:rPr>
              <a:t>return</a:t>
            </a:r>
            <a:r>
              <a:rPr lang="en-US" altLang="zh-CN" dirty="0"/>
              <a:t> NULL;</a:t>
            </a:r>
          </a:p>
          <a:p>
            <a:pPr lvl="2">
              <a:lnSpc>
                <a:spcPct val="80000"/>
              </a:lnSpc>
              <a:spcBef>
                <a:spcPts val="0"/>
              </a:spcBef>
              <a:buFont typeface="Wingdings" panose="05000000000000000000" pitchFamily="2" charset="2"/>
              <a:buNone/>
            </a:pPr>
            <a:r>
              <a:rPr lang="en-US" altLang="zh-CN" sz="2000" dirty="0"/>
              <a:t>}</a:t>
            </a:r>
            <a:endParaRPr lang="zh-CN" altLang="en-US" sz="2000" dirty="0"/>
          </a:p>
        </p:txBody>
      </p:sp>
      <p:sp>
        <p:nvSpPr>
          <p:cNvPr id="21508" name="文本框 21507"/>
          <p:cNvSpPr txBox="1">
            <a:spLocks noChangeArrowheads="1"/>
          </p:cNvSpPr>
          <p:nvPr/>
        </p:nvSpPr>
        <p:spPr bwMode="auto">
          <a:xfrm>
            <a:off x="5868144" y="2924944"/>
            <a:ext cx="2475848" cy="338554"/>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0" hangingPunct="0"/>
            <a:r>
              <a:rPr lang="zh-CN" altLang="en-US" sz="1600" b="1" dirty="0">
                <a:latin typeface="Arial" panose="020B0604020202020204" pitchFamily="34" charset="0"/>
              </a:rPr>
              <a:t>序号不正确：如何描述？</a:t>
            </a:r>
          </a:p>
        </p:txBody>
      </p:sp>
      <p:sp>
        <p:nvSpPr>
          <p:cNvPr id="2"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54A16AF1-52DD-40C2-A40B-FA6584EFF0AD}" type="slidenum">
              <a:rPr lang="zh-CN" altLang="en-US" smtClean="0">
                <a:latin typeface="Times New Roman" panose="02020603050405020304" pitchFamily="18" charset="0"/>
              </a:rPr>
              <a:pPr/>
              <a:t>21</a:t>
            </a:fld>
            <a:endParaRPr lang="zh-CN" altLang="en-US">
              <a:latin typeface="Times New Roman" panose="02020603050405020304" pitchFamily="18" charset="0"/>
            </a:endParaRPr>
          </a:p>
        </p:txBody>
      </p:sp>
      <p:grpSp>
        <p:nvGrpSpPr>
          <p:cNvPr id="7" name="组合 67"/>
          <p:cNvGrpSpPr/>
          <p:nvPr/>
        </p:nvGrpSpPr>
        <p:grpSpPr>
          <a:xfrm>
            <a:off x="-1260648" y="90869"/>
            <a:ext cx="7317240" cy="698583"/>
            <a:chOff x="-879430" y="4179148"/>
            <a:chExt cx="7317240" cy="698583"/>
          </a:xfrm>
        </p:grpSpPr>
        <p:grpSp>
          <p:nvGrpSpPr>
            <p:cNvPr id="8" name="组合 106"/>
            <p:cNvGrpSpPr/>
            <p:nvPr/>
          </p:nvGrpSpPr>
          <p:grpSpPr>
            <a:xfrm>
              <a:off x="-879430" y="4179148"/>
              <a:ext cx="7317240" cy="698583"/>
              <a:chOff x="-888955" y="4179148"/>
              <a:chExt cx="7317240"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888955" y="4179148"/>
                <a:ext cx="731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5.3 </a:t>
                </a:r>
                <a:r>
                  <a:rPr lang="zh-CN" altLang="en-US" sz="3600" b="1" dirty="0">
                    <a:latin typeface="黑体" panose="02010609060101010101" pitchFamily="49" charset="-122"/>
                    <a:ea typeface="黑体" panose="02010609060101010101" pitchFamily="49" charset="-122"/>
                  </a:rPr>
                  <a:t>链表</a:t>
                </a: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pic>
        <p:nvPicPr>
          <p:cNvPr id="3" name="图片 2"/>
          <p:cNvPicPr>
            <a:picLocks noChangeAspect="1"/>
          </p:cNvPicPr>
          <p:nvPr/>
        </p:nvPicPr>
        <p:blipFill>
          <a:blip r:embed="rId3"/>
          <a:stretch>
            <a:fillRect/>
          </a:stretch>
        </p:blipFill>
        <p:spPr>
          <a:xfrm>
            <a:off x="6425679" y="3382736"/>
            <a:ext cx="2661171" cy="3092575"/>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508"/>
                                        </p:tgtEl>
                                        <p:attrNameLst>
                                          <p:attrName>style.visibility</p:attrName>
                                        </p:attrNameLst>
                                      </p:cBhvr>
                                      <p:to>
                                        <p:strVal val="visible"/>
                                      </p:to>
                                    </p:set>
                                    <p:anim calcmode="lin" valueType="num">
                                      <p:cBhvr additive="base">
                                        <p:cTn id="31" dur="500" fill="hold"/>
                                        <p:tgtEl>
                                          <p:spTgt spid="21508"/>
                                        </p:tgtEl>
                                        <p:attrNameLst>
                                          <p:attrName>ppt_x</p:attrName>
                                        </p:attrNameLst>
                                      </p:cBhvr>
                                      <p:tavLst>
                                        <p:tav tm="0">
                                          <p:val>
                                            <p:strVal val="#ppt_x"/>
                                          </p:val>
                                        </p:tav>
                                        <p:tav tm="100000">
                                          <p:val>
                                            <p:strVal val="#ppt_x"/>
                                          </p:val>
                                        </p:tav>
                                      </p:tavLst>
                                    </p:anim>
                                    <p:anim calcmode="lin" valueType="num">
                                      <p:cBhvr additive="base">
                                        <p:cTn id="32"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150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507">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additive="base">
                                        <p:cTn id="61" dur="500" fill="hold"/>
                                        <p:tgtEl>
                                          <p:spTgt spid="3"/>
                                        </p:tgtEl>
                                        <p:attrNameLst>
                                          <p:attrName>ppt_x</p:attrName>
                                        </p:attrNameLst>
                                      </p:cBhvr>
                                      <p:tavLst>
                                        <p:tav tm="0">
                                          <p:val>
                                            <p:strVal val="#ppt_x"/>
                                          </p:val>
                                        </p:tav>
                                        <p:tav tm="100000">
                                          <p:val>
                                            <p:strVal val="#ppt_x"/>
                                          </p:val>
                                        </p:tav>
                                      </p:tavLst>
                                    </p:anim>
                                    <p:anim calcmode="lin" valueType="num">
                                      <p:cBhvr additive="base">
                                        <p:cTn id="6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507">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507">
                                            <p:txEl>
                                              <p:pRg st="12" end="1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507">
                                            <p:txEl>
                                              <p:pRg st="13" end="1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507">
                                            <p:txEl>
                                              <p:pRg st="14" end="1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1507">
                                            <p:txEl>
                                              <p:pRg st="15" end="1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1507">
                                            <p:txEl>
                                              <p:pRg st="16" end="1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150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P spid="21508" grpId="0" animBg="1"/>
      <p:bldP spid="2150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2530"/>
          <p:cNvSpPr>
            <a:spLocks noGrp="1" noChangeArrowheads="1"/>
          </p:cNvSpPr>
          <p:nvPr>
            <p:ph idx="1"/>
          </p:nvPr>
        </p:nvSpPr>
        <p:spPr>
          <a:xfrm>
            <a:off x="-108520" y="952984"/>
            <a:ext cx="8229600" cy="4968552"/>
          </a:xfrm>
        </p:spPr>
        <p:txBody>
          <a:bodyPr/>
          <a:lstStyle/>
          <a:p>
            <a:pPr lvl="1">
              <a:lnSpc>
                <a:spcPct val="90000"/>
              </a:lnSpc>
              <a:buClr>
                <a:srgbClr val="FF0000"/>
              </a:buClr>
              <a:buFont typeface="Wingdings" panose="05000000000000000000" pitchFamily="2" charset="2"/>
              <a:buChar char="n"/>
            </a:pPr>
            <a:r>
              <a:rPr lang="zh-CN" altLang="en-US" sz="2400" b="1" dirty="0"/>
              <a:t>插入运算的实现</a:t>
            </a:r>
            <a:r>
              <a:rPr lang="zh-CN" altLang="en-US" sz="2400" dirty="0"/>
              <a:t>：</a:t>
            </a:r>
            <a:r>
              <a:rPr lang="zh-CN" altLang="en-US" sz="2400" b="1" dirty="0">
                <a:solidFill>
                  <a:srgbClr val="FF0000"/>
                </a:solidFill>
              </a:rPr>
              <a:t>先画出流程图，再讨论</a:t>
            </a:r>
            <a:endParaRPr lang="zh-CN" altLang="en-US" sz="2400" dirty="0">
              <a:solidFill>
                <a:srgbClr val="FF0000"/>
              </a:solidFill>
            </a:endParaRPr>
          </a:p>
        </p:txBody>
      </p:sp>
      <p:sp>
        <p:nvSpPr>
          <p:cNvPr id="2" name="灯片编号占位符 1"/>
          <p:cNvSpPr>
            <a:spLocks noGrp="1" noChangeArrowheads="1"/>
          </p:cNvSpPr>
          <p:nvPr>
            <p:ph type="sldNum" sz="quarter" idx="4294967295"/>
          </p:nvPr>
        </p:nvSpPr>
        <p:spPr bwMode="auto">
          <a:xfrm>
            <a:off x="5565804" y="6262166"/>
            <a:ext cx="2133600" cy="20610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20BA6541-26D0-4081-91BA-6DD70CB27108}" type="slidenum">
              <a:rPr lang="zh-CN" altLang="en-US" smtClean="0">
                <a:latin typeface="Times New Roman" panose="02020603050405020304" pitchFamily="18" charset="0"/>
              </a:rPr>
              <a:pPr/>
              <a:t>22</a:t>
            </a:fld>
            <a:endParaRPr lang="zh-CN" altLang="en-US">
              <a:latin typeface="Times New Roman" panose="02020603050405020304" pitchFamily="18" charset="0"/>
            </a:endParaRPr>
          </a:p>
        </p:txBody>
      </p:sp>
      <p:grpSp>
        <p:nvGrpSpPr>
          <p:cNvPr id="7" name="组合 67"/>
          <p:cNvGrpSpPr/>
          <p:nvPr/>
        </p:nvGrpSpPr>
        <p:grpSpPr>
          <a:xfrm>
            <a:off x="-1260648" y="90869"/>
            <a:ext cx="7317240" cy="698583"/>
            <a:chOff x="-879430" y="4179148"/>
            <a:chExt cx="7317240" cy="698583"/>
          </a:xfrm>
        </p:grpSpPr>
        <p:grpSp>
          <p:nvGrpSpPr>
            <p:cNvPr id="8" name="组合 106"/>
            <p:cNvGrpSpPr/>
            <p:nvPr/>
          </p:nvGrpSpPr>
          <p:grpSpPr>
            <a:xfrm>
              <a:off x="-879430" y="4179148"/>
              <a:ext cx="7317240" cy="698583"/>
              <a:chOff x="-888955" y="4179148"/>
              <a:chExt cx="7317240"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888955" y="4179148"/>
                <a:ext cx="731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5.3 </a:t>
                </a:r>
                <a:r>
                  <a:rPr lang="zh-CN" altLang="en-US" sz="3600" b="1" dirty="0">
                    <a:latin typeface="黑体" panose="02010609060101010101" pitchFamily="49" charset="-122"/>
                    <a:ea typeface="黑体" panose="02010609060101010101" pitchFamily="49" charset="-122"/>
                  </a:rPr>
                  <a:t>链表</a:t>
                </a: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pic>
        <p:nvPicPr>
          <p:cNvPr id="4" name="图片 3"/>
          <p:cNvPicPr>
            <a:picLocks noChangeAspect="1"/>
          </p:cNvPicPr>
          <p:nvPr/>
        </p:nvPicPr>
        <p:blipFill>
          <a:blip r:embed="rId3"/>
          <a:stretch>
            <a:fillRect/>
          </a:stretch>
        </p:blipFill>
        <p:spPr>
          <a:xfrm>
            <a:off x="1119298" y="1713693"/>
            <a:ext cx="6274678" cy="4768688"/>
          </a:xfrm>
          <a:prstGeom prst="rect">
            <a:avLst/>
          </a:prstGeom>
        </p:spPr>
      </p:pic>
      <p:grpSp>
        <p:nvGrpSpPr>
          <p:cNvPr id="12" name="组合 11"/>
          <p:cNvGrpSpPr/>
          <p:nvPr/>
        </p:nvGrpSpPr>
        <p:grpSpPr>
          <a:xfrm>
            <a:off x="2955795" y="1272402"/>
            <a:ext cx="6003227" cy="545084"/>
            <a:chOff x="484086" y="941769"/>
            <a:chExt cx="7021047" cy="473076"/>
          </a:xfrm>
        </p:grpSpPr>
        <p:grpSp>
          <p:nvGrpSpPr>
            <p:cNvPr id="13" name="组合 12"/>
            <p:cNvGrpSpPr/>
            <p:nvPr/>
          </p:nvGrpSpPr>
          <p:grpSpPr>
            <a:xfrm>
              <a:off x="484086" y="941769"/>
              <a:ext cx="6836113" cy="473076"/>
              <a:chOff x="379975" y="2496293"/>
              <a:chExt cx="6836113" cy="473076"/>
            </a:xfrm>
          </p:grpSpPr>
          <p:grpSp>
            <p:nvGrpSpPr>
              <p:cNvPr id="15" name="组合 14"/>
              <p:cNvGrpSpPr/>
              <p:nvPr/>
            </p:nvGrpSpPr>
            <p:grpSpPr>
              <a:xfrm>
                <a:off x="1868851" y="2608965"/>
                <a:ext cx="672880" cy="355601"/>
                <a:chOff x="1386100" y="6209480"/>
                <a:chExt cx="672880" cy="355601"/>
              </a:xfrm>
            </p:grpSpPr>
            <p:sp>
              <p:nvSpPr>
                <p:cNvPr id="36" name="矩形 35"/>
                <p:cNvSpPr/>
                <p:nvPr/>
              </p:nvSpPr>
              <p:spPr bwMode="auto">
                <a:xfrm>
                  <a:off x="1909512" y="6209521"/>
                  <a:ext cx="149468" cy="35401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37" name="矩形 21542"/>
                <p:cNvSpPr>
                  <a:spLocks noChangeArrowheads="1"/>
                </p:cNvSpPr>
                <p:nvPr/>
              </p:nvSpPr>
              <p:spPr bwMode="auto">
                <a:xfrm>
                  <a:off x="1386100" y="6209480"/>
                  <a:ext cx="522100" cy="355601"/>
                </a:xfrm>
                <a:prstGeom prst="rect">
                  <a:avLst/>
                </a:prstGeom>
                <a:blipFill dpi="0" rotWithShape="0">
                  <a:blip r:embed="rId4"/>
                  <a:srcRect/>
                  <a:tile tx="0" ty="0" sx="100000" sy="100000" flip="none" algn="tl"/>
                </a:blipFill>
                <a:ln w="9525">
                  <a:solidFill>
                    <a:srgbClr val="000000"/>
                  </a:solidFill>
                  <a:miter lim="800000"/>
                </a:ln>
              </p:spPr>
              <p:txBody>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endParaRPr lang="zh-CN" altLang="en-US" sz="2000">
                    <a:ea typeface="楷体_GB2312" pitchFamily="1" charset="-122"/>
                  </a:endParaRPr>
                </a:p>
              </p:txBody>
            </p:sp>
          </p:grpSp>
          <p:grpSp>
            <p:nvGrpSpPr>
              <p:cNvPr id="16" name="组合 15"/>
              <p:cNvGrpSpPr/>
              <p:nvPr/>
            </p:nvGrpSpPr>
            <p:grpSpPr bwMode="auto">
              <a:xfrm>
                <a:off x="379975" y="2496293"/>
                <a:ext cx="6836113" cy="473076"/>
                <a:chOff x="-616" y="111"/>
                <a:chExt cx="4162" cy="298"/>
              </a:xfrm>
            </p:grpSpPr>
            <p:sp>
              <p:nvSpPr>
                <p:cNvPr id="18" name="矩形 10253"/>
                <p:cNvSpPr>
                  <a:spLocks noChangeArrowheads="1"/>
                </p:cNvSpPr>
                <p:nvPr/>
              </p:nvSpPr>
              <p:spPr bwMode="auto">
                <a:xfrm>
                  <a:off x="-87" y="182"/>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19" name="组合 10254"/>
                <p:cNvGrpSpPr/>
                <p:nvPr/>
              </p:nvGrpSpPr>
              <p:grpSpPr bwMode="auto">
                <a:xfrm>
                  <a:off x="-616" y="111"/>
                  <a:ext cx="4162" cy="297"/>
                  <a:chOff x="-616" y="111"/>
                  <a:chExt cx="4162" cy="297"/>
                </a:xfrm>
              </p:grpSpPr>
              <p:sp>
                <p:nvSpPr>
                  <p:cNvPr id="20" name="矩形 19"/>
                  <p:cNvSpPr/>
                  <p:nvPr/>
                </p:nvSpPr>
                <p:spPr>
                  <a:xfrm>
                    <a:off x="236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21"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22" name="矩形 21"/>
                  <p:cNvSpPr/>
                  <p:nvPr/>
                </p:nvSpPr>
                <p:spPr>
                  <a:xfrm>
                    <a:off x="900"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23" name="矩形 22"/>
                  <p:cNvSpPr/>
                  <p:nvPr/>
                </p:nvSpPr>
                <p:spPr>
                  <a:xfrm>
                    <a:off x="121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24" name="矩形 23"/>
                  <p:cNvSpPr/>
                  <p:nvPr/>
                </p:nvSpPr>
                <p:spPr>
                  <a:xfrm>
                    <a:off x="1497" y="181"/>
                    <a:ext cx="317"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25" name="矩形 24"/>
                  <p:cNvSpPr/>
                  <p:nvPr/>
                </p:nvSpPr>
                <p:spPr>
                  <a:xfrm>
                    <a:off x="2097" y="181"/>
                    <a:ext cx="272"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3</a:t>
                    </a:r>
                  </a:p>
                </p:txBody>
              </p:sp>
              <p:sp>
                <p:nvSpPr>
                  <p:cNvPr id="26" name="矩形 25"/>
                  <p:cNvSpPr/>
                  <p:nvPr/>
                </p:nvSpPr>
                <p:spPr>
                  <a:xfrm>
                    <a:off x="3228"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27" name="矩形 26"/>
                  <p:cNvSpPr/>
                  <p:nvPr/>
                </p:nvSpPr>
                <p:spPr>
                  <a:xfrm>
                    <a:off x="2595" y="111"/>
                    <a:ext cx="453" cy="22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28" name="矩形 27"/>
                  <p:cNvSpPr/>
                  <p:nvPr/>
                </p:nvSpPr>
                <p:spPr>
                  <a:xfrm>
                    <a:off x="1814"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29"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30" name="矩形 10266"/>
                  <p:cNvSpPr>
                    <a:spLocks noChangeArrowheads="1"/>
                  </p:cNvSpPr>
                  <p:nvPr/>
                </p:nvSpPr>
                <p:spPr bwMode="auto">
                  <a:xfrm>
                    <a:off x="-616" y="178"/>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head</a:t>
                    </a:r>
                  </a:p>
                </p:txBody>
              </p:sp>
              <p:sp>
                <p:nvSpPr>
                  <p:cNvPr id="31" name="直接连接符 10268"/>
                  <p:cNvSpPr>
                    <a:spLocks noChangeShapeType="1"/>
                  </p:cNvSpPr>
                  <p:nvPr/>
                </p:nvSpPr>
                <p:spPr bwMode="auto">
                  <a:xfrm>
                    <a:off x="1269" y="272"/>
                    <a:ext cx="227"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2" name="直接连接符 10269"/>
                  <p:cNvSpPr>
                    <a:spLocks noChangeShapeType="1"/>
                  </p:cNvSpPr>
                  <p:nvPr/>
                </p:nvSpPr>
                <p:spPr bwMode="auto">
                  <a:xfrm>
                    <a:off x="1861"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3" name="直接连接符 10270"/>
                  <p:cNvSpPr>
                    <a:spLocks noChangeShapeType="1"/>
                  </p:cNvSpPr>
                  <p:nvPr/>
                </p:nvSpPr>
                <p:spPr bwMode="auto">
                  <a:xfrm>
                    <a:off x="2415" y="272"/>
                    <a:ext cx="22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4" name="直接连接符 10271"/>
                  <p:cNvSpPr>
                    <a:spLocks noChangeShapeType="1"/>
                  </p:cNvSpPr>
                  <p:nvPr/>
                </p:nvSpPr>
                <p:spPr bwMode="auto">
                  <a:xfrm>
                    <a:off x="2990"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5" name="直接连接符 10267"/>
                  <p:cNvSpPr>
                    <a:spLocks noChangeShapeType="1"/>
                  </p:cNvSpPr>
                  <p:nvPr/>
                </p:nvSpPr>
                <p:spPr bwMode="auto">
                  <a:xfrm>
                    <a:off x="655" y="272"/>
                    <a:ext cx="24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17" name="直接连接符 10267"/>
              <p:cNvSpPr>
                <a:spLocks noChangeShapeType="1"/>
              </p:cNvSpPr>
              <p:nvPr/>
            </p:nvSpPr>
            <p:spPr bwMode="auto">
              <a:xfrm>
                <a:off x="1467633" y="2751880"/>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14" name="矩形 13"/>
            <p:cNvSpPr/>
            <p:nvPr/>
          </p:nvSpPr>
          <p:spPr bwMode="auto">
            <a:xfrm>
              <a:off x="7319530" y="1051479"/>
              <a:ext cx="185603" cy="35877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grpSp>
      <p:cxnSp>
        <p:nvCxnSpPr>
          <p:cNvPr id="38" name="直接箭头连接符 37"/>
          <p:cNvCxnSpPr/>
          <p:nvPr/>
        </p:nvCxnSpPr>
        <p:spPr>
          <a:xfrm flipV="1">
            <a:off x="6956923" y="1817486"/>
            <a:ext cx="0" cy="387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4434323" y="1817410"/>
            <a:ext cx="3576" cy="295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969527" y="1611011"/>
            <a:ext cx="361366" cy="335756"/>
          </a:xfrm>
          <a:prstGeom prst="rect">
            <a:avLst/>
          </a:prstGeom>
          <a:noFill/>
        </p:spPr>
        <p:txBody>
          <a:bodyPr wrap="square" rtlCol="0">
            <a:spAutoFit/>
          </a:bodyPr>
          <a:lstStyle/>
          <a:p>
            <a:r>
              <a:rPr lang="en-US" altLang="zh-CN" i="1" dirty="0" err="1">
                <a:latin typeface="Times New Roman" panose="02020603050405020304" pitchFamily="18" charset="0"/>
                <a:cs typeface="Times New Roman" panose="02020603050405020304" pitchFamily="18" charset="0"/>
              </a:rPr>
              <a:t>i</a:t>
            </a:r>
            <a:endParaRPr lang="zh-CN" altLang="en-US" i="1" dirty="0">
              <a:latin typeface="Times New Roman" panose="02020603050405020304" pitchFamily="18" charset="0"/>
              <a:cs typeface="Times New Roman" panose="02020603050405020304" pitchFamily="18" charset="0"/>
            </a:endParaRPr>
          </a:p>
        </p:txBody>
      </p:sp>
      <p:sp>
        <p:nvSpPr>
          <p:cNvPr id="41" name="文本框 40"/>
          <p:cNvSpPr txBox="1"/>
          <p:nvPr/>
        </p:nvSpPr>
        <p:spPr>
          <a:xfrm>
            <a:off x="4437899" y="1743938"/>
            <a:ext cx="439342"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p</a:t>
            </a:r>
            <a:endParaRPr lang="zh-CN" altLang="en-US" b="1" i="1"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5"/>
          <a:stretch>
            <a:fillRect/>
          </a:stretch>
        </p:blipFill>
        <p:spPr>
          <a:xfrm>
            <a:off x="861833" y="2010512"/>
            <a:ext cx="3100315" cy="3802908"/>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500" fill="hold"/>
                                        <p:tgtEl>
                                          <p:spTgt spid="38"/>
                                        </p:tgtEl>
                                        <p:attrNameLst>
                                          <p:attrName>ppt_x</p:attrName>
                                        </p:attrNameLst>
                                      </p:cBhvr>
                                      <p:tavLst>
                                        <p:tav tm="0">
                                          <p:val>
                                            <p:strVal val="#ppt_x"/>
                                          </p:val>
                                        </p:tav>
                                        <p:tav tm="100000">
                                          <p:val>
                                            <p:strVal val="#ppt_x"/>
                                          </p:val>
                                        </p:tav>
                                      </p:tavLst>
                                    </p:anim>
                                    <p:anim calcmode="lin" valueType="num">
                                      <p:cBhvr additive="base">
                                        <p:cTn id="17" dur="500" fill="hold"/>
                                        <p:tgtEl>
                                          <p:spTgt spid="38"/>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ppt_x"/>
                                          </p:val>
                                        </p:tav>
                                        <p:tav tm="100000">
                                          <p:val>
                                            <p:strVal val="#ppt_x"/>
                                          </p:val>
                                        </p:tav>
                                      </p:tavLst>
                                    </p:anim>
                                    <p:anim calcmode="lin" valueType="num">
                                      <p:cBhvr additive="base">
                                        <p:cTn id="21" dur="500" fill="hold"/>
                                        <p:tgtEl>
                                          <p:spTgt spid="4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ppt_x"/>
                                          </p:val>
                                        </p:tav>
                                        <p:tav tm="100000">
                                          <p:val>
                                            <p:strVal val="#ppt_x"/>
                                          </p:val>
                                        </p:tav>
                                      </p:tavLst>
                                    </p:anim>
                                    <p:anim calcmode="lin" valueType="num">
                                      <p:cBhvr additive="base">
                                        <p:cTn id="25" dur="500" fill="hold"/>
                                        <p:tgtEl>
                                          <p:spTgt spid="3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500" fill="hold"/>
                                        <p:tgtEl>
                                          <p:spTgt spid="41"/>
                                        </p:tgtEl>
                                        <p:attrNameLst>
                                          <p:attrName>ppt_x</p:attrName>
                                        </p:attrNameLst>
                                      </p:cBhvr>
                                      <p:tavLst>
                                        <p:tav tm="0">
                                          <p:val>
                                            <p:strVal val="#ppt_x"/>
                                          </p:val>
                                        </p:tav>
                                        <p:tav tm="100000">
                                          <p:val>
                                            <p:strVal val="#ppt_x"/>
                                          </p:val>
                                        </p:tav>
                                      </p:tavLst>
                                    </p:anim>
                                    <p:anim calcmode="lin" valueType="num">
                                      <p:cBhvr additive="base">
                                        <p:cTn id="29"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P spid="39" grpId="0"/>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2530"/>
          <p:cNvSpPr>
            <a:spLocks noGrp="1" noChangeArrowheads="1"/>
          </p:cNvSpPr>
          <p:nvPr>
            <p:ph idx="1"/>
          </p:nvPr>
        </p:nvSpPr>
        <p:spPr>
          <a:xfrm>
            <a:off x="179512" y="950632"/>
            <a:ext cx="8229600" cy="4968552"/>
          </a:xfrm>
        </p:spPr>
        <p:txBody>
          <a:bodyPr/>
          <a:lstStyle/>
          <a:p>
            <a:pPr lvl="1">
              <a:lnSpc>
                <a:spcPct val="90000"/>
              </a:lnSpc>
              <a:buClr>
                <a:srgbClr val="FF0000"/>
              </a:buClr>
              <a:buFont typeface="Wingdings" panose="05000000000000000000" pitchFamily="2" charset="2"/>
              <a:buChar char="n"/>
            </a:pPr>
            <a:r>
              <a:rPr lang="zh-CN" altLang="en-US" sz="2400" b="1" dirty="0"/>
              <a:t>插入运算的实现</a:t>
            </a:r>
            <a:r>
              <a:rPr lang="zh-CN" altLang="en-US" sz="2400" dirty="0"/>
              <a:t>：</a:t>
            </a:r>
            <a:endParaRPr lang="zh-CN" altLang="en-US" sz="2400" dirty="0">
              <a:solidFill>
                <a:srgbClr val="FF0000"/>
              </a:solidFill>
            </a:endParaRPr>
          </a:p>
          <a:p>
            <a:pPr lvl="2">
              <a:lnSpc>
                <a:spcPct val="90000"/>
              </a:lnSpc>
              <a:buFont typeface="Wingdings" panose="05000000000000000000" pitchFamily="2" charset="2"/>
              <a:buNone/>
            </a:pPr>
            <a:r>
              <a:rPr lang="en-US" altLang="zh-CN" sz="2000" dirty="0">
                <a:solidFill>
                  <a:srgbClr val="0000FF"/>
                </a:solidFill>
              </a:rPr>
              <a:t>        </a:t>
            </a:r>
            <a:r>
              <a:rPr lang="en-US" altLang="zh-CN" sz="2000" dirty="0" err="1">
                <a:solidFill>
                  <a:srgbClr val="0000FF"/>
                </a:solidFill>
              </a:rPr>
              <a:t>error_code</a:t>
            </a:r>
            <a:r>
              <a:rPr lang="en-US" altLang="zh-CN" sz="2000" dirty="0"/>
              <a:t>  List::Insert (</a:t>
            </a:r>
            <a:r>
              <a:rPr lang="en-US" altLang="zh-CN" sz="2000" dirty="0" err="1">
                <a:solidFill>
                  <a:srgbClr val="FF0000"/>
                </a:solidFill>
              </a:rPr>
              <a:t>const</a:t>
            </a:r>
            <a:r>
              <a:rPr lang="en-US" altLang="zh-CN" sz="2000" dirty="0">
                <a:solidFill>
                  <a:srgbClr val="FF0000"/>
                </a:solidFill>
              </a:rPr>
              <a:t> </a:t>
            </a:r>
            <a:r>
              <a:rPr lang="en-US" altLang="zh-CN" sz="2000" dirty="0" err="1">
                <a:solidFill>
                  <a:srgbClr val="0000FF"/>
                </a:solidFill>
              </a:rPr>
              <a:t>int</a:t>
            </a:r>
            <a:r>
              <a:rPr lang="en-US" altLang="zh-CN" sz="2000" dirty="0"/>
              <a:t> </a:t>
            </a:r>
            <a:r>
              <a:rPr lang="en-US" altLang="zh-CN" sz="2000" i="1" dirty="0" err="1"/>
              <a:t>i</a:t>
            </a:r>
            <a:r>
              <a:rPr lang="en-US" altLang="zh-CN" sz="2000" dirty="0"/>
              <a:t>, </a:t>
            </a:r>
            <a:r>
              <a:rPr lang="en-US" altLang="zh-CN" sz="2000" dirty="0" err="1">
                <a:solidFill>
                  <a:srgbClr val="FF0000"/>
                </a:solidFill>
              </a:rPr>
              <a:t>const</a:t>
            </a:r>
            <a:r>
              <a:rPr lang="en-US" altLang="zh-CN" sz="2000" dirty="0">
                <a:solidFill>
                  <a:srgbClr val="FF0000"/>
                </a:solidFill>
              </a:rPr>
              <a:t> </a:t>
            </a:r>
            <a:r>
              <a:rPr lang="en-US" altLang="zh-CN" sz="2000" dirty="0" err="1">
                <a:solidFill>
                  <a:srgbClr val="0000FF"/>
                </a:solidFill>
              </a:rPr>
              <a:t>elemenType</a:t>
            </a:r>
            <a:r>
              <a:rPr lang="en-US" altLang="zh-CN" sz="2000" dirty="0"/>
              <a:t> </a:t>
            </a:r>
            <a:r>
              <a:rPr lang="en-US" altLang="zh-CN" sz="2000" i="1" dirty="0"/>
              <a:t>x</a:t>
            </a:r>
            <a:r>
              <a:rPr lang="en-US" altLang="zh-CN" sz="2000" dirty="0"/>
              <a:t>)</a:t>
            </a:r>
          </a:p>
          <a:p>
            <a:pPr lvl="2">
              <a:lnSpc>
                <a:spcPct val="90000"/>
              </a:lnSpc>
              <a:buFont typeface="Wingdings" panose="05000000000000000000" pitchFamily="2" charset="2"/>
              <a:buNone/>
            </a:pPr>
            <a:r>
              <a:rPr lang="en-US" altLang="zh-CN" sz="2000" dirty="0"/>
              <a:t>         {       </a:t>
            </a:r>
            <a:r>
              <a:rPr lang="en-US" altLang="zh-CN" sz="2000" i="1" dirty="0"/>
              <a:t>p</a:t>
            </a:r>
            <a:r>
              <a:rPr lang="en-US" altLang="zh-CN" sz="2000" dirty="0"/>
              <a:t> = head; </a:t>
            </a:r>
            <a:r>
              <a:rPr lang="en-US" altLang="zh-CN" sz="2000" i="1" dirty="0"/>
              <a:t>j </a:t>
            </a:r>
            <a:r>
              <a:rPr lang="en-US" altLang="zh-CN" sz="2000" dirty="0"/>
              <a:t>= 0;</a:t>
            </a:r>
          </a:p>
          <a:p>
            <a:pPr lvl="2">
              <a:lnSpc>
                <a:spcPct val="90000"/>
              </a:lnSpc>
              <a:buFont typeface="Wingdings" panose="05000000000000000000" pitchFamily="2" charset="2"/>
              <a:buNone/>
            </a:pPr>
            <a:r>
              <a:rPr lang="en-US" altLang="zh-CN" sz="2000" dirty="0"/>
              <a:t>                </a:t>
            </a:r>
            <a:r>
              <a:rPr lang="en-US" altLang="zh-CN" sz="2000" dirty="0">
                <a:solidFill>
                  <a:srgbClr val="0000FF"/>
                </a:solidFill>
              </a:rPr>
              <a:t>while</a:t>
            </a:r>
            <a:r>
              <a:rPr lang="en-US" altLang="zh-CN" sz="2000" dirty="0"/>
              <a:t> ( </a:t>
            </a:r>
            <a:r>
              <a:rPr lang="en-US" altLang="zh-CN" sz="2000" i="1" dirty="0"/>
              <a:t>j</a:t>
            </a:r>
            <a:r>
              <a:rPr lang="en-US" altLang="zh-CN" sz="2000" dirty="0"/>
              <a:t> != </a:t>
            </a:r>
            <a:r>
              <a:rPr lang="en-US" altLang="zh-CN" sz="2000" i="1" dirty="0" err="1"/>
              <a:t>i</a:t>
            </a:r>
            <a:r>
              <a:rPr lang="en-US" altLang="zh-CN" sz="2000" dirty="0"/>
              <a:t> -1 &amp;&amp; p != NULL ){</a:t>
            </a:r>
          </a:p>
          <a:p>
            <a:pPr lvl="4">
              <a:lnSpc>
                <a:spcPct val="90000"/>
              </a:lnSpc>
              <a:buFont typeface="Wingdings" panose="05000000000000000000" pitchFamily="2" charset="2"/>
              <a:buNone/>
            </a:pPr>
            <a:r>
              <a:rPr lang="en-US" altLang="zh-CN" dirty="0"/>
              <a:t>        </a:t>
            </a:r>
            <a:r>
              <a:rPr lang="en-US" altLang="zh-CN" i="1" dirty="0"/>
              <a:t>p</a:t>
            </a:r>
            <a:r>
              <a:rPr lang="en-US" altLang="zh-CN" dirty="0"/>
              <a:t> = </a:t>
            </a:r>
            <a:r>
              <a:rPr lang="en-US" altLang="zh-CN" i="1" dirty="0"/>
              <a:t>p</a:t>
            </a:r>
            <a:r>
              <a:rPr lang="en-US" altLang="zh-CN" dirty="0"/>
              <a:t> </a:t>
            </a:r>
            <a:r>
              <a:rPr lang="en-US" altLang="zh-CN" sz="1600" dirty="0">
                <a:cs typeface="Times New Roman" panose="02020603050405020304" pitchFamily="18" charset="0"/>
                <a:sym typeface="Wingdings" panose="05000000000000000000" pitchFamily="2" charset="2"/>
              </a:rPr>
              <a:t></a:t>
            </a:r>
            <a:r>
              <a:rPr lang="en-US" altLang="zh-CN" dirty="0"/>
              <a:t> next;  </a:t>
            </a:r>
            <a:r>
              <a:rPr lang="en-US" altLang="zh-CN" i="1" dirty="0"/>
              <a:t>j</a:t>
            </a:r>
            <a:r>
              <a:rPr lang="en-US" altLang="zh-CN" dirty="0"/>
              <a:t> ++;</a:t>
            </a:r>
          </a:p>
          <a:p>
            <a:pPr lvl="2">
              <a:lnSpc>
                <a:spcPct val="90000"/>
              </a:lnSpc>
              <a:buFont typeface="Wingdings" panose="05000000000000000000" pitchFamily="2" charset="2"/>
              <a:buNone/>
            </a:pPr>
            <a:r>
              <a:rPr lang="en-US" altLang="zh-CN" sz="2000" dirty="0"/>
              <a:t>                }</a:t>
            </a:r>
          </a:p>
          <a:p>
            <a:pPr lvl="4">
              <a:lnSpc>
                <a:spcPct val="90000"/>
              </a:lnSpc>
              <a:buNone/>
            </a:pPr>
            <a:r>
              <a:rPr lang="en-US" altLang="zh-CN" dirty="0"/>
              <a:t> </a:t>
            </a:r>
            <a:r>
              <a:rPr lang="en-US" altLang="zh-CN" dirty="0">
                <a:solidFill>
                  <a:srgbClr val="0000FF"/>
                </a:solidFill>
              </a:rPr>
              <a:t>if</a:t>
            </a:r>
            <a:r>
              <a:rPr lang="en-US" altLang="zh-CN" dirty="0"/>
              <a:t> ( </a:t>
            </a:r>
            <a:r>
              <a:rPr lang="en-US" altLang="zh-CN" i="1" dirty="0"/>
              <a:t>p</a:t>
            </a:r>
            <a:r>
              <a:rPr lang="en-US" altLang="zh-CN" dirty="0"/>
              <a:t> == NULL ) //</a:t>
            </a:r>
            <a:r>
              <a:rPr lang="en-US" altLang="zh-CN" dirty="0">
                <a:solidFill>
                  <a:srgbClr val="0000FF"/>
                </a:solidFill>
              </a:rPr>
              <a:t>if</a:t>
            </a:r>
            <a:r>
              <a:rPr lang="en-US" altLang="zh-CN" dirty="0"/>
              <a:t> ( </a:t>
            </a:r>
            <a:r>
              <a:rPr lang="en-US" altLang="zh-CN" i="1" dirty="0" err="1"/>
              <a:t>i</a:t>
            </a:r>
            <a:r>
              <a:rPr lang="en-US" altLang="zh-CN" dirty="0"/>
              <a:t> &lt; 1 || </a:t>
            </a:r>
            <a:r>
              <a:rPr lang="en-US" altLang="zh-CN" i="1" dirty="0" err="1"/>
              <a:t>i</a:t>
            </a:r>
            <a:r>
              <a:rPr lang="en-US" altLang="zh-CN" dirty="0"/>
              <a:t> &gt; count + 1)</a:t>
            </a:r>
          </a:p>
          <a:p>
            <a:pPr lvl="4">
              <a:lnSpc>
                <a:spcPct val="90000"/>
              </a:lnSpc>
              <a:buNone/>
            </a:pPr>
            <a:r>
              <a:rPr lang="en-US" altLang="zh-CN" dirty="0"/>
              <a:t>       </a:t>
            </a:r>
            <a:r>
              <a:rPr lang="en-US" altLang="zh-CN" dirty="0">
                <a:solidFill>
                  <a:srgbClr val="0000FF"/>
                </a:solidFill>
              </a:rPr>
              <a:t>return</a:t>
            </a:r>
            <a:r>
              <a:rPr lang="en-US" altLang="zh-CN" dirty="0"/>
              <a:t> </a:t>
            </a:r>
            <a:r>
              <a:rPr lang="en-US" altLang="zh-CN" dirty="0" err="1"/>
              <a:t>range_error</a:t>
            </a:r>
            <a:r>
              <a:rPr lang="en-US" altLang="zh-CN" dirty="0"/>
              <a:t>;</a:t>
            </a:r>
          </a:p>
          <a:p>
            <a:pPr lvl="4">
              <a:lnSpc>
                <a:spcPct val="90000"/>
              </a:lnSpc>
              <a:buFont typeface="Wingdings" panose="05000000000000000000" pitchFamily="2" charset="2"/>
              <a:buNone/>
            </a:pPr>
            <a:r>
              <a:rPr lang="en-US" altLang="zh-CN" i="1" dirty="0"/>
              <a:t> s </a:t>
            </a:r>
            <a:r>
              <a:rPr lang="en-US" altLang="zh-CN" dirty="0"/>
              <a:t>= </a:t>
            </a:r>
            <a:r>
              <a:rPr lang="en-US" altLang="zh-CN" dirty="0">
                <a:solidFill>
                  <a:srgbClr val="0000FF"/>
                </a:solidFill>
              </a:rPr>
              <a:t>new</a:t>
            </a:r>
            <a:r>
              <a:rPr lang="en-US" altLang="zh-CN" dirty="0"/>
              <a:t> node;</a:t>
            </a:r>
          </a:p>
          <a:p>
            <a:pPr lvl="4">
              <a:lnSpc>
                <a:spcPct val="90000"/>
              </a:lnSpc>
              <a:buFont typeface="Wingdings" panose="05000000000000000000" pitchFamily="2" charset="2"/>
              <a:buNone/>
            </a:pPr>
            <a:r>
              <a:rPr lang="en-US" altLang="zh-CN" dirty="0"/>
              <a:t> </a:t>
            </a:r>
            <a:r>
              <a:rPr lang="en-US" altLang="zh-CN" i="1" dirty="0"/>
              <a:t>s</a:t>
            </a:r>
            <a:r>
              <a:rPr lang="en-US" altLang="zh-CN" dirty="0"/>
              <a:t> </a:t>
            </a:r>
            <a:r>
              <a:rPr lang="en-US" altLang="zh-CN" sz="1600" dirty="0">
                <a:cs typeface="Times New Roman" panose="02020603050405020304" pitchFamily="18" charset="0"/>
                <a:sym typeface="Wingdings" panose="05000000000000000000" pitchFamily="2" charset="2"/>
              </a:rPr>
              <a:t></a:t>
            </a:r>
            <a:r>
              <a:rPr lang="en-US" altLang="zh-CN" dirty="0"/>
              <a:t> data = </a:t>
            </a:r>
            <a:r>
              <a:rPr lang="en-US" altLang="zh-CN" i="1" dirty="0"/>
              <a:t>x</a:t>
            </a:r>
            <a:r>
              <a:rPr lang="en-US" altLang="zh-CN" dirty="0"/>
              <a:t>;</a:t>
            </a:r>
          </a:p>
          <a:p>
            <a:pPr lvl="4">
              <a:lnSpc>
                <a:spcPct val="90000"/>
              </a:lnSpc>
              <a:buFont typeface="Wingdings" panose="05000000000000000000" pitchFamily="2" charset="2"/>
              <a:buNone/>
            </a:pPr>
            <a:r>
              <a:rPr lang="en-US" altLang="zh-CN" i="1" dirty="0"/>
              <a:t> s </a:t>
            </a:r>
            <a:r>
              <a:rPr lang="en-US" altLang="zh-CN" sz="1600" dirty="0">
                <a:cs typeface="Times New Roman" panose="02020603050405020304" pitchFamily="18" charset="0"/>
                <a:sym typeface="Wingdings" panose="05000000000000000000" pitchFamily="2" charset="2"/>
              </a:rPr>
              <a:t></a:t>
            </a:r>
            <a:r>
              <a:rPr lang="en-US" altLang="zh-CN" dirty="0"/>
              <a:t> next = </a:t>
            </a:r>
            <a:r>
              <a:rPr lang="en-US" altLang="zh-CN" i="1" dirty="0"/>
              <a:t>p</a:t>
            </a:r>
            <a:r>
              <a:rPr lang="en-US" altLang="zh-CN" dirty="0"/>
              <a:t> </a:t>
            </a:r>
            <a:r>
              <a:rPr lang="en-US" altLang="zh-CN" sz="1600" dirty="0">
                <a:cs typeface="Times New Roman" panose="02020603050405020304" pitchFamily="18" charset="0"/>
                <a:sym typeface="Wingdings" panose="05000000000000000000" pitchFamily="2" charset="2"/>
              </a:rPr>
              <a:t></a:t>
            </a:r>
            <a:r>
              <a:rPr lang="en-US" altLang="zh-CN" dirty="0">
                <a:cs typeface="Times New Roman" panose="02020603050405020304" pitchFamily="18" charset="0"/>
                <a:sym typeface="Wingdings" panose="05000000000000000000" pitchFamily="2" charset="2"/>
              </a:rPr>
              <a:t> </a:t>
            </a:r>
            <a:r>
              <a:rPr lang="en-US" altLang="zh-CN" dirty="0"/>
              <a:t>next;</a:t>
            </a:r>
          </a:p>
          <a:p>
            <a:pPr lvl="4">
              <a:lnSpc>
                <a:spcPct val="90000"/>
              </a:lnSpc>
              <a:buFont typeface="Wingdings" panose="05000000000000000000" pitchFamily="2" charset="2"/>
              <a:buNone/>
            </a:pPr>
            <a:r>
              <a:rPr lang="en-US" altLang="zh-CN" dirty="0"/>
              <a:t> </a:t>
            </a:r>
            <a:r>
              <a:rPr lang="en-US" altLang="zh-CN" i="1" dirty="0"/>
              <a:t>p</a:t>
            </a:r>
            <a:r>
              <a:rPr lang="en-US" altLang="zh-CN" dirty="0"/>
              <a:t> </a:t>
            </a:r>
            <a:r>
              <a:rPr lang="en-US" altLang="zh-CN" sz="1600" dirty="0">
                <a:cs typeface="Times New Roman" panose="02020603050405020304" pitchFamily="18" charset="0"/>
                <a:sym typeface="Wingdings" panose="05000000000000000000" pitchFamily="2" charset="2"/>
              </a:rPr>
              <a:t></a:t>
            </a:r>
            <a:r>
              <a:rPr lang="en-US" altLang="zh-CN" dirty="0"/>
              <a:t> next = </a:t>
            </a:r>
            <a:r>
              <a:rPr lang="en-US" altLang="zh-CN" i="1" dirty="0"/>
              <a:t>s</a:t>
            </a:r>
            <a:r>
              <a:rPr lang="en-US" altLang="zh-CN" dirty="0"/>
              <a:t>;</a:t>
            </a:r>
          </a:p>
          <a:p>
            <a:pPr lvl="4">
              <a:lnSpc>
                <a:spcPct val="90000"/>
              </a:lnSpc>
              <a:buFont typeface="Wingdings" panose="05000000000000000000" pitchFamily="2" charset="2"/>
              <a:buNone/>
            </a:pPr>
            <a:r>
              <a:rPr lang="en-US" altLang="zh-CN" dirty="0"/>
              <a:t> count ++;</a:t>
            </a:r>
          </a:p>
          <a:p>
            <a:pPr lvl="4">
              <a:lnSpc>
                <a:spcPct val="90000"/>
              </a:lnSpc>
              <a:buFont typeface="Wingdings" panose="05000000000000000000" pitchFamily="2" charset="2"/>
              <a:buNone/>
            </a:pPr>
            <a:r>
              <a:rPr lang="en-US" altLang="zh-CN" dirty="0"/>
              <a:t> </a:t>
            </a:r>
            <a:r>
              <a:rPr lang="en-US" altLang="zh-CN" dirty="0">
                <a:solidFill>
                  <a:srgbClr val="0000FF"/>
                </a:solidFill>
              </a:rPr>
              <a:t>return</a:t>
            </a:r>
            <a:r>
              <a:rPr lang="en-US" altLang="zh-CN" dirty="0"/>
              <a:t> success;</a:t>
            </a:r>
          </a:p>
          <a:p>
            <a:pPr lvl="2">
              <a:lnSpc>
                <a:spcPct val="90000"/>
              </a:lnSpc>
              <a:buFont typeface="Wingdings" panose="05000000000000000000" pitchFamily="2" charset="2"/>
              <a:buNone/>
            </a:pPr>
            <a:r>
              <a:rPr lang="en-US" altLang="zh-CN" sz="2000" dirty="0"/>
              <a:t>          }</a:t>
            </a:r>
          </a:p>
        </p:txBody>
      </p:sp>
      <p:sp>
        <p:nvSpPr>
          <p:cNvPr id="22532" name="文本框 22531"/>
          <p:cNvSpPr txBox="1">
            <a:spLocks noChangeArrowheads="1"/>
          </p:cNvSpPr>
          <p:nvPr/>
        </p:nvSpPr>
        <p:spPr bwMode="auto">
          <a:xfrm>
            <a:off x="6562580" y="2997514"/>
            <a:ext cx="2473916" cy="338554"/>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0" hangingPunct="0">
              <a:spcBef>
                <a:spcPct val="50000"/>
              </a:spcBef>
            </a:pPr>
            <a:r>
              <a:rPr lang="zh-CN" altLang="en-US" sz="1600" b="1" dirty="0">
                <a:latin typeface="Arial" panose="020B0604020202020204" pitchFamily="34" charset="0"/>
              </a:rPr>
              <a:t>序号不正确：如何判断？</a:t>
            </a:r>
          </a:p>
        </p:txBody>
      </p:sp>
      <p:sp>
        <p:nvSpPr>
          <p:cNvPr id="2"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20BA6541-26D0-4081-91BA-6DD70CB27108}" type="slidenum">
              <a:rPr lang="zh-CN" altLang="en-US" smtClean="0">
                <a:latin typeface="Times New Roman" panose="02020603050405020304" pitchFamily="18" charset="0"/>
              </a:rPr>
              <a:pPr/>
              <a:t>23</a:t>
            </a:fld>
            <a:endParaRPr lang="zh-CN" altLang="en-US">
              <a:latin typeface="Times New Roman" panose="02020603050405020304" pitchFamily="18" charset="0"/>
            </a:endParaRPr>
          </a:p>
        </p:txBody>
      </p:sp>
      <p:grpSp>
        <p:nvGrpSpPr>
          <p:cNvPr id="7" name="组合 67"/>
          <p:cNvGrpSpPr/>
          <p:nvPr/>
        </p:nvGrpSpPr>
        <p:grpSpPr>
          <a:xfrm>
            <a:off x="-1260648" y="90869"/>
            <a:ext cx="7317240" cy="698583"/>
            <a:chOff x="-879430" y="4179148"/>
            <a:chExt cx="7317240" cy="698583"/>
          </a:xfrm>
        </p:grpSpPr>
        <p:grpSp>
          <p:nvGrpSpPr>
            <p:cNvPr id="8" name="组合 106"/>
            <p:cNvGrpSpPr/>
            <p:nvPr/>
          </p:nvGrpSpPr>
          <p:grpSpPr>
            <a:xfrm>
              <a:off x="-879430" y="4179148"/>
              <a:ext cx="7317240" cy="698583"/>
              <a:chOff x="-888955" y="4179148"/>
              <a:chExt cx="7317240"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888955" y="4179148"/>
                <a:ext cx="731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5.3 </a:t>
                </a:r>
                <a:r>
                  <a:rPr lang="zh-CN" altLang="en-US" sz="3600" b="1" dirty="0">
                    <a:latin typeface="黑体" panose="02010609060101010101" pitchFamily="49" charset="-122"/>
                    <a:ea typeface="黑体" panose="02010609060101010101" pitchFamily="49" charset="-122"/>
                  </a:rPr>
                  <a:t>链表</a:t>
                </a: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22" dur="500"/>
                                        <p:tgtEl>
                                          <p:spTgt spid="22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7" dur="500"/>
                                        <p:tgtEl>
                                          <p:spTgt spid="225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531">
                                            <p:txEl>
                                              <p:pRg st="5" end="5"/>
                                            </p:txEl>
                                          </p:spTgt>
                                        </p:tgtEl>
                                        <p:attrNameLst>
                                          <p:attrName>style.visibility</p:attrName>
                                        </p:attrNameLst>
                                      </p:cBhvr>
                                      <p:to>
                                        <p:strVal val="visible"/>
                                      </p:to>
                                    </p:set>
                                    <p:animEffect transition="in" filter="blinds(horizontal)">
                                      <p:cBhvr>
                                        <p:cTn id="32" dur="500"/>
                                        <p:tgtEl>
                                          <p:spTgt spid="225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1" nodeType="clickEffect">
                                  <p:stCondLst>
                                    <p:cond delay="0"/>
                                  </p:stCondLst>
                                  <p:childTnLst>
                                    <p:set>
                                      <p:cBhvr>
                                        <p:cTn id="36" dur="1" fill="hold">
                                          <p:stCondLst>
                                            <p:cond delay="0"/>
                                          </p:stCondLst>
                                        </p:cTn>
                                        <p:tgtEl>
                                          <p:spTgt spid="22532"/>
                                        </p:tgtEl>
                                        <p:attrNameLst>
                                          <p:attrName>style.visibility</p:attrName>
                                        </p:attrNameLst>
                                      </p:cBhvr>
                                      <p:to>
                                        <p:strVal val="visible"/>
                                      </p:to>
                                    </p:set>
                                    <p:animEffect transition="in" filter="blinds(horizontal)">
                                      <p:cBhvr>
                                        <p:cTn id="37" dur="500"/>
                                        <p:tgtEl>
                                          <p:spTgt spid="2253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531">
                                            <p:txEl>
                                              <p:pRg st="6" end="6"/>
                                            </p:txEl>
                                          </p:spTgt>
                                        </p:tgtEl>
                                        <p:attrNameLst>
                                          <p:attrName>style.visibility</p:attrName>
                                        </p:attrNameLst>
                                      </p:cBhvr>
                                      <p:to>
                                        <p:strVal val="visible"/>
                                      </p:to>
                                    </p:set>
                                    <p:animEffect transition="in" filter="blinds(horizontal)">
                                      <p:cBhvr>
                                        <p:cTn id="42" dur="500"/>
                                        <p:tgtEl>
                                          <p:spTgt spid="2253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531">
                                            <p:txEl>
                                              <p:pRg st="7" end="7"/>
                                            </p:txEl>
                                          </p:spTgt>
                                        </p:tgtEl>
                                        <p:attrNameLst>
                                          <p:attrName>style.visibility</p:attrName>
                                        </p:attrNameLst>
                                      </p:cBhvr>
                                      <p:to>
                                        <p:strVal val="visible"/>
                                      </p:to>
                                    </p:set>
                                    <p:animEffect transition="in" filter="blinds(horizontal)">
                                      <p:cBhvr>
                                        <p:cTn id="47" dur="500"/>
                                        <p:tgtEl>
                                          <p:spTgt spid="2253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0" nodeType="clickEffect">
                                  <p:stCondLst>
                                    <p:cond delay="0"/>
                                  </p:stCondLst>
                                  <p:childTnLst>
                                    <p:animEffect transition="out" filter="blinds(horizontal)">
                                      <p:cBhvr>
                                        <p:cTn id="51" dur="500"/>
                                        <p:tgtEl>
                                          <p:spTgt spid="22532"/>
                                        </p:tgtEl>
                                      </p:cBhvr>
                                    </p:animEffect>
                                    <p:set>
                                      <p:cBhvr>
                                        <p:cTn id="52" dur="1" fill="hold">
                                          <p:stCondLst>
                                            <p:cond delay="499"/>
                                          </p:stCondLst>
                                        </p:cTn>
                                        <p:tgtEl>
                                          <p:spTgt spid="2253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2531">
                                            <p:txEl>
                                              <p:pRg st="8" end="8"/>
                                            </p:txEl>
                                          </p:spTgt>
                                        </p:tgtEl>
                                        <p:attrNameLst>
                                          <p:attrName>style.visibility</p:attrName>
                                        </p:attrNameLst>
                                      </p:cBhvr>
                                      <p:to>
                                        <p:strVal val="visible"/>
                                      </p:to>
                                    </p:set>
                                    <p:animEffect transition="in" filter="blinds(horizontal)">
                                      <p:cBhvr>
                                        <p:cTn id="57" dur="500"/>
                                        <p:tgtEl>
                                          <p:spTgt spid="22531">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531">
                                            <p:txEl>
                                              <p:pRg st="9" end="9"/>
                                            </p:txEl>
                                          </p:spTgt>
                                        </p:tgtEl>
                                        <p:attrNameLst>
                                          <p:attrName>style.visibility</p:attrName>
                                        </p:attrNameLst>
                                      </p:cBhvr>
                                      <p:to>
                                        <p:strVal val="visible"/>
                                      </p:to>
                                    </p:set>
                                    <p:animEffect transition="in" filter="blinds(horizontal)">
                                      <p:cBhvr>
                                        <p:cTn id="62" dur="500"/>
                                        <p:tgtEl>
                                          <p:spTgt spid="22531">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2531">
                                            <p:txEl>
                                              <p:pRg st="10" end="10"/>
                                            </p:txEl>
                                          </p:spTgt>
                                        </p:tgtEl>
                                        <p:attrNameLst>
                                          <p:attrName>style.visibility</p:attrName>
                                        </p:attrNameLst>
                                      </p:cBhvr>
                                      <p:to>
                                        <p:strVal val="visible"/>
                                      </p:to>
                                    </p:set>
                                    <p:animEffect transition="in" filter="blinds(horizontal)">
                                      <p:cBhvr>
                                        <p:cTn id="67" dur="500"/>
                                        <p:tgtEl>
                                          <p:spTgt spid="22531">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2531">
                                            <p:txEl>
                                              <p:pRg st="11" end="11"/>
                                            </p:txEl>
                                          </p:spTgt>
                                        </p:tgtEl>
                                        <p:attrNameLst>
                                          <p:attrName>style.visibility</p:attrName>
                                        </p:attrNameLst>
                                      </p:cBhvr>
                                      <p:to>
                                        <p:strVal val="visible"/>
                                      </p:to>
                                    </p:set>
                                    <p:animEffect transition="in" filter="blinds(horizontal)">
                                      <p:cBhvr>
                                        <p:cTn id="72" dur="500"/>
                                        <p:tgtEl>
                                          <p:spTgt spid="22531">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2531">
                                            <p:txEl>
                                              <p:pRg st="12" end="12"/>
                                            </p:txEl>
                                          </p:spTgt>
                                        </p:tgtEl>
                                        <p:attrNameLst>
                                          <p:attrName>style.visibility</p:attrName>
                                        </p:attrNameLst>
                                      </p:cBhvr>
                                      <p:to>
                                        <p:strVal val="visible"/>
                                      </p:to>
                                    </p:set>
                                    <p:animEffect transition="in" filter="blinds(horizontal)">
                                      <p:cBhvr>
                                        <p:cTn id="77" dur="500"/>
                                        <p:tgtEl>
                                          <p:spTgt spid="22531">
                                            <p:txEl>
                                              <p:pRg st="12" end="1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2531">
                                            <p:txEl>
                                              <p:pRg st="13" end="13"/>
                                            </p:txEl>
                                          </p:spTgt>
                                        </p:tgtEl>
                                        <p:attrNameLst>
                                          <p:attrName>style.visibility</p:attrName>
                                        </p:attrNameLst>
                                      </p:cBhvr>
                                      <p:to>
                                        <p:strVal val="visible"/>
                                      </p:to>
                                    </p:set>
                                    <p:animEffect transition="in" filter="blinds(horizontal)">
                                      <p:cBhvr>
                                        <p:cTn id="82" dur="500"/>
                                        <p:tgtEl>
                                          <p:spTgt spid="22531">
                                            <p:txEl>
                                              <p:pRg st="13" end="1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2531">
                                            <p:txEl>
                                              <p:pRg st="14" end="14"/>
                                            </p:txEl>
                                          </p:spTgt>
                                        </p:tgtEl>
                                        <p:attrNameLst>
                                          <p:attrName>style.visibility</p:attrName>
                                        </p:attrNameLst>
                                      </p:cBhvr>
                                      <p:to>
                                        <p:strVal val="visible"/>
                                      </p:to>
                                    </p:set>
                                    <p:animEffect transition="in" filter="blinds(horizontal)">
                                      <p:cBhvr>
                                        <p:cTn id="87" dur="500"/>
                                        <p:tgtEl>
                                          <p:spTgt spid="225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P spid="22532" grpId="0" bldLvl="0" animBg="1"/>
      <p:bldP spid="22532" grpId="1"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3554"/>
          <p:cNvSpPr>
            <a:spLocks noGrp="1" noChangeArrowheads="1"/>
          </p:cNvSpPr>
          <p:nvPr>
            <p:ph idx="1"/>
          </p:nvPr>
        </p:nvSpPr>
        <p:spPr>
          <a:xfrm>
            <a:off x="0" y="1038974"/>
            <a:ext cx="8229600" cy="4678451"/>
          </a:xfrm>
        </p:spPr>
        <p:txBody>
          <a:bodyPr/>
          <a:lstStyle/>
          <a:p>
            <a:pPr lvl="1">
              <a:lnSpc>
                <a:spcPct val="90000"/>
              </a:lnSpc>
              <a:buClr>
                <a:srgbClr val="FF0000"/>
              </a:buClr>
              <a:buFont typeface="Wingdings" panose="05000000000000000000" pitchFamily="2" charset="2"/>
              <a:buChar char="n"/>
            </a:pPr>
            <a:r>
              <a:rPr lang="zh-CN" altLang="en-US" sz="2400" b="1" dirty="0"/>
              <a:t>删除运算的实现：</a:t>
            </a:r>
            <a:r>
              <a:rPr lang="zh-CN" altLang="en-US" sz="2400" b="1" dirty="0">
                <a:solidFill>
                  <a:srgbClr val="FF0000"/>
                </a:solidFill>
              </a:rPr>
              <a:t>先画出流程图，再讨论</a:t>
            </a:r>
          </a:p>
          <a:p>
            <a:pPr lvl="2">
              <a:buFont typeface="Wingdings" panose="05000000000000000000" pitchFamily="2" charset="2"/>
              <a:buNone/>
            </a:pPr>
            <a:r>
              <a:rPr lang="en-US" altLang="zh-CN" sz="2000" dirty="0" err="1">
                <a:solidFill>
                  <a:srgbClr val="0000FF"/>
                </a:solidFill>
              </a:rPr>
              <a:t>error_code</a:t>
            </a:r>
            <a:r>
              <a:rPr lang="en-US" altLang="zh-CN" sz="2000" dirty="0"/>
              <a:t> List::</a:t>
            </a:r>
            <a:r>
              <a:rPr lang="en-US" altLang="zh-CN" sz="2000" dirty="0" err="1"/>
              <a:t>Delete_element</a:t>
            </a:r>
            <a:r>
              <a:rPr lang="en-US" altLang="zh-CN" sz="2000" dirty="0"/>
              <a:t>(</a:t>
            </a:r>
            <a:r>
              <a:rPr lang="en-US" altLang="zh-CN" sz="2000" dirty="0" err="1">
                <a:solidFill>
                  <a:srgbClr val="FF0000"/>
                </a:solidFill>
              </a:rPr>
              <a:t>const</a:t>
            </a:r>
            <a:r>
              <a:rPr lang="en-US" altLang="zh-CN" sz="2000" dirty="0"/>
              <a:t> </a:t>
            </a:r>
            <a:r>
              <a:rPr lang="en-US" altLang="zh-CN" sz="2000" dirty="0" err="1">
                <a:solidFill>
                  <a:srgbClr val="0000FF"/>
                </a:solidFill>
              </a:rPr>
              <a:t>int</a:t>
            </a:r>
            <a:r>
              <a:rPr lang="en-US" altLang="zh-CN" sz="2000" dirty="0"/>
              <a:t> </a:t>
            </a:r>
            <a:r>
              <a:rPr lang="en-US" altLang="zh-CN" sz="2000" i="1" dirty="0" err="1"/>
              <a:t>i</a:t>
            </a:r>
            <a:r>
              <a:rPr lang="en-US" altLang="zh-CN" sz="2000" dirty="0"/>
              <a:t>)</a:t>
            </a:r>
          </a:p>
          <a:p>
            <a:pPr lvl="2">
              <a:buFont typeface="Wingdings" panose="05000000000000000000" pitchFamily="2" charset="2"/>
              <a:buNone/>
            </a:pPr>
            <a:r>
              <a:rPr lang="en-US" altLang="zh-CN" sz="2000" dirty="0"/>
              <a:t>{       </a:t>
            </a:r>
            <a:r>
              <a:rPr lang="en-US" altLang="zh-CN" sz="2000" i="1" dirty="0"/>
              <a:t>p</a:t>
            </a:r>
            <a:r>
              <a:rPr lang="en-US" altLang="zh-CN" sz="2000" dirty="0"/>
              <a:t> = head; </a:t>
            </a:r>
            <a:r>
              <a:rPr lang="en-US" altLang="zh-CN" sz="2000" i="1" dirty="0"/>
              <a:t>j </a:t>
            </a:r>
            <a:r>
              <a:rPr lang="en-US" altLang="zh-CN" sz="2000" dirty="0"/>
              <a:t>= 0;</a:t>
            </a:r>
          </a:p>
          <a:p>
            <a:pPr lvl="2">
              <a:buFont typeface="Wingdings" panose="05000000000000000000" pitchFamily="2" charset="2"/>
              <a:buNone/>
            </a:pPr>
            <a:r>
              <a:rPr lang="en-US" altLang="zh-CN" sz="2000" dirty="0"/>
              <a:t>        </a:t>
            </a:r>
            <a:r>
              <a:rPr lang="en-US" altLang="zh-CN" sz="2000" dirty="0">
                <a:solidFill>
                  <a:srgbClr val="0000FF"/>
                </a:solidFill>
              </a:rPr>
              <a:t>while</a:t>
            </a:r>
            <a:r>
              <a:rPr lang="en-US" altLang="zh-CN" sz="2000" dirty="0"/>
              <a:t> ( </a:t>
            </a:r>
            <a:r>
              <a:rPr lang="en-US" altLang="zh-CN" sz="2000" i="1" dirty="0"/>
              <a:t>j</a:t>
            </a:r>
            <a:r>
              <a:rPr lang="en-US" altLang="zh-CN" sz="2000" dirty="0"/>
              <a:t> != </a:t>
            </a:r>
            <a:r>
              <a:rPr lang="en-US" altLang="zh-CN" sz="2000" i="1" dirty="0" err="1"/>
              <a:t>i</a:t>
            </a:r>
            <a:r>
              <a:rPr lang="en-US" altLang="zh-CN" sz="2000" dirty="0"/>
              <a:t> -1 &amp;&amp; </a:t>
            </a:r>
            <a:r>
              <a:rPr lang="en-US" altLang="zh-CN" sz="2000" i="1" dirty="0"/>
              <a:t>p</a:t>
            </a:r>
            <a:r>
              <a:rPr lang="en-US" altLang="zh-CN" sz="2000" dirty="0"/>
              <a:t> != NULL ){</a:t>
            </a:r>
          </a:p>
          <a:p>
            <a:pPr lvl="4">
              <a:buFont typeface="Wingdings" panose="05000000000000000000" pitchFamily="2" charset="2"/>
              <a:buNone/>
            </a:pPr>
            <a:r>
              <a:rPr lang="en-US" altLang="zh-CN" dirty="0"/>
              <a:t> </a:t>
            </a:r>
            <a:r>
              <a:rPr lang="en-US" altLang="zh-CN" i="1" dirty="0"/>
              <a:t>p</a:t>
            </a:r>
            <a:r>
              <a:rPr lang="en-US" altLang="zh-CN" dirty="0"/>
              <a:t> = </a:t>
            </a:r>
            <a:r>
              <a:rPr lang="en-US" altLang="zh-CN" i="1" dirty="0"/>
              <a:t>p</a:t>
            </a:r>
            <a:r>
              <a:rPr lang="en-US" altLang="zh-CN" dirty="0"/>
              <a:t> </a:t>
            </a:r>
            <a:r>
              <a:rPr lang="en-US" altLang="zh-CN" sz="1600" dirty="0">
                <a:cs typeface="Times New Roman" panose="02020603050405020304" pitchFamily="18" charset="0"/>
                <a:sym typeface="Wingdings" panose="05000000000000000000" pitchFamily="2" charset="2"/>
              </a:rPr>
              <a:t></a:t>
            </a:r>
            <a:r>
              <a:rPr lang="en-US" altLang="zh-CN" dirty="0"/>
              <a:t> next; j ++;</a:t>
            </a:r>
          </a:p>
          <a:p>
            <a:pPr lvl="2">
              <a:buFont typeface="Wingdings" panose="05000000000000000000" pitchFamily="2" charset="2"/>
              <a:buNone/>
            </a:pPr>
            <a:r>
              <a:rPr lang="en-US" altLang="zh-CN" sz="2000" dirty="0"/>
              <a:t>         }</a:t>
            </a:r>
          </a:p>
          <a:p>
            <a:pPr lvl="2">
              <a:buFont typeface="Wingdings" panose="05000000000000000000" pitchFamily="2" charset="2"/>
              <a:buNone/>
            </a:pPr>
            <a:r>
              <a:rPr lang="en-US" altLang="zh-CN" sz="2000" dirty="0"/>
              <a:t>        </a:t>
            </a:r>
            <a:r>
              <a:rPr lang="en-US" altLang="zh-CN" sz="2000" dirty="0">
                <a:solidFill>
                  <a:srgbClr val="0000FF"/>
                </a:solidFill>
              </a:rPr>
              <a:t>if</a:t>
            </a:r>
            <a:r>
              <a:rPr lang="en-US" altLang="zh-CN" sz="2000" dirty="0"/>
              <a:t> (</a:t>
            </a:r>
            <a:r>
              <a:rPr lang="en-US" altLang="zh-CN" sz="2000" i="1" dirty="0"/>
              <a:t> </a:t>
            </a:r>
            <a:r>
              <a:rPr lang="en-US" altLang="zh-CN" sz="2000" i="1" dirty="0" err="1"/>
              <a:t>i</a:t>
            </a:r>
            <a:r>
              <a:rPr lang="en-US" altLang="zh-CN" sz="2000" i="1" dirty="0"/>
              <a:t> </a:t>
            </a:r>
            <a:r>
              <a:rPr lang="en-US" altLang="zh-CN" sz="2000" dirty="0"/>
              <a:t>&lt; 1 || </a:t>
            </a:r>
            <a:r>
              <a:rPr lang="en-US" altLang="zh-CN" sz="2000" i="1" dirty="0" err="1"/>
              <a:t>i</a:t>
            </a:r>
            <a:r>
              <a:rPr lang="en-US" altLang="zh-CN" sz="2000" dirty="0"/>
              <a:t> &gt; count ) // </a:t>
            </a:r>
            <a:r>
              <a:rPr lang="en-US" altLang="zh-CN" sz="2000" dirty="0">
                <a:solidFill>
                  <a:srgbClr val="0000FF"/>
                </a:solidFill>
              </a:rPr>
              <a:t>if</a:t>
            </a:r>
            <a:r>
              <a:rPr lang="en-US" altLang="zh-CN" sz="2000" dirty="0"/>
              <a:t> ( </a:t>
            </a:r>
            <a:r>
              <a:rPr lang="en-US" altLang="zh-CN" sz="2000" i="1" dirty="0"/>
              <a:t>p</a:t>
            </a:r>
            <a:r>
              <a:rPr lang="en-US" altLang="zh-CN" sz="2000" dirty="0"/>
              <a:t> == NULL || </a:t>
            </a:r>
            <a:r>
              <a:rPr lang="en-US" altLang="zh-CN" sz="2000" i="1" dirty="0" err="1"/>
              <a:t>p</a:t>
            </a:r>
            <a:r>
              <a:rPr lang="en-US" altLang="zh-CN" sz="1600" dirty="0" err="1">
                <a:cs typeface="Times New Roman" panose="02020603050405020304" pitchFamily="18" charset="0"/>
                <a:sym typeface="Wingdings" panose="05000000000000000000" pitchFamily="2" charset="2"/>
              </a:rPr>
              <a:t></a:t>
            </a:r>
            <a:r>
              <a:rPr lang="en-US" altLang="zh-CN" sz="2000" dirty="0" err="1"/>
              <a:t>next</a:t>
            </a:r>
            <a:r>
              <a:rPr lang="en-US" altLang="zh-CN" sz="2000" dirty="0"/>
              <a:t>==NULL )</a:t>
            </a:r>
          </a:p>
          <a:p>
            <a:pPr lvl="2">
              <a:buFont typeface="Wingdings" panose="05000000000000000000" pitchFamily="2" charset="2"/>
              <a:buNone/>
            </a:pPr>
            <a:r>
              <a:rPr lang="en-US" altLang="zh-CN" sz="2000" dirty="0"/>
              <a:t>               </a:t>
            </a:r>
            <a:r>
              <a:rPr lang="en-US" altLang="zh-CN" sz="2000" dirty="0">
                <a:solidFill>
                  <a:srgbClr val="0000FF"/>
                </a:solidFill>
              </a:rPr>
              <a:t>return</a:t>
            </a:r>
            <a:r>
              <a:rPr lang="en-US" altLang="zh-CN" sz="2000" dirty="0"/>
              <a:t> </a:t>
            </a:r>
            <a:r>
              <a:rPr lang="en-US" altLang="zh-CN" sz="2000" dirty="0" err="1"/>
              <a:t>range_error</a:t>
            </a:r>
            <a:r>
              <a:rPr lang="en-US" altLang="zh-CN" sz="2000" dirty="0"/>
              <a:t>;</a:t>
            </a:r>
          </a:p>
          <a:p>
            <a:pPr lvl="2">
              <a:buFont typeface="Wingdings" panose="05000000000000000000" pitchFamily="2" charset="2"/>
              <a:buNone/>
            </a:pPr>
            <a:r>
              <a:rPr lang="en-US" altLang="zh-CN" sz="2000" dirty="0"/>
              <a:t>        </a:t>
            </a:r>
            <a:r>
              <a:rPr lang="en-US" altLang="zh-CN" sz="2000" i="1" dirty="0"/>
              <a:t>u </a:t>
            </a:r>
            <a:r>
              <a:rPr lang="en-US" altLang="zh-CN" sz="2000" dirty="0"/>
              <a:t>= </a:t>
            </a:r>
            <a:r>
              <a:rPr lang="en-US" altLang="zh-CN" sz="2000" i="1" dirty="0"/>
              <a:t>p</a:t>
            </a:r>
            <a:r>
              <a:rPr lang="en-US" altLang="zh-CN" sz="2000" dirty="0"/>
              <a:t> </a:t>
            </a:r>
            <a:r>
              <a:rPr lang="en-US" altLang="zh-CN" sz="1600" dirty="0">
                <a:cs typeface="Times New Roman" panose="02020603050405020304" pitchFamily="18" charset="0"/>
                <a:sym typeface="Wingdings" panose="05000000000000000000" pitchFamily="2" charset="2"/>
              </a:rPr>
              <a:t></a:t>
            </a:r>
            <a:r>
              <a:rPr lang="en-US" altLang="zh-CN" sz="2000" dirty="0"/>
              <a:t> next;</a:t>
            </a:r>
          </a:p>
          <a:p>
            <a:pPr lvl="2">
              <a:buFont typeface="Wingdings" panose="05000000000000000000" pitchFamily="2" charset="2"/>
              <a:buNone/>
            </a:pPr>
            <a:r>
              <a:rPr lang="en-US" altLang="zh-CN" sz="2000" dirty="0"/>
              <a:t>        </a:t>
            </a:r>
            <a:r>
              <a:rPr lang="en-US" altLang="zh-CN" sz="2000" i="1" dirty="0"/>
              <a:t>p</a:t>
            </a:r>
            <a:r>
              <a:rPr lang="en-US" altLang="zh-CN" sz="2000" dirty="0"/>
              <a:t> </a:t>
            </a:r>
            <a:r>
              <a:rPr lang="en-US" altLang="zh-CN" sz="1600" dirty="0">
                <a:cs typeface="Times New Roman" panose="02020603050405020304" pitchFamily="18" charset="0"/>
                <a:sym typeface="Wingdings" panose="05000000000000000000" pitchFamily="2" charset="2"/>
              </a:rPr>
              <a:t></a:t>
            </a:r>
            <a:r>
              <a:rPr lang="en-US" altLang="zh-CN" sz="2000" dirty="0"/>
              <a:t> next = </a:t>
            </a:r>
            <a:r>
              <a:rPr lang="en-US" altLang="zh-CN" sz="2000" i="1" dirty="0"/>
              <a:t>u</a:t>
            </a:r>
            <a:r>
              <a:rPr lang="en-US" altLang="zh-CN" sz="2000" dirty="0"/>
              <a:t> </a:t>
            </a:r>
            <a:r>
              <a:rPr lang="en-US" altLang="zh-CN" sz="1600" dirty="0">
                <a:cs typeface="Times New Roman" panose="02020603050405020304" pitchFamily="18" charset="0"/>
                <a:sym typeface="Wingdings" panose="05000000000000000000" pitchFamily="2" charset="2"/>
              </a:rPr>
              <a:t></a:t>
            </a:r>
            <a:r>
              <a:rPr lang="en-US" altLang="zh-CN" sz="2000" dirty="0"/>
              <a:t> next; </a:t>
            </a:r>
          </a:p>
          <a:p>
            <a:pPr lvl="2">
              <a:buFont typeface="Wingdings" panose="05000000000000000000" pitchFamily="2" charset="2"/>
              <a:buNone/>
            </a:pPr>
            <a:r>
              <a:rPr lang="en-US" altLang="zh-CN" sz="2000" dirty="0"/>
              <a:t>        </a:t>
            </a:r>
            <a:r>
              <a:rPr lang="en-US" altLang="zh-CN" sz="2000" dirty="0">
                <a:solidFill>
                  <a:srgbClr val="0000FF"/>
                </a:solidFill>
              </a:rPr>
              <a:t>delete</a:t>
            </a:r>
            <a:r>
              <a:rPr lang="en-US" altLang="zh-CN" sz="2000" dirty="0"/>
              <a:t> </a:t>
            </a:r>
            <a:r>
              <a:rPr lang="en-US" altLang="zh-CN" sz="2000" i="1" dirty="0"/>
              <a:t>u</a:t>
            </a:r>
            <a:r>
              <a:rPr lang="en-US" altLang="zh-CN" sz="2000" dirty="0"/>
              <a:t>;</a:t>
            </a:r>
          </a:p>
          <a:p>
            <a:pPr lvl="2">
              <a:buFont typeface="Wingdings" panose="05000000000000000000" pitchFamily="2" charset="2"/>
              <a:buNone/>
            </a:pPr>
            <a:r>
              <a:rPr lang="en-US" altLang="zh-CN" sz="2000" dirty="0"/>
              <a:t>        count--;</a:t>
            </a:r>
          </a:p>
          <a:p>
            <a:pPr lvl="2">
              <a:buFont typeface="Wingdings" panose="05000000000000000000" pitchFamily="2" charset="2"/>
              <a:buNone/>
            </a:pPr>
            <a:r>
              <a:rPr lang="en-US" altLang="zh-CN" sz="2000" dirty="0"/>
              <a:t>        </a:t>
            </a:r>
            <a:r>
              <a:rPr lang="en-US" altLang="zh-CN" sz="2000" dirty="0">
                <a:solidFill>
                  <a:srgbClr val="0000FF"/>
                </a:solidFill>
              </a:rPr>
              <a:t>return</a:t>
            </a:r>
            <a:r>
              <a:rPr lang="en-US" altLang="zh-CN" sz="2000" dirty="0"/>
              <a:t> success;</a:t>
            </a:r>
          </a:p>
          <a:p>
            <a:pPr lvl="2">
              <a:buFont typeface="Wingdings" panose="05000000000000000000" pitchFamily="2" charset="2"/>
              <a:buNone/>
            </a:pPr>
            <a:r>
              <a:rPr lang="en-US" altLang="zh-CN" sz="2000" dirty="0"/>
              <a:t>}</a:t>
            </a:r>
            <a:endParaRPr lang="zh-CN" altLang="en-US" sz="2000" dirty="0"/>
          </a:p>
        </p:txBody>
      </p:sp>
      <p:sp>
        <p:nvSpPr>
          <p:cNvPr id="23556" name="文本框 23555"/>
          <p:cNvSpPr txBox="1">
            <a:spLocks noChangeArrowheads="1"/>
          </p:cNvSpPr>
          <p:nvPr/>
        </p:nvSpPr>
        <p:spPr bwMode="auto">
          <a:xfrm>
            <a:off x="4427984" y="3645024"/>
            <a:ext cx="2839963" cy="369332"/>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0" hangingPunct="0">
              <a:spcBef>
                <a:spcPct val="50000"/>
              </a:spcBef>
            </a:pPr>
            <a:r>
              <a:rPr lang="zh-CN" altLang="en-US" b="1">
                <a:latin typeface="Arial" panose="020B0604020202020204" pitchFamily="34" charset="0"/>
              </a:rPr>
              <a:t>序号不正确：如何判断？</a:t>
            </a:r>
          </a:p>
        </p:txBody>
      </p:sp>
      <p:sp>
        <p:nvSpPr>
          <p:cNvPr id="2"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ED1933EF-D8E1-4C63-A041-FD85D5F9803C}" type="slidenum">
              <a:rPr lang="zh-CN" altLang="en-US" smtClean="0">
                <a:latin typeface="Times New Roman" panose="02020603050405020304" pitchFamily="18" charset="0"/>
              </a:rPr>
              <a:pPr/>
              <a:t>24</a:t>
            </a:fld>
            <a:endParaRPr lang="zh-CN" altLang="en-US">
              <a:latin typeface="Times New Roman" panose="02020603050405020304" pitchFamily="18" charset="0"/>
            </a:endParaRPr>
          </a:p>
        </p:txBody>
      </p:sp>
      <p:grpSp>
        <p:nvGrpSpPr>
          <p:cNvPr id="7" name="组合 67"/>
          <p:cNvGrpSpPr/>
          <p:nvPr/>
        </p:nvGrpSpPr>
        <p:grpSpPr>
          <a:xfrm>
            <a:off x="-1260648" y="90869"/>
            <a:ext cx="7317240" cy="698583"/>
            <a:chOff x="-879430" y="4179148"/>
            <a:chExt cx="7317240" cy="698583"/>
          </a:xfrm>
        </p:grpSpPr>
        <p:grpSp>
          <p:nvGrpSpPr>
            <p:cNvPr id="8" name="组合 106"/>
            <p:cNvGrpSpPr/>
            <p:nvPr/>
          </p:nvGrpSpPr>
          <p:grpSpPr>
            <a:xfrm>
              <a:off x="-879430" y="4179148"/>
              <a:ext cx="7317240" cy="698583"/>
              <a:chOff x="-888955" y="4179148"/>
              <a:chExt cx="7317240"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888955" y="4179148"/>
                <a:ext cx="731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5.3 </a:t>
                </a:r>
                <a:r>
                  <a:rPr lang="zh-CN" altLang="en-US" sz="3600" b="1" dirty="0">
                    <a:latin typeface="黑体" panose="02010609060101010101" pitchFamily="49" charset="-122"/>
                    <a:ea typeface="黑体" panose="02010609060101010101" pitchFamily="49" charset="-122"/>
                  </a:rPr>
                  <a:t>链表</a:t>
                </a: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7" dur="500"/>
                                        <p:tgtEl>
                                          <p:spTgt spid="23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22" dur="500"/>
                                        <p:tgtEl>
                                          <p:spTgt spid="23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27" dur="500"/>
                                        <p:tgtEl>
                                          <p:spTgt spid="235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32" dur="500"/>
                                        <p:tgtEl>
                                          <p:spTgt spid="235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1" nodeType="clickEffect">
                                  <p:stCondLst>
                                    <p:cond delay="0"/>
                                  </p:stCondLst>
                                  <p:childTnLst>
                                    <p:set>
                                      <p:cBhvr>
                                        <p:cTn id="36" dur="1" fill="hold">
                                          <p:stCondLst>
                                            <p:cond delay="0"/>
                                          </p:stCondLst>
                                        </p:cTn>
                                        <p:tgtEl>
                                          <p:spTgt spid="23556"/>
                                        </p:tgtEl>
                                        <p:attrNameLst>
                                          <p:attrName>style.visibility</p:attrName>
                                        </p:attrNameLst>
                                      </p:cBhvr>
                                      <p:to>
                                        <p:strVal val="visible"/>
                                      </p:to>
                                    </p:set>
                                    <p:animEffect transition="in" filter="blinds(horizontal)">
                                      <p:cBhvr>
                                        <p:cTn id="37" dur="500"/>
                                        <p:tgtEl>
                                          <p:spTgt spid="2355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42" dur="500"/>
                                        <p:tgtEl>
                                          <p:spTgt spid="2355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555">
                                            <p:txEl>
                                              <p:pRg st="7" end="7"/>
                                            </p:txEl>
                                          </p:spTgt>
                                        </p:tgtEl>
                                        <p:attrNameLst>
                                          <p:attrName>style.visibility</p:attrName>
                                        </p:attrNameLst>
                                      </p:cBhvr>
                                      <p:to>
                                        <p:strVal val="visible"/>
                                      </p:to>
                                    </p:set>
                                    <p:animEffect transition="in" filter="blinds(horizontal)">
                                      <p:cBhvr>
                                        <p:cTn id="47" dur="500"/>
                                        <p:tgtEl>
                                          <p:spTgt spid="2355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0" nodeType="clickEffect">
                                  <p:stCondLst>
                                    <p:cond delay="0"/>
                                  </p:stCondLst>
                                  <p:childTnLst>
                                    <p:animEffect transition="out" filter="blinds(horizontal)">
                                      <p:cBhvr>
                                        <p:cTn id="51" dur="500"/>
                                        <p:tgtEl>
                                          <p:spTgt spid="23556"/>
                                        </p:tgtEl>
                                      </p:cBhvr>
                                    </p:animEffect>
                                    <p:set>
                                      <p:cBhvr>
                                        <p:cTn id="52" dur="1" fill="hold">
                                          <p:stCondLst>
                                            <p:cond delay="499"/>
                                          </p:stCondLst>
                                        </p:cTn>
                                        <p:tgtEl>
                                          <p:spTgt spid="2355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3555">
                                            <p:txEl>
                                              <p:pRg st="8" end="8"/>
                                            </p:txEl>
                                          </p:spTgt>
                                        </p:tgtEl>
                                        <p:attrNameLst>
                                          <p:attrName>style.visibility</p:attrName>
                                        </p:attrNameLst>
                                      </p:cBhvr>
                                      <p:to>
                                        <p:strVal val="visible"/>
                                      </p:to>
                                    </p:set>
                                    <p:animEffect transition="in" filter="blinds(horizontal)">
                                      <p:cBhvr>
                                        <p:cTn id="57" dur="500"/>
                                        <p:tgtEl>
                                          <p:spTgt spid="23555">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3555">
                                            <p:txEl>
                                              <p:pRg st="9" end="9"/>
                                            </p:txEl>
                                          </p:spTgt>
                                        </p:tgtEl>
                                        <p:attrNameLst>
                                          <p:attrName>style.visibility</p:attrName>
                                        </p:attrNameLst>
                                      </p:cBhvr>
                                      <p:to>
                                        <p:strVal val="visible"/>
                                      </p:to>
                                    </p:set>
                                    <p:animEffect transition="in" filter="blinds(horizontal)">
                                      <p:cBhvr>
                                        <p:cTn id="62" dur="500"/>
                                        <p:tgtEl>
                                          <p:spTgt spid="23555">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3555">
                                            <p:txEl>
                                              <p:pRg st="10" end="10"/>
                                            </p:txEl>
                                          </p:spTgt>
                                        </p:tgtEl>
                                        <p:attrNameLst>
                                          <p:attrName>style.visibility</p:attrName>
                                        </p:attrNameLst>
                                      </p:cBhvr>
                                      <p:to>
                                        <p:strVal val="visible"/>
                                      </p:to>
                                    </p:set>
                                    <p:animEffect transition="in" filter="blinds(horizontal)">
                                      <p:cBhvr>
                                        <p:cTn id="67" dur="500"/>
                                        <p:tgtEl>
                                          <p:spTgt spid="23555">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3555">
                                            <p:txEl>
                                              <p:pRg st="11" end="11"/>
                                            </p:txEl>
                                          </p:spTgt>
                                        </p:tgtEl>
                                        <p:attrNameLst>
                                          <p:attrName>style.visibility</p:attrName>
                                        </p:attrNameLst>
                                      </p:cBhvr>
                                      <p:to>
                                        <p:strVal val="visible"/>
                                      </p:to>
                                    </p:set>
                                    <p:animEffect transition="in" filter="blinds(horizontal)">
                                      <p:cBhvr>
                                        <p:cTn id="72" dur="500"/>
                                        <p:tgtEl>
                                          <p:spTgt spid="23555">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3555">
                                            <p:txEl>
                                              <p:pRg st="12" end="12"/>
                                            </p:txEl>
                                          </p:spTgt>
                                        </p:tgtEl>
                                        <p:attrNameLst>
                                          <p:attrName>style.visibility</p:attrName>
                                        </p:attrNameLst>
                                      </p:cBhvr>
                                      <p:to>
                                        <p:strVal val="visible"/>
                                      </p:to>
                                    </p:set>
                                    <p:animEffect transition="in" filter="blinds(horizontal)">
                                      <p:cBhvr>
                                        <p:cTn id="77" dur="500"/>
                                        <p:tgtEl>
                                          <p:spTgt spid="23555">
                                            <p:txEl>
                                              <p:pRg st="12" end="1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3555">
                                            <p:txEl>
                                              <p:pRg st="13" end="13"/>
                                            </p:txEl>
                                          </p:spTgt>
                                        </p:tgtEl>
                                        <p:attrNameLst>
                                          <p:attrName>style.visibility</p:attrName>
                                        </p:attrNameLst>
                                      </p:cBhvr>
                                      <p:to>
                                        <p:strVal val="visible"/>
                                      </p:to>
                                    </p:set>
                                    <p:animEffect transition="in" filter="blinds(horizontal)">
                                      <p:cBhvr>
                                        <p:cTn id="82" dur="500"/>
                                        <p:tgtEl>
                                          <p:spTgt spid="2355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P spid="23556" grpId="0" bldLvl="0" animBg="1"/>
      <p:bldP spid="23556" grpId="1"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4578"/>
          <p:cNvSpPr>
            <a:spLocks noGrp="1"/>
          </p:cNvSpPr>
          <p:nvPr>
            <p:ph idx="1"/>
          </p:nvPr>
        </p:nvSpPr>
        <p:spPr>
          <a:xfrm>
            <a:off x="419370" y="1002414"/>
            <a:ext cx="8229600" cy="4678451"/>
          </a:xfrm>
        </p:spPr>
        <p:txBody>
          <a:bodyPr/>
          <a:lstStyle/>
          <a:p>
            <a:pPr>
              <a:lnSpc>
                <a:spcPct val="80000"/>
              </a:lnSpc>
              <a:buClr>
                <a:srgbClr val="FF0000"/>
              </a:buClr>
              <a:buFont typeface="Wingdings" panose="05000000000000000000" pitchFamily="2" charset="2"/>
              <a:buChar char="n"/>
            </a:pPr>
            <a:r>
              <a:rPr lang="zh-CN" altLang="en-US" sz="2200" b="1" dirty="0">
                <a:solidFill>
                  <a:srgbClr val="FF0000"/>
                </a:solidFill>
              </a:rPr>
              <a:t>构造链表</a:t>
            </a:r>
            <a:endParaRPr lang="zh-CN" altLang="en-US" sz="2200" b="1" dirty="0"/>
          </a:p>
          <a:p>
            <a:pPr marL="400050" lvl="1" indent="0">
              <a:lnSpc>
                <a:spcPct val="80000"/>
              </a:lnSpc>
            </a:pPr>
            <a:r>
              <a:rPr lang="zh-CN" altLang="en-US" sz="2200" b="1" dirty="0">
                <a:solidFill>
                  <a:srgbClr val="FF0000"/>
                </a:solidFill>
              </a:rPr>
              <a:t>基本方法</a:t>
            </a:r>
            <a:r>
              <a:rPr lang="zh-CN" altLang="en-US" sz="2200" b="1" dirty="0"/>
              <a:t>：</a:t>
            </a:r>
          </a:p>
          <a:p>
            <a:pPr lvl="2">
              <a:lnSpc>
                <a:spcPct val="80000"/>
              </a:lnSpc>
              <a:buFont typeface="Wingdings" panose="05000000000000000000" pitchFamily="2" charset="2"/>
              <a:buNone/>
            </a:pPr>
            <a:r>
              <a:rPr lang="zh-CN" altLang="en-US" sz="2200" b="1" dirty="0"/>
              <a:t>从键盘输入数据，每读入一个元素，产生结点装入，</a:t>
            </a:r>
          </a:p>
          <a:p>
            <a:pPr lvl="2">
              <a:lnSpc>
                <a:spcPct val="80000"/>
              </a:lnSpc>
              <a:buFont typeface="Wingdings" panose="05000000000000000000" pitchFamily="2" charset="2"/>
              <a:buNone/>
            </a:pPr>
            <a:r>
              <a:rPr lang="zh-CN" altLang="en-US" sz="2200" b="1" dirty="0"/>
              <a:t>插入链表中，重复上述操作</a:t>
            </a:r>
          </a:p>
          <a:p>
            <a:pPr>
              <a:lnSpc>
                <a:spcPct val="80000"/>
              </a:lnSpc>
              <a:buClr>
                <a:srgbClr val="FF0000"/>
              </a:buClr>
              <a:buFont typeface="Wingdings" panose="05000000000000000000" pitchFamily="2" charset="2"/>
              <a:buChar char="n"/>
            </a:pPr>
            <a:r>
              <a:rPr lang="zh-CN" altLang="en-US" sz="2200" b="1" dirty="0">
                <a:solidFill>
                  <a:srgbClr val="FF0000"/>
                </a:solidFill>
              </a:rPr>
              <a:t>讨论</a:t>
            </a:r>
            <a:r>
              <a:rPr lang="zh-CN" altLang="en-US" sz="2200" b="1" dirty="0"/>
              <a:t>：</a:t>
            </a:r>
          </a:p>
          <a:p>
            <a:pPr lvl="1">
              <a:lnSpc>
                <a:spcPct val="80000"/>
              </a:lnSpc>
            </a:pPr>
            <a:r>
              <a:rPr lang="zh-CN" altLang="en-US" sz="2200" b="1" dirty="0">
                <a:solidFill>
                  <a:srgbClr val="FF0000"/>
                </a:solidFill>
              </a:rPr>
              <a:t>产生结点</a:t>
            </a:r>
            <a:r>
              <a:rPr lang="zh-CN" altLang="en-US" sz="2200" b="1" dirty="0"/>
              <a:t>：</a:t>
            </a:r>
            <a:r>
              <a:rPr lang="en-US" altLang="zh-CN" sz="2200" b="1" i="1" dirty="0"/>
              <a:t>s</a:t>
            </a:r>
            <a:r>
              <a:rPr lang="en-US" altLang="zh-CN" sz="2200" b="1" dirty="0"/>
              <a:t> = new node; </a:t>
            </a:r>
            <a:r>
              <a:rPr lang="en-US" altLang="zh-CN" sz="2200" b="1" i="1" dirty="0"/>
              <a:t>s </a:t>
            </a:r>
            <a:r>
              <a:rPr lang="en-US" altLang="zh-CN" sz="1600" dirty="0">
                <a:cs typeface="Times New Roman" panose="02020603050405020304" pitchFamily="18" charset="0"/>
                <a:sym typeface="Wingdings" panose="05000000000000000000" pitchFamily="2" charset="2"/>
              </a:rPr>
              <a:t></a:t>
            </a:r>
            <a:r>
              <a:rPr lang="en-US" altLang="zh-CN" sz="2400" dirty="0">
                <a:cs typeface="Times New Roman" panose="02020603050405020304" pitchFamily="18" charset="0"/>
                <a:sym typeface="Wingdings" panose="05000000000000000000" pitchFamily="2" charset="2"/>
              </a:rPr>
              <a:t> </a:t>
            </a:r>
            <a:r>
              <a:rPr lang="en-US" altLang="zh-CN" sz="2200" b="1" dirty="0"/>
              <a:t>data = </a:t>
            </a:r>
            <a:r>
              <a:rPr lang="en-US" altLang="zh-CN" sz="2200" b="1" i="1" dirty="0"/>
              <a:t>x</a:t>
            </a:r>
            <a:r>
              <a:rPr lang="en-US" altLang="zh-CN" sz="2200" b="1" dirty="0"/>
              <a:t>;</a:t>
            </a:r>
          </a:p>
          <a:p>
            <a:pPr lvl="1">
              <a:lnSpc>
                <a:spcPct val="80000"/>
              </a:lnSpc>
            </a:pPr>
            <a:r>
              <a:rPr lang="zh-CN" altLang="en-US" sz="2200" b="1" dirty="0">
                <a:solidFill>
                  <a:srgbClr val="FF0000"/>
                </a:solidFill>
              </a:rPr>
              <a:t>插入链表</a:t>
            </a:r>
            <a:r>
              <a:rPr lang="zh-CN" altLang="en-US" sz="2200" b="1" dirty="0"/>
              <a:t>：插入位置如何确定</a:t>
            </a:r>
            <a:r>
              <a:rPr lang="en-US" altLang="zh-CN" sz="2200" b="1" dirty="0"/>
              <a:t>?</a:t>
            </a:r>
            <a:endParaRPr lang="zh-CN" altLang="en-US" sz="2200" b="1" dirty="0"/>
          </a:p>
          <a:p>
            <a:pPr lvl="1">
              <a:lnSpc>
                <a:spcPct val="80000"/>
              </a:lnSpc>
              <a:buFont typeface="Wingdings" panose="05000000000000000000" pitchFamily="2" charset="2"/>
              <a:buNone/>
            </a:pPr>
            <a:r>
              <a:rPr lang="zh-CN" altLang="en-US" sz="2200" b="1" dirty="0"/>
              <a:t>    典型地，有表头、表尾两个位置可选               </a:t>
            </a:r>
          </a:p>
          <a:p>
            <a:pPr lvl="1">
              <a:lnSpc>
                <a:spcPct val="80000"/>
              </a:lnSpc>
              <a:buFont typeface="Wingdings" panose="05000000000000000000" pitchFamily="2" charset="2"/>
              <a:buNone/>
            </a:pPr>
            <a:r>
              <a:rPr lang="zh-CN" altLang="en-US" sz="2200" b="1" dirty="0"/>
              <a:t>    对应到：</a:t>
            </a:r>
            <a:r>
              <a:rPr lang="zh-CN" altLang="en-US" sz="2200" b="1" dirty="0">
                <a:solidFill>
                  <a:srgbClr val="FF0000"/>
                </a:solidFill>
              </a:rPr>
              <a:t>表头插入法</a:t>
            </a:r>
            <a:r>
              <a:rPr lang="zh-CN" altLang="en-US" sz="2200" b="1" dirty="0"/>
              <a:t>、</a:t>
            </a:r>
            <a:r>
              <a:rPr lang="zh-CN" altLang="en-US" sz="2200" b="1" dirty="0">
                <a:solidFill>
                  <a:srgbClr val="FF0000"/>
                </a:solidFill>
              </a:rPr>
              <a:t>表尾插入 法</a:t>
            </a:r>
            <a:endParaRPr lang="zh-CN" altLang="en-US" sz="2200" b="1" dirty="0"/>
          </a:p>
          <a:p>
            <a:pPr lvl="1">
              <a:lnSpc>
                <a:spcPct val="80000"/>
              </a:lnSpc>
              <a:buFont typeface="Wingdings" panose="05000000000000000000" pitchFamily="2" charset="2"/>
              <a:buNone/>
            </a:pPr>
            <a:r>
              <a:rPr lang="zh-CN" altLang="en-US" sz="2200" b="1" dirty="0"/>
              <a:t>    重复上述操作： 何时结束</a:t>
            </a:r>
            <a:r>
              <a:rPr lang="en-US" altLang="zh-CN" sz="2200" b="1" dirty="0"/>
              <a:t>?</a:t>
            </a:r>
            <a:endParaRPr lang="zh-CN" altLang="en-US" sz="2200" b="1" dirty="0"/>
          </a:p>
          <a:p>
            <a:pPr lvl="1">
              <a:lnSpc>
                <a:spcPct val="80000"/>
              </a:lnSpc>
              <a:spcBef>
                <a:spcPts val="0"/>
              </a:spcBef>
              <a:buFont typeface="Wingdings" panose="05000000000000000000" pitchFamily="2" charset="2"/>
              <a:buNone/>
            </a:pPr>
            <a:endParaRPr lang="zh-CN" altLang="en-US" sz="1800" b="1" dirty="0"/>
          </a:p>
          <a:p>
            <a:pPr>
              <a:lnSpc>
                <a:spcPct val="80000"/>
              </a:lnSpc>
              <a:buClr>
                <a:srgbClr val="FF0000"/>
              </a:buClr>
              <a:buFont typeface="Wingdings" panose="05000000000000000000" pitchFamily="2" charset="2"/>
              <a:buChar char="n"/>
            </a:pPr>
            <a:r>
              <a:rPr lang="zh-CN" altLang="en-US" sz="2200" b="1" dirty="0"/>
              <a:t>封装到链表类中，增加两个成员函数：</a:t>
            </a:r>
          </a:p>
          <a:p>
            <a:pPr lvl="1">
              <a:lnSpc>
                <a:spcPct val="80000"/>
              </a:lnSpc>
              <a:buFont typeface="Wingdings" panose="05000000000000000000" pitchFamily="2" charset="2"/>
              <a:buNone/>
            </a:pPr>
            <a:r>
              <a:rPr lang="en-US" altLang="zh-CN" sz="1800" b="1" dirty="0">
                <a:solidFill>
                  <a:srgbClr val="0000FF"/>
                </a:solidFill>
              </a:rPr>
              <a:t>class</a:t>
            </a:r>
            <a:r>
              <a:rPr lang="en-US" altLang="zh-CN" sz="1800" b="1" dirty="0"/>
              <a:t> List{</a:t>
            </a:r>
          </a:p>
          <a:p>
            <a:pPr lvl="1">
              <a:lnSpc>
                <a:spcPct val="80000"/>
              </a:lnSpc>
              <a:buFont typeface="Wingdings" panose="05000000000000000000" pitchFamily="2" charset="2"/>
              <a:buNone/>
            </a:pPr>
            <a:r>
              <a:rPr lang="en-US" altLang="zh-CN" sz="1800" b="1" dirty="0">
                <a:solidFill>
                  <a:srgbClr val="0000FF"/>
                </a:solidFill>
              </a:rPr>
              <a:t>public</a:t>
            </a:r>
            <a:r>
              <a:rPr lang="en-US" altLang="zh-CN" sz="1800" b="1" dirty="0"/>
              <a:t>:</a:t>
            </a:r>
          </a:p>
          <a:p>
            <a:pPr lvl="1">
              <a:lnSpc>
                <a:spcPct val="80000"/>
              </a:lnSpc>
              <a:buFont typeface="Wingdings" panose="05000000000000000000" pitchFamily="2" charset="2"/>
              <a:buNone/>
            </a:pPr>
            <a:r>
              <a:rPr lang="en-US" altLang="zh-CN" sz="1800" b="1" dirty="0"/>
              <a:t>  … … </a:t>
            </a:r>
          </a:p>
          <a:p>
            <a:pPr lvl="1">
              <a:lnSpc>
                <a:spcPct val="80000"/>
              </a:lnSpc>
              <a:buFont typeface="Wingdings" panose="05000000000000000000" pitchFamily="2" charset="2"/>
              <a:buNone/>
            </a:pPr>
            <a:r>
              <a:rPr lang="en-US" altLang="zh-CN" sz="1800" b="1" dirty="0"/>
              <a:t>  void </a:t>
            </a:r>
            <a:r>
              <a:rPr lang="en-US" altLang="zh-CN" sz="1800" b="1" dirty="0" err="1"/>
              <a:t>CreateFromHead</a:t>
            </a:r>
            <a:r>
              <a:rPr lang="en-US" altLang="zh-CN" sz="1800" b="1" dirty="0"/>
              <a:t>();  //</a:t>
            </a:r>
            <a:r>
              <a:rPr lang="zh-CN" altLang="en-US" sz="1800" b="1" dirty="0"/>
              <a:t>表头插入法</a:t>
            </a:r>
          </a:p>
          <a:p>
            <a:pPr lvl="1">
              <a:lnSpc>
                <a:spcPct val="80000"/>
              </a:lnSpc>
              <a:buFont typeface="Wingdings" panose="05000000000000000000" pitchFamily="2" charset="2"/>
              <a:buNone/>
            </a:pPr>
            <a:r>
              <a:rPr lang="zh-CN" altLang="en-US" sz="1800" b="1" dirty="0"/>
              <a:t>  </a:t>
            </a:r>
            <a:r>
              <a:rPr lang="en-US" altLang="zh-CN" sz="1800" b="1" dirty="0"/>
              <a:t>void </a:t>
            </a:r>
            <a:r>
              <a:rPr lang="en-US" altLang="zh-CN" sz="1800" b="1" dirty="0" err="1"/>
              <a:t>CreateFromTail</a:t>
            </a:r>
            <a:r>
              <a:rPr lang="en-US" altLang="zh-CN" sz="1800" b="1" dirty="0"/>
              <a:t>();    //</a:t>
            </a:r>
            <a:r>
              <a:rPr lang="zh-CN" altLang="en-US" sz="1800" b="1" dirty="0"/>
              <a:t>表尾插入法</a:t>
            </a:r>
          </a:p>
          <a:p>
            <a:pPr lvl="1">
              <a:lnSpc>
                <a:spcPct val="80000"/>
              </a:lnSpc>
              <a:buFont typeface="Wingdings" panose="05000000000000000000" pitchFamily="2" charset="2"/>
              <a:buNone/>
            </a:pPr>
            <a:r>
              <a:rPr lang="en-US" altLang="zh-CN" sz="1800" b="1" dirty="0"/>
              <a:t>};</a:t>
            </a:r>
            <a:endParaRPr lang="zh-CN" altLang="en-US" sz="1800" b="1" dirty="0"/>
          </a:p>
        </p:txBody>
      </p:sp>
      <p:sp>
        <p:nvSpPr>
          <p:cNvPr id="24580" name="流程图: 决策 24579"/>
          <p:cNvSpPr>
            <a:spLocks noChangeArrowheads="1"/>
          </p:cNvSpPr>
          <p:nvPr/>
        </p:nvSpPr>
        <p:spPr bwMode="auto">
          <a:xfrm>
            <a:off x="5978525" y="3212976"/>
            <a:ext cx="2014538" cy="522288"/>
          </a:xfrm>
          <a:prstGeom prst="flowChartDecision">
            <a:avLst/>
          </a:prstGeom>
          <a:solidFill>
            <a:srgbClr val="FFFFFF"/>
          </a:solidFill>
          <a:ln w="9525">
            <a:solidFill>
              <a:srgbClr val="000000"/>
            </a:solidFill>
            <a:miter lim="800000"/>
          </a:ln>
        </p:spPr>
        <p:txBody>
          <a:bodyPr lIns="0" tIns="0" rIns="0" bIns="0"/>
          <a:lstStyle/>
          <a:p>
            <a:pPr algn="ctr">
              <a:buClr>
                <a:schemeClr val="accent2"/>
              </a:buClr>
              <a:buFont typeface="Wingdings" panose="05000000000000000000" pitchFamily="2" charset="2"/>
              <a:buNone/>
            </a:pPr>
            <a:r>
              <a:rPr lang="en-US" altLang="zh-CN" sz="1400" b="1" i="1" dirty="0">
                <a:latin typeface="Times New Roman" panose="02020603050405020304" pitchFamily="18" charset="0"/>
                <a:cs typeface="Times New Roman" panose="02020603050405020304" pitchFamily="18" charset="0"/>
              </a:rPr>
              <a:t>x</a:t>
            </a:r>
            <a:r>
              <a:rPr lang="zh-CN" altLang="en-US" sz="1400" b="1" dirty="0"/>
              <a:t>是结束</a:t>
            </a:r>
            <a:r>
              <a:rPr lang="en-US" altLang="zh-CN" sz="1400" b="1" dirty="0"/>
              <a:t>?</a:t>
            </a:r>
            <a:endParaRPr lang="zh-CN" altLang="en-US" sz="1400" b="1" dirty="0">
              <a:ea typeface="楷体_GB2312" pitchFamily="1" charset="-122"/>
            </a:endParaRPr>
          </a:p>
        </p:txBody>
      </p:sp>
      <p:sp>
        <p:nvSpPr>
          <p:cNvPr id="24581" name="直接连接符 24580"/>
          <p:cNvSpPr>
            <a:spLocks noChangeShapeType="1"/>
          </p:cNvSpPr>
          <p:nvPr/>
        </p:nvSpPr>
        <p:spPr bwMode="auto">
          <a:xfrm>
            <a:off x="6983414" y="2859089"/>
            <a:ext cx="0" cy="353888"/>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24582" name="直接连接符 24581"/>
          <p:cNvSpPr>
            <a:spLocks noChangeShapeType="1"/>
          </p:cNvSpPr>
          <p:nvPr/>
        </p:nvSpPr>
        <p:spPr bwMode="auto">
          <a:xfrm>
            <a:off x="6983413" y="5229200"/>
            <a:ext cx="0" cy="303436"/>
          </a:xfrm>
          <a:prstGeom prst="line">
            <a:avLst/>
          </a:prstGeom>
          <a:noFill/>
          <a:ln w="9525">
            <a:solidFill>
              <a:srgbClr val="000000"/>
            </a:solidFill>
            <a:round/>
            <a:tailEnd type="triangle"/>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24584" name="直接连接符 24583"/>
          <p:cNvSpPr>
            <a:spLocks noChangeShapeType="1"/>
          </p:cNvSpPr>
          <p:nvPr/>
        </p:nvSpPr>
        <p:spPr bwMode="auto">
          <a:xfrm>
            <a:off x="7988007" y="3472679"/>
            <a:ext cx="504825" cy="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24586" name="流程图: 过程 24585"/>
          <p:cNvSpPr>
            <a:spLocks noChangeArrowheads="1"/>
          </p:cNvSpPr>
          <p:nvPr/>
        </p:nvSpPr>
        <p:spPr bwMode="auto">
          <a:xfrm>
            <a:off x="6375400" y="2508250"/>
            <a:ext cx="1222375" cy="350838"/>
          </a:xfrm>
          <a:prstGeom prst="flowChartProcess">
            <a:avLst/>
          </a:prstGeom>
          <a:solidFill>
            <a:srgbClr val="FFFFFF"/>
          </a:solidFill>
          <a:ln w="9525">
            <a:solidFill>
              <a:srgbClr val="000000"/>
            </a:solidFill>
            <a:miter lim="800000"/>
          </a:ln>
        </p:spPr>
        <p:txBody>
          <a:bodyPr lIns="0" tIns="0" rIns="0" bIns="0"/>
          <a:lstStyle/>
          <a:p>
            <a:pPr algn="ctr">
              <a:buClr>
                <a:schemeClr val="accent2"/>
              </a:buClr>
            </a:pPr>
            <a:r>
              <a:rPr lang="en-US" altLang="zh-CN" b="1" i="1" dirty="0" err="1">
                <a:latin typeface="Times New Roman" panose="02020603050405020304" pitchFamily="18" charset="0"/>
                <a:cs typeface="Times New Roman" panose="02020603050405020304" pitchFamily="18" charset="0"/>
              </a:rPr>
              <a:t>cin</a:t>
            </a:r>
            <a:r>
              <a:rPr lang="en-US" altLang="zh-CN" b="1" i="1" dirty="0">
                <a:latin typeface="Times New Roman" panose="02020603050405020304" pitchFamily="18" charset="0"/>
                <a:cs typeface="Times New Roman" panose="02020603050405020304" pitchFamily="18" charset="0"/>
              </a:rPr>
              <a:t> &gt;&gt; x</a:t>
            </a:r>
            <a:r>
              <a:rPr lang="en-US" altLang="zh-CN" b="1" dirty="0">
                <a:latin typeface="Times New Roman" panose="02020603050405020304" pitchFamily="18" charset="0"/>
                <a:cs typeface="Times New Roman" panose="02020603050405020304" pitchFamily="18" charset="0"/>
              </a:rPr>
              <a:t>;</a:t>
            </a:r>
          </a:p>
          <a:p>
            <a:pPr algn="ctr">
              <a:buClr>
                <a:schemeClr val="accent2"/>
              </a:buClr>
              <a:buFont typeface="Wingdings" panose="05000000000000000000" pitchFamily="2" charset="2"/>
              <a:buNone/>
            </a:pPr>
            <a:endParaRPr lang="zh-CN" altLang="en-US" b="1" dirty="0">
              <a:ea typeface="楷体_GB2312" pitchFamily="1" charset="-122"/>
            </a:endParaRPr>
          </a:p>
        </p:txBody>
      </p:sp>
      <p:sp>
        <p:nvSpPr>
          <p:cNvPr id="24587" name="直接连接符 24586"/>
          <p:cNvSpPr>
            <a:spLocks noChangeShapeType="1"/>
          </p:cNvSpPr>
          <p:nvPr/>
        </p:nvSpPr>
        <p:spPr bwMode="auto">
          <a:xfrm>
            <a:off x="6983414" y="4435350"/>
            <a:ext cx="0" cy="514821"/>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24588" name="流程图: 过程 24587"/>
          <p:cNvSpPr>
            <a:spLocks noChangeArrowheads="1"/>
          </p:cNvSpPr>
          <p:nvPr/>
        </p:nvSpPr>
        <p:spPr bwMode="auto">
          <a:xfrm>
            <a:off x="6105525" y="4086101"/>
            <a:ext cx="1758950" cy="523875"/>
          </a:xfrm>
          <a:prstGeom prst="flowChartProcess">
            <a:avLst/>
          </a:prstGeom>
          <a:solidFill>
            <a:srgbClr val="FFFFFF"/>
          </a:solidFill>
          <a:ln w="9525">
            <a:solidFill>
              <a:srgbClr val="000000"/>
            </a:solidFill>
            <a:miter lim="800000"/>
          </a:ln>
        </p:spPr>
        <p:txBody>
          <a:bodyPr lIns="0" tIns="0" rIns="0" bIns="0"/>
          <a:lstStyle/>
          <a:p>
            <a:pPr algn="ctr">
              <a:buClr>
                <a:schemeClr val="accent2"/>
              </a:buClr>
              <a:buFont typeface="Wingdings" panose="05000000000000000000" pitchFamily="2" charset="2"/>
              <a:buNone/>
            </a:pPr>
            <a:r>
              <a:rPr lang="en-US" altLang="zh-CN" sz="1600" b="1" i="1" dirty="0">
                <a:latin typeface="Times New Roman" panose="02020603050405020304" pitchFamily="18" charset="0"/>
                <a:cs typeface="Times New Roman" panose="02020603050405020304" pitchFamily="18" charset="0"/>
              </a:rPr>
              <a:t>s</a:t>
            </a:r>
            <a:r>
              <a:rPr lang="en-US" altLang="zh-CN" sz="1600" b="1" dirty="0">
                <a:latin typeface="Times New Roman" panose="02020603050405020304" pitchFamily="18" charset="0"/>
                <a:cs typeface="Times New Roman" panose="02020603050405020304" pitchFamily="18" charset="0"/>
              </a:rPr>
              <a:t> = new node;</a:t>
            </a:r>
          </a:p>
          <a:p>
            <a:pPr algn="ctr">
              <a:buClr>
                <a:schemeClr val="accent2"/>
              </a:buClr>
              <a:buFont typeface="Wingdings" panose="05000000000000000000" pitchFamily="2" charset="2"/>
              <a:buNone/>
            </a:pPr>
            <a:r>
              <a:rPr lang="en-US" altLang="zh-CN" sz="1600" b="1" i="1" dirty="0">
                <a:latin typeface="Times New Roman" panose="02020603050405020304" pitchFamily="18" charset="0"/>
                <a:cs typeface="Times New Roman" panose="02020603050405020304" pitchFamily="18" charset="0"/>
              </a:rPr>
              <a:t>s</a:t>
            </a:r>
            <a:r>
              <a:rPr lang="en-US" altLang="zh-CN" sz="1600" b="1" dirty="0">
                <a:latin typeface="Times New Roman" panose="02020603050405020304" pitchFamily="18" charset="0"/>
                <a:cs typeface="Times New Roman" panose="02020603050405020304" pitchFamily="18" charset="0"/>
              </a:rPr>
              <a:t> </a:t>
            </a:r>
            <a:r>
              <a:rPr lang="en-US" altLang="zh-CN" sz="1600" dirty="0">
                <a:cs typeface="Times New Roman" panose="02020603050405020304" pitchFamily="18" charset="0"/>
                <a:sym typeface="Wingdings" panose="05000000000000000000" pitchFamily="2" charset="2"/>
              </a:rPr>
              <a:t></a:t>
            </a:r>
            <a:r>
              <a:rPr lang="en-US" altLang="zh-CN" sz="1600" b="1" dirty="0">
                <a:latin typeface="Times New Roman" panose="02020603050405020304" pitchFamily="18" charset="0"/>
                <a:cs typeface="Times New Roman" panose="02020603050405020304" pitchFamily="18" charset="0"/>
              </a:rPr>
              <a:t> data = </a:t>
            </a:r>
            <a:r>
              <a:rPr lang="en-US" altLang="zh-CN" sz="1600" b="1" i="1" dirty="0">
                <a:latin typeface="Times New Roman" panose="02020603050405020304" pitchFamily="18" charset="0"/>
                <a:cs typeface="Times New Roman" panose="02020603050405020304" pitchFamily="18" charset="0"/>
              </a:rPr>
              <a:t>x</a:t>
            </a:r>
            <a:r>
              <a:rPr lang="en-US" altLang="zh-CN" sz="1600" b="1" dirty="0">
                <a:latin typeface="Times New Roman" panose="02020603050405020304" pitchFamily="18" charset="0"/>
                <a:cs typeface="Times New Roman" panose="02020603050405020304" pitchFamily="18" charset="0"/>
              </a:rPr>
              <a:t>;</a:t>
            </a:r>
            <a:endParaRPr lang="en-US" altLang="zh-CN" sz="1600" b="1" dirty="0">
              <a:latin typeface="Times New Roman" panose="02020603050405020304" pitchFamily="18" charset="0"/>
              <a:ea typeface="楷体_GB2312" pitchFamily="1" charset="-122"/>
              <a:cs typeface="Times New Roman" panose="02020603050405020304" pitchFamily="18" charset="0"/>
            </a:endParaRPr>
          </a:p>
        </p:txBody>
      </p:sp>
      <p:sp>
        <p:nvSpPr>
          <p:cNvPr id="24589" name="流程图: 过程 24588"/>
          <p:cNvSpPr>
            <a:spLocks noChangeArrowheads="1"/>
          </p:cNvSpPr>
          <p:nvPr/>
        </p:nvSpPr>
        <p:spPr bwMode="auto">
          <a:xfrm>
            <a:off x="6138863" y="4950172"/>
            <a:ext cx="1866900" cy="298450"/>
          </a:xfrm>
          <a:prstGeom prst="flowChartProcess">
            <a:avLst/>
          </a:prstGeom>
          <a:solidFill>
            <a:srgbClr val="FFFFFF"/>
          </a:solidFill>
          <a:ln w="9525">
            <a:solidFill>
              <a:srgbClr val="000000"/>
            </a:solidFill>
            <a:miter lim="800000"/>
          </a:ln>
        </p:spPr>
        <p:txBody>
          <a:bodyPr lIns="0" tIns="0" rIns="0" bIns="0"/>
          <a:lstStyle/>
          <a:p>
            <a:pPr algn="ctr">
              <a:buClr>
                <a:schemeClr val="accent2"/>
              </a:buClr>
              <a:buFont typeface="Wingdings" panose="05000000000000000000" pitchFamily="2" charset="2"/>
              <a:buNone/>
            </a:pPr>
            <a:r>
              <a:rPr lang="zh-CN" altLang="en-US" sz="1600" b="1" dirty="0"/>
              <a:t>插入到表中</a:t>
            </a:r>
            <a:r>
              <a:rPr lang="en-US" altLang="zh-CN" sz="1600" b="1" dirty="0"/>
              <a:t>;</a:t>
            </a:r>
          </a:p>
        </p:txBody>
      </p:sp>
      <p:grpSp>
        <p:nvGrpSpPr>
          <p:cNvPr id="24590" name="组合 24589"/>
          <p:cNvGrpSpPr/>
          <p:nvPr/>
        </p:nvGrpSpPr>
        <p:grpSpPr bwMode="auto">
          <a:xfrm>
            <a:off x="6810543" y="2043113"/>
            <a:ext cx="361950" cy="466725"/>
            <a:chOff x="24" y="0"/>
            <a:chExt cx="227" cy="357"/>
          </a:xfrm>
        </p:grpSpPr>
        <p:sp>
          <p:nvSpPr>
            <p:cNvPr id="2" name="直接连接符 24590"/>
            <p:cNvSpPr>
              <a:spLocks noChangeShapeType="1"/>
            </p:cNvSpPr>
            <p:nvPr/>
          </p:nvSpPr>
          <p:spPr bwMode="auto">
            <a:xfrm>
              <a:off x="133" y="136"/>
              <a:ext cx="1" cy="221"/>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3" name="椭圆 24591"/>
            <p:cNvSpPr>
              <a:spLocks noChangeArrowheads="1"/>
            </p:cNvSpPr>
            <p:nvPr/>
          </p:nvSpPr>
          <p:spPr bwMode="auto">
            <a:xfrm>
              <a:off x="24" y="0"/>
              <a:ext cx="227" cy="136"/>
            </a:xfrm>
            <a:prstGeom prst="ellipse">
              <a:avLst/>
            </a:prstGeom>
            <a:solidFill>
              <a:srgbClr val="92D050"/>
            </a:solidFill>
            <a:ln w="9525">
              <a:solidFill>
                <a:schemeClr val="tx1"/>
              </a:solidFill>
              <a:round/>
            </a:ln>
          </p:spPr>
          <p:txBody>
            <a:bodyPr/>
            <a:lstStyle/>
            <a:p>
              <a:pPr eaLnBrk="0" hangingPunct="0"/>
              <a:endParaRPr lang="zh-CN" altLang="en-US">
                <a:cs typeface="Times New Roman" panose="02020603050405020304" pitchFamily="18" charset="0"/>
              </a:endParaRPr>
            </a:p>
          </p:txBody>
        </p:sp>
      </p:grpSp>
      <p:sp>
        <p:nvSpPr>
          <p:cNvPr id="24593" name="椭圆 24592"/>
          <p:cNvSpPr>
            <a:spLocks noChangeArrowheads="1"/>
          </p:cNvSpPr>
          <p:nvPr/>
        </p:nvSpPr>
        <p:spPr bwMode="auto">
          <a:xfrm>
            <a:off x="8483307" y="3364729"/>
            <a:ext cx="360362" cy="215900"/>
          </a:xfrm>
          <a:prstGeom prst="ellipse">
            <a:avLst/>
          </a:prstGeom>
          <a:solidFill>
            <a:srgbClr val="92D050"/>
          </a:solidFill>
          <a:ln w="9525">
            <a:solidFill>
              <a:schemeClr val="tx1"/>
            </a:solidFill>
            <a:round/>
          </a:ln>
        </p:spPr>
        <p:txBody>
          <a:bodyPr/>
          <a:lstStyle/>
          <a:p>
            <a:pPr eaLnBrk="0" hangingPunct="0"/>
            <a:endParaRPr lang="zh-CN" altLang="en-US">
              <a:cs typeface="Times New Roman" panose="02020603050405020304" pitchFamily="18" charset="0"/>
            </a:endParaRPr>
          </a:p>
        </p:txBody>
      </p:sp>
      <p:grpSp>
        <p:nvGrpSpPr>
          <p:cNvPr id="24594" name="组合 24593"/>
          <p:cNvGrpSpPr/>
          <p:nvPr/>
        </p:nvGrpSpPr>
        <p:grpSpPr bwMode="auto">
          <a:xfrm>
            <a:off x="6948488" y="3714626"/>
            <a:ext cx="360363" cy="371475"/>
            <a:chOff x="-22" y="0"/>
            <a:chExt cx="227" cy="234"/>
          </a:xfrm>
        </p:grpSpPr>
        <p:sp>
          <p:nvSpPr>
            <p:cNvPr id="4" name="直接连接符 24594"/>
            <p:cNvSpPr>
              <a:spLocks noChangeShapeType="1"/>
            </p:cNvSpPr>
            <p:nvPr/>
          </p:nvSpPr>
          <p:spPr bwMode="auto">
            <a:xfrm>
              <a:off x="0" y="13"/>
              <a:ext cx="1" cy="221"/>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5" name="文本框 24595"/>
            <p:cNvSpPr txBox="1">
              <a:spLocks noChangeArrowheads="1"/>
            </p:cNvSpPr>
            <p:nvPr/>
          </p:nvSpPr>
          <p:spPr bwMode="auto">
            <a:xfrm>
              <a:off x="-22" y="0"/>
              <a:ext cx="22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spcBef>
                  <a:spcPct val="50000"/>
                </a:spcBef>
              </a:pPr>
              <a:r>
                <a:rPr lang="en-US" altLang="zh-CN" b="1" dirty="0">
                  <a:latin typeface="Arial" panose="020B0604020202020204" pitchFamily="34" charset="0"/>
                </a:rPr>
                <a:t>N</a:t>
              </a:r>
            </a:p>
          </p:txBody>
        </p:sp>
      </p:grpSp>
      <p:sp>
        <p:nvSpPr>
          <p:cNvPr id="24597" name="文本框 24596"/>
          <p:cNvSpPr txBox="1">
            <a:spLocks noChangeArrowheads="1"/>
          </p:cNvSpPr>
          <p:nvPr/>
        </p:nvSpPr>
        <p:spPr bwMode="auto">
          <a:xfrm>
            <a:off x="8069263" y="3495551"/>
            <a:ext cx="3603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spcBef>
                <a:spcPct val="50000"/>
              </a:spcBef>
            </a:pPr>
            <a:r>
              <a:rPr lang="en-US" altLang="zh-CN" b="1" dirty="0">
                <a:latin typeface="Arial" panose="020B0604020202020204" pitchFamily="34" charset="0"/>
              </a:rPr>
              <a:t>Y</a:t>
            </a:r>
          </a:p>
        </p:txBody>
      </p:sp>
      <p:sp>
        <p:nvSpPr>
          <p:cNvPr id="24598" name="流程图: 过程 24597"/>
          <p:cNvSpPr>
            <a:spLocks noChangeArrowheads="1"/>
          </p:cNvSpPr>
          <p:nvPr/>
        </p:nvSpPr>
        <p:spPr bwMode="auto">
          <a:xfrm>
            <a:off x="6202784" y="5526434"/>
            <a:ext cx="1570037" cy="350838"/>
          </a:xfrm>
          <a:prstGeom prst="flowChartProcess">
            <a:avLst/>
          </a:prstGeom>
          <a:solidFill>
            <a:srgbClr val="FFFFFF"/>
          </a:solidFill>
          <a:ln w="9525">
            <a:solidFill>
              <a:srgbClr val="000000"/>
            </a:solidFill>
            <a:miter lim="800000"/>
          </a:ln>
        </p:spPr>
        <p:txBody>
          <a:bodyPr lIns="0" tIns="0" rIns="0" bIns="0"/>
          <a:lstStyle/>
          <a:p>
            <a:pPr algn="ctr">
              <a:buClr>
                <a:schemeClr val="accent2"/>
              </a:buClr>
            </a:pPr>
            <a:r>
              <a:rPr lang="en-US" altLang="zh-CN" sz="1600" b="1" i="1" dirty="0" err="1">
                <a:latin typeface="Times New Roman" panose="02020603050405020304" pitchFamily="18" charset="0"/>
                <a:cs typeface="Times New Roman" panose="02020603050405020304" pitchFamily="18" charset="0"/>
              </a:rPr>
              <a:t>cin</a:t>
            </a:r>
            <a:r>
              <a:rPr lang="en-US" altLang="zh-CN" sz="1600" b="1" i="1" dirty="0">
                <a:latin typeface="Times New Roman" panose="02020603050405020304" pitchFamily="18" charset="0"/>
                <a:cs typeface="Times New Roman" panose="02020603050405020304" pitchFamily="18" charset="0"/>
              </a:rPr>
              <a:t> &gt;&gt; x</a:t>
            </a:r>
            <a:r>
              <a:rPr lang="en-US" altLang="zh-CN" sz="1600" b="1" dirty="0">
                <a:latin typeface="Times New Roman" panose="02020603050405020304" pitchFamily="18" charset="0"/>
                <a:cs typeface="Times New Roman" panose="02020603050405020304" pitchFamily="18" charset="0"/>
              </a:rPr>
              <a:t>;</a:t>
            </a:r>
          </a:p>
        </p:txBody>
      </p:sp>
      <p:sp>
        <p:nvSpPr>
          <p:cNvPr id="6"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C1BBC4CF-10C0-4906-8BAC-2FF7B5C9BDA4}" type="slidenum">
              <a:rPr lang="zh-CN" altLang="en-US" smtClean="0">
                <a:latin typeface="Times New Roman" panose="02020603050405020304" pitchFamily="18" charset="0"/>
              </a:rPr>
              <a:pPr/>
              <a:t>25</a:t>
            </a:fld>
            <a:endParaRPr lang="zh-CN" altLang="en-US">
              <a:latin typeface="Times New Roman" panose="02020603050405020304" pitchFamily="18" charset="0"/>
            </a:endParaRPr>
          </a:p>
        </p:txBody>
      </p:sp>
      <p:grpSp>
        <p:nvGrpSpPr>
          <p:cNvPr id="24" name="组合 67"/>
          <p:cNvGrpSpPr/>
          <p:nvPr/>
        </p:nvGrpSpPr>
        <p:grpSpPr>
          <a:xfrm>
            <a:off x="-1260648" y="90869"/>
            <a:ext cx="7317240" cy="698583"/>
            <a:chOff x="-879430" y="4179148"/>
            <a:chExt cx="7317240" cy="698583"/>
          </a:xfrm>
        </p:grpSpPr>
        <p:grpSp>
          <p:nvGrpSpPr>
            <p:cNvPr id="25" name="组合 106"/>
            <p:cNvGrpSpPr/>
            <p:nvPr/>
          </p:nvGrpSpPr>
          <p:grpSpPr>
            <a:xfrm>
              <a:off x="-879430" y="4179148"/>
              <a:ext cx="7317240" cy="698583"/>
              <a:chOff x="-888955" y="4179148"/>
              <a:chExt cx="7317240" cy="698583"/>
            </a:xfrm>
          </p:grpSpPr>
          <p:sp>
            <p:nvSpPr>
              <p:cNvPr id="2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8" name="TextBox 6"/>
              <p:cNvSpPr txBox="1">
                <a:spLocks noChangeArrowheads="1"/>
              </p:cNvSpPr>
              <p:nvPr/>
            </p:nvSpPr>
            <p:spPr bwMode="auto">
              <a:xfrm>
                <a:off x="-888955" y="4179148"/>
                <a:ext cx="731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5.3 </a:t>
                </a:r>
                <a:r>
                  <a:rPr lang="zh-CN" altLang="en-US" sz="3600" b="1" dirty="0">
                    <a:latin typeface="黑体" panose="02010609060101010101" pitchFamily="49" charset="-122"/>
                    <a:ea typeface="黑体" panose="02010609060101010101" pitchFamily="49" charset="-122"/>
                  </a:rPr>
                  <a:t>链表</a:t>
                </a:r>
              </a:p>
            </p:txBody>
          </p:sp>
        </p:grpSp>
        <p:pic>
          <p:nvPicPr>
            <p:cNvPr id="26" name="图片 25" descr="无标题.png"/>
            <p:cNvPicPr>
              <a:picLocks noChangeAspect="1"/>
            </p:cNvPicPr>
            <p:nvPr/>
          </p:nvPicPr>
          <p:blipFill>
            <a:blip r:embed="rId2" cstate="print"/>
            <a:stretch>
              <a:fillRect/>
            </a:stretch>
          </p:blipFill>
          <p:spPr>
            <a:xfrm>
              <a:off x="1137949" y="4364064"/>
              <a:ext cx="433676" cy="330989"/>
            </a:xfrm>
            <a:prstGeom prst="rect">
              <a:avLst/>
            </a:prstGeom>
          </p:spPr>
        </p:pic>
      </p:grpSp>
      <p:grpSp>
        <p:nvGrpSpPr>
          <p:cNvPr id="7" name="组合 6"/>
          <p:cNvGrpSpPr/>
          <p:nvPr/>
        </p:nvGrpSpPr>
        <p:grpSpPr>
          <a:xfrm>
            <a:off x="5796136" y="2996952"/>
            <a:ext cx="1191667" cy="3096344"/>
            <a:chOff x="5796136" y="2996952"/>
            <a:chExt cx="1191667" cy="3096344"/>
          </a:xfrm>
        </p:grpSpPr>
        <p:cxnSp>
          <p:nvCxnSpPr>
            <p:cNvPr id="15" name="直接连接符 14"/>
            <p:cNvCxnSpPr/>
            <p:nvPr/>
          </p:nvCxnSpPr>
          <p:spPr>
            <a:xfrm flipH="1">
              <a:off x="5796136" y="6093296"/>
              <a:ext cx="11872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5796136" y="2996952"/>
              <a:ext cx="1191667" cy="3096344"/>
              <a:chOff x="5796136" y="2996952"/>
              <a:chExt cx="1191667" cy="3096344"/>
            </a:xfrm>
          </p:grpSpPr>
          <p:cxnSp>
            <p:nvCxnSpPr>
              <p:cNvPr id="13" name="直接连接符 12"/>
              <p:cNvCxnSpPr>
                <a:stCxn id="24598" idx="2"/>
              </p:cNvCxnSpPr>
              <p:nvPr/>
            </p:nvCxnSpPr>
            <p:spPr>
              <a:xfrm flipH="1">
                <a:off x="6983413" y="5877272"/>
                <a:ext cx="439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796136" y="2996952"/>
                <a:ext cx="0" cy="30963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796136" y="2996952"/>
                <a:ext cx="1187277"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7" dur="500"/>
                                        <p:tgtEl>
                                          <p:spTgt spid="245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32" dur="500"/>
                                        <p:tgtEl>
                                          <p:spTgt spid="245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37" dur="500"/>
                                        <p:tgtEl>
                                          <p:spTgt spid="245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42" dur="500"/>
                                        <p:tgtEl>
                                          <p:spTgt spid="245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579">
                                            <p:txEl>
                                              <p:pRg st="8" end="8"/>
                                            </p:txEl>
                                          </p:spTgt>
                                        </p:tgtEl>
                                        <p:attrNameLst>
                                          <p:attrName>style.visibility</p:attrName>
                                        </p:attrNameLst>
                                      </p:cBhvr>
                                      <p:to>
                                        <p:strVal val="visible"/>
                                      </p:to>
                                    </p:set>
                                    <p:animEffect transition="in" filter="blinds(horizontal)">
                                      <p:cBhvr>
                                        <p:cTn id="47" dur="500"/>
                                        <p:tgtEl>
                                          <p:spTgt spid="2457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579">
                                            <p:txEl>
                                              <p:pRg st="9" end="9"/>
                                            </p:txEl>
                                          </p:spTgt>
                                        </p:tgtEl>
                                        <p:attrNameLst>
                                          <p:attrName>style.visibility</p:attrName>
                                        </p:attrNameLst>
                                      </p:cBhvr>
                                      <p:to>
                                        <p:strVal val="visible"/>
                                      </p:to>
                                    </p:set>
                                    <p:animEffect transition="in" filter="blinds(horizontal)">
                                      <p:cBhvr>
                                        <p:cTn id="52" dur="500"/>
                                        <p:tgtEl>
                                          <p:spTgt spid="2457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4590"/>
                                        </p:tgtEl>
                                        <p:attrNameLst>
                                          <p:attrName>style.visibility</p:attrName>
                                        </p:attrNameLst>
                                      </p:cBhvr>
                                      <p:to>
                                        <p:strVal val="visible"/>
                                      </p:to>
                                    </p:set>
                                    <p:animEffect transition="in" filter="blinds(horizontal)">
                                      <p:cBhvr>
                                        <p:cTn id="57" dur="500"/>
                                        <p:tgtEl>
                                          <p:spTgt spid="2459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4586"/>
                                        </p:tgtEl>
                                        <p:attrNameLst>
                                          <p:attrName>style.visibility</p:attrName>
                                        </p:attrNameLst>
                                      </p:cBhvr>
                                      <p:to>
                                        <p:strVal val="visible"/>
                                      </p:to>
                                    </p:set>
                                    <p:animEffect transition="in" filter="blinds(horizontal)">
                                      <p:cBhvr>
                                        <p:cTn id="62" dur="500"/>
                                        <p:tgtEl>
                                          <p:spTgt spid="2458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4581"/>
                                        </p:tgtEl>
                                        <p:attrNameLst>
                                          <p:attrName>style.visibility</p:attrName>
                                        </p:attrNameLst>
                                      </p:cBhvr>
                                      <p:to>
                                        <p:strVal val="visible"/>
                                      </p:to>
                                    </p:set>
                                    <p:animEffect transition="in" filter="blinds(horizontal)">
                                      <p:cBhvr>
                                        <p:cTn id="67" dur="500"/>
                                        <p:tgtEl>
                                          <p:spTgt spid="24581"/>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4580"/>
                                        </p:tgtEl>
                                        <p:attrNameLst>
                                          <p:attrName>style.visibility</p:attrName>
                                        </p:attrNameLst>
                                      </p:cBhvr>
                                      <p:to>
                                        <p:strVal val="visible"/>
                                      </p:to>
                                    </p:set>
                                    <p:animEffect transition="in" filter="blinds(horizontal)">
                                      <p:cBhvr>
                                        <p:cTn id="70" dur="500"/>
                                        <p:tgtEl>
                                          <p:spTgt spid="24580"/>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24594"/>
                                        </p:tgtEl>
                                        <p:attrNameLst>
                                          <p:attrName>style.visibility</p:attrName>
                                        </p:attrNameLst>
                                      </p:cBhvr>
                                      <p:to>
                                        <p:strVal val="visible"/>
                                      </p:to>
                                    </p:set>
                                    <p:animEffect transition="in" filter="blinds(horizontal)">
                                      <p:cBhvr>
                                        <p:cTn id="75" dur="500"/>
                                        <p:tgtEl>
                                          <p:spTgt spid="24594"/>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24588"/>
                                        </p:tgtEl>
                                        <p:attrNameLst>
                                          <p:attrName>style.visibility</p:attrName>
                                        </p:attrNameLst>
                                      </p:cBhvr>
                                      <p:to>
                                        <p:strVal val="visible"/>
                                      </p:to>
                                    </p:set>
                                    <p:animEffect transition="in" filter="blinds(horizontal)">
                                      <p:cBhvr>
                                        <p:cTn id="80" dur="500"/>
                                        <p:tgtEl>
                                          <p:spTgt spid="24588"/>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24587"/>
                                        </p:tgtEl>
                                        <p:attrNameLst>
                                          <p:attrName>style.visibility</p:attrName>
                                        </p:attrNameLst>
                                      </p:cBhvr>
                                      <p:to>
                                        <p:strVal val="visible"/>
                                      </p:to>
                                    </p:set>
                                    <p:animEffect transition="in" filter="blinds(horizontal)">
                                      <p:cBhvr>
                                        <p:cTn id="85" dur="500"/>
                                        <p:tgtEl>
                                          <p:spTgt spid="24587"/>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4589"/>
                                        </p:tgtEl>
                                        <p:attrNameLst>
                                          <p:attrName>style.visibility</p:attrName>
                                        </p:attrNameLst>
                                      </p:cBhvr>
                                      <p:to>
                                        <p:strVal val="visible"/>
                                      </p:to>
                                    </p:set>
                                    <p:animEffect transition="in" filter="blinds(horizontal)">
                                      <p:cBhvr>
                                        <p:cTn id="88" dur="500"/>
                                        <p:tgtEl>
                                          <p:spTgt spid="24589"/>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24582"/>
                                        </p:tgtEl>
                                        <p:attrNameLst>
                                          <p:attrName>style.visibility</p:attrName>
                                        </p:attrNameLst>
                                      </p:cBhvr>
                                      <p:to>
                                        <p:strVal val="visible"/>
                                      </p:to>
                                    </p:set>
                                    <p:animEffect transition="in" filter="blinds(horizontal)">
                                      <p:cBhvr>
                                        <p:cTn id="93" dur="500"/>
                                        <p:tgtEl>
                                          <p:spTgt spid="24582"/>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24598"/>
                                        </p:tgtEl>
                                        <p:attrNameLst>
                                          <p:attrName>style.visibility</p:attrName>
                                        </p:attrNameLst>
                                      </p:cBhvr>
                                      <p:to>
                                        <p:strVal val="visible"/>
                                      </p:to>
                                    </p:set>
                                    <p:animEffect transition="in" filter="blinds(horizontal)">
                                      <p:cBhvr>
                                        <p:cTn id="96" dur="500"/>
                                        <p:tgtEl>
                                          <p:spTgt spid="24598"/>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24597"/>
                                        </p:tgtEl>
                                        <p:attrNameLst>
                                          <p:attrName>style.visibility</p:attrName>
                                        </p:attrNameLst>
                                      </p:cBhvr>
                                      <p:to>
                                        <p:strVal val="visible"/>
                                      </p:to>
                                    </p:set>
                                    <p:animEffect transition="in" filter="blinds(horizontal)">
                                      <p:cBhvr>
                                        <p:cTn id="105" dur="500"/>
                                        <p:tgtEl>
                                          <p:spTgt spid="24597"/>
                                        </p:tgtEl>
                                      </p:cBhvr>
                                    </p:animEffect>
                                  </p:childTnLst>
                                </p:cTn>
                              </p:par>
                              <p:par>
                                <p:cTn id="106" presetID="3" presetClass="entr" presetSubtype="10" fill="hold" nodeType="withEffect">
                                  <p:stCondLst>
                                    <p:cond delay="0"/>
                                  </p:stCondLst>
                                  <p:childTnLst>
                                    <p:set>
                                      <p:cBhvr>
                                        <p:cTn id="107" dur="1" fill="hold">
                                          <p:stCondLst>
                                            <p:cond delay="0"/>
                                          </p:stCondLst>
                                        </p:cTn>
                                        <p:tgtEl>
                                          <p:spTgt spid="24584"/>
                                        </p:tgtEl>
                                        <p:attrNameLst>
                                          <p:attrName>style.visibility</p:attrName>
                                        </p:attrNameLst>
                                      </p:cBhvr>
                                      <p:to>
                                        <p:strVal val="visible"/>
                                      </p:to>
                                    </p:set>
                                    <p:animEffect transition="in" filter="blinds(horizontal)">
                                      <p:cBhvr>
                                        <p:cTn id="108" dur="500"/>
                                        <p:tgtEl>
                                          <p:spTgt spid="24584"/>
                                        </p:tgtEl>
                                      </p:cBhvr>
                                    </p:animEffect>
                                  </p:childTnLst>
                                </p:cTn>
                              </p:par>
                              <p:par>
                                <p:cTn id="109" presetID="3" presetClass="entr" presetSubtype="10" fill="hold" nodeType="withEffect">
                                  <p:stCondLst>
                                    <p:cond delay="0"/>
                                  </p:stCondLst>
                                  <p:childTnLst>
                                    <p:set>
                                      <p:cBhvr>
                                        <p:cTn id="110" dur="1" fill="hold">
                                          <p:stCondLst>
                                            <p:cond delay="0"/>
                                          </p:stCondLst>
                                        </p:cTn>
                                        <p:tgtEl>
                                          <p:spTgt spid="24593"/>
                                        </p:tgtEl>
                                        <p:attrNameLst>
                                          <p:attrName>style.visibility</p:attrName>
                                        </p:attrNameLst>
                                      </p:cBhvr>
                                      <p:to>
                                        <p:strVal val="visible"/>
                                      </p:to>
                                    </p:set>
                                    <p:animEffect transition="in" filter="blinds(horizontal)">
                                      <p:cBhvr>
                                        <p:cTn id="111" dur="500"/>
                                        <p:tgtEl>
                                          <p:spTgt spid="24593"/>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24579">
                                            <p:txEl>
                                              <p:pRg st="11" end="11"/>
                                            </p:txEl>
                                          </p:spTgt>
                                        </p:tgtEl>
                                        <p:attrNameLst>
                                          <p:attrName>style.visibility</p:attrName>
                                        </p:attrNameLst>
                                      </p:cBhvr>
                                      <p:to>
                                        <p:strVal val="visible"/>
                                      </p:to>
                                    </p:set>
                                    <p:animEffect transition="in" filter="blinds(horizontal)">
                                      <p:cBhvr>
                                        <p:cTn id="116" dur="500"/>
                                        <p:tgtEl>
                                          <p:spTgt spid="24579">
                                            <p:txEl>
                                              <p:pRg st="11" end="11"/>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24579">
                                            <p:txEl>
                                              <p:pRg st="12" end="12"/>
                                            </p:txEl>
                                          </p:spTgt>
                                        </p:tgtEl>
                                        <p:attrNameLst>
                                          <p:attrName>style.visibility</p:attrName>
                                        </p:attrNameLst>
                                      </p:cBhvr>
                                      <p:to>
                                        <p:strVal val="visible"/>
                                      </p:to>
                                    </p:set>
                                    <p:animEffect transition="in" filter="blinds(horizontal)">
                                      <p:cBhvr>
                                        <p:cTn id="121" dur="500"/>
                                        <p:tgtEl>
                                          <p:spTgt spid="24579">
                                            <p:txEl>
                                              <p:pRg st="12" end="12"/>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24579">
                                            <p:txEl>
                                              <p:pRg st="13" end="13"/>
                                            </p:txEl>
                                          </p:spTgt>
                                        </p:tgtEl>
                                        <p:attrNameLst>
                                          <p:attrName>style.visibility</p:attrName>
                                        </p:attrNameLst>
                                      </p:cBhvr>
                                      <p:to>
                                        <p:strVal val="visible"/>
                                      </p:to>
                                    </p:set>
                                    <p:animEffect transition="in" filter="blinds(horizontal)">
                                      <p:cBhvr>
                                        <p:cTn id="126" dur="500"/>
                                        <p:tgtEl>
                                          <p:spTgt spid="24579">
                                            <p:txEl>
                                              <p:pRg st="13" end="13"/>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24579">
                                            <p:txEl>
                                              <p:pRg st="14" end="14"/>
                                            </p:txEl>
                                          </p:spTgt>
                                        </p:tgtEl>
                                        <p:attrNameLst>
                                          <p:attrName>style.visibility</p:attrName>
                                        </p:attrNameLst>
                                      </p:cBhvr>
                                      <p:to>
                                        <p:strVal val="visible"/>
                                      </p:to>
                                    </p:set>
                                    <p:animEffect transition="in" filter="blinds(horizontal)">
                                      <p:cBhvr>
                                        <p:cTn id="131" dur="500"/>
                                        <p:tgtEl>
                                          <p:spTgt spid="24579">
                                            <p:txEl>
                                              <p:pRg st="14" end="14"/>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24579">
                                            <p:txEl>
                                              <p:pRg st="15" end="15"/>
                                            </p:txEl>
                                          </p:spTgt>
                                        </p:tgtEl>
                                        <p:attrNameLst>
                                          <p:attrName>style.visibility</p:attrName>
                                        </p:attrNameLst>
                                      </p:cBhvr>
                                      <p:to>
                                        <p:strVal val="visible"/>
                                      </p:to>
                                    </p:set>
                                    <p:animEffect transition="in" filter="blinds(horizontal)">
                                      <p:cBhvr>
                                        <p:cTn id="136" dur="500"/>
                                        <p:tgtEl>
                                          <p:spTgt spid="24579">
                                            <p:txEl>
                                              <p:pRg st="15" end="15"/>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24579">
                                            <p:txEl>
                                              <p:pRg st="16" end="16"/>
                                            </p:txEl>
                                          </p:spTgt>
                                        </p:tgtEl>
                                        <p:attrNameLst>
                                          <p:attrName>style.visibility</p:attrName>
                                        </p:attrNameLst>
                                      </p:cBhvr>
                                      <p:to>
                                        <p:strVal val="visible"/>
                                      </p:to>
                                    </p:set>
                                    <p:animEffect transition="in" filter="blinds(horizontal)">
                                      <p:cBhvr>
                                        <p:cTn id="141" dur="500"/>
                                        <p:tgtEl>
                                          <p:spTgt spid="24579">
                                            <p:txEl>
                                              <p:pRg st="16" end="16"/>
                                            </p:txEl>
                                          </p:spTgt>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24579">
                                            <p:txEl>
                                              <p:pRg st="17" end="17"/>
                                            </p:txEl>
                                          </p:spTgt>
                                        </p:tgtEl>
                                        <p:attrNameLst>
                                          <p:attrName>style.visibility</p:attrName>
                                        </p:attrNameLst>
                                      </p:cBhvr>
                                      <p:to>
                                        <p:strVal val="visible"/>
                                      </p:to>
                                    </p:set>
                                    <p:animEffect transition="in" filter="blinds(horizontal)">
                                      <p:cBhvr>
                                        <p:cTn id="146" dur="500"/>
                                        <p:tgtEl>
                                          <p:spTgt spid="2457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P spid="24580" grpId="0" bldLvl="0" animBg="1"/>
      <p:bldP spid="24586" grpId="0" bldLvl="0" animBg="1"/>
      <p:bldP spid="24588" grpId="0" bldLvl="0" animBg="1"/>
      <p:bldP spid="24589" grpId="0" bldLvl="0" animBg="1"/>
      <p:bldP spid="24597" grpId="0"/>
      <p:bldP spid="24598"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5602"/>
          <p:cNvSpPr>
            <a:spLocks noGrp="1" noChangeArrowheads="1"/>
          </p:cNvSpPr>
          <p:nvPr>
            <p:ph idx="1"/>
          </p:nvPr>
        </p:nvSpPr>
        <p:spPr>
          <a:xfrm>
            <a:off x="-47625" y="951749"/>
            <a:ext cx="8229600" cy="5142664"/>
          </a:xfrm>
        </p:spPr>
        <p:txBody>
          <a:bodyPr/>
          <a:lstStyle/>
          <a:p>
            <a:pPr lvl="1">
              <a:buClr>
                <a:srgbClr val="FF0000"/>
              </a:buClr>
              <a:buFont typeface="Wingdings" panose="05000000000000000000" pitchFamily="2" charset="2"/>
              <a:buChar char="n"/>
            </a:pPr>
            <a:r>
              <a:rPr lang="zh-CN" altLang="en-US" sz="2400" b="1" dirty="0"/>
              <a:t>表头插入法运算实现</a:t>
            </a:r>
            <a:endParaRPr lang="zh-CN" altLang="en-US" sz="2000" b="1" dirty="0"/>
          </a:p>
          <a:p>
            <a:pPr lvl="1">
              <a:buFont typeface="Wingdings" panose="05000000000000000000" pitchFamily="2" charset="2"/>
              <a:buNone/>
            </a:pPr>
            <a:r>
              <a:rPr lang="en-US" altLang="zh-CN" sz="2000" dirty="0"/>
              <a:t>void   List::</a:t>
            </a:r>
            <a:r>
              <a:rPr lang="en-US" altLang="zh-CN" sz="2000" dirty="0" err="1"/>
              <a:t>CreateFromHead</a:t>
            </a:r>
            <a:r>
              <a:rPr lang="en-US" altLang="zh-CN" sz="2000" dirty="0"/>
              <a:t> (){</a:t>
            </a:r>
          </a:p>
          <a:p>
            <a:pPr lvl="1">
              <a:buFont typeface="Wingdings" panose="05000000000000000000" pitchFamily="2" charset="2"/>
              <a:buNone/>
            </a:pPr>
            <a:r>
              <a:rPr lang="en-US" altLang="zh-CN" sz="2000" dirty="0"/>
              <a:t>          </a:t>
            </a:r>
            <a:r>
              <a:rPr lang="en-US" altLang="zh-CN" sz="2000" dirty="0" err="1">
                <a:solidFill>
                  <a:srgbClr val="0000FF"/>
                </a:solidFill>
              </a:rPr>
              <a:t>cin</a:t>
            </a:r>
            <a:r>
              <a:rPr lang="en-US" altLang="zh-CN" sz="2000" dirty="0"/>
              <a:t> &gt;&gt; </a:t>
            </a:r>
            <a:r>
              <a:rPr lang="en-US" altLang="zh-CN" sz="2000" i="1" dirty="0"/>
              <a:t>x</a:t>
            </a:r>
            <a:r>
              <a:rPr lang="en-US" altLang="zh-CN" sz="2000" dirty="0"/>
              <a:t>;</a:t>
            </a:r>
          </a:p>
          <a:p>
            <a:pPr lvl="1">
              <a:buFont typeface="Wingdings" panose="05000000000000000000" pitchFamily="2" charset="2"/>
              <a:buNone/>
            </a:pPr>
            <a:r>
              <a:rPr lang="en-US" altLang="zh-CN" sz="2000" dirty="0"/>
              <a:t>          </a:t>
            </a:r>
            <a:r>
              <a:rPr lang="en-US" altLang="zh-CN" sz="2000" dirty="0">
                <a:solidFill>
                  <a:srgbClr val="0000FF"/>
                </a:solidFill>
              </a:rPr>
              <a:t>while</a:t>
            </a:r>
            <a:r>
              <a:rPr lang="en-US" altLang="zh-CN" sz="2000" dirty="0"/>
              <a:t> ( </a:t>
            </a:r>
            <a:r>
              <a:rPr lang="en-US" altLang="zh-CN" sz="2000" i="1" dirty="0"/>
              <a:t>x</a:t>
            </a:r>
            <a:r>
              <a:rPr lang="en-US" altLang="zh-CN" sz="2000" dirty="0"/>
              <a:t> != </a:t>
            </a:r>
            <a:r>
              <a:rPr lang="zh-CN" altLang="en-US" sz="2000" dirty="0"/>
              <a:t>结束符 </a:t>
            </a:r>
            <a:r>
              <a:rPr lang="en-US" altLang="zh-CN" sz="2000" dirty="0"/>
              <a:t>){</a:t>
            </a:r>
          </a:p>
          <a:p>
            <a:pPr lvl="2">
              <a:buFont typeface="Wingdings" panose="05000000000000000000" pitchFamily="2" charset="2"/>
              <a:buNone/>
            </a:pPr>
            <a:r>
              <a:rPr lang="en-US" altLang="zh-CN" sz="2000" dirty="0"/>
              <a:t>          count ++;</a:t>
            </a:r>
          </a:p>
          <a:p>
            <a:pPr lvl="2">
              <a:buFont typeface="Wingdings" panose="05000000000000000000" pitchFamily="2" charset="2"/>
              <a:buNone/>
            </a:pPr>
            <a:r>
              <a:rPr lang="en-US" altLang="zh-CN" sz="2000" dirty="0"/>
              <a:t>          </a:t>
            </a:r>
            <a:r>
              <a:rPr lang="en-US" altLang="zh-CN" sz="2000" i="1" dirty="0"/>
              <a:t>s</a:t>
            </a:r>
            <a:r>
              <a:rPr lang="en-US" altLang="zh-CN" sz="2000" dirty="0"/>
              <a:t> = </a:t>
            </a:r>
            <a:r>
              <a:rPr lang="en-US" altLang="zh-CN" sz="2000" dirty="0">
                <a:solidFill>
                  <a:srgbClr val="0000FF"/>
                </a:solidFill>
              </a:rPr>
              <a:t>new</a:t>
            </a:r>
            <a:r>
              <a:rPr lang="en-US" altLang="zh-CN" sz="2000" dirty="0"/>
              <a:t> node;</a:t>
            </a:r>
          </a:p>
          <a:p>
            <a:pPr lvl="2">
              <a:buFont typeface="Wingdings" panose="05000000000000000000" pitchFamily="2" charset="2"/>
              <a:buNone/>
            </a:pPr>
            <a:r>
              <a:rPr lang="en-US" altLang="zh-CN" sz="2000" dirty="0"/>
              <a:t>          </a:t>
            </a:r>
            <a:r>
              <a:rPr lang="en-US" altLang="zh-CN" sz="2000" i="1" dirty="0"/>
              <a:t>s</a:t>
            </a:r>
            <a:r>
              <a:rPr lang="en-US" altLang="zh-CN" sz="2000" dirty="0"/>
              <a:t> </a:t>
            </a:r>
            <a:r>
              <a:rPr lang="en-US" altLang="zh-CN" sz="1600" dirty="0">
                <a:cs typeface="Times New Roman" panose="02020603050405020304" pitchFamily="18" charset="0"/>
                <a:sym typeface="Wingdings" panose="05000000000000000000" pitchFamily="2" charset="2"/>
              </a:rPr>
              <a:t></a:t>
            </a:r>
            <a:r>
              <a:rPr lang="en-US" altLang="zh-CN" sz="2000" dirty="0"/>
              <a:t> data = </a:t>
            </a:r>
            <a:r>
              <a:rPr lang="en-US" altLang="zh-CN" sz="2000" i="1" dirty="0"/>
              <a:t>x</a:t>
            </a:r>
            <a:r>
              <a:rPr lang="en-US" altLang="zh-CN" sz="2000" dirty="0"/>
              <a:t>;</a:t>
            </a:r>
          </a:p>
          <a:p>
            <a:pPr lvl="2">
              <a:buFont typeface="Wingdings" panose="05000000000000000000" pitchFamily="2" charset="2"/>
              <a:buNone/>
            </a:pPr>
            <a:r>
              <a:rPr lang="en-US" altLang="zh-CN" sz="2000" dirty="0"/>
              <a:t>          </a:t>
            </a:r>
            <a:r>
              <a:rPr lang="en-US" altLang="zh-CN" sz="2000" i="1" dirty="0"/>
              <a:t>s</a:t>
            </a:r>
            <a:r>
              <a:rPr lang="en-US" altLang="zh-CN" sz="2000" dirty="0"/>
              <a:t> </a:t>
            </a:r>
            <a:r>
              <a:rPr lang="en-US" altLang="zh-CN" sz="1600" dirty="0">
                <a:cs typeface="Times New Roman" panose="02020603050405020304" pitchFamily="18" charset="0"/>
                <a:sym typeface="Wingdings" panose="05000000000000000000" pitchFamily="2" charset="2"/>
              </a:rPr>
              <a:t></a:t>
            </a:r>
            <a:r>
              <a:rPr lang="en-US" altLang="zh-CN" sz="2000" dirty="0"/>
              <a:t> next = head </a:t>
            </a:r>
            <a:r>
              <a:rPr lang="en-US" altLang="zh-CN" sz="1600" dirty="0">
                <a:cs typeface="Times New Roman" panose="02020603050405020304" pitchFamily="18" charset="0"/>
                <a:sym typeface="Wingdings" panose="05000000000000000000" pitchFamily="2" charset="2"/>
              </a:rPr>
              <a:t></a:t>
            </a:r>
            <a:r>
              <a:rPr lang="en-US" altLang="zh-CN" sz="2000" dirty="0"/>
              <a:t> next;</a:t>
            </a:r>
          </a:p>
          <a:p>
            <a:pPr lvl="2">
              <a:buFont typeface="Wingdings" panose="05000000000000000000" pitchFamily="2" charset="2"/>
              <a:buNone/>
            </a:pPr>
            <a:r>
              <a:rPr lang="en-US" altLang="zh-CN" sz="2000" dirty="0"/>
              <a:t>          head </a:t>
            </a:r>
            <a:r>
              <a:rPr lang="en-US" altLang="zh-CN" sz="1600" dirty="0">
                <a:cs typeface="Times New Roman" panose="02020603050405020304" pitchFamily="18" charset="0"/>
                <a:sym typeface="Wingdings" panose="05000000000000000000" pitchFamily="2" charset="2"/>
              </a:rPr>
              <a:t></a:t>
            </a:r>
            <a:r>
              <a:rPr lang="en-US" altLang="zh-CN" sz="2000" dirty="0"/>
              <a:t> next = </a:t>
            </a:r>
            <a:r>
              <a:rPr lang="en-US" altLang="zh-CN" sz="2000" i="1" dirty="0"/>
              <a:t>s</a:t>
            </a:r>
            <a:r>
              <a:rPr lang="en-US" altLang="zh-CN" sz="2000" dirty="0"/>
              <a:t>;</a:t>
            </a:r>
          </a:p>
          <a:p>
            <a:pPr lvl="2">
              <a:buFont typeface="Wingdings" panose="05000000000000000000" pitchFamily="2" charset="2"/>
              <a:buNone/>
            </a:pPr>
            <a:r>
              <a:rPr lang="en-US" altLang="zh-CN" sz="2000" dirty="0"/>
              <a:t>          </a:t>
            </a:r>
            <a:r>
              <a:rPr lang="en-US" altLang="zh-CN" sz="2000" dirty="0" err="1">
                <a:solidFill>
                  <a:srgbClr val="0000FF"/>
                </a:solidFill>
              </a:rPr>
              <a:t>cin</a:t>
            </a:r>
            <a:r>
              <a:rPr lang="en-US" altLang="zh-CN" sz="2000" dirty="0"/>
              <a:t> &gt;&gt; </a:t>
            </a:r>
            <a:r>
              <a:rPr lang="en-US" altLang="zh-CN" sz="2000" i="1" dirty="0"/>
              <a:t>x</a:t>
            </a:r>
            <a:r>
              <a:rPr lang="en-US" altLang="zh-CN" sz="2000" dirty="0"/>
              <a:t>;</a:t>
            </a:r>
          </a:p>
          <a:p>
            <a:pPr lvl="1">
              <a:buFont typeface="Wingdings" panose="05000000000000000000" pitchFamily="2" charset="2"/>
              <a:buNone/>
            </a:pPr>
            <a:r>
              <a:rPr lang="en-US" altLang="zh-CN" sz="2000" dirty="0"/>
              <a:t>           }                                         </a:t>
            </a:r>
          </a:p>
          <a:p>
            <a:pPr lvl="1">
              <a:buFont typeface="Wingdings" panose="05000000000000000000" pitchFamily="2" charset="2"/>
              <a:buNone/>
            </a:pPr>
            <a:r>
              <a:rPr lang="en-US" altLang="zh-CN" sz="2000" dirty="0"/>
              <a:t>  }</a:t>
            </a:r>
            <a:endParaRPr lang="zh-CN" altLang="en-US" sz="2000" dirty="0"/>
          </a:p>
        </p:txBody>
      </p:sp>
      <p:sp>
        <p:nvSpPr>
          <p:cNvPr id="25628" name="直接连接符 25627"/>
          <p:cNvSpPr>
            <a:spLocks noChangeShapeType="1"/>
          </p:cNvSpPr>
          <p:nvPr/>
        </p:nvSpPr>
        <p:spPr bwMode="auto">
          <a:xfrm>
            <a:off x="3900875" y="5302250"/>
            <a:ext cx="157742" cy="434975"/>
          </a:xfrm>
          <a:prstGeom prst="line">
            <a:avLst/>
          </a:prstGeom>
          <a:noFill/>
          <a:ln w="28575">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25629" name="矩形 25628"/>
          <p:cNvSpPr>
            <a:spLocks noChangeArrowheads="1"/>
          </p:cNvSpPr>
          <p:nvPr/>
        </p:nvSpPr>
        <p:spPr bwMode="auto">
          <a:xfrm>
            <a:off x="3932598" y="5160168"/>
            <a:ext cx="431800"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20000"/>
              </a:spcBef>
              <a:buClr>
                <a:schemeClr val="accent2"/>
              </a:buClr>
              <a:buFont typeface="Wingdings" panose="05000000000000000000" pitchFamily="2" charset="2"/>
              <a:buNone/>
            </a:pPr>
            <a:r>
              <a:rPr lang="en-US" altLang="zh-CN" sz="2000" dirty="0">
                <a:latin typeface="宋体" panose="02010600030101010101" pitchFamily="2" charset="-122"/>
              </a:rPr>
              <a:t>②</a:t>
            </a:r>
          </a:p>
        </p:txBody>
      </p:sp>
      <p:sp>
        <p:nvSpPr>
          <p:cNvPr id="25631" name="直接连接符 25630"/>
          <p:cNvSpPr>
            <a:spLocks noChangeShapeType="1"/>
          </p:cNvSpPr>
          <p:nvPr/>
        </p:nvSpPr>
        <p:spPr bwMode="auto">
          <a:xfrm flipV="1">
            <a:off x="3331558" y="5300923"/>
            <a:ext cx="156053" cy="429952"/>
          </a:xfrm>
          <a:prstGeom prst="line">
            <a:avLst/>
          </a:prstGeom>
          <a:noFill/>
          <a:ln w="28575">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25632" name="矩形 25631"/>
          <p:cNvSpPr>
            <a:spLocks noChangeArrowheads="1"/>
          </p:cNvSpPr>
          <p:nvPr/>
        </p:nvSpPr>
        <p:spPr bwMode="auto">
          <a:xfrm>
            <a:off x="3059859" y="5180106"/>
            <a:ext cx="288925"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20000"/>
              </a:spcBef>
              <a:buClr>
                <a:schemeClr val="accent2"/>
              </a:buClr>
              <a:buFont typeface="Wingdings" panose="05000000000000000000" pitchFamily="2" charset="2"/>
              <a:buNone/>
            </a:pPr>
            <a:r>
              <a:rPr lang="en-US" altLang="zh-CN" sz="2000" dirty="0">
                <a:latin typeface="宋体" panose="02010600030101010101" pitchFamily="2" charset="-122"/>
              </a:rPr>
              <a:t>③</a:t>
            </a:r>
          </a:p>
        </p:txBody>
      </p:sp>
      <p:sp>
        <p:nvSpPr>
          <p:cNvPr id="25633" name="直接连接符 25632"/>
          <p:cNvSpPr>
            <a:spLocks noChangeShapeType="1"/>
          </p:cNvSpPr>
          <p:nvPr/>
        </p:nvSpPr>
        <p:spPr bwMode="auto">
          <a:xfrm>
            <a:off x="3492500" y="5734050"/>
            <a:ext cx="142875" cy="360363"/>
          </a:xfrm>
          <a:prstGeom prst="line">
            <a:avLst/>
          </a:prstGeom>
          <a:noFill/>
          <a:ln w="28575">
            <a:solidFill>
              <a:srgbClr val="FF0000"/>
            </a:solidFill>
            <a:roun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25634" name="直接连接符 25633"/>
          <p:cNvSpPr>
            <a:spLocks noChangeShapeType="1"/>
          </p:cNvSpPr>
          <p:nvPr/>
        </p:nvSpPr>
        <p:spPr bwMode="auto">
          <a:xfrm flipH="1">
            <a:off x="3492500" y="5734050"/>
            <a:ext cx="142875" cy="360363"/>
          </a:xfrm>
          <a:prstGeom prst="line">
            <a:avLst/>
          </a:prstGeom>
          <a:noFill/>
          <a:ln w="28575">
            <a:solidFill>
              <a:srgbClr val="FF0000"/>
            </a:solidFill>
            <a:roun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4"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FEBD014A-07A4-4EBF-93F7-CC67000CCD63}" type="slidenum">
              <a:rPr lang="zh-CN" altLang="en-US" smtClean="0">
                <a:latin typeface="Times New Roman" panose="02020603050405020304" pitchFamily="18" charset="0"/>
              </a:rPr>
              <a:pPr/>
              <a:t>26</a:t>
            </a:fld>
            <a:endParaRPr lang="zh-CN" altLang="en-US">
              <a:latin typeface="Times New Roman" panose="02020603050405020304" pitchFamily="18" charset="0"/>
            </a:endParaRPr>
          </a:p>
        </p:txBody>
      </p:sp>
      <p:grpSp>
        <p:nvGrpSpPr>
          <p:cNvPr id="37" name="组合 67"/>
          <p:cNvGrpSpPr/>
          <p:nvPr/>
        </p:nvGrpSpPr>
        <p:grpSpPr>
          <a:xfrm>
            <a:off x="-1260648" y="90869"/>
            <a:ext cx="7317240" cy="698583"/>
            <a:chOff x="-879430" y="4179148"/>
            <a:chExt cx="7317240" cy="698583"/>
          </a:xfrm>
        </p:grpSpPr>
        <p:grpSp>
          <p:nvGrpSpPr>
            <p:cNvPr id="38" name="组合 106"/>
            <p:cNvGrpSpPr/>
            <p:nvPr/>
          </p:nvGrpSpPr>
          <p:grpSpPr>
            <a:xfrm>
              <a:off x="-879430" y="4179148"/>
              <a:ext cx="7317240" cy="698583"/>
              <a:chOff x="-888955" y="4179148"/>
              <a:chExt cx="7317240" cy="698583"/>
            </a:xfrm>
          </p:grpSpPr>
          <p:sp>
            <p:nvSpPr>
              <p:cNvPr id="4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1" name="TextBox 6"/>
              <p:cNvSpPr txBox="1">
                <a:spLocks noChangeArrowheads="1"/>
              </p:cNvSpPr>
              <p:nvPr/>
            </p:nvSpPr>
            <p:spPr bwMode="auto">
              <a:xfrm>
                <a:off x="-888955" y="4179148"/>
                <a:ext cx="731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5.3 </a:t>
                </a:r>
                <a:r>
                  <a:rPr lang="zh-CN" altLang="en-US" sz="3600" b="1" dirty="0">
                    <a:latin typeface="黑体" panose="02010609060101010101" pitchFamily="49" charset="-122"/>
                    <a:ea typeface="黑体" panose="02010609060101010101" pitchFamily="49" charset="-122"/>
                  </a:rPr>
                  <a:t>链表</a:t>
                </a:r>
              </a:p>
            </p:txBody>
          </p:sp>
        </p:grpSp>
        <p:pic>
          <p:nvPicPr>
            <p:cNvPr id="39" name="图片 38" descr="无标题.png"/>
            <p:cNvPicPr>
              <a:picLocks noChangeAspect="1"/>
            </p:cNvPicPr>
            <p:nvPr/>
          </p:nvPicPr>
          <p:blipFill>
            <a:blip r:embed="rId2" cstate="print"/>
            <a:stretch>
              <a:fillRect/>
            </a:stretch>
          </p:blipFill>
          <p:spPr>
            <a:xfrm>
              <a:off x="1137949" y="4364064"/>
              <a:ext cx="433676" cy="330989"/>
            </a:xfrm>
            <a:prstGeom prst="rect">
              <a:avLst/>
            </a:prstGeom>
          </p:spPr>
        </p:pic>
      </p:grpSp>
      <p:grpSp>
        <p:nvGrpSpPr>
          <p:cNvPr id="42" name="组合 41"/>
          <p:cNvGrpSpPr/>
          <p:nvPr/>
        </p:nvGrpSpPr>
        <p:grpSpPr>
          <a:xfrm>
            <a:off x="1247557" y="5626100"/>
            <a:ext cx="7021047" cy="473076"/>
            <a:chOff x="484086" y="941769"/>
            <a:chExt cx="7021047" cy="473076"/>
          </a:xfrm>
        </p:grpSpPr>
        <p:grpSp>
          <p:nvGrpSpPr>
            <p:cNvPr id="43" name="组合 42"/>
            <p:cNvGrpSpPr/>
            <p:nvPr/>
          </p:nvGrpSpPr>
          <p:grpSpPr>
            <a:xfrm>
              <a:off x="484086" y="941769"/>
              <a:ext cx="6836113" cy="473076"/>
              <a:chOff x="379975" y="2496293"/>
              <a:chExt cx="6836113" cy="473076"/>
            </a:xfrm>
          </p:grpSpPr>
          <p:grpSp>
            <p:nvGrpSpPr>
              <p:cNvPr id="45" name="组合 44"/>
              <p:cNvGrpSpPr/>
              <p:nvPr/>
            </p:nvGrpSpPr>
            <p:grpSpPr>
              <a:xfrm>
                <a:off x="1868851" y="2608965"/>
                <a:ext cx="672880" cy="355601"/>
                <a:chOff x="1386100" y="6209480"/>
                <a:chExt cx="672880" cy="355601"/>
              </a:xfrm>
            </p:grpSpPr>
            <p:sp>
              <p:nvSpPr>
                <p:cNvPr id="66" name="矩形 65"/>
                <p:cNvSpPr/>
                <p:nvPr/>
              </p:nvSpPr>
              <p:spPr bwMode="auto">
                <a:xfrm>
                  <a:off x="1909512" y="6209521"/>
                  <a:ext cx="149468" cy="35401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67" name="矩形 21542"/>
                <p:cNvSpPr>
                  <a:spLocks noChangeArrowheads="1"/>
                </p:cNvSpPr>
                <p:nvPr/>
              </p:nvSpPr>
              <p:spPr bwMode="auto">
                <a:xfrm>
                  <a:off x="1386100" y="6209480"/>
                  <a:ext cx="522100" cy="355601"/>
                </a:xfrm>
                <a:prstGeom prst="rect">
                  <a:avLst/>
                </a:prstGeom>
                <a:blipFill dpi="0" rotWithShape="0">
                  <a:blip r:embed="rId3"/>
                  <a:srcRect/>
                  <a:tile tx="0" ty="0" sx="100000" sy="100000" flip="none" algn="tl"/>
                </a:blipFill>
                <a:ln w="9525">
                  <a:solidFill>
                    <a:srgbClr val="000000"/>
                  </a:solidFill>
                  <a:miter lim="800000"/>
                </a:ln>
              </p:spPr>
              <p:txBody>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endParaRPr lang="zh-CN" altLang="en-US" sz="2000">
                    <a:ea typeface="楷体_GB2312" pitchFamily="1" charset="-122"/>
                  </a:endParaRPr>
                </a:p>
              </p:txBody>
            </p:sp>
          </p:grpSp>
          <p:grpSp>
            <p:nvGrpSpPr>
              <p:cNvPr id="46" name="组合 45"/>
              <p:cNvGrpSpPr/>
              <p:nvPr/>
            </p:nvGrpSpPr>
            <p:grpSpPr bwMode="auto">
              <a:xfrm>
                <a:off x="379975" y="2496293"/>
                <a:ext cx="6836113" cy="473076"/>
                <a:chOff x="-616" y="111"/>
                <a:chExt cx="4162" cy="298"/>
              </a:xfrm>
            </p:grpSpPr>
            <p:sp>
              <p:nvSpPr>
                <p:cNvPr id="48" name="矩形 10253"/>
                <p:cNvSpPr>
                  <a:spLocks noChangeArrowheads="1"/>
                </p:cNvSpPr>
                <p:nvPr/>
              </p:nvSpPr>
              <p:spPr bwMode="auto">
                <a:xfrm>
                  <a:off x="-87" y="182"/>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49" name="组合 10254"/>
                <p:cNvGrpSpPr/>
                <p:nvPr/>
              </p:nvGrpSpPr>
              <p:grpSpPr bwMode="auto">
                <a:xfrm>
                  <a:off x="-616" y="111"/>
                  <a:ext cx="4162" cy="297"/>
                  <a:chOff x="-616" y="111"/>
                  <a:chExt cx="4162" cy="297"/>
                </a:xfrm>
              </p:grpSpPr>
              <p:sp>
                <p:nvSpPr>
                  <p:cNvPr id="50" name="矩形 49"/>
                  <p:cNvSpPr/>
                  <p:nvPr/>
                </p:nvSpPr>
                <p:spPr>
                  <a:xfrm>
                    <a:off x="236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51"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52" name="矩形 51"/>
                  <p:cNvSpPr/>
                  <p:nvPr/>
                </p:nvSpPr>
                <p:spPr>
                  <a:xfrm>
                    <a:off x="900"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53" name="矩形 52"/>
                  <p:cNvSpPr/>
                  <p:nvPr/>
                </p:nvSpPr>
                <p:spPr>
                  <a:xfrm>
                    <a:off x="121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54" name="矩形 53"/>
                  <p:cNvSpPr/>
                  <p:nvPr/>
                </p:nvSpPr>
                <p:spPr>
                  <a:xfrm>
                    <a:off x="1497" y="181"/>
                    <a:ext cx="317"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55" name="矩形 54"/>
                  <p:cNvSpPr/>
                  <p:nvPr/>
                </p:nvSpPr>
                <p:spPr>
                  <a:xfrm>
                    <a:off x="2097" y="181"/>
                    <a:ext cx="272"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3</a:t>
                    </a:r>
                  </a:p>
                </p:txBody>
              </p:sp>
              <p:sp>
                <p:nvSpPr>
                  <p:cNvPr id="56" name="矩形 55"/>
                  <p:cNvSpPr/>
                  <p:nvPr/>
                </p:nvSpPr>
                <p:spPr>
                  <a:xfrm>
                    <a:off x="3228"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57" name="矩形 56"/>
                  <p:cNvSpPr/>
                  <p:nvPr/>
                </p:nvSpPr>
                <p:spPr>
                  <a:xfrm>
                    <a:off x="2595" y="111"/>
                    <a:ext cx="453" cy="22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58" name="矩形 57"/>
                  <p:cNvSpPr/>
                  <p:nvPr/>
                </p:nvSpPr>
                <p:spPr>
                  <a:xfrm>
                    <a:off x="1814"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59"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60" name="矩形 10266"/>
                  <p:cNvSpPr>
                    <a:spLocks noChangeArrowheads="1"/>
                  </p:cNvSpPr>
                  <p:nvPr/>
                </p:nvSpPr>
                <p:spPr bwMode="auto">
                  <a:xfrm>
                    <a:off x="-616" y="178"/>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head</a:t>
                    </a:r>
                  </a:p>
                </p:txBody>
              </p:sp>
              <p:sp>
                <p:nvSpPr>
                  <p:cNvPr id="61" name="直接连接符 10268"/>
                  <p:cNvSpPr>
                    <a:spLocks noChangeShapeType="1"/>
                  </p:cNvSpPr>
                  <p:nvPr/>
                </p:nvSpPr>
                <p:spPr bwMode="auto">
                  <a:xfrm>
                    <a:off x="1269" y="272"/>
                    <a:ext cx="227"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2" name="直接连接符 10269"/>
                  <p:cNvSpPr>
                    <a:spLocks noChangeShapeType="1"/>
                  </p:cNvSpPr>
                  <p:nvPr/>
                </p:nvSpPr>
                <p:spPr bwMode="auto">
                  <a:xfrm>
                    <a:off x="1861"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3" name="直接连接符 10270"/>
                  <p:cNvSpPr>
                    <a:spLocks noChangeShapeType="1"/>
                  </p:cNvSpPr>
                  <p:nvPr/>
                </p:nvSpPr>
                <p:spPr bwMode="auto">
                  <a:xfrm>
                    <a:off x="2415" y="272"/>
                    <a:ext cx="22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4" name="直接连接符 10271"/>
                  <p:cNvSpPr>
                    <a:spLocks noChangeShapeType="1"/>
                  </p:cNvSpPr>
                  <p:nvPr/>
                </p:nvSpPr>
                <p:spPr bwMode="auto">
                  <a:xfrm>
                    <a:off x="2990"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5" name="直接连接符 10267"/>
                  <p:cNvSpPr>
                    <a:spLocks noChangeShapeType="1"/>
                  </p:cNvSpPr>
                  <p:nvPr/>
                </p:nvSpPr>
                <p:spPr bwMode="auto">
                  <a:xfrm>
                    <a:off x="655" y="272"/>
                    <a:ext cx="24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47" name="直接连接符 10267"/>
              <p:cNvSpPr>
                <a:spLocks noChangeShapeType="1"/>
              </p:cNvSpPr>
              <p:nvPr/>
            </p:nvSpPr>
            <p:spPr bwMode="auto">
              <a:xfrm>
                <a:off x="1467633" y="2751880"/>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44" name="矩形 43"/>
            <p:cNvSpPr/>
            <p:nvPr/>
          </p:nvSpPr>
          <p:spPr bwMode="auto">
            <a:xfrm>
              <a:off x="7319530" y="1051479"/>
              <a:ext cx="185603" cy="35877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grpSp>
      <p:grpSp>
        <p:nvGrpSpPr>
          <p:cNvPr id="2" name="组合 1"/>
          <p:cNvGrpSpPr/>
          <p:nvPr/>
        </p:nvGrpSpPr>
        <p:grpSpPr>
          <a:xfrm>
            <a:off x="2782082" y="4409329"/>
            <a:ext cx="1250656" cy="1268755"/>
            <a:chOff x="2782082" y="4409329"/>
            <a:chExt cx="1250656" cy="1268755"/>
          </a:xfrm>
        </p:grpSpPr>
        <p:grpSp>
          <p:nvGrpSpPr>
            <p:cNvPr id="3" name="组合 2"/>
            <p:cNvGrpSpPr/>
            <p:nvPr/>
          </p:nvGrpSpPr>
          <p:grpSpPr>
            <a:xfrm>
              <a:off x="2782082" y="4409329"/>
              <a:ext cx="1250656" cy="1268755"/>
              <a:chOff x="3737597" y="3855297"/>
              <a:chExt cx="1250656" cy="1268755"/>
            </a:xfrm>
          </p:grpSpPr>
          <p:sp>
            <p:nvSpPr>
              <p:cNvPr id="25630" name="矩形 25629"/>
              <p:cNvSpPr>
                <a:spLocks noChangeArrowheads="1"/>
              </p:cNvSpPr>
              <p:nvPr/>
            </p:nvSpPr>
            <p:spPr bwMode="auto">
              <a:xfrm>
                <a:off x="4556453" y="3972795"/>
                <a:ext cx="431800"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20000"/>
                  </a:spcBef>
                  <a:buClr>
                    <a:schemeClr val="accent2"/>
                  </a:buClr>
                  <a:buFont typeface="Wingdings" panose="05000000000000000000" pitchFamily="2" charset="2"/>
                  <a:buNone/>
                </a:pPr>
                <a:r>
                  <a:rPr lang="en-US" altLang="zh-CN" sz="2000" dirty="0">
                    <a:latin typeface="宋体" panose="02010600030101010101" pitchFamily="2" charset="-122"/>
                  </a:rPr>
                  <a:t>①</a:t>
                </a:r>
                <a:endParaRPr lang="en-US" altLang="zh-CN" dirty="0">
                  <a:latin typeface="宋体" panose="02010600030101010101" pitchFamily="2" charset="-122"/>
                </a:endParaRPr>
              </a:p>
            </p:txBody>
          </p:sp>
          <p:grpSp>
            <p:nvGrpSpPr>
              <p:cNvPr id="68" name="组合 67"/>
              <p:cNvGrpSpPr/>
              <p:nvPr/>
            </p:nvGrpSpPr>
            <p:grpSpPr>
              <a:xfrm>
                <a:off x="3737597" y="3855297"/>
                <a:ext cx="1052615" cy="1268755"/>
                <a:chOff x="5738813" y="3131795"/>
                <a:chExt cx="1052615" cy="1268755"/>
              </a:xfrm>
            </p:grpSpPr>
            <p:sp>
              <p:nvSpPr>
                <p:cNvPr id="69" name="矩形 68"/>
                <p:cNvSpPr>
                  <a:spLocks noChangeArrowheads="1"/>
                </p:cNvSpPr>
                <p:nvPr/>
              </p:nvSpPr>
              <p:spPr bwMode="auto">
                <a:xfrm>
                  <a:off x="5738813" y="4076700"/>
                  <a:ext cx="139700"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endParaRPr lang="zh-CN" altLang="en-US">
                    <a:latin typeface="Arial" panose="020B0604020202020204" pitchFamily="34" charset="0"/>
                  </a:endParaRPr>
                </a:p>
              </p:txBody>
            </p:sp>
            <p:sp>
              <p:nvSpPr>
                <p:cNvPr id="70" name="直接连接符 69"/>
                <p:cNvSpPr>
                  <a:spLocks noChangeShapeType="1"/>
                </p:cNvSpPr>
                <p:nvPr/>
              </p:nvSpPr>
              <p:spPr bwMode="auto">
                <a:xfrm rot="5400000">
                  <a:off x="6315057" y="3483156"/>
                  <a:ext cx="407988" cy="0"/>
                </a:xfrm>
                <a:prstGeom prst="line">
                  <a:avLst/>
                </a:prstGeom>
                <a:noFill/>
                <a:ln w="9525">
                  <a:solidFill>
                    <a:srgbClr val="FF0000"/>
                  </a:solidFill>
                  <a:round/>
                  <a:tailEnd type="triangle" w="sm"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71" name="矩形 70"/>
                <p:cNvSpPr>
                  <a:spLocks noChangeArrowheads="1"/>
                </p:cNvSpPr>
                <p:nvPr/>
              </p:nvSpPr>
              <p:spPr bwMode="auto">
                <a:xfrm>
                  <a:off x="6128985" y="3131795"/>
                  <a:ext cx="503238"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0" hangingPunct="0"/>
                  <a:r>
                    <a:rPr lang="en-US" altLang="zh-CN" b="1" i="1" dirty="0">
                      <a:latin typeface="Times New Roman" panose="02020603050405020304" pitchFamily="18" charset="0"/>
                      <a:cs typeface="Times New Roman" panose="02020603050405020304" pitchFamily="18" charset="0"/>
                    </a:rPr>
                    <a:t>s</a:t>
                  </a:r>
                </a:p>
              </p:txBody>
            </p:sp>
            <p:sp>
              <p:nvSpPr>
                <p:cNvPr id="74" name="矩形 23590"/>
                <p:cNvSpPr>
                  <a:spLocks noChangeArrowheads="1"/>
                </p:cNvSpPr>
                <p:nvPr/>
              </p:nvSpPr>
              <p:spPr bwMode="auto">
                <a:xfrm>
                  <a:off x="6288190" y="3674193"/>
                  <a:ext cx="503238" cy="350383"/>
                </a:xfrm>
                <a:prstGeom prst="rect">
                  <a:avLst/>
                </a:prstGeom>
                <a:solidFill>
                  <a:srgbClr val="FFC000"/>
                </a:solidFill>
                <a:ln w="9525">
                  <a:solidFill>
                    <a:srgbClr val="000000"/>
                  </a:solidFill>
                  <a:miter lim="800000"/>
                </a:ln>
              </p:spPr>
              <p:txBody>
                <a:bodyPr tIns="18000" rIns="0" bIns="36000"/>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1" hangingPunct="1">
                    <a:lnSpc>
                      <a:spcPct val="80000"/>
                    </a:lnSpc>
                    <a:spcBef>
                      <a:spcPct val="20000"/>
                    </a:spcBef>
                    <a:buClr>
                      <a:schemeClr val="accent2"/>
                    </a:buClr>
                    <a:buFont typeface="Wingdings" panose="05000000000000000000" pitchFamily="2" charset="2"/>
                    <a:buNone/>
                  </a:pPr>
                  <a:r>
                    <a:rPr lang="en-US" altLang="zh-CN" sz="2000">
                      <a:ea typeface="楷体_GB2312" pitchFamily="1" charset="-122"/>
                    </a:rPr>
                    <a:t> </a:t>
                  </a:r>
                </a:p>
              </p:txBody>
            </p:sp>
            <p:sp>
              <p:nvSpPr>
                <p:cNvPr id="73" name="矩形 72"/>
                <p:cNvSpPr>
                  <a:spLocks noChangeArrowheads="1"/>
                </p:cNvSpPr>
                <p:nvPr/>
              </p:nvSpPr>
              <p:spPr bwMode="auto">
                <a:xfrm>
                  <a:off x="6323909" y="3438980"/>
                  <a:ext cx="431800"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endParaRPr lang="en-US" altLang="zh-CN" sz="2000" dirty="0">
                    <a:latin typeface="宋体" panose="02010600030101010101" pitchFamily="2" charset="-122"/>
                  </a:endParaRPr>
                </a:p>
                <a:p>
                  <a:pPr algn="ctr" eaLnBrk="1" hangingPunct="1">
                    <a:lnSpc>
                      <a:spcPct val="80000"/>
                    </a:lnSpc>
                    <a:spcBef>
                      <a:spcPct val="20000"/>
                    </a:spcBef>
                    <a:buClr>
                      <a:schemeClr val="accent2"/>
                    </a:buClr>
                    <a:buFont typeface="Wingdings" panose="05000000000000000000" pitchFamily="2" charset="2"/>
                    <a:buNone/>
                  </a:pPr>
                  <a:r>
                    <a:rPr lang="en-US" altLang="zh-CN" sz="2000" i="1" dirty="0">
                      <a:cs typeface="Times New Roman" panose="02020603050405020304" pitchFamily="18" charset="0"/>
                    </a:rPr>
                    <a:t>x</a:t>
                  </a:r>
                </a:p>
              </p:txBody>
            </p:sp>
          </p:grpSp>
        </p:grpSp>
        <p:sp>
          <p:nvSpPr>
            <p:cNvPr id="76" name="矩形 75"/>
            <p:cNvSpPr/>
            <p:nvPr/>
          </p:nvSpPr>
          <p:spPr bwMode="auto">
            <a:xfrm>
              <a:off x="3830701" y="4951554"/>
              <a:ext cx="185603" cy="350484"/>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5628"/>
                                        </p:tgtEl>
                                        <p:attrNameLst>
                                          <p:attrName>style.visibility</p:attrName>
                                        </p:attrNameLst>
                                      </p:cBhvr>
                                      <p:to>
                                        <p:strVal val="visible"/>
                                      </p:to>
                                    </p:set>
                                    <p:animEffect transition="in" filter="blinds(horizontal)">
                                      <p:cBhvr>
                                        <p:cTn id="20" dur="500"/>
                                        <p:tgtEl>
                                          <p:spTgt spid="2562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5629"/>
                                        </p:tgtEl>
                                        <p:attrNameLst>
                                          <p:attrName>style.visibility</p:attrName>
                                        </p:attrNameLst>
                                      </p:cBhvr>
                                      <p:to>
                                        <p:strVal val="visible"/>
                                      </p:to>
                                    </p:set>
                                    <p:animEffect transition="in" filter="blinds(horizontal)">
                                      <p:cBhvr>
                                        <p:cTn id="25" dur="500"/>
                                        <p:tgtEl>
                                          <p:spTgt spid="2562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5632"/>
                                        </p:tgtEl>
                                        <p:attrNameLst>
                                          <p:attrName>style.visibility</p:attrName>
                                        </p:attrNameLst>
                                      </p:cBhvr>
                                      <p:to>
                                        <p:strVal val="visible"/>
                                      </p:to>
                                    </p:set>
                                    <p:animEffect transition="in" filter="blinds(horizontal)">
                                      <p:cBhvr>
                                        <p:cTn id="30" dur="500"/>
                                        <p:tgtEl>
                                          <p:spTgt spid="2563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5631"/>
                                        </p:tgtEl>
                                        <p:attrNameLst>
                                          <p:attrName>style.visibility</p:attrName>
                                        </p:attrNameLst>
                                      </p:cBhvr>
                                      <p:to>
                                        <p:strVal val="visible"/>
                                      </p:to>
                                    </p:set>
                                    <p:animEffect transition="in" filter="blinds(horizontal)">
                                      <p:cBhvr>
                                        <p:cTn id="35" dur="500"/>
                                        <p:tgtEl>
                                          <p:spTgt spid="25631"/>
                                        </p:tgtEl>
                                      </p:cBhvr>
                                    </p:animEffect>
                                  </p:childTnLst>
                                </p:cTn>
                              </p:par>
                              <p:par>
                                <p:cTn id="36" presetID="3" presetClass="entr" presetSubtype="10" fill="hold" nodeType="withEffect">
                                  <p:stCondLst>
                                    <p:cond delay="0"/>
                                  </p:stCondLst>
                                  <p:childTnLst>
                                    <p:set>
                                      <p:cBhvr>
                                        <p:cTn id="37" dur="1" fill="hold">
                                          <p:stCondLst>
                                            <p:cond delay="0"/>
                                          </p:stCondLst>
                                        </p:cTn>
                                        <p:tgtEl>
                                          <p:spTgt spid="25634"/>
                                        </p:tgtEl>
                                        <p:attrNameLst>
                                          <p:attrName>style.visibility</p:attrName>
                                        </p:attrNameLst>
                                      </p:cBhvr>
                                      <p:to>
                                        <p:strVal val="visible"/>
                                      </p:to>
                                    </p:set>
                                    <p:animEffect transition="in" filter="blinds(horizontal)">
                                      <p:cBhvr>
                                        <p:cTn id="38" dur="500"/>
                                        <p:tgtEl>
                                          <p:spTgt spid="25634"/>
                                        </p:tgtEl>
                                      </p:cBhvr>
                                    </p:animEffect>
                                  </p:childTnLst>
                                </p:cTn>
                              </p:par>
                              <p:par>
                                <p:cTn id="39" presetID="3" presetClass="entr" presetSubtype="10" fill="hold" nodeType="withEffect">
                                  <p:stCondLst>
                                    <p:cond delay="0"/>
                                  </p:stCondLst>
                                  <p:childTnLst>
                                    <p:set>
                                      <p:cBhvr>
                                        <p:cTn id="40" dur="1" fill="hold">
                                          <p:stCondLst>
                                            <p:cond delay="0"/>
                                          </p:stCondLst>
                                        </p:cTn>
                                        <p:tgtEl>
                                          <p:spTgt spid="25633"/>
                                        </p:tgtEl>
                                        <p:attrNameLst>
                                          <p:attrName>style.visibility</p:attrName>
                                        </p:attrNameLst>
                                      </p:cBhvr>
                                      <p:to>
                                        <p:strVal val="visible"/>
                                      </p:to>
                                    </p:set>
                                    <p:animEffect transition="in" filter="blinds(horizontal)">
                                      <p:cBhvr>
                                        <p:cTn id="41" dur="500"/>
                                        <p:tgtEl>
                                          <p:spTgt spid="2563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46" dur="500"/>
                                        <p:tgtEl>
                                          <p:spTgt spid="25603">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51" dur="500"/>
                                        <p:tgtEl>
                                          <p:spTgt spid="25603">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56" dur="500"/>
                                        <p:tgtEl>
                                          <p:spTgt spid="25603">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61" dur="500"/>
                                        <p:tgtEl>
                                          <p:spTgt spid="25603">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66" dur="500"/>
                                        <p:tgtEl>
                                          <p:spTgt spid="25603">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71" dur="500"/>
                                        <p:tgtEl>
                                          <p:spTgt spid="25603">
                                            <p:txEl>
                                              <p:pRg st="6" end="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5603">
                                            <p:txEl>
                                              <p:pRg st="7" end="7"/>
                                            </p:txEl>
                                          </p:spTgt>
                                        </p:tgtEl>
                                        <p:attrNameLst>
                                          <p:attrName>style.visibility</p:attrName>
                                        </p:attrNameLst>
                                      </p:cBhvr>
                                      <p:to>
                                        <p:strVal val="visible"/>
                                      </p:to>
                                    </p:set>
                                    <p:animEffect transition="in" filter="blinds(horizontal)">
                                      <p:cBhvr>
                                        <p:cTn id="76" dur="500"/>
                                        <p:tgtEl>
                                          <p:spTgt spid="25603">
                                            <p:txEl>
                                              <p:pRg st="7" end="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5603">
                                            <p:txEl>
                                              <p:pRg st="8" end="8"/>
                                            </p:txEl>
                                          </p:spTgt>
                                        </p:tgtEl>
                                        <p:attrNameLst>
                                          <p:attrName>style.visibility</p:attrName>
                                        </p:attrNameLst>
                                      </p:cBhvr>
                                      <p:to>
                                        <p:strVal val="visible"/>
                                      </p:to>
                                    </p:set>
                                    <p:animEffect transition="in" filter="blinds(horizontal)">
                                      <p:cBhvr>
                                        <p:cTn id="81" dur="500"/>
                                        <p:tgtEl>
                                          <p:spTgt spid="25603">
                                            <p:txEl>
                                              <p:pRg st="8" end="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25603">
                                            <p:txEl>
                                              <p:pRg st="9" end="9"/>
                                            </p:txEl>
                                          </p:spTgt>
                                        </p:tgtEl>
                                        <p:attrNameLst>
                                          <p:attrName>style.visibility</p:attrName>
                                        </p:attrNameLst>
                                      </p:cBhvr>
                                      <p:to>
                                        <p:strVal val="visible"/>
                                      </p:to>
                                    </p:set>
                                    <p:animEffect transition="in" filter="blinds(horizontal)">
                                      <p:cBhvr>
                                        <p:cTn id="86" dur="500"/>
                                        <p:tgtEl>
                                          <p:spTgt spid="25603">
                                            <p:txEl>
                                              <p:pRg st="9" end="9"/>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25603">
                                            <p:txEl>
                                              <p:pRg st="10" end="10"/>
                                            </p:txEl>
                                          </p:spTgt>
                                        </p:tgtEl>
                                        <p:attrNameLst>
                                          <p:attrName>style.visibility</p:attrName>
                                        </p:attrNameLst>
                                      </p:cBhvr>
                                      <p:to>
                                        <p:strVal val="visible"/>
                                      </p:to>
                                    </p:set>
                                    <p:animEffect transition="in" filter="blinds(horizontal)">
                                      <p:cBhvr>
                                        <p:cTn id="91" dur="500"/>
                                        <p:tgtEl>
                                          <p:spTgt spid="25603">
                                            <p:txEl>
                                              <p:pRg st="10" end="1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5603">
                                            <p:txEl>
                                              <p:pRg st="11" end="11"/>
                                            </p:txEl>
                                          </p:spTgt>
                                        </p:tgtEl>
                                        <p:attrNameLst>
                                          <p:attrName>style.visibility</p:attrName>
                                        </p:attrNameLst>
                                      </p:cBhvr>
                                      <p:to>
                                        <p:strVal val="visible"/>
                                      </p:to>
                                    </p:set>
                                    <p:animEffect transition="in" filter="blinds(horizontal)">
                                      <p:cBhvr>
                                        <p:cTn id="96" dur="500"/>
                                        <p:tgtEl>
                                          <p:spTgt spid="256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P spid="25629" grpId="0"/>
      <p:bldP spid="256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6626"/>
          <p:cNvSpPr>
            <a:spLocks noGrp="1" noChangeArrowheads="1"/>
          </p:cNvSpPr>
          <p:nvPr>
            <p:ph idx="1"/>
          </p:nvPr>
        </p:nvSpPr>
        <p:spPr>
          <a:xfrm>
            <a:off x="47267" y="1052736"/>
            <a:ext cx="8229600" cy="4968552"/>
          </a:xfrm>
        </p:spPr>
        <p:txBody>
          <a:bodyPr/>
          <a:lstStyle/>
          <a:p>
            <a:pPr lvl="1">
              <a:lnSpc>
                <a:spcPct val="80000"/>
              </a:lnSpc>
              <a:buClr>
                <a:srgbClr val="FF0000"/>
              </a:buClr>
              <a:buFont typeface="Wingdings" panose="05000000000000000000" pitchFamily="2" charset="2"/>
              <a:buChar char="n"/>
            </a:pPr>
            <a:r>
              <a:rPr lang="zh-CN" altLang="en-US" sz="2400" b="1" dirty="0"/>
              <a:t>表尾插入法运算实现</a:t>
            </a:r>
          </a:p>
          <a:p>
            <a:pPr lvl="1">
              <a:lnSpc>
                <a:spcPct val="80000"/>
              </a:lnSpc>
              <a:buFont typeface="Wingdings" panose="05000000000000000000" pitchFamily="2" charset="2"/>
              <a:buNone/>
            </a:pPr>
            <a:endParaRPr lang="en-US" altLang="zh-CN" sz="1800" dirty="0"/>
          </a:p>
          <a:p>
            <a:pPr lvl="1">
              <a:lnSpc>
                <a:spcPct val="80000"/>
              </a:lnSpc>
              <a:buFont typeface="Wingdings" panose="05000000000000000000" pitchFamily="2" charset="2"/>
              <a:buNone/>
            </a:pPr>
            <a:endParaRPr lang="en-US" altLang="zh-CN" sz="1800" dirty="0"/>
          </a:p>
          <a:p>
            <a:pPr lvl="1">
              <a:lnSpc>
                <a:spcPct val="80000"/>
              </a:lnSpc>
              <a:buFont typeface="Wingdings" panose="05000000000000000000" pitchFamily="2" charset="2"/>
              <a:buNone/>
            </a:pPr>
            <a:endParaRPr lang="en-US" altLang="zh-CN" sz="1800" dirty="0"/>
          </a:p>
          <a:p>
            <a:pPr lvl="1">
              <a:lnSpc>
                <a:spcPct val="80000"/>
              </a:lnSpc>
              <a:buFont typeface="Wingdings" panose="05000000000000000000" pitchFamily="2" charset="2"/>
              <a:buNone/>
            </a:pPr>
            <a:r>
              <a:rPr lang="en-US" altLang="zh-CN" sz="1800" dirty="0">
                <a:solidFill>
                  <a:srgbClr val="0000FF"/>
                </a:solidFill>
              </a:rPr>
              <a:t>void</a:t>
            </a:r>
            <a:r>
              <a:rPr lang="en-US" altLang="zh-CN" sz="1800" dirty="0"/>
              <a:t>  List::</a:t>
            </a:r>
            <a:r>
              <a:rPr lang="en-US" altLang="zh-CN" sz="1800" b="1" dirty="0"/>
              <a:t> </a:t>
            </a:r>
            <a:r>
              <a:rPr lang="en-US" altLang="zh-CN" sz="1800" b="1" dirty="0" err="1"/>
              <a:t>CreateFromTail</a:t>
            </a:r>
            <a:r>
              <a:rPr lang="en-US" altLang="zh-CN" sz="1800" dirty="0"/>
              <a:t>(){</a:t>
            </a:r>
          </a:p>
          <a:p>
            <a:pPr lvl="1">
              <a:lnSpc>
                <a:spcPct val="80000"/>
              </a:lnSpc>
              <a:buFont typeface="Wingdings" panose="05000000000000000000" pitchFamily="2" charset="2"/>
              <a:buNone/>
            </a:pPr>
            <a:r>
              <a:rPr lang="en-US" altLang="zh-CN" sz="1800" dirty="0"/>
              <a:t>         </a:t>
            </a:r>
            <a:r>
              <a:rPr lang="en-US" altLang="zh-CN" sz="1800" dirty="0" err="1">
                <a:solidFill>
                  <a:srgbClr val="0000FF"/>
                </a:solidFill>
              </a:rPr>
              <a:t>cin</a:t>
            </a:r>
            <a:r>
              <a:rPr lang="en-US" altLang="zh-CN" sz="1800" dirty="0"/>
              <a:t> &gt;&gt; </a:t>
            </a:r>
            <a:r>
              <a:rPr lang="en-US" altLang="zh-CN" sz="1800" i="1" dirty="0"/>
              <a:t>x</a:t>
            </a:r>
            <a:r>
              <a:rPr lang="en-US" altLang="zh-CN" sz="1800" dirty="0"/>
              <a:t>;</a:t>
            </a:r>
          </a:p>
          <a:p>
            <a:pPr lvl="1">
              <a:lnSpc>
                <a:spcPct val="80000"/>
              </a:lnSpc>
              <a:buFont typeface="Wingdings" panose="05000000000000000000" pitchFamily="2" charset="2"/>
              <a:buNone/>
            </a:pPr>
            <a:r>
              <a:rPr lang="en-US" altLang="zh-CN" sz="1800" dirty="0"/>
              <a:t>         rear = head; </a:t>
            </a:r>
          </a:p>
          <a:p>
            <a:pPr lvl="1">
              <a:lnSpc>
                <a:spcPct val="80000"/>
              </a:lnSpc>
              <a:buFont typeface="Wingdings" panose="05000000000000000000" pitchFamily="2" charset="2"/>
              <a:buNone/>
            </a:pPr>
            <a:r>
              <a:rPr lang="en-US" altLang="zh-CN" sz="1800" dirty="0"/>
              <a:t>         </a:t>
            </a:r>
            <a:r>
              <a:rPr lang="en-US" altLang="zh-CN" sz="1800" dirty="0">
                <a:solidFill>
                  <a:srgbClr val="0000FF"/>
                </a:solidFill>
              </a:rPr>
              <a:t>while</a:t>
            </a:r>
            <a:r>
              <a:rPr lang="en-US" altLang="zh-CN" sz="1800" dirty="0"/>
              <a:t> ( </a:t>
            </a:r>
            <a:r>
              <a:rPr lang="en-US" altLang="zh-CN" sz="1800" i="1" dirty="0"/>
              <a:t>x </a:t>
            </a:r>
            <a:r>
              <a:rPr lang="en-US" altLang="zh-CN" sz="1800" dirty="0"/>
              <a:t>!= </a:t>
            </a:r>
            <a:r>
              <a:rPr lang="zh-CN" altLang="en-US" sz="1800" dirty="0"/>
              <a:t>结束符 </a:t>
            </a:r>
            <a:r>
              <a:rPr lang="en-US" altLang="zh-CN" sz="1800" dirty="0"/>
              <a:t>){</a:t>
            </a:r>
          </a:p>
          <a:p>
            <a:pPr lvl="1">
              <a:lnSpc>
                <a:spcPct val="80000"/>
              </a:lnSpc>
              <a:buFont typeface="Wingdings" panose="05000000000000000000" pitchFamily="2" charset="2"/>
              <a:buNone/>
            </a:pPr>
            <a:r>
              <a:rPr lang="en-US" altLang="zh-CN" sz="1800" dirty="0"/>
              <a:t>               count ++;</a:t>
            </a:r>
          </a:p>
          <a:p>
            <a:pPr lvl="1">
              <a:lnSpc>
                <a:spcPct val="80000"/>
              </a:lnSpc>
              <a:buFont typeface="Wingdings" panose="05000000000000000000" pitchFamily="2" charset="2"/>
              <a:buNone/>
            </a:pPr>
            <a:r>
              <a:rPr lang="en-US" altLang="zh-CN" sz="1800" dirty="0"/>
              <a:t>               </a:t>
            </a:r>
            <a:r>
              <a:rPr lang="en-US" altLang="zh-CN" sz="1800" i="1" dirty="0"/>
              <a:t>s</a:t>
            </a:r>
            <a:r>
              <a:rPr lang="en-US" altLang="zh-CN" sz="1800" dirty="0"/>
              <a:t> = </a:t>
            </a:r>
            <a:r>
              <a:rPr lang="en-US" altLang="zh-CN" sz="1800" dirty="0">
                <a:solidFill>
                  <a:srgbClr val="0000FF"/>
                </a:solidFill>
              </a:rPr>
              <a:t>new</a:t>
            </a:r>
            <a:r>
              <a:rPr lang="en-US" altLang="zh-CN" sz="1800" dirty="0"/>
              <a:t> node;</a:t>
            </a:r>
          </a:p>
          <a:p>
            <a:pPr lvl="1">
              <a:lnSpc>
                <a:spcPct val="80000"/>
              </a:lnSpc>
              <a:buFont typeface="Wingdings" panose="05000000000000000000" pitchFamily="2" charset="2"/>
              <a:buNone/>
            </a:pPr>
            <a:r>
              <a:rPr lang="en-US" altLang="zh-CN" sz="1800" dirty="0"/>
              <a:t>               </a:t>
            </a:r>
            <a:r>
              <a:rPr lang="en-US" altLang="zh-CN" sz="1800" i="1" dirty="0"/>
              <a:t>s</a:t>
            </a:r>
            <a:r>
              <a:rPr lang="en-US" altLang="zh-CN" sz="1800" dirty="0"/>
              <a:t> </a:t>
            </a:r>
            <a:r>
              <a:rPr lang="en-US" altLang="zh-CN" sz="1600" dirty="0">
                <a:cs typeface="Times New Roman" panose="02020603050405020304" pitchFamily="18" charset="0"/>
                <a:sym typeface="Wingdings" panose="05000000000000000000" pitchFamily="2" charset="2"/>
              </a:rPr>
              <a:t></a:t>
            </a:r>
            <a:r>
              <a:rPr lang="en-US" altLang="zh-CN" sz="1800" dirty="0"/>
              <a:t> data = </a:t>
            </a:r>
            <a:r>
              <a:rPr lang="en-US" altLang="zh-CN" sz="1800" i="1" dirty="0"/>
              <a:t>x</a:t>
            </a:r>
            <a:r>
              <a:rPr lang="en-US" altLang="zh-CN" sz="1800" dirty="0"/>
              <a:t>;</a:t>
            </a:r>
          </a:p>
          <a:p>
            <a:pPr lvl="1">
              <a:lnSpc>
                <a:spcPct val="80000"/>
              </a:lnSpc>
              <a:buFont typeface="Wingdings" panose="05000000000000000000" pitchFamily="2" charset="2"/>
              <a:buNone/>
            </a:pPr>
            <a:r>
              <a:rPr lang="en-US" altLang="zh-CN" sz="1800" dirty="0"/>
              <a:t>               </a:t>
            </a:r>
            <a:r>
              <a:rPr lang="en-US" altLang="zh-CN" sz="1800" i="1" dirty="0">
                <a:solidFill>
                  <a:srgbClr val="FF0000"/>
                </a:solidFill>
              </a:rPr>
              <a:t>s </a:t>
            </a:r>
            <a:r>
              <a:rPr lang="en-US" altLang="zh-CN" sz="1600" dirty="0">
                <a:solidFill>
                  <a:srgbClr val="FF0000"/>
                </a:solidFill>
                <a:cs typeface="Times New Roman" panose="02020603050405020304" pitchFamily="18" charset="0"/>
                <a:sym typeface="Wingdings" panose="05000000000000000000" pitchFamily="2" charset="2"/>
              </a:rPr>
              <a:t></a:t>
            </a:r>
            <a:r>
              <a:rPr lang="en-US" altLang="zh-CN" sz="1800" dirty="0">
                <a:solidFill>
                  <a:srgbClr val="FF0000"/>
                </a:solidFill>
              </a:rPr>
              <a:t> next = NULL;</a:t>
            </a:r>
          </a:p>
          <a:p>
            <a:pPr lvl="1">
              <a:lnSpc>
                <a:spcPct val="80000"/>
              </a:lnSpc>
              <a:buFont typeface="Wingdings" panose="05000000000000000000" pitchFamily="2" charset="2"/>
              <a:buNone/>
            </a:pPr>
            <a:r>
              <a:rPr lang="en-US" altLang="zh-CN" sz="1800" dirty="0"/>
              <a:t>               rear </a:t>
            </a:r>
            <a:r>
              <a:rPr lang="en-US" altLang="zh-CN" sz="1600" dirty="0">
                <a:cs typeface="Times New Roman" panose="02020603050405020304" pitchFamily="18" charset="0"/>
                <a:sym typeface="Wingdings" panose="05000000000000000000" pitchFamily="2" charset="2"/>
              </a:rPr>
              <a:t></a:t>
            </a:r>
            <a:r>
              <a:rPr lang="en-US" altLang="zh-CN" sz="1800" dirty="0"/>
              <a:t> next = </a:t>
            </a:r>
            <a:r>
              <a:rPr lang="en-US" altLang="zh-CN" sz="1800" i="1" dirty="0"/>
              <a:t>s</a:t>
            </a:r>
            <a:r>
              <a:rPr lang="en-US" altLang="zh-CN" sz="1800" dirty="0"/>
              <a:t>;</a:t>
            </a:r>
          </a:p>
          <a:p>
            <a:pPr lvl="1">
              <a:lnSpc>
                <a:spcPct val="80000"/>
              </a:lnSpc>
              <a:buFont typeface="Wingdings" panose="05000000000000000000" pitchFamily="2" charset="2"/>
              <a:buNone/>
            </a:pPr>
            <a:r>
              <a:rPr lang="en-US" altLang="zh-CN" sz="1800" dirty="0"/>
              <a:t>               rear = </a:t>
            </a:r>
            <a:r>
              <a:rPr lang="en-US" altLang="zh-CN" sz="1800" i="1" dirty="0"/>
              <a:t>s</a:t>
            </a:r>
            <a:r>
              <a:rPr lang="en-US" altLang="zh-CN" sz="1800" dirty="0"/>
              <a:t>;</a:t>
            </a:r>
          </a:p>
          <a:p>
            <a:pPr lvl="1">
              <a:lnSpc>
                <a:spcPct val="80000"/>
              </a:lnSpc>
              <a:buFont typeface="Wingdings" panose="05000000000000000000" pitchFamily="2" charset="2"/>
              <a:buNone/>
            </a:pPr>
            <a:r>
              <a:rPr lang="en-US" altLang="zh-CN" sz="1800" dirty="0"/>
              <a:t>               rear </a:t>
            </a:r>
            <a:r>
              <a:rPr lang="en-US" altLang="zh-CN" sz="1600" dirty="0">
                <a:cs typeface="Times New Roman" panose="02020603050405020304" pitchFamily="18" charset="0"/>
                <a:sym typeface="Wingdings" panose="05000000000000000000" pitchFamily="2" charset="2"/>
              </a:rPr>
              <a:t></a:t>
            </a:r>
            <a:r>
              <a:rPr lang="en-US" altLang="zh-CN" sz="1800" dirty="0"/>
              <a:t> next = NULL;</a:t>
            </a:r>
          </a:p>
          <a:p>
            <a:pPr lvl="1">
              <a:lnSpc>
                <a:spcPct val="80000"/>
              </a:lnSpc>
              <a:buFont typeface="Wingdings" panose="05000000000000000000" pitchFamily="2" charset="2"/>
              <a:buNone/>
            </a:pPr>
            <a:r>
              <a:rPr lang="en-US" altLang="zh-CN" sz="1800" dirty="0"/>
              <a:t>               </a:t>
            </a:r>
            <a:r>
              <a:rPr lang="en-US" altLang="zh-CN" sz="1800" dirty="0" err="1">
                <a:solidFill>
                  <a:srgbClr val="0000FF"/>
                </a:solidFill>
              </a:rPr>
              <a:t>cin</a:t>
            </a:r>
            <a:r>
              <a:rPr lang="en-US" altLang="zh-CN" sz="1800" dirty="0"/>
              <a:t> &gt;&gt; x;</a:t>
            </a:r>
          </a:p>
          <a:p>
            <a:pPr lvl="1">
              <a:lnSpc>
                <a:spcPct val="80000"/>
              </a:lnSpc>
              <a:buFont typeface="Wingdings" panose="05000000000000000000" pitchFamily="2" charset="2"/>
              <a:buNone/>
            </a:pPr>
            <a:r>
              <a:rPr lang="en-US" altLang="zh-CN" sz="1800" dirty="0"/>
              <a:t>      } </a:t>
            </a:r>
          </a:p>
          <a:p>
            <a:pPr lvl="1">
              <a:lnSpc>
                <a:spcPct val="80000"/>
              </a:lnSpc>
              <a:buFont typeface="Wingdings" panose="05000000000000000000" pitchFamily="2" charset="2"/>
              <a:buNone/>
            </a:pPr>
            <a:r>
              <a:rPr lang="en-US" altLang="zh-CN" sz="1800" dirty="0"/>
              <a:t>}</a:t>
            </a:r>
            <a:endParaRPr lang="zh-CN" altLang="en-US" sz="1800" dirty="0"/>
          </a:p>
        </p:txBody>
      </p:sp>
      <p:sp>
        <p:nvSpPr>
          <p:cNvPr id="7"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4ACA4ED5-2471-4732-9F8B-6423B175DFD3}" type="slidenum">
              <a:rPr lang="zh-CN" altLang="en-US" smtClean="0">
                <a:latin typeface="Times New Roman" panose="02020603050405020304" pitchFamily="18" charset="0"/>
              </a:rPr>
              <a:pPr/>
              <a:t>27</a:t>
            </a:fld>
            <a:endParaRPr lang="zh-CN" altLang="en-US">
              <a:latin typeface="Times New Roman" panose="02020603050405020304" pitchFamily="18" charset="0"/>
            </a:endParaRPr>
          </a:p>
        </p:txBody>
      </p:sp>
      <p:grpSp>
        <p:nvGrpSpPr>
          <p:cNvPr id="47" name="组合 67"/>
          <p:cNvGrpSpPr/>
          <p:nvPr/>
        </p:nvGrpSpPr>
        <p:grpSpPr>
          <a:xfrm>
            <a:off x="-1260648" y="90869"/>
            <a:ext cx="7317240" cy="698583"/>
            <a:chOff x="-879430" y="4179148"/>
            <a:chExt cx="7317240" cy="698583"/>
          </a:xfrm>
        </p:grpSpPr>
        <p:grpSp>
          <p:nvGrpSpPr>
            <p:cNvPr id="48" name="组合 106"/>
            <p:cNvGrpSpPr/>
            <p:nvPr/>
          </p:nvGrpSpPr>
          <p:grpSpPr>
            <a:xfrm>
              <a:off x="-879430" y="4179148"/>
              <a:ext cx="7317240" cy="698583"/>
              <a:chOff x="-888955" y="4179148"/>
              <a:chExt cx="7317240" cy="698583"/>
            </a:xfrm>
          </p:grpSpPr>
          <p:sp>
            <p:nvSpPr>
              <p:cNvPr id="5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51" name="TextBox 6"/>
              <p:cNvSpPr txBox="1">
                <a:spLocks noChangeArrowheads="1"/>
              </p:cNvSpPr>
              <p:nvPr/>
            </p:nvSpPr>
            <p:spPr bwMode="auto">
              <a:xfrm>
                <a:off x="-888955" y="4179148"/>
                <a:ext cx="731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5.3 </a:t>
                </a:r>
                <a:r>
                  <a:rPr lang="zh-CN" altLang="en-US" sz="3600" b="1" dirty="0">
                    <a:latin typeface="黑体" panose="02010609060101010101" pitchFamily="49" charset="-122"/>
                    <a:ea typeface="黑体" panose="02010609060101010101" pitchFamily="49" charset="-122"/>
                  </a:rPr>
                  <a:t>链表</a:t>
                </a:r>
              </a:p>
            </p:txBody>
          </p:sp>
        </p:grpSp>
        <p:pic>
          <p:nvPicPr>
            <p:cNvPr id="49" name="图片 48" descr="无标题.png"/>
            <p:cNvPicPr>
              <a:picLocks noChangeAspect="1"/>
            </p:cNvPicPr>
            <p:nvPr/>
          </p:nvPicPr>
          <p:blipFill>
            <a:blip r:embed="rId2" cstate="print"/>
            <a:stretch>
              <a:fillRect/>
            </a:stretch>
          </p:blipFill>
          <p:spPr>
            <a:xfrm>
              <a:off x="1137949" y="4364064"/>
              <a:ext cx="433676" cy="330989"/>
            </a:xfrm>
            <a:prstGeom prst="rect">
              <a:avLst/>
            </a:prstGeom>
          </p:spPr>
        </p:pic>
      </p:grpSp>
      <p:grpSp>
        <p:nvGrpSpPr>
          <p:cNvPr id="117" name="组合 116"/>
          <p:cNvGrpSpPr/>
          <p:nvPr/>
        </p:nvGrpSpPr>
        <p:grpSpPr bwMode="auto">
          <a:xfrm>
            <a:off x="7197175" y="1913066"/>
            <a:ext cx="733126" cy="661411"/>
            <a:chOff x="0" y="0"/>
            <a:chExt cx="569" cy="409"/>
          </a:xfrm>
        </p:grpSpPr>
        <p:sp>
          <p:nvSpPr>
            <p:cNvPr id="118" name="矩形 23597"/>
            <p:cNvSpPr>
              <a:spLocks noChangeArrowheads="1"/>
            </p:cNvSpPr>
            <p:nvPr/>
          </p:nvSpPr>
          <p:spPr bwMode="auto">
            <a:xfrm>
              <a:off x="227" y="91"/>
              <a:ext cx="272"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latin typeface="宋体" panose="02010600030101010101" pitchFamily="2" charset="-122"/>
                </a:rPr>
                <a:t>⑤</a:t>
              </a:r>
            </a:p>
          </p:txBody>
        </p:sp>
        <p:sp>
          <p:nvSpPr>
            <p:cNvPr id="119" name="直接连接符 23598"/>
            <p:cNvSpPr>
              <a:spLocks noChangeShapeType="1"/>
            </p:cNvSpPr>
            <p:nvPr/>
          </p:nvSpPr>
          <p:spPr bwMode="auto">
            <a:xfrm flipV="1">
              <a:off x="0" y="0"/>
              <a:ext cx="569" cy="273"/>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20" name="组合 119"/>
          <p:cNvGrpSpPr/>
          <p:nvPr/>
        </p:nvGrpSpPr>
        <p:grpSpPr>
          <a:xfrm>
            <a:off x="7069381" y="2069652"/>
            <a:ext cx="242888" cy="222250"/>
            <a:chOff x="6892131" y="3068464"/>
            <a:chExt cx="242888" cy="222250"/>
          </a:xfrm>
        </p:grpSpPr>
        <p:sp>
          <p:nvSpPr>
            <p:cNvPr id="121" name="直接连接符 120"/>
            <p:cNvSpPr>
              <a:spLocks noChangeShapeType="1"/>
            </p:cNvSpPr>
            <p:nvPr/>
          </p:nvSpPr>
          <p:spPr bwMode="auto">
            <a:xfrm flipH="1">
              <a:off x="6892131" y="3068464"/>
              <a:ext cx="242888" cy="222250"/>
            </a:xfrm>
            <a:prstGeom prst="line">
              <a:avLst/>
            </a:prstGeom>
            <a:noFill/>
            <a:ln w="28575">
              <a:solidFill>
                <a:srgbClr val="FF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22" name="直接连接符 121"/>
            <p:cNvSpPr>
              <a:spLocks noChangeShapeType="1"/>
            </p:cNvSpPr>
            <p:nvPr/>
          </p:nvSpPr>
          <p:spPr bwMode="auto">
            <a:xfrm>
              <a:off x="6892925" y="3070051"/>
              <a:ext cx="242094" cy="208309"/>
            </a:xfrm>
            <a:prstGeom prst="line">
              <a:avLst/>
            </a:prstGeom>
            <a:noFill/>
            <a:ln w="28575">
              <a:solidFill>
                <a:srgbClr val="FF0000"/>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23" name="组合 122"/>
          <p:cNvGrpSpPr/>
          <p:nvPr/>
        </p:nvGrpSpPr>
        <p:grpSpPr>
          <a:xfrm>
            <a:off x="557225" y="1497481"/>
            <a:ext cx="7021716" cy="1184946"/>
            <a:chOff x="379975" y="2496293"/>
            <a:chExt cx="7021716" cy="1184946"/>
          </a:xfrm>
        </p:grpSpPr>
        <p:grpSp>
          <p:nvGrpSpPr>
            <p:cNvPr id="124" name="组合 123"/>
            <p:cNvGrpSpPr/>
            <p:nvPr/>
          </p:nvGrpSpPr>
          <p:grpSpPr>
            <a:xfrm>
              <a:off x="1868851" y="2608965"/>
              <a:ext cx="672880" cy="355601"/>
              <a:chOff x="1386100" y="6209480"/>
              <a:chExt cx="672880" cy="355601"/>
            </a:xfrm>
          </p:grpSpPr>
          <p:sp>
            <p:nvSpPr>
              <p:cNvPr id="151" name="矩形 150"/>
              <p:cNvSpPr/>
              <p:nvPr/>
            </p:nvSpPr>
            <p:spPr bwMode="auto">
              <a:xfrm>
                <a:off x="1909512" y="6209521"/>
                <a:ext cx="149468" cy="35401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52" name="矩形 21542"/>
              <p:cNvSpPr>
                <a:spLocks noChangeArrowheads="1"/>
              </p:cNvSpPr>
              <p:nvPr/>
            </p:nvSpPr>
            <p:spPr bwMode="auto">
              <a:xfrm>
                <a:off x="1386100" y="6209480"/>
                <a:ext cx="522100" cy="355601"/>
              </a:xfrm>
              <a:prstGeom prst="rect">
                <a:avLst/>
              </a:prstGeom>
              <a:blipFill dpi="0" rotWithShape="0">
                <a:blip r:embed="rId3"/>
                <a:srcRect/>
                <a:tile tx="0" ty="0" sx="100000" sy="100000" flip="none" algn="tl"/>
              </a:blipFill>
              <a:ln w="9525">
                <a:solidFill>
                  <a:srgbClr val="000000"/>
                </a:solidFill>
                <a:miter lim="800000"/>
              </a:ln>
            </p:spPr>
            <p:txBody>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endParaRPr lang="zh-CN" altLang="en-US" sz="2000">
                  <a:ea typeface="楷体_GB2312" pitchFamily="1" charset="-122"/>
                </a:endParaRPr>
              </a:p>
            </p:txBody>
          </p:sp>
        </p:grpSp>
        <p:grpSp>
          <p:nvGrpSpPr>
            <p:cNvPr id="125" name="组合 124"/>
            <p:cNvGrpSpPr/>
            <p:nvPr/>
          </p:nvGrpSpPr>
          <p:grpSpPr>
            <a:xfrm>
              <a:off x="379975" y="2496293"/>
              <a:ext cx="7021716" cy="1184946"/>
              <a:chOff x="379975" y="2496293"/>
              <a:chExt cx="7021716" cy="1184946"/>
            </a:xfrm>
          </p:grpSpPr>
          <p:grpSp>
            <p:nvGrpSpPr>
              <p:cNvPr id="127" name="组合 126"/>
              <p:cNvGrpSpPr/>
              <p:nvPr/>
            </p:nvGrpSpPr>
            <p:grpSpPr bwMode="auto">
              <a:xfrm>
                <a:off x="6419850" y="2963688"/>
                <a:ext cx="746125" cy="717551"/>
                <a:chOff x="-242" y="-21"/>
                <a:chExt cx="470" cy="452"/>
              </a:xfrm>
            </p:grpSpPr>
            <p:sp>
              <p:nvSpPr>
                <p:cNvPr id="148" name="矩形 23580"/>
                <p:cNvSpPr>
                  <a:spLocks noChangeArrowheads="1"/>
                </p:cNvSpPr>
                <p:nvPr/>
              </p:nvSpPr>
              <p:spPr bwMode="auto">
                <a:xfrm>
                  <a:off x="46" y="182"/>
                  <a:ext cx="182" cy="181"/>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49" name="直接连接符 23581"/>
                <p:cNvSpPr>
                  <a:spLocks noChangeShapeType="1"/>
                </p:cNvSpPr>
                <p:nvPr/>
              </p:nvSpPr>
              <p:spPr bwMode="auto">
                <a:xfrm flipH="1" flipV="1">
                  <a:off x="136" y="-21"/>
                  <a:ext cx="0" cy="248"/>
                </a:xfrm>
                <a:prstGeom prst="line">
                  <a:avLst/>
                </a:prstGeom>
                <a:noFill/>
                <a:ln w="19050">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0" name="矩形 23582"/>
                <p:cNvSpPr>
                  <a:spLocks noChangeArrowheads="1"/>
                </p:cNvSpPr>
                <p:nvPr/>
              </p:nvSpPr>
              <p:spPr bwMode="auto">
                <a:xfrm>
                  <a:off x="-242" y="113"/>
                  <a:ext cx="272"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rear</a:t>
                  </a:r>
                </a:p>
              </p:txBody>
            </p:sp>
          </p:grpSp>
          <p:grpSp>
            <p:nvGrpSpPr>
              <p:cNvPr id="128" name="组合 127"/>
              <p:cNvGrpSpPr/>
              <p:nvPr/>
            </p:nvGrpSpPr>
            <p:grpSpPr bwMode="auto">
              <a:xfrm>
                <a:off x="379975" y="2496293"/>
                <a:ext cx="7021716" cy="473076"/>
                <a:chOff x="-616" y="111"/>
                <a:chExt cx="4275" cy="298"/>
              </a:xfrm>
            </p:grpSpPr>
            <p:sp>
              <p:nvSpPr>
                <p:cNvPr id="129" name="矩形 10253"/>
                <p:cNvSpPr>
                  <a:spLocks noChangeArrowheads="1"/>
                </p:cNvSpPr>
                <p:nvPr/>
              </p:nvSpPr>
              <p:spPr bwMode="auto">
                <a:xfrm>
                  <a:off x="-87" y="182"/>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130" name="组合 10254"/>
                <p:cNvGrpSpPr/>
                <p:nvPr/>
              </p:nvGrpSpPr>
              <p:grpSpPr bwMode="auto">
                <a:xfrm>
                  <a:off x="-616" y="111"/>
                  <a:ext cx="4275" cy="297"/>
                  <a:chOff x="-616" y="111"/>
                  <a:chExt cx="4275" cy="297"/>
                </a:xfrm>
              </p:grpSpPr>
              <p:sp>
                <p:nvSpPr>
                  <p:cNvPr id="131" name="矩形 130"/>
                  <p:cNvSpPr/>
                  <p:nvPr/>
                </p:nvSpPr>
                <p:spPr>
                  <a:xfrm>
                    <a:off x="236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32"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33" name="矩形 132"/>
                  <p:cNvSpPr/>
                  <p:nvPr/>
                </p:nvSpPr>
                <p:spPr>
                  <a:xfrm>
                    <a:off x="900"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134" name="矩形 133"/>
                  <p:cNvSpPr/>
                  <p:nvPr/>
                </p:nvSpPr>
                <p:spPr>
                  <a:xfrm>
                    <a:off x="121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35" name="矩形 134"/>
                  <p:cNvSpPr/>
                  <p:nvPr/>
                </p:nvSpPr>
                <p:spPr>
                  <a:xfrm>
                    <a:off x="1497" y="181"/>
                    <a:ext cx="317"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136" name="矩形 135"/>
                  <p:cNvSpPr/>
                  <p:nvPr/>
                </p:nvSpPr>
                <p:spPr>
                  <a:xfrm>
                    <a:off x="2097" y="181"/>
                    <a:ext cx="272"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3</a:t>
                    </a:r>
                  </a:p>
                </p:txBody>
              </p:sp>
              <p:sp>
                <p:nvSpPr>
                  <p:cNvPr id="137" name="矩形 136"/>
                  <p:cNvSpPr/>
                  <p:nvPr/>
                </p:nvSpPr>
                <p:spPr>
                  <a:xfrm>
                    <a:off x="3228"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138" name="矩形 137"/>
                  <p:cNvSpPr/>
                  <p:nvPr/>
                </p:nvSpPr>
                <p:spPr>
                  <a:xfrm>
                    <a:off x="2595" y="111"/>
                    <a:ext cx="453" cy="22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139" name="矩形 138"/>
                  <p:cNvSpPr/>
                  <p:nvPr/>
                </p:nvSpPr>
                <p:spPr>
                  <a:xfrm>
                    <a:off x="1814"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40" name="矩形 139"/>
                  <p:cNvSpPr/>
                  <p:nvPr/>
                </p:nvSpPr>
                <p:spPr>
                  <a:xfrm>
                    <a:off x="3546" y="181"/>
                    <a:ext cx="113"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sp>
                <p:nvSpPr>
                  <p:cNvPr id="141"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42" name="矩形 10266"/>
                  <p:cNvSpPr>
                    <a:spLocks noChangeArrowheads="1"/>
                  </p:cNvSpPr>
                  <p:nvPr/>
                </p:nvSpPr>
                <p:spPr bwMode="auto">
                  <a:xfrm>
                    <a:off x="-616" y="178"/>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head</a:t>
                    </a:r>
                  </a:p>
                </p:txBody>
              </p:sp>
              <p:sp>
                <p:nvSpPr>
                  <p:cNvPr id="143" name="直接连接符 10268"/>
                  <p:cNvSpPr>
                    <a:spLocks noChangeShapeType="1"/>
                  </p:cNvSpPr>
                  <p:nvPr/>
                </p:nvSpPr>
                <p:spPr bwMode="auto">
                  <a:xfrm>
                    <a:off x="1269" y="272"/>
                    <a:ext cx="227"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44" name="直接连接符 10269"/>
                  <p:cNvSpPr>
                    <a:spLocks noChangeShapeType="1"/>
                  </p:cNvSpPr>
                  <p:nvPr/>
                </p:nvSpPr>
                <p:spPr bwMode="auto">
                  <a:xfrm>
                    <a:off x="1861"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45" name="直接连接符 10270"/>
                  <p:cNvSpPr>
                    <a:spLocks noChangeShapeType="1"/>
                  </p:cNvSpPr>
                  <p:nvPr/>
                </p:nvSpPr>
                <p:spPr bwMode="auto">
                  <a:xfrm>
                    <a:off x="2415" y="272"/>
                    <a:ext cx="22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46" name="直接连接符 10271"/>
                  <p:cNvSpPr>
                    <a:spLocks noChangeShapeType="1"/>
                  </p:cNvSpPr>
                  <p:nvPr/>
                </p:nvSpPr>
                <p:spPr bwMode="auto">
                  <a:xfrm>
                    <a:off x="2990"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47" name="直接连接符 10267"/>
                  <p:cNvSpPr>
                    <a:spLocks noChangeShapeType="1"/>
                  </p:cNvSpPr>
                  <p:nvPr/>
                </p:nvSpPr>
                <p:spPr bwMode="auto">
                  <a:xfrm>
                    <a:off x="655" y="272"/>
                    <a:ext cx="24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grpSp>
        <p:sp>
          <p:nvSpPr>
            <p:cNvPr id="126" name="直接连接符 10267"/>
            <p:cNvSpPr>
              <a:spLocks noChangeShapeType="1"/>
            </p:cNvSpPr>
            <p:nvPr/>
          </p:nvSpPr>
          <p:spPr bwMode="auto">
            <a:xfrm>
              <a:off x="1467633" y="2751880"/>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53" name="组合 152"/>
          <p:cNvGrpSpPr/>
          <p:nvPr/>
        </p:nvGrpSpPr>
        <p:grpSpPr>
          <a:xfrm>
            <a:off x="7917602" y="1562683"/>
            <a:ext cx="689338" cy="1230636"/>
            <a:chOff x="7956551" y="2564903"/>
            <a:chExt cx="689338" cy="1230636"/>
          </a:xfrm>
        </p:grpSpPr>
        <p:grpSp>
          <p:nvGrpSpPr>
            <p:cNvPr id="154" name="组合 23584"/>
            <p:cNvGrpSpPr/>
            <p:nvPr/>
          </p:nvGrpSpPr>
          <p:grpSpPr bwMode="auto">
            <a:xfrm>
              <a:off x="7969250" y="2903364"/>
              <a:ext cx="431801" cy="892175"/>
              <a:chOff x="0" y="-17"/>
              <a:chExt cx="272" cy="562"/>
            </a:xfrm>
          </p:grpSpPr>
          <p:sp>
            <p:nvSpPr>
              <p:cNvPr id="158" name="直接连接符 23585"/>
              <p:cNvSpPr>
                <a:spLocks noChangeShapeType="1"/>
              </p:cNvSpPr>
              <p:nvPr/>
            </p:nvSpPr>
            <p:spPr bwMode="auto">
              <a:xfrm flipV="1">
                <a:off x="136" y="-17"/>
                <a:ext cx="0" cy="273"/>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159" name="矩形 23586"/>
              <p:cNvSpPr>
                <a:spLocks noChangeArrowheads="1"/>
              </p:cNvSpPr>
              <p:nvPr/>
            </p:nvSpPr>
            <p:spPr bwMode="auto">
              <a:xfrm>
                <a:off x="0" y="227"/>
                <a:ext cx="272"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b="1" i="1" dirty="0">
                    <a:ea typeface="楷体_GB2312" pitchFamily="1" charset="-122"/>
                  </a:rPr>
                  <a:t>s</a:t>
                </a:r>
              </a:p>
            </p:txBody>
          </p:sp>
          <p:sp>
            <p:nvSpPr>
              <p:cNvPr id="160" name="矩形 23587"/>
              <p:cNvSpPr>
                <a:spLocks noChangeArrowheads="1"/>
              </p:cNvSpPr>
              <p:nvPr/>
            </p:nvSpPr>
            <p:spPr bwMode="auto">
              <a:xfrm>
                <a:off x="227" y="46"/>
                <a:ext cx="45"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latin typeface="宋体" panose="02010600030101010101" pitchFamily="2" charset="-122"/>
                  </a:rPr>
                  <a:t>①</a:t>
                </a:r>
              </a:p>
            </p:txBody>
          </p:sp>
        </p:grpSp>
        <p:grpSp>
          <p:nvGrpSpPr>
            <p:cNvPr id="155" name="组合 154"/>
            <p:cNvGrpSpPr/>
            <p:nvPr/>
          </p:nvGrpSpPr>
          <p:grpSpPr>
            <a:xfrm>
              <a:off x="7956551" y="2564903"/>
              <a:ext cx="689338" cy="350384"/>
              <a:chOff x="7956551" y="2564903"/>
              <a:chExt cx="689338" cy="350384"/>
            </a:xfrm>
          </p:grpSpPr>
          <p:sp>
            <p:nvSpPr>
              <p:cNvPr id="156" name="矩形 23590"/>
              <p:cNvSpPr>
                <a:spLocks noChangeArrowheads="1"/>
              </p:cNvSpPr>
              <p:nvPr/>
            </p:nvSpPr>
            <p:spPr bwMode="auto">
              <a:xfrm>
                <a:off x="7956551" y="2564903"/>
                <a:ext cx="503238" cy="350383"/>
              </a:xfrm>
              <a:prstGeom prst="rect">
                <a:avLst/>
              </a:prstGeom>
              <a:solidFill>
                <a:srgbClr val="FFC000"/>
              </a:solidFill>
              <a:ln w="9525">
                <a:solidFill>
                  <a:srgbClr val="000000"/>
                </a:solidFill>
                <a:miter lim="800000"/>
              </a:ln>
            </p:spPr>
            <p:txBody>
              <a:bodyPr tIns="18000" rIns="0" bIns="36000"/>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1" hangingPunct="1">
                  <a:lnSpc>
                    <a:spcPct val="80000"/>
                  </a:lnSpc>
                  <a:spcBef>
                    <a:spcPct val="20000"/>
                  </a:spcBef>
                  <a:buClr>
                    <a:schemeClr val="accent2"/>
                  </a:buClr>
                  <a:buFont typeface="Wingdings" panose="05000000000000000000" pitchFamily="2" charset="2"/>
                  <a:buNone/>
                </a:pPr>
                <a:r>
                  <a:rPr lang="en-US" altLang="zh-CN" sz="2000">
                    <a:ea typeface="楷体_GB2312" pitchFamily="1" charset="-122"/>
                  </a:rPr>
                  <a:t> </a:t>
                </a:r>
              </a:p>
            </p:txBody>
          </p:sp>
          <p:sp>
            <p:nvSpPr>
              <p:cNvPr id="157" name="矩形 156"/>
              <p:cNvSpPr/>
              <p:nvPr/>
            </p:nvSpPr>
            <p:spPr bwMode="auto">
              <a:xfrm>
                <a:off x="8460286" y="2564903"/>
                <a:ext cx="185603" cy="350384"/>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grpSp>
      </p:grpSp>
      <p:sp>
        <p:nvSpPr>
          <p:cNvPr id="161" name="矩形 160"/>
          <p:cNvSpPr>
            <a:spLocks noChangeArrowheads="1"/>
          </p:cNvSpPr>
          <p:nvPr/>
        </p:nvSpPr>
        <p:spPr bwMode="auto">
          <a:xfrm>
            <a:off x="7933994" y="1349299"/>
            <a:ext cx="431800"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latin typeface="宋体" panose="02010600030101010101" pitchFamily="2" charset="-122"/>
              </a:rPr>
              <a:t>②</a:t>
            </a:r>
          </a:p>
          <a:p>
            <a:pPr algn="ctr" eaLnBrk="1" hangingPunct="1">
              <a:lnSpc>
                <a:spcPct val="80000"/>
              </a:lnSpc>
              <a:spcBef>
                <a:spcPct val="20000"/>
              </a:spcBef>
              <a:buClr>
                <a:schemeClr val="accent2"/>
              </a:buClr>
              <a:buFont typeface="Wingdings" panose="05000000000000000000" pitchFamily="2" charset="2"/>
              <a:buNone/>
            </a:pPr>
            <a:r>
              <a:rPr lang="en-US" altLang="zh-CN" sz="2000" i="1" dirty="0">
                <a:cs typeface="Times New Roman" panose="02020603050405020304" pitchFamily="18" charset="0"/>
              </a:rPr>
              <a:t>x</a:t>
            </a:r>
          </a:p>
        </p:txBody>
      </p:sp>
      <p:sp>
        <p:nvSpPr>
          <p:cNvPr id="162" name="矩形 161"/>
          <p:cNvSpPr>
            <a:spLocks noChangeArrowheads="1"/>
          </p:cNvSpPr>
          <p:nvPr/>
        </p:nvSpPr>
        <p:spPr bwMode="auto">
          <a:xfrm>
            <a:off x="8279154" y="1307385"/>
            <a:ext cx="431800" cy="555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latin typeface="宋体" panose="02010600030101010101" pitchFamily="2" charset="-122"/>
              </a:rPr>
              <a:t>③</a:t>
            </a:r>
          </a:p>
          <a:p>
            <a:pPr algn="ctr" eaLnBrk="1" hangingPunct="1">
              <a:lnSpc>
                <a:spcPct val="80000"/>
              </a:lnSpc>
              <a:spcBef>
                <a:spcPct val="20000"/>
              </a:spcBef>
              <a:buClr>
                <a:schemeClr val="accent2"/>
              </a:buClr>
              <a:buFont typeface="Wingdings" panose="05000000000000000000" pitchFamily="2" charset="2"/>
              <a:buNone/>
            </a:pPr>
            <a:r>
              <a:rPr lang="en-US" altLang="zh-CN" dirty="0">
                <a:ea typeface="楷体_GB2312" pitchFamily="1" charset="-122"/>
              </a:rPr>
              <a:t> </a:t>
            </a: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a:t>
            </a:r>
            <a:endParaRPr lang="en-US" altLang="zh-CN" sz="1200" dirty="0">
              <a:ea typeface="楷体_GB2312" pitchFamily="1" charset="-122"/>
            </a:endParaRPr>
          </a:p>
        </p:txBody>
      </p:sp>
      <p:grpSp>
        <p:nvGrpSpPr>
          <p:cNvPr id="163" name="组合 162"/>
          <p:cNvGrpSpPr/>
          <p:nvPr/>
        </p:nvGrpSpPr>
        <p:grpSpPr>
          <a:xfrm>
            <a:off x="7486139" y="1206052"/>
            <a:ext cx="503784" cy="547016"/>
            <a:chOff x="7308304" y="2204864"/>
            <a:chExt cx="503784" cy="547016"/>
          </a:xfrm>
        </p:grpSpPr>
        <p:sp>
          <p:nvSpPr>
            <p:cNvPr id="164" name="矩形 23595"/>
            <p:cNvSpPr>
              <a:spLocks noChangeArrowheads="1"/>
            </p:cNvSpPr>
            <p:nvPr/>
          </p:nvSpPr>
          <p:spPr bwMode="auto">
            <a:xfrm>
              <a:off x="7380288" y="2204864"/>
              <a:ext cx="431800"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a:latin typeface="宋体" panose="02010600030101010101" pitchFamily="2" charset="-122"/>
                </a:rPr>
                <a:t>④</a:t>
              </a:r>
            </a:p>
          </p:txBody>
        </p:sp>
        <p:sp>
          <p:nvSpPr>
            <p:cNvPr id="165" name="直接连接符 23585"/>
            <p:cNvSpPr>
              <a:spLocks noChangeShapeType="1"/>
            </p:cNvSpPr>
            <p:nvPr/>
          </p:nvSpPr>
          <p:spPr bwMode="auto">
            <a:xfrm rot="5400000" flipV="1">
              <a:off x="7524998" y="2535186"/>
              <a:ext cx="0" cy="433388"/>
            </a:xfrm>
            <a:prstGeom prst="line">
              <a:avLst/>
            </a:prstGeom>
            <a:noFill/>
            <a:ln w="19050">
              <a:solidFill>
                <a:srgbClr val="FF0000"/>
              </a:solidFill>
              <a:round/>
              <a:headEnd type="oval"/>
              <a:tailEnd type="triangle" w="sm"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166" name="矩形 165"/>
          <p:cNvSpPr>
            <a:spLocks noChangeArrowheads="1"/>
          </p:cNvSpPr>
          <p:nvPr/>
        </p:nvSpPr>
        <p:spPr bwMode="auto">
          <a:xfrm>
            <a:off x="7277962" y="1528593"/>
            <a:ext cx="431800" cy="555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a:t>
            </a:r>
            <a:endParaRPr lang="en-US" altLang="zh-CN" sz="1200" dirty="0">
              <a:ea typeface="楷体_GB2312" pitchFamily="1" charset="-122"/>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5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1"/>
                                        </p:tgtEl>
                                        <p:attrNameLst>
                                          <p:attrName>style.visibility</p:attrName>
                                        </p:attrNameLst>
                                      </p:cBhvr>
                                      <p:to>
                                        <p:strVal val="visible"/>
                                      </p:to>
                                    </p:set>
                                    <p:animEffect transition="in" filter="blinds(horizontal)">
                                      <p:cBhvr>
                                        <p:cTn id="22" dur="500"/>
                                        <p:tgtEl>
                                          <p:spTgt spid="16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6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17"/>
                                        </p:tgtEl>
                                        <p:attrNameLst>
                                          <p:attrName>style.visibility</p:attrName>
                                        </p:attrNameLst>
                                      </p:cBhvr>
                                      <p:to>
                                        <p:strVal val="visible"/>
                                      </p:to>
                                    </p:set>
                                    <p:animEffect transition="in" filter="blinds(horizontal)">
                                      <p:cBhvr>
                                        <p:cTn id="41" dur="500"/>
                                        <p:tgtEl>
                                          <p:spTgt spid="11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46" dur="500"/>
                                        <p:tgtEl>
                                          <p:spTgt spid="26627">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51" dur="500"/>
                                        <p:tgtEl>
                                          <p:spTgt spid="26627">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6627">
                                            <p:txEl>
                                              <p:pRg st="6" end="6"/>
                                            </p:txEl>
                                          </p:spTgt>
                                        </p:tgtEl>
                                        <p:attrNameLst>
                                          <p:attrName>style.visibility</p:attrName>
                                        </p:attrNameLst>
                                      </p:cBhvr>
                                      <p:to>
                                        <p:strVal val="visible"/>
                                      </p:to>
                                    </p:set>
                                    <p:animEffect transition="in" filter="blinds(horizontal)">
                                      <p:cBhvr>
                                        <p:cTn id="56" dur="500"/>
                                        <p:tgtEl>
                                          <p:spTgt spid="26627">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6627">
                                            <p:txEl>
                                              <p:pRg st="7" end="7"/>
                                            </p:txEl>
                                          </p:spTgt>
                                        </p:tgtEl>
                                        <p:attrNameLst>
                                          <p:attrName>style.visibility</p:attrName>
                                        </p:attrNameLst>
                                      </p:cBhvr>
                                      <p:to>
                                        <p:strVal val="visible"/>
                                      </p:to>
                                    </p:set>
                                    <p:animEffect transition="in" filter="blinds(horizontal)">
                                      <p:cBhvr>
                                        <p:cTn id="61" dur="500"/>
                                        <p:tgtEl>
                                          <p:spTgt spid="26627">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6627">
                                            <p:txEl>
                                              <p:pRg st="8" end="8"/>
                                            </p:txEl>
                                          </p:spTgt>
                                        </p:tgtEl>
                                        <p:attrNameLst>
                                          <p:attrName>style.visibility</p:attrName>
                                        </p:attrNameLst>
                                      </p:cBhvr>
                                      <p:to>
                                        <p:strVal val="visible"/>
                                      </p:to>
                                    </p:set>
                                    <p:animEffect transition="in" filter="blinds(horizontal)">
                                      <p:cBhvr>
                                        <p:cTn id="66" dur="500"/>
                                        <p:tgtEl>
                                          <p:spTgt spid="26627">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6627">
                                            <p:txEl>
                                              <p:pRg st="9" end="9"/>
                                            </p:txEl>
                                          </p:spTgt>
                                        </p:tgtEl>
                                        <p:attrNameLst>
                                          <p:attrName>style.visibility</p:attrName>
                                        </p:attrNameLst>
                                      </p:cBhvr>
                                      <p:to>
                                        <p:strVal val="visible"/>
                                      </p:to>
                                    </p:set>
                                    <p:animEffect transition="in" filter="blinds(horizontal)">
                                      <p:cBhvr>
                                        <p:cTn id="71" dur="500"/>
                                        <p:tgtEl>
                                          <p:spTgt spid="26627">
                                            <p:txEl>
                                              <p:pRg st="9" end="9"/>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6627">
                                            <p:txEl>
                                              <p:pRg st="10" end="10"/>
                                            </p:txEl>
                                          </p:spTgt>
                                        </p:tgtEl>
                                        <p:attrNameLst>
                                          <p:attrName>style.visibility</p:attrName>
                                        </p:attrNameLst>
                                      </p:cBhvr>
                                      <p:to>
                                        <p:strVal val="visible"/>
                                      </p:to>
                                    </p:set>
                                    <p:animEffect transition="in" filter="blinds(horizontal)">
                                      <p:cBhvr>
                                        <p:cTn id="76" dur="500"/>
                                        <p:tgtEl>
                                          <p:spTgt spid="26627">
                                            <p:txEl>
                                              <p:pRg st="10" end="10"/>
                                            </p:txEl>
                                          </p:spTgt>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6627">
                                            <p:txEl>
                                              <p:pRg st="11" end="11"/>
                                            </p:txEl>
                                          </p:spTgt>
                                        </p:tgtEl>
                                        <p:attrNameLst>
                                          <p:attrName>style.visibility</p:attrName>
                                        </p:attrNameLst>
                                      </p:cBhvr>
                                      <p:to>
                                        <p:strVal val="visible"/>
                                      </p:to>
                                    </p:set>
                                    <p:animEffect transition="in" filter="blinds(horizontal)">
                                      <p:cBhvr>
                                        <p:cTn id="79" dur="500"/>
                                        <p:tgtEl>
                                          <p:spTgt spid="26627">
                                            <p:txEl>
                                              <p:pRg st="11" end="1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6627">
                                            <p:txEl>
                                              <p:pRg st="12" end="12"/>
                                            </p:txEl>
                                          </p:spTgt>
                                        </p:tgtEl>
                                        <p:attrNameLst>
                                          <p:attrName>style.visibility</p:attrName>
                                        </p:attrNameLst>
                                      </p:cBhvr>
                                      <p:to>
                                        <p:strVal val="visible"/>
                                      </p:to>
                                    </p:set>
                                    <p:animEffect transition="in" filter="blinds(horizontal)">
                                      <p:cBhvr>
                                        <p:cTn id="84" dur="500"/>
                                        <p:tgtEl>
                                          <p:spTgt spid="26627">
                                            <p:txEl>
                                              <p:pRg st="12" end="1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26627">
                                            <p:txEl>
                                              <p:pRg st="13" end="13"/>
                                            </p:txEl>
                                          </p:spTgt>
                                        </p:tgtEl>
                                        <p:attrNameLst>
                                          <p:attrName>style.visibility</p:attrName>
                                        </p:attrNameLst>
                                      </p:cBhvr>
                                      <p:to>
                                        <p:strVal val="visible"/>
                                      </p:to>
                                    </p:set>
                                    <p:animEffect transition="in" filter="blinds(horizontal)">
                                      <p:cBhvr>
                                        <p:cTn id="89" dur="500"/>
                                        <p:tgtEl>
                                          <p:spTgt spid="26627">
                                            <p:txEl>
                                              <p:pRg st="13" end="13"/>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26627">
                                            <p:txEl>
                                              <p:pRg st="14" end="14"/>
                                            </p:txEl>
                                          </p:spTgt>
                                        </p:tgtEl>
                                        <p:attrNameLst>
                                          <p:attrName>style.visibility</p:attrName>
                                        </p:attrNameLst>
                                      </p:cBhvr>
                                      <p:to>
                                        <p:strVal val="visible"/>
                                      </p:to>
                                    </p:set>
                                    <p:animEffect transition="in" filter="blinds(horizontal)">
                                      <p:cBhvr>
                                        <p:cTn id="94" dur="500"/>
                                        <p:tgtEl>
                                          <p:spTgt spid="26627">
                                            <p:txEl>
                                              <p:pRg st="14" end="14"/>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26627">
                                            <p:txEl>
                                              <p:pRg st="15" end="15"/>
                                            </p:txEl>
                                          </p:spTgt>
                                        </p:tgtEl>
                                        <p:attrNameLst>
                                          <p:attrName>style.visibility</p:attrName>
                                        </p:attrNameLst>
                                      </p:cBhvr>
                                      <p:to>
                                        <p:strVal val="visible"/>
                                      </p:to>
                                    </p:set>
                                    <p:animEffect transition="in" filter="blinds(horizontal)">
                                      <p:cBhvr>
                                        <p:cTn id="99" dur="500"/>
                                        <p:tgtEl>
                                          <p:spTgt spid="26627">
                                            <p:txEl>
                                              <p:pRg st="15" end="15"/>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26627">
                                            <p:txEl>
                                              <p:pRg st="16" end="16"/>
                                            </p:txEl>
                                          </p:spTgt>
                                        </p:tgtEl>
                                        <p:attrNameLst>
                                          <p:attrName>style.visibility</p:attrName>
                                        </p:attrNameLst>
                                      </p:cBhvr>
                                      <p:to>
                                        <p:strVal val="visible"/>
                                      </p:to>
                                    </p:set>
                                    <p:animEffect transition="in" filter="blinds(horizontal)">
                                      <p:cBhvr>
                                        <p:cTn id="104" dur="500"/>
                                        <p:tgtEl>
                                          <p:spTgt spid="26627">
                                            <p:txEl>
                                              <p:pRg st="16" end="16"/>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26627">
                                            <p:txEl>
                                              <p:pRg st="17" end="17"/>
                                            </p:txEl>
                                          </p:spTgt>
                                        </p:tgtEl>
                                        <p:attrNameLst>
                                          <p:attrName>style.visibility</p:attrName>
                                        </p:attrNameLst>
                                      </p:cBhvr>
                                      <p:to>
                                        <p:strVal val="visible"/>
                                      </p:to>
                                    </p:set>
                                    <p:animEffect transition="in" filter="blinds(horizontal)">
                                      <p:cBhvr>
                                        <p:cTn id="109" dur="500"/>
                                        <p:tgtEl>
                                          <p:spTgt spid="26627">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161" grpId="0"/>
      <p:bldP spid="162" grpId="0"/>
      <p:bldP spid="166" grpId="0"/>
      <p:bldP spid="166"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7650"/>
          <p:cNvSpPr>
            <a:spLocks noGrp="1" noChangeArrowheads="1"/>
          </p:cNvSpPr>
          <p:nvPr>
            <p:ph idx="1"/>
          </p:nvPr>
        </p:nvSpPr>
        <p:spPr>
          <a:xfrm>
            <a:off x="457200" y="1052736"/>
            <a:ext cx="8229600" cy="5040560"/>
          </a:xfrm>
        </p:spPr>
        <p:txBody>
          <a:bodyPr/>
          <a:lstStyle/>
          <a:p>
            <a:pPr>
              <a:lnSpc>
                <a:spcPct val="80000"/>
              </a:lnSpc>
              <a:buClr>
                <a:srgbClr val="FF0000"/>
              </a:buClr>
              <a:buFont typeface="Wingdings" panose="05000000000000000000" pitchFamily="2" charset="2"/>
              <a:buChar char="ü"/>
            </a:pPr>
            <a:r>
              <a:rPr lang="zh-CN" altLang="en-US" sz="2000" b="1" dirty="0">
                <a:solidFill>
                  <a:srgbClr val="FF0000"/>
                </a:solidFill>
              </a:rPr>
              <a:t>练习</a:t>
            </a:r>
            <a:r>
              <a:rPr lang="zh-CN" altLang="en-US" sz="2000" dirty="0"/>
              <a:t>：</a:t>
            </a:r>
            <a:r>
              <a:rPr lang="en-US" altLang="zh-CN" sz="2000" dirty="0" err="1"/>
              <a:t>listA</a:t>
            </a:r>
            <a:r>
              <a:rPr lang="zh-CN" altLang="en-US" sz="2000" dirty="0"/>
              <a:t>、</a:t>
            </a:r>
            <a:r>
              <a:rPr lang="en-US" altLang="zh-CN" sz="2000" dirty="0" err="1"/>
              <a:t>listB</a:t>
            </a:r>
            <a:r>
              <a:rPr lang="zh-CN" altLang="en-US" sz="2000" dirty="0"/>
              <a:t>链表之间复制</a:t>
            </a:r>
          </a:p>
          <a:p>
            <a:pPr lvl="2">
              <a:lnSpc>
                <a:spcPct val="80000"/>
              </a:lnSpc>
              <a:buFont typeface="Wingdings" panose="05000000000000000000" pitchFamily="2" charset="2"/>
              <a:buNone/>
            </a:pPr>
            <a:r>
              <a:rPr lang="en-US" altLang="zh-CN" sz="1600" b="1" dirty="0"/>
              <a:t>void   Copy(</a:t>
            </a:r>
            <a:r>
              <a:rPr lang="en-US" altLang="zh-CN" sz="1600" b="1" dirty="0">
                <a:solidFill>
                  <a:srgbClr val="0000FF"/>
                </a:solidFill>
              </a:rPr>
              <a:t>node</a:t>
            </a:r>
            <a:r>
              <a:rPr lang="en-US" altLang="zh-CN" sz="1600" b="1" dirty="0"/>
              <a:t>* </a:t>
            </a:r>
            <a:r>
              <a:rPr lang="en-US" altLang="zh-CN" sz="1600" b="1" dirty="0" err="1"/>
              <a:t>listA</a:t>
            </a:r>
            <a:r>
              <a:rPr lang="en-US" altLang="zh-CN" sz="1600" b="1" dirty="0"/>
              <a:t>, </a:t>
            </a:r>
            <a:r>
              <a:rPr lang="en-US" altLang="zh-CN" sz="1600" b="1" dirty="0">
                <a:solidFill>
                  <a:srgbClr val="0000FF"/>
                </a:solidFill>
              </a:rPr>
              <a:t>node</a:t>
            </a:r>
            <a:r>
              <a:rPr lang="en-US" altLang="zh-CN" sz="1600" b="1" dirty="0"/>
              <a:t>* &amp; </a:t>
            </a:r>
            <a:r>
              <a:rPr lang="en-US" altLang="zh-CN" sz="1600" b="1" dirty="0" err="1"/>
              <a:t>listB</a:t>
            </a:r>
            <a:r>
              <a:rPr lang="en-US" altLang="zh-CN" sz="1600" b="1" dirty="0"/>
              <a:t>){</a:t>
            </a:r>
          </a:p>
          <a:p>
            <a:pPr lvl="3">
              <a:lnSpc>
                <a:spcPct val="80000"/>
              </a:lnSpc>
              <a:buFont typeface="Wingdings" panose="05000000000000000000" pitchFamily="2" charset="2"/>
              <a:buNone/>
            </a:pPr>
            <a:r>
              <a:rPr lang="en-US" altLang="zh-CN" sz="1600" dirty="0"/>
              <a:t>  node* </a:t>
            </a:r>
            <a:r>
              <a:rPr lang="en-US" altLang="zh-CN" sz="1600" i="1" dirty="0" err="1"/>
              <a:t>pB</a:t>
            </a:r>
            <a:r>
              <a:rPr lang="en-US" altLang="zh-CN" sz="1600" dirty="0"/>
              <a:t> = </a:t>
            </a:r>
            <a:r>
              <a:rPr lang="en-US" altLang="zh-CN" sz="1600" dirty="0">
                <a:solidFill>
                  <a:srgbClr val="0000FF"/>
                </a:solidFill>
              </a:rPr>
              <a:t>new</a:t>
            </a:r>
            <a:r>
              <a:rPr lang="en-US" altLang="zh-CN" sz="1600" dirty="0"/>
              <a:t> node;</a:t>
            </a:r>
          </a:p>
          <a:p>
            <a:pPr lvl="3">
              <a:lnSpc>
                <a:spcPct val="80000"/>
              </a:lnSpc>
              <a:buFont typeface="Wingdings" panose="05000000000000000000" pitchFamily="2" charset="2"/>
              <a:buNone/>
            </a:pPr>
            <a:r>
              <a:rPr lang="en-US" altLang="zh-CN" sz="1600" dirty="0"/>
              <a:t>  </a:t>
            </a:r>
            <a:r>
              <a:rPr lang="en-US" altLang="zh-CN" sz="1600" i="1" dirty="0" err="1"/>
              <a:t>pB</a:t>
            </a:r>
            <a:r>
              <a:rPr lang="en-US" altLang="zh-CN" sz="1600" dirty="0"/>
              <a:t> </a:t>
            </a:r>
            <a:r>
              <a:rPr lang="en-US" altLang="zh-CN" sz="1600" dirty="0">
                <a:cs typeface="Times New Roman" panose="02020603050405020304" pitchFamily="18" charset="0"/>
                <a:sym typeface="Wingdings" panose="05000000000000000000" pitchFamily="2" charset="2"/>
              </a:rPr>
              <a:t></a:t>
            </a:r>
            <a:r>
              <a:rPr lang="en-US" altLang="zh-CN" sz="1600" dirty="0"/>
              <a:t> next = NULL;</a:t>
            </a:r>
          </a:p>
          <a:p>
            <a:pPr lvl="3">
              <a:lnSpc>
                <a:spcPct val="80000"/>
              </a:lnSpc>
              <a:buFont typeface="Wingdings" panose="05000000000000000000" pitchFamily="2" charset="2"/>
              <a:buNone/>
            </a:pPr>
            <a:r>
              <a:rPr lang="en-US" altLang="zh-CN" sz="1600" dirty="0"/>
              <a:t>  </a:t>
            </a:r>
            <a:r>
              <a:rPr lang="en-US" altLang="zh-CN" sz="1600" i="1" dirty="0" err="1"/>
              <a:t>pA</a:t>
            </a:r>
            <a:r>
              <a:rPr lang="en-US" altLang="zh-CN" sz="1600" dirty="0"/>
              <a:t> = </a:t>
            </a:r>
            <a:r>
              <a:rPr lang="en-US" altLang="zh-CN" sz="1600" dirty="0" err="1"/>
              <a:t>listA</a:t>
            </a:r>
            <a:r>
              <a:rPr lang="en-US" altLang="zh-CN" sz="1600" dirty="0"/>
              <a:t> </a:t>
            </a:r>
            <a:r>
              <a:rPr lang="en-US" altLang="zh-CN" sz="1600" dirty="0">
                <a:cs typeface="Times New Roman" panose="02020603050405020304" pitchFamily="18" charset="0"/>
                <a:sym typeface="Wingdings" panose="05000000000000000000" pitchFamily="2" charset="2"/>
              </a:rPr>
              <a:t></a:t>
            </a:r>
            <a:r>
              <a:rPr lang="en-US" altLang="zh-CN" sz="1600" dirty="0"/>
              <a:t> next;</a:t>
            </a:r>
          </a:p>
          <a:p>
            <a:pPr lvl="3">
              <a:lnSpc>
                <a:spcPct val="80000"/>
              </a:lnSpc>
              <a:buFont typeface="Wingdings" panose="05000000000000000000" pitchFamily="2" charset="2"/>
              <a:buNone/>
            </a:pPr>
            <a:r>
              <a:rPr lang="en-US" altLang="zh-CN" sz="1600" dirty="0">
                <a:solidFill>
                  <a:srgbClr val="FF0000"/>
                </a:solidFill>
              </a:rPr>
              <a:t>  </a:t>
            </a:r>
            <a:r>
              <a:rPr lang="en-US" altLang="zh-CN" sz="1600" dirty="0" err="1">
                <a:solidFill>
                  <a:srgbClr val="FF0000"/>
                </a:solidFill>
              </a:rPr>
              <a:t>listB</a:t>
            </a:r>
            <a:r>
              <a:rPr lang="en-US" altLang="zh-CN" sz="1600" dirty="0">
                <a:solidFill>
                  <a:srgbClr val="FF0000"/>
                </a:solidFill>
              </a:rPr>
              <a:t> = </a:t>
            </a:r>
            <a:r>
              <a:rPr lang="en-US" altLang="zh-CN" sz="1600" i="1" dirty="0" err="1">
                <a:solidFill>
                  <a:srgbClr val="FF0000"/>
                </a:solidFill>
              </a:rPr>
              <a:t>pB</a:t>
            </a:r>
            <a:r>
              <a:rPr lang="en-US" altLang="zh-CN" sz="1600" dirty="0"/>
              <a:t>;</a:t>
            </a:r>
          </a:p>
          <a:p>
            <a:pPr lvl="3">
              <a:lnSpc>
                <a:spcPct val="80000"/>
              </a:lnSpc>
              <a:buFont typeface="Wingdings" panose="05000000000000000000" pitchFamily="2" charset="2"/>
              <a:buNone/>
            </a:pPr>
            <a:r>
              <a:rPr lang="en-US" altLang="zh-CN" sz="1600" dirty="0"/>
              <a:t>  </a:t>
            </a:r>
            <a:r>
              <a:rPr lang="en-US" altLang="zh-CN" sz="1600" dirty="0">
                <a:solidFill>
                  <a:srgbClr val="0000FF"/>
                </a:solidFill>
              </a:rPr>
              <a:t>while</a:t>
            </a:r>
            <a:r>
              <a:rPr lang="en-US" altLang="zh-CN" sz="1600" dirty="0"/>
              <a:t> ( </a:t>
            </a:r>
            <a:r>
              <a:rPr lang="en-US" altLang="zh-CN" sz="1600" i="1" dirty="0" err="1"/>
              <a:t>pA</a:t>
            </a:r>
            <a:r>
              <a:rPr lang="en-US" altLang="zh-CN" sz="1600" dirty="0"/>
              <a:t> != NULL ){</a:t>
            </a:r>
          </a:p>
          <a:p>
            <a:pPr lvl="3">
              <a:lnSpc>
                <a:spcPct val="80000"/>
              </a:lnSpc>
              <a:buFont typeface="Wingdings" panose="05000000000000000000" pitchFamily="2" charset="2"/>
              <a:buNone/>
            </a:pPr>
            <a:r>
              <a:rPr lang="en-US" altLang="zh-CN" sz="1600" dirty="0"/>
              <a:t>            node* </a:t>
            </a:r>
            <a:r>
              <a:rPr lang="en-US" altLang="zh-CN" sz="1600" i="1" dirty="0"/>
              <a:t>s</a:t>
            </a:r>
            <a:r>
              <a:rPr lang="en-US" altLang="zh-CN" sz="1600" dirty="0"/>
              <a:t> = </a:t>
            </a:r>
            <a:r>
              <a:rPr lang="en-US" altLang="zh-CN" sz="1600" dirty="0">
                <a:solidFill>
                  <a:srgbClr val="0000FF"/>
                </a:solidFill>
              </a:rPr>
              <a:t>new</a:t>
            </a:r>
            <a:r>
              <a:rPr lang="en-US" altLang="zh-CN" sz="1600" dirty="0"/>
              <a:t> node;</a:t>
            </a:r>
          </a:p>
          <a:p>
            <a:pPr lvl="3">
              <a:lnSpc>
                <a:spcPct val="80000"/>
              </a:lnSpc>
              <a:buFont typeface="Wingdings" panose="05000000000000000000" pitchFamily="2" charset="2"/>
              <a:buNone/>
            </a:pPr>
            <a:r>
              <a:rPr lang="en-US" altLang="zh-CN" sz="1600" dirty="0"/>
              <a:t>            </a:t>
            </a:r>
            <a:r>
              <a:rPr lang="en-US" altLang="zh-CN" sz="1600" i="1" dirty="0"/>
              <a:t>s</a:t>
            </a:r>
            <a:r>
              <a:rPr lang="en-US" altLang="zh-CN" sz="1600" dirty="0"/>
              <a:t> </a:t>
            </a:r>
            <a:r>
              <a:rPr lang="en-US" altLang="zh-CN" sz="1600" dirty="0">
                <a:cs typeface="Times New Roman" panose="02020603050405020304" pitchFamily="18" charset="0"/>
                <a:sym typeface="Wingdings" panose="05000000000000000000" pitchFamily="2" charset="2"/>
              </a:rPr>
              <a:t></a:t>
            </a:r>
            <a:r>
              <a:rPr lang="en-US" altLang="zh-CN" sz="1600" dirty="0"/>
              <a:t> data = </a:t>
            </a:r>
            <a:r>
              <a:rPr lang="en-US" altLang="zh-CN" sz="1600" i="1" dirty="0" err="1"/>
              <a:t>pA</a:t>
            </a:r>
            <a:r>
              <a:rPr lang="en-US" altLang="zh-CN" sz="1600" dirty="0"/>
              <a:t> </a:t>
            </a:r>
            <a:r>
              <a:rPr lang="en-US" altLang="zh-CN" sz="1600" dirty="0">
                <a:cs typeface="Times New Roman" panose="02020603050405020304" pitchFamily="18" charset="0"/>
                <a:sym typeface="Wingdings" panose="05000000000000000000" pitchFamily="2" charset="2"/>
              </a:rPr>
              <a:t></a:t>
            </a:r>
            <a:r>
              <a:rPr lang="en-US" altLang="zh-CN" sz="1600" dirty="0"/>
              <a:t> data;</a:t>
            </a:r>
          </a:p>
          <a:p>
            <a:pPr lvl="3">
              <a:lnSpc>
                <a:spcPct val="80000"/>
              </a:lnSpc>
              <a:buFont typeface="Wingdings" panose="05000000000000000000" pitchFamily="2" charset="2"/>
              <a:buNone/>
            </a:pPr>
            <a:r>
              <a:rPr lang="en-US" altLang="zh-CN" sz="1600" dirty="0"/>
              <a:t>            </a:t>
            </a:r>
            <a:r>
              <a:rPr lang="en-US" altLang="zh-CN" sz="1600" i="1" dirty="0" err="1"/>
              <a:t>pB</a:t>
            </a:r>
            <a:r>
              <a:rPr lang="en-US" altLang="zh-CN" sz="1600" dirty="0"/>
              <a:t> </a:t>
            </a:r>
            <a:r>
              <a:rPr lang="en-US" altLang="zh-CN" sz="1600" dirty="0">
                <a:cs typeface="Times New Roman" panose="02020603050405020304" pitchFamily="18" charset="0"/>
                <a:sym typeface="Wingdings" panose="05000000000000000000" pitchFamily="2" charset="2"/>
              </a:rPr>
              <a:t></a:t>
            </a:r>
            <a:r>
              <a:rPr lang="en-US" altLang="zh-CN" sz="1600" dirty="0"/>
              <a:t> next = s;</a:t>
            </a:r>
          </a:p>
          <a:p>
            <a:pPr lvl="3">
              <a:lnSpc>
                <a:spcPct val="80000"/>
              </a:lnSpc>
              <a:buFont typeface="Wingdings" panose="05000000000000000000" pitchFamily="2" charset="2"/>
              <a:buNone/>
            </a:pPr>
            <a:r>
              <a:rPr lang="en-US" altLang="zh-CN" sz="1600" dirty="0"/>
              <a:t>            </a:t>
            </a:r>
            <a:r>
              <a:rPr lang="en-US" altLang="zh-CN" sz="1600" i="1" dirty="0" err="1"/>
              <a:t>pB</a:t>
            </a:r>
            <a:r>
              <a:rPr lang="en-US" altLang="zh-CN" sz="1600" dirty="0"/>
              <a:t> = </a:t>
            </a:r>
            <a:r>
              <a:rPr lang="en-US" altLang="zh-CN" sz="1600" i="1" dirty="0"/>
              <a:t>s</a:t>
            </a:r>
            <a:r>
              <a:rPr lang="en-US" altLang="zh-CN" sz="1600" dirty="0"/>
              <a:t>;</a:t>
            </a:r>
          </a:p>
          <a:p>
            <a:pPr lvl="3">
              <a:lnSpc>
                <a:spcPct val="80000"/>
              </a:lnSpc>
              <a:buFont typeface="Wingdings" panose="05000000000000000000" pitchFamily="2" charset="2"/>
              <a:buNone/>
            </a:pPr>
            <a:r>
              <a:rPr lang="en-US" altLang="zh-CN" sz="1600" dirty="0"/>
              <a:t>            </a:t>
            </a:r>
            <a:r>
              <a:rPr lang="en-US" altLang="zh-CN" sz="1600" i="1" dirty="0" err="1"/>
              <a:t>pB</a:t>
            </a:r>
            <a:r>
              <a:rPr lang="en-US" altLang="zh-CN" sz="1600" dirty="0"/>
              <a:t> </a:t>
            </a:r>
            <a:r>
              <a:rPr lang="en-US" altLang="zh-CN" sz="1600" dirty="0">
                <a:cs typeface="Times New Roman" panose="02020603050405020304" pitchFamily="18" charset="0"/>
                <a:sym typeface="Wingdings" panose="05000000000000000000" pitchFamily="2" charset="2"/>
              </a:rPr>
              <a:t></a:t>
            </a:r>
            <a:r>
              <a:rPr lang="en-US" altLang="zh-CN" sz="1600" dirty="0"/>
              <a:t> next = NULL;</a:t>
            </a:r>
          </a:p>
          <a:p>
            <a:pPr lvl="3">
              <a:lnSpc>
                <a:spcPct val="80000"/>
              </a:lnSpc>
              <a:buFont typeface="Wingdings" panose="05000000000000000000" pitchFamily="2" charset="2"/>
              <a:buNone/>
            </a:pPr>
            <a:r>
              <a:rPr lang="en-US" altLang="zh-CN" sz="1600" dirty="0"/>
              <a:t>            </a:t>
            </a:r>
            <a:r>
              <a:rPr lang="en-US" altLang="zh-CN" sz="1600" i="1" dirty="0" err="1"/>
              <a:t>pA</a:t>
            </a:r>
            <a:r>
              <a:rPr lang="en-US" altLang="zh-CN" sz="1600" dirty="0"/>
              <a:t> = </a:t>
            </a:r>
            <a:r>
              <a:rPr lang="en-US" altLang="zh-CN" sz="1600" i="1" dirty="0" err="1"/>
              <a:t>pA</a:t>
            </a:r>
            <a:r>
              <a:rPr lang="en-US" altLang="zh-CN" sz="1600" dirty="0"/>
              <a:t> </a:t>
            </a:r>
            <a:r>
              <a:rPr lang="en-US" altLang="zh-CN" sz="1600" dirty="0">
                <a:cs typeface="Times New Roman" panose="02020603050405020304" pitchFamily="18" charset="0"/>
                <a:sym typeface="Wingdings" panose="05000000000000000000" pitchFamily="2" charset="2"/>
              </a:rPr>
              <a:t></a:t>
            </a:r>
            <a:r>
              <a:rPr lang="en-US" altLang="zh-CN" sz="1600" dirty="0"/>
              <a:t> next;</a:t>
            </a:r>
          </a:p>
          <a:p>
            <a:pPr lvl="2">
              <a:lnSpc>
                <a:spcPct val="80000"/>
              </a:lnSpc>
              <a:buFont typeface="Wingdings" panose="05000000000000000000" pitchFamily="2" charset="2"/>
              <a:buNone/>
            </a:pPr>
            <a:r>
              <a:rPr lang="en-US" altLang="zh-CN" sz="1600" dirty="0"/>
              <a:t>           }</a:t>
            </a:r>
          </a:p>
          <a:p>
            <a:pPr lvl="2">
              <a:lnSpc>
                <a:spcPct val="80000"/>
              </a:lnSpc>
              <a:buFont typeface="Wingdings" panose="05000000000000000000" pitchFamily="2" charset="2"/>
              <a:buNone/>
            </a:pPr>
            <a:r>
              <a:rPr lang="en-US" altLang="zh-CN" sz="1600" dirty="0"/>
              <a:t> }</a:t>
            </a:r>
            <a:endParaRPr lang="en-US" altLang="zh-CN" sz="1800" dirty="0"/>
          </a:p>
          <a:p>
            <a:pPr>
              <a:lnSpc>
                <a:spcPct val="80000"/>
              </a:lnSpc>
              <a:buClr>
                <a:srgbClr val="FF0000"/>
              </a:buClr>
              <a:buFont typeface="Wingdings" panose="05000000000000000000" pitchFamily="2" charset="2"/>
              <a:buChar char="ü"/>
            </a:pPr>
            <a:r>
              <a:rPr lang="zh-CN" altLang="en-US" sz="1800" b="1" dirty="0">
                <a:solidFill>
                  <a:srgbClr val="FF0000"/>
                </a:solidFill>
              </a:rPr>
              <a:t>练习</a:t>
            </a:r>
            <a:r>
              <a:rPr lang="zh-CN" altLang="en-US" sz="1800" dirty="0"/>
              <a:t>：</a:t>
            </a:r>
            <a:endParaRPr lang="zh-CN" altLang="en-US" sz="1800" b="1" dirty="0"/>
          </a:p>
          <a:p>
            <a:pPr>
              <a:buFont typeface="+mj-ea"/>
              <a:buAutoNum type="circleNumDbPlain"/>
            </a:pPr>
            <a:r>
              <a:rPr lang="en-US" altLang="zh-CN" sz="1800" b="1" dirty="0" err="1"/>
              <a:t>listA</a:t>
            </a:r>
            <a:r>
              <a:rPr lang="zh-CN" altLang="en-US" sz="1800" b="1" dirty="0"/>
              <a:t>链表分成奇、偶两个子链表</a:t>
            </a:r>
            <a:r>
              <a:rPr lang="en-US" altLang="zh-CN" sz="1800" b="1" dirty="0" err="1"/>
              <a:t>listA</a:t>
            </a:r>
            <a:r>
              <a:rPr lang="zh-CN" altLang="en-US" sz="1800" b="1" dirty="0"/>
              <a:t>、</a:t>
            </a:r>
            <a:r>
              <a:rPr lang="en-US" altLang="zh-CN" sz="1800" b="1" dirty="0" err="1"/>
              <a:t>listB</a:t>
            </a:r>
            <a:r>
              <a:rPr lang="zh-CN" altLang="en-US" sz="1800" b="1" dirty="0"/>
              <a:t>（</a:t>
            </a:r>
            <a:r>
              <a:rPr lang="en-US" altLang="zh-CN" sz="1800" b="1" dirty="0" err="1"/>
              <a:t>listA</a:t>
            </a:r>
            <a:r>
              <a:rPr lang="zh-CN" altLang="en-US" sz="1800" b="1" dirty="0"/>
              <a:t>表做删除，</a:t>
            </a:r>
            <a:r>
              <a:rPr lang="en-US" altLang="zh-CN" sz="1800" b="1" dirty="0" err="1"/>
              <a:t>listB</a:t>
            </a:r>
            <a:r>
              <a:rPr lang="zh-CN" altLang="en-US" sz="1800" b="1" dirty="0"/>
              <a:t>表做插入）</a:t>
            </a:r>
          </a:p>
          <a:p>
            <a:pPr>
              <a:buFont typeface="+mj-ea"/>
              <a:buAutoNum type="circleNumDbPlain"/>
            </a:pPr>
            <a:r>
              <a:rPr lang="zh-CN" altLang="en-US" sz="1800" b="1" dirty="0"/>
              <a:t>递增有序链表表示集合，设计算法求解：集合的交、并、差，判断 子集等运算，需要考虑算法的时空复杂度。</a:t>
            </a:r>
          </a:p>
        </p:txBody>
      </p:sp>
      <p:sp>
        <p:nvSpPr>
          <p:cNvPr id="2"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25F5589F-4269-42B1-8966-9F12D083FDFC}" type="slidenum">
              <a:rPr lang="zh-CN" altLang="en-US" smtClean="0">
                <a:latin typeface="Times New Roman" panose="02020603050405020304" pitchFamily="18" charset="0"/>
              </a:rPr>
              <a:pPr/>
              <a:t>28</a:t>
            </a:fld>
            <a:endParaRPr lang="zh-CN" altLang="en-US">
              <a:latin typeface="Times New Roman" panose="02020603050405020304" pitchFamily="18" charset="0"/>
            </a:endParaRPr>
          </a:p>
        </p:txBody>
      </p:sp>
      <p:grpSp>
        <p:nvGrpSpPr>
          <p:cNvPr id="6" name="组合 67"/>
          <p:cNvGrpSpPr/>
          <p:nvPr/>
        </p:nvGrpSpPr>
        <p:grpSpPr>
          <a:xfrm>
            <a:off x="-1260648" y="90869"/>
            <a:ext cx="7317240" cy="698583"/>
            <a:chOff x="-879430" y="4179148"/>
            <a:chExt cx="7317240" cy="698583"/>
          </a:xfrm>
        </p:grpSpPr>
        <p:grpSp>
          <p:nvGrpSpPr>
            <p:cNvPr id="7" name="组合 106"/>
            <p:cNvGrpSpPr/>
            <p:nvPr/>
          </p:nvGrpSpPr>
          <p:grpSpPr>
            <a:xfrm>
              <a:off x="-879430" y="4179148"/>
              <a:ext cx="7317240" cy="698583"/>
              <a:chOff x="-888955" y="4179148"/>
              <a:chExt cx="7317240"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888955" y="4179148"/>
                <a:ext cx="731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5.3 </a:t>
                </a:r>
                <a:r>
                  <a:rPr lang="zh-CN" altLang="en-US" sz="3600" b="1" dirty="0">
                    <a:latin typeface="黑体" panose="02010609060101010101" pitchFamily="49" charset="-122"/>
                    <a:ea typeface="黑体" panose="02010609060101010101" pitchFamily="49" charset="-122"/>
                  </a:rPr>
                  <a:t>链表</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grpSp>
        <p:nvGrpSpPr>
          <p:cNvPr id="11" name="组合 10"/>
          <p:cNvGrpSpPr/>
          <p:nvPr/>
        </p:nvGrpSpPr>
        <p:grpSpPr>
          <a:xfrm>
            <a:off x="3923928" y="1700808"/>
            <a:ext cx="4951326" cy="554496"/>
            <a:chOff x="993263" y="760794"/>
            <a:chExt cx="5611503" cy="654051"/>
          </a:xfrm>
        </p:grpSpPr>
        <p:grpSp>
          <p:nvGrpSpPr>
            <p:cNvPr id="12" name="组合 11"/>
            <p:cNvGrpSpPr/>
            <p:nvPr/>
          </p:nvGrpSpPr>
          <p:grpSpPr>
            <a:xfrm>
              <a:off x="993263" y="760794"/>
              <a:ext cx="5426845" cy="654051"/>
              <a:chOff x="889152" y="2315318"/>
              <a:chExt cx="5426845" cy="654051"/>
            </a:xfrm>
          </p:grpSpPr>
          <p:grpSp>
            <p:nvGrpSpPr>
              <p:cNvPr id="14" name="组合 13"/>
              <p:cNvGrpSpPr/>
              <p:nvPr/>
            </p:nvGrpSpPr>
            <p:grpSpPr>
              <a:xfrm>
                <a:off x="1868851" y="2608965"/>
                <a:ext cx="672880" cy="355601"/>
                <a:chOff x="1386100" y="6209480"/>
                <a:chExt cx="672880" cy="355601"/>
              </a:xfrm>
            </p:grpSpPr>
            <p:sp>
              <p:nvSpPr>
                <p:cNvPr id="35" name="矩形 34"/>
                <p:cNvSpPr/>
                <p:nvPr/>
              </p:nvSpPr>
              <p:spPr bwMode="auto">
                <a:xfrm>
                  <a:off x="1909512" y="6209521"/>
                  <a:ext cx="149468" cy="35401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36" name="矩形 21542"/>
                <p:cNvSpPr>
                  <a:spLocks noChangeArrowheads="1"/>
                </p:cNvSpPr>
                <p:nvPr/>
              </p:nvSpPr>
              <p:spPr bwMode="auto">
                <a:xfrm>
                  <a:off x="1386100" y="6209480"/>
                  <a:ext cx="522100" cy="355601"/>
                </a:xfrm>
                <a:prstGeom prst="rect">
                  <a:avLst/>
                </a:prstGeom>
                <a:blipFill dpi="0" rotWithShape="0">
                  <a:blip r:embed="rId3"/>
                  <a:srcRect/>
                  <a:tile tx="0" ty="0" sx="100000" sy="100000" flip="none" algn="tl"/>
                </a:blipFill>
                <a:ln w="9525">
                  <a:solidFill>
                    <a:srgbClr val="000000"/>
                  </a:solidFill>
                  <a:miter lim="800000"/>
                </a:ln>
              </p:spPr>
              <p:txBody>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endParaRPr lang="zh-CN" altLang="en-US" sz="2000">
                    <a:ea typeface="楷体_GB2312" pitchFamily="1" charset="-122"/>
                  </a:endParaRPr>
                </a:p>
              </p:txBody>
            </p:sp>
          </p:grpSp>
          <p:grpSp>
            <p:nvGrpSpPr>
              <p:cNvPr id="15" name="组合 14"/>
              <p:cNvGrpSpPr/>
              <p:nvPr/>
            </p:nvGrpSpPr>
            <p:grpSpPr bwMode="auto">
              <a:xfrm>
                <a:off x="889152" y="2315318"/>
                <a:ext cx="5426845" cy="654051"/>
                <a:chOff x="-306" y="-3"/>
                <a:chExt cx="3304" cy="412"/>
              </a:xfrm>
            </p:grpSpPr>
            <p:sp>
              <p:nvSpPr>
                <p:cNvPr id="17" name="矩形 10253"/>
                <p:cNvSpPr>
                  <a:spLocks noChangeArrowheads="1"/>
                </p:cNvSpPr>
                <p:nvPr/>
              </p:nvSpPr>
              <p:spPr bwMode="auto">
                <a:xfrm>
                  <a:off x="-87" y="182"/>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18" name="组合 10254"/>
                <p:cNvGrpSpPr/>
                <p:nvPr/>
              </p:nvGrpSpPr>
              <p:grpSpPr bwMode="auto">
                <a:xfrm>
                  <a:off x="-306" y="-3"/>
                  <a:ext cx="3304" cy="411"/>
                  <a:chOff x="-306" y="-3"/>
                  <a:chExt cx="3304" cy="411"/>
                </a:xfrm>
              </p:grpSpPr>
              <p:sp>
                <p:nvSpPr>
                  <p:cNvPr id="20"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21" name="矩形 20"/>
                  <p:cNvSpPr/>
                  <p:nvPr/>
                </p:nvSpPr>
                <p:spPr>
                  <a:xfrm>
                    <a:off x="900"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22" name="矩形 21"/>
                  <p:cNvSpPr/>
                  <p:nvPr/>
                </p:nvSpPr>
                <p:spPr>
                  <a:xfrm>
                    <a:off x="121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23" name="矩形 22"/>
                  <p:cNvSpPr/>
                  <p:nvPr/>
                </p:nvSpPr>
                <p:spPr>
                  <a:xfrm>
                    <a:off x="1497" y="181"/>
                    <a:ext cx="317"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25" name="矩形 24"/>
                  <p:cNvSpPr/>
                  <p:nvPr/>
                </p:nvSpPr>
                <p:spPr>
                  <a:xfrm>
                    <a:off x="2680"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26" name="矩形 25"/>
                  <p:cNvSpPr/>
                  <p:nvPr/>
                </p:nvSpPr>
                <p:spPr>
                  <a:xfrm>
                    <a:off x="2047" y="111"/>
                    <a:ext cx="453" cy="22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27" name="矩形 26"/>
                  <p:cNvSpPr/>
                  <p:nvPr/>
                </p:nvSpPr>
                <p:spPr>
                  <a:xfrm>
                    <a:off x="1814"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28"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29" name="矩形 10266"/>
                  <p:cNvSpPr>
                    <a:spLocks noChangeArrowheads="1"/>
                  </p:cNvSpPr>
                  <p:nvPr/>
                </p:nvSpPr>
                <p:spPr bwMode="auto">
                  <a:xfrm>
                    <a:off x="-306" y="-3"/>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dirty="0" err="1">
                        <a:solidFill>
                          <a:srgbClr val="FF0000"/>
                        </a:solidFill>
                      </a:rPr>
                      <a:t>listA</a:t>
                    </a:r>
                    <a:endParaRPr lang="en-US" altLang="zh-CN" dirty="0">
                      <a:solidFill>
                        <a:srgbClr val="FF0000"/>
                      </a:solidFill>
                      <a:ea typeface="楷体_GB2312" pitchFamily="1" charset="-122"/>
                    </a:endParaRPr>
                  </a:p>
                </p:txBody>
              </p:sp>
              <p:sp>
                <p:nvSpPr>
                  <p:cNvPr id="30" name="直接连接符 10268"/>
                  <p:cNvSpPr>
                    <a:spLocks noChangeShapeType="1"/>
                  </p:cNvSpPr>
                  <p:nvPr/>
                </p:nvSpPr>
                <p:spPr bwMode="auto">
                  <a:xfrm>
                    <a:off x="1269" y="272"/>
                    <a:ext cx="227"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 name="直接连接符 10269"/>
                  <p:cNvSpPr>
                    <a:spLocks noChangeShapeType="1"/>
                  </p:cNvSpPr>
                  <p:nvPr/>
                </p:nvSpPr>
                <p:spPr bwMode="auto">
                  <a:xfrm>
                    <a:off x="1861"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3" name="直接连接符 10271"/>
                  <p:cNvSpPr>
                    <a:spLocks noChangeShapeType="1"/>
                  </p:cNvSpPr>
                  <p:nvPr/>
                </p:nvSpPr>
                <p:spPr bwMode="auto">
                  <a:xfrm>
                    <a:off x="2442"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4" name="直接连接符 10267"/>
                  <p:cNvSpPr>
                    <a:spLocks noChangeShapeType="1"/>
                  </p:cNvSpPr>
                  <p:nvPr/>
                </p:nvSpPr>
                <p:spPr bwMode="auto">
                  <a:xfrm>
                    <a:off x="655" y="272"/>
                    <a:ext cx="24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16" name="直接连接符 10267"/>
              <p:cNvSpPr>
                <a:spLocks noChangeShapeType="1"/>
              </p:cNvSpPr>
              <p:nvPr/>
            </p:nvSpPr>
            <p:spPr bwMode="auto">
              <a:xfrm>
                <a:off x="1467633" y="2751880"/>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13" name="矩形 12"/>
            <p:cNvSpPr/>
            <p:nvPr/>
          </p:nvSpPr>
          <p:spPr bwMode="auto">
            <a:xfrm>
              <a:off x="6419163" y="1051479"/>
              <a:ext cx="185603" cy="35877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grpSp>
      <p:grpSp>
        <p:nvGrpSpPr>
          <p:cNvPr id="3" name="组合 2"/>
          <p:cNvGrpSpPr/>
          <p:nvPr/>
        </p:nvGrpSpPr>
        <p:grpSpPr>
          <a:xfrm>
            <a:off x="3944955" y="2439726"/>
            <a:ext cx="876809" cy="554496"/>
            <a:chOff x="5025374" y="2745237"/>
            <a:chExt cx="876809" cy="554496"/>
          </a:xfrm>
        </p:grpSpPr>
        <p:sp>
          <p:nvSpPr>
            <p:cNvPr id="37" name="矩形 10253"/>
            <p:cNvSpPr>
              <a:spLocks noChangeArrowheads="1"/>
            </p:cNvSpPr>
            <p:nvPr/>
          </p:nvSpPr>
          <p:spPr bwMode="auto">
            <a:xfrm>
              <a:off x="5342764" y="2994222"/>
              <a:ext cx="328985" cy="305511"/>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38" name="矩形 10266"/>
            <p:cNvSpPr>
              <a:spLocks noChangeArrowheads="1"/>
            </p:cNvSpPr>
            <p:nvPr/>
          </p:nvSpPr>
          <p:spPr bwMode="auto">
            <a:xfrm>
              <a:off x="5025374" y="2745237"/>
              <a:ext cx="524636" cy="305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dirty="0" err="1">
                  <a:solidFill>
                    <a:srgbClr val="FF0000"/>
                  </a:solidFill>
                </a:rPr>
                <a:t>listB</a:t>
              </a:r>
              <a:endParaRPr lang="en-US" altLang="zh-CN" dirty="0">
                <a:solidFill>
                  <a:srgbClr val="FF0000"/>
                </a:solidFill>
                <a:ea typeface="楷体_GB2312" pitchFamily="1" charset="-122"/>
              </a:endParaRPr>
            </a:p>
          </p:txBody>
        </p:sp>
        <p:sp>
          <p:nvSpPr>
            <p:cNvPr id="43" name="直接连接符 10267"/>
            <p:cNvSpPr>
              <a:spLocks noChangeShapeType="1"/>
            </p:cNvSpPr>
            <p:nvPr/>
          </p:nvSpPr>
          <p:spPr bwMode="auto">
            <a:xfrm>
              <a:off x="5547112" y="3142601"/>
              <a:ext cx="355071"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5" name="组合 4"/>
          <p:cNvGrpSpPr/>
          <p:nvPr/>
        </p:nvGrpSpPr>
        <p:grpSpPr>
          <a:xfrm>
            <a:off x="4908720" y="2696482"/>
            <a:ext cx="624141" cy="1043084"/>
            <a:chOff x="4908720" y="2696482"/>
            <a:chExt cx="624141" cy="1043084"/>
          </a:xfrm>
        </p:grpSpPr>
        <p:grpSp>
          <p:nvGrpSpPr>
            <p:cNvPr id="4" name="组合 3"/>
            <p:cNvGrpSpPr/>
            <p:nvPr/>
          </p:nvGrpSpPr>
          <p:grpSpPr>
            <a:xfrm>
              <a:off x="4908720" y="2696482"/>
              <a:ext cx="460677" cy="1043084"/>
              <a:chOff x="6034162" y="2994222"/>
              <a:chExt cx="460677" cy="1043084"/>
            </a:xfrm>
          </p:grpSpPr>
          <p:sp>
            <p:nvSpPr>
              <p:cNvPr id="40" name="矩形 21542"/>
              <p:cNvSpPr>
                <a:spLocks noChangeArrowheads="1"/>
              </p:cNvSpPr>
              <p:nvPr/>
            </p:nvSpPr>
            <p:spPr bwMode="auto">
              <a:xfrm>
                <a:off x="6034162" y="2994222"/>
                <a:ext cx="460677" cy="301474"/>
              </a:xfrm>
              <a:prstGeom prst="rect">
                <a:avLst/>
              </a:prstGeom>
              <a:blipFill dpi="0" rotWithShape="0">
                <a:blip r:embed="rId3"/>
                <a:srcRect/>
                <a:tile tx="0" ty="0" sx="100000" sy="100000" flip="none" algn="tl"/>
              </a:blipFill>
              <a:ln w="9525">
                <a:solidFill>
                  <a:srgbClr val="000000"/>
                </a:solidFill>
                <a:miter lim="800000"/>
              </a:ln>
            </p:spPr>
            <p:txBody>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endParaRPr lang="zh-CN" altLang="en-US" sz="2000">
                  <a:ea typeface="楷体_GB2312" pitchFamily="1" charset="-122"/>
                </a:endParaRPr>
              </a:p>
            </p:txBody>
          </p:sp>
          <p:sp>
            <p:nvSpPr>
              <p:cNvPr id="41" name="直接连接符 23585"/>
              <p:cNvSpPr>
                <a:spLocks noChangeShapeType="1"/>
              </p:cNvSpPr>
              <p:nvPr/>
            </p:nvSpPr>
            <p:spPr bwMode="auto">
              <a:xfrm flipV="1">
                <a:off x="6264501" y="3287128"/>
                <a:ext cx="0" cy="330478"/>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42" name="矩形 23586"/>
              <p:cNvSpPr>
                <a:spLocks noChangeArrowheads="1"/>
              </p:cNvSpPr>
              <p:nvPr/>
            </p:nvSpPr>
            <p:spPr bwMode="auto">
              <a:xfrm>
                <a:off x="6048600" y="3532481"/>
                <a:ext cx="431801"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b="1" i="1" dirty="0" err="1">
                    <a:ea typeface="楷体_GB2312" pitchFamily="1" charset="-122"/>
                  </a:rPr>
                  <a:t>pB</a:t>
                </a:r>
                <a:endParaRPr lang="en-US" altLang="zh-CN" sz="2000" b="1" i="1" dirty="0">
                  <a:ea typeface="楷体_GB2312" pitchFamily="1" charset="-122"/>
                </a:endParaRPr>
              </a:p>
            </p:txBody>
          </p:sp>
        </p:grpSp>
        <p:sp>
          <p:nvSpPr>
            <p:cNvPr id="44" name="矩形 43"/>
            <p:cNvSpPr/>
            <p:nvPr/>
          </p:nvSpPr>
          <p:spPr bwMode="auto">
            <a:xfrm>
              <a:off x="5369094" y="2696482"/>
              <a:ext cx="163767" cy="30416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22" dur="500"/>
                                        <p:tgtEl>
                                          <p:spTgt spid="2765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31" dur="500"/>
                                        <p:tgtEl>
                                          <p:spTgt spid="27651">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36" dur="500"/>
                                        <p:tgtEl>
                                          <p:spTgt spid="27651">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41" dur="500"/>
                                        <p:tgtEl>
                                          <p:spTgt spid="27651">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7651">
                                            <p:txEl>
                                              <p:pRg st="5" end="5"/>
                                            </p:txEl>
                                          </p:spTgt>
                                        </p:tgtEl>
                                        <p:attrNameLst>
                                          <p:attrName>style.visibility</p:attrName>
                                        </p:attrNameLst>
                                      </p:cBhvr>
                                      <p:to>
                                        <p:strVal val="visible"/>
                                      </p:to>
                                    </p:set>
                                    <p:animEffect transition="in" filter="blinds(horizontal)">
                                      <p:cBhvr>
                                        <p:cTn id="46" dur="500"/>
                                        <p:tgtEl>
                                          <p:spTgt spid="27651">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7651">
                                            <p:txEl>
                                              <p:pRg st="6" end="6"/>
                                            </p:txEl>
                                          </p:spTgt>
                                        </p:tgtEl>
                                        <p:attrNameLst>
                                          <p:attrName>style.visibility</p:attrName>
                                        </p:attrNameLst>
                                      </p:cBhvr>
                                      <p:to>
                                        <p:strVal val="visible"/>
                                      </p:to>
                                    </p:set>
                                    <p:animEffect transition="in" filter="blinds(horizontal)">
                                      <p:cBhvr>
                                        <p:cTn id="51" dur="500"/>
                                        <p:tgtEl>
                                          <p:spTgt spid="27651">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7651">
                                            <p:txEl>
                                              <p:pRg st="7" end="7"/>
                                            </p:txEl>
                                          </p:spTgt>
                                        </p:tgtEl>
                                        <p:attrNameLst>
                                          <p:attrName>style.visibility</p:attrName>
                                        </p:attrNameLst>
                                      </p:cBhvr>
                                      <p:to>
                                        <p:strVal val="visible"/>
                                      </p:to>
                                    </p:set>
                                    <p:animEffect transition="in" filter="blinds(horizontal)">
                                      <p:cBhvr>
                                        <p:cTn id="56" dur="500"/>
                                        <p:tgtEl>
                                          <p:spTgt spid="27651">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7651">
                                            <p:txEl>
                                              <p:pRg st="8" end="8"/>
                                            </p:txEl>
                                          </p:spTgt>
                                        </p:tgtEl>
                                        <p:attrNameLst>
                                          <p:attrName>style.visibility</p:attrName>
                                        </p:attrNameLst>
                                      </p:cBhvr>
                                      <p:to>
                                        <p:strVal val="visible"/>
                                      </p:to>
                                    </p:set>
                                    <p:animEffect transition="in" filter="blinds(horizontal)">
                                      <p:cBhvr>
                                        <p:cTn id="61" dur="500"/>
                                        <p:tgtEl>
                                          <p:spTgt spid="27651">
                                            <p:txEl>
                                              <p:pRg st="8"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7651">
                                            <p:txEl>
                                              <p:pRg st="9" end="9"/>
                                            </p:txEl>
                                          </p:spTgt>
                                        </p:tgtEl>
                                        <p:attrNameLst>
                                          <p:attrName>style.visibility</p:attrName>
                                        </p:attrNameLst>
                                      </p:cBhvr>
                                      <p:to>
                                        <p:strVal val="visible"/>
                                      </p:to>
                                    </p:set>
                                    <p:animEffect transition="in" filter="blinds(horizontal)">
                                      <p:cBhvr>
                                        <p:cTn id="66" dur="500"/>
                                        <p:tgtEl>
                                          <p:spTgt spid="27651">
                                            <p:txEl>
                                              <p:pRg st="9" end="9"/>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7651">
                                            <p:txEl>
                                              <p:pRg st="10" end="10"/>
                                            </p:txEl>
                                          </p:spTgt>
                                        </p:tgtEl>
                                        <p:attrNameLst>
                                          <p:attrName>style.visibility</p:attrName>
                                        </p:attrNameLst>
                                      </p:cBhvr>
                                      <p:to>
                                        <p:strVal val="visible"/>
                                      </p:to>
                                    </p:set>
                                    <p:animEffect transition="in" filter="blinds(horizontal)">
                                      <p:cBhvr>
                                        <p:cTn id="71" dur="500"/>
                                        <p:tgtEl>
                                          <p:spTgt spid="27651">
                                            <p:txEl>
                                              <p:pRg st="10" end="1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7651">
                                            <p:txEl>
                                              <p:pRg st="11" end="11"/>
                                            </p:txEl>
                                          </p:spTgt>
                                        </p:tgtEl>
                                        <p:attrNameLst>
                                          <p:attrName>style.visibility</p:attrName>
                                        </p:attrNameLst>
                                      </p:cBhvr>
                                      <p:to>
                                        <p:strVal val="visible"/>
                                      </p:to>
                                    </p:set>
                                    <p:animEffect transition="in" filter="blinds(horizontal)">
                                      <p:cBhvr>
                                        <p:cTn id="76" dur="500"/>
                                        <p:tgtEl>
                                          <p:spTgt spid="27651">
                                            <p:txEl>
                                              <p:pRg st="11" end="1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7651">
                                            <p:txEl>
                                              <p:pRg st="12" end="12"/>
                                            </p:txEl>
                                          </p:spTgt>
                                        </p:tgtEl>
                                        <p:attrNameLst>
                                          <p:attrName>style.visibility</p:attrName>
                                        </p:attrNameLst>
                                      </p:cBhvr>
                                      <p:to>
                                        <p:strVal val="visible"/>
                                      </p:to>
                                    </p:set>
                                    <p:animEffect transition="in" filter="blinds(horizontal)">
                                      <p:cBhvr>
                                        <p:cTn id="81" dur="500"/>
                                        <p:tgtEl>
                                          <p:spTgt spid="27651">
                                            <p:txEl>
                                              <p:pRg st="12" end="1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27651">
                                            <p:txEl>
                                              <p:pRg st="13" end="13"/>
                                            </p:txEl>
                                          </p:spTgt>
                                        </p:tgtEl>
                                        <p:attrNameLst>
                                          <p:attrName>style.visibility</p:attrName>
                                        </p:attrNameLst>
                                      </p:cBhvr>
                                      <p:to>
                                        <p:strVal val="visible"/>
                                      </p:to>
                                    </p:set>
                                    <p:animEffect transition="in" filter="blinds(horizontal)">
                                      <p:cBhvr>
                                        <p:cTn id="86" dur="500"/>
                                        <p:tgtEl>
                                          <p:spTgt spid="27651">
                                            <p:txEl>
                                              <p:pRg st="13" end="1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27651">
                                            <p:txEl>
                                              <p:pRg st="14" end="14"/>
                                            </p:txEl>
                                          </p:spTgt>
                                        </p:tgtEl>
                                        <p:attrNameLst>
                                          <p:attrName>style.visibility</p:attrName>
                                        </p:attrNameLst>
                                      </p:cBhvr>
                                      <p:to>
                                        <p:strVal val="visible"/>
                                      </p:to>
                                    </p:set>
                                    <p:animEffect transition="in" filter="blinds(horizontal)">
                                      <p:cBhvr>
                                        <p:cTn id="91" dur="500"/>
                                        <p:tgtEl>
                                          <p:spTgt spid="27651">
                                            <p:txEl>
                                              <p:pRg st="14" end="14"/>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7651">
                                            <p:txEl>
                                              <p:pRg st="15" end="15"/>
                                            </p:txEl>
                                          </p:spTgt>
                                        </p:tgtEl>
                                        <p:attrNameLst>
                                          <p:attrName>style.visibility</p:attrName>
                                        </p:attrNameLst>
                                      </p:cBhvr>
                                      <p:to>
                                        <p:strVal val="visible"/>
                                      </p:to>
                                    </p:set>
                                    <p:animEffect transition="in" filter="blinds(horizontal)">
                                      <p:cBhvr>
                                        <p:cTn id="96" dur="500"/>
                                        <p:tgtEl>
                                          <p:spTgt spid="27651">
                                            <p:txEl>
                                              <p:pRg st="15" end="15"/>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27651">
                                            <p:txEl>
                                              <p:pRg st="16" end="16"/>
                                            </p:txEl>
                                          </p:spTgt>
                                        </p:tgtEl>
                                        <p:attrNameLst>
                                          <p:attrName>style.visibility</p:attrName>
                                        </p:attrNameLst>
                                      </p:cBhvr>
                                      <p:to>
                                        <p:strVal val="visible"/>
                                      </p:to>
                                    </p:set>
                                    <p:animEffect transition="in" filter="blinds(horizontal)">
                                      <p:cBhvr>
                                        <p:cTn id="101" dur="500"/>
                                        <p:tgtEl>
                                          <p:spTgt spid="27651">
                                            <p:txEl>
                                              <p:pRg st="16" end="16"/>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27651">
                                            <p:txEl>
                                              <p:pRg st="17" end="17"/>
                                            </p:txEl>
                                          </p:spTgt>
                                        </p:tgtEl>
                                        <p:attrNameLst>
                                          <p:attrName>style.visibility</p:attrName>
                                        </p:attrNameLst>
                                      </p:cBhvr>
                                      <p:to>
                                        <p:strVal val="visible"/>
                                      </p:to>
                                    </p:set>
                                    <p:animEffect transition="in" filter="blinds(horizontal)">
                                      <p:cBhvr>
                                        <p:cTn id="106" dur="500"/>
                                        <p:tgtEl>
                                          <p:spTgt spid="27651">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8674"/>
          <p:cNvSpPr>
            <a:spLocks noGrp="1" noChangeArrowheads="1"/>
          </p:cNvSpPr>
          <p:nvPr>
            <p:ph idx="1"/>
          </p:nvPr>
        </p:nvSpPr>
        <p:spPr>
          <a:xfrm>
            <a:off x="457200" y="980728"/>
            <a:ext cx="8229600" cy="5112569"/>
          </a:xfrm>
        </p:spPr>
        <p:txBody>
          <a:bodyPr/>
          <a:lstStyle/>
          <a:p>
            <a:pPr>
              <a:buClr>
                <a:srgbClr val="FF0000"/>
              </a:buClr>
              <a:buFont typeface="Wingdings" panose="05000000000000000000" pitchFamily="2" charset="2"/>
              <a:buChar char="Ø"/>
            </a:pPr>
            <a:r>
              <a:rPr lang="en-US" altLang="zh-CN" sz="2800" b="1" dirty="0"/>
              <a:t>1. </a:t>
            </a:r>
            <a:r>
              <a:rPr lang="zh-CN" altLang="en-US" sz="2800" b="1" dirty="0"/>
              <a:t>单循环链表</a:t>
            </a:r>
            <a:r>
              <a:rPr lang="en-US" altLang="zh-CN" sz="2800" b="1" dirty="0"/>
              <a:t>(</a:t>
            </a:r>
            <a:r>
              <a:rPr lang="en-US" altLang="zh-CN" sz="2400" dirty="0">
                <a:solidFill>
                  <a:srgbClr val="0000FF"/>
                </a:solidFill>
              </a:rPr>
              <a:t>Singly Circular Linked List</a:t>
            </a:r>
            <a:r>
              <a:rPr lang="en-US" altLang="zh-CN" sz="2800" b="1" dirty="0"/>
              <a:t>)</a:t>
            </a:r>
          </a:p>
          <a:p>
            <a:pPr lvl="1">
              <a:buClr>
                <a:srgbClr val="FF0000"/>
              </a:buClr>
              <a:buFont typeface="Wingdings" panose="05000000000000000000" pitchFamily="2" charset="2"/>
              <a:buChar char="n"/>
            </a:pPr>
            <a:r>
              <a:rPr lang="zh-CN" altLang="en-US" sz="2400" b="1" dirty="0"/>
              <a:t>也称：单向循环链表</a:t>
            </a:r>
            <a:r>
              <a:rPr lang="en-US" altLang="zh-CN" sz="2400" b="1" dirty="0">
                <a:solidFill>
                  <a:srgbClr val="0000FF"/>
                </a:solidFill>
              </a:rPr>
              <a:t>(a One-way Linked List)</a:t>
            </a:r>
          </a:p>
          <a:p>
            <a:pPr lvl="2">
              <a:buClr>
                <a:srgbClr val="FF0000"/>
              </a:buClr>
              <a:buFont typeface="Wingdings" panose="05000000000000000000" pitchFamily="2" charset="2"/>
              <a:buChar char="l"/>
            </a:pPr>
            <a:r>
              <a:rPr lang="zh-CN" altLang="en-US" sz="2000" b="1" dirty="0">
                <a:solidFill>
                  <a:srgbClr val="0000FF"/>
                </a:solidFill>
              </a:rPr>
              <a:t>优点：可在表中反复搜索</a:t>
            </a:r>
            <a:endParaRPr lang="zh-CN" altLang="en-US" sz="2000" dirty="0"/>
          </a:p>
          <a:p>
            <a:endParaRPr lang="zh-CN" altLang="en-US" sz="2000" dirty="0"/>
          </a:p>
          <a:p>
            <a:endParaRPr lang="en-US" altLang="zh-CN" sz="2000" dirty="0"/>
          </a:p>
          <a:p>
            <a:endParaRPr lang="zh-CN" altLang="en-US" sz="2000" dirty="0"/>
          </a:p>
          <a:p>
            <a:pPr lvl="1">
              <a:buClr>
                <a:srgbClr val="FF0000"/>
              </a:buClr>
              <a:buFont typeface="Wingdings" panose="05000000000000000000" pitchFamily="2" charset="2"/>
              <a:buChar char="n"/>
            </a:pPr>
            <a:r>
              <a:rPr lang="zh-CN" altLang="en-US" sz="2200" b="1" dirty="0"/>
              <a:t>在采用这种存储结构时的运算的实现</a:t>
            </a:r>
            <a:r>
              <a:rPr lang="zh-CN" altLang="en-US" sz="2200" dirty="0"/>
              <a:t>：</a:t>
            </a:r>
          </a:p>
          <a:p>
            <a:pPr lvl="2">
              <a:buClr>
                <a:srgbClr val="FF0000"/>
              </a:buClr>
            </a:pPr>
            <a:r>
              <a:rPr lang="zh-CN" altLang="en-US" sz="2200" b="1" dirty="0"/>
              <a:t>初始化操作为</a:t>
            </a:r>
            <a:r>
              <a:rPr lang="zh-CN" altLang="en-US" sz="2200" dirty="0"/>
              <a:t>：</a:t>
            </a:r>
          </a:p>
          <a:p>
            <a:pPr lvl="2">
              <a:buFont typeface="Wingdings" panose="05000000000000000000" pitchFamily="2" charset="2"/>
              <a:buNone/>
            </a:pPr>
            <a:r>
              <a:rPr lang="zh-CN" altLang="en-US" sz="2200" dirty="0"/>
              <a:t>    </a:t>
            </a:r>
            <a:r>
              <a:rPr lang="en-US" altLang="zh-CN" sz="2200" dirty="0"/>
              <a:t>head = </a:t>
            </a:r>
            <a:r>
              <a:rPr lang="en-US" altLang="zh-CN" sz="2200" dirty="0">
                <a:solidFill>
                  <a:srgbClr val="0000FF"/>
                </a:solidFill>
              </a:rPr>
              <a:t>new</a:t>
            </a:r>
            <a:r>
              <a:rPr lang="en-US" altLang="zh-CN" sz="2200" dirty="0"/>
              <a:t> node;</a:t>
            </a:r>
          </a:p>
          <a:p>
            <a:pPr lvl="2">
              <a:buFont typeface="Wingdings" panose="05000000000000000000" pitchFamily="2" charset="2"/>
              <a:buNone/>
            </a:pPr>
            <a:r>
              <a:rPr lang="en-US" altLang="zh-CN" sz="2200" dirty="0"/>
              <a:t>    head </a:t>
            </a:r>
            <a:r>
              <a:rPr lang="en-US" altLang="zh-CN" sz="1600" dirty="0">
                <a:cs typeface="Times New Roman" panose="02020603050405020304" pitchFamily="18" charset="0"/>
                <a:sym typeface="Wingdings" panose="05000000000000000000" pitchFamily="2" charset="2"/>
              </a:rPr>
              <a:t></a:t>
            </a:r>
            <a:r>
              <a:rPr lang="en-US" altLang="zh-CN" sz="2200" dirty="0"/>
              <a:t> next = head;</a:t>
            </a:r>
          </a:p>
          <a:p>
            <a:pPr lvl="2">
              <a:buClr>
                <a:srgbClr val="FF0000"/>
              </a:buClr>
            </a:pPr>
            <a:r>
              <a:rPr lang="zh-CN" altLang="en-US" sz="2200" b="1" dirty="0"/>
              <a:t>求长度：</a:t>
            </a:r>
          </a:p>
          <a:p>
            <a:pPr lvl="2">
              <a:buFont typeface="Wingdings" panose="05000000000000000000" pitchFamily="2" charset="2"/>
              <a:buNone/>
            </a:pPr>
            <a:r>
              <a:rPr lang="zh-CN" altLang="en-US" sz="2200" dirty="0"/>
              <a:t>    </a:t>
            </a:r>
            <a:r>
              <a:rPr lang="en-US" altLang="zh-CN" sz="2200" i="1" dirty="0"/>
              <a:t>p</a:t>
            </a:r>
            <a:r>
              <a:rPr lang="en-US" altLang="zh-CN" sz="2200" dirty="0"/>
              <a:t> = head </a:t>
            </a:r>
            <a:r>
              <a:rPr lang="en-US" altLang="zh-CN" sz="1600" dirty="0">
                <a:cs typeface="Times New Roman" panose="02020603050405020304" pitchFamily="18" charset="0"/>
                <a:sym typeface="Wingdings" panose="05000000000000000000" pitchFamily="2" charset="2"/>
              </a:rPr>
              <a:t></a:t>
            </a:r>
            <a:r>
              <a:rPr lang="en-US" altLang="zh-CN" sz="2200" dirty="0"/>
              <a:t> next; </a:t>
            </a:r>
            <a:r>
              <a:rPr lang="en-US" altLang="zh-CN" sz="2200" i="1" dirty="0"/>
              <a:t>n</a:t>
            </a:r>
            <a:r>
              <a:rPr lang="en-US" altLang="zh-CN" sz="2200" dirty="0"/>
              <a:t> = 0;</a:t>
            </a:r>
          </a:p>
          <a:p>
            <a:pPr lvl="2">
              <a:buFont typeface="Wingdings" panose="05000000000000000000" pitchFamily="2" charset="2"/>
              <a:buNone/>
            </a:pPr>
            <a:r>
              <a:rPr lang="en-US" altLang="zh-CN" sz="2200" dirty="0"/>
              <a:t>    while (</a:t>
            </a:r>
            <a:r>
              <a:rPr lang="en-US" altLang="zh-CN" sz="2200" dirty="0">
                <a:solidFill>
                  <a:srgbClr val="FF0000"/>
                </a:solidFill>
              </a:rPr>
              <a:t> </a:t>
            </a:r>
            <a:r>
              <a:rPr lang="en-US" altLang="zh-CN" sz="2200" i="1" dirty="0">
                <a:solidFill>
                  <a:srgbClr val="FF0000"/>
                </a:solidFill>
              </a:rPr>
              <a:t>p</a:t>
            </a:r>
            <a:r>
              <a:rPr lang="en-US" altLang="zh-CN" sz="2200" dirty="0">
                <a:solidFill>
                  <a:srgbClr val="FF0000"/>
                </a:solidFill>
              </a:rPr>
              <a:t> != head</a:t>
            </a:r>
            <a:r>
              <a:rPr lang="en-US" altLang="zh-CN" sz="2200" dirty="0"/>
              <a:t> ){ </a:t>
            </a:r>
            <a:r>
              <a:rPr lang="en-US" altLang="zh-CN" sz="2200" i="1" dirty="0"/>
              <a:t>p</a:t>
            </a:r>
            <a:r>
              <a:rPr lang="en-US" altLang="zh-CN" sz="2200" dirty="0"/>
              <a:t> = </a:t>
            </a:r>
            <a:r>
              <a:rPr lang="en-US" altLang="zh-CN" sz="2200" i="1" dirty="0"/>
              <a:t>p</a:t>
            </a:r>
            <a:r>
              <a:rPr lang="en-US" altLang="zh-CN" sz="2200" dirty="0"/>
              <a:t> </a:t>
            </a:r>
            <a:r>
              <a:rPr lang="en-US" altLang="zh-CN" sz="1600" dirty="0">
                <a:cs typeface="Times New Roman" panose="02020603050405020304" pitchFamily="18" charset="0"/>
                <a:sym typeface="Wingdings" panose="05000000000000000000" pitchFamily="2" charset="2"/>
              </a:rPr>
              <a:t></a:t>
            </a:r>
            <a:r>
              <a:rPr lang="en-US" altLang="zh-CN" sz="2200" dirty="0"/>
              <a:t> next; </a:t>
            </a:r>
            <a:r>
              <a:rPr lang="en-US" altLang="zh-CN" sz="2200" i="1" dirty="0"/>
              <a:t>n</a:t>
            </a:r>
            <a:r>
              <a:rPr lang="en-US" altLang="zh-CN" sz="2200" dirty="0"/>
              <a:t> ++ ;}</a:t>
            </a:r>
          </a:p>
        </p:txBody>
      </p:sp>
      <p:sp>
        <p:nvSpPr>
          <p:cNvPr id="28695" name="矩形 28695"/>
          <p:cNvSpPr>
            <a:spLocks noChangeAspect="1" noChangeArrowheads="1"/>
          </p:cNvSpPr>
          <p:nvPr/>
        </p:nvSpPr>
        <p:spPr bwMode="auto">
          <a:xfrm>
            <a:off x="4427538" y="2781300"/>
            <a:ext cx="2449512" cy="1365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zh-CN" altLang="en-US">
              <a:cs typeface="Times New Roman" panose="02020603050405020304" pitchFamily="18" charset="0"/>
            </a:endParaRPr>
          </a:p>
        </p:txBody>
      </p:sp>
      <p:sp>
        <p:nvSpPr>
          <p:cNvPr id="4"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A8DEED9F-5901-46A1-9DE0-AEE9A0EC65C6}" type="slidenum">
              <a:rPr lang="zh-CN" altLang="en-US" smtClean="0">
                <a:latin typeface="Times New Roman" panose="02020603050405020304" pitchFamily="18" charset="0"/>
              </a:rPr>
              <a:pPr/>
              <a:t>29</a:t>
            </a:fld>
            <a:endParaRPr lang="zh-CN" altLang="en-US">
              <a:latin typeface="Times New Roman" panose="02020603050405020304" pitchFamily="18" charset="0"/>
            </a:endParaRPr>
          </a:p>
        </p:txBody>
      </p:sp>
      <p:grpSp>
        <p:nvGrpSpPr>
          <p:cNvPr id="37" name="组合 109"/>
          <p:cNvGrpSpPr/>
          <p:nvPr/>
        </p:nvGrpSpPr>
        <p:grpSpPr>
          <a:xfrm>
            <a:off x="502324" y="107257"/>
            <a:ext cx="6715062" cy="651944"/>
            <a:chOff x="956926" y="4599564"/>
            <a:chExt cx="6715062" cy="651944"/>
          </a:xfrm>
        </p:grpSpPr>
        <p:sp>
          <p:nvSpPr>
            <p:cNvPr id="38"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39" name="图片 3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40" name="TextBox 6"/>
            <p:cNvSpPr txBox="1">
              <a:spLocks noChangeArrowheads="1"/>
            </p:cNvSpPr>
            <p:nvPr/>
          </p:nvSpPr>
          <p:spPr bwMode="auto">
            <a:xfrm>
              <a:off x="1129302" y="4599564"/>
              <a:ext cx="654268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5.4 </a:t>
              </a:r>
              <a:r>
                <a:rPr lang="zh-CN" altLang="en-US" sz="3600" b="1" dirty="0">
                  <a:latin typeface="Times New Roman" panose="02020603050405020304" pitchFamily="18" charset="0"/>
                  <a:ea typeface="黑体" panose="02010609060101010101" pitchFamily="49" charset="-122"/>
                </a:rPr>
                <a:t>其它结构形式的链表</a:t>
              </a:r>
              <a:endParaRPr lang="zh-CN" altLang="en-US" sz="3600" b="1" dirty="0">
                <a:latin typeface="黑体" panose="02010609060101010101" pitchFamily="49" charset="-122"/>
                <a:ea typeface="黑体" panose="02010609060101010101" pitchFamily="49" charset="-122"/>
              </a:endParaRPr>
            </a:p>
          </p:txBody>
        </p:sp>
      </p:grpSp>
      <p:grpSp>
        <p:nvGrpSpPr>
          <p:cNvPr id="33" name="组合 32"/>
          <p:cNvGrpSpPr/>
          <p:nvPr/>
        </p:nvGrpSpPr>
        <p:grpSpPr>
          <a:xfrm>
            <a:off x="711875" y="2459106"/>
            <a:ext cx="7253092" cy="689800"/>
            <a:chOff x="800992" y="1473892"/>
            <a:chExt cx="7253092" cy="689800"/>
          </a:xfrm>
        </p:grpSpPr>
        <p:grpSp>
          <p:nvGrpSpPr>
            <p:cNvPr id="28722" name="组合 28721"/>
            <p:cNvGrpSpPr/>
            <p:nvPr/>
          </p:nvGrpSpPr>
          <p:grpSpPr>
            <a:xfrm>
              <a:off x="800992" y="1473892"/>
              <a:ext cx="7253092" cy="689800"/>
              <a:chOff x="2228749" y="2571554"/>
              <a:chExt cx="7253092" cy="689800"/>
            </a:xfrm>
          </p:grpSpPr>
          <p:grpSp>
            <p:nvGrpSpPr>
              <p:cNvPr id="41" name="组合 40"/>
              <p:cNvGrpSpPr/>
              <p:nvPr/>
            </p:nvGrpSpPr>
            <p:grpSpPr>
              <a:xfrm>
                <a:off x="2228749" y="2571554"/>
                <a:ext cx="7021716" cy="473076"/>
                <a:chOff x="379975" y="2496293"/>
                <a:chExt cx="7021716" cy="473076"/>
              </a:xfrm>
            </p:grpSpPr>
            <p:grpSp>
              <p:nvGrpSpPr>
                <p:cNvPr id="42" name="组合 41"/>
                <p:cNvGrpSpPr/>
                <p:nvPr/>
              </p:nvGrpSpPr>
              <p:grpSpPr>
                <a:xfrm>
                  <a:off x="1868851" y="2608965"/>
                  <a:ext cx="672880" cy="355601"/>
                  <a:chOff x="1386100" y="6209480"/>
                  <a:chExt cx="672880" cy="355601"/>
                </a:xfrm>
              </p:grpSpPr>
              <p:sp>
                <p:nvSpPr>
                  <p:cNvPr id="69" name="矩形 68"/>
                  <p:cNvSpPr/>
                  <p:nvPr/>
                </p:nvSpPr>
                <p:spPr bwMode="auto">
                  <a:xfrm>
                    <a:off x="1909512" y="6209521"/>
                    <a:ext cx="149468" cy="35401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70" name="矩形 21542"/>
                  <p:cNvSpPr>
                    <a:spLocks noChangeArrowheads="1"/>
                  </p:cNvSpPr>
                  <p:nvPr/>
                </p:nvSpPr>
                <p:spPr bwMode="auto">
                  <a:xfrm>
                    <a:off x="1386100" y="6209480"/>
                    <a:ext cx="522100" cy="355601"/>
                  </a:xfrm>
                  <a:prstGeom prst="rect">
                    <a:avLst/>
                  </a:prstGeom>
                  <a:blipFill dpi="0" rotWithShape="0">
                    <a:blip r:embed="rId3"/>
                    <a:srcRect/>
                    <a:tile tx="0" ty="0" sx="100000" sy="100000" flip="none" algn="tl"/>
                  </a:blipFill>
                  <a:ln w="9525">
                    <a:solidFill>
                      <a:srgbClr val="000000"/>
                    </a:solidFill>
                    <a:miter lim="800000"/>
                  </a:ln>
                </p:spPr>
                <p:txBody>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endParaRPr lang="zh-CN" altLang="en-US" sz="2000">
                      <a:ea typeface="楷体_GB2312" pitchFamily="1" charset="-122"/>
                    </a:endParaRPr>
                  </a:p>
                </p:txBody>
              </p:sp>
            </p:grpSp>
            <p:grpSp>
              <p:nvGrpSpPr>
                <p:cNvPr id="46" name="组合 45"/>
                <p:cNvGrpSpPr/>
                <p:nvPr/>
              </p:nvGrpSpPr>
              <p:grpSpPr bwMode="auto">
                <a:xfrm>
                  <a:off x="379975" y="2496293"/>
                  <a:ext cx="7021716" cy="473076"/>
                  <a:chOff x="-616" y="111"/>
                  <a:chExt cx="4275" cy="298"/>
                </a:xfrm>
              </p:grpSpPr>
              <p:sp>
                <p:nvSpPr>
                  <p:cNvPr id="47" name="矩形 10253"/>
                  <p:cNvSpPr>
                    <a:spLocks noChangeArrowheads="1"/>
                  </p:cNvSpPr>
                  <p:nvPr/>
                </p:nvSpPr>
                <p:spPr bwMode="auto">
                  <a:xfrm>
                    <a:off x="-87" y="182"/>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48" name="组合 10254"/>
                  <p:cNvGrpSpPr/>
                  <p:nvPr/>
                </p:nvGrpSpPr>
                <p:grpSpPr bwMode="auto">
                  <a:xfrm>
                    <a:off x="-616" y="111"/>
                    <a:ext cx="4275" cy="297"/>
                    <a:chOff x="-616" y="111"/>
                    <a:chExt cx="4275" cy="297"/>
                  </a:xfrm>
                </p:grpSpPr>
                <p:sp>
                  <p:nvSpPr>
                    <p:cNvPr id="49" name="矩形 48"/>
                    <p:cNvSpPr/>
                    <p:nvPr/>
                  </p:nvSpPr>
                  <p:spPr>
                    <a:xfrm>
                      <a:off x="236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50"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51" name="矩形 50"/>
                    <p:cNvSpPr/>
                    <p:nvPr/>
                  </p:nvSpPr>
                  <p:spPr>
                    <a:xfrm>
                      <a:off x="900"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52" name="矩形 51"/>
                    <p:cNvSpPr/>
                    <p:nvPr/>
                  </p:nvSpPr>
                  <p:spPr>
                    <a:xfrm>
                      <a:off x="121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53" name="矩形 52"/>
                    <p:cNvSpPr/>
                    <p:nvPr/>
                  </p:nvSpPr>
                  <p:spPr>
                    <a:xfrm>
                      <a:off x="1497" y="181"/>
                      <a:ext cx="317"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54" name="矩形 53"/>
                    <p:cNvSpPr/>
                    <p:nvPr/>
                  </p:nvSpPr>
                  <p:spPr>
                    <a:xfrm>
                      <a:off x="2097" y="181"/>
                      <a:ext cx="272"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3</a:t>
                      </a:r>
                    </a:p>
                  </p:txBody>
                </p:sp>
                <p:sp>
                  <p:nvSpPr>
                    <p:cNvPr id="55" name="矩形 54"/>
                    <p:cNvSpPr/>
                    <p:nvPr/>
                  </p:nvSpPr>
                  <p:spPr>
                    <a:xfrm>
                      <a:off x="3228"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56" name="矩形 55"/>
                    <p:cNvSpPr/>
                    <p:nvPr/>
                  </p:nvSpPr>
                  <p:spPr>
                    <a:xfrm>
                      <a:off x="2595" y="111"/>
                      <a:ext cx="453" cy="22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57" name="矩形 56"/>
                    <p:cNvSpPr/>
                    <p:nvPr/>
                  </p:nvSpPr>
                  <p:spPr>
                    <a:xfrm>
                      <a:off x="1814"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58" name="矩形 57"/>
                    <p:cNvSpPr/>
                    <p:nvPr/>
                  </p:nvSpPr>
                  <p:spPr>
                    <a:xfrm>
                      <a:off x="3546" y="181"/>
                      <a:ext cx="113"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sp>
                  <p:nvSpPr>
                    <p:cNvPr id="59"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60" name="矩形 10266"/>
                    <p:cNvSpPr>
                      <a:spLocks noChangeArrowheads="1"/>
                    </p:cNvSpPr>
                    <p:nvPr/>
                  </p:nvSpPr>
                  <p:spPr bwMode="auto">
                    <a:xfrm>
                      <a:off x="-616" y="178"/>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head</a:t>
                      </a:r>
                    </a:p>
                  </p:txBody>
                </p:sp>
                <p:sp>
                  <p:nvSpPr>
                    <p:cNvPr id="61" name="直接连接符 10268"/>
                    <p:cNvSpPr>
                      <a:spLocks noChangeShapeType="1"/>
                    </p:cNvSpPr>
                    <p:nvPr/>
                  </p:nvSpPr>
                  <p:spPr bwMode="auto">
                    <a:xfrm>
                      <a:off x="1269" y="272"/>
                      <a:ext cx="227"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2" name="直接连接符 10269"/>
                    <p:cNvSpPr>
                      <a:spLocks noChangeShapeType="1"/>
                    </p:cNvSpPr>
                    <p:nvPr/>
                  </p:nvSpPr>
                  <p:spPr bwMode="auto">
                    <a:xfrm>
                      <a:off x="1861"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3" name="直接连接符 10270"/>
                    <p:cNvSpPr>
                      <a:spLocks noChangeShapeType="1"/>
                    </p:cNvSpPr>
                    <p:nvPr/>
                  </p:nvSpPr>
                  <p:spPr bwMode="auto">
                    <a:xfrm>
                      <a:off x="2415" y="272"/>
                      <a:ext cx="22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4" name="直接连接符 10271"/>
                    <p:cNvSpPr>
                      <a:spLocks noChangeShapeType="1"/>
                    </p:cNvSpPr>
                    <p:nvPr/>
                  </p:nvSpPr>
                  <p:spPr bwMode="auto">
                    <a:xfrm>
                      <a:off x="2990"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5" name="直接连接符 10267"/>
                    <p:cNvSpPr>
                      <a:spLocks noChangeShapeType="1"/>
                    </p:cNvSpPr>
                    <p:nvPr/>
                  </p:nvSpPr>
                  <p:spPr bwMode="auto">
                    <a:xfrm>
                      <a:off x="655" y="272"/>
                      <a:ext cx="24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44" name="直接连接符 10267"/>
                <p:cNvSpPr>
                  <a:spLocks noChangeShapeType="1"/>
                </p:cNvSpPr>
                <p:nvPr/>
              </p:nvSpPr>
              <p:spPr bwMode="auto">
                <a:xfrm>
                  <a:off x="1467633" y="2751880"/>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8721" name="组合 28720"/>
              <p:cNvGrpSpPr/>
              <p:nvPr/>
            </p:nvGrpSpPr>
            <p:grpSpPr>
              <a:xfrm>
                <a:off x="3978675" y="2851747"/>
                <a:ext cx="5503166" cy="409607"/>
                <a:chOff x="3978675" y="2851747"/>
                <a:chExt cx="5503166" cy="409607"/>
              </a:xfrm>
            </p:grpSpPr>
            <p:cxnSp>
              <p:nvCxnSpPr>
                <p:cNvPr id="28710" name="直接连接符 28709"/>
                <p:cNvCxnSpPr/>
                <p:nvPr/>
              </p:nvCxnSpPr>
              <p:spPr>
                <a:xfrm>
                  <a:off x="3978675" y="3252333"/>
                  <a:ext cx="5503166" cy="747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712" name="直接连接符 28711"/>
                <p:cNvCxnSpPr/>
                <p:nvPr/>
              </p:nvCxnSpPr>
              <p:spPr>
                <a:xfrm flipV="1">
                  <a:off x="3978675" y="3044630"/>
                  <a:ext cx="0" cy="207044"/>
                </a:xfrm>
                <a:prstGeom prst="line">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718" name="直接连接符 28717"/>
                <p:cNvCxnSpPr/>
                <p:nvPr/>
              </p:nvCxnSpPr>
              <p:spPr>
                <a:xfrm>
                  <a:off x="9481841" y="2851747"/>
                  <a:ext cx="0" cy="40960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59" name="直接连接符 10268"/>
            <p:cNvSpPr>
              <a:spLocks noChangeShapeType="1"/>
            </p:cNvSpPr>
            <p:nvPr/>
          </p:nvSpPr>
          <p:spPr bwMode="auto">
            <a:xfrm flipV="1">
              <a:off x="7740353" y="1754085"/>
              <a:ext cx="313731" cy="789"/>
            </a:xfrm>
            <a:prstGeom prst="line">
              <a:avLst/>
            </a:prstGeom>
            <a:noFill/>
            <a:ln w="9525">
              <a:solidFill>
                <a:srgbClr val="FF0000"/>
              </a:solidFill>
              <a:round/>
              <a:headEnd type="oval"/>
              <a:tailEnd type="non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 name="组合 1"/>
          <p:cNvGrpSpPr/>
          <p:nvPr/>
        </p:nvGrpSpPr>
        <p:grpSpPr>
          <a:xfrm>
            <a:off x="5163260" y="3829523"/>
            <a:ext cx="2577093" cy="536371"/>
            <a:chOff x="5163260" y="3829523"/>
            <a:chExt cx="2577093" cy="536371"/>
          </a:xfrm>
        </p:grpSpPr>
        <p:grpSp>
          <p:nvGrpSpPr>
            <p:cNvPr id="122" name="组合 121"/>
            <p:cNvGrpSpPr/>
            <p:nvPr/>
          </p:nvGrpSpPr>
          <p:grpSpPr>
            <a:xfrm>
              <a:off x="5163260" y="3829523"/>
              <a:ext cx="2577093" cy="366713"/>
              <a:chOff x="379975" y="2602656"/>
              <a:chExt cx="2577093" cy="366713"/>
            </a:xfrm>
          </p:grpSpPr>
          <p:grpSp>
            <p:nvGrpSpPr>
              <p:cNvPr id="128" name="组合 127"/>
              <p:cNvGrpSpPr/>
              <p:nvPr/>
            </p:nvGrpSpPr>
            <p:grpSpPr>
              <a:xfrm>
                <a:off x="1868851" y="2608965"/>
                <a:ext cx="672880" cy="355601"/>
                <a:chOff x="1386100" y="6209480"/>
                <a:chExt cx="672880" cy="355601"/>
              </a:xfrm>
            </p:grpSpPr>
            <p:sp>
              <p:nvSpPr>
                <p:cNvPr id="150" name="矩形 149"/>
                <p:cNvSpPr/>
                <p:nvPr/>
              </p:nvSpPr>
              <p:spPr bwMode="auto">
                <a:xfrm>
                  <a:off x="1909512" y="6209521"/>
                  <a:ext cx="149468" cy="35401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51" name="矩形 21542"/>
                <p:cNvSpPr>
                  <a:spLocks noChangeArrowheads="1"/>
                </p:cNvSpPr>
                <p:nvPr/>
              </p:nvSpPr>
              <p:spPr bwMode="auto">
                <a:xfrm>
                  <a:off x="1386100" y="6209480"/>
                  <a:ext cx="522100" cy="355601"/>
                </a:xfrm>
                <a:prstGeom prst="rect">
                  <a:avLst/>
                </a:prstGeom>
                <a:blipFill dpi="0" rotWithShape="0">
                  <a:blip r:embed="rId3"/>
                  <a:srcRect/>
                  <a:tile tx="0" ty="0" sx="100000" sy="100000" flip="none" algn="tl"/>
                </a:blipFill>
                <a:ln w="9525">
                  <a:solidFill>
                    <a:srgbClr val="000000"/>
                  </a:solidFill>
                  <a:miter lim="800000"/>
                </a:ln>
              </p:spPr>
              <p:txBody>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endParaRPr lang="zh-CN" altLang="en-US" sz="2000">
                    <a:ea typeface="楷体_GB2312" pitchFamily="1" charset="-122"/>
                  </a:endParaRPr>
                </a:p>
              </p:txBody>
            </p:sp>
          </p:grpSp>
          <p:grpSp>
            <p:nvGrpSpPr>
              <p:cNvPr id="129" name="组合 128"/>
              <p:cNvGrpSpPr/>
              <p:nvPr/>
            </p:nvGrpSpPr>
            <p:grpSpPr bwMode="auto">
              <a:xfrm>
                <a:off x="379975" y="2602656"/>
                <a:ext cx="2577093" cy="366713"/>
                <a:chOff x="-616" y="178"/>
                <a:chExt cx="1569" cy="231"/>
              </a:xfrm>
            </p:grpSpPr>
            <p:sp>
              <p:nvSpPr>
                <p:cNvPr id="131" name="矩形 10253"/>
                <p:cNvSpPr>
                  <a:spLocks noChangeArrowheads="1"/>
                </p:cNvSpPr>
                <p:nvPr/>
              </p:nvSpPr>
              <p:spPr bwMode="auto">
                <a:xfrm>
                  <a:off x="-87" y="182"/>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132" name="组合 10254"/>
                <p:cNvGrpSpPr/>
                <p:nvPr/>
              </p:nvGrpSpPr>
              <p:grpSpPr bwMode="auto">
                <a:xfrm>
                  <a:off x="-616" y="178"/>
                  <a:ext cx="1569" cy="230"/>
                  <a:chOff x="-616" y="178"/>
                  <a:chExt cx="1569" cy="230"/>
                </a:xfrm>
              </p:grpSpPr>
              <p:sp>
                <p:nvSpPr>
                  <p:cNvPr id="134"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43"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44" name="矩形 10266"/>
                  <p:cNvSpPr>
                    <a:spLocks noChangeArrowheads="1"/>
                  </p:cNvSpPr>
                  <p:nvPr/>
                </p:nvSpPr>
                <p:spPr bwMode="auto">
                  <a:xfrm>
                    <a:off x="-616" y="178"/>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head</a:t>
                    </a:r>
                  </a:p>
                </p:txBody>
              </p:sp>
            </p:grpSp>
          </p:grpSp>
          <p:sp>
            <p:nvSpPr>
              <p:cNvPr id="130" name="直接连接符 10267"/>
              <p:cNvSpPr>
                <a:spLocks noChangeShapeType="1"/>
              </p:cNvSpPr>
              <p:nvPr/>
            </p:nvSpPr>
            <p:spPr bwMode="auto">
              <a:xfrm>
                <a:off x="1467633" y="2751880"/>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23" name="组合 122"/>
            <p:cNvGrpSpPr/>
            <p:nvPr/>
          </p:nvGrpSpPr>
          <p:grpSpPr>
            <a:xfrm>
              <a:off x="6913186" y="3988496"/>
              <a:ext cx="508191" cy="377398"/>
              <a:chOff x="3978675" y="2834171"/>
              <a:chExt cx="5503166" cy="418162"/>
            </a:xfrm>
          </p:grpSpPr>
          <p:cxnSp>
            <p:nvCxnSpPr>
              <p:cNvPr id="124" name="直接连接符 123"/>
              <p:cNvCxnSpPr/>
              <p:nvPr/>
            </p:nvCxnSpPr>
            <p:spPr>
              <a:xfrm flipV="1">
                <a:off x="3978675" y="3251674"/>
                <a:ext cx="5503166" cy="65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V="1">
                <a:off x="3978675" y="3044630"/>
                <a:ext cx="0" cy="207044"/>
              </a:xfrm>
              <a:prstGeom prst="line">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9481841" y="2834171"/>
                <a:ext cx="0" cy="41750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1" name="直接连接符 10268"/>
            <p:cNvSpPr>
              <a:spLocks noChangeShapeType="1"/>
            </p:cNvSpPr>
            <p:nvPr/>
          </p:nvSpPr>
          <p:spPr bwMode="auto">
            <a:xfrm flipV="1">
              <a:off x="7264511" y="3990820"/>
              <a:ext cx="156866" cy="4"/>
            </a:xfrm>
            <a:prstGeom prst="line">
              <a:avLst/>
            </a:prstGeom>
            <a:noFill/>
            <a:ln w="9525">
              <a:solidFill>
                <a:srgbClr val="FF0000"/>
              </a:solidFill>
              <a:round/>
              <a:headEnd type="oval"/>
              <a:tailEnd type="none" w="med" len="med"/>
            </a:ln>
            <a:extLst>
              <a:ext uri="{909E8E84-426E-40DD-AFC4-6F175D3DCCD1}">
                <a14:hiddenFill xmlns:a14="http://schemas.microsoft.com/office/drawing/2010/main" xmlns="">
                  <a:noFill/>
                </a14:hiddenFill>
              </a:ext>
            </a:extLst>
          </p:spPr>
          <p:txBody>
            <a:bodyPr/>
            <a:lstStyle/>
            <a:p>
              <a:endParaRPr lang="zh-CN" altLang="en-US"/>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0" dur="500"/>
                                        <p:tgtEl>
                                          <p:spTgt spid="2867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3" dur="500"/>
                                        <p:tgtEl>
                                          <p:spTgt spid="286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fill="hold"/>
                                        <p:tgtEl>
                                          <p:spTgt spid="33"/>
                                        </p:tgtEl>
                                        <p:attrNameLst>
                                          <p:attrName>ppt_x</p:attrName>
                                        </p:attrNameLst>
                                      </p:cBhvr>
                                      <p:tavLst>
                                        <p:tav tm="0">
                                          <p:val>
                                            <p:strVal val="#ppt_x"/>
                                          </p:val>
                                        </p:tav>
                                        <p:tav tm="100000">
                                          <p:val>
                                            <p:strVal val="#ppt_x"/>
                                          </p:val>
                                        </p:tav>
                                      </p:tavLst>
                                    </p:anim>
                                    <p:anim calcmode="lin" valueType="num">
                                      <p:cBhvr additive="base">
                                        <p:cTn id="1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24" dur="500"/>
                                        <p:tgtEl>
                                          <p:spTgt spid="2867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8675">
                                            <p:txEl>
                                              <p:pRg st="7" end="7"/>
                                            </p:txEl>
                                          </p:spTgt>
                                        </p:tgtEl>
                                        <p:attrNameLst>
                                          <p:attrName>style.visibility</p:attrName>
                                        </p:attrNameLst>
                                      </p:cBhvr>
                                      <p:to>
                                        <p:strVal val="visible"/>
                                      </p:to>
                                    </p:set>
                                    <p:animEffect transition="in" filter="blinds(horizontal)">
                                      <p:cBhvr>
                                        <p:cTn id="29" dur="500"/>
                                        <p:tgtEl>
                                          <p:spTgt spid="28675">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8675">
                                            <p:txEl>
                                              <p:pRg st="8" end="8"/>
                                            </p:txEl>
                                          </p:spTgt>
                                        </p:tgtEl>
                                        <p:attrNameLst>
                                          <p:attrName>style.visibility</p:attrName>
                                        </p:attrNameLst>
                                      </p:cBhvr>
                                      <p:to>
                                        <p:strVal val="visible"/>
                                      </p:to>
                                    </p:set>
                                    <p:animEffect transition="in" filter="blinds(horizontal)">
                                      <p:cBhvr>
                                        <p:cTn id="40" dur="500"/>
                                        <p:tgtEl>
                                          <p:spTgt spid="2867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8675">
                                            <p:txEl>
                                              <p:pRg st="9" end="9"/>
                                            </p:txEl>
                                          </p:spTgt>
                                        </p:tgtEl>
                                        <p:attrNameLst>
                                          <p:attrName>style.visibility</p:attrName>
                                        </p:attrNameLst>
                                      </p:cBhvr>
                                      <p:to>
                                        <p:strVal val="visible"/>
                                      </p:to>
                                    </p:set>
                                    <p:animEffect transition="in" filter="blinds(horizontal)">
                                      <p:cBhvr>
                                        <p:cTn id="45" dur="500"/>
                                        <p:tgtEl>
                                          <p:spTgt spid="2867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8675">
                                            <p:txEl>
                                              <p:pRg st="10" end="10"/>
                                            </p:txEl>
                                          </p:spTgt>
                                        </p:tgtEl>
                                        <p:attrNameLst>
                                          <p:attrName>style.visibility</p:attrName>
                                        </p:attrNameLst>
                                      </p:cBhvr>
                                      <p:to>
                                        <p:strVal val="visible"/>
                                      </p:to>
                                    </p:set>
                                    <p:animEffect transition="in" filter="blinds(horizontal)">
                                      <p:cBhvr>
                                        <p:cTn id="50" dur="500"/>
                                        <p:tgtEl>
                                          <p:spTgt spid="2867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8675">
                                            <p:txEl>
                                              <p:pRg st="11" end="11"/>
                                            </p:txEl>
                                          </p:spTgt>
                                        </p:tgtEl>
                                        <p:attrNameLst>
                                          <p:attrName>style.visibility</p:attrName>
                                        </p:attrNameLst>
                                      </p:cBhvr>
                                      <p:to>
                                        <p:strVal val="visible"/>
                                      </p:to>
                                    </p:set>
                                    <p:animEffect transition="in" filter="blinds(horizontal)">
                                      <p:cBhvr>
                                        <p:cTn id="55" dur="500"/>
                                        <p:tgtEl>
                                          <p:spTgt spid="28675">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8675">
                                            <p:txEl>
                                              <p:pRg st="12" end="12"/>
                                            </p:txEl>
                                          </p:spTgt>
                                        </p:tgtEl>
                                        <p:attrNameLst>
                                          <p:attrName>style.visibility</p:attrName>
                                        </p:attrNameLst>
                                      </p:cBhvr>
                                      <p:to>
                                        <p:strVal val="visible"/>
                                      </p:to>
                                    </p:set>
                                    <p:animEffect transition="in" filter="blinds(horizontal)">
                                      <p:cBhvr>
                                        <p:cTn id="60" dur="500"/>
                                        <p:tgtEl>
                                          <p:spTgt spid="2867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上文回顾</a:t>
            </a:r>
          </a:p>
        </p:txBody>
      </p:sp>
      <p:pic>
        <p:nvPicPr>
          <p:cNvPr id="33" name="图片 3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9512" y="1023045"/>
            <a:ext cx="1224136" cy="1047837"/>
          </a:xfrm>
          <a:prstGeom prst="rect">
            <a:avLst/>
          </a:prstGeom>
        </p:spPr>
      </p:pic>
      <p:grpSp>
        <p:nvGrpSpPr>
          <p:cNvPr id="73" name="组合 72"/>
          <p:cNvGrpSpPr/>
          <p:nvPr/>
        </p:nvGrpSpPr>
        <p:grpSpPr>
          <a:xfrm>
            <a:off x="1004180" y="1027206"/>
            <a:ext cx="7528260" cy="1557172"/>
            <a:chOff x="539552" y="1984894"/>
            <a:chExt cx="8137004" cy="2382986"/>
          </a:xfrm>
        </p:grpSpPr>
        <p:grpSp>
          <p:nvGrpSpPr>
            <p:cNvPr id="70" name="组合 69"/>
            <p:cNvGrpSpPr/>
            <p:nvPr/>
          </p:nvGrpSpPr>
          <p:grpSpPr>
            <a:xfrm>
              <a:off x="539552" y="1984894"/>
              <a:ext cx="8137004" cy="2382986"/>
              <a:chOff x="491877" y="2259878"/>
              <a:chExt cx="8137004" cy="2382986"/>
            </a:xfrm>
          </p:grpSpPr>
          <p:sp>
            <p:nvSpPr>
              <p:cNvPr id="35" name="矩形 34"/>
              <p:cNvSpPr>
                <a:spLocks noChangeArrowheads="1"/>
              </p:cNvSpPr>
              <p:nvPr/>
            </p:nvSpPr>
            <p:spPr bwMode="auto">
              <a:xfrm>
                <a:off x="6324525" y="3016739"/>
                <a:ext cx="165735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dirty="0">
                    <a:latin typeface="Arial" panose="020B0604020202020204" pitchFamily="34" charset="0"/>
                    <a:ea typeface="楷体_GB2312" pitchFamily="1" charset="-122"/>
                  </a:rPr>
                  <a:t>分析</a:t>
                </a:r>
              </a:p>
            </p:txBody>
          </p:sp>
          <p:sp>
            <p:nvSpPr>
              <p:cNvPr id="36" name="矩形 35"/>
              <p:cNvSpPr>
                <a:spLocks noChangeArrowheads="1"/>
              </p:cNvSpPr>
              <p:nvPr/>
            </p:nvSpPr>
            <p:spPr bwMode="auto">
              <a:xfrm>
                <a:off x="4164508" y="2297552"/>
                <a:ext cx="12954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latin typeface="Arial" panose="020B0604020202020204" pitchFamily="34" charset="0"/>
                    <a:ea typeface="楷体_GB2312" pitchFamily="1" charset="-122"/>
                  </a:rPr>
                  <a:t>运算定义</a:t>
                </a:r>
                <a:r>
                  <a:rPr lang="zh-CN" altLang="en-US" sz="1800">
                    <a:latin typeface="Arial" panose="020B0604020202020204" pitchFamily="34" charset="0"/>
                  </a:rPr>
                  <a:t> </a:t>
                </a:r>
              </a:p>
            </p:txBody>
          </p:sp>
          <p:sp>
            <p:nvSpPr>
              <p:cNvPr id="37" name="矩形 17416"/>
              <p:cNvSpPr>
                <a:spLocks noChangeArrowheads="1"/>
              </p:cNvSpPr>
              <p:nvPr/>
            </p:nvSpPr>
            <p:spPr bwMode="auto">
              <a:xfrm>
                <a:off x="1859458" y="3016739"/>
                <a:ext cx="12954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latin typeface="Arial" panose="020B0604020202020204" pitchFamily="34" charset="0"/>
                    <a:ea typeface="楷体_GB2312" pitchFamily="1" charset="-122"/>
                  </a:rPr>
                  <a:t>存储结构</a:t>
                </a:r>
              </a:p>
            </p:txBody>
          </p:sp>
          <p:sp>
            <p:nvSpPr>
              <p:cNvPr id="38" name="直接连接符 17417"/>
              <p:cNvSpPr>
                <a:spLocks noChangeShapeType="1"/>
              </p:cNvSpPr>
              <p:nvPr/>
            </p:nvSpPr>
            <p:spPr bwMode="auto">
              <a:xfrm>
                <a:off x="2435721" y="2675507"/>
                <a:ext cx="0" cy="414213"/>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9" name="直接连接符 38"/>
              <p:cNvSpPr>
                <a:spLocks noChangeShapeType="1"/>
              </p:cNvSpPr>
              <p:nvPr/>
            </p:nvSpPr>
            <p:spPr bwMode="auto">
              <a:xfrm>
                <a:off x="3083421" y="2513452"/>
                <a:ext cx="1081087"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40" name="组合 39"/>
              <p:cNvGrpSpPr/>
              <p:nvPr/>
            </p:nvGrpSpPr>
            <p:grpSpPr>
              <a:xfrm>
                <a:off x="3155603" y="2675507"/>
                <a:ext cx="2520205" cy="773032"/>
                <a:chOff x="3203178" y="4724777"/>
                <a:chExt cx="2520205" cy="773032"/>
              </a:xfrm>
            </p:grpSpPr>
            <p:sp>
              <p:nvSpPr>
                <p:cNvPr id="41" name="矩形 40"/>
                <p:cNvSpPr>
                  <a:spLocks noChangeArrowheads="1"/>
                </p:cNvSpPr>
                <p:nvPr/>
              </p:nvSpPr>
              <p:spPr bwMode="auto">
                <a:xfrm>
                  <a:off x="3923158" y="5066009"/>
                  <a:ext cx="1800225"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dirty="0">
                      <a:latin typeface="Arial" panose="020B0604020202020204" pitchFamily="34" charset="0"/>
                    </a:rPr>
                    <a:t>  </a:t>
                  </a:r>
                  <a:r>
                    <a:rPr lang="zh-CN" altLang="en-US" sz="1800" b="1" dirty="0">
                      <a:latin typeface="Arial" panose="020B0604020202020204" pitchFamily="34" charset="0"/>
                      <a:ea typeface="楷体_GB2312" pitchFamily="1" charset="-122"/>
                    </a:rPr>
                    <a:t>运算实现</a:t>
                  </a:r>
                  <a:r>
                    <a:rPr lang="en-US" altLang="zh-CN" sz="1800" b="1" dirty="0">
                      <a:latin typeface="Arial" panose="020B0604020202020204" pitchFamily="34" charset="0"/>
                      <a:ea typeface="楷体_GB2312" pitchFamily="1" charset="-122"/>
                    </a:rPr>
                    <a:t>(</a:t>
                  </a:r>
                  <a:r>
                    <a:rPr lang="zh-CN" altLang="en-US" sz="1800" b="1" dirty="0">
                      <a:latin typeface="Arial" panose="020B0604020202020204" pitchFamily="34" charset="0"/>
                      <a:ea typeface="楷体_GB2312" pitchFamily="1" charset="-122"/>
                    </a:rPr>
                    <a:t>算法</a:t>
                  </a:r>
                  <a:r>
                    <a:rPr lang="en-US" altLang="zh-CN" sz="1800" b="1" dirty="0">
                      <a:latin typeface="Arial" panose="020B0604020202020204" pitchFamily="34" charset="0"/>
                      <a:ea typeface="楷体_GB2312" pitchFamily="1" charset="-122"/>
                    </a:rPr>
                    <a:t>)</a:t>
                  </a:r>
                  <a:r>
                    <a:rPr lang="zh-CN" altLang="en-US" sz="1800" dirty="0">
                      <a:latin typeface="Arial" panose="020B0604020202020204" pitchFamily="34" charset="0"/>
                    </a:rPr>
                    <a:t> </a:t>
                  </a:r>
                </a:p>
              </p:txBody>
            </p:sp>
            <p:grpSp>
              <p:nvGrpSpPr>
                <p:cNvPr id="42" name="组合 41"/>
                <p:cNvGrpSpPr/>
                <p:nvPr/>
              </p:nvGrpSpPr>
              <p:grpSpPr bwMode="auto">
                <a:xfrm>
                  <a:off x="3203178" y="4724777"/>
                  <a:ext cx="1512888" cy="556313"/>
                  <a:chOff x="45" y="0"/>
                  <a:chExt cx="953" cy="635"/>
                </a:xfrm>
              </p:grpSpPr>
              <p:sp>
                <p:nvSpPr>
                  <p:cNvPr id="43" name="直接连接符 17420"/>
                  <p:cNvSpPr>
                    <a:spLocks noChangeShapeType="1"/>
                  </p:cNvSpPr>
                  <p:nvPr/>
                </p:nvSpPr>
                <p:spPr bwMode="auto">
                  <a:xfrm>
                    <a:off x="45" y="635"/>
                    <a:ext cx="453"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4" name="直接连接符 17421"/>
                  <p:cNvSpPr>
                    <a:spLocks noChangeShapeType="1"/>
                  </p:cNvSpPr>
                  <p:nvPr/>
                </p:nvSpPr>
                <p:spPr bwMode="auto">
                  <a:xfrm>
                    <a:off x="998" y="0"/>
                    <a:ext cx="0" cy="499"/>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45" name="直接连接符 44"/>
              <p:cNvSpPr>
                <a:spLocks noChangeShapeType="1"/>
              </p:cNvSpPr>
              <p:nvPr/>
            </p:nvSpPr>
            <p:spPr bwMode="auto">
              <a:xfrm>
                <a:off x="5675808" y="3232639"/>
                <a:ext cx="1008063"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0" name="矩形 49"/>
              <p:cNvSpPr>
                <a:spLocks noChangeArrowheads="1"/>
              </p:cNvSpPr>
              <p:nvPr/>
            </p:nvSpPr>
            <p:spPr bwMode="auto">
              <a:xfrm>
                <a:off x="491877" y="2315834"/>
                <a:ext cx="12954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dirty="0">
                    <a:latin typeface="Arial" panose="020B0604020202020204" pitchFamily="34" charset="0"/>
                    <a:ea typeface="楷体_GB2312" pitchFamily="1" charset="-122"/>
                  </a:rPr>
                  <a:t>背景</a:t>
                </a:r>
              </a:p>
            </p:txBody>
          </p:sp>
          <p:grpSp>
            <p:nvGrpSpPr>
              <p:cNvPr id="51" name="组合 50"/>
              <p:cNvGrpSpPr/>
              <p:nvPr/>
            </p:nvGrpSpPr>
            <p:grpSpPr>
              <a:xfrm>
                <a:off x="1500683" y="2297552"/>
                <a:ext cx="1582738" cy="431800"/>
                <a:chOff x="1548258" y="4346822"/>
                <a:chExt cx="1582738" cy="431800"/>
              </a:xfrm>
            </p:grpSpPr>
            <p:sp>
              <p:nvSpPr>
                <p:cNvPr id="52" name="矩形 51"/>
                <p:cNvSpPr>
                  <a:spLocks noChangeArrowheads="1"/>
                </p:cNvSpPr>
                <p:nvPr/>
              </p:nvSpPr>
              <p:spPr bwMode="auto">
                <a:xfrm>
                  <a:off x="1835596" y="4346822"/>
                  <a:ext cx="12954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latin typeface="Arial" panose="020B0604020202020204" pitchFamily="34" charset="0"/>
                      <a:ea typeface="楷体_GB2312" pitchFamily="1" charset="-122"/>
                    </a:rPr>
                    <a:t>逻辑结构</a:t>
                  </a:r>
                </a:p>
              </p:txBody>
            </p:sp>
            <p:sp>
              <p:nvSpPr>
                <p:cNvPr id="53" name="直接连接符 52"/>
                <p:cNvSpPr>
                  <a:spLocks noChangeShapeType="1"/>
                </p:cNvSpPr>
                <p:nvPr/>
              </p:nvSpPr>
              <p:spPr bwMode="auto">
                <a:xfrm>
                  <a:off x="1548258" y="4634159"/>
                  <a:ext cx="287338"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54" name="组合 53"/>
              <p:cNvGrpSpPr/>
              <p:nvPr/>
            </p:nvGrpSpPr>
            <p:grpSpPr>
              <a:xfrm>
                <a:off x="2435721" y="3376705"/>
                <a:ext cx="4680892" cy="360214"/>
                <a:chOff x="2483296" y="5425975"/>
                <a:chExt cx="4680892" cy="360214"/>
              </a:xfrm>
            </p:grpSpPr>
            <p:cxnSp>
              <p:nvCxnSpPr>
                <p:cNvPr id="55" name="直接连接符 54"/>
                <p:cNvCxnSpPr/>
                <p:nvPr/>
              </p:nvCxnSpPr>
              <p:spPr>
                <a:xfrm flipH="1">
                  <a:off x="2483297" y="5786189"/>
                  <a:ext cx="46808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2483296" y="5425975"/>
                  <a:ext cx="0" cy="36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4668490" y="3339597"/>
                <a:ext cx="2448123" cy="397322"/>
                <a:chOff x="4716065" y="5388867"/>
                <a:chExt cx="2448123" cy="397322"/>
              </a:xfrm>
            </p:grpSpPr>
            <p:cxnSp>
              <p:nvCxnSpPr>
                <p:cNvPr id="58" name="直接连接符 57"/>
                <p:cNvCxnSpPr/>
                <p:nvPr/>
              </p:nvCxnSpPr>
              <p:spPr>
                <a:xfrm>
                  <a:off x="7164188" y="5425975"/>
                  <a:ext cx="0" cy="360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4716065" y="5641999"/>
                  <a:ext cx="24481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4716065" y="5388867"/>
                  <a:ext cx="0" cy="253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788022" y="2259878"/>
                <a:ext cx="6840859" cy="1640132"/>
                <a:chOff x="1835597" y="4309148"/>
                <a:chExt cx="6840859" cy="1640132"/>
              </a:xfrm>
            </p:grpSpPr>
            <p:grpSp>
              <p:nvGrpSpPr>
                <p:cNvPr id="62" name="组合 61"/>
                <p:cNvGrpSpPr/>
                <p:nvPr/>
              </p:nvGrpSpPr>
              <p:grpSpPr>
                <a:xfrm>
                  <a:off x="7596336" y="4562722"/>
                  <a:ext cx="1080120" cy="431800"/>
                  <a:chOff x="7596336" y="4562722"/>
                  <a:chExt cx="1080120" cy="431800"/>
                </a:xfrm>
              </p:grpSpPr>
              <p:sp>
                <p:nvSpPr>
                  <p:cNvPr id="64" name="矩形 63"/>
                  <p:cNvSpPr>
                    <a:spLocks noChangeArrowheads="1"/>
                  </p:cNvSpPr>
                  <p:nvPr/>
                </p:nvSpPr>
                <p:spPr bwMode="auto">
                  <a:xfrm>
                    <a:off x="7739831" y="4562722"/>
                    <a:ext cx="936625"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dirty="0">
                        <a:latin typeface="Arial" panose="020B0604020202020204" pitchFamily="34" charset="0"/>
                        <a:ea typeface="楷体_GB2312" pitchFamily="1" charset="-122"/>
                      </a:rPr>
                      <a:t>应用</a:t>
                    </a:r>
                  </a:p>
                </p:txBody>
              </p:sp>
              <p:sp>
                <p:nvSpPr>
                  <p:cNvPr id="65" name="直接连接符 64"/>
                  <p:cNvSpPr>
                    <a:spLocks noChangeShapeType="1"/>
                  </p:cNvSpPr>
                  <p:nvPr/>
                </p:nvSpPr>
                <p:spPr bwMode="auto">
                  <a:xfrm>
                    <a:off x="7596336" y="4778622"/>
                    <a:ext cx="287338"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63" name="矩形 62"/>
                <p:cNvSpPr>
                  <a:spLocks noChangeArrowheads="1"/>
                </p:cNvSpPr>
                <p:nvPr/>
              </p:nvSpPr>
              <p:spPr bwMode="auto">
                <a:xfrm>
                  <a:off x="1835597" y="4309148"/>
                  <a:ext cx="5760740" cy="1640132"/>
                </a:xfrm>
                <a:prstGeom prst="rect">
                  <a:avLst/>
                </a:prstGeom>
                <a:noFill/>
                <a:ln w="9525">
                  <a:solidFill>
                    <a:schemeClr val="accent2"/>
                  </a:solidFill>
                  <a:miter lim="800000"/>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sp>
            <p:nvSpPr>
              <p:cNvPr id="67" name="文本框 66"/>
              <p:cNvSpPr txBox="1">
                <a:spLocks noChangeArrowheads="1"/>
              </p:cNvSpPr>
              <p:nvPr/>
            </p:nvSpPr>
            <p:spPr bwMode="auto">
              <a:xfrm>
                <a:off x="3134264" y="4030564"/>
                <a:ext cx="3076864" cy="612300"/>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spAutoFit/>
              </a:bodyPr>
              <a:lstStyle>
                <a:lvl1pPr marL="908050" indent="-43688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None/>
                </a:pPr>
                <a:r>
                  <a:rPr lang="zh-CN" altLang="en-US" sz="2000" b="1" dirty="0">
                    <a:solidFill>
                      <a:srgbClr val="FF0000"/>
                    </a:solidFill>
                    <a:ea typeface="楷体_GB2312" pitchFamily="1" charset="-122"/>
                  </a:rPr>
                  <a:t>数据结构的组成</a:t>
                </a:r>
              </a:p>
            </p:txBody>
          </p:sp>
        </p:grpSp>
        <p:cxnSp>
          <p:nvCxnSpPr>
            <p:cNvPr id="72" name="直接箭头连接符 71"/>
            <p:cNvCxnSpPr>
              <a:stCxn id="63" idx="2"/>
              <a:endCxn id="67" idx="0"/>
            </p:cNvCxnSpPr>
            <p:nvPr/>
          </p:nvCxnSpPr>
          <p:spPr>
            <a:xfrm>
              <a:off x="4716067" y="3625026"/>
              <a:ext cx="4304" cy="130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5" name="矩形 74"/>
          <p:cNvSpPr/>
          <p:nvPr/>
        </p:nvSpPr>
        <p:spPr>
          <a:xfrm>
            <a:off x="395536" y="3039599"/>
            <a:ext cx="7403432" cy="646331"/>
          </a:xfrm>
          <a:prstGeom prst="rect">
            <a:avLst/>
          </a:prstGeom>
        </p:spPr>
        <p:txBody>
          <a:bodyPr wrap="square">
            <a:spAutoFit/>
          </a:bodyPr>
          <a:lstStyle/>
          <a:p>
            <a:r>
              <a:rPr lang="zh-CN" altLang="en-US" b="1" dirty="0"/>
              <a:t>根据</a:t>
            </a:r>
            <a:r>
              <a:rPr lang="zh-CN" altLang="en-US" b="1" dirty="0">
                <a:solidFill>
                  <a:srgbClr val="0000FF"/>
                </a:solidFill>
              </a:rPr>
              <a:t>存储结构</a:t>
            </a:r>
            <a:r>
              <a:rPr lang="zh-CN" altLang="en-US" b="1" dirty="0"/>
              <a:t>，学习了</a:t>
            </a:r>
            <a:r>
              <a:rPr lang="zh-CN" altLang="en-US" b="1" dirty="0">
                <a:solidFill>
                  <a:srgbClr val="FF0000"/>
                </a:solidFill>
              </a:rPr>
              <a:t>顺序栈、顺序队列、链栈、链队列 </a:t>
            </a:r>
            <a:endParaRPr lang="en-US" altLang="zh-CN" b="1" dirty="0">
              <a:solidFill>
                <a:srgbClr val="FF0000"/>
              </a:solidFill>
            </a:endParaRPr>
          </a:p>
          <a:p>
            <a:endParaRPr lang="zh-CN" altLang="en-US" dirty="0">
              <a:solidFill>
                <a:srgbClr val="FF0000"/>
              </a:solidFill>
            </a:endParaRPr>
          </a:p>
        </p:txBody>
      </p:sp>
      <p:sp>
        <p:nvSpPr>
          <p:cNvPr id="66" name="矩形 65"/>
          <p:cNvSpPr/>
          <p:nvPr/>
        </p:nvSpPr>
        <p:spPr>
          <a:xfrm>
            <a:off x="395536" y="2651161"/>
            <a:ext cx="5976664" cy="369332"/>
          </a:xfrm>
          <a:prstGeom prst="rect">
            <a:avLst/>
          </a:prstGeom>
        </p:spPr>
        <p:txBody>
          <a:bodyPr wrap="square">
            <a:spAutoFit/>
          </a:bodyPr>
          <a:lstStyle/>
          <a:p>
            <a:r>
              <a:rPr lang="zh-CN" altLang="en-US" b="1" dirty="0"/>
              <a:t>第</a:t>
            </a:r>
            <a:r>
              <a:rPr lang="en-US" altLang="zh-CN" b="1" dirty="0"/>
              <a:t>2</a:t>
            </a:r>
            <a:r>
              <a:rPr lang="zh-CN" altLang="en-US" b="1" dirty="0"/>
              <a:t>章与第</a:t>
            </a:r>
            <a:r>
              <a:rPr lang="en-US" altLang="zh-CN" b="1" dirty="0"/>
              <a:t>3</a:t>
            </a:r>
            <a:r>
              <a:rPr lang="zh-CN" altLang="en-US" b="1" dirty="0"/>
              <a:t>章已学习了</a:t>
            </a:r>
            <a:r>
              <a:rPr lang="en-US" altLang="zh-CN" b="1" dirty="0">
                <a:solidFill>
                  <a:srgbClr val="FF0000"/>
                </a:solidFill>
              </a:rPr>
              <a:t>2</a:t>
            </a:r>
            <a:r>
              <a:rPr lang="zh-CN" altLang="en-US" b="1" dirty="0">
                <a:solidFill>
                  <a:srgbClr val="FF0000"/>
                </a:solidFill>
              </a:rPr>
              <a:t>种</a:t>
            </a:r>
            <a:r>
              <a:rPr lang="zh-CN" altLang="en-US" b="1" dirty="0"/>
              <a:t>数据结构？</a:t>
            </a:r>
            <a:r>
              <a:rPr lang="zh-CN" altLang="en-US" b="1" dirty="0">
                <a:solidFill>
                  <a:srgbClr val="FF0000"/>
                </a:solidFill>
              </a:rPr>
              <a:t>栈</a:t>
            </a:r>
            <a:r>
              <a:rPr lang="zh-CN" altLang="en-US" b="1" dirty="0"/>
              <a:t>与</a:t>
            </a:r>
            <a:r>
              <a:rPr lang="zh-CN" altLang="en-US" b="1" dirty="0">
                <a:solidFill>
                  <a:srgbClr val="FF0000"/>
                </a:solidFill>
              </a:rPr>
              <a:t>队列</a:t>
            </a:r>
            <a:endParaRPr lang="zh-CN" altLang="en-US" dirty="0">
              <a:solidFill>
                <a:srgbClr val="FF0000"/>
              </a:solidFill>
            </a:endParaRP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pPr>
                <a:defRPr/>
              </a:pPr>
              <a:t>3</a:t>
            </a:fld>
            <a:endParaRPr lang="zh-CN" altLang="en-US" dirty="0"/>
          </a:p>
        </p:txBody>
      </p:sp>
      <p:sp>
        <p:nvSpPr>
          <p:cNvPr id="6" name="页脚占位符 5"/>
          <p:cNvSpPr>
            <a:spLocks noGrp="1"/>
          </p:cNvSpPr>
          <p:nvPr>
            <p:ph type="ftr" sz="quarter" idx="3"/>
          </p:nvPr>
        </p:nvSpPr>
        <p:spPr/>
        <p:txBody>
          <a:bodyPr/>
          <a:lstStyle/>
          <a:p>
            <a:endParaRPr lang="zh-CN" altLang="en-US" dirty="0"/>
          </a:p>
        </p:txBody>
      </p:sp>
      <p:grpSp>
        <p:nvGrpSpPr>
          <p:cNvPr id="8" name="组合 7"/>
          <p:cNvGrpSpPr/>
          <p:nvPr/>
        </p:nvGrpSpPr>
        <p:grpSpPr>
          <a:xfrm>
            <a:off x="445446" y="6039244"/>
            <a:ext cx="1493225" cy="436694"/>
            <a:chOff x="512036" y="5867760"/>
            <a:chExt cx="1493225" cy="436694"/>
          </a:xfrm>
        </p:grpSpPr>
        <p:sp>
          <p:nvSpPr>
            <p:cNvPr id="7" name="矩形 6"/>
            <p:cNvSpPr/>
            <p:nvPr/>
          </p:nvSpPr>
          <p:spPr>
            <a:xfrm>
              <a:off x="839557" y="5904261"/>
              <a:ext cx="1165704" cy="369332"/>
            </a:xfrm>
            <a:prstGeom prst="rect">
              <a:avLst/>
            </a:prstGeom>
          </p:spPr>
          <p:txBody>
            <a:bodyPr wrap="none">
              <a:spAutoFit/>
            </a:bodyPr>
            <a:lstStyle/>
            <a:p>
              <a:pPr>
                <a:spcBef>
                  <a:spcPts val="600"/>
                </a:spcBef>
                <a:buClr>
                  <a:srgbClr val="FF0000"/>
                </a:buClr>
              </a:pPr>
              <a:r>
                <a:rPr lang="zh-CN" altLang="en-US" dirty="0">
                  <a:latin typeface="Times New Roman" panose="02020603050405020304" pitchFamily="18" charset="0"/>
                  <a:ea typeface="黑体" panose="02010609060101010101" pitchFamily="49" charset="-122"/>
                </a:rPr>
                <a:t>共同点？</a:t>
              </a:r>
              <a:r>
                <a:rPr lang="en-US" altLang="zh-CN" dirty="0">
                  <a:latin typeface="Times New Roman" panose="02020603050405020304" pitchFamily="18" charset="0"/>
                  <a:ea typeface="黑体" panose="02010609060101010101" pitchFamily="49" charset="-122"/>
                </a:rPr>
                <a:t> </a:t>
              </a:r>
            </a:p>
          </p:txBody>
        </p:sp>
        <p:pic>
          <p:nvPicPr>
            <p:cNvPr id="127" name="图片 12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12036" y="5867760"/>
              <a:ext cx="327521" cy="436694"/>
            </a:xfrm>
            <a:prstGeom prst="rect">
              <a:avLst/>
            </a:prstGeom>
          </p:spPr>
        </p:pic>
      </p:grpSp>
      <p:sp>
        <p:nvSpPr>
          <p:cNvPr id="9" name="文本框 8"/>
          <p:cNvSpPr txBox="1"/>
          <p:nvPr/>
        </p:nvSpPr>
        <p:spPr>
          <a:xfrm>
            <a:off x="1856011" y="6100636"/>
            <a:ext cx="2232248" cy="369332"/>
          </a:xfrm>
          <a:prstGeom prst="rect">
            <a:avLst/>
          </a:prstGeom>
          <a:noFill/>
        </p:spPr>
        <p:txBody>
          <a:bodyPr wrap="square" rtlCol="0">
            <a:spAutoFit/>
          </a:bodyPr>
          <a:lstStyle/>
          <a:p>
            <a:r>
              <a:rPr lang="zh-CN" altLang="en-US" b="1" dirty="0">
                <a:solidFill>
                  <a:srgbClr val="FF0000"/>
                </a:solidFill>
              </a:rPr>
              <a:t>线性的逻辑结构</a:t>
            </a:r>
            <a:endParaRPr lang="zh-CN" altLang="en-US" dirty="0">
              <a:solidFill>
                <a:srgbClr val="FF0000"/>
              </a:solidFill>
            </a:endParaRPr>
          </a:p>
        </p:txBody>
      </p:sp>
      <p:grpSp>
        <p:nvGrpSpPr>
          <p:cNvPr id="69" name="组合 68"/>
          <p:cNvGrpSpPr/>
          <p:nvPr/>
        </p:nvGrpSpPr>
        <p:grpSpPr>
          <a:xfrm>
            <a:off x="926434" y="5349934"/>
            <a:ext cx="7239885" cy="1066270"/>
            <a:chOff x="506209" y="2205608"/>
            <a:chExt cx="7239885" cy="1066270"/>
          </a:xfrm>
        </p:grpSpPr>
        <p:grpSp>
          <p:nvGrpSpPr>
            <p:cNvPr id="71" name="组合 70"/>
            <p:cNvGrpSpPr/>
            <p:nvPr/>
          </p:nvGrpSpPr>
          <p:grpSpPr>
            <a:xfrm>
              <a:off x="1994112" y="2317215"/>
              <a:ext cx="673853" cy="359088"/>
              <a:chOff x="1385127" y="6208415"/>
              <a:chExt cx="673853" cy="359088"/>
            </a:xfrm>
          </p:grpSpPr>
          <p:sp>
            <p:nvSpPr>
              <p:cNvPr id="99" name="矩形 98"/>
              <p:cNvSpPr/>
              <p:nvPr/>
            </p:nvSpPr>
            <p:spPr bwMode="auto">
              <a:xfrm>
                <a:off x="1909512" y="6209521"/>
                <a:ext cx="149468" cy="356081"/>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00" name="矩形 21542"/>
              <p:cNvSpPr>
                <a:spLocks noChangeArrowheads="1"/>
              </p:cNvSpPr>
              <p:nvPr/>
            </p:nvSpPr>
            <p:spPr bwMode="auto">
              <a:xfrm>
                <a:off x="1385127" y="6208415"/>
                <a:ext cx="522100" cy="359088"/>
              </a:xfrm>
              <a:prstGeom prst="rect">
                <a:avLst/>
              </a:prstGeom>
              <a:blipFill dpi="0" rotWithShape="0">
                <a:blip r:embed="rId4"/>
                <a:srcRect/>
                <a:tile tx="0" ty="0" sx="100000" sy="100000" flip="none" algn="tl"/>
              </a:blipFill>
              <a:ln w="9525">
                <a:solidFill>
                  <a:srgbClr val="000000"/>
                </a:solidFill>
                <a:miter lim="800000"/>
              </a:ln>
            </p:spPr>
            <p:txBody>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endParaRPr lang="zh-CN" altLang="en-US" sz="2000">
                  <a:ea typeface="楷体_GB2312" pitchFamily="1" charset="-122"/>
                </a:endParaRPr>
              </a:p>
            </p:txBody>
          </p:sp>
        </p:grpSp>
        <p:grpSp>
          <p:nvGrpSpPr>
            <p:cNvPr id="74" name="组合 73"/>
            <p:cNvGrpSpPr/>
            <p:nvPr/>
          </p:nvGrpSpPr>
          <p:grpSpPr bwMode="auto">
            <a:xfrm>
              <a:off x="506209" y="2205608"/>
              <a:ext cx="7021716" cy="473076"/>
              <a:chOff x="-616" y="111"/>
              <a:chExt cx="4275" cy="298"/>
            </a:xfrm>
          </p:grpSpPr>
          <p:sp>
            <p:nvSpPr>
              <p:cNvPr id="80" name="矩形 10253"/>
              <p:cNvSpPr>
                <a:spLocks noChangeArrowheads="1"/>
              </p:cNvSpPr>
              <p:nvPr/>
            </p:nvSpPr>
            <p:spPr bwMode="auto">
              <a:xfrm>
                <a:off x="-87" y="182"/>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81" name="组合 10254"/>
              <p:cNvGrpSpPr/>
              <p:nvPr/>
            </p:nvGrpSpPr>
            <p:grpSpPr bwMode="auto">
              <a:xfrm>
                <a:off x="-616" y="111"/>
                <a:ext cx="4275" cy="297"/>
                <a:chOff x="-616" y="111"/>
                <a:chExt cx="4275" cy="297"/>
              </a:xfrm>
            </p:grpSpPr>
            <p:sp>
              <p:nvSpPr>
                <p:cNvPr id="82" name="矩形 81"/>
                <p:cNvSpPr/>
                <p:nvPr/>
              </p:nvSpPr>
              <p:spPr>
                <a:xfrm>
                  <a:off x="236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83"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84" name="矩形 83"/>
                <p:cNvSpPr/>
                <p:nvPr/>
              </p:nvSpPr>
              <p:spPr>
                <a:xfrm>
                  <a:off x="900"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85" name="矩形 84"/>
                <p:cNvSpPr/>
                <p:nvPr/>
              </p:nvSpPr>
              <p:spPr>
                <a:xfrm>
                  <a:off x="121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86" name="矩形 85"/>
                <p:cNvSpPr/>
                <p:nvPr/>
              </p:nvSpPr>
              <p:spPr>
                <a:xfrm>
                  <a:off x="1497" y="181"/>
                  <a:ext cx="317"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87" name="矩形 86"/>
                <p:cNvSpPr/>
                <p:nvPr/>
              </p:nvSpPr>
              <p:spPr>
                <a:xfrm>
                  <a:off x="2097" y="181"/>
                  <a:ext cx="272"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3</a:t>
                  </a:r>
                </a:p>
              </p:txBody>
            </p:sp>
            <p:sp>
              <p:nvSpPr>
                <p:cNvPr id="88" name="矩形 87"/>
                <p:cNvSpPr/>
                <p:nvPr/>
              </p:nvSpPr>
              <p:spPr>
                <a:xfrm>
                  <a:off x="3228"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89" name="矩形 88"/>
                <p:cNvSpPr/>
                <p:nvPr/>
              </p:nvSpPr>
              <p:spPr>
                <a:xfrm>
                  <a:off x="2595" y="111"/>
                  <a:ext cx="453" cy="22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90" name="矩形 89"/>
                <p:cNvSpPr/>
                <p:nvPr/>
              </p:nvSpPr>
              <p:spPr>
                <a:xfrm>
                  <a:off x="1814"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91" name="矩形 90"/>
                <p:cNvSpPr/>
                <p:nvPr/>
              </p:nvSpPr>
              <p:spPr>
                <a:xfrm>
                  <a:off x="3546" y="181"/>
                  <a:ext cx="113"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sp>
              <p:nvSpPr>
                <p:cNvPr id="92"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93" name="矩形 10266"/>
                <p:cNvSpPr>
                  <a:spLocks noChangeArrowheads="1"/>
                </p:cNvSpPr>
                <p:nvPr/>
              </p:nvSpPr>
              <p:spPr bwMode="auto">
                <a:xfrm>
                  <a:off x="-616" y="178"/>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front</a:t>
                  </a:r>
                </a:p>
              </p:txBody>
            </p:sp>
            <p:sp>
              <p:nvSpPr>
                <p:cNvPr id="94" name="直接连接符 10268"/>
                <p:cNvSpPr>
                  <a:spLocks noChangeShapeType="1"/>
                </p:cNvSpPr>
                <p:nvPr/>
              </p:nvSpPr>
              <p:spPr bwMode="auto">
                <a:xfrm>
                  <a:off x="1269" y="272"/>
                  <a:ext cx="227"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5" name="直接连接符 10269"/>
                <p:cNvSpPr>
                  <a:spLocks noChangeShapeType="1"/>
                </p:cNvSpPr>
                <p:nvPr/>
              </p:nvSpPr>
              <p:spPr bwMode="auto">
                <a:xfrm>
                  <a:off x="1861" y="272"/>
                  <a:ext cx="238"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6" name="直接连接符 10270"/>
                <p:cNvSpPr>
                  <a:spLocks noChangeShapeType="1"/>
                </p:cNvSpPr>
                <p:nvPr/>
              </p:nvSpPr>
              <p:spPr bwMode="auto">
                <a:xfrm>
                  <a:off x="2415" y="272"/>
                  <a:ext cx="225"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7" name="直接连接符 10271"/>
                <p:cNvSpPr>
                  <a:spLocks noChangeShapeType="1"/>
                </p:cNvSpPr>
                <p:nvPr/>
              </p:nvSpPr>
              <p:spPr bwMode="auto">
                <a:xfrm>
                  <a:off x="2990" y="272"/>
                  <a:ext cx="238"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8" name="直接连接符 10267"/>
                <p:cNvSpPr>
                  <a:spLocks noChangeShapeType="1"/>
                </p:cNvSpPr>
                <p:nvPr/>
              </p:nvSpPr>
              <p:spPr bwMode="auto">
                <a:xfrm>
                  <a:off x="655" y="272"/>
                  <a:ext cx="245"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76" name="直接连接符 10267"/>
            <p:cNvSpPr>
              <a:spLocks noChangeShapeType="1"/>
            </p:cNvSpPr>
            <p:nvPr/>
          </p:nvSpPr>
          <p:spPr bwMode="auto">
            <a:xfrm>
              <a:off x="1593867" y="2461195"/>
              <a:ext cx="402414" cy="0"/>
            </a:xfrm>
            <a:prstGeom prst="line">
              <a:avLst/>
            </a:prstGeom>
            <a:noFill/>
            <a:ln w="9525">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7" name="矩形 21546"/>
            <p:cNvSpPr>
              <a:spLocks noChangeArrowheads="1"/>
            </p:cNvSpPr>
            <p:nvPr/>
          </p:nvSpPr>
          <p:spPr bwMode="auto">
            <a:xfrm>
              <a:off x="6959194" y="2947779"/>
              <a:ext cx="288925" cy="287338"/>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78" name="矩形 21548"/>
            <p:cNvSpPr>
              <a:spLocks noChangeArrowheads="1"/>
            </p:cNvSpPr>
            <p:nvPr/>
          </p:nvSpPr>
          <p:spPr bwMode="auto">
            <a:xfrm>
              <a:off x="7314294" y="2907348"/>
              <a:ext cx="431800" cy="3645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43688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rear</a:t>
              </a:r>
            </a:p>
          </p:txBody>
        </p:sp>
        <p:cxnSp>
          <p:nvCxnSpPr>
            <p:cNvPr id="79" name="直接箭头连接符 78"/>
            <p:cNvCxnSpPr/>
            <p:nvPr/>
          </p:nvCxnSpPr>
          <p:spPr>
            <a:xfrm flipV="1">
              <a:off x="7102867" y="2674402"/>
              <a:ext cx="4568" cy="2874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269450" y="3390243"/>
            <a:ext cx="5795925" cy="1191246"/>
            <a:chOff x="2281228" y="3561660"/>
            <a:chExt cx="5795925" cy="1191246"/>
          </a:xfrm>
        </p:grpSpPr>
        <p:grpSp>
          <p:nvGrpSpPr>
            <p:cNvPr id="102" name="组合 101"/>
            <p:cNvGrpSpPr/>
            <p:nvPr/>
          </p:nvGrpSpPr>
          <p:grpSpPr>
            <a:xfrm>
              <a:off x="2281228" y="3561660"/>
              <a:ext cx="5795925" cy="1191246"/>
              <a:chOff x="1403449" y="1932808"/>
              <a:chExt cx="5885095" cy="1743870"/>
            </a:xfrm>
          </p:grpSpPr>
          <p:sp>
            <p:nvSpPr>
              <p:cNvPr id="103" name="文本框 102"/>
              <p:cNvSpPr txBox="1">
                <a:spLocks noChangeArrowheads="1"/>
              </p:cNvSpPr>
              <p:nvPr/>
            </p:nvSpPr>
            <p:spPr bwMode="auto">
              <a:xfrm>
                <a:off x="3924399" y="2015633"/>
                <a:ext cx="720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latin typeface="Arial" panose="020B0604020202020204" pitchFamily="34" charset="0"/>
                  </a:rPr>
                  <a:t>…</a:t>
                </a:r>
              </a:p>
            </p:txBody>
          </p:sp>
          <p:sp>
            <p:nvSpPr>
              <p:cNvPr id="104" name="文本框 103"/>
              <p:cNvSpPr txBox="1">
                <a:spLocks noChangeArrowheads="1"/>
              </p:cNvSpPr>
              <p:nvPr/>
            </p:nvSpPr>
            <p:spPr bwMode="auto">
              <a:xfrm>
                <a:off x="2268190" y="1949432"/>
                <a:ext cx="720725" cy="495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chemeClr val="tx1"/>
                    </a:solidFill>
                    <a:cs typeface="Times New Roman" panose="02020603050405020304" pitchFamily="18" charset="0"/>
                  </a:rPr>
                  <a:t>0</a:t>
                </a:r>
                <a:endParaRPr lang="en-US" altLang="zh-CN" sz="1600" b="0" baseline="-25000" dirty="0">
                  <a:solidFill>
                    <a:schemeClr val="tx1"/>
                  </a:solidFill>
                  <a:cs typeface="Times New Roman" panose="02020603050405020304" pitchFamily="18" charset="0"/>
                </a:endParaRPr>
              </a:p>
            </p:txBody>
          </p:sp>
          <p:sp>
            <p:nvSpPr>
              <p:cNvPr id="105" name="文本框 104"/>
              <p:cNvSpPr txBox="1">
                <a:spLocks noChangeArrowheads="1"/>
              </p:cNvSpPr>
              <p:nvPr/>
            </p:nvSpPr>
            <p:spPr bwMode="auto">
              <a:xfrm flipH="1">
                <a:off x="2915121" y="1932808"/>
                <a:ext cx="577849" cy="450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chemeClr val="tx1"/>
                    </a:solidFill>
                    <a:cs typeface="Times New Roman" panose="02020603050405020304" pitchFamily="18" charset="0"/>
                  </a:rPr>
                  <a:t>1</a:t>
                </a:r>
                <a:endParaRPr lang="zh-CN" altLang="en-US" sz="1600" b="0" baseline="-25000" dirty="0">
                  <a:solidFill>
                    <a:schemeClr val="tx1"/>
                  </a:solidFill>
                  <a:cs typeface="Times New Roman" panose="02020603050405020304" pitchFamily="18" charset="0"/>
                </a:endParaRPr>
              </a:p>
            </p:txBody>
          </p:sp>
          <p:sp>
            <p:nvSpPr>
              <p:cNvPr id="106" name="文本框 105"/>
              <p:cNvSpPr txBox="1">
                <a:spLocks noChangeArrowheads="1"/>
              </p:cNvSpPr>
              <p:nvPr/>
            </p:nvSpPr>
            <p:spPr bwMode="auto">
              <a:xfrm>
                <a:off x="4645025" y="1949431"/>
                <a:ext cx="792162" cy="2728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2200" i="1" baseline="-25000" dirty="0">
                    <a:solidFill>
                      <a:schemeClr val="tx1"/>
                    </a:solidFill>
                    <a:cs typeface="Times New Roman" panose="02020603050405020304" pitchFamily="18" charset="0"/>
                  </a:rPr>
                  <a:t>n</a:t>
                </a:r>
                <a:r>
                  <a:rPr lang="en-US" altLang="zh-CN" sz="2200" baseline="-25000" dirty="0">
                    <a:solidFill>
                      <a:schemeClr val="tx1"/>
                    </a:solidFill>
                    <a:cs typeface="Times New Roman" panose="02020603050405020304" pitchFamily="18" charset="0"/>
                  </a:rPr>
                  <a:t>-1</a:t>
                </a:r>
              </a:p>
            </p:txBody>
          </p:sp>
          <p:sp>
            <p:nvSpPr>
              <p:cNvPr id="107" name="文本框 106"/>
              <p:cNvSpPr txBox="1">
                <a:spLocks noChangeArrowheads="1"/>
              </p:cNvSpPr>
              <p:nvPr/>
            </p:nvSpPr>
            <p:spPr bwMode="auto">
              <a:xfrm>
                <a:off x="5363492" y="2015633"/>
                <a:ext cx="1152525" cy="4235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1600" i="1" dirty="0">
                    <a:solidFill>
                      <a:schemeClr val="tx1"/>
                    </a:solidFill>
                    <a:cs typeface="Times New Roman" panose="02020603050405020304" pitchFamily="18" charset="0"/>
                  </a:rPr>
                  <a:t>maxlen</a:t>
                </a:r>
                <a:r>
                  <a:rPr lang="en-US" altLang="zh-CN" sz="1600" b="0" dirty="0">
                    <a:solidFill>
                      <a:schemeClr val="tx1"/>
                    </a:solidFill>
                    <a:cs typeface="Times New Roman" panose="02020603050405020304" pitchFamily="18" charset="0"/>
                  </a:rPr>
                  <a:t>-1</a:t>
                </a:r>
                <a:endParaRPr lang="zh-CN" altLang="en-US" sz="1600" b="0" baseline="-25000" dirty="0">
                  <a:solidFill>
                    <a:schemeClr val="tx1"/>
                  </a:solidFill>
                  <a:cs typeface="Times New Roman" panose="02020603050405020304" pitchFamily="18" charset="0"/>
                </a:endParaRPr>
              </a:p>
            </p:txBody>
          </p:sp>
          <p:sp>
            <p:nvSpPr>
              <p:cNvPr id="108" name="文本框 107"/>
              <p:cNvSpPr txBox="1">
                <a:spLocks noChangeArrowheads="1"/>
              </p:cNvSpPr>
              <p:nvPr/>
            </p:nvSpPr>
            <p:spPr bwMode="auto">
              <a:xfrm>
                <a:off x="2121446" y="2920956"/>
                <a:ext cx="744418" cy="456177"/>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ctr">
                  <a:spcBef>
                    <a:spcPct val="50000"/>
                  </a:spcBef>
                </a:pPr>
                <a:endParaRPr lang="en-US" altLang="zh-CN" sz="2400" b="0" i="1" dirty="0">
                  <a:solidFill>
                    <a:schemeClr val="tx1"/>
                  </a:solidFill>
                </a:endParaRPr>
              </a:p>
            </p:txBody>
          </p:sp>
          <p:sp>
            <p:nvSpPr>
              <p:cNvPr id="109" name="文本框 108"/>
              <p:cNvSpPr txBox="1">
                <a:spLocks noChangeArrowheads="1"/>
              </p:cNvSpPr>
              <p:nvPr/>
            </p:nvSpPr>
            <p:spPr bwMode="auto">
              <a:xfrm>
                <a:off x="1403449" y="2371083"/>
                <a:ext cx="720725" cy="3667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data</a:t>
                </a:r>
                <a:endParaRPr lang="en-US" altLang="zh-CN" b="0" baseline="-25000" dirty="0">
                  <a:solidFill>
                    <a:srgbClr val="0000FF"/>
                  </a:solidFill>
                  <a:latin typeface="Arial" panose="020B0604020202020204" pitchFamily="34" charset="0"/>
                </a:endParaRPr>
              </a:p>
            </p:txBody>
          </p:sp>
          <p:sp>
            <p:nvSpPr>
              <p:cNvPr id="110" name="矩形 109"/>
              <p:cNvSpPr>
                <a:spLocks noChangeArrowheads="1"/>
              </p:cNvSpPr>
              <p:nvPr/>
            </p:nvSpPr>
            <p:spPr bwMode="auto">
              <a:xfrm>
                <a:off x="1403449" y="2015633"/>
                <a:ext cx="5184775" cy="1636063"/>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111" name="文本框 110"/>
              <p:cNvSpPr txBox="1">
                <a:spLocks noChangeArrowheads="1"/>
              </p:cNvSpPr>
              <p:nvPr/>
            </p:nvSpPr>
            <p:spPr bwMode="auto">
              <a:xfrm>
                <a:off x="1403449" y="2898147"/>
                <a:ext cx="793750" cy="3667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count</a:t>
                </a:r>
                <a:endParaRPr lang="en-US" altLang="zh-CN" b="0" baseline="-25000" dirty="0">
                  <a:solidFill>
                    <a:srgbClr val="0000FF"/>
                  </a:solidFill>
                  <a:latin typeface="Arial" panose="020B0604020202020204" pitchFamily="34" charset="0"/>
                </a:endParaRPr>
              </a:p>
            </p:txBody>
          </p:sp>
          <p:sp>
            <p:nvSpPr>
              <p:cNvPr id="112" name="文本框 111"/>
              <p:cNvSpPr txBox="1">
                <a:spLocks noChangeArrowheads="1"/>
              </p:cNvSpPr>
              <p:nvPr/>
            </p:nvSpPr>
            <p:spPr bwMode="auto">
              <a:xfrm>
                <a:off x="4121482" y="3136011"/>
                <a:ext cx="3167062" cy="540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dirty="0">
                    <a:solidFill>
                      <a:srgbClr val="0000FF"/>
                    </a:solidFill>
                    <a:latin typeface="Arial" panose="020B0604020202020204" pitchFamily="34" charset="0"/>
                    <a:ea typeface="楷体_GB2312" pitchFamily="1" charset="-122"/>
                  </a:rPr>
                  <a:t>顺序栈</a:t>
                </a:r>
                <a:r>
                  <a:rPr lang="zh-CN" altLang="en-US" dirty="0">
                    <a:solidFill>
                      <a:srgbClr val="FF0000"/>
                    </a:solidFill>
                    <a:latin typeface="Arial" panose="020B0604020202020204" pitchFamily="34" charset="0"/>
                    <a:ea typeface="楷体_GB2312" pitchFamily="1" charset="-122"/>
                  </a:rPr>
                  <a:t>与</a:t>
                </a:r>
                <a:r>
                  <a:rPr lang="zh-CN" altLang="en-US" dirty="0">
                    <a:solidFill>
                      <a:srgbClr val="0000FF"/>
                    </a:solidFill>
                    <a:latin typeface="Arial" panose="020B0604020202020204" pitchFamily="34" charset="0"/>
                    <a:ea typeface="楷体_GB2312" pitchFamily="1" charset="-122"/>
                  </a:rPr>
                  <a:t>顺序队列</a:t>
                </a:r>
                <a:endParaRPr lang="zh-CN" altLang="en-US" baseline="-25000" dirty="0">
                  <a:solidFill>
                    <a:srgbClr val="FF0000"/>
                  </a:solidFill>
                  <a:latin typeface="Arial" panose="020B0604020202020204" pitchFamily="34" charset="0"/>
                  <a:ea typeface="楷体_GB2312" pitchFamily="1" charset="-122"/>
                </a:endParaRPr>
              </a:p>
            </p:txBody>
          </p:sp>
          <p:grpSp>
            <p:nvGrpSpPr>
              <p:cNvPr id="113" name="组合 112"/>
              <p:cNvGrpSpPr/>
              <p:nvPr/>
            </p:nvGrpSpPr>
            <p:grpSpPr bwMode="auto">
              <a:xfrm>
                <a:off x="2124174" y="2353497"/>
                <a:ext cx="4032250" cy="503237"/>
                <a:chOff x="0" y="0"/>
                <a:chExt cx="2540" cy="317"/>
              </a:xfrm>
              <a:solidFill>
                <a:schemeClr val="accent6">
                  <a:lumMod val="60000"/>
                  <a:lumOff val="40000"/>
                </a:schemeClr>
              </a:solidFill>
            </p:grpSpPr>
            <p:sp>
              <p:nvSpPr>
                <p:cNvPr id="120" name="矩形 6174"/>
                <p:cNvSpPr>
                  <a:spLocks noChangeArrowheads="1"/>
                </p:cNvSpPr>
                <p:nvPr/>
              </p:nvSpPr>
              <p:spPr bwMode="auto">
                <a:xfrm>
                  <a:off x="0" y="0"/>
                  <a:ext cx="2540" cy="317"/>
                </a:xfrm>
                <a:prstGeom prst="rect">
                  <a:avLst/>
                </a:prstGeom>
                <a:grpFill/>
                <a:ln w="28575">
                  <a:solidFill>
                    <a:schemeClr val="tx1"/>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121" name="直接连接符 6175"/>
                <p:cNvSpPr>
                  <a:spLocks noChangeShapeType="1"/>
                </p:cNvSpPr>
                <p:nvPr/>
              </p:nvSpPr>
              <p:spPr bwMode="auto">
                <a:xfrm>
                  <a:off x="408" y="0"/>
                  <a:ext cx="0" cy="317"/>
                </a:xfrm>
                <a:prstGeom prst="line">
                  <a:avLst/>
                </a:prstGeom>
                <a:grpFill/>
                <a:ln w="28575">
                  <a:solidFill>
                    <a:schemeClr val="tx1"/>
                  </a:solidFill>
                  <a:round/>
                </a:ln>
              </p:spPr>
              <p:txBody>
                <a:bodyPr/>
                <a:lstStyle/>
                <a:p>
                  <a:endParaRPr lang="zh-CN" altLang="en-US"/>
                </a:p>
              </p:txBody>
            </p:sp>
            <p:sp>
              <p:nvSpPr>
                <p:cNvPr id="122" name="直接连接符 6176"/>
                <p:cNvSpPr>
                  <a:spLocks noChangeShapeType="1"/>
                </p:cNvSpPr>
                <p:nvPr/>
              </p:nvSpPr>
              <p:spPr bwMode="auto">
                <a:xfrm>
                  <a:off x="816" y="0"/>
                  <a:ext cx="0" cy="317"/>
                </a:xfrm>
                <a:prstGeom prst="line">
                  <a:avLst/>
                </a:prstGeom>
                <a:grpFill/>
                <a:ln w="28575">
                  <a:solidFill>
                    <a:schemeClr val="tx1"/>
                  </a:solidFill>
                  <a:round/>
                </a:ln>
              </p:spPr>
              <p:txBody>
                <a:bodyPr/>
                <a:lstStyle/>
                <a:p>
                  <a:endParaRPr lang="zh-CN" altLang="en-US"/>
                </a:p>
              </p:txBody>
            </p:sp>
            <p:sp>
              <p:nvSpPr>
                <p:cNvPr id="123" name="直接连接符 6177"/>
                <p:cNvSpPr>
                  <a:spLocks noChangeShapeType="1"/>
                </p:cNvSpPr>
                <p:nvPr/>
              </p:nvSpPr>
              <p:spPr bwMode="auto">
                <a:xfrm>
                  <a:off x="1179" y="0"/>
                  <a:ext cx="0" cy="317"/>
                </a:xfrm>
                <a:prstGeom prst="line">
                  <a:avLst/>
                </a:prstGeom>
                <a:grpFill/>
                <a:ln w="28575">
                  <a:solidFill>
                    <a:schemeClr val="tx1"/>
                  </a:solidFill>
                  <a:round/>
                </a:ln>
              </p:spPr>
              <p:txBody>
                <a:bodyPr/>
                <a:lstStyle/>
                <a:p>
                  <a:endParaRPr lang="zh-CN" altLang="en-US"/>
                </a:p>
              </p:txBody>
            </p:sp>
            <p:sp>
              <p:nvSpPr>
                <p:cNvPr id="124" name="直接连接符 6178"/>
                <p:cNvSpPr>
                  <a:spLocks noChangeShapeType="1"/>
                </p:cNvSpPr>
                <p:nvPr/>
              </p:nvSpPr>
              <p:spPr bwMode="auto">
                <a:xfrm>
                  <a:off x="1859" y="0"/>
                  <a:ext cx="0" cy="317"/>
                </a:xfrm>
                <a:prstGeom prst="line">
                  <a:avLst/>
                </a:prstGeom>
                <a:grpFill/>
                <a:ln w="28575">
                  <a:solidFill>
                    <a:schemeClr val="tx1"/>
                  </a:solidFill>
                  <a:round/>
                </a:ln>
              </p:spPr>
              <p:txBody>
                <a:bodyPr/>
                <a:lstStyle/>
                <a:p>
                  <a:endParaRPr lang="zh-CN" altLang="en-US"/>
                </a:p>
              </p:txBody>
            </p:sp>
            <p:sp>
              <p:nvSpPr>
                <p:cNvPr id="125" name="直接连接符 6179"/>
                <p:cNvSpPr>
                  <a:spLocks noChangeShapeType="1"/>
                </p:cNvSpPr>
                <p:nvPr/>
              </p:nvSpPr>
              <p:spPr bwMode="auto">
                <a:xfrm>
                  <a:off x="2177" y="0"/>
                  <a:ext cx="0" cy="317"/>
                </a:xfrm>
                <a:prstGeom prst="line">
                  <a:avLst/>
                </a:prstGeom>
                <a:grpFill/>
                <a:ln w="28575">
                  <a:solidFill>
                    <a:schemeClr val="tx1"/>
                  </a:solidFill>
                  <a:round/>
                </a:ln>
              </p:spPr>
              <p:txBody>
                <a:bodyPr/>
                <a:lstStyle/>
                <a:p>
                  <a:endParaRPr lang="zh-CN" altLang="en-US"/>
                </a:p>
              </p:txBody>
            </p:sp>
            <p:sp>
              <p:nvSpPr>
                <p:cNvPr id="126" name="直接连接符 6180"/>
                <p:cNvSpPr>
                  <a:spLocks noChangeShapeType="1"/>
                </p:cNvSpPr>
                <p:nvPr/>
              </p:nvSpPr>
              <p:spPr bwMode="auto">
                <a:xfrm>
                  <a:off x="1542" y="0"/>
                  <a:ext cx="0" cy="317"/>
                </a:xfrm>
                <a:prstGeom prst="line">
                  <a:avLst/>
                </a:prstGeom>
                <a:grpFill/>
                <a:ln w="28575">
                  <a:solidFill>
                    <a:schemeClr val="tx1"/>
                  </a:solidFill>
                  <a:round/>
                </a:ln>
              </p:spPr>
              <p:txBody>
                <a:bodyPr/>
                <a:lstStyle/>
                <a:p>
                  <a:endParaRPr lang="zh-CN" altLang="en-US"/>
                </a:p>
              </p:txBody>
            </p:sp>
          </p:grpSp>
          <p:sp>
            <p:nvSpPr>
              <p:cNvPr id="114" name="文本框 113"/>
              <p:cNvSpPr txBox="1">
                <a:spLocks noChangeArrowheads="1"/>
              </p:cNvSpPr>
              <p:nvPr/>
            </p:nvSpPr>
            <p:spPr bwMode="auto">
              <a:xfrm>
                <a:off x="4009765" y="2234429"/>
                <a:ext cx="72072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latin typeface="Arial" panose="020B0604020202020204" pitchFamily="34" charset="0"/>
                  </a:rPr>
                  <a:t> …</a:t>
                </a:r>
              </a:p>
            </p:txBody>
          </p:sp>
          <p:sp>
            <p:nvSpPr>
              <p:cNvPr id="115" name="文本框 114"/>
              <p:cNvSpPr txBox="1">
                <a:spLocks noChangeArrowheads="1"/>
              </p:cNvSpPr>
              <p:nvPr/>
            </p:nvSpPr>
            <p:spPr bwMode="auto">
              <a:xfrm>
                <a:off x="2213375" y="2209129"/>
                <a:ext cx="720725" cy="585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a</a:t>
                </a:r>
                <a:r>
                  <a:rPr lang="en-US" altLang="zh-CN" sz="2000" b="0" baseline="-25000" dirty="0">
                    <a:solidFill>
                      <a:schemeClr val="tx1"/>
                    </a:solidFill>
                  </a:rPr>
                  <a:t>1</a:t>
                </a:r>
              </a:p>
            </p:txBody>
          </p:sp>
          <p:sp>
            <p:nvSpPr>
              <p:cNvPr id="116" name="文本框 115"/>
              <p:cNvSpPr txBox="1">
                <a:spLocks noChangeArrowheads="1"/>
              </p:cNvSpPr>
              <p:nvPr/>
            </p:nvSpPr>
            <p:spPr bwMode="auto">
              <a:xfrm>
                <a:off x="2885207" y="2209129"/>
                <a:ext cx="863600" cy="585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a</a:t>
                </a:r>
                <a:r>
                  <a:rPr lang="en-US" altLang="zh-CN" sz="2000" b="0" baseline="-25000" dirty="0">
                    <a:solidFill>
                      <a:schemeClr val="tx1"/>
                    </a:solidFill>
                  </a:rPr>
                  <a:t>2</a:t>
                </a:r>
              </a:p>
            </p:txBody>
          </p:sp>
          <p:sp>
            <p:nvSpPr>
              <p:cNvPr id="117" name="文本框 116"/>
              <p:cNvSpPr txBox="1">
                <a:spLocks noChangeArrowheads="1"/>
              </p:cNvSpPr>
              <p:nvPr/>
            </p:nvSpPr>
            <p:spPr bwMode="auto">
              <a:xfrm>
                <a:off x="4626198" y="2209129"/>
                <a:ext cx="792163" cy="585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a</a:t>
                </a:r>
                <a:r>
                  <a:rPr lang="en-US" altLang="zh-CN" sz="2000" b="0" i="1" baseline="-25000" dirty="0">
                    <a:solidFill>
                      <a:schemeClr val="tx1"/>
                    </a:solidFill>
                  </a:rPr>
                  <a:t>n</a:t>
                </a:r>
              </a:p>
            </p:txBody>
          </p:sp>
          <p:cxnSp>
            <p:nvCxnSpPr>
              <p:cNvPr id="118" name="直接箭头连接符 117"/>
              <p:cNvCxnSpPr/>
              <p:nvPr/>
            </p:nvCxnSpPr>
            <p:spPr>
              <a:xfrm flipV="1">
                <a:off x="4785741" y="2856736"/>
                <a:ext cx="0" cy="292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8" name="文本框 127"/>
            <p:cNvSpPr txBox="1">
              <a:spLocks noChangeArrowheads="1"/>
            </p:cNvSpPr>
            <p:nvPr/>
          </p:nvSpPr>
          <p:spPr bwMode="auto">
            <a:xfrm>
              <a:off x="3160415" y="4168130"/>
              <a:ext cx="55850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n</a:t>
              </a:r>
              <a:endParaRPr lang="en-US" altLang="zh-CN" sz="2000" b="0" baseline="-25000" dirty="0">
                <a:solidFill>
                  <a:schemeClr val="tx1"/>
                </a:solidFill>
              </a:endParaRPr>
            </a:p>
          </p:txBody>
        </p:sp>
        <p:cxnSp>
          <p:nvCxnSpPr>
            <p:cNvPr id="15" name="直接连接符 14"/>
            <p:cNvCxnSpPr/>
            <p:nvPr/>
          </p:nvCxnSpPr>
          <p:spPr>
            <a:xfrm flipH="1">
              <a:off x="3721485" y="4392662"/>
              <a:ext cx="1890787"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9" name="组合 128"/>
          <p:cNvGrpSpPr/>
          <p:nvPr/>
        </p:nvGrpSpPr>
        <p:grpSpPr bwMode="auto">
          <a:xfrm>
            <a:off x="1436843" y="4486451"/>
            <a:ext cx="6551613" cy="720726"/>
            <a:chOff x="-22" y="-45"/>
            <a:chExt cx="4127" cy="454"/>
          </a:xfrm>
        </p:grpSpPr>
        <p:sp>
          <p:nvSpPr>
            <p:cNvPr id="130" name="矩形 10253"/>
            <p:cNvSpPr>
              <a:spLocks noChangeArrowheads="1"/>
            </p:cNvSpPr>
            <p:nvPr/>
          </p:nvSpPr>
          <p:spPr bwMode="auto">
            <a:xfrm>
              <a:off x="181" y="182"/>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131" name="组合 10254"/>
            <p:cNvGrpSpPr/>
            <p:nvPr/>
          </p:nvGrpSpPr>
          <p:grpSpPr bwMode="auto">
            <a:xfrm>
              <a:off x="-22" y="-45"/>
              <a:ext cx="4127" cy="453"/>
              <a:chOff x="-22" y="-45"/>
              <a:chExt cx="4127" cy="453"/>
            </a:xfrm>
          </p:grpSpPr>
          <p:sp>
            <p:nvSpPr>
              <p:cNvPr id="132" name="矩形 131"/>
              <p:cNvSpPr/>
              <p:nvPr/>
            </p:nvSpPr>
            <p:spPr>
              <a:xfrm>
                <a:off x="2539"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33"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34" name="矩形 133"/>
              <p:cNvSpPr/>
              <p:nvPr/>
            </p:nvSpPr>
            <p:spPr>
              <a:xfrm>
                <a:off x="680"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135" name="矩形 134"/>
              <p:cNvSpPr/>
              <p:nvPr/>
            </p:nvSpPr>
            <p:spPr>
              <a:xfrm>
                <a:off x="99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36" name="矩形 135"/>
              <p:cNvSpPr/>
              <p:nvPr/>
            </p:nvSpPr>
            <p:spPr>
              <a:xfrm>
                <a:off x="1497" y="181"/>
                <a:ext cx="317"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137" name="矩形 136"/>
              <p:cNvSpPr/>
              <p:nvPr/>
            </p:nvSpPr>
            <p:spPr>
              <a:xfrm>
                <a:off x="2268" y="181"/>
                <a:ext cx="272"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3</a:t>
                </a:r>
              </a:p>
            </p:txBody>
          </p:sp>
          <p:sp>
            <p:nvSpPr>
              <p:cNvPr id="138" name="矩形 137"/>
              <p:cNvSpPr/>
              <p:nvPr/>
            </p:nvSpPr>
            <p:spPr>
              <a:xfrm>
                <a:off x="3674"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139" name="矩形 138"/>
              <p:cNvSpPr/>
              <p:nvPr/>
            </p:nvSpPr>
            <p:spPr>
              <a:xfrm>
                <a:off x="2903" y="136"/>
                <a:ext cx="453" cy="22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140" name="矩形 139"/>
              <p:cNvSpPr/>
              <p:nvPr/>
            </p:nvSpPr>
            <p:spPr>
              <a:xfrm>
                <a:off x="1814"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41" name="矩形 140"/>
              <p:cNvSpPr/>
              <p:nvPr/>
            </p:nvSpPr>
            <p:spPr>
              <a:xfrm>
                <a:off x="3992" y="181"/>
                <a:ext cx="113"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sp>
            <p:nvSpPr>
              <p:cNvPr id="142"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43" name="矩形 10266"/>
              <p:cNvSpPr>
                <a:spLocks noChangeArrowheads="1"/>
              </p:cNvSpPr>
              <p:nvPr/>
            </p:nvSpPr>
            <p:spPr bwMode="auto">
              <a:xfrm>
                <a:off x="-22" y="-45"/>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ea typeface="楷体_GB2312" pitchFamily="1" charset="-122"/>
                  </a:rPr>
                  <a:t>top</a:t>
                </a:r>
              </a:p>
            </p:txBody>
          </p:sp>
          <p:sp>
            <p:nvSpPr>
              <p:cNvPr id="144" name="直接连接符 10267"/>
              <p:cNvSpPr>
                <a:spLocks noChangeShapeType="1"/>
              </p:cNvSpPr>
              <p:nvPr/>
            </p:nvSpPr>
            <p:spPr bwMode="auto">
              <a:xfrm>
                <a:off x="363" y="272"/>
                <a:ext cx="317"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45" name="直接连接符 10268"/>
              <p:cNvSpPr>
                <a:spLocks noChangeShapeType="1"/>
              </p:cNvSpPr>
              <p:nvPr/>
            </p:nvSpPr>
            <p:spPr bwMode="auto">
              <a:xfrm>
                <a:off x="1043" y="272"/>
                <a:ext cx="453"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46" name="直接连接符 10269"/>
              <p:cNvSpPr>
                <a:spLocks noChangeShapeType="1"/>
              </p:cNvSpPr>
              <p:nvPr/>
            </p:nvSpPr>
            <p:spPr bwMode="auto">
              <a:xfrm>
                <a:off x="1905" y="272"/>
                <a:ext cx="363"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47" name="直接连接符 10270"/>
              <p:cNvSpPr>
                <a:spLocks noChangeShapeType="1"/>
              </p:cNvSpPr>
              <p:nvPr/>
            </p:nvSpPr>
            <p:spPr bwMode="auto">
              <a:xfrm>
                <a:off x="2586" y="272"/>
                <a:ext cx="317"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48" name="直接连接符 10271"/>
              <p:cNvSpPr>
                <a:spLocks noChangeShapeType="1"/>
              </p:cNvSpPr>
              <p:nvPr/>
            </p:nvSpPr>
            <p:spPr bwMode="auto">
              <a:xfrm>
                <a:off x="3311" y="272"/>
                <a:ext cx="363"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18" name="矩形 17"/>
          <p:cNvSpPr/>
          <p:nvPr/>
        </p:nvSpPr>
        <p:spPr>
          <a:xfrm>
            <a:off x="346010" y="4858499"/>
            <a:ext cx="646331" cy="369332"/>
          </a:xfrm>
          <a:prstGeom prst="rect">
            <a:avLst/>
          </a:prstGeom>
        </p:spPr>
        <p:txBody>
          <a:bodyPr wrap="none">
            <a:spAutoFit/>
          </a:bodyPr>
          <a:lstStyle/>
          <a:p>
            <a:r>
              <a:rPr lang="zh-CN" altLang="en-US" b="1" dirty="0">
                <a:solidFill>
                  <a:srgbClr val="0000FF"/>
                </a:solidFill>
                <a:latin typeface="Arial" panose="020B0604020202020204" pitchFamily="34" charset="0"/>
                <a:ea typeface="楷体_GB2312" pitchFamily="1" charset="-122"/>
              </a:rPr>
              <a:t>链栈</a:t>
            </a:r>
            <a:endParaRPr lang="zh-CN" altLang="en-US" b="1" dirty="0">
              <a:solidFill>
                <a:srgbClr val="0000FF"/>
              </a:solidFill>
            </a:endParaRPr>
          </a:p>
        </p:txBody>
      </p:sp>
      <p:sp>
        <p:nvSpPr>
          <p:cNvPr id="149" name="矩形 148"/>
          <p:cNvSpPr/>
          <p:nvPr/>
        </p:nvSpPr>
        <p:spPr>
          <a:xfrm>
            <a:off x="240345" y="5420855"/>
            <a:ext cx="877163" cy="369332"/>
          </a:xfrm>
          <a:prstGeom prst="rect">
            <a:avLst/>
          </a:prstGeom>
        </p:spPr>
        <p:txBody>
          <a:bodyPr wrap="none">
            <a:spAutoFit/>
          </a:bodyPr>
          <a:lstStyle/>
          <a:p>
            <a:r>
              <a:rPr lang="zh-CN" altLang="en-US" b="1" dirty="0">
                <a:solidFill>
                  <a:srgbClr val="0000FF"/>
                </a:solidFill>
                <a:latin typeface="Arial" panose="020B0604020202020204" pitchFamily="34" charset="0"/>
                <a:ea typeface="楷体_GB2312" pitchFamily="1" charset="-122"/>
              </a:rPr>
              <a:t>链队列</a:t>
            </a:r>
            <a:endParaRPr lang="zh-CN" altLang="en-US" b="1" dirty="0">
              <a:solidFill>
                <a:srgbClr val="0000FF"/>
              </a:solidFill>
            </a:endParaRPr>
          </a:p>
        </p:txBody>
      </p:sp>
      <p:sp>
        <p:nvSpPr>
          <p:cNvPr id="150" name="文本框 149"/>
          <p:cNvSpPr txBox="1"/>
          <p:nvPr/>
        </p:nvSpPr>
        <p:spPr>
          <a:xfrm>
            <a:off x="3768571" y="6105540"/>
            <a:ext cx="3080741" cy="369332"/>
          </a:xfrm>
          <a:prstGeom prst="rect">
            <a:avLst/>
          </a:prstGeom>
          <a:noFill/>
        </p:spPr>
        <p:txBody>
          <a:bodyPr wrap="square" rtlCol="0">
            <a:spAutoFit/>
          </a:bodyPr>
          <a:lstStyle/>
          <a:p>
            <a:r>
              <a:rPr lang="zh-CN" altLang="en-US" b="1" dirty="0">
                <a:solidFill>
                  <a:srgbClr val="0000FF"/>
                </a:solidFill>
              </a:rPr>
              <a:t>第</a:t>
            </a:r>
            <a:r>
              <a:rPr lang="en-US" altLang="zh-CN" b="1" dirty="0">
                <a:solidFill>
                  <a:srgbClr val="0000FF"/>
                </a:solidFill>
              </a:rPr>
              <a:t>3</a:t>
            </a:r>
            <a:r>
              <a:rPr lang="zh-CN" altLang="en-US" b="1" dirty="0">
                <a:solidFill>
                  <a:srgbClr val="0000FF"/>
                </a:solidFill>
              </a:rPr>
              <a:t>种数据结构：线性表</a:t>
            </a:r>
            <a:endParaRPr lang="zh-CN" altLang="en-US" dirty="0">
              <a:solidFill>
                <a:srgbClr val="0000FF"/>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additive="base">
                                        <p:cTn id="17" dur="500" fill="hold"/>
                                        <p:tgtEl>
                                          <p:spTgt spid="66"/>
                                        </p:tgtEl>
                                        <p:attrNameLst>
                                          <p:attrName>ppt_x</p:attrName>
                                        </p:attrNameLst>
                                      </p:cBhvr>
                                      <p:tavLst>
                                        <p:tav tm="0">
                                          <p:val>
                                            <p:strVal val="#ppt_x"/>
                                          </p:val>
                                        </p:tav>
                                        <p:tav tm="100000">
                                          <p:val>
                                            <p:strVal val="#ppt_x"/>
                                          </p:val>
                                        </p:tav>
                                      </p:tavLst>
                                    </p:anim>
                                    <p:anim calcmode="lin" valueType="num">
                                      <p:cBhvr additive="base">
                                        <p:cTn id="1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6" grpId="0"/>
      <p:bldP spid="9" grpId="0"/>
      <p:bldP spid="18" grpId="0"/>
      <p:bldP spid="149" grpId="0"/>
      <p:bldP spid="15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435" y="900397"/>
            <a:ext cx="8229600" cy="5040560"/>
          </a:xfrm>
        </p:spPr>
        <p:txBody>
          <a:bodyPr/>
          <a:lstStyle/>
          <a:p>
            <a:pPr lvl="1">
              <a:buClr>
                <a:srgbClr val="FF0000"/>
              </a:buClr>
              <a:buFont typeface="Wingdings" panose="05000000000000000000" pitchFamily="2" charset="2"/>
              <a:buChar char="n"/>
            </a:pPr>
            <a:r>
              <a:rPr lang="zh-CN" altLang="en-US" sz="2400" b="1" dirty="0"/>
              <a:t>单循环链表的</a:t>
            </a:r>
            <a:r>
              <a:rPr lang="zh-CN" altLang="en-US" sz="2200" b="1" dirty="0">
                <a:solidFill>
                  <a:srgbClr val="FF0000"/>
                </a:solidFill>
              </a:rPr>
              <a:t>应用</a:t>
            </a:r>
            <a:r>
              <a:rPr lang="zh-CN" altLang="en-US" sz="2200" b="1" dirty="0"/>
              <a:t>：</a:t>
            </a:r>
          </a:p>
          <a:p>
            <a:pPr>
              <a:buFont typeface="Wingdings" panose="05000000000000000000" pitchFamily="2" charset="2"/>
              <a:buNone/>
            </a:pPr>
            <a:r>
              <a:rPr lang="zh-CN" altLang="en-US" sz="2000" b="1" dirty="0"/>
              <a:t>    （</a:t>
            </a:r>
            <a:r>
              <a:rPr lang="en-US" altLang="zh-CN" sz="2000" b="1" dirty="0"/>
              <a:t>1</a:t>
            </a:r>
            <a:r>
              <a:rPr lang="zh-CN" altLang="en-US" sz="2000" b="1" dirty="0"/>
              <a:t>）</a:t>
            </a:r>
            <a:r>
              <a:rPr lang="en-US" altLang="zh-CN" sz="2000" b="1" i="1" dirty="0"/>
              <a:t>m</a:t>
            </a:r>
            <a:r>
              <a:rPr lang="zh-CN" altLang="en-US" sz="2000" b="1" dirty="0"/>
              <a:t>人开</a:t>
            </a:r>
            <a:r>
              <a:rPr lang="en-US" altLang="zh-CN" sz="2000" b="1" i="1" dirty="0"/>
              <a:t>m</a:t>
            </a:r>
            <a:r>
              <a:rPr lang="zh-CN" altLang="en-US" sz="2000" b="1" dirty="0"/>
              <a:t>把锁问题（每人一把钥匙，要求所有锁都能开）</a:t>
            </a:r>
          </a:p>
          <a:p>
            <a:pPr>
              <a:buFont typeface="Wingdings" panose="05000000000000000000" pitchFamily="2" charset="2"/>
              <a:buNone/>
            </a:pPr>
            <a:r>
              <a:rPr lang="zh-CN" altLang="en-US" sz="2000" b="1" dirty="0"/>
              <a:t>    （</a:t>
            </a:r>
            <a:r>
              <a:rPr lang="en-US" altLang="zh-CN" sz="2000" b="1" dirty="0"/>
              <a:t>2</a:t>
            </a:r>
            <a:r>
              <a:rPr lang="zh-CN" altLang="en-US" sz="2000" b="1" dirty="0"/>
              <a:t>）</a:t>
            </a:r>
            <a:r>
              <a:rPr lang="zh-CN" altLang="en-US" sz="2000" b="1" dirty="0">
                <a:solidFill>
                  <a:srgbClr val="FF0000"/>
                </a:solidFill>
              </a:rPr>
              <a:t>“丢手绢问题”</a:t>
            </a:r>
            <a:r>
              <a:rPr lang="zh-CN" altLang="en-US" sz="2000" b="1" dirty="0"/>
              <a:t>（利用循环队列，不带头结点的循环链表都可）</a:t>
            </a:r>
            <a:endParaRPr lang="en-US" altLang="zh-CN" sz="2000" b="1" dirty="0"/>
          </a:p>
          <a:p>
            <a:pPr>
              <a:buFont typeface="Wingdings" panose="05000000000000000000" pitchFamily="2" charset="2"/>
              <a:buNone/>
            </a:pPr>
            <a:endParaRPr lang="zh-CN" altLang="en-US" sz="2000" b="1" dirty="0"/>
          </a:p>
          <a:p>
            <a:endParaRPr lang="en-US" altLang="zh-CN" dirty="0"/>
          </a:p>
          <a:p>
            <a:endParaRPr lang="en-US" altLang="zh-CN" dirty="0"/>
          </a:p>
          <a:p>
            <a:endParaRPr lang="en-US" altLang="zh-CN" dirty="0"/>
          </a:p>
          <a:p>
            <a:pPr lvl="1"/>
            <a:r>
              <a:rPr lang="zh-CN" altLang="en-US" sz="2000" b="1" dirty="0">
                <a:solidFill>
                  <a:srgbClr val="FF0000"/>
                </a:solidFill>
              </a:rPr>
              <a:t>“约瑟夫环问题”</a:t>
            </a:r>
            <a:endParaRPr lang="zh-CN" altLang="en-US" sz="2000" dirty="0"/>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30</a:t>
            </a:fld>
            <a:endParaRPr lang="zh-CN" altLang="en-US" dirty="0"/>
          </a:p>
        </p:txBody>
      </p:sp>
      <p:grpSp>
        <p:nvGrpSpPr>
          <p:cNvPr id="5" name="组合 109"/>
          <p:cNvGrpSpPr/>
          <p:nvPr/>
        </p:nvGrpSpPr>
        <p:grpSpPr>
          <a:xfrm>
            <a:off x="501589" y="114064"/>
            <a:ext cx="6715062" cy="651944"/>
            <a:chOff x="956926" y="4599564"/>
            <a:chExt cx="6715062" cy="651944"/>
          </a:xfrm>
        </p:grpSpPr>
        <p:sp>
          <p:nvSpPr>
            <p:cNvPr id="6"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1129302" y="4599564"/>
              <a:ext cx="654268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5.4 </a:t>
              </a:r>
              <a:r>
                <a:rPr lang="zh-CN" altLang="en-US" sz="3600" b="1" dirty="0">
                  <a:latin typeface="Times New Roman" panose="02020603050405020304" pitchFamily="18" charset="0"/>
                  <a:ea typeface="黑体" panose="02010609060101010101" pitchFamily="49" charset="-122"/>
                </a:rPr>
                <a:t>其它结构形式的链表</a:t>
              </a:r>
              <a:endParaRPr lang="zh-CN" altLang="en-US" sz="3600" b="1" dirty="0">
                <a:latin typeface="黑体" panose="02010609060101010101" pitchFamily="49" charset="-122"/>
                <a:ea typeface="黑体" panose="02010609060101010101" pitchFamily="49" charset="-122"/>
              </a:endParaRPr>
            </a:p>
          </p:txBody>
        </p:sp>
      </p:grpSp>
      <p:sp>
        <p:nvSpPr>
          <p:cNvPr id="9" name="矩形 8"/>
          <p:cNvSpPr/>
          <p:nvPr/>
        </p:nvSpPr>
        <p:spPr>
          <a:xfrm>
            <a:off x="702344" y="4480954"/>
            <a:ext cx="7154082" cy="1723549"/>
          </a:xfrm>
          <a:prstGeom prst="rect">
            <a:avLst/>
          </a:prstGeom>
        </p:spPr>
        <p:txBody>
          <a:bodyPr wrap="square">
            <a:spAutoFit/>
          </a:bodyPr>
          <a:lstStyle/>
          <a:p>
            <a:pPr>
              <a:spcBef>
                <a:spcPts val="1000"/>
              </a:spcBef>
              <a:spcAft>
                <a:spcPts val="600"/>
              </a:spcAft>
            </a:pPr>
            <a:r>
              <a:rPr lang="zh-CN" altLang="en-US" sz="1600" dirty="0">
                <a:solidFill>
                  <a:srgbClr val="000000"/>
                </a:solidFill>
                <a:latin typeface="Verdana" panose="020B0604030504040204" pitchFamily="34" charset="0"/>
              </a:rPr>
              <a:t>      约瑟夫，是一个古犹太人，曾经在一次罗马叛乱中担任将军，后来战败，他和朋友及另外</a:t>
            </a:r>
            <a:r>
              <a:rPr lang="en-US" altLang="zh-CN" sz="1600" dirty="0">
                <a:solidFill>
                  <a:srgbClr val="000000"/>
                </a:solidFill>
                <a:latin typeface="Verdana" panose="020B0604030504040204" pitchFamily="34" charset="0"/>
              </a:rPr>
              <a:t>39</a:t>
            </a:r>
            <a:r>
              <a:rPr lang="zh-CN" altLang="en-US" sz="1600" dirty="0">
                <a:solidFill>
                  <a:srgbClr val="000000"/>
                </a:solidFill>
                <a:latin typeface="Verdana" panose="020B0604030504040204" pitchFamily="34" charset="0"/>
              </a:rPr>
              <a:t>个人躲在一口井里。被发现后，罗马人表示只要投降就不死，约瑟夫和朋友想投降，可是其他人坚决不同意。怎么办呢</a:t>
            </a:r>
            <a:r>
              <a:rPr lang="en-US" altLang="zh-CN" sz="1600" dirty="0">
                <a:solidFill>
                  <a:srgbClr val="000000"/>
                </a:solidFill>
                <a:latin typeface="Verdana" panose="020B0604030504040204" pitchFamily="34" charset="0"/>
              </a:rPr>
              <a:t>?</a:t>
            </a:r>
            <a:r>
              <a:rPr lang="zh-CN" altLang="en-US" sz="1600" dirty="0">
                <a:solidFill>
                  <a:srgbClr val="000000"/>
                </a:solidFill>
                <a:latin typeface="Verdana" panose="020B0604030504040204" pitchFamily="34" charset="0"/>
              </a:rPr>
              <a:t/>
            </a:r>
            <a:br>
              <a:rPr lang="zh-CN" altLang="en-US" sz="1600" dirty="0">
                <a:solidFill>
                  <a:srgbClr val="000000"/>
                </a:solidFill>
                <a:latin typeface="Verdana" panose="020B0604030504040204" pitchFamily="34" charset="0"/>
              </a:rPr>
            </a:br>
            <a:r>
              <a:rPr lang="zh-CN" altLang="en-US" sz="1600" dirty="0">
                <a:solidFill>
                  <a:srgbClr val="000000"/>
                </a:solidFill>
                <a:latin typeface="Verdana" panose="020B0604030504040204" pitchFamily="34" charset="0"/>
              </a:rPr>
              <a:t>      让</a:t>
            </a:r>
            <a:r>
              <a:rPr lang="en-US" altLang="zh-CN" sz="1600" dirty="0">
                <a:solidFill>
                  <a:srgbClr val="000000"/>
                </a:solidFill>
                <a:latin typeface="Verdana" panose="020B0604030504040204" pitchFamily="34" charset="0"/>
              </a:rPr>
              <a:t>41</a:t>
            </a:r>
            <a:r>
              <a:rPr lang="zh-CN" altLang="en-US" sz="1600" dirty="0">
                <a:solidFill>
                  <a:srgbClr val="000000"/>
                </a:solidFill>
                <a:latin typeface="Verdana" panose="020B0604030504040204" pitchFamily="34" charset="0"/>
              </a:rPr>
              <a:t>个人围成一个圆圈，从第一个人开始报数，数到</a:t>
            </a:r>
            <a:r>
              <a:rPr lang="en-US" altLang="zh-CN" sz="1600" dirty="0">
                <a:solidFill>
                  <a:srgbClr val="000000"/>
                </a:solidFill>
                <a:latin typeface="Verdana" panose="020B0604030504040204" pitchFamily="34" charset="0"/>
              </a:rPr>
              <a:t>3</a:t>
            </a:r>
            <a:r>
              <a:rPr lang="zh-CN" altLang="en-US" sz="1600" dirty="0">
                <a:solidFill>
                  <a:srgbClr val="000000"/>
                </a:solidFill>
                <a:latin typeface="Verdana" panose="020B0604030504040204" pitchFamily="34" charset="0"/>
              </a:rPr>
              <a:t>的那个人被旁边的人杀死。这样就可以避免自杀了，因为犹太人的信仰是禁止自杀的。</a:t>
            </a:r>
          </a:p>
          <a:p>
            <a:pPr>
              <a:spcBef>
                <a:spcPts val="600"/>
              </a:spcBef>
            </a:pPr>
            <a:r>
              <a:rPr lang="zh-CN" altLang="en-US" sz="1600" b="1" dirty="0">
                <a:solidFill>
                  <a:srgbClr val="0000FF"/>
                </a:solidFill>
                <a:latin typeface="Verdana" panose="020B0604030504040204" pitchFamily="34" charset="0"/>
              </a:rPr>
              <a:t>      约瑟夫和朋友站在什么位置才保住了性命呢</a:t>
            </a:r>
            <a:r>
              <a:rPr lang="zh-CN" altLang="en-US" sz="1600" b="1" dirty="0">
                <a:solidFill>
                  <a:srgbClr val="000000"/>
                </a:solidFill>
                <a:latin typeface="Verdana" panose="020B0604030504040204" pitchFamily="34" charset="0"/>
              </a:rPr>
              <a:t>？</a:t>
            </a:r>
            <a:endParaRPr lang="zh-CN" altLang="en-US" sz="1600" b="1" i="0" dirty="0">
              <a:solidFill>
                <a:srgbClr val="000000"/>
              </a:solidFill>
              <a:effectLst/>
              <a:latin typeface="Verdana" panose="020B0604030504040204" pitchFamily="34" charset="0"/>
            </a:endParaRPr>
          </a:p>
        </p:txBody>
      </p:sp>
      <p:pic>
        <p:nvPicPr>
          <p:cNvPr id="10" name="图片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20456" y="2132855"/>
            <a:ext cx="2859455" cy="2001619"/>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932040" y="2062802"/>
            <a:ext cx="2399928" cy="2217533"/>
          </a:xfrm>
          <a:prstGeom prst="rect">
            <a:avLst/>
          </a:prstGeom>
        </p:spPr>
      </p:pic>
      <p:sp>
        <p:nvSpPr>
          <p:cNvPr id="2" name="文本框 1"/>
          <p:cNvSpPr txBox="1"/>
          <p:nvPr/>
        </p:nvSpPr>
        <p:spPr>
          <a:xfrm>
            <a:off x="179512" y="6309320"/>
            <a:ext cx="2664296" cy="276999"/>
          </a:xfrm>
          <a:prstGeom prst="rect">
            <a:avLst/>
          </a:prstGeom>
          <a:noFill/>
        </p:spPr>
        <p:txBody>
          <a:bodyPr wrap="square" rtlCol="0">
            <a:spAutoFit/>
          </a:bodyPr>
          <a:lstStyle/>
          <a:p>
            <a:r>
              <a:rPr lang="zh-CN" altLang="en-US" sz="1200" dirty="0"/>
              <a:t>注</a:t>
            </a:r>
            <a:r>
              <a:rPr lang="en-US" altLang="zh-CN" sz="1200" dirty="0"/>
              <a:t>: </a:t>
            </a:r>
            <a:r>
              <a:rPr lang="zh-CN" altLang="en-US" sz="1200" dirty="0"/>
              <a:t>图片来自百度图片</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 calcmode="lin" valueType="num">
                                      <p:cBhvr additive="base">
                                        <p:cTn id="3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9698"/>
          <p:cNvSpPr>
            <a:spLocks noGrp="1" noChangeArrowheads="1"/>
          </p:cNvSpPr>
          <p:nvPr>
            <p:ph idx="1"/>
          </p:nvPr>
        </p:nvSpPr>
        <p:spPr>
          <a:xfrm>
            <a:off x="457200" y="980728"/>
            <a:ext cx="8229600" cy="5112569"/>
          </a:xfrm>
        </p:spPr>
        <p:txBody>
          <a:bodyPr/>
          <a:lstStyle/>
          <a:p>
            <a:pPr>
              <a:buClr>
                <a:srgbClr val="FF0000"/>
              </a:buClr>
              <a:buFont typeface="Wingdings" panose="05000000000000000000" pitchFamily="2" charset="2"/>
              <a:buChar char="Ø"/>
            </a:pPr>
            <a:r>
              <a:rPr lang="en-US" altLang="zh-CN" sz="2800" b="1" dirty="0"/>
              <a:t>2. </a:t>
            </a:r>
            <a:r>
              <a:rPr lang="zh-CN" altLang="en-US" sz="2800" b="1" dirty="0"/>
              <a:t>带尾指针的单循环链表</a:t>
            </a:r>
            <a:r>
              <a:rPr lang="en-US" altLang="zh-CN" sz="2800" b="1" dirty="0"/>
              <a:t>(</a:t>
            </a:r>
            <a:r>
              <a:rPr lang="en-US" altLang="zh-CN" sz="2200" dirty="0">
                <a:solidFill>
                  <a:srgbClr val="0000FF"/>
                </a:solidFill>
              </a:rPr>
              <a:t>Singly Circular Linked List with a Tail Pointer</a:t>
            </a:r>
            <a:r>
              <a:rPr lang="en-US" altLang="zh-CN" sz="2800" b="1" dirty="0"/>
              <a:t>)</a:t>
            </a:r>
            <a:endParaRPr lang="zh-CN" altLang="en-US" sz="2800" b="1" dirty="0"/>
          </a:p>
          <a:p>
            <a:pPr lvl="1">
              <a:buClr>
                <a:srgbClr val="FF0000"/>
              </a:buClr>
              <a:buFont typeface="Wingdings" panose="05000000000000000000" pitchFamily="2" charset="2"/>
              <a:buChar char="n"/>
            </a:pPr>
            <a:r>
              <a:rPr lang="zh-CN" altLang="en-US" sz="2400" b="1" dirty="0"/>
              <a:t>结构如下图所示：</a:t>
            </a:r>
          </a:p>
          <a:p>
            <a:endParaRPr lang="zh-CN" altLang="en-US" sz="2500" b="1" dirty="0"/>
          </a:p>
          <a:p>
            <a:endParaRPr lang="zh-CN" altLang="en-US" sz="2500" b="1" dirty="0"/>
          </a:p>
          <a:p>
            <a:endParaRPr lang="zh-CN" altLang="en-US" sz="2500" b="1" dirty="0"/>
          </a:p>
          <a:p>
            <a:endParaRPr lang="zh-CN" altLang="en-US" sz="2500" b="1" dirty="0"/>
          </a:p>
          <a:p>
            <a:pPr lvl="1">
              <a:buClr>
                <a:srgbClr val="FF0000"/>
              </a:buClr>
              <a:buFont typeface="Wingdings" panose="05000000000000000000" pitchFamily="2" charset="2"/>
              <a:buChar char="n"/>
            </a:pPr>
            <a:r>
              <a:rPr lang="zh-CN" altLang="en-US" sz="2100" b="1" dirty="0"/>
              <a:t>优点：</a:t>
            </a:r>
          </a:p>
          <a:p>
            <a:pPr lvl="2">
              <a:buFont typeface="Wingdings" panose="05000000000000000000" pitchFamily="2" charset="2"/>
              <a:buNone/>
            </a:pPr>
            <a:r>
              <a:rPr lang="zh-CN" altLang="en-US" sz="2200" b="1" dirty="0">
                <a:solidFill>
                  <a:srgbClr val="0000FF"/>
                </a:solidFill>
              </a:rPr>
              <a:t>既便于求得表尾指针，也便于求得表头指针</a:t>
            </a:r>
            <a:r>
              <a:rPr lang="zh-CN" altLang="en-US" sz="2200" b="1" dirty="0"/>
              <a:t>。</a:t>
            </a:r>
          </a:p>
          <a:p>
            <a:pPr lvl="2">
              <a:buFont typeface="Wingdings" panose="05000000000000000000" pitchFamily="2" charset="2"/>
              <a:buNone/>
            </a:pPr>
            <a:r>
              <a:rPr lang="zh-CN" altLang="en-US" sz="2200" b="1" dirty="0"/>
              <a:t>因而方便那些需要同时涉及到表头和表尾的操作。</a:t>
            </a:r>
            <a:endParaRPr lang="zh-CN" altLang="en-US" sz="2200" dirty="0"/>
          </a:p>
        </p:txBody>
      </p:sp>
      <p:sp>
        <p:nvSpPr>
          <p:cNvPr id="5"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CDC667E0-4308-4217-938D-89D2134A363F}" type="slidenum">
              <a:rPr lang="zh-CN" altLang="en-US" smtClean="0">
                <a:latin typeface="Times New Roman" panose="02020603050405020304" pitchFamily="18" charset="0"/>
              </a:rPr>
              <a:pPr/>
              <a:t>31</a:t>
            </a:fld>
            <a:endParaRPr lang="zh-CN" altLang="en-US">
              <a:latin typeface="Times New Roman" panose="02020603050405020304" pitchFamily="18" charset="0"/>
            </a:endParaRPr>
          </a:p>
        </p:txBody>
      </p:sp>
      <p:grpSp>
        <p:nvGrpSpPr>
          <p:cNvPr id="27" name="组合 109"/>
          <p:cNvGrpSpPr/>
          <p:nvPr/>
        </p:nvGrpSpPr>
        <p:grpSpPr>
          <a:xfrm>
            <a:off x="501589" y="114064"/>
            <a:ext cx="6715062" cy="651944"/>
            <a:chOff x="956926" y="4599564"/>
            <a:chExt cx="6715062" cy="651944"/>
          </a:xfrm>
        </p:grpSpPr>
        <p:sp>
          <p:nvSpPr>
            <p:cNvPr id="28"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9" name="图片 2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30" name="TextBox 6"/>
            <p:cNvSpPr txBox="1">
              <a:spLocks noChangeArrowheads="1"/>
            </p:cNvSpPr>
            <p:nvPr/>
          </p:nvSpPr>
          <p:spPr bwMode="auto">
            <a:xfrm>
              <a:off x="1129302" y="4599564"/>
              <a:ext cx="654268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5.4 </a:t>
              </a:r>
              <a:r>
                <a:rPr lang="zh-CN" altLang="en-US" sz="3600" b="1" dirty="0">
                  <a:latin typeface="Times New Roman" panose="02020603050405020304" pitchFamily="18" charset="0"/>
                  <a:ea typeface="黑体" panose="02010609060101010101" pitchFamily="49" charset="-122"/>
                </a:rPr>
                <a:t>其它结构形式的链表</a:t>
              </a:r>
              <a:endParaRPr lang="zh-CN" altLang="en-US" sz="3600" b="1" dirty="0">
                <a:latin typeface="黑体" panose="02010609060101010101" pitchFamily="49" charset="-122"/>
                <a:ea typeface="黑体" panose="02010609060101010101" pitchFamily="49" charset="-122"/>
              </a:endParaRPr>
            </a:p>
          </p:txBody>
        </p:sp>
      </p:grpSp>
      <p:grpSp>
        <p:nvGrpSpPr>
          <p:cNvPr id="61" name="组合 60"/>
          <p:cNvGrpSpPr/>
          <p:nvPr/>
        </p:nvGrpSpPr>
        <p:grpSpPr>
          <a:xfrm>
            <a:off x="1475656" y="2564904"/>
            <a:ext cx="6017927" cy="1156526"/>
            <a:chOff x="2036157" y="1007166"/>
            <a:chExt cx="6017927" cy="1156526"/>
          </a:xfrm>
        </p:grpSpPr>
        <p:grpSp>
          <p:nvGrpSpPr>
            <p:cNvPr id="62" name="组合 61"/>
            <p:cNvGrpSpPr/>
            <p:nvPr/>
          </p:nvGrpSpPr>
          <p:grpSpPr>
            <a:xfrm>
              <a:off x="2036157" y="1007166"/>
              <a:ext cx="6017927" cy="1156526"/>
              <a:chOff x="3463914" y="2104828"/>
              <a:chExt cx="6017927" cy="1156526"/>
            </a:xfrm>
          </p:grpSpPr>
          <p:grpSp>
            <p:nvGrpSpPr>
              <p:cNvPr id="64" name="组合 63"/>
              <p:cNvGrpSpPr/>
              <p:nvPr/>
            </p:nvGrpSpPr>
            <p:grpSpPr>
              <a:xfrm>
                <a:off x="3463914" y="2104828"/>
                <a:ext cx="5786551" cy="938214"/>
                <a:chOff x="1615140" y="2029567"/>
                <a:chExt cx="5786551" cy="938214"/>
              </a:xfrm>
            </p:grpSpPr>
            <p:grpSp>
              <p:nvGrpSpPr>
                <p:cNvPr id="69" name="组合 68"/>
                <p:cNvGrpSpPr/>
                <p:nvPr/>
              </p:nvGrpSpPr>
              <p:grpSpPr>
                <a:xfrm>
                  <a:off x="1868851" y="2608965"/>
                  <a:ext cx="672880" cy="355601"/>
                  <a:chOff x="1386100" y="6209480"/>
                  <a:chExt cx="672880" cy="355601"/>
                </a:xfrm>
              </p:grpSpPr>
              <p:sp>
                <p:nvSpPr>
                  <p:cNvPr id="91" name="矩形 90"/>
                  <p:cNvSpPr/>
                  <p:nvPr/>
                </p:nvSpPr>
                <p:spPr bwMode="auto">
                  <a:xfrm>
                    <a:off x="1909512" y="6209521"/>
                    <a:ext cx="149468" cy="35401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92" name="矩形 21542"/>
                  <p:cNvSpPr>
                    <a:spLocks noChangeArrowheads="1"/>
                  </p:cNvSpPr>
                  <p:nvPr/>
                </p:nvSpPr>
                <p:spPr bwMode="auto">
                  <a:xfrm>
                    <a:off x="1386100" y="6209480"/>
                    <a:ext cx="522100" cy="355601"/>
                  </a:xfrm>
                  <a:prstGeom prst="rect">
                    <a:avLst/>
                  </a:prstGeom>
                  <a:blipFill dpi="0" rotWithShape="0">
                    <a:blip r:embed="rId3"/>
                    <a:srcRect/>
                    <a:tile tx="0" ty="0" sx="100000" sy="100000" flip="none" algn="tl"/>
                  </a:blipFill>
                  <a:ln w="9525">
                    <a:solidFill>
                      <a:srgbClr val="000000"/>
                    </a:solidFill>
                    <a:miter lim="800000"/>
                  </a:ln>
                </p:spPr>
                <p:txBody>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endParaRPr lang="zh-CN" altLang="en-US" sz="2000">
                      <a:ea typeface="楷体_GB2312" pitchFamily="1" charset="-122"/>
                    </a:endParaRPr>
                  </a:p>
                </p:txBody>
              </p:sp>
            </p:grpSp>
            <p:grpSp>
              <p:nvGrpSpPr>
                <p:cNvPr id="70" name="组合 69"/>
                <p:cNvGrpSpPr/>
                <p:nvPr/>
              </p:nvGrpSpPr>
              <p:grpSpPr bwMode="auto">
                <a:xfrm>
                  <a:off x="1615140" y="2029567"/>
                  <a:ext cx="5786551" cy="938214"/>
                  <a:chOff x="136" y="-183"/>
                  <a:chExt cx="3523" cy="591"/>
                </a:xfrm>
              </p:grpSpPr>
              <p:sp>
                <p:nvSpPr>
                  <p:cNvPr id="72" name="矩形 10253"/>
                  <p:cNvSpPr>
                    <a:spLocks noChangeArrowheads="1"/>
                  </p:cNvSpPr>
                  <p:nvPr/>
                </p:nvSpPr>
                <p:spPr bwMode="auto">
                  <a:xfrm>
                    <a:off x="3309" y="-179"/>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73" name="组合 10254"/>
                  <p:cNvGrpSpPr/>
                  <p:nvPr/>
                </p:nvGrpSpPr>
                <p:grpSpPr bwMode="auto">
                  <a:xfrm>
                    <a:off x="136" y="-183"/>
                    <a:ext cx="3523" cy="591"/>
                    <a:chOff x="136" y="-183"/>
                    <a:chExt cx="3523" cy="591"/>
                  </a:xfrm>
                </p:grpSpPr>
                <p:sp>
                  <p:nvSpPr>
                    <p:cNvPr id="74" name="矩形 73"/>
                    <p:cNvSpPr/>
                    <p:nvPr/>
                  </p:nvSpPr>
                  <p:spPr>
                    <a:xfrm>
                      <a:off x="236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75"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76" name="矩形 75"/>
                    <p:cNvSpPr/>
                    <p:nvPr/>
                  </p:nvSpPr>
                  <p:spPr>
                    <a:xfrm>
                      <a:off x="900"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77" name="矩形 76"/>
                    <p:cNvSpPr/>
                    <p:nvPr/>
                  </p:nvSpPr>
                  <p:spPr>
                    <a:xfrm>
                      <a:off x="121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78" name="矩形 77"/>
                    <p:cNvSpPr/>
                    <p:nvPr/>
                  </p:nvSpPr>
                  <p:spPr>
                    <a:xfrm>
                      <a:off x="1497" y="181"/>
                      <a:ext cx="317"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79" name="矩形 78"/>
                    <p:cNvSpPr/>
                    <p:nvPr/>
                  </p:nvSpPr>
                  <p:spPr>
                    <a:xfrm>
                      <a:off x="2097" y="181"/>
                      <a:ext cx="272"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3</a:t>
                      </a:r>
                    </a:p>
                  </p:txBody>
                </p:sp>
                <p:sp>
                  <p:nvSpPr>
                    <p:cNvPr id="80" name="矩形 79"/>
                    <p:cNvSpPr/>
                    <p:nvPr/>
                  </p:nvSpPr>
                  <p:spPr>
                    <a:xfrm>
                      <a:off x="3228"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81" name="矩形 80"/>
                    <p:cNvSpPr/>
                    <p:nvPr/>
                  </p:nvSpPr>
                  <p:spPr>
                    <a:xfrm>
                      <a:off x="2595" y="111"/>
                      <a:ext cx="453" cy="22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82" name="矩形 81"/>
                    <p:cNvSpPr/>
                    <p:nvPr/>
                  </p:nvSpPr>
                  <p:spPr>
                    <a:xfrm>
                      <a:off x="1814"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83" name="矩形 82"/>
                    <p:cNvSpPr/>
                    <p:nvPr/>
                  </p:nvSpPr>
                  <p:spPr>
                    <a:xfrm>
                      <a:off x="3546" y="181"/>
                      <a:ext cx="113"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sp>
                  <p:nvSpPr>
                    <p:cNvPr id="84"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85" name="矩形 10266"/>
                    <p:cNvSpPr>
                      <a:spLocks noChangeArrowheads="1"/>
                    </p:cNvSpPr>
                    <p:nvPr/>
                  </p:nvSpPr>
                  <p:spPr bwMode="auto">
                    <a:xfrm>
                      <a:off x="2780" y="-183"/>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rear</a:t>
                      </a:r>
                    </a:p>
                  </p:txBody>
                </p:sp>
                <p:sp>
                  <p:nvSpPr>
                    <p:cNvPr id="86" name="直接连接符 10268"/>
                    <p:cNvSpPr>
                      <a:spLocks noChangeShapeType="1"/>
                    </p:cNvSpPr>
                    <p:nvPr/>
                  </p:nvSpPr>
                  <p:spPr bwMode="auto">
                    <a:xfrm>
                      <a:off x="1269" y="272"/>
                      <a:ext cx="227"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7" name="直接连接符 10269"/>
                    <p:cNvSpPr>
                      <a:spLocks noChangeShapeType="1"/>
                    </p:cNvSpPr>
                    <p:nvPr/>
                  </p:nvSpPr>
                  <p:spPr bwMode="auto">
                    <a:xfrm>
                      <a:off x="1861"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8" name="直接连接符 10270"/>
                    <p:cNvSpPr>
                      <a:spLocks noChangeShapeType="1"/>
                    </p:cNvSpPr>
                    <p:nvPr/>
                  </p:nvSpPr>
                  <p:spPr bwMode="auto">
                    <a:xfrm>
                      <a:off x="2415" y="272"/>
                      <a:ext cx="22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9" name="直接连接符 10271"/>
                    <p:cNvSpPr>
                      <a:spLocks noChangeShapeType="1"/>
                    </p:cNvSpPr>
                    <p:nvPr/>
                  </p:nvSpPr>
                  <p:spPr bwMode="auto">
                    <a:xfrm>
                      <a:off x="2990"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0" name="直接连接符 10267"/>
                    <p:cNvSpPr>
                      <a:spLocks noChangeShapeType="1"/>
                    </p:cNvSpPr>
                    <p:nvPr/>
                  </p:nvSpPr>
                  <p:spPr bwMode="auto">
                    <a:xfrm>
                      <a:off x="655" y="272"/>
                      <a:ext cx="24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71" name="直接连接符 10267"/>
                <p:cNvSpPr>
                  <a:spLocks noChangeShapeType="1"/>
                </p:cNvSpPr>
                <p:nvPr/>
              </p:nvSpPr>
              <p:spPr bwMode="auto">
                <a:xfrm rot="5400000">
                  <a:off x="6805078" y="2406211"/>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5" name="组合 64"/>
              <p:cNvGrpSpPr/>
              <p:nvPr/>
            </p:nvGrpSpPr>
            <p:grpSpPr>
              <a:xfrm>
                <a:off x="3978675" y="2851747"/>
                <a:ext cx="5503166" cy="409607"/>
                <a:chOff x="3978675" y="2851747"/>
                <a:chExt cx="5503166" cy="409607"/>
              </a:xfrm>
            </p:grpSpPr>
            <p:cxnSp>
              <p:nvCxnSpPr>
                <p:cNvPr id="66" name="直接连接符 65"/>
                <p:cNvCxnSpPr/>
                <p:nvPr/>
              </p:nvCxnSpPr>
              <p:spPr>
                <a:xfrm>
                  <a:off x="3978675" y="3252333"/>
                  <a:ext cx="5503166" cy="747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3978675" y="3044630"/>
                  <a:ext cx="0" cy="207044"/>
                </a:xfrm>
                <a:prstGeom prst="line">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9481841" y="2851747"/>
                  <a:ext cx="0" cy="40960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63" name="直接连接符 10268"/>
            <p:cNvSpPr>
              <a:spLocks noChangeShapeType="1"/>
            </p:cNvSpPr>
            <p:nvPr/>
          </p:nvSpPr>
          <p:spPr bwMode="auto">
            <a:xfrm flipV="1">
              <a:off x="7740353" y="1754085"/>
              <a:ext cx="313731" cy="789"/>
            </a:xfrm>
            <a:prstGeom prst="line">
              <a:avLst/>
            </a:prstGeom>
            <a:noFill/>
            <a:ln w="9525">
              <a:solidFill>
                <a:srgbClr val="FF0000"/>
              </a:solidFill>
              <a:round/>
              <a:headEnd type="oval"/>
              <a:tailEnd type="none" w="med" len="med"/>
            </a:ln>
            <a:extLst>
              <a:ext uri="{909E8E84-426E-40DD-AFC4-6F175D3DCCD1}">
                <a14:hiddenFill xmlns:a14="http://schemas.microsoft.com/office/drawing/2010/main" xmlns="">
                  <a:noFill/>
                </a14:hiddenFill>
              </a:ext>
            </a:extLst>
          </p:spPr>
          <p:txBody>
            <a:bodyPr/>
            <a:lstStyle/>
            <a:p>
              <a:endParaRPr lang="zh-CN" altLang="en-US"/>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7" dur="500"/>
                                        <p:tgtEl>
                                          <p:spTgt spid="2969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10" dur="500"/>
                                        <p:tgtEl>
                                          <p:spTgt spid="296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ppt_x"/>
                                          </p:val>
                                        </p:tav>
                                        <p:tav tm="100000">
                                          <p:val>
                                            <p:strVal val="#ppt_x"/>
                                          </p:val>
                                        </p:tav>
                                      </p:tavLst>
                                    </p:anim>
                                    <p:anim calcmode="lin" valueType="num">
                                      <p:cBhvr additive="base">
                                        <p:cTn id="16"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9699">
                                            <p:txEl>
                                              <p:pRg st="6" end="6"/>
                                            </p:txEl>
                                          </p:spTgt>
                                        </p:tgtEl>
                                        <p:attrNameLst>
                                          <p:attrName>style.visibility</p:attrName>
                                        </p:attrNameLst>
                                      </p:cBhvr>
                                      <p:to>
                                        <p:strVal val="visible"/>
                                      </p:to>
                                    </p:set>
                                    <p:animEffect transition="in" filter="blinds(horizontal)">
                                      <p:cBhvr>
                                        <p:cTn id="21" dur="500"/>
                                        <p:tgtEl>
                                          <p:spTgt spid="29699">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9699">
                                            <p:txEl>
                                              <p:pRg st="7" end="7"/>
                                            </p:txEl>
                                          </p:spTgt>
                                        </p:tgtEl>
                                        <p:attrNameLst>
                                          <p:attrName>style.visibility</p:attrName>
                                        </p:attrNameLst>
                                      </p:cBhvr>
                                      <p:to>
                                        <p:strVal val="visible"/>
                                      </p:to>
                                    </p:set>
                                    <p:animEffect transition="in" filter="blinds(horizontal)">
                                      <p:cBhvr>
                                        <p:cTn id="26" dur="500"/>
                                        <p:tgtEl>
                                          <p:spTgt spid="29699">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9699">
                                            <p:txEl>
                                              <p:pRg st="8" end="8"/>
                                            </p:txEl>
                                          </p:spTgt>
                                        </p:tgtEl>
                                        <p:attrNameLst>
                                          <p:attrName>style.visibility</p:attrName>
                                        </p:attrNameLst>
                                      </p:cBhvr>
                                      <p:to>
                                        <p:strVal val="visible"/>
                                      </p:to>
                                    </p:set>
                                    <p:animEffect transition="in" filter="blinds(horizontal)">
                                      <p:cBhvr>
                                        <p:cTn id="31" dur="500"/>
                                        <p:tgtEl>
                                          <p:spTgt spid="296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30722"/>
          <p:cNvSpPr>
            <a:spLocks noGrp="1" noChangeArrowheads="1"/>
          </p:cNvSpPr>
          <p:nvPr>
            <p:ph idx="1"/>
          </p:nvPr>
        </p:nvSpPr>
        <p:spPr>
          <a:xfrm>
            <a:off x="457200" y="1052737"/>
            <a:ext cx="8686800" cy="5040560"/>
          </a:xfrm>
        </p:spPr>
        <p:txBody>
          <a:bodyPr/>
          <a:lstStyle/>
          <a:p>
            <a:pPr>
              <a:lnSpc>
                <a:spcPct val="80000"/>
              </a:lnSpc>
              <a:buClr>
                <a:srgbClr val="FF0000"/>
              </a:buClr>
              <a:buFont typeface="Wingdings" panose="05000000000000000000" pitchFamily="2" charset="2"/>
              <a:buChar char="n"/>
            </a:pPr>
            <a:r>
              <a:rPr lang="zh-CN" altLang="en-US" sz="2800" b="1" dirty="0">
                <a:solidFill>
                  <a:srgbClr val="FF0000"/>
                </a:solidFill>
              </a:rPr>
              <a:t>应用</a:t>
            </a:r>
            <a:r>
              <a:rPr lang="zh-CN" altLang="en-US" sz="2800" b="1" dirty="0"/>
              <a:t>：将</a:t>
            </a:r>
            <a:r>
              <a:rPr lang="en-US" altLang="zh-CN" sz="2800" b="1" dirty="0"/>
              <a:t>A</a:t>
            </a:r>
            <a:r>
              <a:rPr lang="zh-CN" altLang="en-US" sz="2800" b="1" dirty="0"/>
              <a:t>、</a:t>
            </a:r>
            <a:r>
              <a:rPr lang="en-US" altLang="zh-CN" sz="2800" b="1" dirty="0"/>
              <a:t>B</a:t>
            </a:r>
            <a:r>
              <a:rPr lang="zh-CN" altLang="en-US" sz="2800" b="1" dirty="0"/>
              <a:t>两链表首尾相连</a:t>
            </a:r>
          </a:p>
          <a:p>
            <a:pPr>
              <a:lnSpc>
                <a:spcPct val="80000"/>
              </a:lnSpc>
              <a:buFont typeface="Wingdings" panose="05000000000000000000" pitchFamily="2" charset="2"/>
              <a:buNone/>
            </a:pPr>
            <a:endParaRPr lang="zh-CN" altLang="en-US" sz="2000" b="1" dirty="0"/>
          </a:p>
          <a:p>
            <a:pPr>
              <a:lnSpc>
                <a:spcPct val="80000"/>
              </a:lnSpc>
              <a:buFont typeface="Wingdings" panose="05000000000000000000" pitchFamily="2" charset="2"/>
              <a:buNone/>
            </a:pPr>
            <a:endParaRPr lang="zh-CN" altLang="en-US" sz="2000" b="1" dirty="0"/>
          </a:p>
          <a:p>
            <a:pPr>
              <a:lnSpc>
                <a:spcPct val="80000"/>
              </a:lnSpc>
              <a:buFont typeface="Wingdings" panose="05000000000000000000" pitchFamily="2" charset="2"/>
              <a:buNone/>
            </a:pPr>
            <a:endParaRPr lang="zh-CN" altLang="en-US" sz="2000" b="1" dirty="0"/>
          </a:p>
          <a:p>
            <a:pPr>
              <a:lnSpc>
                <a:spcPct val="80000"/>
              </a:lnSpc>
              <a:buFont typeface="Wingdings" panose="05000000000000000000" pitchFamily="2" charset="2"/>
              <a:buNone/>
            </a:pPr>
            <a:endParaRPr lang="zh-CN" altLang="en-US" sz="2000" b="1" dirty="0"/>
          </a:p>
          <a:p>
            <a:pPr>
              <a:lnSpc>
                <a:spcPct val="80000"/>
              </a:lnSpc>
              <a:buFont typeface="Wingdings" panose="05000000000000000000" pitchFamily="2" charset="2"/>
              <a:buNone/>
            </a:pPr>
            <a:endParaRPr lang="zh-CN" altLang="en-US" sz="2000" b="1" dirty="0"/>
          </a:p>
          <a:p>
            <a:pPr>
              <a:lnSpc>
                <a:spcPct val="80000"/>
              </a:lnSpc>
              <a:buFont typeface="Wingdings" panose="05000000000000000000" pitchFamily="2" charset="2"/>
              <a:buNone/>
            </a:pPr>
            <a:endParaRPr lang="zh-CN" altLang="en-US" sz="2000" b="1" dirty="0"/>
          </a:p>
          <a:p>
            <a:pPr>
              <a:lnSpc>
                <a:spcPct val="80000"/>
              </a:lnSpc>
              <a:buFont typeface="Wingdings" panose="05000000000000000000" pitchFamily="2" charset="2"/>
              <a:buNone/>
            </a:pPr>
            <a:endParaRPr lang="zh-CN" altLang="en-US" sz="2200" b="1" dirty="0">
              <a:solidFill>
                <a:schemeClr val="accent2"/>
              </a:solidFill>
            </a:endParaRPr>
          </a:p>
          <a:p>
            <a:pPr>
              <a:lnSpc>
                <a:spcPct val="80000"/>
              </a:lnSpc>
              <a:buFont typeface="Wingdings" panose="05000000000000000000" pitchFamily="2" charset="2"/>
              <a:buNone/>
            </a:pPr>
            <a:endParaRPr lang="zh-CN" altLang="en-US" sz="2200" b="1" dirty="0">
              <a:solidFill>
                <a:schemeClr val="accent2"/>
              </a:solidFill>
            </a:endParaRPr>
          </a:p>
          <a:p>
            <a:pPr>
              <a:lnSpc>
                <a:spcPct val="80000"/>
              </a:lnSpc>
              <a:spcBef>
                <a:spcPts val="1200"/>
              </a:spcBef>
              <a:buClr>
                <a:srgbClr val="FF0000"/>
              </a:buClr>
              <a:buFont typeface="Wingdings" panose="05000000000000000000" pitchFamily="2" charset="2"/>
              <a:buChar char="ü"/>
            </a:pPr>
            <a:r>
              <a:rPr lang="zh-CN" altLang="en-US" sz="2200" b="1" dirty="0">
                <a:solidFill>
                  <a:srgbClr val="FF0000"/>
                </a:solidFill>
              </a:rPr>
              <a:t>实现部分语句为：</a:t>
            </a:r>
          </a:p>
          <a:p>
            <a:pPr>
              <a:lnSpc>
                <a:spcPct val="80000"/>
              </a:lnSpc>
              <a:buFont typeface="Wingdings" panose="05000000000000000000" pitchFamily="2" charset="2"/>
              <a:buNone/>
            </a:pPr>
            <a:r>
              <a:rPr lang="en-US" altLang="zh-CN" sz="2200" b="1" dirty="0">
                <a:solidFill>
                  <a:schemeClr val="accent2"/>
                </a:solidFill>
              </a:rPr>
              <a:t>     </a:t>
            </a:r>
            <a:r>
              <a:rPr lang="en-US" altLang="zh-CN" sz="2200" b="1" i="1" dirty="0"/>
              <a:t>u</a:t>
            </a:r>
            <a:r>
              <a:rPr lang="en-US" altLang="zh-CN" sz="2200" b="1" dirty="0"/>
              <a:t> = </a:t>
            </a:r>
            <a:r>
              <a:rPr lang="en-US" altLang="zh-CN" sz="2200" b="1" dirty="0" err="1"/>
              <a:t>rearA</a:t>
            </a:r>
            <a:r>
              <a:rPr lang="en-US" altLang="zh-CN" sz="2200" b="1" dirty="0"/>
              <a:t> </a:t>
            </a:r>
            <a:r>
              <a:rPr lang="en-US" altLang="zh-CN" sz="1800" dirty="0">
                <a:cs typeface="Times New Roman" panose="02020603050405020304" pitchFamily="18" charset="0"/>
                <a:sym typeface="Wingdings" panose="05000000000000000000" pitchFamily="2" charset="2"/>
              </a:rPr>
              <a:t></a:t>
            </a:r>
            <a:r>
              <a:rPr lang="en-US" altLang="zh-CN" sz="2200" b="1" dirty="0"/>
              <a:t> next;                                                                       </a:t>
            </a:r>
          </a:p>
          <a:p>
            <a:pPr>
              <a:lnSpc>
                <a:spcPct val="80000"/>
              </a:lnSpc>
              <a:buFont typeface="Wingdings" panose="05000000000000000000" pitchFamily="2" charset="2"/>
              <a:buNone/>
            </a:pPr>
            <a:r>
              <a:rPr lang="en-US" altLang="zh-CN" sz="2200" b="1" dirty="0"/>
              <a:t>     </a:t>
            </a:r>
            <a:r>
              <a:rPr lang="en-US" altLang="zh-CN" sz="2200" b="1" dirty="0" err="1"/>
              <a:t>rearA</a:t>
            </a:r>
            <a:r>
              <a:rPr lang="en-US" altLang="zh-CN" sz="2200" b="1" dirty="0"/>
              <a:t> </a:t>
            </a:r>
            <a:r>
              <a:rPr lang="en-US" altLang="zh-CN" sz="1800" dirty="0">
                <a:cs typeface="Times New Roman" panose="02020603050405020304" pitchFamily="18" charset="0"/>
                <a:sym typeface="Wingdings" panose="05000000000000000000" pitchFamily="2" charset="2"/>
              </a:rPr>
              <a:t></a:t>
            </a:r>
            <a:r>
              <a:rPr lang="en-US" altLang="zh-CN" sz="2200" b="1" dirty="0"/>
              <a:t> next = </a:t>
            </a:r>
            <a:r>
              <a:rPr lang="en-US" altLang="zh-CN" sz="2200" b="1" dirty="0" err="1"/>
              <a:t>rearB</a:t>
            </a:r>
            <a:r>
              <a:rPr lang="en-US" altLang="zh-CN" sz="2200" b="1" dirty="0"/>
              <a:t> </a:t>
            </a:r>
            <a:r>
              <a:rPr lang="en-US" altLang="zh-CN" sz="1800" dirty="0">
                <a:cs typeface="Times New Roman" panose="02020603050405020304" pitchFamily="18" charset="0"/>
                <a:sym typeface="Wingdings" panose="05000000000000000000" pitchFamily="2" charset="2"/>
              </a:rPr>
              <a:t></a:t>
            </a:r>
            <a:r>
              <a:rPr lang="en-US" altLang="zh-CN" sz="2200" b="1" dirty="0"/>
              <a:t> next </a:t>
            </a:r>
            <a:r>
              <a:rPr lang="en-US" altLang="zh-CN" sz="1800" dirty="0">
                <a:cs typeface="Times New Roman" panose="02020603050405020304" pitchFamily="18" charset="0"/>
                <a:sym typeface="Wingdings" panose="05000000000000000000" pitchFamily="2" charset="2"/>
              </a:rPr>
              <a:t></a:t>
            </a:r>
            <a:r>
              <a:rPr lang="en-US" altLang="zh-CN" sz="2200" b="1" dirty="0"/>
              <a:t> next; </a:t>
            </a:r>
          </a:p>
          <a:p>
            <a:pPr>
              <a:lnSpc>
                <a:spcPct val="80000"/>
              </a:lnSpc>
              <a:buFont typeface="Wingdings" panose="05000000000000000000" pitchFamily="2" charset="2"/>
              <a:buNone/>
            </a:pPr>
            <a:r>
              <a:rPr lang="en-US" altLang="zh-CN" sz="2200" b="1" dirty="0"/>
              <a:t>     </a:t>
            </a:r>
            <a:r>
              <a:rPr lang="en-US" altLang="zh-CN" sz="2200" b="1" dirty="0">
                <a:solidFill>
                  <a:srgbClr val="0000FF"/>
                </a:solidFill>
              </a:rPr>
              <a:t>delete</a:t>
            </a:r>
            <a:r>
              <a:rPr lang="en-US" altLang="zh-CN" sz="2200" b="1" dirty="0"/>
              <a:t> </a:t>
            </a:r>
            <a:r>
              <a:rPr lang="en-US" altLang="zh-CN" sz="2200" b="1" dirty="0" err="1"/>
              <a:t>rearB</a:t>
            </a:r>
            <a:r>
              <a:rPr lang="en-US" altLang="zh-CN" sz="2200" b="1" dirty="0"/>
              <a:t> </a:t>
            </a:r>
            <a:r>
              <a:rPr lang="en-US" altLang="zh-CN" sz="1800" dirty="0">
                <a:cs typeface="Times New Roman" panose="02020603050405020304" pitchFamily="18" charset="0"/>
                <a:sym typeface="Wingdings" panose="05000000000000000000" pitchFamily="2" charset="2"/>
              </a:rPr>
              <a:t></a:t>
            </a:r>
            <a:r>
              <a:rPr lang="en-US" altLang="zh-CN" sz="2200" b="1" dirty="0"/>
              <a:t> next;  </a:t>
            </a:r>
          </a:p>
          <a:p>
            <a:pPr>
              <a:lnSpc>
                <a:spcPct val="80000"/>
              </a:lnSpc>
              <a:buFont typeface="Wingdings" panose="05000000000000000000" pitchFamily="2" charset="2"/>
              <a:buNone/>
            </a:pPr>
            <a:r>
              <a:rPr lang="en-US" altLang="zh-CN" sz="2200" b="1" dirty="0"/>
              <a:t>     </a:t>
            </a:r>
            <a:r>
              <a:rPr lang="en-US" altLang="zh-CN" sz="2200" b="1" dirty="0" err="1" smtClean="0"/>
              <a:t>rear</a:t>
            </a:r>
            <a:r>
              <a:rPr lang="en-US" altLang="zh-CN" sz="2200" b="1" dirty="0" err="1" smtClean="0">
                <a:solidFill>
                  <a:srgbClr val="FF0000"/>
                </a:solidFill>
              </a:rPr>
              <a:t>B</a:t>
            </a:r>
            <a:r>
              <a:rPr lang="en-US" altLang="zh-CN" sz="2200" b="1" dirty="0" smtClean="0"/>
              <a:t> </a:t>
            </a:r>
            <a:r>
              <a:rPr lang="en-US" altLang="zh-CN" sz="1800" dirty="0">
                <a:cs typeface="Times New Roman" panose="02020603050405020304" pitchFamily="18" charset="0"/>
                <a:sym typeface="Wingdings" panose="05000000000000000000" pitchFamily="2" charset="2"/>
              </a:rPr>
              <a:t></a:t>
            </a:r>
            <a:r>
              <a:rPr lang="en-US" altLang="zh-CN" sz="2200" b="1" dirty="0"/>
              <a:t> next = u;  </a:t>
            </a:r>
          </a:p>
          <a:p>
            <a:pPr>
              <a:lnSpc>
                <a:spcPct val="80000"/>
              </a:lnSpc>
              <a:buFont typeface="Wingdings" panose="05000000000000000000" pitchFamily="2" charset="2"/>
              <a:buNone/>
            </a:pPr>
            <a:r>
              <a:rPr lang="en-US" altLang="zh-CN" sz="2200" b="1" dirty="0"/>
              <a:t>     </a:t>
            </a:r>
            <a:r>
              <a:rPr lang="en-US" altLang="zh-CN" sz="2200" b="1" dirty="0" err="1"/>
              <a:t>rearA</a:t>
            </a:r>
            <a:r>
              <a:rPr lang="en-US" altLang="zh-CN" sz="2200" b="1" dirty="0"/>
              <a:t> = </a:t>
            </a:r>
            <a:r>
              <a:rPr lang="en-US" altLang="zh-CN" sz="2200" b="1" dirty="0" err="1"/>
              <a:t>rearB</a:t>
            </a:r>
            <a:r>
              <a:rPr lang="en-US" altLang="zh-CN" sz="2200" b="1" dirty="0"/>
              <a:t>;</a:t>
            </a:r>
            <a:r>
              <a:rPr lang="zh-CN" altLang="en-US" sz="2200" b="1" dirty="0"/>
              <a:t>  </a:t>
            </a:r>
            <a:endParaRPr lang="zh-CN" altLang="en-US" sz="2200" dirty="0"/>
          </a:p>
        </p:txBody>
      </p:sp>
      <p:sp>
        <p:nvSpPr>
          <p:cNvPr id="7"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C2B5FB87-0440-4BEA-9A96-E38484460E38}" type="slidenum">
              <a:rPr lang="zh-CN" altLang="en-US" smtClean="0">
                <a:latin typeface="Times New Roman" panose="02020603050405020304" pitchFamily="18" charset="0"/>
              </a:rPr>
              <a:pPr/>
              <a:t>32</a:t>
            </a:fld>
            <a:endParaRPr lang="zh-CN" altLang="en-US">
              <a:latin typeface="Times New Roman" panose="02020603050405020304" pitchFamily="18" charset="0"/>
            </a:endParaRPr>
          </a:p>
        </p:txBody>
      </p:sp>
      <p:grpSp>
        <p:nvGrpSpPr>
          <p:cNvPr id="52" name="组合 109"/>
          <p:cNvGrpSpPr/>
          <p:nvPr/>
        </p:nvGrpSpPr>
        <p:grpSpPr>
          <a:xfrm>
            <a:off x="501589" y="114064"/>
            <a:ext cx="6715062" cy="651944"/>
            <a:chOff x="956926" y="4599564"/>
            <a:chExt cx="6715062" cy="651944"/>
          </a:xfrm>
        </p:grpSpPr>
        <p:sp>
          <p:nvSpPr>
            <p:cNvPr id="53"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54" name="图片 53"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55" name="TextBox 6"/>
            <p:cNvSpPr txBox="1">
              <a:spLocks noChangeArrowheads="1"/>
            </p:cNvSpPr>
            <p:nvPr/>
          </p:nvSpPr>
          <p:spPr bwMode="auto">
            <a:xfrm>
              <a:off x="1129302" y="4599564"/>
              <a:ext cx="654268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5.4 </a:t>
              </a:r>
              <a:r>
                <a:rPr lang="zh-CN" altLang="en-US" sz="3600" b="1" dirty="0">
                  <a:latin typeface="Times New Roman" panose="02020603050405020304" pitchFamily="18" charset="0"/>
                  <a:ea typeface="黑体" panose="02010609060101010101" pitchFamily="49" charset="-122"/>
                </a:rPr>
                <a:t>其它结构形式的链表</a:t>
              </a:r>
              <a:endParaRPr lang="zh-CN" altLang="en-US" sz="3600" b="1" dirty="0">
                <a:latin typeface="黑体" panose="02010609060101010101" pitchFamily="49" charset="-122"/>
                <a:ea typeface="黑体" panose="02010609060101010101" pitchFamily="49" charset="-122"/>
              </a:endParaRPr>
            </a:p>
          </p:txBody>
        </p:sp>
      </p:grpSp>
      <p:grpSp>
        <p:nvGrpSpPr>
          <p:cNvPr id="59" name="组合 58"/>
          <p:cNvGrpSpPr/>
          <p:nvPr/>
        </p:nvGrpSpPr>
        <p:grpSpPr>
          <a:xfrm>
            <a:off x="1430100" y="1412776"/>
            <a:ext cx="5786551" cy="938214"/>
            <a:chOff x="1615140" y="2029567"/>
            <a:chExt cx="5786551" cy="938214"/>
          </a:xfrm>
        </p:grpSpPr>
        <p:grpSp>
          <p:nvGrpSpPr>
            <p:cNvPr id="64" name="组合 63"/>
            <p:cNvGrpSpPr/>
            <p:nvPr/>
          </p:nvGrpSpPr>
          <p:grpSpPr>
            <a:xfrm>
              <a:off x="1868851" y="2608965"/>
              <a:ext cx="672880" cy="355601"/>
              <a:chOff x="1386100" y="6209480"/>
              <a:chExt cx="672880" cy="355601"/>
            </a:xfrm>
          </p:grpSpPr>
          <p:sp>
            <p:nvSpPr>
              <p:cNvPr id="86" name="矩形 85"/>
              <p:cNvSpPr/>
              <p:nvPr/>
            </p:nvSpPr>
            <p:spPr bwMode="auto">
              <a:xfrm>
                <a:off x="1909512" y="6209521"/>
                <a:ext cx="149468" cy="35401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87" name="矩形 21542"/>
              <p:cNvSpPr>
                <a:spLocks noChangeArrowheads="1"/>
              </p:cNvSpPr>
              <p:nvPr/>
            </p:nvSpPr>
            <p:spPr bwMode="auto">
              <a:xfrm>
                <a:off x="1386100" y="6209480"/>
                <a:ext cx="522100" cy="355601"/>
              </a:xfrm>
              <a:prstGeom prst="rect">
                <a:avLst/>
              </a:prstGeom>
              <a:blipFill dpi="0" rotWithShape="0">
                <a:blip r:embed="rId3"/>
                <a:srcRect/>
                <a:tile tx="0" ty="0" sx="100000" sy="100000" flip="none" algn="tl"/>
              </a:blipFill>
              <a:ln w="9525">
                <a:solidFill>
                  <a:srgbClr val="000000"/>
                </a:solidFill>
                <a:miter lim="800000"/>
              </a:ln>
            </p:spPr>
            <p:txBody>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endParaRPr lang="zh-CN" altLang="en-US" sz="2000">
                  <a:ea typeface="楷体_GB2312" pitchFamily="1" charset="-122"/>
                </a:endParaRPr>
              </a:p>
            </p:txBody>
          </p:sp>
        </p:grpSp>
        <p:grpSp>
          <p:nvGrpSpPr>
            <p:cNvPr id="65" name="组合 64"/>
            <p:cNvGrpSpPr/>
            <p:nvPr/>
          </p:nvGrpSpPr>
          <p:grpSpPr bwMode="auto">
            <a:xfrm>
              <a:off x="1615140" y="2029567"/>
              <a:ext cx="5786551" cy="938214"/>
              <a:chOff x="136" y="-183"/>
              <a:chExt cx="3523" cy="591"/>
            </a:xfrm>
          </p:grpSpPr>
          <p:sp>
            <p:nvSpPr>
              <p:cNvPr id="67" name="矩形 10253"/>
              <p:cNvSpPr>
                <a:spLocks noChangeArrowheads="1"/>
              </p:cNvSpPr>
              <p:nvPr/>
            </p:nvSpPr>
            <p:spPr bwMode="auto">
              <a:xfrm>
                <a:off x="3309" y="-179"/>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68" name="组合 10254"/>
              <p:cNvGrpSpPr/>
              <p:nvPr/>
            </p:nvGrpSpPr>
            <p:grpSpPr bwMode="auto">
              <a:xfrm>
                <a:off x="136" y="-183"/>
                <a:ext cx="3523" cy="591"/>
                <a:chOff x="136" y="-183"/>
                <a:chExt cx="3523" cy="591"/>
              </a:xfrm>
            </p:grpSpPr>
            <p:sp>
              <p:nvSpPr>
                <p:cNvPr id="69" name="矩形 68"/>
                <p:cNvSpPr/>
                <p:nvPr/>
              </p:nvSpPr>
              <p:spPr>
                <a:xfrm>
                  <a:off x="236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70"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71" name="矩形 70"/>
                <p:cNvSpPr/>
                <p:nvPr/>
              </p:nvSpPr>
              <p:spPr>
                <a:xfrm>
                  <a:off x="900"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72" name="矩形 71"/>
                <p:cNvSpPr/>
                <p:nvPr/>
              </p:nvSpPr>
              <p:spPr>
                <a:xfrm>
                  <a:off x="121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73" name="矩形 72"/>
                <p:cNvSpPr/>
                <p:nvPr/>
              </p:nvSpPr>
              <p:spPr>
                <a:xfrm>
                  <a:off x="1497" y="181"/>
                  <a:ext cx="317"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74" name="矩形 73"/>
                <p:cNvSpPr/>
                <p:nvPr/>
              </p:nvSpPr>
              <p:spPr>
                <a:xfrm>
                  <a:off x="2097" y="181"/>
                  <a:ext cx="272"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3</a:t>
                  </a:r>
                </a:p>
              </p:txBody>
            </p:sp>
            <p:sp>
              <p:nvSpPr>
                <p:cNvPr id="75" name="矩形 74"/>
                <p:cNvSpPr/>
                <p:nvPr/>
              </p:nvSpPr>
              <p:spPr>
                <a:xfrm>
                  <a:off x="3228"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76" name="矩形 75"/>
                <p:cNvSpPr/>
                <p:nvPr/>
              </p:nvSpPr>
              <p:spPr>
                <a:xfrm>
                  <a:off x="2595" y="111"/>
                  <a:ext cx="453" cy="22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77" name="矩形 76"/>
                <p:cNvSpPr/>
                <p:nvPr/>
              </p:nvSpPr>
              <p:spPr>
                <a:xfrm>
                  <a:off x="1814"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78" name="矩形 77"/>
                <p:cNvSpPr/>
                <p:nvPr/>
              </p:nvSpPr>
              <p:spPr>
                <a:xfrm>
                  <a:off x="3546" y="181"/>
                  <a:ext cx="113"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sp>
              <p:nvSpPr>
                <p:cNvPr id="79"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80" name="矩形 10266"/>
                <p:cNvSpPr>
                  <a:spLocks noChangeArrowheads="1"/>
                </p:cNvSpPr>
                <p:nvPr/>
              </p:nvSpPr>
              <p:spPr bwMode="auto">
                <a:xfrm>
                  <a:off x="2780" y="-183"/>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err="1">
                      <a:solidFill>
                        <a:srgbClr val="FF0000"/>
                      </a:solidFill>
                      <a:ea typeface="楷体_GB2312" pitchFamily="1" charset="-122"/>
                    </a:rPr>
                    <a:t>rearA</a:t>
                  </a:r>
                  <a:endParaRPr lang="en-US" altLang="zh-CN" sz="2000" dirty="0">
                    <a:solidFill>
                      <a:srgbClr val="FF0000"/>
                    </a:solidFill>
                    <a:ea typeface="楷体_GB2312" pitchFamily="1" charset="-122"/>
                  </a:endParaRPr>
                </a:p>
              </p:txBody>
            </p:sp>
            <p:sp>
              <p:nvSpPr>
                <p:cNvPr id="81" name="直接连接符 10268"/>
                <p:cNvSpPr>
                  <a:spLocks noChangeShapeType="1"/>
                </p:cNvSpPr>
                <p:nvPr/>
              </p:nvSpPr>
              <p:spPr bwMode="auto">
                <a:xfrm>
                  <a:off x="1269" y="272"/>
                  <a:ext cx="227"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 name="直接连接符 10269"/>
                <p:cNvSpPr>
                  <a:spLocks noChangeShapeType="1"/>
                </p:cNvSpPr>
                <p:nvPr/>
              </p:nvSpPr>
              <p:spPr bwMode="auto">
                <a:xfrm>
                  <a:off x="1861"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3" name="直接连接符 10270"/>
                <p:cNvSpPr>
                  <a:spLocks noChangeShapeType="1"/>
                </p:cNvSpPr>
                <p:nvPr/>
              </p:nvSpPr>
              <p:spPr bwMode="auto">
                <a:xfrm>
                  <a:off x="2415" y="272"/>
                  <a:ext cx="22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4" name="直接连接符 10271"/>
                <p:cNvSpPr>
                  <a:spLocks noChangeShapeType="1"/>
                </p:cNvSpPr>
                <p:nvPr/>
              </p:nvSpPr>
              <p:spPr bwMode="auto">
                <a:xfrm>
                  <a:off x="2990"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5" name="直接连接符 10267"/>
                <p:cNvSpPr>
                  <a:spLocks noChangeShapeType="1"/>
                </p:cNvSpPr>
                <p:nvPr/>
              </p:nvSpPr>
              <p:spPr bwMode="auto">
                <a:xfrm>
                  <a:off x="655" y="272"/>
                  <a:ext cx="24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66" name="直接连接符 10267"/>
            <p:cNvSpPr>
              <a:spLocks noChangeShapeType="1"/>
            </p:cNvSpPr>
            <p:nvPr/>
          </p:nvSpPr>
          <p:spPr bwMode="auto">
            <a:xfrm rot="5400000">
              <a:off x="6805078" y="2406211"/>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8" name="组合 7"/>
          <p:cNvGrpSpPr/>
          <p:nvPr/>
        </p:nvGrpSpPr>
        <p:grpSpPr>
          <a:xfrm>
            <a:off x="1944861" y="2159695"/>
            <a:ext cx="5503166" cy="409607"/>
            <a:chOff x="3183634" y="4339034"/>
            <a:chExt cx="5503166" cy="409607"/>
          </a:xfrm>
        </p:grpSpPr>
        <p:grpSp>
          <p:nvGrpSpPr>
            <p:cNvPr id="60" name="组合 59"/>
            <p:cNvGrpSpPr/>
            <p:nvPr/>
          </p:nvGrpSpPr>
          <p:grpSpPr>
            <a:xfrm>
              <a:off x="3183634" y="4339034"/>
              <a:ext cx="5503166" cy="409607"/>
              <a:chOff x="3978675" y="2851747"/>
              <a:chExt cx="5503166" cy="409607"/>
            </a:xfrm>
          </p:grpSpPr>
          <p:cxnSp>
            <p:nvCxnSpPr>
              <p:cNvPr id="61" name="直接连接符 60"/>
              <p:cNvCxnSpPr/>
              <p:nvPr/>
            </p:nvCxnSpPr>
            <p:spPr>
              <a:xfrm>
                <a:off x="3978675" y="3252333"/>
                <a:ext cx="5503166" cy="747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3978675" y="3044630"/>
                <a:ext cx="0" cy="207044"/>
              </a:xfrm>
              <a:prstGeom prst="line">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9481841" y="2851747"/>
                <a:ext cx="0" cy="40960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8" name="直接连接符 10268"/>
            <p:cNvSpPr>
              <a:spLocks noChangeShapeType="1"/>
            </p:cNvSpPr>
            <p:nvPr/>
          </p:nvSpPr>
          <p:spPr bwMode="auto">
            <a:xfrm flipV="1">
              <a:off x="8373069" y="4339034"/>
              <a:ext cx="313731" cy="789"/>
            </a:xfrm>
            <a:prstGeom prst="line">
              <a:avLst/>
            </a:prstGeom>
            <a:noFill/>
            <a:ln w="9525">
              <a:solidFill>
                <a:srgbClr val="FF0000"/>
              </a:solidFill>
              <a:round/>
              <a:headEnd type="oval"/>
              <a:tailEnd type="non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91" name="组合 90"/>
          <p:cNvGrpSpPr/>
          <p:nvPr/>
        </p:nvGrpSpPr>
        <p:grpSpPr>
          <a:xfrm>
            <a:off x="1491764" y="2711353"/>
            <a:ext cx="5786551" cy="938214"/>
            <a:chOff x="1615140" y="2029567"/>
            <a:chExt cx="5786551" cy="938214"/>
          </a:xfrm>
        </p:grpSpPr>
        <p:grpSp>
          <p:nvGrpSpPr>
            <p:cNvPr id="96" name="组合 95"/>
            <p:cNvGrpSpPr/>
            <p:nvPr/>
          </p:nvGrpSpPr>
          <p:grpSpPr>
            <a:xfrm>
              <a:off x="1868851" y="2608965"/>
              <a:ext cx="672880" cy="355601"/>
              <a:chOff x="1386100" y="6209480"/>
              <a:chExt cx="672880" cy="355601"/>
            </a:xfrm>
          </p:grpSpPr>
          <p:sp>
            <p:nvSpPr>
              <p:cNvPr id="118" name="矩形 117"/>
              <p:cNvSpPr/>
              <p:nvPr/>
            </p:nvSpPr>
            <p:spPr bwMode="auto">
              <a:xfrm>
                <a:off x="1909512" y="6209521"/>
                <a:ext cx="149468" cy="35401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19" name="矩形 21542"/>
              <p:cNvSpPr>
                <a:spLocks noChangeArrowheads="1"/>
              </p:cNvSpPr>
              <p:nvPr/>
            </p:nvSpPr>
            <p:spPr bwMode="auto">
              <a:xfrm>
                <a:off x="1386100" y="6209480"/>
                <a:ext cx="522100" cy="355601"/>
              </a:xfrm>
              <a:prstGeom prst="rect">
                <a:avLst/>
              </a:prstGeom>
              <a:blipFill dpi="0" rotWithShape="0">
                <a:blip r:embed="rId3"/>
                <a:srcRect/>
                <a:tile tx="0" ty="0" sx="100000" sy="100000" flip="none" algn="tl"/>
              </a:blipFill>
              <a:ln w="9525">
                <a:solidFill>
                  <a:srgbClr val="000000"/>
                </a:solidFill>
                <a:miter lim="800000"/>
              </a:ln>
            </p:spPr>
            <p:txBody>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endParaRPr lang="zh-CN" altLang="en-US" sz="2000">
                  <a:ea typeface="楷体_GB2312" pitchFamily="1" charset="-122"/>
                </a:endParaRPr>
              </a:p>
            </p:txBody>
          </p:sp>
        </p:grpSp>
        <p:grpSp>
          <p:nvGrpSpPr>
            <p:cNvPr id="97" name="组合 96"/>
            <p:cNvGrpSpPr/>
            <p:nvPr/>
          </p:nvGrpSpPr>
          <p:grpSpPr bwMode="auto">
            <a:xfrm>
              <a:off x="1615140" y="2029567"/>
              <a:ext cx="5786551" cy="938214"/>
              <a:chOff x="136" y="-183"/>
              <a:chExt cx="3523" cy="591"/>
            </a:xfrm>
          </p:grpSpPr>
          <p:sp>
            <p:nvSpPr>
              <p:cNvPr id="99" name="矩形 10253"/>
              <p:cNvSpPr>
                <a:spLocks noChangeArrowheads="1"/>
              </p:cNvSpPr>
              <p:nvPr/>
            </p:nvSpPr>
            <p:spPr bwMode="auto">
              <a:xfrm>
                <a:off x="3309" y="-179"/>
                <a:ext cx="227" cy="227"/>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nvGrpSpPr>
              <p:cNvPr id="100" name="组合 10254"/>
              <p:cNvGrpSpPr/>
              <p:nvPr/>
            </p:nvGrpSpPr>
            <p:grpSpPr bwMode="auto">
              <a:xfrm>
                <a:off x="136" y="-183"/>
                <a:ext cx="3523" cy="591"/>
                <a:chOff x="136" y="-183"/>
                <a:chExt cx="3523" cy="591"/>
              </a:xfrm>
            </p:grpSpPr>
            <p:sp>
              <p:nvSpPr>
                <p:cNvPr id="101" name="矩形 100"/>
                <p:cNvSpPr/>
                <p:nvPr/>
              </p:nvSpPr>
              <p:spPr>
                <a:xfrm>
                  <a:off x="236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02" name="矩形 10255"/>
                <p:cNvSpPr>
                  <a:spLocks noChangeArrowheads="1"/>
                </p:cNvSpPr>
                <p:nvPr/>
              </p:nvSpPr>
              <p:spPr bwMode="auto">
                <a:xfrm>
                  <a:off x="72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03" name="矩形 102"/>
                <p:cNvSpPr/>
                <p:nvPr/>
              </p:nvSpPr>
              <p:spPr>
                <a:xfrm>
                  <a:off x="900"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104" name="矩形 103"/>
                <p:cNvSpPr/>
                <p:nvPr/>
              </p:nvSpPr>
              <p:spPr>
                <a:xfrm>
                  <a:off x="1218"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05" name="矩形 104"/>
                <p:cNvSpPr/>
                <p:nvPr/>
              </p:nvSpPr>
              <p:spPr>
                <a:xfrm>
                  <a:off x="1497" y="181"/>
                  <a:ext cx="317"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106" name="矩形 105"/>
                <p:cNvSpPr/>
                <p:nvPr/>
              </p:nvSpPr>
              <p:spPr>
                <a:xfrm>
                  <a:off x="2097" y="181"/>
                  <a:ext cx="272"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3</a:t>
                  </a:r>
                </a:p>
              </p:txBody>
            </p:sp>
            <p:sp>
              <p:nvSpPr>
                <p:cNvPr id="107" name="矩形 106"/>
                <p:cNvSpPr/>
                <p:nvPr/>
              </p:nvSpPr>
              <p:spPr>
                <a:xfrm>
                  <a:off x="3228" y="181"/>
                  <a:ext cx="318" cy="22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108" name="矩形 107"/>
                <p:cNvSpPr/>
                <p:nvPr/>
              </p:nvSpPr>
              <p:spPr>
                <a:xfrm>
                  <a:off x="2595" y="111"/>
                  <a:ext cx="453" cy="22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109" name="矩形 108"/>
                <p:cNvSpPr/>
                <p:nvPr/>
              </p:nvSpPr>
              <p:spPr>
                <a:xfrm>
                  <a:off x="1814" y="181"/>
                  <a:ext cx="91"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10" name="矩形 109"/>
                <p:cNvSpPr/>
                <p:nvPr/>
              </p:nvSpPr>
              <p:spPr>
                <a:xfrm>
                  <a:off x="3546" y="181"/>
                  <a:ext cx="113" cy="22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sp>
              <p:nvSpPr>
                <p:cNvPr id="111" name="矩形 10265"/>
                <p:cNvSpPr>
                  <a:spLocks noChangeArrowheads="1"/>
                </p:cNvSpPr>
                <p:nvPr/>
              </p:nvSpPr>
              <p:spPr bwMode="auto">
                <a:xfrm>
                  <a:off x="136" y="181"/>
                  <a:ext cx="227"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12" name="矩形 10266"/>
                <p:cNvSpPr>
                  <a:spLocks noChangeArrowheads="1"/>
                </p:cNvSpPr>
                <p:nvPr/>
              </p:nvSpPr>
              <p:spPr bwMode="auto">
                <a:xfrm>
                  <a:off x="2780" y="-183"/>
                  <a:ext cx="362"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err="1">
                      <a:solidFill>
                        <a:srgbClr val="FF0000"/>
                      </a:solidFill>
                      <a:ea typeface="楷体_GB2312" pitchFamily="1" charset="-122"/>
                    </a:rPr>
                    <a:t>rearB</a:t>
                  </a:r>
                  <a:endParaRPr lang="en-US" altLang="zh-CN" sz="2000" dirty="0">
                    <a:solidFill>
                      <a:srgbClr val="FF0000"/>
                    </a:solidFill>
                    <a:ea typeface="楷体_GB2312" pitchFamily="1" charset="-122"/>
                  </a:endParaRPr>
                </a:p>
              </p:txBody>
            </p:sp>
            <p:sp>
              <p:nvSpPr>
                <p:cNvPr id="113" name="直接连接符 10268"/>
                <p:cNvSpPr>
                  <a:spLocks noChangeShapeType="1"/>
                </p:cNvSpPr>
                <p:nvPr/>
              </p:nvSpPr>
              <p:spPr bwMode="auto">
                <a:xfrm>
                  <a:off x="1269" y="272"/>
                  <a:ext cx="227"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4" name="直接连接符 10269"/>
                <p:cNvSpPr>
                  <a:spLocks noChangeShapeType="1"/>
                </p:cNvSpPr>
                <p:nvPr/>
              </p:nvSpPr>
              <p:spPr bwMode="auto">
                <a:xfrm>
                  <a:off x="1861"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5" name="直接连接符 10270"/>
                <p:cNvSpPr>
                  <a:spLocks noChangeShapeType="1"/>
                </p:cNvSpPr>
                <p:nvPr/>
              </p:nvSpPr>
              <p:spPr bwMode="auto">
                <a:xfrm>
                  <a:off x="2415" y="272"/>
                  <a:ext cx="22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6" name="直接连接符 10271"/>
                <p:cNvSpPr>
                  <a:spLocks noChangeShapeType="1"/>
                </p:cNvSpPr>
                <p:nvPr/>
              </p:nvSpPr>
              <p:spPr bwMode="auto">
                <a:xfrm>
                  <a:off x="2990" y="272"/>
                  <a:ext cx="238"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7" name="直接连接符 10267"/>
                <p:cNvSpPr>
                  <a:spLocks noChangeShapeType="1"/>
                </p:cNvSpPr>
                <p:nvPr/>
              </p:nvSpPr>
              <p:spPr bwMode="auto">
                <a:xfrm>
                  <a:off x="655" y="272"/>
                  <a:ext cx="245" cy="0"/>
                </a:xfrm>
                <a:prstGeom prst="line">
                  <a:avLst/>
                </a:prstGeom>
                <a:noFill/>
                <a:ln w="9525">
                  <a:solidFill>
                    <a:schemeClr val="tx1"/>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98" name="直接连接符 10267"/>
            <p:cNvSpPr>
              <a:spLocks noChangeShapeType="1"/>
            </p:cNvSpPr>
            <p:nvPr/>
          </p:nvSpPr>
          <p:spPr bwMode="auto">
            <a:xfrm rot="5400000">
              <a:off x="6805078" y="2406211"/>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5" name="组合 14"/>
          <p:cNvGrpSpPr/>
          <p:nvPr/>
        </p:nvGrpSpPr>
        <p:grpSpPr>
          <a:xfrm>
            <a:off x="1965075" y="3458272"/>
            <a:ext cx="5503166" cy="409607"/>
            <a:chOff x="3203848" y="5637611"/>
            <a:chExt cx="5503166" cy="409607"/>
          </a:xfrm>
        </p:grpSpPr>
        <p:grpSp>
          <p:nvGrpSpPr>
            <p:cNvPr id="92" name="组合 91"/>
            <p:cNvGrpSpPr/>
            <p:nvPr/>
          </p:nvGrpSpPr>
          <p:grpSpPr>
            <a:xfrm>
              <a:off x="3203848" y="5637611"/>
              <a:ext cx="5503166" cy="409607"/>
              <a:chOff x="3978675" y="2851747"/>
              <a:chExt cx="5503166" cy="409607"/>
            </a:xfrm>
          </p:grpSpPr>
          <p:cxnSp>
            <p:nvCxnSpPr>
              <p:cNvPr id="93" name="直接连接符 92"/>
              <p:cNvCxnSpPr/>
              <p:nvPr/>
            </p:nvCxnSpPr>
            <p:spPr>
              <a:xfrm>
                <a:off x="3978675" y="3252333"/>
                <a:ext cx="5503166" cy="747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V="1">
                <a:off x="3978675" y="3044630"/>
                <a:ext cx="0" cy="207044"/>
              </a:xfrm>
              <a:prstGeom prst="line">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9481841" y="2851747"/>
                <a:ext cx="0" cy="40960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0" name="直接连接符 10268"/>
            <p:cNvSpPr>
              <a:spLocks noChangeShapeType="1"/>
            </p:cNvSpPr>
            <p:nvPr/>
          </p:nvSpPr>
          <p:spPr bwMode="auto">
            <a:xfrm flipV="1">
              <a:off x="8392887" y="5637611"/>
              <a:ext cx="313731" cy="789"/>
            </a:xfrm>
            <a:prstGeom prst="line">
              <a:avLst/>
            </a:prstGeom>
            <a:noFill/>
            <a:ln w="9525">
              <a:solidFill>
                <a:srgbClr val="FF0000"/>
              </a:solidFill>
              <a:round/>
              <a:headEnd type="oval"/>
              <a:tailEnd type="non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20" name="组合 119"/>
          <p:cNvGrpSpPr/>
          <p:nvPr/>
        </p:nvGrpSpPr>
        <p:grpSpPr>
          <a:xfrm>
            <a:off x="3004180" y="2262177"/>
            <a:ext cx="4443847" cy="1027027"/>
            <a:chOff x="4242953" y="4339034"/>
            <a:chExt cx="4443847" cy="1027027"/>
          </a:xfrm>
        </p:grpSpPr>
        <p:grpSp>
          <p:nvGrpSpPr>
            <p:cNvPr id="121" name="组合 120"/>
            <p:cNvGrpSpPr/>
            <p:nvPr/>
          </p:nvGrpSpPr>
          <p:grpSpPr>
            <a:xfrm>
              <a:off x="4242953" y="4339034"/>
              <a:ext cx="4443847" cy="1027027"/>
              <a:chOff x="5037994" y="2851747"/>
              <a:chExt cx="4443847" cy="1027027"/>
            </a:xfrm>
          </p:grpSpPr>
          <p:cxnSp>
            <p:nvCxnSpPr>
              <p:cNvPr id="123" name="直接连接符 122"/>
              <p:cNvCxnSpPr/>
              <p:nvPr/>
            </p:nvCxnSpPr>
            <p:spPr>
              <a:xfrm>
                <a:off x="5037994" y="3258029"/>
                <a:ext cx="4443847" cy="177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a:off x="5037994" y="3259018"/>
                <a:ext cx="3617" cy="619756"/>
              </a:xfrm>
              <a:prstGeom prst="line">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9481841" y="2851747"/>
                <a:ext cx="0" cy="40960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2" name="直接连接符 10268"/>
            <p:cNvSpPr>
              <a:spLocks noChangeShapeType="1"/>
            </p:cNvSpPr>
            <p:nvPr/>
          </p:nvSpPr>
          <p:spPr bwMode="auto">
            <a:xfrm flipV="1">
              <a:off x="8373069" y="4339034"/>
              <a:ext cx="313731" cy="789"/>
            </a:xfrm>
            <a:prstGeom prst="line">
              <a:avLst/>
            </a:prstGeom>
            <a:noFill/>
            <a:ln w="9525">
              <a:solidFill>
                <a:srgbClr val="FF0000"/>
              </a:solidFill>
              <a:round/>
              <a:headEnd type="oval"/>
              <a:tailEnd type="non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4" name="组合 23"/>
          <p:cNvGrpSpPr/>
          <p:nvPr/>
        </p:nvGrpSpPr>
        <p:grpSpPr>
          <a:xfrm>
            <a:off x="1491764" y="2169975"/>
            <a:ext cx="5976477" cy="1793549"/>
            <a:chOff x="2730537" y="4349314"/>
            <a:chExt cx="5976477" cy="1793549"/>
          </a:xfrm>
        </p:grpSpPr>
        <p:grpSp>
          <p:nvGrpSpPr>
            <p:cNvPr id="132" name="组合 131"/>
            <p:cNvGrpSpPr/>
            <p:nvPr/>
          </p:nvGrpSpPr>
          <p:grpSpPr>
            <a:xfrm>
              <a:off x="2730537" y="4349314"/>
              <a:ext cx="5976477" cy="1793549"/>
              <a:chOff x="2730537" y="4253669"/>
              <a:chExt cx="5976477" cy="1793549"/>
            </a:xfrm>
          </p:grpSpPr>
          <p:grpSp>
            <p:nvGrpSpPr>
              <p:cNvPr id="133" name="组合 132"/>
              <p:cNvGrpSpPr/>
              <p:nvPr/>
            </p:nvGrpSpPr>
            <p:grpSpPr>
              <a:xfrm>
                <a:off x="2730537" y="4253669"/>
                <a:ext cx="5976477" cy="1793549"/>
                <a:chOff x="3505364" y="1467805"/>
                <a:chExt cx="5976477" cy="1793549"/>
              </a:xfrm>
            </p:grpSpPr>
            <p:cxnSp>
              <p:nvCxnSpPr>
                <p:cNvPr id="135" name="直接连接符 134"/>
                <p:cNvCxnSpPr/>
                <p:nvPr/>
              </p:nvCxnSpPr>
              <p:spPr>
                <a:xfrm flipV="1">
                  <a:off x="3505364" y="3259807"/>
                  <a:ext cx="5976477" cy="154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V="1">
                  <a:off x="3508523" y="1467805"/>
                  <a:ext cx="3285" cy="1793397"/>
                </a:xfrm>
                <a:prstGeom prst="line">
                  <a:avLst/>
                </a:prstGeom>
                <a:ln w="127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9481841" y="2851747"/>
                  <a:ext cx="0" cy="40960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4" name="直接连接符 10268"/>
              <p:cNvSpPr>
                <a:spLocks noChangeShapeType="1"/>
              </p:cNvSpPr>
              <p:nvPr/>
            </p:nvSpPr>
            <p:spPr bwMode="auto">
              <a:xfrm flipV="1">
                <a:off x="8392887" y="5637611"/>
                <a:ext cx="313731" cy="789"/>
              </a:xfrm>
              <a:prstGeom prst="line">
                <a:avLst/>
              </a:prstGeom>
              <a:noFill/>
              <a:ln w="9525">
                <a:solidFill>
                  <a:srgbClr val="FF0000"/>
                </a:solidFill>
                <a:round/>
                <a:headEnd type="oval"/>
                <a:tailEnd type="none" w="med" len="med"/>
              </a:ln>
              <a:extLst>
                <a:ext uri="{909E8E84-426E-40DD-AFC4-6F175D3DCCD1}">
                  <a14:hiddenFill xmlns:a14="http://schemas.microsoft.com/office/drawing/2010/main" xmlns="">
                    <a:noFill/>
                  </a14:hiddenFill>
                </a:ext>
              </a:extLst>
            </p:spPr>
            <p:txBody>
              <a:bodyPr/>
              <a:lstStyle/>
              <a:p>
                <a:endParaRPr lang="zh-CN" altLang="en-US"/>
              </a:p>
            </p:txBody>
          </p:sp>
        </p:grpSp>
        <p:cxnSp>
          <p:nvCxnSpPr>
            <p:cNvPr id="19" name="直接箭头连接符 18"/>
            <p:cNvCxnSpPr/>
            <p:nvPr/>
          </p:nvCxnSpPr>
          <p:spPr>
            <a:xfrm>
              <a:off x="2736981" y="4351380"/>
              <a:ext cx="185603"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1244078" y="1381028"/>
            <a:ext cx="913826" cy="616546"/>
            <a:chOff x="2482851" y="3560367"/>
            <a:chExt cx="913826" cy="616546"/>
          </a:xfrm>
        </p:grpSpPr>
        <p:sp>
          <p:nvSpPr>
            <p:cNvPr id="6" name="矩形 30764"/>
            <p:cNvSpPr>
              <a:spLocks noChangeArrowheads="1"/>
            </p:cNvSpPr>
            <p:nvPr/>
          </p:nvSpPr>
          <p:spPr bwMode="auto">
            <a:xfrm>
              <a:off x="2482851" y="3560367"/>
              <a:ext cx="703263" cy="431800"/>
            </a:xfrm>
            <a:prstGeom prst="rect">
              <a:avLst/>
            </a:prstGeom>
            <a:solidFill>
              <a:schemeClr val="bg1"/>
            </a:solidFill>
            <a:ln>
              <a:noFill/>
            </a:ln>
          </p:spPr>
          <p:txBody>
            <a:bodyPr wrap="none" anchor="ctr"/>
            <a:lstStyle/>
            <a:p>
              <a:pPr algn="ctr" eaLnBrk="0" hangingPunct="0"/>
              <a:r>
                <a:rPr lang="en-US" altLang="zh-CN" b="1" i="1" dirty="0">
                  <a:solidFill>
                    <a:srgbClr val="FF0000"/>
                  </a:solidFill>
                  <a:latin typeface="Times New Roman" panose="02020603050405020304" pitchFamily="18" charset="0"/>
                  <a:cs typeface="Times New Roman" panose="02020603050405020304" pitchFamily="18" charset="0"/>
                </a:rPr>
                <a:t>u</a:t>
              </a:r>
            </a:p>
          </p:txBody>
        </p:sp>
        <p:sp>
          <p:nvSpPr>
            <p:cNvPr id="147" name="矩形 10253"/>
            <p:cNvSpPr>
              <a:spLocks noChangeArrowheads="1"/>
            </p:cNvSpPr>
            <p:nvPr/>
          </p:nvSpPr>
          <p:spPr bwMode="auto">
            <a:xfrm>
              <a:off x="3023828" y="3605412"/>
              <a:ext cx="372849" cy="360363"/>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48" name="直接连接符 10267"/>
            <p:cNvSpPr>
              <a:spLocks noChangeShapeType="1"/>
            </p:cNvSpPr>
            <p:nvPr/>
          </p:nvSpPr>
          <p:spPr bwMode="auto">
            <a:xfrm rot="5400000">
              <a:off x="3002092" y="3975706"/>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ppt_x"/>
                                          </p:val>
                                        </p:tav>
                                        <p:tav tm="100000">
                                          <p:val>
                                            <p:strVal val="#ppt_x"/>
                                          </p:val>
                                        </p:tav>
                                      </p:tavLst>
                                    </p:anim>
                                    <p:anim calcmode="lin" valueType="num">
                                      <p:cBhvr additive="base">
                                        <p:cTn id="12" dur="500" fill="hold"/>
                                        <p:tgtEl>
                                          <p:spTgt spid="5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1"/>
                                        </p:tgtEl>
                                        <p:attrNameLst>
                                          <p:attrName>style.visibility</p:attrName>
                                        </p:attrNameLst>
                                      </p:cBhvr>
                                      <p:to>
                                        <p:strVal val="visible"/>
                                      </p:to>
                                    </p:set>
                                    <p:anim calcmode="lin" valueType="num">
                                      <p:cBhvr additive="base">
                                        <p:cTn id="21" dur="500" fill="hold"/>
                                        <p:tgtEl>
                                          <p:spTgt spid="91"/>
                                        </p:tgtEl>
                                        <p:attrNameLst>
                                          <p:attrName>ppt_x</p:attrName>
                                        </p:attrNameLst>
                                      </p:cBhvr>
                                      <p:tavLst>
                                        <p:tav tm="0">
                                          <p:val>
                                            <p:strVal val="#ppt_x"/>
                                          </p:val>
                                        </p:tav>
                                        <p:tav tm="100000">
                                          <p:val>
                                            <p:strVal val="#ppt_x"/>
                                          </p:val>
                                        </p:tav>
                                      </p:tavLst>
                                    </p:anim>
                                    <p:anim calcmode="lin" valueType="num">
                                      <p:cBhvr additive="base">
                                        <p:cTn id="22" dur="500" fill="hold"/>
                                        <p:tgtEl>
                                          <p:spTgt spid="9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120"/>
                                        </p:tgtEl>
                                        <p:attrNameLst>
                                          <p:attrName>style.visibility</p:attrName>
                                        </p:attrNameLst>
                                      </p:cBhvr>
                                      <p:to>
                                        <p:strVal val="visible"/>
                                      </p:to>
                                    </p:set>
                                    <p:anim calcmode="lin" valueType="num">
                                      <p:cBhvr additive="base">
                                        <p:cTn id="39" dur="500" fill="hold"/>
                                        <p:tgtEl>
                                          <p:spTgt spid="120"/>
                                        </p:tgtEl>
                                        <p:attrNameLst>
                                          <p:attrName>ppt_x</p:attrName>
                                        </p:attrNameLst>
                                      </p:cBhvr>
                                      <p:tavLst>
                                        <p:tav tm="0">
                                          <p:val>
                                            <p:strVal val="#ppt_x"/>
                                          </p:val>
                                        </p:tav>
                                        <p:tav tm="100000">
                                          <p:val>
                                            <p:strVal val="#ppt_x"/>
                                          </p:val>
                                        </p:tav>
                                      </p:tavLst>
                                    </p:anim>
                                    <p:anim calcmode="lin" valueType="num">
                                      <p:cBhvr additive="base">
                                        <p:cTn id="4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0723">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0723">
                                            <p:txEl>
                                              <p:pRg st="12" end="1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0723">
                                            <p:txEl>
                                              <p:pRg st="13" end="1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072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31746"/>
          <p:cNvSpPr>
            <a:spLocks noGrp="1" noChangeArrowheads="1"/>
          </p:cNvSpPr>
          <p:nvPr>
            <p:ph idx="1"/>
          </p:nvPr>
        </p:nvSpPr>
        <p:spPr>
          <a:xfrm>
            <a:off x="457200" y="980729"/>
            <a:ext cx="8579296" cy="5112568"/>
          </a:xfrm>
        </p:spPr>
        <p:txBody>
          <a:bodyPr/>
          <a:lstStyle/>
          <a:p>
            <a:pPr>
              <a:buClr>
                <a:srgbClr val="FF0000"/>
              </a:buClr>
              <a:buFont typeface="Wingdings" panose="05000000000000000000" pitchFamily="2" charset="2"/>
              <a:buChar char="Ø"/>
            </a:pPr>
            <a:r>
              <a:rPr lang="en-US" altLang="zh-CN" sz="2800" b="1" dirty="0"/>
              <a:t>3. </a:t>
            </a:r>
            <a:r>
              <a:rPr lang="zh-CN" altLang="en-US" sz="2800" b="1" dirty="0"/>
              <a:t>双链表</a:t>
            </a:r>
            <a:r>
              <a:rPr lang="en-US" altLang="zh-CN" sz="2800" b="1" dirty="0"/>
              <a:t>(</a:t>
            </a:r>
            <a:r>
              <a:rPr lang="en-US" altLang="zh-CN" sz="2800" dirty="0">
                <a:solidFill>
                  <a:srgbClr val="0000FF"/>
                </a:solidFill>
              </a:rPr>
              <a:t>Doubly Linked List</a:t>
            </a:r>
            <a:r>
              <a:rPr lang="en-US" altLang="zh-CN" sz="2800" b="1" dirty="0"/>
              <a:t>)</a:t>
            </a:r>
            <a:endParaRPr lang="zh-CN" altLang="en-US" sz="2800" b="1" dirty="0"/>
          </a:p>
          <a:p>
            <a:pPr lvl="1">
              <a:buClr>
                <a:srgbClr val="FF0000"/>
              </a:buClr>
              <a:buFont typeface="Wingdings" panose="05000000000000000000" pitchFamily="2" charset="2"/>
              <a:buChar char="n"/>
            </a:pPr>
            <a:r>
              <a:rPr lang="zh-CN" altLang="en-US" sz="2400" b="1" dirty="0">
                <a:solidFill>
                  <a:srgbClr val="FF0000"/>
                </a:solidFill>
              </a:rPr>
              <a:t>结点的结构</a:t>
            </a:r>
            <a:r>
              <a:rPr lang="zh-CN" altLang="en-US" sz="2400" b="1" dirty="0"/>
              <a:t>：</a:t>
            </a:r>
          </a:p>
          <a:p>
            <a:pPr lvl="2">
              <a:buClr>
                <a:srgbClr val="FF0000"/>
              </a:buClr>
            </a:pPr>
            <a:r>
              <a:rPr lang="zh-CN" altLang="en-US" sz="2200" b="1" dirty="0"/>
              <a:t>指向后继结点的指针</a:t>
            </a:r>
            <a:r>
              <a:rPr lang="en-US" altLang="zh-CN" sz="2200" b="1" dirty="0"/>
              <a:t>next;</a:t>
            </a:r>
          </a:p>
          <a:p>
            <a:pPr lvl="2">
              <a:buClr>
                <a:srgbClr val="FF0000"/>
              </a:buClr>
            </a:pPr>
            <a:r>
              <a:rPr lang="zh-CN" altLang="en-US" sz="2200" b="1" dirty="0"/>
              <a:t>指向前驱的指针</a:t>
            </a:r>
            <a:r>
              <a:rPr lang="en-US" altLang="zh-CN" sz="2200" b="1" dirty="0"/>
              <a:t>prior;</a:t>
            </a:r>
          </a:p>
          <a:p>
            <a:pPr>
              <a:spcBef>
                <a:spcPts val="600"/>
              </a:spcBef>
              <a:buFont typeface="Wingdings" panose="05000000000000000000" pitchFamily="2" charset="2"/>
              <a:buNone/>
            </a:pPr>
            <a:r>
              <a:rPr lang="en-US" altLang="zh-CN" sz="2200" dirty="0"/>
              <a:t>       </a:t>
            </a:r>
            <a:r>
              <a:rPr lang="en-US" altLang="zh-CN" sz="2200" dirty="0" err="1">
                <a:solidFill>
                  <a:srgbClr val="0000FF"/>
                </a:solidFill>
              </a:rPr>
              <a:t>struct</a:t>
            </a:r>
            <a:r>
              <a:rPr lang="en-US" altLang="zh-CN" sz="2200" dirty="0"/>
              <a:t> </a:t>
            </a:r>
            <a:r>
              <a:rPr lang="en-US" altLang="zh-CN" sz="2200" dirty="0" err="1"/>
              <a:t>dunode</a:t>
            </a:r>
            <a:r>
              <a:rPr lang="en-US" altLang="zh-CN" sz="2200" dirty="0"/>
              <a:t>{</a:t>
            </a:r>
          </a:p>
          <a:p>
            <a:pPr>
              <a:spcBef>
                <a:spcPts val="600"/>
              </a:spcBef>
              <a:buFont typeface="Wingdings" panose="05000000000000000000" pitchFamily="2" charset="2"/>
              <a:buNone/>
            </a:pPr>
            <a:r>
              <a:rPr lang="en-US" altLang="zh-CN" sz="2200" dirty="0"/>
              <a:t>             </a:t>
            </a:r>
            <a:r>
              <a:rPr lang="en-US" altLang="zh-CN" sz="2200" dirty="0" err="1">
                <a:solidFill>
                  <a:srgbClr val="0000FF"/>
                </a:solidFill>
              </a:rPr>
              <a:t>elemenType</a:t>
            </a:r>
            <a:r>
              <a:rPr lang="en-US" altLang="zh-CN" sz="2200" dirty="0"/>
              <a:t> data; </a:t>
            </a:r>
          </a:p>
          <a:p>
            <a:pPr>
              <a:spcBef>
                <a:spcPts val="600"/>
              </a:spcBef>
              <a:buFont typeface="Wingdings" panose="05000000000000000000" pitchFamily="2" charset="2"/>
              <a:buNone/>
            </a:pPr>
            <a:r>
              <a:rPr lang="en-US" altLang="zh-CN" sz="2200" dirty="0"/>
              <a:t>             </a:t>
            </a:r>
            <a:r>
              <a:rPr lang="en-US" altLang="zh-CN" sz="2200" dirty="0" err="1"/>
              <a:t>dunode</a:t>
            </a:r>
            <a:r>
              <a:rPr lang="en-US" altLang="zh-CN" sz="2200" dirty="0"/>
              <a:t> * prior, * next; </a:t>
            </a:r>
          </a:p>
          <a:p>
            <a:pPr>
              <a:spcBef>
                <a:spcPts val="600"/>
              </a:spcBef>
              <a:buFont typeface="Wingdings" panose="05000000000000000000" pitchFamily="2" charset="2"/>
              <a:buNone/>
            </a:pPr>
            <a:r>
              <a:rPr lang="en-US" altLang="zh-CN" sz="2200" dirty="0"/>
              <a:t>       } ;</a:t>
            </a:r>
          </a:p>
          <a:p>
            <a:pPr lvl="1">
              <a:buClr>
                <a:srgbClr val="FF0000"/>
              </a:buClr>
              <a:buFont typeface="Wingdings" panose="05000000000000000000" pitchFamily="2" charset="2"/>
              <a:buChar char="n"/>
            </a:pPr>
            <a:r>
              <a:rPr lang="zh-CN" altLang="en-US" sz="2200" b="1" dirty="0">
                <a:solidFill>
                  <a:srgbClr val="FF0000"/>
                </a:solidFill>
              </a:rPr>
              <a:t>优点</a:t>
            </a:r>
            <a:r>
              <a:rPr lang="zh-CN" altLang="en-US" sz="2200" b="1" dirty="0"/>
              <a:t>：求前驱后继都方便</a:t>
            </a:r>
          </a:p>
          <a:p>
            <a:pPr lvl="1">
              <a:buClr>
                <a:srgbClr val="FF0000"/>
              </a:buClr>
              <a:buFont typeface="Wingdings" panose="05000000000000000000" pitchFamily="2" charset="2"/>
              <a:buChar char="n"/>
            </a:pPr>
            <a:r>
              <a:rPr lang="zh-CN" altLang="en-US" sz="2200" b="1" dirty="0">
                <a:solidFill>
                  <a:srgbClr val="FF0000"/>
                </a:solidFill>
              </a:rPr>
              <a:t>链表结构</a:t>
            </a:r>
            <a:r>
              <a:rPr lang="zh-CN" altLang="en-US" sz="2200" b="1" dirty="0"/>
              <a:t>：有</a:t>
            </a:r>
            <a:r>
              <a:rPr lang="zh-CN" altLang="en-US" sz="2200" b="1" dirty="0">
                <a:solidFill>
                  <a:srgbClr val="FF0000"/>
                </a:solidFill>
              </a:rPr>
              <a:t>带头结点 </a:t>
            </a:r>
            <a:r>
              <a:rPr lang="zh-CN" altLang="en-US" sz="2200" b="1" dirty="0"/>
              <a:t>或</a:t>
            </a:r>
            <a:r>
              <a:rPr lang="zh-CN" altLang="en-US" sz="2200" b="1" dirty="0">
                <a:solidFill>
                  <a:srgbClr val="FF0000"/>
                </a:solidFill>
              </a:rPr>
              <a:t>不带头结点</a:t>
            </a:r>
            <a:r>
              <a:rPr lang="en-US" altLang="zh-CN" sz="2200" b="1" dirty="0">
                <a:solidFill>
                  <a:srgbClr val="FF0000"/>
                </a:solidFill>
              </a:rPr>
              <a:t>,  </a:t>
            </a:r>
            <a:r>
              <a:rPr lang="zh-CN" altLang="en-US" sz="2200" b="1" dirty="0">
                <a:solidFill>
                  <a:srgbClr val="FF0000"/>
                </a:solidFill>
              </a:rPr>
              <a:t>循环</a:t>
            </a:r>
            <a:r>
              <a:rPr lang="zh-CN" altLang="en-US" sz="2200" b="1" dirty="0">
                <a:solidFill>
                  <a:schemeClr val="tx2"/>
                </a:solidFill>
              </a:rPr>
              <a:t>与</a:t>
            </a:r>
            <a:r>
              <a:rPr lang="zh-CN" altLang="en-US" sz="2200" b="1" dirty="0">
                <a:solidFill>
                  <a:srgbClr val="FF0000"/>
                </a:solidFill>
              </a:rPr>
              <a:t>非循环 </a:t>
            </a:r>
            <a:r>
              <a:rPr lang="zh-CN" altLang="en-US" sz="2200" b="1" dirty="0"/>
              <a:t>之分。</a:t>
            </a:r>
          </a:p>
          <a:p>
            <a:pPr>
              <a:buFont typeface="Wingdings" panose="05000000000000000000" pitchFamily="2" charset="2"/>
              <a:buNone/>
            </a:pPr>
            <a:r>
              <a:rPr lang="zh-CN" altLang="en-US" sz="2000" dirty="0"/>
              <a:t>       </a:t>
            </a:r>
            <a:r>
              <a:rPr lang="zh-CN" altLang="en-US" dirty="0"/>
              <a:t> </a:t>
            </a:r>
            <a:endParaRPr lang="zh-CN" altLang="en-US" sz="2000" dirty="0"/>
          </a:p>
        </p:txBody>
      </p:sp>
      <p:sp>
        <p:nvSpPr>
          <p:cNvPr id="6"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C263EAE2-7AE5-4E6F-A601-87CDAA46D342}" type="slidenum">
              <a:rPr lang="zh-CN" altLang="en-US" smtClean="0">
                <a:latin typeface="Times New Roman" panose="02020603050405020304" pitchFamily="18" charset="0"/>
              </a:rPr>
              <a:pPr/>
              <a:t>33</a:t>
            </a:fld>
            <a:endParaRPr lang="zh-CN" altLang="en-US">
              <a:latin typeface="Times New Roman" panose="02020603050405020304" pitchFamily="18" charset="0"/>
            </a:endParaRPr>
          </a:p>
        </p:txBody>
      </p:sp>
      <p:grpSp>
        <p:nvGrpSpPr>
          <p:cNvPr id="43" name="组合 109"/>
          <p:cNvGrpSpPr/>
          <p:nvPr/>
        </p:nvGrpSpPr>
        <p:grpSpPr>
          <a:xfrm>
            <a:off x="501589" y="114064"/>
            <a:ext cx="6715062" cy="651944"/>
            <a:chOff x="956926" y="4599564"/>
            <a:chExt cx="6715062" cy="651944"/>
          </a:xfrm>
        </p:grpSpPr>
        <p:sp>
          <p:nvSpPr>
            <p:cNvPr id="44"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45" name="图片 44"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46" name="TextBox 6"/>
            <p:cNvSpPr txBox="1">
              <a:spLocks noChangeArrowheads="1"/>
            </p:cNvSpPr>
            <p:nvPr/>
          </p:nvSpPr>
          <p:spPr bwMode="auto">
            <a:xfrm>
              <a:off x="1129302" y="4599564"/>
              <a:ext cx="654268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5.4 </a:t>
              </a:r>
              <a:r>
                <a:rPr lang="zh-CN" altLang="en-US" sz="3600" b="1" dirty="0">
                  <a:latin typeface="Times New Roman" panose="02020603050405020304" pitchFamily="18" charset="0"/>
                  <a:ea typeface="黑体" panose="02010609060101010101" pitchFamily="49" charset="-122"/>
                </a:rPr>
                <a:t>其它结构形式的链表</a:t>
              </a:r>
              <a:endParaRPr lang="zh-CN" altLang="en-US" sz="3600" b="1" dirty="0">
                <a:latin typeface="黑体" panose="02010609060101010101" pitchFamily="49" charset="-122"/>
                <a:ea typeface="黑体" panose="02010609060101010101" pitchFamily="49" charset="-122"/>
              </a:endParaRPr>
            </a:p>
          </p:txBody>
        </p:sp>
      </p:grpSp>
      <p:grpSp>
        <p:nvGrpSpPr>
          <p:cNvPr id="2" name="组合 1"/>
          <p:cNvGrpSpPr/>
          <p:nvPr/>
        </p:nvGrpSpPr>
        <p:grpSpPr>
          <a:xfrm>
            <a:off x="714739" y="5383676"/>
            <a:ext cx="6753596" cy="699727"/>
            <a:chOff x="714739" y="5383676"/>
            <a:chExt cx="6753596" cy="699727"/>
          </a:xfrm>
        </p:grpSpPr>
        <p:grpSp>
          <p:nvGrpSpPr>
            <p:cNvPr id="55" name="组合 54"/>
            <p:cNvGrpSpPr/>
            <p:nvPr/>
          </p:nvGrpSpPr>
          <p:grpSpPr>
            <a:xfrm>
              <a:off x="2533049" y="5565834"/>
              <a:ext cx="505788" cy="355601"/>
              <a:chOff x="1553192" y="6209480"/>
              <a:chExt cx="505788" cy="355601"/>
            </a:xfrm>
          </p:grpSpPr>
          <p:sp>
            <p:nvSpPr>
              <p:cNvPr id="77" name="矩形 76"/>
              <p:cNvSpPr/>
              <p:nvPr/>
            </p:nvSpPr>
            <p:spPr bwMode="auto">
              <a:xfrm>
                <a:off x="1909512" y="6209521"/>
                <a:ext cx="149468" cy="35401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78" name="矩形 21542"/>
              <p:cNvSpPr>
                <a:spLocks noChangeArrowheads="1"/>
              </p:cNvSpPr>
              <p:nvPr/>
            </p:nvSpPr>
            <p:spPr bwMode="auto">
              <a:xfrm>
                <a:off x="1553192" y="6209480"/>
                <a:ext cx="355007" cy="355601"/>
              </a:xfrm>
              <a:prstGeom prst="rect">
                <a:avLst/>
              </a:prstGeom>
              <a:blipFill dpi="0" rotWithShape="0">
                <a:blip r:embed="rId3"/>
                <a:srcRect/>
                <a:tile tx="0" ty="0" sx="100000" sy="100000" flip="none" algn="tl"/>
              </a:blipFill>
              <a:ln w="9525">
                <a:solidFill>
                  <a:srgbClr val="000000"/>
                </a:solidFill>
                <a:miter lim="800000"/>
              </a:ln>
            </p:spPr>
            <p:txBody>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endParaRPr lang="zh-CN" altLang="en-US" sz="2000">
                  <a:ea typeface="楷体_GB2312" pitchFamily="1" charset="-122"/>
                </a:endParaRPr>
              </a:p>
            </p:txBody>
          </p:sp>
        </p:grpSp>
        <p:sp>
          <p:nvSpPr>
            <p:cNvPr id="58" name="矩形 10253"/>
            <p:cNvSpPr>
              <a:spLocks noChangeArrowheads="1"/>
            </p:cNvSpPr>
            <p:nvPr/>
          </p:nvSpPr>
          <p:spPr bwMode="auto">
            <a:xfrm>
              <a:off x="1584177" y="5570847"/>
              <a:ext cx="372849" cy="360363"/>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61" name="矩形 10255"/>
            <p:cNvSpPr>
              <a:spLocks noChangeArrowheads="1"/>
            </p:cNvSpPr>
            <p:nvPr/>
          </p:nvSpPr>
          <p:spPr bwMode="auto">
            <a:xfrm>
              <a:off x="3100375" y="5564287"/>
              <a:ext cx="372849"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62" name="矩形 61"/>
            <p:cNvSpPr/>
            <p:nvPr/>
          </p:nvSpPr>
          <p:spPr bwMode="auto">
            <a:xfrm>
              <a:off x="3512644" y="5568300"/>
              <a:ext cx="395844" cy="354763"/>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lnSpc>
                  <a:spcPts val="2400"/>
                </a:lnSpc>
              </a:pP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63" name="矩形 62"/>
            <p:cNvSpPr/>
            <p:nvPr/>
          </p:nvSpPr>
          <p:spPr bwMode="auto">
            <a:xfrm>
              <a:off x="3908488" y="5568300"/>
              <a:ext cx="149468" cy="354762"/>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64" name="矩形 63"/>
            <p:cNvSpPr/>
            <p:nvPr/>
          </p:nvSpPr>
          <p:spPr bwMode="auto">
            <a:xfrm>
              <a:off x="4523328" y="5570847"/>
              <a:ext cx="395844" cy="35221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66" name="矩形 65"/>
            <p:cNvSpPr/>
            <p:nvPr/>
          </p:nvSpPr>
          <p:spPr bwMode="auto">
            <a:xfrm>
              <a:off x="6658907" y="5570847"/>
              <a:ext cx="389274" cy="35221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67" name="矩形 66"/>
            <p:cNvSpPr/>
            <p:nvPr/>
          </p:nvSpPr>
          <p:spPr bwMode="auto">
            <a:xfrm>
              <a:off x="5424959" y="5509906"/>
              <a:ext cx="744056" cy="35877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68" name="矩形 67"/>
            <p:cNvSpPr/>
            <p:nvPr/>
          </p:nvSpPr>
          <p:spPr bwMode="auto">
            <a:xfrm>
              <a:off x="4919172" y="5570847"/>
              <a:ext cx="149468" cy="35221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69" name="矩形 68"/>
            <p:cNvSpPr/>
            <p:nvPr/>
          </p:nvSpPr>
          <p:spPr bwMode="auto">
            <a:xfrm>
              <a:off x="7048181" y="5570847"/>
              <a:ext cx="156038" cy="35221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sp>
          <p:nvSpPr>
            <p:cNvPr id="70" name="矩形 10265"/>
            <p:cNvSpPr>
              <a:spLocks noChangeArrowheads="1"/>
            </p:cNvSpPr>
            <p:nvPr/>
          </p:nvSpPr>
          <p:spPr bwMode="auto">
            <a:xfrm>
              <a:off x="2131296" y="5564287"/>
              <a:ext cx="372849"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71" name="矩形 10266"/>
            <p:cNvSpPr>
              <a:spLocks noChangeArrowheads="1"/>
            </p:cNvSpPr>
            <p:nvPr/>
          </p:nvSpPr>
          <p:spPr bwMode="auto">
            <a:xfrm>
              <a:off x="714739" y="5552928"/>
              <a:ext cx="594587"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head</a:t>
              </a:r>
            </a:p>
          </p:txBody>
        </p:sp>
        <p:sp>
          <p:nvSpPr>
            <p:cNvPr id="72" name="直接连接符 10268"/>
            <p:cNvSpPr>
              <a:spLocks noChangeShapeType="1"/>
            </p:cNvSpPr>
            <p:nvPr/>
          </p:nvSpPr>
          <p:spPr bwMode="auto">
            <a:xfrm>
              <a:off x="3998606" y="5804611"/>
              <a:ext cx="372849"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5" name="直接连接符 10271"/>
            <p:cNvSpPr>
              <a:spLocks noChangeShapeType="1"/>
            </p:cNvSpPr>
            <p:nvPr/>
          </p:nvSpPr>
          <p:spPr bwMode="auto">
            <a:xfrm>
              <a:off x="6119019" y="5804611"/>
              <a:ext cx="390917"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6" name="直接连接符 10267"/>
            <p:cNvSpPr>
              <a:spLocks noChangeShapeType="1"/>
            </p:cNvSpPr>
            <p:nvPr/>
          </p:nvSpPr>
          <p:spPr bwMode="auto">
            <a:xfrm>
              <a:off x="2964707" y="5796674"/>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7" name="直接连接符 10267"/>
            <p:cNvSpPr>
              <a:spLocks noChangeShapeType="1"/>
            </p:cNvSpPr>
            <p:nvPr/>
          </p:nvSpPr>
          <p:spPr bwMode="auto">
            <a:xfrm>
              <a:off x="1770601" y="5751028"/>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29" name="组合 28"/>
            <p:cNvGrpSpPr/>
            <p:nvPr/>
          </p:nvGrpSpPr>
          <p:grpSpPr>
            <a:xfrm>
              <a:off x="2192808" y="5796500"/>
              <a:ext cx="5272351" cy="286903"/>
              <a:chOff x="2323985" y="4652962"/>
              <a:chExt cx="5272351" cy="286903"/>
            </a:xfrm>
          </p:grpSpPr>
          <p:grpSp>
            <p:nvGrpSpPr>
              <p:cNvPr id="51" name="组合 50"/>
              <p:cNvGrpSpPr/>
              <p:nvPr/>
            </p:nvGrpSpPr>
            <p:grpSpPr>
              <a:xfrm>
                <a:off x="2323985" y="4652962"/>
                <a:ext cx="5272351" cy="286903"/>
                <a:chOff x="3461088" y="2851747"/>
                <a:chExt cx="6020753" cy="409607"/>
              </a:xfrm>
            </p:grpSpPr>
            <p:cxnSp>
              <p:nvCxnSpPr>
                <p:cNvPr id="52" name="直接连接符 51"/>
                <p:cNvCxnSpPr/>
                <p:nvPr/>
              </p:nvCxnSpPr>
              <p:spPr>
                <a:xfrm>
                  <a:off x="3461088" y="3230812"/>
                  <a:ext cx="6020753" cy="2899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9481841" y="2851747"/>
                  <a:ext cx="0" cy="40960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9" name="直接连接符 10268"/>
              <p:cNvSpPr>
                <a:spLocks noChangeShapeType="1"/>
              </p:cNvSpPr>
              <p:nvPr/>
            </p:nvSpPr>
            <p:spPr bwMode="auto">
              <a:xfrm>
                <a:off x="7262789" y="4656849"/>
                <a:ext cx="333547" cy="1548"/>
              </a:xfrm>
              <a:prstGeom prst="line">
                <a:avLst/>
              </a:prstGeom>
              <a:noFill/>
              <a:ln w="12700">
                <a:solidFill>
                  <a:srgbClr val="FF0000"/>
                </a:solidFill>
                <a:round/>
                <a:headEnd type="none"/>
                <a:tailEnd type="non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79" name="矩形 78"/>
            <p:cNvSpPr/>
            <p:nvPr/>
          </p:nvSpPr>
          <p:spPr bwMode="auto">
            <a:xfrm>
              <a:off x="3361695" y="5568300"/>
              <a:ext cx="149468" cy="357310"/>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80" name="矩形 79"/>
            <p:cNvSpPr/>
            <p:nvPr/>
          </p:nvSpPr>
          <p:spPr bwMode="auto">
            <a:xfrm>
              <a:off x="4371396" y="5570847"/>
              <a:ext cx="149468" cy="350588"/>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81" name="矩形 80"/>
            <p:cNvSpPr/>
            <p:nvPr/>
          </p:nvSpPr>
          <p:spPr bwMode="auto">
            <a:xfrm>
              <a:off x="6509255" y="5570847"/>
              <a:ext cx="149468" cy="350629"/>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82" name="直接连接符 10267"/>
            <p:cNvSpPr>
              <a:spLocks noChangeShapeType="1"/>
            </p:cNvSpPr>
            <p:nvPr/>
          </p:nvSpPr>
          <p:spPr bwMode="auto">
            <a:xfrm flipH="1">
              <a:off x="3038596" y="5652658"/>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3" name="直接连接符 10267"/>
            <p:cNvSpPr>
              <a:spLocks noChangeShapeType="1"/>
            </p:cNvSpPr>
            <p:nvPr/>
          </p:nvSpPr>
          <p:spPr bwMode="auto">
            <a:xfrm flipH="1">
              <a:off x="4051606" y="5652658"/>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4" name="直接连接符 10268"/>
            <p:cNvSpPr>
              <a:spLocks noChangeShapeType="1"/>
            </p:cNvSpPr>
            <p:nvPr/>
          </p:nvSpPr>
          <p:spPr bwMode="auto">
            <a:xfrm>
              <a:off x="5012379" y="5804611"/>
              <a:ext cx="372849"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5" name="直接连接符 10267"/>
            <p:cNvSpPr>
              <a:spLocks noChangeShapeType="1"/>
            </p:cNvSpPr>
            <p:nvPr/>
          </p:nvSpPr>
          <p:spPr bwMode="auto">
            <a:xfrm flipH="1">
              <a:off x="5065379" y="5652658"/>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6" name="直接连接符 10267"/>
            <p:cNvSpPr>
              <a:spLocks noChangeShapeType="1"/>
            </p:cNvSpPr>
            <p:nvPr/>
          </p:nvSpPr>
          <p:spPr bwMode="auto">
            <a:xfrm flipH="1">
              <a:off x="6169015" y="5652658"/>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9" name="矩形 88"/>
            <p:cNvSpPr/>
            <p:nvPr/>
          </p:nvSpPr>
          <p:spPr bwMode="auto">
            <a:xfrm>
              <a:off x="2381732" y="5565245"/>
              <a:ext cx="149468" cy="356394"/>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cxnSp>
          <p:nvCxnSpPr>
            <p:cNvPr id="15" name="直接连接符 14"/>
            <p:cNvCxnSpPr>
              <a:endCxn id="95" idx="0"/>
            </p:cNvCxnSpPr>
            <p:nvPr/>
          </p:nvCxnSpPr>
          <p:spPr>
            <a:xfrm flipV="1">
              <a:off x="2192808" y="5800387"/>
              <a:ext cx="0" cy="26483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直接连接符 10267"/>
            <p:cNvSpPr>
              <a:spLocks noChangeShapeType="1"/>
            </p:cNvSpPr>
            <p:nvPr/>
          </p:nvSpPr>
          <p:spPr bwMode="auto">
            <a:xfrm flipV="1">
              <a:off x="2192808" y="5800387"/>
              <a:ext cx="184203" cy="0"/>
            </a:xfrm>
            <a:prstGeom prst="line">
              <a:avLst/>
            </a:prstGeom>
            <a:noFill/>
            <a:ln w="12700">
              <a:solidFill>
                <a:srgbClr val="FF0000"/>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 name="直接连接符 10268"/>
            <p:cNvSpPr>
              <a:spLocks noChangeShapeType="1"/>
            </p:cNvSpPr>
            <p:nvPr/>
          </p:nvSpPr>
          <p:spPr bwMode="auto">
            <a:xfrm flipH="1">
              <a:off x="2197440" y="5674263"/>
              <a:ext cx="251071" cy="1861"/>
            </a:xfrm>
            <a:prstGeom prst="line">
              <a:avLst/>
            </a:prstGeom>
            <a:noFill/>
            <a:ln w="9525">
              <a:solidFill>
                <a:srgbClr val="FF0000"/>
              </a:solidFill>
              <a:round/>
              <a:headEnd type="none"/>
              <a:tailEnd type="non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28" name="组合 27"/>
            <p:cNvGrpSpPr/>
            <p:nvPr/>
          </p:nvGrpSpPr>
          <p:grpSpPr>
            <a:xfrm>
              <a:off x="2195984" y="5383676"/>
              <a:ext cx="5272351" cy="286903"/>
              <a:chOff x="2327161" y="4240138"/>
              <a:chExt cx="5272351" cy="286903"/>
            </a:xfrm>
          </p:grpSpPr>
          <p:grpSp>
            <p:nvGrpSpPr>
              <p:cNvPr id="103" name="组合 102"/>
              <p:cNvGrpSpPr/>
              <p:nvPr/>
            </p:nvGrpSpPr>
            <p:grpSpPr>
              <a:xfrm flipH="1" flipV="1">
                <a:off x="2327161" y="4240138"/>
                <a:ext cx="5272351" cy="286903"/>
                <a:chOff x="3461088" y="2851747"/>
                <a:chExt cx="6020753" cy="409607"/>
              </a:xfrm>
            </p:grpSpPr>
            <p:cxnSp>
              <p:nvCxnSpPr>
                <p:cNvPr id="104" name="直接连接符 103"/>
                <p:cNvCxnSpPr/>
                <p:nvPr/>
              </p:nvCxnSpPr>
              <p:spPr>
                <a:xfrm>
                  <a:off x="3461088" y="3230812"/>
                  <a:ext cx="6020753" cy="2899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9481841" y="2851747"/>
                  <a:ext cx="0" cy="40960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8" name="直接连接符 10267"/>
              <p:cNvSpPr>
                <a:spLocks noChangeShapeType="1"/>
              </p:cNvSpPr>
              <p:nvPr/>
            </p:nvSpPr>
            <p:spPr bwMode="auto">
              <a:xfrm rot="5400000">
                <a:off x="7463669" y="4394199"/>
                <a:ext cx="265335" cy="3"/>
              </a:xfrm>
              <a:prstGeom prst="line">
                <a:avLst/>
              </a:prstGeom>
              <a:noFill/>
              <a:ln w="12700">
                <a:solidFill>
                  <a:srgbClr val="FF0000"/>
                </a:solidFill>
                <a:round/>
                <a:headEnd type="none"/>
                <a:tailEnd type="none" w="med" len="med"/>
              </a:ln>
              <a:extLst>
                <a:ext uri="{909E8E84-426E-40DD-AFC4-6F175D3DCCD1}">
                  <a14:hiddenFill xmlns:a14="http://schemas.microsoft.com/office/drawing/2010/main" xmlns="">
                    <a:noFill/>
                  </a14:hiddenFill>
                </a:ext>
              </a:extLst>
            </p:spPr>
            <p:txBody>
              <a:bodyPr/>
              <a:lstStyle/>
              <a:p>
                <a:endParaRPr lang="zh-CN" altLang="en-US"/>
              </a:p>
            </p:txBody>
          </p:sp>
          <p:cxnSp>
            <p:nvCxnSpPr>
              <p:cNvPr id="25" name="直接箭头连接符 24"/>
              <p:cNvCxnSpPr>
                <a:stCxn id="108" idx="1"/>
              </p:cNvCxnSpPr>
              <p:nvPr/>
            </p:nvCxnSpPr>
            <p:spPr>
              <a:xfrm flipH="1">
                <a:off x="7335397" y="4526868"/>
                <a:ext cx="260938" cy="17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1" name="组合 30"/>
          <p:cNvGrpSpPr/>
          <p:nvPr/>
        </p:nvGrpSpPr>
        <p:grpSpPr>
          <a:xfrm>
            <a:off x="5524674" y="1420219"/>
            <a:ext cx="2472086" cy="424219"/>
            <a:chOff x="6001079" y="2780908"/>
            <a:chExt cx="2472086" cy="424219"/>
          </a:xfrm>
        </p:grpSpPr>
        <p:sp>
          <p:nvSpPr>
            <p:cNvPr id="125" name="矩形 124"/>
            <p:cNvSpPr/>
            <p:nvPr/>
          </p:nvSpPr>
          <p:spPr bwMode="auto">
            <a:xfrm>
              <a:off x="6948263" y="2845300"/>
              <a:ext cx="556419" cy="35877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en-US" altLang="zh-CN" sz="2000" baseline="-25000" noProof="1">
                <a:effectLst>
                  <a:outerShdw blurRad="38100" dist="38100" dir="2700000" algn="tl">
                    <a:srgbClr val="FFFFFF"/>
                  </a:outerShdw>
                </a:effectLst>
                <a:cs typeface="Times New Roman" panose="02020603050405020304" pitchFamily="18" charset="0"/>
              </a:endParaRPr>
            </a:p>
          </p:txBody>
        </p:sp>
        <p:sp>
          <p:nvSpPr>
            <p:cNvPr id="129" name="矩形 128"/>
            <p:cNvSpPr/>
            <p:nvPr/>
          </p:nvSpPr>
          <p:spPr bwMode="auto">
            <a:xfrm>
              <a:off x="6388750" y="2844496"/>
              <a:ext cx="556419" cy="359580"/>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en-US" altLang="zh-CN" sz="2000" baseline="-25000" noProof="1">
                <a:effectLst>
                  <a:outerShdw blurRad="38100" dist="38100" dir="2700000" algn="tl">
                    <a:srgbClr val="FFFFFF"/>
                  </a:outerShdw>
                </a:effectLst>
                <a:cs typeface="Times New Roman" panose="02020603050405020304" pitchFamily="18" charset="0"/>
              </a:endParaRPr>
            </a:p>
          </p:txBody>
        </p:sp>
        <p:sp>
          <p:nvSpPr>
            <p:cNvPr id="130" name="矩形 129"/>
            <p:cNvSpPr/>
            <p:nvPr/>
          </p:nvSpPr>
          <p:spPr bwMode="auto">
            <a:xfrm>
              <a:off x="7504682" y="2846351"/>
              <a:ext cx="556419" cy="35877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en-US" altLang="zh-CN" sz="2000" baseline="-25000" noProof="1">
                <a:effectLst>
                  <a:outerShdw blurRad="38100" dist="38100" dir="2700000" algn="tl">
                    <a:srgbClr val="FFFFFF"/>
                  </a:outerShdw>
                </a:effectLst>
                <a:cs typeface="Times New Roman" panose="02020603050405020304" pitchFamily="18" charset="0"/>
              </a:endParaRPr>
            </a:p>
          </p:txBody>
        </p:sp>
        <p:sp>
          <p:nvSpPr>
            <p:cNvPr id="30" name="文本框 29"/>
            <p:cNvSpPr txBox="1"/>
            <p:nvPr/>
          </p:nvSpPr>
          <p:spPr>
            <a:xfrm>
              <a:off x="6355126" y="2784873"/>
              <a:ext cx="720080" cy="369332"/>
            </a:xfrm>
            <a:prstGeom prst="rect">
              <a:avLst/>
            </a:prstGeom>
            <a:noFill/>
          </p:spPr>
          <p:txBody>
            <a:bodyPr wrap="square" rtlCol="0">
              <a:spAutoFit/>
            </a:bodyPr>
            <a:lstStyle/>
            <a:p>
              <a:r>
                <a:rPr lang="en-US" altLang="zh-CN" dirty="0"/>
                <a:t>prior</a:t>
              </a:r>
              <a:endParaRPr lang="zh-CN" altLang="en-US" dirty="0"/>
            </a:p>
          </p:txBody>
        </p:sp>
        <p:sp>
          <p:nvSpPr>
            <p:cNvPr id="132" name="文本框 131"/>
            <p:cNvSpPr txBox="1"/>
            <p:nvPr/>
          </p:nvSpPr>
          <p:spPr>
            <a:xfrm>
              <a:off x="6899920" y="2786469"/>
              <a:ext cx="720080" cy="369332"/>
            </a:xfrm>
            <a:prstGeom prst="rect">
              <a:avLst/>
            </a:prstGeom>
            <a:noFill/>
          </p:spPr>
          <p:txBody>
            <a:bodyPr wrap="square" rtlCol="0">
              <a:spAutoFit/>
            </a:bodyPr>
            <a:lstStyle/>
            <a:p>
              <a:r>
                <a:rPr lang="en-US" altLang="zh-CN" dirty="0"/>
                <a:t>data</a:t>
              </a:r>
              <a:endParaRPr lang="zh-CN" altLang="en-US" dirty="0"/>
            </a:p>
          </p:txBody>
        </p:sp>
        <p:sp>
          <p:nvSpPr>
            <p:cNvPr id="133" name="文本框 132"/>
            <p:cNvSpPr txBox="1"/>
            <p:nvPr/>
          </p:nvSpPr>
          <p:spPr>
            <a:xfrm>
              <a:off x="7462877" y="2780908"/>
              <a:ext cx="720080" cy="369332"/>
            </a:xfrm>
            <a:prstGeom prst="rect">
              <a:avLst/>
            </a:prstGeom>
            <a:noFill/>
          </p:spPr>
          <p:txBody>
            <a:bodyPr wrap="square" rtlCol="0">
              <a:spAutoFit/>
            </a:bodyPr>
            <a:lstStyle/>
            <a:p>
              <a:r>
                <a:rPr lang="en-US" altLang="zh-CN" dirty="0"/>
                <a:t>next</a:t>
              </a:r>
              <a:endParaRPr lang="zh-CN" altLang="en-US" dirty="0"/>
            </a:p>
          </p:txBody>
        </p:sp>
        <p:sp>
          <p:nvSpPr>
            <p:cNvPr id="128" name="直接连接符 10267"/>
            <p:cNvSpPr>
              <a:spLocks noChangeShapeType="1"/>
            </p:cNvSpPr>
            <p:nvPr/>
          </p:nvSpPr>
          <p:spPr bwMode="auto">
            <a:xfrm flipH="1" flipV="1">
              <a:off x="6001079" y="3140075"/>
              <a:ext cx="542588" cy="893"/>
            </a:xfrm>
            <a:prstGeom prst="line">
              <a:avLst/>
            </a:prstGeom>
            <a:noFill/>
            <a:ln w="1587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4" name="直接连接符 10267"/>
            <p:cNvSpPr>
              <a:spLocks noChangeShapeType="1"/>
            </p:cNvSpPr>
            <p:nvPr/>
          </p:nvSpPr>
          <p:spPr bwMode="auto">
            <a:xfrm flipV="1">
              <a:off x="7930577" y="3137197"/>
              <a:ext cx="542588" cy="893"/>
            </a:xfrm>
            <a:prstGeom prst="line">
              <a:avLst/>
            </a:prstGeom>
            <a:noFill/>
            <a:ln w="1587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18" dur="500"/>
                                        <p:tgtEl>
                                          <p:spTgt spid="3174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29" dur="500"/>
                                        <p:tgtEl>
                                          <p:spTgt spid="3174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34" dur="500"/>
                                        <p:tgtEl>
                                          <p:spTgt spid="31747">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1747">
                                            <p:txEl>
                                              <p:pRg st="4" end="4"/>
                                            </p:txEl>
                                          </p:spTgt>
                                        </p:tgtEl>
                                        <p:attrNameLst>
                                          <p:attrName>style.visibility</p:attrName>
                                        </p:attrNameLst>
                                      </p:cBhvr>
                                      <p:to>
                                        <p:strVal val="visible"/>
                                      </p:to>
                                    </p:set>
                                    <p:animEffect transition="in" filter="blinds(horizontal)">
                                      <p:cBhvr>
                                        <p:cTn id="39" dur="500"/>
                                        <p:tgtEl>
                                          <p:spTgt spid="31747">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1747">
                                            <p:txEl>
                                              <p:pRg st="5" end="5"/>
                                            </p:txEl>
                                          </p:spTgt>
                                        </p:tgtEl>
                                        <p:attrNameLst>
                                          <p:attrName>style.visibility</p:attrName>
                                        </p:attrNameLst>
                                      </p:cBhvr>
                                      <p:to>
                                        <p:strVal val="visible"/>
                                      </p:to>
                                    </p:set>
                                    <p:animEffect transition="in" filter="blinds(horizontal)">
                                      <p:cBhvr>
                                        <p:cTn id="44" dur="500"/>
                                        <p:tgtEl>
                                          <p:spTgt spid="31747">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1747">
                                            <p:txEl>
                                              <p:pRg st="6" end="6"/>
                                            </p:txEl>
                                          </p:spTgt>
                                        </p:tgtEl>
                                        <p:attrNameLst>
                                          <p:attrName>style.visibility</p:attrName>
                                        </p:attrNameLst>
                                      </p:cBhvr>
                                      <p:to>
                                        <p:strVal val="visible"/>
                                      </p:to>
                                    </p:set>
                                    <p:animEffect transition="in" filter="blinds(horizontal)">
                                      <p:cBhvr>
                                        <p:cTn id="49" dur="500"/>
                                        <p:tgtEl>
                                          <p:spTgt spid="31747">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1747">
                                            <p:txEl>
                                              <p:pRg st="7" end="7"/>
                                            </p:txEl>
                                          </p:spTgt>
                                        </p:tgtEl>
                                        <p:attrNameLst>
                                          <p:attrName>style.visibility</p:attrName>
                                        </p:attrNameLst>
                                      </p:cBhvr>
                                      <p:to>
                                        <p:strVal val="visible"/>
                                      </p:to>
                                    </p:set>
                                    <p:animEffect transition="in" filter="blinds(horizontal)">
                                      <p:cBhvr>
                                        <p:cTn id="54" dur="500"/>
                                        <p:tgtEl>
                                          <p:spTgt spid="31747">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1747">
                                            <p:txEl>
                                              <p:pRg st="8" end="8"/>
                                            </p:txEl>
                                          </p:spTgt>
                                        </p:tgtEl>
                                        <p:attrNameLst>
                                          <p:attrName>style.visibility</p:attrName>
                                        </p:attrNameLst>
                                      </p:cBhvr>
                                      <p:to>
                                        <p:strVal val="visible"/>
                                      </p:to>
                                    </p:set>
                                    <p:animEffect transition="in" filter="blinds(horizontal)">
                                      <p:cBhvr>
                                        <p:cTn id="59" dur="500"/>
                                        <p:tgtEl>
                                          <p:spTgt spid="31747">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1747">
                                            <p:txEl>
                                              <p:pRg st="9" end="9"/>
                                            </p:txEl>
                                          </p:spTgt>
                                        </p:tgtEl>
                                        <p:attrNameLst>
                                          <p:attrName>style.visibility</p:attrName>
                                        </p:attrNameLst>
                                      </p:cBhvr>
                                      <p:to>
                                        <p:strVal val="visible"/>
                                      </p:to>
                                    </p:set>
                                    <p:animEffect transition="in" filter="blinds(horizontal)">
                                      <p:cBhvr>
                                        <p:cTn id="64" dur="500"/>
                                        <p:tgtEl>
                                          <p:spTgt spid="31747">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1747">
                                            <p:txEl>
                                              <p:pRg st="10" end="10"/>
                                            </p:txEl>
                                          </p:spTgt>
                                        </p:tgtEl>
                                        <p:attrNameLst>
                                          <p:attrName>style.visibility</p:attrName>
                                        </p:attrNameLst>
                                      </p:cBhvr>
                                      <p:to>
                                        <p:strVal val="visible"/>
                                      </p:to>
                                    </p:set>
                                    <p:animEffect transition="in" filter="blinds(horizontal)">
                                      <p:cBhvr>
                                        <p:cTn id="69" dur="500"/>
                                        <p:tgtEl>
                                          <p:spTgt spid="317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32770"/>
          <p:cNvSpPr>
            <a:spLocks noGrp="1" noChangeArrowheads="1"/>
          </p:cNvSpPr>
          <p:nvPr>
            <p:ph idx="1"/>
          </p:nvPr>
        </p:nvSpPr>
        <p:spPr>
          <a:xfrm>
            <a:off x="457200" y="980728"/>
            <a:ext cx="8229600" cy="5112569"/>
          </a:xfrm>
        </p:spPr>
        <p:txBody>
          <a:bodyPr/>
          <a:lstStyle/>
          <a:p>
            <a:pPr>
              <a:lnSpc>
                <a:spcPct val="80000"/>
              </a:lnSpc>
              <a:buClr>
                <a:srgbClr val="FF0000"/>
              </a:buClr>
              <a:buFont typeface="Wingdings" panose="05000000000000000000" pitchFamily="2" charset="2"/>
              <a:buChar char="n"/>
            </a:pPr>
            <a:r>
              <a:rPr lang="zh-CN" altLang="en-US" sz="2400" b="1" dirty="0">
                <a:solidFill>
                  <a:srgbClr val="FF0000"/>
                </a:solidFill>
              </a:rPr>
              <a:t>初始化</a:t>
            </a:r>
          </a:p>
          <a:p>
            <a:pPr>
              <a:lnSpc>
                <a:spcPct val="80000"/>
              </a:lnSpc>
              <a:buFont typeface="Wingdings" panose="05000000000000000000" pitchFamily="2" charset="2"/>
              <a:buNone/>
            </a:pPr>
            <a:r>
              <a:rPr lang="zh-CN" altLang="en-US" sz="2000" dirty="0"/>
              <a:t>      </a:t>
            </a:r>
            <a:r>
              <a:rPr lang="en-US" altLang="zh-CN" sz="2000" dirty="0"/>
              <a:t>head = </a:t>
            </a:r>
            <a:r>
              <a:rPr lang="en-US" altLang="zh-CN" sz="2000" dirty="0">
                <a:solidFill>
                  <a:srgbClr val="0000FF"/>
                </a:solidFill>
              </a:rPr>
              <a:t>new</a:t>
            </a:r>
            <a:r>
              <a:rPr lang="en-US" altLang="zh-CN" sz="2000" dirty="0"/>
              <a:t> node;</a:t>
            </a:r>
          </a:p>
          <a:p>
            <a:pPr>
              <a:lnSpc>
                <a:spcPct val="80000"/>
              </a:lnSpc>
              <a:buFont typeface="Wingdings" panose="05000000000000000000" pitchFamily="2" charset="2"/>
              <a:buNone/>
            </a:pPr>
            <a:r>
              <a:rPr lang="en-US" altLang="zh-CN" sz="2000" dirty="0"/>
              <a:t>      head </a:t>
            </a:r>
            <a:r>
              <a:rPr lang="en-US" altLang="zh-CN" sz="1600" dirty="0">
                <a:cs typeface="Times New Roman" panose="02020603050405020304" pitchFamily="18" charset="0"/>
                <a:sym typeface="Wingdings" panose="05000000000000000000" pitchFamily="2" charset="2"/>
              </a:rPr>
              <a:t></a:t>
            </a:r>
            <a:r>
              <a:rPr lang="en-US" altLang="zh-CN" sz="2000" dirty="0"/>
              <a:t> prior = head </a:t>
            </a:r>
            <a:r>
              <a:rPr lang="en-US" altLang="zh-CN" sz="1600" dirty="0">
                <a:cs typeface="Times New Roman" panose="02020603050405020304" pitchFamily="18" charset="0"/>
                <a:sym typeface="Wingdings" panose="05000000000000000000" pitchFamily="2" charset="2"/>
              </a:rPr>
              <a:t></a:t>
            </a:r>
            <a:r>
              <a:rPr lang="en-US" altLang="zh-CN" sz="2000" dirty="0"/>
              <a:t> next = head;</a:t>
            </a:r>
          </a:p>
          <a:p>
            <a:pPr>
              <a:lnSpc>
                <a:spcPct val="80000"/>
              </a:lnSpc>
              <a:buClr>
                <a:srgbClr val="FF0000"/>
              </a:buClr>
              <a:buFont typeface="Wingdings" panose="05000000000000000000" pitchFamily="2" charset="2"/>
              <a:buChar char="n"/>
            </a:pPr>
            <a:r>
              <a:rPr lang="zh-CN" altLang="en-US" sz="2400" b="1" dirty="0">
                <a:solidFill>
                  <a:srgbClr val="0000FF"/>
                </a:solidFill>
              </a:rPr>
              <a:t>求长度查找类似</a:t>
            </a:r>
          </a:p>
          <a:p>
            <a:pPr>
              <a:lnSpc>
                <a:spcPct val="80000"/>
              </a:lnSpc>
              <a:buClr>
                <a:srgbClr val="FF0000"/>
              </a:buClr>
              <a:buFont typeface="Wingdings" panose="05000000000000000000" pitchFamily="2" charset="2"/>
              <a:buChar char="n"/>
            </a:pPr>
            <a:r>
              <a:rPr lang="zh-CN" altLang="en-US" sz="2400" b="1" dirty="0">
                <a:solidFill>
                  <a:srgbClr val="FF0000"/>
                </a:solidFill>
              </a:rPr>
              <a:t>插入时</a:t>
            </a:r>
          </a:p>
          <a:p>
            <a:pPr>
              <a:lnSpc>
                <a:spcPct val="80000"/>
              </a:lnSpc>
              <a:buFont typeface="Wingdings" panose="05000000000000000000" pitchFamily="2" charset="2"/>
              <a:buNone/>
            </a:pPr>
            <a:r>
              <a:rPr lang="zh-CN" altLang="en-US" sz="2000" i="1" dirty="0"/>
              <a:t>      </a:t>
            </a:r>
            <a:r>
              <a:rPr lang="en-US" altLang="zh-CN" sz="2000" i="1" dirty="0"/>
              <a:t>s</a:t>
            </a:r>
            <a:r>
              <a:rPr lang="en-US" altLang="zh-CN" sz="2000" dirty="0"/>
              <a:t> </a:t>
            </a:r>
            <a:r>
              <a:rPr lang="en-US" altLang="zh-CN" sz="1600" dirty="0">
                <a:cs typeface="Times New Roman" panose="02020603050405020304" pitchFamily="18" charset="0"/>
                <a:sym typeface="Wingdings" panose="05000000000000000000" pitchFamily="2" charset="2"/>
              </a:rPr>
              <a:t></a:t>
            </a:r>
            <a:r>
              <a:rPr lang="en-US" altLang="zh-CN" sz="2000" dirty="0"/>
              <a:t> prior = </a:t>
            </a:r>
            <a:r>
              <a:rPr lang="en-US" altLang="zh-CN" sz="2000" i="1" dirty="0"/>
              <a:t>p</a:t>
            </a:r>
            <a:r>
              <a:rPr lang="en-US" altLang="zh-CN" sz="2000" dirty="0"/>
              <a:t> </a:t>
            </a:r>
            <a:r>
              <a:rPr lang="en-US" altLang="zh-CN" sz="1600" dirty="0">
                <a:cs typeface="Times New Roman" panose="02020603050405020304" pitchFamily="18" charset="0"/>
                <a:sym typeface="Wingdings" panose="05000000000000000000" pitchFamily="2" charset="2"/>
              </a:rPr>
              <a:t></a:t>
            </a:r>
            <a:r>
              <a:rPr lang="en-US" altLang="zh-CN" sz="2000" dirty="0"/>
              <a:t> prior;</a:t>
            </a:r>
          </a:p>
          <a:p>
            <a:pPr>
              <a:lnSpc>
                <a:spcPct val="80000"/>
              </a:lnSpc>
              <a:buFont typeface="Wingdings" panose="05000000000000000000" pitchFamily="2" charset="2"/>
              <a:buNone/>
            </a:pPr>
            <a:r>
              <a:rPr lang="en-US" altLang="zh-CN" sz="2000" dirty="0"/>
              <a:t>      </a:t>
            </a:r>
            <a:r>
              <a:rPr lang="en-US" altLang="zh-CN" sz="2000" i="1" dirty="0"/>
              <a:t>s </a:t>
            </a:r>
            <a:r>
              <a:rPr lang="en-US" altLang="zh-CN" sz="1600" dirty="0">
                <a:cs typeface="Times New Roman" panose="02020603050405020304" pitchFamily="18" charset="0"/>
                <a:sym typeface="Wingdings" panose="05000000000000000000" pitchFamily="2" charset="2"/>
              </a:rPr>
              <a:t></a:t>
            </a:r>
            <a:r>
              <a:rPr lang="en-US" altLang="zh-CN" sz="2000" dirty="0"/>
              <a:t> next = </a:t>
            </a:r>
            <a:r>
              <a:rPr lang="en-US" altLang="zh-CN" sz="2000" i="1" dirty="0"/>
              <a:t>p</a:t>
            </a:r>
            <a:r>
              <a:rPr lang="en-US" altLang="zh-CN" sz="2000" dirty="0"/>
              <a:t>;</a:t>
            </a:r>
          </a:p>
          <a:p>
            <a:pPr>
              <a:lnSpc>
                <a:spcPct val="80000"/>
              </a:lnSpc>
              <a:buFont typeface="Wingdings" panose="05000000000000000000" pitchFamily="2" charset="2"/>
              <a:buNone/>
            </a:pPr>
            <a:r>
              <a:rPr lang="en-US" altLang="zh-CN" sz="2000" dirty="0"/>
              <a:t>      </a:t>
            </a:r>
            <a:r>
              <a:rPr lang="en-US" altLang="zh-CN" sz="2000" i="1" dirty="0"/>
              <a:t>p</a:t>
            </a:r>
            <a:r>
              <a:rPr lang="en-US" altLang="zh-CN" sz="2000" dirty="0"/>
              <a:t> </a:t>
            </a:r>
            <a:r>
              <a:rPr lang="en-US" altLang="zh-CN" sz="1600" dirty="0">
                <a:cs typeface="Times New Roman" panose="02020603050405020304" pitchFamily="18" charset="0"/>
                <a:sym typeface="Wingdings" panose="05000000000000000000" pitchFamily="2" charset="2"/>
              </a:rPr>
              <a:t></a:t>
            </a:r>
            <a:r>
              <a:rPr lang="en-US" altLang="zh-CN" sz="2000" dirty="0"/>
              <a:t> prior = </a:t>
            </a:r>
            <a:r>
              <a:rPr lang="en-US" altLang="zh-CN" sz="2000" i="1" dirty="0"/>
              <a:t>s</a:t>
            </a:r>
            <a:r>
              <a:rPr lang="en-US" altLang="zh-CN" sz="2000" dirty="0"/>
              <a:t>;</a:t>
            </a:r>
          </a:p>
          <a:p>
            <a:pPr>
              <a:lnSpc>
                <a:spcPct val="80000"/>
              </a:lnSpc>
              <a:buFont typeface="Wingdings" panose="05000000000000000000" pitchFamily="2" charset="2"/>
              <a:buNone/>
            </a:pPr>
            <a:r>
              <a:rPr lang="en-US" altLang="zh-CN" sz="2000" dirty="0"/>
              <a:t>      </a:t>
            </a:r>
            <a:r>
              <a:rPr lang="en-US" altLang="zh-CN" sz="2000" i="1" dirty="0"/>
              <a:t>s</a:t>
            </a:r>
            <a:r>
              <a:rPr lang="en-US" altLang="zh-CN" sz="2000" dirty="0"/>
              <a:t> </a:t>
            </a:r>
            <a:r>
              <a:rPr lang="en-US" altLang="zh-CN" sz="1600" dirty="0">
                <a:cs typeface="Times New Roman" panose="02020603050405020304" pitchFamily="18" charset="0"/>
                <a:sym typeface="Wingdings" panose="05000000000000000000" pitchFamily="2" charset="2"/>
              </a:rPr>
              <a:t></a:t>
            </a:r>
            <a:r>
              <a:rPr lang="en-US" altLang="zh-CN" sz="2000" dirty="0"/>
              <a:t> prior </a:t>
            </a:r>
            <a:r>
              <a:rPr lang="en-US" altLang="zh-CN" sz="1600" dirty="0">
                <a:cs typeface="Times New Roman" panose="02020603050405020304" pitchFamily="18" charset="0"/>
                <a:sym typeface="Wingdings" panose="05000000000000000000" pitchFamily="2" charset="2"/>
              </a:rPr>
              <a:t></a:t>
            </a:r>
            <a:r>
              <a:rPr lang="en-US" altLang="zh-CN" sz="2000" dirty="0"/>
              <a:t> next = </a:t>
            </a:r>
            <a:r>
              <a:rPr lang="en-US" altLang="zh-CN" sz="2000" i="1" dirty="0"/>
              <a:t>s</a:t>
            </a:r>
            <a:r>
              <a:rPr lang="en-US" altLang="zh-CN" sz="2000" dirty="0"/>
              <a:t>; </a:t>
            </a:r>
          </a:p>
          <a:p>
            <a:pPr>
              <a:lnSpc>
                <a:spcPct val="80000"/>
              </a:lnSpc>
              <a:buClr>
                <a:srgbClr val="FF0000"/>
              </a:buClr>
              <a:buFont typeface="Wingdings" panose="05000000000000000000" pitchFamily="2" charset="2"/>
              <a:buChar char="n"/>
            </a:pPr>
            <a:r>
              <a:rPr lang="zh-CN" altLang="en-US" sz="2400" b="1" dirty="0">
                <a:solidFill>
                  <a:srgbClr val="FF0000"/>
                </a:solidFill>
              </a:rPr>
              <a:t>删除时：</a:t>
            </a:r>
          </a:p>
          <a:p>
            <a:pPr>
              <a:lnSpc>
                <a:spcPct val="80000"/>
              </a:lnSpc>
              <a:buFont typeface="Wingdings" panose="05000000000000000000" pitchFamily="2" charset="2"/>
              <a:buNone/>
            </a:pPr>
            <a:r>
              <a:rPr lang="zh-CN" altLang="en-US" sz="2000" dirty="0"/>
              <a:t>     </a:t>
            </a:r>
            <a:r>
              <a:rPr lang="zh-CN" altLang="en-US" sz="2000" i="1" dirty="0"/>
              <a:t> </a:t>
            </a:r>
            <a:r>
              <a:rPr lang="en-US" altLang="zh-CN" sz="2000" i="1" dirty="0"/>
              <a:t>p </a:t>
            </a:r>
            <a:r>
              <a:rPr lang="en-US" altLang="zh-CN" sz="1600" dirty="0">
                <a:cs typeface="Times New Roman" panose="02020603050405020304" pitchFamily="18" charset="0"/>
                <a:sym typeface="Wingdings" panose="05000000000000000000" pitchFamily="2" charset="2"/>
              </a:rPr>
              <a:t></a:t>
            </a:r>
            <a:r>
              <a:rPr lang="en-US" altLang="zh-CN" sz="2000" dirty="0"/>
              <a:t> prior </a:t>
            </a:r>
            <a:r>
              <a:rPr lang="en-US" altLang="zh-CN" sz="1600" dirty="0">
                <a:cs typeface="Times New Roman" panose="02020603050405020304" pitchFamily="18" charset="0"/>
                <a:sym typeface="Wingdings" panose="05000000000000000000" pitchFamily="2" charset="2"/>
              </a:rPr>
              <a:t></a:t>
            </a:r>
            <a:r>
              <a:rPr lang="en-US" altLang="zh-CN" sz="2000" dirty="0"/>
              <a:t> next = </a:t>
            </a:r>
            <a:r>
              <a:rPr lang="en-US" altLang="zh-CN" sz="2000" i="1" dirty="0"/>
              <a:t>p</a:t>
            </a:r>
            <a:r>
              <a:rPr lang="en-US" altLang="zh-CN" sz="2000" dirty="0"/>
              <a:t> </a:t>
            </a:r>
            <a:r>
              <a:rPr lang="en-US" altLang="zh-CN" sz="1600" dirty="0">
                <a:cs typeface="Times New Roman" panose="02020603050405020304" pitchFamily="18" charset="0"/>
                <a:sym typeface="Wingdings" panose="05000000000000000000" pitchFamily="2" charset="2"/>
              </a:rPr>
              <a:t></a:t>
            </a:r>
            <a:r>
              <a:rPr lang="en-US" altLang="zh-CN" sz="2000" dirty="0"/>
              <a:t> next;</a:t>
            </a:r>
          </a:p>
          <a:p>
            <a:pPr>
              <a:lnSpc>
                <a:spcPct val="80000"/>
              </a:lnSpc>
              <a:buFont typeface="Wingdings" panose="05000000000000000000" pitchFamily="2" charset="2"/>
              <a:buNone/>
            </a:pPr>
            <a:r>
              <a:rPr lang="en-US" altLang="zh-CN" sz="2000" dirty="0"/>
              <a:t>     </a:t>
            </a:r>
            <a:r>
              <a:rPr lang="en-US" altLang="zh-CN" sz="2000" i="1" dirty="0"/>
              <a:t> p </a:t>
            </a:r>
            <a:r>
              <a:rPr lang="en-US" altLang="zh-CN" sz="1600" dirty="0">
                <a:cs typeface="Times New Roman" panose="02020603050405020304" pitchFamily="18" charset="0"/>
                <a:sym typeface="Wingdings" panose="05000000000000000000" pitchFamily="2" charset="2"/>
              </a:rPr>
              <a:t></a:t>
            </a:r>
            <a:r>
              <a:rPr lang="en-US" altLang="zh-CN" sz="2000" dirty="0"/>
              <a:t> next </a:t>
            </a:r>
            <a:r>
              <a:rPr lang="en-US" altLang="zh-CN" sz="1600" dirty="0">
                <a:cs typeface="Times New Roman" panose="02020603050405020304" pitchFamily="18" charset="0"/>
                <a:sym typeface="Wingdings" panose="05000000000000000000" pitchFamily="2" charset="2"/>
              </a:rPr>
              <a:t></a:t>
            </a:r>
            <a:r>
              <a:rPr lang="en-US" altLang="zh-CN" sz="2000" dirty="0"/>
              <a:t> prior = </a:t>
            </a:r>
            <a:r>
              <a:rPr lang="en-US" altLang="zh-CN" sz="2000" i="1" dirty="0"/>
              <a:t>p</a:t>
            </a:r>
            <a:r>
              <a:rPr lang="en-US" altLang="zh-CN" sz="2000" dirty="0"/>
              <a:t> </a:t>
            </a:r>
            <a:r>
              <a:rPr lang="en-US" altLang="zh-CN" sz="1600" dirty="0">
                <a:cs typeface="Times New Roman" panose="02020603050405020304" pitchFamily="18" charset="0"/>
                <a:sym typeface="Wingdings" panose="05000000000000000000" pitchFamily="2" charset="2"/>
              </a:rPr>
              <a:t></a:t>
            </a:r>
            <a:r>
              <a:rPr lang="en-US" altLang="zh-CN" sz="2000" dirty="0"/>
              <a:t> prior;</a:t>
            </a:r>
          </a:p>
          <a:p>
            <a:pPr>
              <a:lnSpc>
                <a:spcPct val="80000"/>
              </a:lnSpc>
              <a:buFont typeface="Wingdings" panose="05000000000000000000" pitchFamily="2" charset="2"/>
              <a:buNone/>
            </a:pPr>
            <a:r>
              <a:rPr lang="en-US" altLang="zh-CN" sz="2000" dirty="0"/>
              <a:t>     </a:t>
            </a:r>
            <a:r>
              <a:rPr lang="en-US" altLang="zh-CN" sz="2000" dirty="0">
                <a:solidFill>
                  <a:srgbClr val="0000FF"/>
                </a:solidFill>
              </a:rPr>
              <a:t>delete</a:t>
            </a:r>
            <a:r>
              <a:rPr lang="en-US" altLang="zh-CN" sz="2000" dirty="0"/>
              <a:t> </a:t>
            </a:r>
            <a:r>
              <a:rPr lang="en-US" altLang="zh-CN" sz="2000" i="1" dirty="0"/>
              <a:t>p</a:t>
            </a:r>
            <a:r>
              <a:rPr lang="en-US" altLang="zh-CN" sz="2000" dirty="0"/>
              <a:t>;</a:t>
            </a:r>
          </a:p>
          <a:p>
            <a:pPr>
              <a:lnSpc>
                <a:spcPct val="80000"/>
              </a:lnSpc>
              <a:buFont typeface="Wingdings" panose="05000000000000000000" pitchFamily="2" charset="2"/>
              <a:buNone/>
            </a:pPr>
            <a:endParaRPr lang="en-US" altLang="zh-CN" sz="2000" dirty="0"/>
          </a:p>
          <a:p>
            <a:pPr>
              <a:lnSpc>
                <a:spcPct val="80000"/>
              </a:lnSpc>
              <a:buClr>
                <a:srgbClr val="FF0000"/>
              </a:buClr>
              <a:buFont typeface="Wingdings" panose="05000000000000000000" pitchFamily="2" charset="2"/>
              <a:buChar char="n"/>
            </a:pPr>
            <a:r>
              <a:rPr lang="zh-CN" altLang="en-US" sz="2400" b="1" dirty="0">
                <a:solidFill>
                  <a:srgbClr val="FF0000"/>
                </a:solidFill>
              </a:rPr>
              <a:t>应用</a:t>
            </a:r>
            <a:r>
              <a:rPr lang="zh-CN" altLang="en-US" sz="2000" dirty="0"/>
              <a:t>：</a:t>
            </a:r>
            <a:endParaRPr lang="en-US" altLang="zh-CN" sz="2000" dirty="0"/>
          </a:p>
          <a:p>
            <a:pPr lvl="1">
              <a:buClr>
                <a:srgbClr val="FF0000"/>
              </a:buClr>
              <a:buFont typeface="Arial" panose="020B0604020202020204" pitchFamily="34" charset="0"/>
              <a:buChar char="•"/>
            </a:pPr>
            <a:r>
              <a:rPr lang="zh-CN" altLang="en-US" sz="2000" b="1" dirty="0"/>
              <a:t>判断双循环链表</a:t>
            </a:r>
            <a:r>
              <a:rPr lang="en-US" altLang="zh-CN" sz="2000" b="1" dirty="0"/>
              <a:t>(</a:t>
            </a:r>
            <a:r>
              <a:rPr lang="en-US" altLang="zh-CN" sz="2000" dirty="0">
                <a:solidFill>
                  <a:srgbClr val="0000FF"/>
                </a:solidFill>
              </a:rPr>
              <a:t>Doubly Circular Linked List</a:t>
            </a:r>
            <a:r>
              <a:rPr lang="en-US" altLang="zh-CN" sz="2000" b="1" dirty="0"/>
              <a:t>)</a:t>
            </a:r>
            <a:r>
              <a:rPr lang="zh-CN" altLang="en-US" sz="2000" b="1" dirty="0"/>
              <a:t>是否对称</a:t>
            </a:r>
            <a:r>
              <a:rPr lang="en-US" altLang="zh-CN" sz="2000" b="1" dirty="0"/>
              <a:t>;</a:t>
            </a:r>
            <a:endParaRPr lang="zh-CN" altLang="en-US" sz="2000" b="1" dirty="0"/>
          </a:p>
          <a:p>
            <a:pPr lvl="1">
              <a:buClr>
                <a:srgbClr val="FF0000"/>
              </a:buClr>
              <a:buFont typeface="Arial" panose="020B0604020202020204" pitchFamily="34" charset="0"/>
              <a:buChar char="•"/>
            </a:pPr>
            <a:r>
              <a:rPr lang="zh-CN" altLang="en-US" sz="2000" b="1" dirty="0"/>
              <a:t>双循环链表倒置（动指针、动结点值）</a:t>
            </a:r>
            <a:r>
              <a:rPr lang="en-US" altLang="zh-CN" sz="2000" b="1" dirty="0"/>
              <a:t>;</a:t>
            </a:r>
            <a:endParaRPr lang="zh-CN" altLang="en-US" sz="2000" b="1" dirty="0"/>
          </a:p>
        </p:txBody>
      </p:sp>
      <p:grpSp>
        <p:nvGrpSpPr>
          <p:cNvPr id="32781" name="组合 32780"/>
          <p:cNvGrpSpPr/>
          <p:nvPr/>
        </p:nvGrpSpPr>
        <p:grpSpPr bwMode="auto">
          <a:xfrm>
            <a:off x="6424613" y="2559050"/>
            <a:ext cx="92075" cy="365125"/>
            <a:chOff x="0" y="0"/>
            <a:chExt cx="180" cy="780"/>
          </a:xfrm>
        </p:grpSpPr>
        <p:sp>
          <p:nvSpPr>
            <p:cNvPr id="3" name="直接连接符 32781"/>
            <p:cNvSpPr>
              <a:spLocks noChangeShapeType="1"/>
            </p:cNvSpPr>
            <p:nvPr/>
          </p:nvSpPr>
          <p:spPr bwMode="auto">
            <a:xfrm flipH="1">
              <a:off x="0" y="0"/>
              <a:ext cx="180" cy="780"/>
            </a:xfrm>
            <a:prstGeom prst="line">
              <a:avLst/>
            </a:prstGeom>
            <a:noFill/>
            <a:ln w="19050">
              <a:solidFill>
                <a:srgbClr val="FF0000"/>
              </a:solidFill>
              <a:roun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32782" name="直接连接符 32782"/>
            <p:cNvSpPr>
              <a:spLocks noChangeShapeType="1"/>
            </p:cNvSpPr>
            <p:nvPr/>
          </p:nvSpPr>
          <p:spPr bwMode="auto">
            <a:xfrm>
              <a:off x="0" y="0"/>
              <a:ext cx="180" cy="780"/>
            </a:xfrm>
            <a:prstGeom prst="line">
              <a:avLst/>
            </a:prstGeom>
            <a:noFill/>
            <a:ln w="19050">
              <a:solidFill>
                <a:srgbClr val="FF0000"/>
              </a:solidFill>
              <a:roun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grpSp>
      <p:sp>
        <p:nvSpPr>
          <p:cNvPr id="32797" name="直接连接符 32796"/>
          <p:cNvSpPr>
            <a:spLocks noChangeShapeType="1"/>
          </p:cNvSpPr>
          <p:nvPr/>
        </p:nvSpPr>
        <p:spPr bwMode="auto">
          <a:xfrm>
            <a:off x="6308390" y="2939833"/>
            <a:ext cx="61095" cy="456394"/>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32798" name="直接连接符 32797"/>
          <p:cNvSpPr>
            <a:spLocks noChangeShapeType="1"/>
          </p:cNvSpPr>
          <p:nvPr/>
        </p:nvSpPr>
        <p:spPr bwMode="auto">
          <a:xfrm>
            <a:off x="6639130" y="2939834"/>
            <a:ext cx="223136" cy="463838"/>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32823" name="矩形 32823"/>
          <p:cNvSpPr>
            <a:spLocks noChangeAspect="1" noChangeArrowheads="1"/>
          </p:cNvSpPr>
          <p:nvPr/>
        </p:nvSpPr>
        <p:spPr bwMode="auto">
          <a:xfrm>
            <a:off x="6694488" y="620713"/>
            <a:ext cx="2449512"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zh-CN" altLang="en-US">
              <a:cs typeface="Times New Roman" panose="02020603050405020304" pitchFamily="18" charset="0"/>
            </a:endParaRPr>
          </a:p>
        </p:txBody>
      </p:sp>
      <p:sp>
        <p:nvSpPr>
          <p:cNvPr id="32836" name="直接连接符 32835"/>
          <p:cNvSpPr>
            <a:spLocks noChangeShapeType="1"/>
          </p:cNvSpPr>
          <p:nvPr/>
        </p:nvSpPr>
        <p:spPr bwMode="auto">
          <a:xfrm flipH="1" flipV="1">
            <a:off x="6180513" y="2920854"/>
            <a:ext cx="85771" cy="500319"/>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32837" name="直接连接符 32836"/>
          <p:cNvSpPr>
            <a:spLocks noChangeShapeType="1"/>
          </p:cNvSpPr>
          <p:nvPr/>
        </p:nvSpPr>
        <p:spPr bwMode="auto">
          <a:xfrm flipH="1" flipV="1">
            <a:off x="6743700" y="2920854"/>
            <a:ext cx="208148" cy="442304"/>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grpSp>
        <p:nvGrpSpPr>
          <p:cNvPr id="32840" name="组合 32839"/>
          <p:cNvGrpSpPr/>
          <p:nvPr/>
        </p:nvGrpSpPr>
        <p:grpSpPr bwMode="auto">
          <a:xfrm>
            <a:off x="6957482" y="4449375"/>
            <a:ext cx="82154" cy="161853"/>
            <a:chOff x="0" y="0"/>
            <a:chExt cx="180" cy="780"/>
          </a:xfrm>
        </p:grpSpPr>
        <p:sp>
          <p:nvSpPr>
            <p:cNvPr id="9" name="直接连接符 32840"/>
            <p:cNvSpPr>
              <a:spLocks noChangeShapeType="1"/>
            </p:cNvSpPr>
            <p:nvPr/>
          </p:nvSpPr>
          <p:spPr bwMode="auto">
            <a:xfrm flipH="1">
              <a:off x="0" y="0"/>
              <a:ext cx="180" cy="780"/>
            </a:xfrm>
            <a:prstGeom prst="line">
              <a:avLst/>
            </a:prstGeom>
            <a:noFill/>
            <a:ln w="19050">
              <a:solidFill>
                <a:srgbClr val="FF0000"/>
              </a:solidFill>
              <a:roun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32841" name="直接连接符 32841"/>
            <p:cNvSpPr>
              <a:spLocks noChangeShapeType="1"/>
            </p:cNvSpPr>
            <p:nvPr/>
          </p:nvSpPr>
          <p:spPr bwMode="auto">
            <a:xfrm>
              <a:off x="0" y="0"/>
              <a:ext cx="180" cy="780"/>
            </a:xfrm>
            <a:prstGeom prst="line">
              <a:avLst/>
            </a:prstGeom>
            <a:noFill/>
            <a:ln w="19050">
              <a:solidFill>
                <a:srgbClr val="FF0000"/>
              </a:solidFill>
              <a:roun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grpSp>
      <p:grpSp>
        <p:nvGrpSpPr>
          <p:cNvPr id="32843" name="组合 32842"/>
          <p:cNvGrpSpPr/>
          <p:nvPr/>
        </p:nvGrpSpPr>
        <p:grpSpPr bwMode="auto">
          <a:xfrm>
            <a:off x="5930597" y="4600744"/>
            <a:ext cx="84010" cy="186753"/>
            <a:chOff x="0" y="0"/>
            <a:chExt cx="180" cy="780"/>
          </a:xfrm>
        </p:grpSpPr>
        <p:sp>
          <p:nvSpPr>
            <p:cNvPr id="10" name="直接连接符 32843"/>
            <p:cNvSpPr>
              <a:spLocks noChangeShapeType="1"/>
            </p:cNvSpPr>
            <p:nvPr/>
          </p:nvSpPr>
          <p:spPr bwMode="auto">
            <a:xfrm flipH="1">
              <a:off x="0" y="0"/>
              <a:ext cx="180" cy="780"/>
            </a:xfrm>
            <a:prstGeom prst="line">
              <a:avLst/>
            </a:prstGeom>
            <a:noFill/>
            <a:ln w="19050">
              <a:solidFill>
                <a:srgbClr val="FF0000"/>
              </a:solidFill>
              <a:roun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32844" name="直接连接符 32844"/>
            <p:cNvSpPr>
              <a:spLocks noChangeShapeType="1"/>
            </p:cNvSpPr>
            <p:nvPr/>
          </p:nvSpPr>
          <p:spPr bwMode="auto">
            <a:xfrm>
              <a:off x="0" y="0"/>
              <a:ext cx="180" cy="780"/>
            </a:xfrm>
            <a:prstGeom prst="line">
              <a:avLst/>
            </a:prstGeom>
            <a:noFill/>
            <a:ln w="19050">
              <a:solidFill>
                <a:srgbClr val="FF0000"/>
              </a:solidFill>
              <a:roun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grpSp>
      <p:sp>
        <p:nvSpPr>
          <p:cNvPr id="32848"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DF8A4202-838C-40E1-AF58-A2D14556F2CC}" type="slidenum">
              <a:rPr lang="zh-CN" altLang="en-US" smtClean="0">
                <a:latin typeface="Times New Roman" panose="02020603050405020304" pitchFamily="18" charset="0"/>
              </a:rPr>
              <a:pPr/>
              <a:t>34</a:t>
            </a:fld>
            <a:endParaRPr lang="zh-CN" altLang="en-US">
              <a:latin typeface="Times New Roman" panose="02020603050405020304" pitchFamily="18" charset="0"/>
            </a:endParaRPr>
          </a:p>
        </p:txBody>
      </p:sp>
      <p:grpSp>
        <p:nvGrpSpPr>
          <p:cNvPr id="83" name="组合 109"/>
          <p:cNvGrpSpPr/>
          <p:nvPr/>
        </p:nvGrpSpPr>
        <p:grpSpPr>
          <a:xfrm>
            <a:off x="501589" y="114064"/>
            <a:ext cx="6715062" cy="651944"/>
            <a:chOff x="956926" y="4599564"/>
            <a:chExt cx="6715062" cy="651944"/>
          </a:xfrm>
        </p:grpSpPr>
        <p:sp>
          <p:nvSpPr>
            <p:cNvPr id="84"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5" name="图片 84"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6" name="TextBox 6"/>
            <p:cNvSpPr txBox="1">
              <a:spLocks noChangeArrowheads="1"/>
            </p:cNvSpPr>
            <p:nvPr/>
          </p:nvSpPr>
          <p:spPr bwMode="auto">
            <a:xfrm>
              <a:off x="1129302" y="4599564"/>
              <a:ext cx="654268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5.4 </a:t>
              </a:r>
              <a:r>
                <a:rPr lang="zh-CN" altLang="en-US" sz="3600" b="1" dirty="0">
                  <a:latin typeface="Times New Roman" panose="02020603050405020304" pitchFamily="18" charset="0"/>
                  <a:ea typeface="黑体" panose="02010609060101010101" pitchFamily="49" charset="-122"/>
                </a:rPr>
                <a:t>其它结构形式的链表</a:t>
              </a:r>
              <a:endParaRPr lang="zh-CN" altLang="en-US" sz="3600" b="1" dirty="0">
                <a:latin typeface="黑体" panose="02010609060101010101" pitchFamily="49" charset="-122"/>
                <a:ea typeface="黑体" panose="02010609060101010101" pitchFamily="49" charset="-122"/>
              </a:endParaRPr>
            </a:p>
          </p:txBody>
        </p:sp>
      </p:grpSp>
      <p:grpSp>
        <p:nvGrpSpPr>
          <p:cNvPr id="12" name="组合 11"/>
          <p:cNvGrpSpPr/>
          <p:nvPr/>
        </p:nvGrpSpPr>
        <p:grpSpPr>
          <a:xfrm>
            <a:off x="5221491" y="2600364"/>
            <a:ext cx="2576828" cy="360364"/>
            <a:chOff x="5364308" y="5480049"/>
            <a:chExt cx="2576828" cy="360364"/>
          </a:xfrm>
        </p:grpSpPr>
        <p:sp>
          <p:nvSpPr>
            <p:cNvPr id="87" name="矩形 10255"/>
            <p:cNvSpPr>
              <a:spLocks noChangeArrowheads="1"/>
            </p:cNvSpPr>
            <p:nvPr/>
          </p:nvSpPr>
          <p:spPr bwMode="auto">
            <a:xfrm>
              <a:off x="5499976" y="5480050"/>
              <a:ext cx="372849"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88" name="矩形 87"/>
            <p:cNvSpPr/>
            <p:nvPr/>
          </p:nvSpPr>
          <p:spPr bwMode="auto">
            <a:xfrm>
              <a:off x="5912245" y="5480050"/>
              <a:ext cx="395844" cy="35877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lnSpc>
                  <a:spcPts val="2400"/>
                </a:lnSpc>
              </a:pPr>
              <a:r>
                <a:rPr lang="en-US" altLang="zh-CN" sz="2000" i="1" dirty="0" smtClean="0">
                  <a:cs typeface="Times New Roman" panose="02020603050405020304" pitchFamily="18" charset="0"/>
                </a:rPr>
                <a:t>A</a:t>
              </a:r>
              <a:r>
                <a:rPr lang="en-US" altLang="zh-CN" i="1" baseline="-25000" noProof="1" smtClean="0">
                  <a:effectLst>
                    <a:outerShdw blurRad="38100" dist="38100" dir="2700000" algn="tl">
                      <a:srgbClr val="FFFFFF"/>
                    </a:outerShdw>
                  </a:effectLst>
                  <a:cs typeface="Times New Roman" panose="02020603050405020304" pitchFamily="18" charset="0"/>
                </a:rPr>
                <a:t>i-1</a:t>
              </a:r>
              <a:endParaRPr lang="en-US" altLang="zh-CN" i="1" baseline="-25000" noProof="1">
                <a:effectLst>
                  <a:outerShdw blurRad="38100" dist="38100" dir="2700000" algn="tl">
                    <a:srgbClr val="FFFFFF"/>
                  </a:outerShdw>
                </a:effectLst>
                <a:cs typeface="Times New Roman" panose="02020603050405020304" pitchFamily="18" charset="0"/>
              </a:endParaRPr>
            </a:p>
          </p:txBody>
        </p:sp>
        <p:sp>
          <p:nvSpPr>
            <p:cNvPr id="89" name="矩形 88"/>
            <p:cNvSpPr/>
            <p:nvPr/>
          </p:nvSpPr>
          <p:spPr bwMode="auto">
            <a:xfrm>
              <a:off x="6308089" y="5480050"/>
              <a:ext cx="149468" cy="35877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90" name="矩形 89"/>
            <p:cNvSpPr/>
            <p:nvPr/>
          </p:nvSpPr>
          <p:spPr bwMode="auto">
            <a:xfrm>
              <a:off x="6922929" y="5480050"/>
              <a:ext cx="468910" cy="35877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lnSpc>
                  <a:spcPts val="2400"/>
                </a:lnSpc>
              </a:pPr>
              <a:r>
                <a:rPr lang="en-US" altLang="zh-CN" sz="2000" i="1" dirty="0" smtClean="0">
                  <a:cs typeface="Times New Roman" panose="02020603050405020304" pitchFamily="18" charset="0"/>
                </a:rPr>
                <a:t>a</a:t>
              </a:r>
              <a:r>
                <a:rPr lang="en-US" altLang="zh-CN" sz="2000" i="1" baseline="-25000" noProof="1" smtClean="0">
                  <a:effectLst>
                    <a:outerShdw blurRad="38100" dist="38100" dir="2700000" algn="tl">
                      <a:srgbClr val="FFFFFF"/>
                    </a:outerShdw>
                  </a:effectLst>
                  <a:cs typeface="Times New Roman" panose="02020603050405020304" pitchFamily="18" charset="0"/>
                </a:rPr>
                <a:t>i</a:t>
              </a:r>
              <a:endParaRPr lang="en-US" altLang="zh-CN" sz="2000" baseline="-25000" noProof="1">
                <a:effectLst>
                  <a:outerShdw blurRad="38100" dist="38100" dir="2700000" algn="tl">
                    <a:srgbClr val="FFFFFF"/>
                  </a:outerShdw>
                </a:effectLst>
                <a:cs typeface="Times New Roman" panose="02020603050405020304" pitchFamily="18" charset="0"/>
              </a:endParaRPr>
            </a:p>
          </p:txBody>
        </p:sp>
        <p:sp>
          <p:nvSpPr>
            <p:cNvPr id="91" name="矩形 90"/>
            <p:cNvSpPr/>
            <p:nvPr/>
          </p:nvSpPr>
          <p:spPr bwMode="auto">
            <a:xfrm>
              <a:off x="7392515" y="5480050"/>
              <a:ext cx="149468" cy="35877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92" name="直接连接符 10268"/>
            <p:cNvSpPr>
              <a:spLocks noChangeShapeType="1"/>
            </p:cNvSpPr>
            <p:nvPr/>
          </p:nvSpPr>
          <p:spPr bwMode="auto">
            <a:xfrm>
              <a:off x="6398207" y="5720374"/>
              <a:ext cx="372849"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3" name="直接连接符 10267"/>
            <p:cNvSpPr>
              <a:spLocks noChangeShapeType="1"/>
            </p:cNvSpPr>
            <p:nvPr/>
          </p:nvSpPr>
          <p:spPr bwMode="auto">
            <a:xfrm>
              <a:off x="5364308" y="5712437"/>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4" name="矩形 93"/>
            <p:cNvSpPr/>
            <p:nvPr/>
          </p:nvSpPr>
          <p:spPr bwMode="auto">
            <a:xfrm>
              <a:off x="5761296" y="5480049"/>
              <a:ext cx="149468" cy="35735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95" name="矩形 94"/>
            <p:cNvSpPr/>
            <p:nvPr/>
          </p:nvSpPr>
          <p:spPr bwMode="auto">
            <a:xfrm>
              <a:off x="6775760" y="5480515"/>
              <a:ext cx="149468" cy="359268"/>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96" name="直接连接符 10267"/>
            <p:cNvSpPr>
              <a:spLocks noChangeShapeType="1"/>
            </p:cNvSpPr>
            <p:nvPr/>
          </p:nvSpPr>
          <p:spPr bwMode="auto">
            <a:xfrm flipH="1">
              <a:off x="5438197" y="5568421"/>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7" name="直接连接符 10267"/>
            <p:cNvSpPr>
              <a:spLocks noChangeShapeType="1"/>
            </p:cNvSpPr>
            <p:nvPr/>
          </p:nvSpPr>
          <p:spPr bwMode="auto">
            <a:xfrm flipH="1">
              <a:off x="6451207" y="5568421"/>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8" name="直接连接符 10268"/>
            <p:cNvSpPr>
              <a:spLocks noChangeShapeType="1"/>
            </p:cNvSpPr>
            <p:nvPr/>
          </p:nvSpPr>
          <p:spPr bwMode="auto">
            <a:xfrm>
              <a:off x="7485722" y="5720374"/>
              <a:ext cx="372849"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9" name="直接连接符 10267"/>
            <p:cNvSpPr>
              <a:spLocks noChangeShapeType="1"/>
            </p:cNvSpPr>
            <p:nvPr/>
          </p:nvSpPr>
          <p:spPr bwMode="auto">
            <a:xfrm flipH="1">
              <a:off x="7538722" y="5568421"/>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7" name="组合 16"/>
          <p:cNvGrpSpPr/>
          <p:nvPr/>
        </p:nvGrpSpPr>
        <p:grpSpPr>
          <a:xfrm>
            <a:off x="5624504" y="3356992"/>
            <a:ext cx="1395768" cy="340589"/>
            <a:chOff x="5696512" y="3700224"/>
            <a:chExt cx="1395768" cy="340589"/>
          </a:xfrm>
        </p:grpSpPr>
        <p:sp>
          <p:nvSpPr>
            <p:cNvPr id="32831" name="文本框 32831"/>
            <p:cNvSpPr txBox="1">
              <a:spLocks noChangeArrowheads="1"/>
            </p:cNvSpPr>
            <p:nvPr/>
          </p:nvSpPr>
          <p:spPr bwMode="auto">
            <a:xfrm>
              <a:off x="5696512" y="3700224"/>
              <a:ext cx="183164" cy="27714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just" eaLnBrk="0" hangingPunct="0"/>
              <a:r>
                <a:rPr lang="en-US" altLang="zh-CN" i="1" dirty="0">
                  <a:latin typeface="Times New Roman" panose="02020603050405020304" pitchFamily="18" charset="0"/>
                  <a:cs typeface="Times New Roman" panose="02020603050405020304" pitchFamily="18" charset="0"/>
                </a:rPr>
                <a:t>s</a:t>
              </a:r>
            </a:p>
          </p:txBody>
        </p:sp>
        <p:grpSp>
          <p:nvGrpSpPr>
            <p:cNvPr id="13" name="组合 12"/>
            <p:cNvGrpSpPr/>
            <p:nvPr/>
          </p:nvGrpSpPr>
          <p:grpSpPr>
            <a:xfrm>
              <a:off x="6245855" y="3706812"/>
              <a:ext cx="846425" cy="334001"/>
              <a:chOff x="6028090" y="5777600"/>
              <a:chExt cx="846425" cy="334001"/>
            </a:xfrm>
          </p:grpSpPr>
          <p:sp>
            <p:nvSpPr>
              <p:cNvPr id="114" name="矩形 113"/>
              <p:cNvSpPr/>
              <p:nvPr/>
            </p:nvSpPr>
            <p:spPr bwMode="auto">
              <a:xfrm>
                <a:off x="6166338" y="5778602"/>
                <a:ext cx="583459" cy="332999"/>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lnSpc>
                    <a:spcPts val="2400"/>
                  </a:lnSpc>
                </a:pPr>
                <a:r>
                  <a:rPr lang="en-US" altLang="zh-CN" sz="2000" i="1" dirty="0">
                    <a:cs typeface="Times New Roman" panose="02020603050405020304" pitchFamily="18" charset="0"/>
                  </a:rPr>
                  <a:t>x</a:t>
                </a:r>
                <a:endParaRPr lang="en-US" altLang="zh-CN" i="1" baseline="-25000" noProof="1">
                  <a:effectLst>
                    <a:outerShdw blurRad="38100" dist="38100" dir="2700000" algn="tl">
                      <a:srgbClr val="FFFFFF"/>
                    </a:outerShdw>
                  </a:effectLst>
                  <a:cs typeface="Times New Roman" panose="02020603050405020304" pitchFamily="18" charset="0"/>
                </a:endParaRPr>
              </a:p>
            </p:txBody>
          </p:sp>
          <p:sp>
            <p:nvSpPr>
              <p:cNvPr id="115" name="矩形 114"/>
              <p:cNvSpPr/>
              <p:nvPr/>
            </p:nvSpPr>
            <p:spPr bwMode="auto">
              <a:xfrm>
                <a:off x="6654205" y="5778602"/>
                <a:ext cx="220310" cy="332999"/>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16" name="矩形 115"/>
              <p:cNvSpPr/>
              <p:nvPr/>
            </p:nvSpPr>
            <p:spPr bwMode="auto">
              <a:xfrm>
                <a:off x="6028090" y="5777600"/>
                <a:ext cx="220310" cy="331678"/>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grpSp>
        <p:cxnSp>
          <p:nvCxnSpPr>
            <p:cNvPr id="15" name="直接箭头连接符 14"/>
            <p:cNvCxnSpPr/>
            <p:nvPr/>
          </p:nvCxnSpPr>
          <p:spPr>
            <a:xfrm flipV="1">
              <a:off x="5868416" y="3859417"/>
              <a:ext cx="329979" cy="142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5364163" y="1341438"/>
            <a:ext cx="2449512" cy="863600"/>
            <a:chOff x="5364163" y="1341438"/>
            <a:chExt cx="2449512" cy="863600"/>
          </a:xfrm>
        </p:grpSpPr>
        <p:grpSp>
          <p:nvGrpSpPr>
            <p:cNvPr id="32772" name="组合 32771"/>
            <p:cNvGrpSpPr>
              <a:grpSpLocks noChangeAspect="1"/>
            </p:cNvGrpSpPr>
            <p:nvPr/>
          </p:nvGrpSpPr>
          <p:grpSpPr bwMode="auto">
            <a:xfrm>
              <a:off x="5364163" y="1341438"/>
              <a:ext cx="2449512" cy="863600"/>
              <a:chOff x="0" y="0"/>
              <a:chExt cx="2880" cy="1092"/>
            </a:xfrm>
          </p:grpSpPr>
          <p:sp>
            <p:nvSpPr>
              <p:cNvPr id="2" name="矩形 32772"/>
              <p:cNvSpPr>
                <a:spLocks noChangeAspect="1" noChangeArrowheads="1"/>
              </p:cNvSpPr>
              <p:nvPr/>
            </p:nvSpPr>
            <p:spPr bwMode="auto">
              <a:xfrm>
                <a:off x="0" y="0"/>
                <a:ext cx="2880" cy="10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zh-CN" altLang="en-US">
                  <a:cs typeface="Times New Roman" panose="02020603050405020304" pitchFamily="18" charset="0"/>
                </a:endParaRPr>
              </a:p>
            </p:txBody>
          </p:sp>
          <p:sp>
            <p:nvSpPr>
              <p:cNvPr id="32773" name="矩形 32773"/>
              <p:cNvSpPr>
                <a:spLocks noChangeArrowheads="1"/>
              </p:cNvSpPr>
              <p:nvPr/>
            </p:nvSpPr>
            <p:spPr bwMode="auto">
              <a:xfrm>
                <a:off x="1440" y="312"/>
                <a:ext cx="541" cy="463"/>
              </a:xfrm>
              <a:prstGeom prst="rect">
                <a:avLst/>
              </a:prstGeom>
              <a:pattFill prst="wdUpDiag">
                <a:fgClr>
                  <a:srgbClr val="000000"/>
                </a:fgClr>
                <a:bgClr>
                  <a:srgbClr val="FFFFFF"/>
                </a:bgClr>
              </a:pattFill>
              <a:ln w="9525">
                <a:solidFill>
                  <a:srgbClr val="000000"/>
                </a:solidFill>
                <a:miter lim="800000"/>
              </a:ln>
            </p:spPr>
            <p:txBody>
              <a:bodyPr/>
              <a:lstStyle/>
              <a:p>
                <a:pPr eaLnBrk="0" hangingPunct="0"/>
                <a:endParaRPr lang="zh-CN" altLang="en-US">
                  <a:latin typeface="Arial" panose="020B0604020202020204" pitchFamily="34" charset="0"/>
                </a:endParaRPr>
              </a:p>
            </p:txBody>
          </p:sp>
          <p:sp>
            <p:nvSpPr>
              <p:cNvPr id="32775" name="矩形 32775"/>
              <p:cNvSpPr>
                <a:spLocks noChangeArrowheads="1"/>
              </p:cNvSpPr>
              <p:nvPr/>
            </p:nvSpPr>
            <p:spPr bwMode="auto">
              <a:xfrm>
                <a:off x="0" y="0"/>
                <a:ext cx="896" cy="47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just" eaLnBrk="0" hangingPunct="0"/>
                <a:r>
                  <a:rPr lang="en-US" altLang="zh-CN" dirty="0">
                    <a:latin typeface="Arial" panose="020B0604020202020204" pitchFamily="34" charset="0"/>
                  </a:rPr>
                  <a:t>head</a:t>
                </a:r>
              </a:p>
            </p:txBody>
          </p:sp>
          <p:sp>
            <p:nvSpPr>
              <p:cNvPr id="32776" name="文本框 32776"/>
              <p:cNvSpPr txBox="1">
                <a:spLocks noChangeArrowheads="1"/>
              </p:cNvSpPr>
              <p:nvPr/>
            </p:nvSpPr>
            <p:spPr bwMode="auto">
              <a:xfrm>
                <a:off x="1981" y="312"/>
                <a:ext cx="360" cy="468"/>
              </a:xfrm>
              <a:prstGeom prst="rect">
                <a:avLst/>
              </a:prstGeom>
              <a:solidFill>
                <a:srgbClr val="00B0F0"/>
              </a:solidFill>
              <a:ln w="9525">
                <a:solidFill>
                  <a:srgbClr val="000000"/>
                </a:solidFill>
                <a:miter lim="800000"/>
              </a:ln>
            </p:spPr>
            <p:txBody>
              <a:bodyPr/>
              <a:lstStyle/>
              <a:p>
                <a:pPr eaLnBrk="0" hangingPunct="0"/>
                <a:endParaRPr lang="zh-CN" altLang="en-US">
                  <a:latin typeface="Arial" panose="020B0604020202020204" pitchFamily="34" charset="0"/>
                </a:endParaRPr>
              </a:p>
            </p:txBody>
          </p:sp>
          <p:sp>
            <p:nvSpPr>
              <p:cNvPr id="32777" name="文本框 32777"/>
              <p:cNvSpPr txBox="1">
                <a:spLocks noChangeArrowheads="1"/>
              </p:cNvSpPr>
              <p:nvPr/>
            </p:nvSpPr>
            <p:spPr bwMode="auto">
              <a:xfrm>
                <a:off x="1080" y="312"/>
                <a:ext cx="360" cy="468"/>
              </a:xfrm>
              <a:prstGeom prst="rect">
                <a:avLst/>
              </a:prstGeom>
              <a:solidFill>
                <a:srgbClr val="00B0F0"/>
              </a:solidFill>
              <a:ln w="9525">
                <a:solidFill>
                  <a:srgbClr val="000000"/>
                </a:solidFill>
                <a:miter lim="800000"/>
              </a:ln>
            </p:spPr>
            <p:txBody>
              <a:bodyPr/>
              <a:lstStyle/>
              <a:p>
                <a:pPr eaLnBrk="0" hangingPunct="0"/>
                <a:endParaRPr lang="zh-CN" altLang="en-US">
                  <a:latin typeface="Arial" panose="020B0604020202020204" pitchFamily="34" charset="0"/>
                </a:endParaRPr>
              </a:p>
            </p:txBody>
          </p:sp>
        </p:grpSp>
        <p:cxnSp>
          <p:nvCxnSpPr>
            <p:cNvPr id="21" name="直接箭头连接符 20"/>
            <p:cNvCxnSpPr/>
            <p:nvPr/>
          </p:nvCxnSpPr>
          <p:spPr>
            <a:xfrm>
              <a:off x="5767947" y="1673250"/>
              <a:ext cx="514783" cy="20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6025158" y="1766466"/>
            <a:ext cx="1576437" cy="318102"/>
            <a:chOff x="6025158" y="1766466"/>
            <a:chExt cx="1576437" cy="318102"/>
          </a:xfrm>
        </p:grpSpPr>
        <p:grpSp>
          <p:nvGrpSpPr>
            <p:cNvPr id="4" name="组合 3"/>
            <p:cNvGrpSpPr/>
            <p:nvPr/>
          </p:nvGrpSpPr>
          <p:grpSpPr>
            <a:xfrm>
              <a:off x="6025158" y="1766466"/>
              <a:ext cx="1576437" cy="318102"/>
              <a:chOff x="6025158" y="1766466"/>
              <a:chExt cx="1576437" cy="318102"/>
            </a:xfrm>
          </p:grpSpPr>
          <p:cxnSp>
            <p:nvCxnSpPr>
              <p:cNvPr id="137" name="直接连接符 136"/>
              <p:cNvCxnSpPr/>
              <p:nvPr/>
            </p:nvCxnSpPr>
            <p:spPr>
              <a:xfrm flipH="1" flipV="1">
                <a:off x="7344023" y="1779567"/>
                <a:ext cx="257572" cy="20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2768" name="组合 32767"/>
              <p:cNvGrpSpPr/>
              <p:nvPr/>
            </p:nvGrpSpPr>
            <p:grpSpPr>
              <a:xfrm>
                <a:off x="6025158" y="1766466"/>
                <a:ext cx="655042" cy="307371"/>
                <a:chOff x="6025158" y="1766466"/>
                <a:chExt cx="655042" cy="307371"/>
              </a:xfrm>
            </p:grpSpPr>
            <p:cxnSp>
              <p:nvCxnSpPr>
                <p:cNvPr id="24" name="直接连接符 23"/>
                <p:cNvCxnSpPr>
                  <a:stCxn id="32777" idx="1"/>
                </p:cNvCxnSpPr>
                <p:nvPr/>
              </p:nvCxnSpPr>
              <p:spPr>
                <a:xfrm flipH="1" flipV="1">
                  <a:off x="6025158" y="1771217"/>
                  <a:ext cx="257572" cy="20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025158" y="1766466"/>
                  <a:ext cx="0" cy="3073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025158" y="2073837"/>
                  <a:ext cx="65504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680200" y="1954341"/>
                  <a:ext cx="0" cy="1194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8" name="直接连接符 137"/>
              <p:cNvCxnSpPr/>
              <p:nvPr/>
            </p:nvCxnSpPr>
            <p:spPr>
              <a:xfrm>
                <a:off x="7596336" y="1777197"/>
                <a:ext cx="0" cy="3073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6939440" y="2084568"/>
                <a:ext cx="65504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40" name="直接箭头连接符 139"/>
            <p:cNvCxnSpPr/>
            <p:nvPr/>
          </p:nvCxnSpPr>
          <p:spPr>
            <a:xfrm flipV="1">
              <a:off x="6939440" y="1954342"/>
              <a:ext cx="1" cy="1302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796" name="组合 32795"/>
          <p:cNvGrpSpPr/>
          <p:nvPr/>
        </p:nvGrpSpPr>
        <p:grpSpPr>
          <a:xfrm>
            <a:off x="4675418" y="4430144"/>
            <a:ext cx="3640998" cy="370286"/>
            <a:chOff x="4401832" y="5590503"/>
            <a:chExt cx="3640998" cy="370286"/>
          </a:xfrm>
        </p:grpSpPr>
        <p:sp>
          <p:nvSpPr>
            <p:cNvPr id="101" name="矩形 10255"/>
            <p:cNvSpPr>
              <a:spLocks noChangeArrowheads="1"/>
            </p:cNvSpPr>
            <p:nvPr/>
          </p:nvSpPr>
          <p:spPr bwMode="auto">
            <a:xfrm>
              <a:off x="5601670" y="5777170"/>
              <a:ext cx="372849" cy="183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02" name="矩形 101"/>
            <p:cNvSpPr/>
            <p:nvPr/>
          </p:nvSpPr>
          <p:spPr bwMode="auto">
            <a:xfrm>
              <a:off x="6013939" y="5600426"/>
              <a:ext cx="395844" cy="35877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lnSpc>
                  <a:spcPts val="2400"/>
                </a:lnSpc>
              </a:pPr>
              <a:r>
                <a:rPr lang="en-US" altLang="zh-CN" sz="2000" i="1" dirty="0">
                  <a:cs typeface="Times New Roman" panose="02020603050405020304" pitchFamily="18" charset="0"/>
                </a:rPr>
                <a:t>a</a:t>
              </a:r>
              <a:r>
                <a:rPr lang="en-US" altLang="zh-CN" i="1" baseline="-25000" noProof="1">
                  <a:effectLst>
                    <a:outerShdw blurRad="38100" dist="38100" dir="2700000" algn="tl">
                      <a:srgbClr val="FFFFFF"/>
                    </a:outerShdw>
                  </a:effectLst>
                  <a:cs typeface="Times New Roman" panose="02020603050405020304" pitchFamily="18" charset="0"/>
                </a:rPr>
                <a:t>i</a:t>
              </a:r>
            </a:p>
          </p:txBody>
        </p:sp>
        <p:sp>
          <p:nvSpPr>
            <p:cNvPr id="103" name="矩形 102"/>
            <p:cNvSpPr/>
            <p:nvPr/>
          </p:nvSpPr>
          <p:spPr bwMode="auto">
            <a:xfrm>
              <a:off x="6409783" y="5600426"/>
              <a:ext cx="149468" cy="35877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04" name="矩形 103"/>
            <p:cNvSpPr/>
            <p:nvPr/>
          </p:nvSpPr>
          <p:spPr bwMode="auto">
            <a:xfrm>
              <a:off x="7024623" y="5600426"/>
              <a:ext cx="468910" cy="35877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lnSpc>
                  <a:spcPts val="2400"/>
                </a:lnSpc>
              </a:pPr>
              <a:r>
                <a:rPr lang="en-US" altLang="zh-CN" sz="2400" i="1" dirty="0">
                  <a:cs typeface="Times New Roman" panose="02020603050405020304" pitchFamily="18" charset="0"/>
                </a:rPr>
                <a:t>a</a:t>
              </a:r>
              <a:r>
                <a:rPr lang="en-US" altLang="zh-CN" sz="2000" i="1" baseline="-25000" noProof="1">
                  <a:effectLst>
                    <a:outerShdw blurRad="38100" dist="38100" dir="2700000" algn="tl">
                      <a:srgbClr val="FFFFFF"/>
                    </a:outerShdw>
                  </a:effectLst>
                  <a:cs typeface="Times New Roman" panose="02020603050405020304" pitchFamily="18" charset="0"/>
                </a:rPr>
                <a:t>i+</a:t>
              </a:r>
              <a:r>
                <a:rPr lang="en-US" altLang="zh-CN" sz="2000" baseline="-25000" noProof="1">
                  <a:effectLst>
                    <a:outerShdw blurRad="38100" dist="38100" dir="2700000" algn="tl">
                      <a:srgbClr val="FFFFFF"/>
                    </a:outerShdw>
                  </a:effectLst>
                  <a:cs typeface="Times New Roman" panose="02020603050405020304" pitchFamily="18" charset="0"/>
                </a:rPr>
                <a:t>1</a:t>
              </a:r>
            </a:p>
          </p:txBody>
        </p:sp>
        <p:sp>
          <p:nvSpPr>
            <p:cNvPr id="105" name="矩形 104"/>
            <p:cNvSpPr/>
            <p:nvPr/>
          </p:nvSpPr>
          <p:spPr bwMode="auto">
            <a:xfrm>
              <a:off x="7494209" y="5600426"/>
              <a:ext cx="149468" cy="35877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06" name="直接连接符 10268"/>
            <p:cNvSpPr>
              <a:spLocks noChangeShapeType="1"/>
            </p:cNvSpPr>
            <p:nvPr/>
          </p:nvSpPr>
          <p:spPr bwMode="auto">
            <a:xfrm>
              <a:off x="6499901" y="5840750"/>
              <a:ext cx="372849"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8" name="矩形 107"/>
            <p:cNvSpPr/>
            <p:nvPr/>
          </p:nvSpPr>
          <p:spPr bwMode="auto">
            <a:xfrm>
              <a:off x="5875690" y="5600425"/>
              <a:ext cx="149468" cy="35735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09" name="矩形 108"/>
            <p:cNvSpPr/>
            <p:nvPr/>
          </p:nvSpPr>
          <p:spPr bwMode="auto">
            <a:xfrm>
              <a:off x="6877454" y="5600425"/>
              <a:ext cx="149468" cy="35735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10" name="直接连接符 10267"/>
            <p:cNvSpPr>
              <a:spLocks noChangeShapeType="1"/>
            </p:cNvSpPr>
            <p:nvPr/>
          </p:nvSpPr>
          <p:spPr bwMode="auto">
            <a:xfrm flipH="1">
              <a:off x="5539891" y="5688797"/>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1" name="直接连接符 10267"/>
            <p:cNvSpPr>
              <a:spLocks noChangeShapeType="1"/>
            </p:cNvSpPr>
            <p:nvPr/>
          </p:nvSpPr>
          <p:spPr bwMode="auto">
            <a:xfrm flipH="1">
              <a:off x="6552901" y="5688797"/>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2" name="直接连接符 10268"/>
            <p:cNvSpPr>
              <a:spLocks noChangeShapeType="1"/>
            </p:cNvSpPr>
            <p:nvPr/>
          </p:nvSpPr>
          <p:spPr bwMode="auto">
            <a:xfrm>
              <a:off x="7587416" y="5840750"/>
              <a:ext cx="372849"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3" name="直接连接符 10267"/>
            <p:cNvSpPr>
              <a:spLocks noChangeShapeType="1"/>
            </p:cNvSpPr>
            <p:nvPr/>
          </p:nvSpPr>
          <p:spPr bwMode="auto">
            <a:xfrm flipH="1">
              <a:off x="7640416" y="5688797"/>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44" name="矩形 143"/>
            <p:cNvSpPr/>
            <p:nvPr/>
          </p:nvSpPr>
          <p:spPr bwMode="auto">
            <a:xfrm>
              <a:off x="4926554" y="5590504"/>
              <a:ext cx="468910" cy="35877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lnSpc>
                  <a:spcPts val="2400"/>
                </a:lnSpc>
              </a:pPr>
              <a:r>
                <a:rPr lang="en-US" altLang="zh-CN" sz="2400" i="1" dirty="0">
                  <a:cs typeface="Times New Roman" panose="02020603050405020304" pitchFamily="18" charset="0"/>
                </a:rPr>
                <a:t>a</a:t>
              </a:r>
              <a:r>
                <a:rPr lang="en-US" altLang="zh-CN" sz="2000" i="1" baseline="-25000" noProof="1">
                  <a:effectLst>
                    <a:outerShdw blurRad="38100" dist="38100" dir="2700000" algn="tl">
                      <a:srgbClr val="FFFFFF"/>
                    </a:outerShdw>
                  </a:effectLst>
                  <a:cs typeface="Times New Roman" panose="02020603050405020304" pitchFamily="18" charset="0"/>
                </a:rPr>
                <a:t>i-</a:t>
              </a:r>
              <a:r>
                <a:rPr lang="en-US" altLang="zh-CN" sz="2000" baseline="-25000" noProof="1">
                  <a:effectLst>
                    <a:outerShdw blurRad="38100" dist="38100" dir="2700000" algn="tl">
                      <a:srgbClr val="FFFFFF"/>
                    </a:outerShdw>
                  </a:effectLst>
                  <a:cs typeface="Times New Roman" panose="02020603050405020304" pitchFamily="18" charset="0"/>
                </a:rPr>
                <a:t>1</a:t>
              </a:r>
            </a:p>
          </p:txBody>
        </p:sp>
        <p:sp>
          <p:nvSpPr>
            <p:cNvPr id="145" name="矩形 144"/>
            <p:cNvSpPr/>
            <p:nvPr/>
          </p:nvSpPr>
          <p:spPr bwMode="auto">
            <a:xfrm>
              <a:off x="5396140" y="5590504"/>
              <a:ext cx="149468" cy="35877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46" name="直接连接符 10268"/>
            <p:cNvSpPr>
              <a:spLocks noChangeShapeType="1"/>
            </p:cNvSpPr>
            <p:nvPr/>
          </p:nvSpPr>
          <p:spPr bwMode="auto">
            <a:xfrm>
              <a:off x="4401832" y="5830828"/>
              <a:ext cx="372849"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47" name="矩形 146"/>
            <p:cNvSpPr/>
            <p:nvPr/>
          </p:nvSpPr>
          <p:spPr bwMode="auto">
            <a:xfrm>
              <a:off x="4779385" y="5590503"/>
              <a:ext cx="149468" cy="35735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48" name="直接连接符 10267"/>
            <p:cNvSpPr>
              <a:spLocks noChangeShapeType="1"/>
            </p:cNvSpPr>
            <p:nvPr/>
          </p:nvSpPr>
          <p:spPr bwMode="auto">
            <a:xfrm flipH="1">
              <a:off x="4454832" y="5678875"/>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7" name="直接连接符 10267"/>
            <p:cNvSpPr>
              <a:spLocks noChangeShapeType="1"/>
            </p:cNvSpPr>
            <p:nvPr/>
          </p:nvSpPr>
          <p:spPr bwMode="auto">
            <a:xfrm>
              <a:off x="5466002" y="5832813"/>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2846" name="组合 32845"/>
          <p:cNvGrpSpPr/>
          <p:nvPr/>
        </p:nvGrpSpPr>
        <p:grpSpPr bwMode="auto">
          <a:xfrm>
            <a:off x="6454509" y="4435870"/>
            <a:ext cx="92075" cy="365125"/>
            <a:chOff x="0" y="0"/>
            <a:chExt cx="180" cy="780"/>
          </a:xfrm>
        </p:grpSpPr>
        <p:sp>
          <p:nvSpPr>
            <p:cNvPr id="11" name="直接连接符 32846"/>
            <p:cNvSpPr>
              <a:spLocks noChangeShapeType="1"/>
            </p:cNvSpPr>
            <p:nvPr/>
          </p:nvSpPr>
          <p:spPr bwMode="auto">
            <a:xfrm flipH="1">
              <a:off x="0" y="0"/>
              <a:ext cx="180" cy="780"/>
            </a:xfrm>
            <a:prstGeom prst="line">
              <a:avLst/>
            </a:prstGeom>
            <a:noFill/>
            <a:ln w="19050">
              <a:solidFill>
                <a:srgbClr val="FF0000"/>
              </a:solidFill>
              <a:roun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32847" name="直接连接符 32847"/>
            <p:cNvSpPr>
              <a:spLocks noChangeShapeType="1"/>
            </p:cNvSpPr>
            <p:nvPr/>
          </p:nvSpPr>
          <p:spPr bwMode="auto">
            <a:xfrm>
              <a:off x="0" y="0"/>
              <a:ext cx="180" cy="780"/>
            </a:xfrm>
            <a:prstGeom prst="line">
              <a:avLst/>
            </a:prstGeom>
            <a:noFill/>
            <a:ln w="19050">
              <a:solidFill>
                <a:srgbClr val="FF0000"/>
              </a:solidFill>
              <a:roun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grpSp>
      <p:grpSp>
        <p:nvGrpSpPr>
          <p:cNvPr id="20" name="组合 19"/>
          <p:cNvGrpSpPr/>
          <p:nvPr/>
        </p:nvGrpSpPr>
        <p:grpSpPr>
          <a:xfrm>
            <a:off x="5736413" y="4671904"/>
            <a:ext cx="1486835" cy="341272"/>
            <a:chOff x="5559044" y="5565150"/>
            <a:chExt cx="1486835" cy="341272"/>
          </a:xfrm>
        </p:grpSpPr>
        <p:cxnSp>
          <p:nvCxnSpPr>
            <p:cNvPr id="65" name="直接连接符 64"/>
            <p:cNvCxnSpPr/>
            <p:nvPr/>
          </p:nvCxnSpPr>
          <p:spPr>
            <a:xfrm flipV="1">
              <a:off x="5562219" y="5565150"/>
              <a:ext cx="0" cy="336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5559044" y="5906422"/>
              <a:ext cx="1486834"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V="1">
              <a:off x="7044686" y="5690666"/>
              <a:ext cx="1193" cy="21098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5735221" y="4191938"/>
            <a:ext cx="1488026" cy="336500"/>
            <a:chOff x="5557852" y="5085184"/>
            <a:chExt cx="1488026" cy="336500"/>
          </a:xfrm>
        </p:grpSpPr>
        <p:cxnSp>
          <p:nvCxnSpPr>
            <p:cNvPr id="117" name="直接连接符 116"/>
            <p:cNvCxnSpPr/>
            <p:nvPr/>
          </p:nvCxnSpPr>
          <p:spPr>
            <a:xfrm flipV="1">
              <a:off x="7045878" y="5085184"/>
              <a:ext cx="0" cy="336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5557852" y="5088263"/>
              <a:ext cx="1486834"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5561570" y="5085455"/>
              <a:ext cx="5521" cy="24507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6821333" y="2116198"/>
            <a:ext cx="198939" cy="484167"/>
            <a:chOff x="6821333" y="2116198"/>
            <a:chExt cx="198939" cy="484167"/>
          </a:xfrm>
        </p:grpSpPr>
        <p:sp>
          <p:nvSpPr>
            <p:cNvPr id="5" name="文本框 32799"/>
            <p:cNvSpPr txBox="1">
              <a:spLocks noChangeArrowheads="1"/>
            </p:cNvSpPr>
            <p:nvPr/>
          </p:nvSpPr>
          <p:spPr bwMode="auto">
            <a:xfrm>
              <a:off x="6821333" y="2116198"/>
              <a:ext cx="182986" cy="27664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just" eaLnBrk="0" hangingPunct="0"/>
              <a:r>
                <a:rPr lang="en-US" altLang="zh-CN" i="1" dirty="0">
                  <a:latin typeface="Times New Roman" panose="02020603050405020304" pitchFamily="18" charset="0"/>
                  <a:cs typeface="Times New Roman" panose="02020603050405020304" pitchFamily="18" charset="0"/>
                </a:rPr>
                <a:t>p</a:t>
              </a:r>
            </a:p>
          </p:txBody>
        </p:sp>
        <p:cxnSp>
          <p:nvCxnSpPr>
            <p:cNvPr id="23" name="直接箭头连接符 22"/>
            <p:cNvCxnSpPr/>
            <p:nvPr/>
          </p:nvCxnSpPr>
          <p:spPr>
            <a:xfrm>
              <a:off x="7014567" y="2205038"/>
              <a:ext cx="5705" cy="39532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6621108" y="3888802"/>
            <a:ext cx="256646" cy="551783"/>
            <a:chOff x="6621108" y="3888802"/>
            <a:chExt cx="256646" cy="551783"/>
          </a:xfrm>
        </p:grpSpPr>
        <p:sp>
          <p:nvSpPr>
            <p:cNvPr id="123" name="文本框 32799"/>
            <p:cNvSpPr txBox="1">
              <a:spLocks noChangeArrowheads="1"/>
            </p:cNvSpPr>
            <p:nvPr/>
          </p:nvSpPr>
          <p:spPr bwMode="auto">
            <a:xfrm>
              <a:off x="6694768" y="3888802"/>
              <a:ext cx="182986" cy="27664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just" eaLnBrk="0" hangingPunct="0"/>
              <a:r>
                <a:rPr lang="en-US" altLang="zh-CN" i="1" dirty="0">
                  <a:latin typeface="Times New Roman" panose="02020603050405020304" pitchFamily="18" charset="0"/>
                  <a:cs typeface="Times New Roman" panose="02020603050405020304" pitchFamily="18" charset="0"/>
                </a:rPr>
                <a:t>p</a:t>
              </a:r>
            </a:p>
          </p:txBody>
        </p:sp>
        <p:cxnSp>
          <p:nvCxnSpPr>
            <p:cNvPr id="124" name="直接箭头连接符 123"/>
            <p:cNvCxnSpPr/>
            <p:nvPr/>
          </p:nvCxnSpPr>
          <p:spPr>
            <a:xfrm>
              <a:off x="6621108" y="4045258"/>
              <a:ext cx="5705" cy="39532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组合 119"/>
          <p:cNvGrpSpPr/>
          <p:nvPr/>
        </p:nvGrpSpPr>
        <p:grpSpPr>
          <a:xfrm>
            <a:off x="1552827" y="5178197"/>
            <a:ext cx="6753596" cy="699727"/>
            <a:chOff x="714739" y="5383676"/>
            <a:chExt cx="6753596" cy="699727"/>
          </a:xfrm>
        </p:grpSpPr>
        <p:grpSp>
          <p:nvGrpSpPr>
            <p:cNvPr id="121" name="组合 120"/>
            <p:cNvGrpSpPr/>
            <p:nvPr/>
          </p:nvGrpSpPr>
          <p:grpSpPr>
            <a:xfrm>
              <a:off x="2533049" y="5565834"/>
              <a:ext cx="505788" cy="355601"/>
              <a:chOff x="1553192" y="6209480"/>
              <a:chExt cx="505788" cy="355601"/>
            </a:xfrm>
          </p:grpSpPr>
          <p:sp>
            <p:nvSpPr>
              <p:cNvPr id="171" name="矩形 170"/>
              <p:cNvSpPr/>
              <p:nvPr/>
            </p:nvSpPr>
            <p:spPr bwMode="auto">
              <a:xfrm>
                <a:off x="1909512" y="6209521"/>
                <a:ext cx="149468" cy="354013"/>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72" name="矩形 21542"/>
              <p:cNvSpPr>
                <a:spLocks noChangeArrowheads="1"/>
              </p:cNvSpPr>
              <p:nvPr/>
            </p:nvSpPr>
            <p:spPr bwMode="auto">
              <a:xfrm>
                <a:off x="1553192" y="6209480"/>
                <a:ext cx="355007" cy="355601"/>
              </a:xfrm>
              <a:prstGeom prst="rect">
                <a:avLst/>
              </a:prstGeom>
              <a:blipFill dpi="0" rotWithShape="0">
                <a:blip r:embed="rId3"/>
                <a:srcRect/>
                <a:tile tx="0" ty="0" sx="100000" sy="100000" flip="none" algn="tl"/>
              </a:blipFill>
              <a:ln w="9525">
                <a:solidFill>
                  <a:srgbClr val="000000"/>
                </a:solidFill>
                <a:miter lim="800000"/>
              </a:ln>
            </p:spPr>
            <p:txBody>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endParaRPr lang="zh-CN" altLang="en-US" sz="2000">
                  <a:ea typeface="楷体_GB2312" pitchFamily="1" charset="-122"/>
                </a:endParaRPr>
              </a:p>
            </p:txBody>
          </p:sp>
        </p:grpSp>
        <p:sp>
          <p:nvSpPr>
            <p:cNvPr id="122" name="矩形 10253"/>
            <p:cNvSpPr>
              <a:spLocks noChangeArrowheads="1"/>
            </p:cNvSpPr>
            <p:nvPr/>
          </p:nvSpPr>
          <p:spPr bwMode="auto">
            <a:xfrm>
              <a:off x="1584177" y="5570847"/>
              <a:ext cx="372849" cy="360363"/>
            </a:xfrm>
            <a:prstGeom prst="rect">
              <a:avLst/>
            </a:prstGeom>
            <a:solidFill>
              <a:srgbClr val="00B0F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25" name="矩形 10255"/>
            <p:cNvSpPr>
              <a:spLocks noChangeArrowheads="1"/>
            </p:cNvSpPr>
            <p:nvPr/>
          </p:nvSpPr>
          <p:spPr bwMode="auto">
            <a:xfrm>
              <a:off x="3100375" y="5564287"/>
              <a:ext cx="372849"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26" name="矩形 125"/>
            <p:cNvSpPr/>
            <p:nvPr/>
          </p:nvSpPr>
          <p:spPr bwMode="auto">
            <a:xfrm>
              <a:off x="3512644" y="5568300"/>
              <a:ext cx="395844" cy="354763"/>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lnSpc>
                  <a:spcPts val="2400"/>
                </a:lnSpc>
              </a:pP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1</a:t>
              </a:r>
            </a:p>
          </p:txBody>
        </p:sp>
        <p:sp>
          <p:nvSpPr>
            <p:cNvPr id="127" name="矩形 126"/>
            <p:cNvSpPr/>
            <p:nvPr/>
          </p:nvSpPr>
          <p:spPr bwMode="auto">
            <a:xfrm>
              <a:off x="3908488" y="5568300"/>
              <a:ext cx="149468" cy="354762"/>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28" name="矩形 127"/>
            <p:cNvSpPr/>
            <p:nvPr/>
          </p:nvSpPr>
          <p:spPr bwMode="auto">
            <a:xfrm>
              <a:off x="4523328" y="5570847"/>
              <a:ext cx="395844" cy="35221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baseline="-25000" noProof="1">
                  <a:effectLst>
                    <a:outerShdw blurRad="38100" dist="38100" dir="2700000" algn="tl">
                      <a:srgbClr val="FFFFFF"/>
                    </a:outerShdw>
                  </a:effectLst>
                  <a:latin typeface="Arial" panose="020B0604020202020204" pitchFamily="34" charset="0"/>
                </a:rPr>
                <a:t>2</a:t>
              </a:r>
            </a:p>
          </p:txBody>
        </p:sp>
        <p:sp>
          <p:nvSpPr>
            <p:cNvPr id="129" name="矩形 128"/>
            <p:cNvSpPr/>
            <p:nvPr/>
          </p:nvSpPr>
          <p:spPr bwMode="auto">
            <a:xfrm>
              <a:off x="6658907" y="5570847"/>
              <a:ext cx="389274" cy="352216"/>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i="1" dirty="0"/>
                <a:t>a</a:t>
              </a:r>
              <a:r>
                <a:rPr lang="en-US" altLang="zh-CN" i="1" baseline="-25000" noProof="1">
                  <a:effectLst>
                    <a:outerShdw blurRad="38100" dist="38100" dir="2700000" algn="tl">
                      <a:srgbClr val="FFFFFF"/>
                    </a:outerShdw>
                  </a:effectLst>
                  <a:cs typeface="Times New Roman" panose="02020603050405020304" pitchFamily="18" charset="0"/>
                </a:rPr>
                <a:t>n</a:t>
              </a:r>
            </a:p>
          </p:txBody>
        </p:sp>
        <p:sp>
          <p:nvSpPr>
            <p:cNvPr id="130" name="矩形 129"/>
            <p:cNvSpPr/>
            <p:nvPr/>
          </p:nvSpPr>
          <p:spPr bwMode="auto">
            <a:xfrm>
              <a:off x="5424959" y="5509906"/>
              <a:ext cx="744056" cy="358776"/>
            </a:xfrm>
            <a:prstGeom prst="rect">
              <a:avLst/>
            </a:prstGeom>
            <a:noFill/>
            <a:ln w="9525">
              <a:noFill/>
              <a:miter/>
            </a:ln>
          </p:spPr>
          <p:txBody>
            <a:bodyPr wrap="none" anchor="ctr"/>
            <a:lstStyle/>
            <a:p>
              <a:pPr algn="ctr">
                <a:buFont typeface="Arial" panose="020B0604020202020204" pitchFamily="34" charset="0"/>
                <a:buNone/>
                <a:defRPr/>
              </a:pPr>
              <a:r>
                <a:rPr lang="en-US" altLang="x-none" noProof="1">
                  <a:effectLst>
                    <a:outerShdw blurRad="38100" dist="38100" dir="2700000">
                      <a:srgbClr val="FFFFFF"/>
                    </a:outerShdw>
                  </a:effectLst>
                  <a:latin typeface="Arial" panose="020B0604020202020204" pitchFamily="34" charset="0"/>
                  <a:cs typeface="+mn-ea"/>
                </a:rPr>
                <a:t>……</a:t>
              </a:r>
              <a:endParaRPr lang="en-US" altLang="x-none" noProof="1">
                <a:effectLst>
                  <a:outerShdw blurRad="38100" dist="38100" dir="2700000">
                    <a:srgbClr val="FFFFFF"/>
                  </a:outerShdw>
                </a:effectLst>
                <a:latin typeface="Arial" panose="020B0604020202020204" pitchFamily="34" charset="0"/>
              </a:endParaRPr>
            </a:p>
          </p:txBody>
        </p:sp>
        <p:sp>
          <p:nvSpPr>
            <p:cNvPr id="131" name="矩形 130"/>
            <p:cNvSpPr/>
            <p:nvPr/>
          </p:nvSpPr>
          <p:spPr bwMode="auto">
            <a:xfrm>
              <a:off x="4919172" y="5570847"/>
              <a:ext cx="149468" cy="35221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32" name="矩形 131"/>
            <p:cNvSpPr/>
            <p:nvPr/>
          </p:nvSpPr>
          <p:spPr bwMode="auto">
            <a:xfrm>
              <a:off x="7048181" y="5570847"/>
              <a:ext cx="156038" cy="35221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r>
                <a:rPr lang="en-US" altLang="x-none" sz="1200" b="1" noProof="1">
                  <a:effectLst>
                    <a:outerShdw blurRad="38100" dist="38100" dir="2700000">
                      <a:srgbClr val="FFFFFF"/>
                    </a:outerShdw>
                  </a:effectLst>
                  <a:latin typeface="Times New Roman" panose="02020603050405020304" pitchFamily="18" charset="0"/>
                  <a:ea typeface="楷体_GB2312" pitchFamily="1" charset="-122"/>
                </a:rPr>
                <a:t> </a:t>
              </a:r>
              <a:r>
                <a:rPr lang="en-US" altLang="x-none" sz="2000" noProof="1">
                  <a:latin typeface="Times New Roman" panose="02020603050405020304" pitchFamily="18" charset="0"/>
                  <a:ea typeface="楷体_GB2312" pitchFamily="1" charset="-122"/>
                </a:rPr>
                <a:t> </a:t>
              </a:r>
            </a:p>
          </p:txBody>
        </p:sp>
        <p:sp>
          <p:nvSpPr>
            <p:cNvPr id="133" name="矩形 10265"/>
            <p:cNvSpPr>
              <a:spLocks noChangeArrowheads="1"/>
            </p:cNvSpPr>
            <p:nvPr/>
          </p:nvSpPr>
          <p:spPr bwMode="auto">
            <a:xfrm>
              <a:off x="2131296" y="5564287"/>
              <a:ext cx="372849"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34" name="矩形 10266"/>
            <p:cNvSpPr>
              <a:spLocks noChangeArrowheads="1"/>
            </p:cNvSpPr>
            <p:nvPr/>
          </p:nvSpPr>
          <p:spPr bwMode="auto">
            <a:xfrm>
              <a:off x="714739" y="5552928"/>
              <a:ext cx="594587"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ea typeface="楷体_GB2312" pitchFamily="1" charset="-122"/>
                </a:rPr>
                <a:t>head</a:t>
              </a:r>
            </a:p>
          </p:txBody>
        </p:sp>
        <p:sp>
          <p:nvSpPr>
            <p:cNvPr id="135" name="直接连接符 10268"/>
            <p:cNvSpPr>
              <a:spLocks noChangeShapeType="1"/>
            </p:cNvSpPr>
            <p:nvPr/>
          </p:nvSpPr>
          <p:spPr bwMode="auto">
            <a:xfrm>
              <a:off x="3998606" y="5804611"/>
              <a:ext cx="372849"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6" name="直接连接符 10271"/>
            <p:cNvSpPr>
              <a:spLocks noChangeShapeType="1"/>
            </p:cNvSpPr>
            <p:nvPr/>
          </p:nvSpPr>
          <p:spPr bwMode="auto">
            <a:xfrm>
              <a:off x="6119019" y="5804611"/>
              <a:ext cx="390917"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41" name="直接连接符 10267"/>
            <p:cNvSpPr>
              <a:spLocks noChangeShapeType="1"/>
            </p:cNvSpPr>
            <p:nvPr/>
          </p:nvSpPr>
          <p:spPr bwMode="auto">
            <a:xfrm>
              <a:off x="2964707" y="5796674"/>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42" name="直接连接符 10267"/>
            <p:cNvSpPr>
              <a:spLocks noChangeShapeType="1"/>
            </p:cNvSpPr>
            <p:nvPr/>
          </p:nvSpPr>
          <p:spPr bwMode="auto">
            <a:xfrm>
              <a:off x="1770601" y="5751028"/>
              <a:ext cx="402414" cy="0"/>
            </a:xfrm>
            <a:prstGeom prst="line">
              <a:avLst/>
            </a:prstGeom>
            <a:noFill/>
            <a:ln w="9525">
              <a:solidFill>
                <a:srgbClr val="FF0000"/>
              </a:solidFill>
              <a:round/>
              <a:headEnd type="oval"/>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143" name="组合 142"/>
            <p:cNvGrpSpPr/>
            <p:nvPr/>
          </p:nvGrpSpPr>
          <p:grpSpPr>
            <a:xfrm>
              <a:off x="2192808" y="5796500"/>
              <a:ext cx="5272351" cy="286903"/>
              <a:chOff x="2323985" y="4652962"/>
              <a:chExt cx="5272351" cy="286903"/>
            </a:xfrm>
          </p:grpSpPr>
          <p:grpSp>
            <p:nvGrpSpPr>
              <p:cNvPr id="167" name="组合 166"/>
              <p:cNvGrpSpPr/>
              <p:nvPr/>
            </p:nvGrpSpPr>
            <p:grpSpPr>
              <a:xfrm>
                <a:off x="2323985" y="4652962"/>
                <a:ext cx="5272351" cy="286903"/>
                <a:chOff x="3461088" y="2851747"/>
                <a:chExt cx="6020753" cy="409607"/>
              </a:xfrm>
            </p:grpSpPr>
            <p:cxnSp>
              <p:nvCxnSpPr>
                <p:cNvPr id="169" name="直接连接符 168"/>
                <p:cNvCxnSpPr/>
                <p:nvPr/>
              </p:nvCxnSpPr>
              <p:spPr>
                <a:xfrm>
                  <a:off x="3461088" y="3230812"/>
                  <a:ext cx="6020753" cy="2899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9481841" y="2851747"/>
                  <a:ext cx="0" cy="40960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8" name="直接连接符 10268"/>
              <p:cNvSpPr>
                <a:spLocks noChangeShapeType="1"/>
              </p:cNvSpPr>
              <p:nvPr/>
            </p:nvSpPr>
            <p:spPr bwMode="auto">
              <a:xfrm>
                <a:off x="7262789" y="4656849"/>
                <a:ext cx="333547" cy="1548"/>
              </a:xfrm>
              <a:prstGeom prst="line">
                <a:avLst/>
              </a:prstGeom>
              <a:noFill/>
              <a:ln w="12700">
                <a:solidFill>
                  <a:srgbClr val="FF0000"/>
                </a:solidFill>
                <a:round/>
                <a:headEnd type="none"/>
                <a:tailEnd type="non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149" name="矩形 148"/>
            <p:cNvSpPr/>
            <p:nvPr/>
          </p:nvSpPr>
          <p:spPr bwMode="auto">
            <a:xfrm>
              <a:off x="3361695" y="5568300"/>
              <a:ext cx="149468" cy="357310"/>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50" name="矩形 149"/>
            <p:cNvSpPr/>
            <p:nvPr/>
          </p:nvSpPr>
          <p:spPr bwMode="auto">
            <a:xfrm>
              <a:off x="4371396" y="5570847"/>
              <a:ext cx="149468" cy="350588"/>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51" name="矩形 150"/>
            <p:cNvSpPr/>
            <p:nvPr/>
          </p:nvSpPr>
          <p:spPr bwMode="auto">
            <a:xfrm>
              <a:off x="6509255" y="5570847"/>
              <a:ext cx="149468" cy="350629"/>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sp>
          <p:nvSpPr>
            <p:cNvPr id="152" name="直接连接符 10267"/>
            <p:cNvSpPr>
              <a:spLocks noChangeShapeType="1"/>
            </p:cNvSpPr>
            <p:nvPr/>
          </p:nvSpPr>
          <p:spPr bwMode="auto">
            <a:xfrm flipH="1">
              <a:off x="3038596" y="5652658"/>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 name="直接连接符 10267"/>
            <p:cNvSpPr>
              <a:spLocks noChangeShapeType="1"/>
            </p:cNvSpPr>
            <p:nvPr/>
          </p:nvSpPr>
          <p:spPr bwMode="auto">
            <a:xfrm flipH="1">
              <a:off x="4051606" y="5652658"/>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4" name="直接连接符 10268"/>
            <p:cNvSpPr>
              <a:spLocks noChangeShapeType="1"/>
            </p:cNvSpPr>
            <p:nvPr/>
          </p:nvSpPr>
          <p:spPr bwMode="auto">
            <a:xfrm>
              <a:off x="5012379" y="5804611"/>
              <a:ext cx="372849"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5" name="直接连接符 10267"/>
            <p:cNvSpPr>
              <a:spLocks noChangeShapeType="1"/>
            </p:cNvSpPr>
            <p:nvPr/>
          </p:nvSpPr>
          <p:spPr bwMode="auto">
            <a:xfrm flipH="1">
              <a:off x="5065379" y="5652658"/>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6" name="直接连接符 10267"/>
            <p:cNvSpPr>
              <a:spLocks noChangeShapeType="1"/>
            </p:cNvSpPr>
            <p:nvPr/>
          </p:nvSpPr>
          <p:spPr bwMode="auto">
            <a:xfrm flipH="1">
              <a:off x="6169015" y="5652658"/>
              <a:ext cx="402414" cy="0"/>
            </a:xfrm>
            <a:prstGeom prst="line">
              <a:avLst/>
            </a:prstGeom>
            <a:noFill/>
            <a:ln w="9525">
              <a:solidFill>
                <a:schemeClr val="tx1"/>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7" name="矩形 156"/>
            <p:cNvSpPr/>
            <p:nvPr/>
          </p:nvSpPr>
          <p:spPr bwMode="auto">
            <a:xfrm>
              <a:off x="2381732" y="5565245"/>
              <a:ext cx="149468" cy="356394"/>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defRPr/>
              </a:pPr>
              <a:endParaRPr lang="en-US" altLang="x-none" noProof="1">
                <a:effectLst>
                  <a:outerShdw blurRad="38100" dist="38100" dir="2700000">
                    <a:srgbClr val="FFFFFF"/>
                  </a:outerShdw>
                </a:effectLst>
                <a:latin typeface="Arial" panose="020B0604020202020204" pitchFamily="34" charset="0"/>
              </a:endParaRPr>
            </a:p>
          </p:txBody>
        </p:sp>
        <p:cxnSp>
          <p:nvCxnSpPr>
            <p:cNvPr id="158" name="直接连接符 157"/>
            <p:cNvCxnSpPr>
              <a:endCxn id="159" idx="0"/>
            </p:cNvCxnSpPr>
            <p:nvPr/>
          </p:nvCxnSpPr>
          <p:spPr>
            <a:xfrm flipV="1">
              <a:off x="2192808" y="5800387"/>
              <a:ext cx="0" cy="26483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9" name="直接连接符 10267"/>
            <p:cNvSpPr>
              <a:spLocks noChangeShapeType="1"/>
            </p:cNvSpPr>
            <p:nvPr/>
          </p:nvSpPr>
          <p:spPr bwMode="auto">
            <a:xfrm flipV="1">
              <a:off x="2192808" y="5800387"/>
              <a:ext cx="184203" cy="0"/>
            </a:xfrm>
            <a:prstGeom prst="line">
              <a:avLst/>
            </a:prstGeom>
            <a:noFill/>
            <a:ln w="12700">
              <a:solidFill>
                <a:srgbClr val="FF0000"/>
              </a:solidFill>
              <a:round/>
              <a:headEnd type="none"/>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60" name="直接连接符 10268"/>
            <p:cNvSpPr>
              <a:spLocks noChangeShapeType="1"/>
            </p:cNvSpPr>
            <p:nvPr/>
          </p:nvSpPr>
          <p:spPr bwMode="auto">
            <a:xfrm flipH="1">
              <a:off x="2197440" y="5674263"/>
              <a:ext cx="251071" cy="1861"/>
            </a:xfrm>
            <a:prstGeom prst="line">
              <a:avLst/>
            </a:prstGeom>
            <a:noFill/>
            <a:ln w="9525">
              <a:solidFill>
                <a:srgbClr val="FF0000"/>
              </a:solidFill>
              <a:round/>
              <a:headEnd type="none"/>
              <a:tailEnd type="non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161" name="组合 160"/>
            <p:cNvGrpSpPr/>
            <p:nvPr/>
          </p:nvGrpSpPr>
          <p:grpSpPr>
            <a:xfrm>
              <a:off x="2195984" y="5383676"/>
              <a:ext cx="5272351" cy="286903"/>
              <a:chOff x="2327161" y="4240138"/>
              <a:chExt cx="5272351" cy="286903"/>
            </a:xfrm>
          </p:grpSpPr>
          <p:grpSp>
            <p:nvGrpSpPr>
              <p:cNvPr id="162" name="组合 161"/>
              <p:cNvGrpSpPr/>
              <p:nvPr/>
            </p:nvGrpSpPr>
            <p:grpSpPr>
              <a:xfrm flipH="1" flipV="1">
                <a:off x="2327161" y="4240138"/>
                <a:ext cx="5272351" cy="286903"/>
                <a:chOff x="3461088" y="2851747"/>
                <a:chExt cx="6020753" cy="409607"/>
              </a:xfrm>
            </p:grpSpPr>
            <p:cxnSp>
              <p:nvCxnSpPr>
                <p:cNvPr id="165" name="直接连接符 164"/>
                <p:cNvCxnSpPr/>
                <p:nvPr/>
              </p:nvCxnSpPr>
              <p:spPr>
                <a:xfrm>
                  <a:off x="3461088" y="3230812"/>
                  <a:ext cx="6020753" cy="2899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9481841" y="2851747"/>
                  <a:ext cx="0" cy="40960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3" name="直接连接符 10267"/>
              <p:cNvSpPr>
                <a:spLocks noChangeShapeType="1"/>
              </p:cNvSpPr>
              <p:nvPr/>
            </p:nvSpPr>
            <p:spPr bwMode="auto">
              <a:xfrm rot="5400000">
                <a:off x="7463669" y="4394199"/>
                <a:ext cx="265335" cy="3"/>
              </a:xfrm>
              <a:prstGeom prst="line">
                <a:avLst/>
              </a:prstGeom>
              <a:noFill/>
              <a:ln w="12700">
                <a:solidFill>
                  <a:srgbClr val="FF0000"/>
                </a:solidFill>
                <a:round/>
                <a:headEnd type="none"/>
                <a:tailEnd type="none" w="med" len="med"/>
              </a:ln>
              <a:extLst>
                <a:ext uri="{909E8E84-426E-40DD-AFC4-6F175D3DCCD1}">
                  <a14:hiddenFill xmlns:a14="http://schemas.microsoft.com/office/drawing/2010/main" xmlns="">
                    <a:noFill/>
                  </a14:hiddenFill>
                </a:ext>
              </a:extLst>
            </p:spPr>
            <p:txBody>
              <a:bodyPr/>
              <a:lstStyle/>
              <a:p>
                <a:endParaRPr lang="zh-CN" altLang="en-US"/>
              </a:p>
            </p:txBody>
          </p:sp>
          <p:cxnSp>
            <p:nvCxnSpPr>
              <p:cNvPr id="164" name="直接箭头连接符 163"/>
              <p:cNvCxnSpPr>
                <a:stCxn id="163" idx="1"/>
              </p:cNvCxnSpPr>
              <p:nvPr/>
            </p:nvCxnSpPr>
            <p:spPr>
              <a:xfrm flipH="1">
                <a:off x="7335397" y="4526868"/>
                <a:ext cx="260938" cy="17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linds(horizontal)">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12" dur="500"/>
                                        <p:tgtEl>
                                          <p:spTgt spid="3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21" dur="500"/>
                                        <p:tgtEl>
                                          <p:spTgt spid="3277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32" dur="500"/>
                                        <p:tgtEl>
                                          <p:spTgt spid="3277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771">
                                            <p:txEl>
                                              <p:pRg st="4" end="4"/>
                                            </p:txEl>
                                          </p:spTgt>
                                        </p:tgtEl>
                                        <p:attrNameLst>
                                          <p:attrName>style.visibility</p:attrName>
                                        </p:attrNameLst>
                                      </p:cBhvr>
                                      <p:to>
                                        <p:strVal val="visible"/>
                                      </p:to>
                                    </p:set>
                                    <p:animEffect transition="in" filter="blinds(horizontal)">
                                      <p:cBhvr>
                                        <p:cTn id="37" dur="500"/>
                                        <p:tgtEl>
                                          <p:spTgt spid="3277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2836"/>
                                        </p:tgtEl>
                                        <p:attrNameLst>
                                          <p:attrName>style.visibility</p:attrName>
                                        </p:attrNameLst>
                                      </p:cBhvr>
                                      <p:to>
                                        <p:strVal val="visible"/>
                                      </p:to>
                                    </p:set>
                                    <p:animEffect transition="in" filter="blinds(horizontal)">
                                      <p:cBhvr>
                                        <p:cTn id="56" dur="500"/>
                                        <p:tgtEl>
                                          <p:spTgt spid="3283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32837"/>
                                        </p:tgtEl>
                                        <p:attrNameLst>
                                          <p:attrName>style.visibility</p:attrName>
                                        </p:attrNameLst>
                                      </p:cBhvr>
                                      <p:to>
                                        <p:strVal val="visible"/>
                                      </p:to>
                                    </p:set>
                                    <p:animEffect transition="in" filter="blinds(horizontal)">
                                      <p:cBhvr>
                                        <p:cTn id="61" dur="500"/>
                                        <p:tgtEl>
                                          <p:spTgt spid="3283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2798"/>
                                        </p:tgtEl>
                                        <p:attrNameLst>
                                          <p:attrName>style.visibility</p:attrName>
                                        </p:attrNameLst>
                                      </p:cBhvr>
                                      <p:to>
                                        <p:strVal val="visible"/>
                                      </p:to>
                                    </p:set>
                                    <p:animEffect transition="in" filter="blinds(horizontal)">
                                      <p:cBhvr>
                                        <p:cTn id="66" dur="500"/>
                                        <p:tgtEl>
                                          <p:spTgt spid="32798"/>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32797"/>
                                        </p:tgtEl>
                                        <p:attrNameLst>
                                          <p:attrName>style.visibility</p:attrName>
                                        </p:attrNameLst>
                                      </p:cBhvr>
                                      <p:to>
                                        <p:strVal val="visible"/>
                                      </p:to>
                                    </p:set>
                                    <p:animEffect transition="in" filter="blinds(horizontal)">
                                      <p:cBhvr>
                                        <p:cTn id="71" dur="500"/>
                                        <p:tgtEl>
                                          <p:spTgt spid="32797"/>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32781"/>
                                        </p:tgtEl>
                                        <p:attrNameLst>
                                          <p:attrName>style.visibility</p:attrName>
                                        </p:attrNameLst>
                                      </p:cBhvr>
                                      <p:to>
                                        <p:strVal val="visible"/>
                                      </p:to>
                                    </p:set>
                                    <p:animEffect transition="in" filter="blinds(horizontal)">
                                      <p:cBhvr>
                                        <p:cTn id="76" dur="500"/>
                                        <p:tgtEl>
                                          <p:spTgt spid="32781"/>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2771">
                                            <p:txEl>
                                              <p:pRg st="5" end="5"/>
                                            </p:txEl>
                                          </p:spTgt>
                                        </p:tgtEl>
                                        <p:attrNameLst>
                                          <p:attrName>style.visibility</p:attrName>
                                        </p:attrNameLst>
                                      </p:cBhvr>
                                      <p:to>
                                        <p:strVal val="visible"/>
                                      </p:to>
                                    </p:set>
                                    <p:animEffect transition="in" filter="blinds(horizontal)">
                                      <p:cBhvr>
                                        <p:cTn id="81" dur="500"/>
                                        <p:tgtEl>
                                          <p:spTgt spid="32771">
                                            <p:txEl>
                                              <p:pRg st="5" end="5"/>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32771">
                                            <p:txEl>
                                              <p:pRg st="6" end="6"/>
                                            </p:txEl>
                                          </p:spTgt>
                                        </p:tgtEl>
                                        <p:attrNameLst>
                                          <p:attrName>style.visibility</p:attrName>
                                        </p:attrNameLst>
                                      </p:cBhvr>
                                      <p:to>
                                        <p:strVal val="visible"/>
                                      </p:to>
                                    </p:set>
                                    <p:animEffect transition="in" filter="blinds(horizontal)">
                                      <p:cBhvr>
                                        <p:cTn id="86" dur="500"/>
                                        <p:tgtEl>
                                          <p:spTgt spid="32771">
                                            <p:txEl>
                                              <p:pRg st="6" end="6"/>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32771">
                                            <p:txEl>
                                              <p:pRg st="7" end="7"/>
                                            </p:txEl>
                                          </p:spTgt>
                                        </p:tgtEl>
                                        <p:attrNameLst>
                                          <p:attrName>style.visibility</p:attrName>
                                        </p:attrNameLst>
                                      </p:cBhvr>
                                      <p:to>
                                        <p:strVal val="visible"/>
                                      </p:to>
                                    </p:set>
                                    <p:animEffect transition="in" filter="blinds(horizontal)">
                                      <p:cBhvr>
                                        <p:cTn id="91" dur="500"/>
                                        <p:tgtEl>
                                          <p:spTgt spid="32771">
                                            <p:txEl>
                                              <p:pRg st="7" end="7"/>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32771">
                                            <p:txEl>
                                              <p:pRg st="8" end="8"/>
                                            </p:txEl>
                                          </p:spTgt>
                                        </p:tgtEl>
                                        <p:attrNameLst>
                                          <p:attrName>style.visibility</p:attrName>
                                        </p:attrNameLst>
                                      </p:cBhvr>
                                      <p:to>
                                        <p:strVal val="visible"/>
                                      </p:to>
                                    </p:set>
                                    <p:animEffect transition="in" filter="blinds(horizontal)">
                                      <p:cBhvr>
                                        <p:cTn id="96" dur="500"/>
                                        <p:tgtEl>
                                          <p:spTgt spid="32771">
                                            <p:txEl>
                                              <p:pRg st="8" end="8"/>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32771">
                                            <p:txEl>
                                              <p:pRg st="9" end="9"/>
                                            </p:txEl>
                                          </p:spTgt>
                                        </p:tgtEl>
                                        <p:attrNameLst>
                                          <p:attrName>style.visibility</p:attrName>
                                        </p:attrNameLst>
                                      </p:cBhvr>
                                      <p:to>
                                        <p:strVal val="visible"/>
                                      </p:to>
                                    </p:set>
                                    <p:animEffect transition="in" filter="blinds(horizontal)">
                                      <p:cBhvr>
                                        <p:cTn id="101" dur="500"/>
                                        <p:tgtEl>
                                          <p:spTgt spid="32771">
                                            <p:txEl>
                                              <p:pRg st="9" end="9"/>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3279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14"/>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32843"/>
                                        </p:tgtEl>
                                        <p:attrNameLst>
                                          <p:attrName>style.visibility</p:attrName>
                                        </p:attrNameLst>
                                      </p:cBhvr>
                                      <p:to>
                                        <p:strVal val="visible"/>
                                      </p:to>
                                    </p:set>
                                    <p:animEffect transition="in" filter="blinds(horizontal)">
                                      <p:cBhvr>
                                        <p:cTn id="114" dur="500"/>
                                        <p:tgtEl>
                                          <p:spTgt spid="32843"/>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nodeType="clickEffect">
                                  <p:stCondLst>
                                    <p:cond delay="0"/>
                                  </p:stCondLst>
                                  <p:childTnLst>
                                    <p:set>
                                      <p:cBhvr>
                                        <p:cTn id="122" dur="1" fill="hold">
                                          <p:stCondLst>
                                            <p:cond delay="0"/>
                                          </p:stCondLst>
                                        </p:cTn>
                                        <p:tgtEl>
                                          <p:spTgt spid="32840"/>
                                        </p:tgtEl>
                                        <p:attrNameLst>
                                          <p:attrName>style.visibility</p:attrName>
                                        </p:attrNameLst>
                                      </p:cBhvr>
                                      <p:to>
                                        <p:strVal val="visible"/>
                                      </p:to>
                                    </p:set>
                                    <p:animEffect transition="in" filter="blinds(horizontal)">
                                      <p:cBhvr>
                                        <p:cTn id="123" dur="500"/>
                                        <p:tgtEl>
                                          <p:spTgt spid="32840"/>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19"/>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32846"/>
                                        </p:tgtEl>
                                        <p:attrNameLst>
                                          <p:attrName>style.visibility</p:attrName>
                                        </p:attrNameLst>
                                      </p:cBhvr>
                                      <p:to>
                                        <p:strVal val="visible"/>
                                      </p:to>
                                    </p:set>
                                    <p:animEffect transition="in" filter="blinds(horizontal)">
                                      <p:cBhvr>
                                        <p:cTn id="132" dur="500"/>
                                        <p:tgtEl>
                                          <p:spTgt spid="32846"/>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32771">
                                            <p:txEl>
                                              <p:pRg st="10" end="10"/>
                                            </p:txEl>
                                          </p:spTgt>
                                        </p:tgtEl>
                                        <p:attrNameLst>
                                          <p:attrName>style.visibility</p:attrName>
                                        </p:attrNameLst>
                                      </p:cBhvr>
                                      <p:to>
                                        <p:strVal val="visible"/>
                                      </p:to>
                                    </p:set>
                                    <p:animEffect transition="in" filter="blinds(horizontal)">
                                      <p:cBhvr>
                                        <p:cTn id="137" dur="500"/>
                                        <p:tgtEl>
                                          <p:spTgt spid="32771">
                                            <p:txEl>
                                              <p:pRg st="10" end="1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2771">
                                            <p:txEl>
                                              <p:pRg st="11" end="11"/>
                                            </p:txEl>
                                          </p:spTgt>
                                        </p:tgtEl>
                                        <p:attrNameLst>
                                          <p:attrName>style.visibility</p:attrName>
                                        </p:attrNameLst>
                                      </p:cBhvr>
                                      <p:to>
                                        <p:strVal val="visible"/>
                                      </p:to>
                                    </p:set>
                                    <p:animEffect transition="in" filter="blinds(horizontal)">
                                      <p:cBhvr>
                                        <p:cTn id="142" dur="500"/>
                                        <p:tgtEl>
                                          <p:spTgt spid="32771">
                                            <p:txEl>
                                              <p:pRg st="11" end="11"/>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32771">
                                            <p:txEl>
                                              <p:pRg st="12" end="12"/>
                                            </p:txEl>
                                          </p:spTgt>
                                        </p:tgtEl>
                                        <p:attrNameLst>
                                          <p:attrName>style.visibility</p:attrName>
                                        </p:attrNameLst>
                                      </p:cBhvr>
                                      <p:to>
                                        <p:strVal val="visible"/>
                                      </p:to>
                                    </p:set>
                                    <p:animEffect transition="in" filter="blinds(horizontal)">
                                      <p:cBhvr>
                                        <p:cTn id="147" dur="500"/>
                                        <p:tgtEl>
                                          <p:spTgt spid="32771">
                                            <p:txEl>
                                              <p:pRg st="12" end="12"/>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32771">
                                            <p:txEl>
                                              <p:pRg st="14" end="14"/>
                                            </p:txEl>
                                          </p:spTgt>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nodeType="clickEffect">
                                  <p:stCondLst>
                                    <p:cond delay="0"/>
                                  </p:stCondLst>
                                  <p:childTnLst>
                                    <p:set>
                                      <p:cBhvr>
                                        <p:cTn id="155" dur="1" fill="hold">
                                          <p:stCondLst>
                                            <p:cond delay="0"/>
                                          </p:stCondLst>
                                        </p:cTn>
                                        <p:tgtEl>
                                          <p:spTgt spid="120"/>
                                        </p:tgtEl>
                                        <p:attrNameLst>
                                          <p:attrName>style.visibility</p:attrName>
                                        </p:attrNameLst>
                                      </p:cBhvr>
                                      <p:to>
                                        <p:strVal val="visible"/>
                                      </p:to>
                                    </p:set>
                                    <p:anim calcmode="lin" valueType="num">
                                      <p:cBhvr additive="base">
                                        <p:cTn id="156" dur="500" fill="hold"/>
                                        <p:tgtEl>
                                          <p:spTgt spid="120"/>
                                        </p:tgtEl>
                                        <p:attrNameLst>
                                          <p:attrName>ppt_x</p:attrName>
                                        </p:attrNameLst>
                                      </p:cBhvr>
                                      <p:tavLst>
                                        <p:tav tm="0">
                                          <p:val>
                                            <p:strVal val="#ppt_x"/>
                                          </p:val>
                                        </p:tav>
                                        <p:tav tm="100000">
                                          <p:val>
                                            <p:strVal val="#ppt_x"/>
                                          </p:val>
                                        </p:tav>
                                      </p:tavLst>
                                    </p:anim>
                                    <p:anim calcmode="lin" valueType="num">
                                      <p:cBhvr additive="base">
                                        <p:cTn id="157"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32771">
                                            <p:txEl>
                                              <p:pRg st="15" end="15"/>
                                            </p:tx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3277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a:xfrm>
            <a:off x="457200" y="1052737"/>
            <a:ext cx="8229600" cy="5040560"/>
          </a:xfrm>
        </p:spPr>
        <p:txBody>
          <a:bodyPr/>
          <a:lstStyle/>
          <a:p>
            <a:pPr marL="457200" indent="-457200">
              <a:spcBef>
                <a:spcPts val="1200"/>
              </a:spcBef>
              <a:buClr>
                <a:srgbClr val="FF0000"/>
              </a:buClr>
              <a:buFont typeface="+mj-ea"/>
              <a:buAutoNum type="circleNumDbPlain"/>
            </a:pPr>
            <a:r>
              <a:rPr lang="zh-CN" altLang="zh-CN" sz="2400" dirty="0"/>
              <a:t>带头结点的单循环链表</a:t>
            </a:r>
            <a:r>
              <a:rPr lang="en-US" altLang="zh-CN" sz="2400" dirty="0"/>
              <a:t>L</a:t>
            </a:r>
            <a:r>
              <a:rPr lang="zh-CN" altLang="zh-CN" sz="2400" dirty="0"/>
              <a:t>为空表的条件</a:t>
            </a:r>
            <a:r>
              <a:rPr lang="en-US" altLang="zh-CN" sz="2400" dirty="0"/>
              <a:t>_______________</a:t>
            </a:r>
            <a:r>
              <a:rPr lang="zh-CN" altLang="zh-CN" sz="2400" dirty="0"/>
              <a:t>。</a:t>
            </a:r>
          </a:p>
          <a:p>
            <a:pPr marL="457200" indent="-457200">
              <a:spcBef>
                <a:spcPts val="1200"/>
              </a:spcBef>
              <a:buClr>
                <a:srgbClr val="FF0000"/>
              </a:buClr>
              <a:buFont typeface="+mj-ea"/>
              <a:buAutoNum type="circleNumDbPlain"/>
            </a:pPr>
            <a:r>
              <a:rPr lang="zh-CN" altLang="zh-CN" sz="2400" dirty="0"/>
              <a:t>在带头结点的非空双链表中，删除指针</a:t>
            </a:r>
            <a:r>
              <a:rPr lang="en-US" altLang="zh-CN" sz="2400" i="1" dirty="0"/>
              <a:t>p</a:t>
            </a:r>
            <a:r>
              <a:rPr lang="zh-CN" altLang="zh-CN" sz="2400" dirty="0"/>
              <a:t>所指结点的操作为</a:t>
            </a:r>
            <a:r>
              <a:rPr lang="en-US" altLang="zh-CN" sz="2400" dirty="0"/>
              <a:t>___________________________________________</a:t>
            </a:r>
            <a:r>
              <a:rPr lang="zh-CN" altLang="zh-CN" sz="2400" dirty="0"/>
              <a:t>。</a:t>
            </a:r>
            <a:endParaRPr lang="en-US" altLang="zh-CN" sz="2400" dirty="0"/>
          </a:p>
          <a:p>
            <a:pPr marL="457200" indent="-457200">
              <a:spcBef>
                <a:spcPts val="1200"/>
              </a:spcBef>
              <a:buClr>
                <a:srgbClr val="FF0000"/>
              </a:buClr>
              <a:buFont typeface="+mj-ea"/>
              <a:buAutoNum type="circleNumDbPlain"/>
            </a:pPr>
            <a:r>
              <a:rPr lang="zh-CN" altLang="zh-CN" sz="2400" dirty="0"/>
              <a:t>带头结点的双向循环链表</a:t>
            </a:r>
            <a:r>
              <a:rPr lang="en-US" altLang="zh-CN" sz="2400" dirty="0"/>
              <a:t>L</a:t>
            </a:r>
            <a:r>
              <a:rPr lang="zh-CN" altLang="zh-CN" sz="2400" dirty="0"/>
              <a:t>为空表的条件</a:t>
            </a:r>
            <a:r>
              <a:rPr lang="en-US" altLang="zh-CN" sz="2400" dirty="0"/>
              <a:t>_________</a:t>
            </a:r>
            <a:r>
              <a:rPr lang="zh-CN" altLang="zh-CN" sz="2400" dirty="0"/>
              <a:t>。</a:t>
            </a:r>
            <a:endParaRPr lang="en-US" altLang="zh-CN" sz="2400" dirty="0"/>
          </a:p>
          <a:p>
            <a:pPr marL="457200" indent="-457200">
              <a:spcBef>
                <a:spcPts val="1200"/>
              </a:spcBef>
              <a:buClr>
                <a:srgbClr val="FF0000"/>
              </a:buClr>
              <a:buFont typeface="+mj-ea"/>
              <a:buAutoNum type="circleNumDbPlain"/>
            </a:pPr>
            <a:endParaRPr lang="en-US" altLang="zh-CN" sz="2400" dirty="0"/>
          </a:p>
          <a:p>
            <a:pPr marL="457200" indent="-457200">
              <a:spcBef>
                <a:spcPts val="1200"/>
              </a:spcBef>
              <a:buClr>
                <a:srgbClr val="FF0000"/>
              </a:buClr>
              <a:buFont typeface="+mj-ea"/>
              <a:buAutoNum type="circleNumDbPlain"/>
            </a:pPr>
            <a:r>
              <a:rPr lang="zh-CN" altLang="en-US" sz="2400" dirty="0"/>
              <a:t>从单链表中获取元素，只要已知该元素的指针即可，因而单链表是随机存取的存储结构 ？（  ）</a:t>
            </a:r>
            <a:endParaRPr lang="en-US" altLang="zh-CN" sz="2400" dirty="0"/>
          </a:p>
          <a:p>
            <a:pPr marL="457200" indent="-457200">
              <a:spcBef>
                <a:spcPts val="1200"/>
              </a:spcBef>
              <a:buClr>
                <a:srgbClr val="FF0000"/>
              </a:buClr>
              <a:buFont typeface="+mj-ea"/>
              <a:buAutoNum type="circleNumDbPlain"/>
            </a:pPr>
            <a:r>
              <a:rPr lang="zh-CN" altLang="en-US" sz="2400" dirty="0"/>
              <a:t>某链表中最常用的操作是在最后一个元素之后插入一个元素和删除最后一个元素，采用</a:t>
            </a:r>
            <a:r>
              <a:rPr lang="en-US" altLang="zh-CN" sz="2400" dirty="0"/>
              <a:t>_______________</a:t>
            </a:r>
            <a:r>
              <a:rPr lang="zh-CN" altLang="en-US" sz="2400" dirty="0"/>
              <a:t>存储方式最节省运算时间。</a:t>
            </a:r>
            <a:endParaRPr lang="en-US" altLang="zh-CN" sz="2400" dirty="0"/>
          </a:p>
          <a:p>
            <a:pPr marL="0" indent="0" algn="ctr">
              <a:spcBef>
                <a:spcPts val="1200"/>
              </a:spcBef>
              <a:buClr>
                <a:srgbClr val="FF0000"/>
              </a:buClr>
              <a:buNone/>
            </a:pPr>
            <a:r>
              <a:rPr lang="en-US" altLang="zh-CN" sz="1800" b="1" dirty="0"/>
              <a:t>   (A) </a:t>
            </a:r>
            <a:r>
              <a:rPr lang="zh-CN" altLang="en-US" sz="1800" b="1" dirty="0"/>
              <a:t>单循环链表； </a:t>
            </a:r>
            <a:r>
              <a:rPr lang="en-US" altLang="zh-CN" sz="1800" b="1" dirty="0"/>
              <a:t>(B) </a:t>
            </a:r>
            <a:r>
              <a:rPr lang="zh-CN" altLang="en-US" sz="1800" b="1" dirty="0"/>
              <a:t>单链表； </a:t>
            </a:r>
            <a:r>
              <a:rPr lang="en-US" altLang="zh-CN" sz="1800" b="1" dirty="0"/>
              <a:t>(C) </a:t>
            </a:r>
            <a:r>
              <a:rPr lang="zh-CN" altLang="en-US" sz="1800" b="1" dirty="0"/>
              <a:t>双链表；</a:t>
            </a:r>
            <a:r>
              <a:rPr lang="en-US" altLang="zh-CN" sz="1800" b="1" dirty="0"/>
              <a:t>(D) </a:t>
            </a:r>
            <a:r>
              <a:rPr lang="zh-CN" altLang="en-US" sz="1800" b="1" dirty="0"/>
              <a:t>带头结点的双循环链表；</a:t>
            </a:r>
            <a:endParaRPr lang="en-US" altLang="zh-CN" sz="1800" b="1" dirty="0"/>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35</a:t>
            </a:fld>
            <a:endParaRPr lang="zh-CN" altLang="en-US" dirty="0"/>
          </a:p>
        </p:txBody>
      </p:sp>
      <p:sp>
        <p:nvSpPr>
          <p:cNvPr id="5" name="矩形 4"/>
          <p:cNvSpPr/>
          <p:nvPr/>
        </p:nvSpPr>
        <p:spPr>
          <a:xfrm>
            <a:off x="1259632" y="1962830"/>
            <a:ext cx="6624736" cy="369332"/>
          </a:xfrm>
          <a:prstGeom prst="rect">
            <a:avLst/>
          </a:prstGeom>
        </p:spPr>
        <p:txBody>
          <a:bodyPr wrap="square">
            <a:spAutoFit/>
          </a:bodyPr>
          <a:lstStyle/>
          <a:p>
            <a:r>
              <a:rPr lang="zh-CN" altLang="zh-CN"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altLang="zh-CN" sz="16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prior</a:t>
            </a:r>
            <a:r>
              <a:rPr lang="en-US" altLang="zh-CN" sz="16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next</a:t>
            </a:r>
            <a:r>
              <a:rPr lang="en-US" altLang="zh-CN"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altLang="zh-CN" sz="16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next</a:t>
            </a:r>
            <a:r>
              <a:rPr lang="en-US" altLang="zh-CN"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altLang="zh-CN" sz="16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next</a:t>
            </a:r>
            <a:r>
              <a:rPr lang="en-US" altLang="zh-CN" sz="16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prior</a:t>
            </a:r>
            <a:r>
              <a:rPr lang="en-US" altLang="zh-CN"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altLang="zh-CN" sz="16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prior</a:t>
            </a:r>
            <a:r>
              <a:rPr lang="en-US" altLang="zh-CN"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delete </a:t>
            </a:r>
            <a:r>
              <a:rPr lang="en-US" altLang="zh-CN"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altLang="zh-CN"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en-US" dirty="0">
              <a:solidFill>
                <a:srgbClr val="0000FF"/>
              </a:solidFill>
              <a:latin typeface="Times New Roman" panose="02020603050405020304" pitchFamily="18" charset="0"/>
              <a:cs typeface="Times New Roman" panose="02020603050405020304" pitchFamily="18" charset="0"/>
            </a:endParaRPr>
          </a:p>
        </p:txBody>
      </p:sp>
      <p:sp>
        <p:nvSpPr>
          <p:cNvPr id="6" name="矩形 5"/>
          <p:cNvSpPr/>
          <p:nvPr/>
        </p:nvSpPr>
        <p:spPr>
          <a:xfrm>
            <a:off x="6258976" y="1057690"/>
            <a:ext cx="1553054" cy="369332"/>
          </a:xfrm>
          <a:prstGeom prst="rect">
            <a:avLst/>
          </a:prstGeom>
        </p:spPr>
        <p:txBody>
          <a:bodyPr wrap="none">
            <a:spAutoFit/>
          </a:bodyPr>
          <a:lstStyle/>
          <a:p>
            <a:r>
              <a:rPr lang="zh-CN" altLang="zh-CN" kern="100" dirty="0">
                <a:solidFill>
                  <a:srgbClr val="0000FF"/>
                </a:solidFill>
                <a:ea typeface="Times New Roman" panose="02020603050405020304" pitchFamily="18" charset="0"/>
              </a:rPr>
              <a:t> </a:t>
            </a:r>
            <a:r>
              <a:rPr lang="en-US" altLang="zh-CN" kern="1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altLang="zh-CN"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sz="16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kern="1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next= =L</a:t>
            </a:r>
            <a:endParaRPr lang="zh-CN" altLang="en-US" dirty="0">
              <a:solidFill>
                <a:srgbClr val="0000FF"/>
              </a:solidFill>
              <a:latin typeface="Times New Roman" panose="02020603050405020304" pitchFamily="18" charset="0"/>
              <a:cs typeface="Times New Roman" panose="02020603050405020304" pitchFamily="18" charset="0"/>
            </a:endParaRPr>
          </a:p>
        </p:txBody>
      </p:sp>
      <p:grpSp>
        <p:nvGrpSpPr>
          <p:cNvPr id="48" name="组合 47"/>
          <p:cNvGrpSpPr/>
          <p:nvPr/>
        </p:nvGrpSpPr>
        <p:grpSpPr>
          <a:xfrm>
            <a:off x="5292080" y="2636912"/>
            <a:ext cx="3048992" cy="4821311"/>
            <a:chOff x="3504208" y="5730949"/>
            <a:chExt cx="3048992" cy="4821311"/>
          </a:xfrm>
        </p:grpSpPr>
        <p:grpSp>
          <p:nvGrpSpPr>
            <p:cNvPr id="46" name="组合 45"/>
            <p:cNvGrpSpPr/>
            <p:nvPr/>
          </p:nvGrpSpPr>
          <p:grpSpPr>
            <a:xfrm>
              <a:off x="3504208" y="5730949"/>
              <a:ext cx="3048992" cy="4821311"/>
              <a:chOff x="3504208" y="5730949"/>
              <a:chExt cx="3048992" cy="4821311"/>
            </a:xfrm>
          </p:grpSpPr>
          <p:cxnSp>
            <p:nvCxnSpPr>
              <p:cNvPr id="29" name="直接连接符 28"/>
              <p:cNvCxnSpPr/>
              <p:nvPr/>
            </p:nvCxnSpPr>
            <p:spPr>
              <a:xfrm flipH="1" flipV="1">
                <a:off x="6083548" y="6169078"/>
                <a:ext cx="257572" cy="20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0" name="组合 29"/>
              <p:cNvGrpSpPr>
                <a:grpSpLocks noChangeAspect="1"/>
              </p:cNvGrpSpPr>
              <p:nvPr/>
            </p:nvGrpSpPr>
            <p:grpSpPr bwMode="auto">
              <a:xfrm>
                <a:off x="4103688" y="5730949"/>
                <a:ext cx="2449512" cy="863600"/>
                <a:chOff x="0" y="0"/>
                <a:chExt cx="2880" cy="1092"/>
              </a:xfrm>
            </p:grpSpPr>
            <p:sp>
              <p:nvSpPr>
                <p:cNvPr id="31" name="矩形 32772"/>
                <p:cNvSpPr>
                  <a:spLocks noChangeAspect="1" noChangeArrowheads="1"/>
                </p:cNvSpPr>
                <p:nvPr/>
              </p:nvSpPr>
              <p:spPr bwMode="auto">
                <a:xfrm>
                  <a:off x="0" y="0"/>
                  <a:ext cx="2880" cy="10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zh-CN" altLang="en-US">
                    <a:cs typeface="Times New Roman" panose="02020603050405020304" pitchFamily="18" charset="0"/>
                  </a:endParaRPr>
                </a:p>
              </p:txBody>
            </p:sp>
            <p:sp>
              <p:nvSpPr>
                <p:cNvPr id="32" name="矩形 32773"/>
                <p:cNvSpPr>
                  <a:spLocks noChangeArrowheads="1"/>
                </p:cNvSpPr>
                <p:nvPr/>
              </p:nvSpPr>
              <p:spPr bwMode="auto">
                <a:xfrm>
                  <a:off x="1440" y="312"/>
                  <a:ext cx="541" cy="463"/>
                </a:xfrm>
                <a:prstGeom prst="rect">
                  <a:avLst/>
                </a:prstGeom>
                <a:pattFill prst="wdUpDiag">
                  <a:fgClr>
                    <a:srgbClr val="000000"/>
                  </a:fgClr>
                  <a:bgClr>
                    <a:srgbClr val="FFFFFF"/>
                  </a:bgClr>
                </a:pattFill>
                <a:ln w="9525">
                  <a:solidFill>
                    <a:srgbClr val="000000"/>
                  </a:solidFill>
                  <a:miter lim="800000"/>
                </a:ln>
              </p:spPr>
              <p:txBody>
                <a:bodyPr/>
                <a:lstStyle/>
                <a:p>
                  <a:pPr eaLnBrk="0" hangingPunct="0"/>
                  <a:endParaRPr lang="zh-CN" altLang="en-US">
                    <a:latin typeface="Arial" panose="020B0604020202020204" pitchFamily="34" charset="0"/>
                  </a:endParaRPr>
                </a:p>
              </p:txBody>
            </p:sp>
            <p:sp>
              <p:nvSpPr>
                <p:cNvPr id="33" name="矩形 32775"/>
                <p:cNvSpPr>
                  <a:spLocks noChangeArrowheads="1"/>
                </p:cNvSpPr>
                <p:nvPr/>
              </p:nvSpPr>
              <p:spPr bwMode="auto">
                <a:xfrm>
                  <a:off x="445" y="382"/>
                  <a:ext cx="896" cy="47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just" eaLnBrk="0" hangingPunct="0"/>
                  <a:r>
                    <a:rPr lang="en-US" altLang="zh-CN" dirty="0">
                      <a:latin typeface="Arial" panose="020B0604020202020204" pitchFamily="34" charset="0"/>
                    </a:rPr>
                    <a:t>L</a:t>
                  </a:r>
                </a:p>
              </p:txBody>
            </p:sp>
            <p:sp>
              <p:nvSpPr>
                <p:cNvPr id="34" name="文本框 32776"/>
                <p:cNvSpPr txBox="1">
                  <a:spLocks noChangeArrowheads="1"/>
                </p:cNvSpPr>
                <p:nvPr/>
              </p:nvSpPr>
              <p:spPr bwMode="auto">
                <a:xfrm>
                  <a:off x="1981" y="312"/>
                  <a:ext cx="360" cy="468"/>
                </a:xfrm>
                <a:prstGeom prst="rect">
                  <a:avLst/>
                </a:prstGeom>
                <a:solidFill>
                  <a:srgbClr val="00B0F0"/>
                </a:solidFill>
                <a:ln w="9525">
                  <a:solidFill>
                    <a:srgbClr val="000000"/>
                  </a:solidFill>
                  <a:miter lim="800000"/>
                </a:ln>
              </p:spPr>
              <p:txBody>
                <a:bodyPr/>
                <a:lstStyle/>
                <a:p>
                  <a:pPr eaLnBrk="0" hangingPunct="0"/>
                  <a:endParaRPr lang="zh-CN" altLang="en-US">
                    <a:latin typeface="Arial" panose="020B0604020202020204" pitchFamily="34" charset="0"/>
                  </a:endParaRPr>
                </a:p>
              </p:txBody>
            </p:sp>
            <p:sp>
              <p:nvSpPr>
                <p:cNvPr id="35" name="文本框 32777"/>
                <p:cNvSpPr txBox="1">
                  <a:spLocks noChangeArrowheads="1"/>
                </p:cNvSpPr>
                <p:nvPr/>
              </p:nvSpPr>
              <p:spPr bwMode="auto">
                <a:xfrm>
                  <a:off x="1080" y="312"/>
                  <a:ext cx="360" cy="468"/>
                </a:xfrm>
                <a:prstGeom prst="rect">
                  <a:avLst/>
                </a:prstGeom>
                <a:solidFill>
                  <a:srgbClr val="00B0F0"/>
                </a:solidFill>
                <a:ln w="9525">
                  <a:solidFill>
                    <a:srgbClr val="000000"/>
                  </a:solidFill>
                  <a:miter lim="800000"/>
                </a:ln>
              </p:spPr>
              <p:txBody>
                <a:bodyPr/>
                <a:lstStyle/>
                <a:p>
                  <a:pPr eaLnBrk="0" hangingPunct="0"/>
                  <a:endParaRPr lang="zh-CN" altLang="en-US">
                    <a:latin typeface="Arial" panose="020B0604020202020204" pitchFamily="34" charset="0"/>
                  </a:endParaRPr>
                </a:p>
              </p:txBody>
            </p:sp>
          </p:grpSp>
          <p:cxnSp>
            <p:nvCxnSpPr>
              <p:cNvPr id="37" name="直接箭头连接符 36"/>
              <p:cNvCxnSpPr/>
              <p:nvPr/>
            </p:nvCxnSpPr>
            <p:spPr>
              <a:xfrm>
                <a:off x="4507472" y="6062761"/>
                <a:ext cx="514783" cy="20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504208" y="6155977"/>
                <a:ext cx="1915517" cy="4396283"/>
                <a:chOff x="4764683" y="1766466"/>
                <a:chExt cx="1915517" cy="4396283"/>
              </a:xfrm>
            </p:grpSpPr>
            <p:cxnSp>
              <p:nvCxnSpPr>
                <p:cNvPr id="39" name="直接连接符 38"/>
                <p:cNvCxnSpPr>
                  <a:stCxn id="35" idx="1"/>
                </p:cNvCxnSpPr>
                <p:nvPr/>
              </p:nvCxnSpPr>
              <p:spPr>
                <a:xfrm flipH="1" flipV="1">
                  <a:off x="4764683" y="6160728"/>
                  <a:ext cx="257572" cy="20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025158" y="1766466"/>
                  <a:ext cx="0" cy="3073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025158" y="2073837"/>
                  <a:ext cx="65504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6680200" y="1954341"/>
                  <a:ext cx="0" cy="1194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35861" y="6166708"/>
                <a:ext cx="0" cy="3073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678965" y="6474079"/>
                <a:ext cx="65504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5678965" y="6343853"/>
                <a:ext cx="1" cy="1302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flipH="1" flipV="1">
              <a:off x="4762117" y="6162749"/>
              <a:ext cx="257572" cy="20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ppt_x"/>
                                          </p:val>
                                        </p:tav>
                                        <p:tav tm="100000">
                                          <p:val>
                                            <p:strVal val="#ppt_x"/>
                                          </p:val>
                                        </p:tav>
                                      </p:tavLst>
                                    </p:anim>
                                    <p:anim calcmode="lin" valueType="num">
                                      <p:cBhvr additive="base">
                                        <p:cTn id="3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33794"/>
          <p:cNvSpPr>
            <a:spLocks noGrp="1" noChangeArrowheads="1"/>
          </p:cNvSpPr>
          <p:nvPr>
            <p:ph idx="1"/>
          </p:nvPr>
        </p:nvSpPr>
        <p:spPr>
          <a:xfrm>
            <a:off x="395536" y="906340"/>
            <a:ext cx="8229600" cy="5112569"/>
          </a:xfrm>
        </p:spPr>
        <p:txBody>
          <a:bodyPr/>
          <a:lstStyle/>
          <a:p>
            <a:pPr>
              <a:buClr>
                <a:srgbClr val="FF0000"/>
              </a:buClr>
              <a:buFont typeface="Wingdings" panose="05000000000000000000" pitchFamily="2" charset="2"/>
              <a:buChar char="Ø"/>
            </a:pPr>
            <a:r>
              <a:rPr lang="zh-CN" altLang="en-US" sz="2800" b="1" dirty="0"/>
              <a:t>小结</a:t>
            </a:r>
          </a:p>
          <a:p>
            <a:pPr lvl="1">
              <a:spcBef>
                <a:spcPts val="0"/>
              </a:spcBef>
              <a:buClr>
                <a:srgbClr val="FF0000"/>
              </a:buClr>
              <a:buFont typeface="Wingdings" panose="05000000000000000000" pitchFamily="2" charset="2"/>
              <a:buChar char="n"/>
            </a:pPr>
            <a:r>
              <a:rPr lang="zh-CN" altLang="en-US" sz="2400" b="1" dirty="0"/>
              <a:t> </a:t>
            </a:r>
            <a:r>
              <a:rPr lang="zh-CN" altLang="en-US" sz="2200" b="1" dirty="0"/>
              <a:t>线性表  </a:t>
            </a:r>
          </a:p>
          <a:p>
            <a:pPr lvl="2">
              <a:spcBef>
                <a:spcPts val="0"/>
              </a:spcBef>
              <a:buClr>
                <a:srgbClr val="FF0000"/>
              </a:buClr>
              <a:buFont typeface="Arial" panose="020B0604020202020204" pitchFamily="34" charset="0"/>
              <a:buChar char="•"/>
            </a:pPr>
            <a:r>
              <a:rPr lang="zh-CN" altLang="en-US" sz="2000" b="1" dirty="0"/>
              <a:t>顺序表：</a:t>
            </a:r>
            <a:r>
              <a:rPr lang="zh-CN" altLang="en-US" sz="2000" b="1" dirty="0">
                <a:solidFill>
                  <a:srgbClr val="FF0000"/>
                </a:solidFill>
              </a:rPr>
              <a:t>逻辑上相邻的元素物理上也相邻 ；</a:t>
            </a:r>
          </a:p>
          <a:p>
            <a:pPr lvl="3">
              <a:spcBef>
                <a:spcPts val="0"/>
              </a:spcBef>
              <a:buClr>
                <a:srgbClr val="FF0000"/>
              </a:buClr>
              <a:buFont typeface="Wingdings" panose="05000000000000000000" pitchFamily="2" charset="2"/>
              <a:buChar char="ü"/>
            </a:pPr>
            <a:r>
              <a:rPr lang="zh-CN" altLang="en-US" b="1" dirty="0">
                <a:solidFill>
                  <a:srgbClr val="0000FF"/>
                </a:solidFill>
              </a:rPr>
              <a:t>可直接定位，节省搜索时间</a:t>
            </a:r>
          </a:p>
          <a:p>
            <a:pPr lvl="3">
              <a:spcBef>
                <a:spcPts val="0"/>
              </a:spcBef>
              <a:buClr>
                <a:srgbClr val="FF0000"/>
              </a:buClr>
              <a:buFont typeface="Wingdings" panose="05000000000000000000" pitchFamily="2" charset="2"/>
              <a:buChar char="ü"/>
            </a:pPr>
            <a:r>
              <a:rPr lang="zh-CN" altLang="en-US" b="1" dirty="0">
                <a:solidFill>
                  <a:srgbClr val="0000FF"/>
                </a:solidFill>
              </a:rPr>
              <a:t>然而，在 插入、删除时，需移动元素，浪费时间</a:t>
            </a:r>
          </a:p>
          <a:p>
            <a:pPr lvl="2">
              <a:spcBef>
                <a:spcPts val="0"/>
              </a:spcBef>
              <a:buClr>
                <a:srgbClr val="FF0000"/>
              </a:buClr>
            </a:pPr>
            <a:r>
              <a:rPr lang="zh-CN" altLang="en-US" sz="2000" b="1" dirty="0"/>
              <a:t>链    表：逻辑上相邻的元素物理上不一定相邻；</a:t>
            </a:r>
          </a:p>
          <a:p>
            <a:pPr lvl="3">
              <a:spcBef>
                <a:spcPts val="0"/>
              </a:spcBef>
              <a:buClr>
                <a:srgbClr val="FF0000"/>
              </a:buClr>
              <a:buFont typeface="Wingdings" panose="05000000000000000000" pitchFamily="2" charset="2"/>
              <a:buChar char="ü"/>
            </a:pPr>
            <a:r>
              <a:rPr lang="zh-CN" altLang="en-US" b="1" dirty="0">
                <a:solidFill>
                  <a:srgbClr val="0000FF"/>
                </a:solidFill>
              </a:rPr>
              <a:t>插入、删除时，不需移动元素</a:t>
            </a:r>
            <a:endParaRPr lang="en-US" altLang="zh-CN" b="1" dirty="0">
              <a:solidFill>
                <a:srgbClr val="0000FF"/>
              </a:solidFill>
            </a:endParaRPr>
          </a:p>
          <a:p>
            <a:pPr lvl="3">
              <a:spcBef>
                <a:spcPts val="0"/>
              </a:spcBef>
              <a:buClr>
                <a:srgbClr val="FF0000"/>
              </a:buClr>
              <a:buFont typeface="Wingdings" panose="05000000000000000000" pitchFamily="2" charset="2"/>
              <a:buChar char="ü"/>
            </a:pPr>
            <a:endParaRPr lang="en-US" altLang="zh-CN" b="1" dirty="0">
              <a:solidFill>
                <a:srgbClr val="0000FF"/>
              </a:solidFill>
            </a:endParaRPr>
          </a:p>
          <a:p>
            <a:pPr lvl="3">
              <a:spcBef>
                <a:spcPts val="0"/>
              </a:spcBef>
              <a:buClr>
                <a:srgbClr val="FF0000"/>
              </a:buClr>
              <a:buFont typeface="Wingdings" panose="05000000000000000000" pitchFamily="2" charset="2"/>
              <a:buChar char="ü"/>
            </a:pPr>
            <a:endParaRPr lang="en-US" altLang="zh-CN" b="1" dirty="0">
              <a:solidFill>
                <a:srgbClr val="0000FF"/>
              </a:solidFill>
            </a:endParaRPr>
          </a:p>
          <a:p>
            <a:pPr lvl="2">
              <a:spcBef>
                <a:spcPts val="0"/>
              </a:spcBef>
              <a:buClr>
                <a:srgbClr val="FF0000"/>
              </a:buClr>
              <a:buFont typeface="Arial" panose="020B0604020202020204" pitchFamily="34" charset="0"/>
              <a:buChar char="•"/>
            </a:pPr>
            <a:r>
              <a:rPr lang="zh-CN" altLang="en-US" sz="2000" b="1" dirty="0"/>
              <a:t>其他形式的链表：</a:t>
            </a:r>
            <a:endParaRPr lang="en-US" altLang="zh-CN" sz="2000" b="1" dirty="0"/>
          </a:p>
          <a:p>
            <a:pPr lvl="3">
              <a:spcBef>
                <a:spcPts val="0"/>
              </a:spcBef>
              <a:buClr>
                <a:srgbClr val="FF0000"/>
              </a:buClr>
              <a:buFont typeface="Arial" panose="020B0604020202020204" pitchFamily="34" charset="0"/>
              <a:buChar char="•"/>
            </a:pPr>
            <a:r>
              <a:rPr lang="zh-CN" altLang="en-US" b="1" dirty="0">
                <a:solidFill>
                  <a:srgbClr val="FF0000"/>
                </a:solidFill>
              </a:rPr>
              <a:t>根据特特定运算的需要对链表结构做调整：</a:t>
            </a:r>
            <a:endParaRPr lang="en-US" altLang="zh-CN" b="1" dirty="0">
              <a:solidFill>
                <a:srgbClr val="FF0000"/>
              </a:solidFill>
            </a:endParaRPr>
          </a:p>
          <a:p>
            <a:pPr lvl="3">
              <a:spcBef>
                <a:spcPts val="0"/>
              </a:spcBef>
              <a:buClr>
                <a:srgbClr val="FF0000"/>
              </a:buClr>
              <a:buFont typeface="Wingdings" panose="05000000000000000000" pitchFamily="2" charset="2"/>
              <a:buChar char="ü"/>
            </a:pPr>
            <a:r>
              <a:rPr lang="zh-CN" altLang="en-US" b="1" dirty="0">
                <a:solidFill>
                  <a:srgbClr val="0000FF"/>
                </a:solidFill>
              </a:rPr>
              <a:t>单循环链表；带尾指针的单循环链表；</a:t>
            </a:r>
            <a:endParaRPr lang="en-US" altLang="zh-CN" b="1" dirty="0">
              <a:solidFill>
                <a:srgbClr val="0000FF"/>
              </a:solidFill>
            </a:endParaRPr>
          </a:p>
          <a:p>
            <a:pPr lvl="3">
              <a:spcBef>
                <a:spcPts val="0"/>
              </a:spcBef>
              <a:buClr>
                <a:srgbClr val="FF0000"/>
              </a:buClr>
              <a:buFont typeface="Wingdings" panose="05000000000000000000" pitchFamily="2" charset="2"/>
              <a:buChar char="ü"/>
            </a:pPr>
            <a:r>
              <a:rPr lang="zh-CN" altLang="en-US" b="1" dirty="0">
                <a:solidFill>
                  <a:srgbClr val="0000FF"/>
                </a:solidFill>
              </a:rPr>
              <a:t>双链表；双循环链表等</a:t>
            </a:r>
            <a:r>
              <a:rPr lang="en-US" altLang="zh-CN" b="1" dirty="0">
                <a:solidFill>
                  <a:srgbClr val="0000FF"/>
                </a:solidFill>
              </a:rPr>
              <a:t>;</a:t>
            </a:r>
          </a:p>
          <a:p>
            <a:pPr eaLnBrk="1" hangingPunct="1">
              <a:spcBef>
                <a:spcPts val="0"/>
              </a:spcBef>
              <a:buFont typeface="Wingdings" panose="05000000000000000000" pitchFamily="2" charset="2"/>
              <a:buNone/>
            </a:pPr>
            <a:endParaRPr lang="en-US" altLang="zh-CN" sz="2000" b="1" dirty="0"/>
          </a:p>
          <a:p>
            <a:pPr lvl="1">
              <a:spcBef>
                <a:spcPts val="0"/>
              </a:spcBef>
              <a:buClr>
                <a:srgbClr val="FF0000"/>
              </a:buClr>
              <a:buFont typeface="Wingdings" panose="05000000000000000000" pitchFamily="2" charset="2"/>
              <a:buChar char="n"/>
            </a:pPr>
            <a:r>
              <a:rPr lang="zh-CN" altLang="en-US" sz="2000" b="1" dirty="0"/>
              <a:t>每一种结构形式，</a:t>
            </a:r>
            <a:r>
              <a:rPr lang="zh-CN" altLang="en-US" sz="2000" b="1" dirty="0">
                <a:solidFill>
                  <a:srgbClr val="FF0000"/>
                </a:solidFill>
              </a:rPr>
              <a:t>都需要能完整地实现所给出的各个基本运算，</a:t>
            </a:r>
            <a:endParaRPr lang="en-US" altLang="zh-CN" sz="2000" b="1" dirty="0">
              <a:solidFill>
                <a:srgbClr val="FF0000"/>
              </a:solidFill>
            </a:endParaRPr>
          </a:p>
          <a:p>
            <a:pPr eaLnBrk="1" hangingPunct="1">
              <a:spcBef>
                <a:spcPts val="0"/>
              </a:spcBef>
              <a:buFont typeface="Wingdings" panose="05000000000000000000" pitchFamily="2" charset="2"/>
              <a:buNone/>
            </a:pPr>
            <a:r>
              <a:rPr lang="zh-CN" altLang="en-US" sz="2000" b="1" dirty="0">
                <a:solidFill>
                  <a:srgbClr val="FF0000"/>
                </a:solidFill>
              </a:rPr>
              <a:t>            以及所限定的运算，以及各算法的性能。</a:t>
            </a:r>
          </a:p>
          <a:p>
            <a:pPr lvl="3">
              <a:spcBef>
                <a:spcPts val="0"/>
              </a:spcBef>
              <a:buClr>
                <a:srgbClr val="FF0000"/>
              </a:buClr>
              <a:buFont typeface="Wingdings" panose="05000000000000000000" pitchFamily="2" charset="2"/>
              <a:buChar char="ü"/>
            </a:pPr>
            <a:endParaRPr lang="zh-CN" altLang="en-US" sz="2200" b="1" dirty="0">
              <a:solidFill>
                <a:srgbClr val="0000FF"/>
              </a:solidFill>
            </a:endParaRPr>
          </a:p>
        </p:txBody>
      </p:sp>
      <p:sp>
        <p:nvSpPr>
          <p:cNvPr id="2"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B40ADF4E-8FDB-4DAF-9B37-AA8F9A312A80}" type="slidenum">
              <a:rPr lang="zh-CN" altLang="en-US" smtClean="0">
                <a:latin typeface="Times New Roman" panose="02020603050405020304" pitchFamily="18" charset="0"/>
              </a:rPr>
              <a:pPr/>
              <a:t>36</a:t>
            </a:fld>
            <a:endParaRPr lang="zh-CN" altLang="en-US">
              <a:latin typeface="Times New Roman" panose="02020603050405020304" pitchFamily="18" charset="0"/>
            </a:endParaRPr>
          </a:p>
        </p:txBody>
      </p:sp>
      <p:grpSp>
        <p:nvGrpSpPr>
          <p:cNvPr id="6" name="组合 109"/>
          <p:cNvGrpSpPr/>
          <p:nvPr/>
        </p:nvGrpSpPr>
        <p:grpSpPr>
          <a:xfrm>
            <a:off x="501589" y="114064"/>
            <a:ext cx="6715062" cy="651944"/>
            <a:chOff x="956926" y="4599564"/>
            <a:chExt cx="6715062" cy="651944"/>
          </a:xfrm>
        </p:grpSpPr>
        <p:sp>
          <p:nvSpPr>
            <p:cNvPr id="7"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29302" y="4599564"/>
              <a:ext cx="654268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5.4 </a:t>
              </a:r>
              <a:r>
                <a:rPr lang="zh-CN" altLang="en-US" sz="3600" b="1" dirty="0">
                  <a:latin typeface="Times New Roman" panose="02020603050405020304" pitchFamily="18" charset="0"/>
                  <a:ea typeface="黑体" panose="02010609060101010101" pitchFamily="49" charset="-122"/>
                </a:rPr>
                <a:t>其它结构形式的链表</a:t>
              </a:r>
              <a:endParaRPr lang="zh-CN" altLang="en-US" sz="3600" b="1" dirty="0">
                <a:latin typeface="黑体" panose="02010609060101010101" pitchFamily="49" charset="-122"/>
                <a:ea typeface="黑体" panose="02010609060101010101" pitchFamily="49" charset="-122"/>
              </a:endParaRPr>
            </a:p>
          </p:txBody>
        </p:sp>
      </p:grpSp>
      <p:graphicFrame>
        <p:nvGraphicFramePr>
          <p:cNvPr id="3" name="表格 2"/>
          <p:cNvGraphicFramePr>
            <a:graphicFrameLocks noGrp="1"/>
          </p:cNvGraphicFramePr>
          <p:nvPr/>
        </p:nvGraphicFramePr>
        <p:xfrm>
          <a:off x="5724128" y="2996952"/>
          <a:ext cx="2736303" cy="1046976"/>
        </p:xfrm>
        <a:graphic>
          <a:graphicData uri="http://schemas.openxmlformats.org/drawingml/2006/table">
            <a:tbl>
              <a:tblPr firstRow="1" firstCol="1" bandRow="1">
                <a:tableStyleId>{5C22544A-7EE6-4342-B048-85BDC9FD1C3A}</a:tableStyleId>
              </a:tblPr>
              <a:tblGrid>
                <a:gridCol w="912101"/>
                <a:gridCol w="912101"/>
                <a:gridCol w="912101"/>
              </a:tblGrid>
              <a:tr h="0">
                <a:tc gridSpan="3">
                  <a:txBody>
                    <a:bodyPr/>
                    <a:lstStyle/>
                    <a:p>
                      <a:pPr algn="ctr">
                        <a:spcAft>
                          <a:spcPts val="0"/>
                        </a:spcAft>
                      </a:pPr>
                      <a:r>
                        <a:rPr lang="zh-CN" sz="1200" kern="100" baseline="0" dirty="0">
                          <a:solidFill>
                            <a:schemeClr val="tx1"/>
                          </a:solidFill>
                          <a:effectLst/>
                          <a:latin typeface="Times New Roman" panose="02020603050405020304" pitchFamily="18" charset="0"/>
                        </a:rPr>
                        <a:t>时间复杂度</a:t>
                      </a:r>
                      <a:r>
                        <a:rPr lang="zh-CN" altLang="en-US" sz="1200" kern="100" baseline="0" dirty="0">
                          <a:solidFill>
                            <a:schemeClr val="tx1"/>
                          </a:solidFill>
                          <a:effectLst/>
                          <a:latin typeface="Times New Roman" panose="02020603050405020304" pitchFamily="18" charset="0"/>
                        </a:rPr>
                        <a:t>对比</a:t>
                      </a:r>
                      <a:endParaRPr lang="zh-CN" sz="1050" kern="100" baseline="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solidFill>
                      <a:schemeClr val="accent6">
                        <a:lumMod val="60000"/>
                        <a:lumOff val="40000"/>
                      </a:schemeClr>
                    </a:solidFill>
                  </a:tcPr>
                </a:tc>
                <a:tc hMerge="1">
                  <a:txBody>
                    <a:bodyPr/>
                    <a:lstStyle/>
                    <a:p>
                      <a:endParaRPr lang="zh-CN"/>
                    </a:p>
                  </a:txBody>
                  <a:tcPr/>
                </a:tc>
                <a:tc hMerge="1">
                  <a:txBody>
                    <a:bodyPr/>
                    <a:lstStyle/>
                    <a:p>
                      <a:endParaRPr lang="zh-CN"/>
                    </a:p>
                  </a:txBody>
                  <a:tcPr/>
                </a:tc>
              </a:tr>
              <a:tr h="288032">
                <a:tc>
                  <a:txBody>
                    <a:bodyPr/>
                    <a:lstStyle/>
                    <a:p>
                      <a:pPr algn="ctr">
                        <a:spcAft>
                          <a:spcPts val="0"/>
                        </a:spcAft>
                      </a:pPr>
                      <a:r>
                        <a:rPr lang="en-US" sz="1200" kern="100" baseline="0" dirty="0">
                          <a:solidFill>
                            <a:schemeClr val="tx1"/>
                          </a:solidFill>
                          <a:effectLst/>
                          <a:latin typeface="Times New Roman" panose="02020603050405020304" pitchFamily="18" charset="0"/>
                        </a:rPr>
                        <a:t> </a:t>
                      </a:r>
                      <a:endParaRPr lang="zh-CN" sz="1050" kern="100" baseline="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ctr">
                        <a:spcAft>
                          <a:spcPts val="0"/>
                        </a:spcAft>
                      </a:pPr>
                      <a:r>
                        <a:rPr lang="zh-CN" sz="1200" b="1" kern="100" baseline="0" dirty="0">
                          <a:solidFill>
                            <a:srgbClr val="FF0000"/>
                          </a:solidFill>
                          <a:effectLst/>
                          <a:latin typeface="Times New Roman" panose="02020603050405020304" pitchFamily="18" charset="0"/>
                        </a:rPr>
                        <a:t>顺序表</a:t>
                      </a:r>
                      <a:endParaRPr lang="zh-CN" sz="1050" b="1" kern="100" baseline="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200" b="1" kern="100" baseline="0" dirty="0">
                          <a:solidFill>
                            <a:srgbClr val="FF0000"/>
                          </a:solidFill>
                          <a:effectLst/>
                          <a:latin typeface="Times New Roman" panose="02020603050405020304" pitchFamily="18" charset="0"/>
                        </a:rPr>
                        <a:t>链表</a:t>
                      </a:r>
                      <a:endParaRPr lang="zh-CN" sz="1050" b="1" kern="100" baseline="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r>
              <a:tr h="288032">
                <a:tc>
                  <a:txBody>
                    <a:bodyPr/>
                    <a:lstStyle/>
                    <a:p>
                      <a:pPr algn="ctr">
                        <a:spcAft>
                          <a:spcPts val="0"/>
                        </a:spcAft>
                      </a:pPr>
                      <a:r>
                        <a:rPr lang="zh-CN" sz="1200" kern="100" baseline="0" dirty="0">
                          <a:solidFill>
                            <a:schemeClr val="tx1"/>
                          </a:solidFill>
                          <a:effectLst/>
                          <a:latin typeface="Times New Roman" panose="02020603050405020304" pitchFamily="18" charset="0"/>
                        </a:rPr>
                        <a:t>插入、删除</a:t>
                      </a:r>
                      <a:endParaRPr lang="zh-CN" sz="1050" kern="100" baseline="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ctr">
                        <a:spcAft>
                          <a:spcPts val="0"/>
                        </a:spcAft>
                      </a:pPr>
                      <a:r>
                        <a:rPr lang="en-US" sz="1200" b="1" kern="100" baseline="0" dirty="0">
                          <a:solidFill>
                            <a:srgbClr val="0000FF"/>
                          </a:solidFill>
                          <a:effectLst/>
                          <a:latin typeface="Times New Roman" panose="02020603050405020304" pitchFamily="18" charset="0"/>
                        </a:rPr>
                        <a:t>O(n)</a:t>
                      </a:r>
                      <a:endParaRPr lang="zh-CN" sz="1050" b="1" kern="100" baseline="0"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b="1" kern="100" baseline="0" dirty="0">
                          <a:solidFill>
                            <a:srgbClr val="0000FF"/>
                          </a:solidFill>
                          <a:effectLst/>
                          <a:latin typeface="Times New Roman" panose="02020603050405020304" pitchFamily="18" charset="0"/>
                        </a:rPr>
                        <a:t>O(1)</a:t>
                      </a:r>
                      <a:endParaRPr lang="zh-CN" sz="1050" b="1" kern="100" baseline="0"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r>
              <a:tr h="288032">
                <a:tc>
                  <a:txBody>
                    <a:bodyPr/>
                    <a:lstStyle/>
                    <a:p>
                      <a:pPr algn="ctr">
                        <a:spcAft>
                          <a:spcPts val="0"/>
                        </a:spcAft>
                      </a:pPr>
                      <a:r>
                        <a:rPr lang="zh-CN" sz="1200" kern="100" baseline="0" dirty="0">
                          <a:solidFill>
                            <a:schemeClr val="tx1"/>
                          </a:solidFill>
                          <a:effectLst/>
                          <a:latin typeface="Times New Roman" panose="02020603050405020304" pitchFamily="18" charset="0"/>
                        </a:rPr>
                        <a:t>随机访问</a:t>
                      </a:r>
                      <a:endParaRPr lang="zh-CN" sz="1050" kern="100" baseline="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ctr">
                        <a:spcAft>
                          <a:spcPts val="0"/>
                        </a:spcAft>
                      </a:pPr>
                      <a:r>
                        <a:rPr lang="en-US" sz="1200" b="1" kern="100" baseline="0">
                          <a:solidFill>
                            <a:srgbClr val="0000FF"/>
                          </a:solidFill>
                          <a:effectLst/>
                          <a:latin typeface="Times New Roman" panose="02020603050405020304" pitchFamily="18" charset="0"/>
                        </a:rPr>
                        <a:t>O(1)</a:t>
                      </a:r>
                      <a:endParaRPr lang="zh-CN" sz="1050" b="1" kern="100" baseline="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b="1" kern="100" baseline="0" dirty="0">
                          <a:solidFill>
                            <a:srgbClr val="0000FF"/>
                          </a:solidFill>
                          <a:effectLst/>
                          <a:latin typeface="Times New Roman" panose="02020603050405020304" pitchFamily="18" charset="0"/>
                        </a:rPr>
                        <a:t>O(n)</a:t>
                      </a:r>
                      <a:endParaRPr lang="zh-CN" sz="1050" b="1" kern="100" baseline="0"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7" dur="5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22" dur="500"/>
                                        <p:tgtEl>
                                          <p:spTgt spid="337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27" dur="500"/>
                                        <p:tgtEl>
                                          <p:spTgt spid="337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795">
                                            <p:txEl>
                                              <p:pRg st="5" end="5"/>
                                            </p:txEl>
                                          </p:spTgt>
                                        </p:tgtEl>
                                        <p:attrNameLst>
                                          <p:attrName>style.visibility</p:attrName>
                                        </p:attrNameLst>
                                      </p:cBhvr>
                                      <p:to>
                                        <p:strVal val="visible"/>
                                      </p:to>
                                    </p:set>
                                    <p:animEffect transition="in" filter="blinds(horizontal)">
                                      <p:cBhvr>
                                        <p:cTn id="32" dur="500"/>
                                        <p:tgtEl>
                                          <p:spTgt spid="337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3795">
                                            <p:txEl>
                                              <p:pRg st="6" end="6"/>
                                            </p:txEl>
                                          </p:spTgt>
                                        </p:tgtEl>
                                        <p:attrNameLst>
                                          <p:attrName>style.visibility</p:attrName>
                                        </p:attrNameLst>
                                      </p:cBhvr>
                                      <p:to>
                                        <p:strVal val="visible"/>
                                      </p:to>
                                    </p:set>
                                    <p:animEffect transition="in" filter="blinds(horizontal)">
                                      <p:cBhvr>
                                        <p:cTn id="37" dur="500"/>
                                        <p:tgtEl>
                                          <p:spTgt spid="337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ppt_x"/>
                                          </p:val>
                                        </p:tav>
                                        <p:tav tm="100000">
                                          <p:val>
                                            <p:strVal val="#ppt_x"/>
                                          </p:val>
                                        </p:tav>
                                      </p:tavLst>
                                    </p:anim>
                                    <p:anim calcmode="lin" valueType="num">
                                      <p:cBhvr additive="base">
                                        <p:cTn id="4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3795">
                                            <p:txEl>
                                              <p:pRg st="9" end="9"/>
                                            </p:txEl>
                                          </p:spTgt>
                                        </p:tgtEl>
                                        <p:attrNameLst>
                                          <p:attrName>style.visibility</p:attrName>
                                        </p:attrNameLst>
                                      </p:cBhvr>
                                      <p:to>
                                        <p:strVal val="visible"/>
                                      </p:to>
                                    </p:set>
                                    <p:animEffect transition="in" filter="blinds(horizontal)">
                                      <p:cBhvr>
                                        <p:cTn id="48" dur="500"/>
                                        <p:tgtEl>
                                          <p:spTgt spid="33795">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3795">
                                            <p:txEl>
                                              <p:pRg st="10" end="10"/>
                                            </p:txEl>
                                          </p:spTgt>
                                        </p:tgtEl>
                                        <p:attrNameLst>
                                          <p:attrName>style.visibility</p:attrName>
                                        </p:attrNameLst>
                                      </p:cBhvr>
                                      <p:to>
                                        <p:strVal val="visible"/>
                                      </p:to>
                                    </p:set>
                                    <p:animEffect transition="in" filter="blinds(horizontal)">
                                      <p:cBhvr>
                                        <p:cTn id="53" dur="500"/>
                                        <p:tgtEl>
                                          <p:spTgt spid="33795">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3795">
                                            <p:txEl>
                                              <p:pRg st="11" end="11"/>
                                            </p:txEl>
                                          </p:spTgt>
                                        </p:tgtEl>
                                        <p:attrNameLst>
                                          <p:attrName>style.visibility</p:attrName>
                                        </p:attrNameLst>
                                      </p:cBhvr>
                                      <p:to>
                                        <p:strVal val="visible"/>
                                      </p:to>
                                    </p:set>
                                    <p:animEffect transition="in" filter="blinds(horizontal)">
                                      <p:cBhvr>
                                        <p:cTn id="58" dur="500"/>
                                        <p:tgtEl>
                                          <p:spTgt spid="33795">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3795">
                                            <p:txEl>
                                              <p:pRg st="12" end="12"/>
                                            </p:txEl>
                                          </p:spTgt>
                                        </p:tgtEl>
                                        <p:attrNameLst>
                                          <p:attrName>style.visibility</p:attrName>
                                        </p:attrNameLst>
                                      </p:cBhvr>
                                      <p:to>
                                        <p:strVal val="visible"/>
                                      </p:to>
                                    </p:set>
                                    <p:animEffect transition="in" filter="blinds(horizontal)">
                                      <p:cBhvr>
                                        <p:cTn id="63" dur="500"/>
                                        <p:tgtEl>
                                          <p:spTgt spid="33795">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3795">
                                            <p:txEl>
                                              <p:pRg st="14" end="14"/>
                                            </p:txEl>
                                          </p:spTgt>
                                        </p:tgtEl>
                                        <p:attrNameLst>
                                          <p:attrName>style.visibility</p:attrName>
                                        </p:attrNameLst>
                                      </p:cBhvr>
                                      <p:to>
                                        <p:strVal val="visible"/>
                                      </p:to>
                                    </p:set>
                                    <p:animEffect transition="in" filter="blinds(horizontal)">
                                      <p:cBhvr>
                                        <p:cTn id="68" dur="500"/>
                                        <p:tgtEl>
                                          <p:spTgt spid="33795">
                                            <p:txEl>
                                              <p:pRg st="14" end="1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3795">
                                            <p:txEl>
                                              <p:pRg st="15" end="15"/>
                                            </p:txEl>
                                          </p:spTgt>
                                        </p:tgtEl>
                                        <p:attrNameLst>
                                          <p:attrName>style.visibility</p:attrName>
                                        </p:attrNameLst>
                                      </p:cBhvr>
                                      <p:to>
                                        <p:strVal val="visible"/>
                                      </p:to>
                                    </p:set>
                                    <p:animEffect transition="in" filter="blinds(horizontal)">
                                      <p:cBhvr>
                                        <p:cTn id="73" dur="500"/>
                                        <p:tgtEl>
                                          <p:spTgt spid="3379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34818"/>
          <p:cNvSpPr>
            <a:spLocks noGrp="1"/>
          </p:cNvSpPr>
          <p:nvPr>
            <p:ph idx="1"/>
          </p:nvPr>
        </p:nvSpPr>
        <p:spPr>
          <a:xfrm>
            <a:off x="457200" y="1052737"/>
            <a:ext cx="8229600" cy="5040560"/>
          </a:xfrm>
        </p:spPr>
        <p:txBody>
          <a:bodyPr/>
          <a:lstStyle/>
          <a:p>
            <a:pPr>
              <a:buClr>
                <a:srgbClr val="FF0000"/>
              </a:buClr>
              <a:buFont typeface="Wingdings" panose="05000000000000000000" pitchFamily="2" charset="2"/>
              <a:buChar char="Ø"/>
            </a:pPr>
            <a:r>
              <a:rPr lang="zh-CN" altLang="en-US" sz="2800" b="1" dirty="0"/>
              <a:t>定义</a:t>
            </a:r>
            <a:endParaRPr lang="en-US" altLang="zh-CN" sz="2800" b="1" dirty="0"/>
          </a:p>
          <a:p>
            <a:pPr lvl="1">
              <a:buClr>
                <a:srgbClr val="FF0000"/>
              </a:buClr>
              <a:buFont typeface="Wingdings" panose="05000000000000000000" pitchFamily="2" charset="2"/>
              <a:buChar char="n"/>
            </a:pPr>
            <a:r>
              <a:rPr lang="zh-CN" altLang="en-US" sz="2200" b="1" dirty="0">
                <a:solidFill>
                  <a:srgbClr val="FF0000"/>
                </a:solidFill>
              </a:rPr>
              <a:t>串</a:t>
            </a:r>
            <a:r>
              <a:rPr lang="en-US" altLang="zh-CN" sz="2200" b="1" dirty="0">
                <a:solidFill>
                  <a:srgbClr val="FF0000"/>
                </a:solidFill>
              </a:rPr>
              <a:t>(</a:t>
            </a:r>
            <a:r>
              <a:rPr lang="en-US" altLang="zh-CN" sz="2200" b="1" dirty="0">
                <a:solidFill>
                  <a:srgbClr val="0000FF"/>
                </a:solidFill>
              </a:rPr>
              <a:t>String</a:t>
            </a:r>
            <a:r>
              <a:rPr lang="en-US" altLang="zh-CN" sz="2200" b="1" dirty="0">
                <a:solidFill>
                  <a:srgbClr val="FF0000"/>
                </a:solidFill>
              </a:rPr>
              <a:t>)</a:t>
            </a:r>
            <a:r>
              <a:rPr lang="zh-CN" altLang="en-US" sz="2200" b="1" dirty="0"/>
              <a:t>是由</a:t>
            </a:r>
            <a:r>
              <a:rPr lang="en-US" altLang="zh-CN" sz="2200" b="1" i="1" dirty="0"/>
              <a:t>n</a:t>
            </a:r>
            <a:r>
              <a:rPr lang="zh-CN" altLang="en-US" sz="2200" b="1" dirty="0"/>
              <a:t>个字符</a:t>
            </a:r>
            <a:r>
              <a:rPr lang="en-US" altLang="zh-CN" sz="2200" b="1" i="1" dirty="0"/>
              <a:t>a</a:t>
            </a:r>
            <a:r>
              <a:rPr lang="en-US" altLang="zh-CN" sz="2200" b="1" baseline="-25000" dirty="0"/>
              <a:t>1</a:t>
            </a:r>
            <a:r>
              <a:rPr lang="zh-CN" altLang="en-US" sz="2200" b="1" baseline="-25000" dirty="0"/>
              <a:t>，</a:t>
            </a:r>
            <a:r>
              <a:rPr lang="en-US" altLang="zh-CN" sz="2200" b="1" i="1" dirty="0"/>
              <a:t>a</a:t>
            </a:r>
            <a:r>
              <a:rPr lang="en-US" altLang="zh-CN" sz="2200" b="1" baseline="-25000" dirty="0"/>
              <a:t>2</a:t>
            </a:r>
            <a:r>
              <a:rPr lang="zh-CN" altLang="en-US" sz="2200" b="1" baseline="-25000" dirty="0"/>
              <a:t>，</a:t>
            </a:r>
            <a:r>
              <a:rPr lang="en-US" altLang="zh-CN" sz="2200" b="1" dirty="0"/>
              <a:t>…</a:t>
            </a:r>
            <a:r>
              <a:rPr lang="zh-CN" altLang="en-US" sz="2200" b="1" dirty="0"/>
              <a:t>，</a:t>
            </a:r>
            <a:r>
              <a:rPr lang="en-US" altLang="zh-CN" sz="2200" b="1" i="1" dirty="0"/>
              <a:t>a</a:t>
            </a:r>
            <a:r>
              <a:rPr lang="en-US" altLang="zh-CN" sz="2200" b="1" i="1" baseline="-25000" dirty="0"/>
              <a:t>n</a:t>
            </a:r>
            <a:r>
              <a:rPr lang="zh-CN" altLang="en-US" sz="2200" b="1" dirty="0"/>
              <a:t>组成的有限序列。</a:t>
            </a:r>
          </a:p>
          <a:p>
            <a:pPr lvl="1">
              <a:buClr>
                <a:srgbClr val="FF0000"/>
              </a:buClr>
              <a:buFont typeface="Wingdings" panose="05000000000000000000" pitchFamily="2" charset="2"/>
              <a:buChar char="n"/>
            </a:pPr>
            <a:r>
              <a:rPr lang="zh-CN" altLang="en-US" sz="2200" b="1" dirty="0"/>
              <a:t>记作   </a:t>
            </a:r>
            <a:r>
              <a:rPr lang="zh-CN" altLang="en-US" sz="2200" b="1" i="1" dirty="0"/>
              <a:t> </a:t>
            </a:r>
            <a:r>
              <a:rPr lang="en-US" altLang="zh-CN" sz="2200" b="1" i="1" dirty="0"/>
              <a:t>S </a:t>
            </a:r>
            <a:r>
              <a:rPr lang="en-US" altLang="zh-CN" sz="2200" b="1" dirty="0"/>
              <a:t>= “</a:t>
            </a:r>
            <a:r>
              <a:rPr lang="en-US" altLang="zh-CN" sz="2200" b="1" i="1" dirty="0"/>
              <a:t>a</a:t>
            </a:r>
            <a:r>
              <a:rPr lang="en-US" altLang="zh-CN" sz="2200" b="1" baseline="-25000" dirty="0"/>
              <a:t>1</a:t>
            </a:r>
            <a:r>
              <a:rPr lang="en-US" altLang="zh-CN" sz="2200" b="1" i="1" dirty="0"/>
              <a:t>a</a:t>
            </a:r>
            <a:r>
              <a:rPr lang="en-US" altLang="zh-CN" sz="2200" b="1" baseline="-25000" dirty="0"/>
              <a:t>2</a:t>
            </a:r>
            <a:r>
              <a:rPr lang="en-US" altLang="zh-CN" sz="2200" b="1" dirty="0"/>
              <a:t>…</a:t>
            </a:r>
            <a:r>
              <a:rPr lang="en-US" altLang="zh-CN" sz="2200" b="1" i="1" dirty="0"/>
              <a:t>a</a:t>
            </a:r>
            <a:r>
              <a:rPr lang="en-US" altLang="zh-CN" sz="2200" b="1" i="1" baseline="-25000" dirty="0"/>
              <a:t>n</a:t>
            </a:r>
            <a:r>
              <a:rPr lang="en-US" altLang="zh-CN" sz="2200" b="1" dirty="0"/>
              <a:t>”</a:t>
            </a:r>
            <a:r>
              <a:rPr lang="zh-CN" altLang="en-US" sz="2200" b="1" dirty="0"/>
              <a:t>， </a:t>
            </a:r>
          </a:p>
          <a:p>
            <a:pPr>
              <a:buFont typeface="Wingdings" panose="05000000000000000000" pitchFamily="2" charset="2"/>
              <a:buNone/>
            </a:pPr>
            <a:r>
              <a:rPr lang="zh-CN" altLang="en-US" sz="2200" b="1" dirty="0"/>
              <a:t>         其中： </a:t>
            </a:r>
            <a:r>
              <a:rPr lang="en-US" altLang="zh-CN" sz="2200" b="1" i="1" dirty="0"/>
              <a:t>n</a:t>
            </a:r>
            <a:r>
              <a:rPr lang="en-US" altLang="zh-CN" sz="2200" b="1" dirty="0"/>
              <a:t>     0</a:t>
            </a:r>
            <a:r>
              <a:rPr lang="zh-CN" altLang="en-US" sz="2200" b="1" dirty="0"/>
              <a:t>为</a:t>
            </a:r>
            <a:r>
              <a:rPr lang="zh-CN" altLang="en-US" sz="2200" b="1" dirty="0">
                <a:solidFill>
                  <a:srgbClr val="FF0000"/>
                </a:solidFill>
              </a:rPr>
              <a:t>串长度</a:t>
            </a:r>
            <a:r>
              <a:rPr lang="zh-CN" altLang="en-US" sz="2200" b="1" dirty="0"/>
              <a:t>。</a:t>
            </a:r>
            <a:r>
              <a:rPr lang="en-US" altLang="zh-CN" sz="2200" b="1" dirty="0"/>
              <a:t>   </a:t>
            </a:r>
          </a:p>
          <a:p>
            <a:pPr>
              <a:buFont typeface="Wingdings" panose="05000000000000000000" pitchFamily="2" charset="2"/>
              <a:buNone/>
            </a:pPr>
            <a:r>
              <a:rPr lang="en-US" altLang="zh-CN" sz="2200" b="1" i="1" dirty="0"/>
              <a:t>                      n </a:t>
            </a:r>
            <a:r>
              <a:rPr lang="en-US" altLang="zh-CN" sz="2200" b="1" dirty="0"/>
              <a:t>= 0</a:t>
            </a:r>
            <a:r>
              <a:rPr lang="zh-CN" altLang="en-US" sz="2200" b="1" dirty="0"/>
              <a:t>时为</a:t>
            </a:r>
            <a:r>
              <a:rPr lang="zh-CN" altLang="en-US" sz="2200" b="1" dirty="0">
                <a:solidFill>
                  <a:srgbClr val="FF0000"/>
                </a:solidFill>
              </a:rPr>
              <a:t>空串</a:t>
            </a:r>
            <a:r>
              <a:rPr lang="zh-CN" altLang="en-US" sz="2200" b="1" dirty="0"/>
              <a:t>。</a:t>
            </a:r>
          </a:p>
          <a:p>
            <a:pPr lvl="1">
              <a:buClr>
                <a:srgbClr val="FF0000"/>
              </a:buClr>
              <a:buFont typeface="Wingdings" panose="05000000000000000000" pitchFamily="2" charset="2"/>
              <a:buChar char="n"/>
            </a:pPr>
            <a:r>
              <a:rPr lang="zh-CN" altLang="en-US" sz="2000" b="1" dirty="0"/>
              <a:t>或者说：元素是字符的线性表          </a:t>
            </a:r>
          </a:p>
          <a:p>
            <a:endParaRPr lang="en-US" altLang="zh-CN" sz="2400" b="1" dirty="0">
              <a:solidFill>
                <a:srgbClr val="FF0000"/>
              </a:solidFill>
            </a:endParaRPr>
          </a:p>
          <a:p>
            <a:endParaRPr lang="en-US" altLang="zh-CN" sz="2400" b="1" dirty="0">
              <a:solidFill>
                <a:srgbClr val="FF0000"/>
              </a:solidFill>
            </a:endParaRPr>
          </a:p>
          <a:p>
            <a:r>
              <a:rPr lang="zh-CN" altLang="en-US" sz="2400" b="1" dirty="0">
                <a:solidFill>
                  <a:srgbClr val="FF0000"/>
                </a:solidFill>
              </a:rPr>
              <a:t>注意</a:t>
            </a:r>
            <a:r>
              <a:rPr lang="zh-CN" altLang="en-US" sz="2400" b="1" dirty="0"/>
              <a:t>：</a:t>
            </a:r>
            <a:r>
              <a:rPr lang="zh-CN" altLang="en-US" sz="2400" b="1" dirty="0">
                <a:solidFill>
                  <a:srgbClr val="FF0000"/>
                </a:solidFill>
              </a:rPr>
              <a:t>空串</a:t>
            </a:r>
            <a:r>
              <a:rPr lang="zh-CN" altLang="en-US" sz="2400" b="1" dirty="0"/>
              <a:t>和</a:t>
            </a:r>
            <a:r>
              <a:rPr lang="zh-CN" altLang="en-US" sz="2400" b="1" dirty="0">
                <a:solidFill>
                  <a:srgbClr val="FF0000"/>
                </a:solidFill>
              </a:rPr>
              <a:t>空格串</a:t>
            </a:r>
            <a:r>
              <a:rPr lang="zh-CN" altLang="en-US" sz="2400" b="1" dirty="0"/>
              <a:t>的区别：</a:t>
            </a:r>
          </a:p>
          <a:p>
            <a:pPr lvl="1"/>
            <a:r>
              <a:rPr lang="zh-CN" altLang="en-US" sz="2200" b="1" dirty="0">
                <a:solidFill>
                  <a:srgbClr val="FF0000"/>
                </a:solidFill>
              </a:rPr>
              <a:t>空串</a:t>
            </a:r>
            <a:r>
              <a:rPr lang="en-US" altLang="zh-CN" sz="2200" b="1" dirty="0"/>
              <a:t>——</a:t>
            </a:r>
            <a:r>
              <a:rPr lang="zh-CN" altLang="en-US" sz="2200" b="1" dirty="0"/>
              <a:t>没有元素。</a:t>
            </a:r>
          </a:p>
          <a:p>
            <a:pPr lvl="1"/>
            <a:r>
              <a:rPr lang="zh-CN" altLang="en-US" sz="2200" b="1" dirty="0">
                <a:solidFill>
                  <a:srgbClr val="FF0000"/>
                </a:solidFill>
              </a:rPr>
              <a:t>空格串</a:t>
            </a:r>
            <a:r>
              <a:rPr lang="en-US" altLang="zh-CN" sz="2200" b="1" dirty="0"/>
              <a:t>——</a:t>
            </a:r>
            <a:r>
              <a:rPr lang="zh-CN" altLang="en-US" sz="2200" b="1" dirty="0"/>
              <a:t>元素是空格符。</a:t>
            </a:r>
          </a:p>
          <a:p>
            <a:r>
              <a:rPr lang="zh-CN" altLang="en-US" sz="2400" b="1" dirty="0">
                <a:solidFill>
                  <a:srgbClr val="FF0000"/>
                </a:solidFill>
              </a:rPr>
              <a:t>子串</a:t>
            </a:r>
            <a:r>
              <a:rPr lang="zh-CN" altLang="en-US" sz="2400" b="1" dirty="0"/>
              <a:t> </a:t>
            </a:r>
            <a:r>
              <a:rPr lang="en-US" altLang="zh-CN" sz="2400" b="1" dirty="0"/>
              <a:t>—— </a:t>
            </a:r>
            <a:r>
              <a:rPr lang="zh-CN" altLang="en-US" sz="2400" b="1" dirty="0"/>
              <a:t>串</a:t>
            </a:r>
            <a:r>
              <a:rPr lang="en-US" altLang="zh-CN" sz="2400" b="1" i="1" dirty="0"/>
              <a:t>S</a:t>
            </a:r>
            <a:r>
              <a:rPr lang="zh-CN" altLang="en-US" sz="2400" b="1" dirty="0"/>
              <a:t>中若干个连续的字符组成的序列。</a:t>
            </a:r>
          </a:p>
        </p:txBody>
      </p:sp>
      <p:sp>
        <p:nvSpPr>
          <p:cNvPr id="2"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7B0CDA1E-D027-450D-9C40-41E4ABE20BC1}" type="slidenum">
              <a:rPr lang="zh-CN" altLang="en-US" smtClean="0">
                <a:latin typeface="Times New Roman" panose="02020603050405020304" pitchFamily="18" charset="0"/>
              </a:rPr>
              <a:pPr/>
              <a:t>37</a:t>
            </a:fld>
            <a:endParaRPr lang="zh-CN" altLang="en-US">
              <a:latin typeface="Times New Roman" panose="02020603050405020304" pitchFamily="18" charset="0"/>
            </a:endParaRPr>
          </a:p>
        </p:txBody>
      </p:sp>
      <p:grpSp>
        <p:nvGrpSpPr>
          <p:cNvPr id="6" name="组合 5"/>
          <p:cNvGrpSpPr/>
          <p:nvPr/>
        </p:nvGrpSpPr>
        <p:grpSpPr>
          <a:xfrm>
            <a:off x="323528" y="116632"/>
            <a:ext cx="3507240" cy="663172"/>
            <a:chOff x="827584" y="5026748"/>
            <a:chExt cx="3507240" cy="663172"/>
          </a:xfrm>
        </p:grpSpPr>
        <p:sp>
          <p:nvSpPr>
            <p:cNvPr id="7"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827584" y="5026748"/>
              <a:ext cx="350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5.5 </a:t>
              </a:r>
              <a:r>
                <a:rPr lang="zh-CN" altLang="en-US" sz="3600" b="1" dirty="0">
                  <a:latin typeface="Times New Roman" panose="02020603050405020304" pitchFamily="18" charset="0"/>
                  <a:ea typeface="黑体" panose="02010609060101010101" pitchFamily="49" charset="-122"/>
                </a:rPr>
                <a:t>串</a:t>
              </a:r>
            </a:p>
          </p:txBody>
        </p:sp>
        <p:pic>
          <p:nvPicPr>
            <p:cNvPr id="9" name="图片 8"/>
            <p:cNvPicPr>
              <a:picLocks noChangeAspect="1"/>
            </p:cNvPicPr>
            <p:nvPr/>
          </p:nvPicPr>
          <p:blipFill>
            <a:blip r:embed="rId2" cstate="print"/>
            <a:stretch>
              <a:fillRect/>
            </a:stretch>
          </p:blipFill>
          <p:spPr>
            <a:xfrm>
              <a:off x="1199659" y="5205012"/>
              <a:ext cx="420013" cy="322083"/>
            </a:xfrm>
            <a:prstGeom prst="rect">
              <a:avLst/>
            </a:prstGeom>
          </p:spPr>
        </p:pic>
      </p:grpSp>
      <mc:AlternateContent xmlns:mc="http://schemas.openxmlformats.org/markup-compatibility/2006">
        <mc:Choice xmlns:a14="http://schemas.microsoft.com/office/drawing/2010/main" xmlns="" Requires="a14">
          <p:sp>
            <p:nvSpPr>
              <p:cNvPr id="10" name="矩形 9"/>
              <p:cNvSpPr/>
              <p:nvPr/>
            </p:nvSpPr>
            <p:spPr>
              <a:xfrm>
                <a:off x="2195736" y="2401838"/>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oMath>
                  </m:oMathPara>
                </a14:m>
                <a:endParaRPr lang="zh-CN" altLang="en-US" dirty="0"/>
              </a:p>
            </p:txBody>
          </p:sp>
        </mc:Choice>
        <mc:Fallback>
          <p:sp>
            <p:nvSpPr>
              <p:cNvPr id="10" name="矩形 9"/>
              <p:cNvSpPr>
                <a:spLocks noRot="1" noChangeAspect="1" noMove="1" noResize="1" noEditPoints="1" noAdjustHandles="1" noChangeArrowheads="1" noChangeShapeType="1" noTextEdit="1"/>
              </p:cNvSpPr>
              <p:nvPr/>
            </p:nvSpPr>
            <p:spPr>
              <a:xfrm>
                <a:off x="2195736" y="2401838"/>
                <a:ext cx="421910" cy="369332"/>
              </a:xfrm>
              <a:prstGeom prst="rect">
                <a:avLst/>
              </a:prstGeom>
              <a:blipFill rotWithShape="1">
                <a:blip r:embed="rId3"/>
                <a:stretch>
                  <a:fillRect/>
                </a:stretch>
              </a:blipFill>
            </p:spPr>
            <p:txBody>
              <a:bodyPr/>
              <a:lstStyle/>
              <a:p>
                <a:r>
                  <a:rPr lang="zh-CN" altLang="en-US">
                    <a:noFill/>
                  </a:rPr>
                  <a:t> </a:t>
                </a:r>
              </a:p>
            </p:txBody>
          </p:sp>
        </mc:Fallback>
      </mc:AlternateContent>
      <p:sp>
        <p:nvSpPr>
          <p:cNvPr id="3" name="文本框 2"/>
          <p:cNvSpPr txBox="1"/>
          <p:nvPr/>
        </p:nvSpPr>
        <p:spPr>
          <a:xfrm>
            <a:off x="1294637" y="3591685"/>
            <a:ext cx="5770778" cy="646331"/>
          </a:xfrm>
          <a:prstGeom prst="rect">
            <a:avLst/>
          </a:prstGeom>
          <a:noFill/>
        </p:spPr>
        <p:txBody>
          <a:bodyPr wrap="square" rtlCol="0">
            <a:spAutoFit/>
          </a:bodyPr>
          <a:lstStyle/>
          <a:p>
            <a:r>
              <a:rPr lang="zh-CN" altLang="en-US" dirty="0">
                <a:solidFill>
                  <a:srgbClr val="0000FF"/>
                </a:solidFill>
              </a:rPr>
              <a:t>串常量：</a:t>
            </a:r>
            <a:r>
              <a:rPr lang="en-US" altLang="zh-CN" dirty="0" err="1"/>
              <a:t>const</a:t>
            </a:r>
            <a:r>
              <a:rPr lang="en-US" altLang="zh-CN" dirty="0"/>
              <a:t> char path[] = “</a:t>
            </a:r>
            <a:r>
              <a:rPr lang="en-US" altLang="zh-CN" dirty="0" err="1"/>
              <a:t>dir</a:t>
            </a:r>
            <a:r>
              <a:rPr lang="en-US" altLang="zh-CN" dirty="0"/>
              <a:t>/bin/app”</a:t>
            </a:r>
          </a:p>
          <a:p>
            <a:r>
              <a:rPr lang="zh-CN" altLang="en-US" dirty="0">
                <a:solidFill>
                  <a:srgbClr val="0000FF"/>
                </a:solidFill>
              </a:rPr>
              <a:t>串变量：</a:t>
            </a:r>
            <a:r>
              <a:rPr lang="en-US" altLang="zh-CN" dirty="0"/>
              <a:t>char  </a:t>
            </a:r>
            <a:r>
              <a:rPr lang="en-US" altLang="zh-CN" dirty="0" err="1"/>
              <a:t>str</a:t>
            </a:r>
            <a:r>
              <a:rPr lang="en-US" altLang="zh-CN" dirty="0"/>
              <a:t>[30]=“hello world, data structure”</a:t>
            </a:r>
            <a:endParaRPr lang="zh-CN" altLang="en-US"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2" dur="500"/>
                                        <p:tgtEl>
                                          <p:spTgt spid="3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7" dur="500"/>
                                        <p:tgtEl>
                                          <p:spTgt spid="34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22" dur="500"/>
                                        <p:tgtEl>
                                          <p:spTgt spid="348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31" dur="500"/>
                                        <p:tgtEl>
                                          <p:spTgt spid="3481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36" dur="500"/>
                                        <p:tgtEl>
                                          <p:spTgt spid="3481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4819">
                                            <p:txEl>
                                              <p:pRg st="8" end="8"/>
                                            </p:txEl>
                                          </p:spTgt>
                                        </p:tgtEl>
                                        <p:attrNameLst>
                                          <p:attrName>style.visibility</p:attrName>
                                        </p:attrNameLst>
                                      </p:cBhvr>
                                      <p:to>
                                        <p:strVal val="visible"/>
                                      </p:to>
                                    </p:set>
                                    <p:animEffect transition="in" filter="blinds(horizontal)">
                                      <p:cBhvr>
                                        <p:cTn id="47" dur="500"/>
                                        <p:tgtEl>
                                          <p:spTgt spid="3481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4819">
                                            <p:txEl>
                                              <p:pRg st="9" end="9"/>
                                            </p:txEl>
                                          </p:spTgt>
                                        </p:tgtEl>
                                        <p:attrNameLst>
                                          <p:attrName>style.visibility</p:attrName>
                                        </p:attrNameLst>
                                      </p:cBhvr>
                                      <p:to>
                                        <p:strVal val="visible"/>
                                      </p:to>
                                    </p:set>
                                    <p:animEffect transition="in" filter="blinds(horizontal)">
                                      <p:cBhvr>
                                        <p:cTn id="52" dur="500"/>
                                        <p:tgtEl>
                                          <p:spTgt spid="3481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4819">
                                            <p:txEl>
                                              <p:pRg st="10" end="10"/>
                                            </p:txEl>
                                          </p:spTgt>
                                        </p:tgtEl>
                                        <p:attrNameLst>
                                          <p:attrName>style.visibility</p:attrName>
                                        </p:attrNameLst>
                                      </p:cBhvr>
                                      <p:to>
                                        <p:strVal val="visible"/>
                                      </p:to>
                                    </p:set>
                                    <p:animEffect transition="in" filter="blinds(horizontal)">
                                      <p:cBhvr>
                                        <p:cTn id="57" dur="500"/>
                                        <p:tgtEl>
                                          <p:spTgt spid="3481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4819">
                                            <p:txEl>
                                              <p:pRg st="11" end="11"/>
                                            </p:txEl>
                                          </p:spTgt>
                                        </p:tgtEl>
                                        <p:attrNameLst>
                                          <p:attrName>style.visibility</p:attrName>
                                        </p:attrNameLst>
                                      </p:cBhvr>
                                      <p:to>
                                        <p:strVal val="visible"/>
                                      </p:to>
                                    </p:set>
                                    <p:animEffect transition="in" filter="blinds(horizontal)">
                                      <p:cBhvr>
                                        <p:cTn id="62" dur="500"/>
                                        <p:tgtEl>
                                          <p:spTgt spid="3481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P spid="10" grpId="0" animBg="1"/>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35842"/>
          <p:cNvSpPr>
            <a:spLocks noGrp="1" noChangeArrowheads="1"/>
          </p:cNvSpPr>
          <p:nvPr>
            <p:ph idx="1"/>
          </p:nvPr>
        </p:nvSpPr>
        <p:spPr>
          <a:xfrm>
            <a:off x="323528" y="1052736"/>
            <a:ext cx="8229600" cy="4678451"/>
          </a:xfrm>
        </p:spPr>
        <p:txBody>
          <a:bodyPr/>
          <a:lstStyle/>
          <a:p>
            <a:pPr>
              <a:buFont typeface="Wingdings" panose="05000000000000000000" pitchFamily="2" charset="2"/>
              <a:buChar char="Ø"/>
            </a:pPr>
            <a:r>
              <a:rPr lang="zh-CN" altLang="en-US" sz="2400" b="1" dirty="0">
                <a:solidFill>
                  <a:srgbClr val="FF0000"/>
                </a:solidFill>
              </a:rPr>
              <a:t>基本运算</a:t>
            </a:r>
            <a:r>
              <a:rPr lang="zh-CN" altLang="en-US" sz="2400" b="1" dirty="0"/>
              <a:t>：</a:t>
            </a:r>
          </a:p>
          <a:p>
            <a:pPr>
              <a:buFont typeface="Wingdings" panose="05000000000000000000" pitchFamily="2" charset="2"/>
              <a:buNone/>
            </a:pPr>
            <a:r>
              <a:rPr lang="zh-CN" altLang="en-US" sz="2400" b="1" dirty="0"/>
              <a:t>    </a:t>
            </a:r>
            <a:r>
              <a:rPr lang="zh-CN" altLang="en-US" sz="2400" b="1" dirty="0">
                <a:solidFill>
                  <a:srgbClr val="FF0000"/>
                </a:solidFill>
              </a:rPr>
              <a:t>赋值</a:t>
            </a:r>
            <a:r>
              <a:rPr lang="zh-CN" altLang="en-US" sz="2400" b="1" dirty="0"/>
              <a:t>（</a:t>
            </a:r>
            <a:r>
              <a:rPr lang="en-US" altLang="zh-CN" sz="2400" b="1" dirty="0"/>
              <a:t>=</a:t>
            </a:r>
            <a:r>
              <a:rPr lang="zh-CN" altLang="en-US" sz="2400" b="1" dirty="0"/>
              <a:t>）：</a:t>
            </a:r>
          </a:p>
          <a:p>
            <a:pPr lvl="1">
              <a:buFont typeface="Wingdings" panose="05000000000000000000" pitchFamily="2" charset="2"/>
              <a:buNone/>
            </a:pPr>
            <a:r>
              <a:rPr lang="zh-CN" altLang="en-US" sz="2200" b="1" dirty="0"/>
              <a:t>        将一个串值</a:t>
            </a:r>
            <a:r>
              <a:rPr lang="en-US" altLang="zh-CN" sz="2200" b="1" i="1" dirty="0"/>
              <a:t>S</a:t>
            </a:r>
            <a:r>
              <a:rPr lang="en-US" altLang="zh-CN" sz="2200" b="1" baseline="-25000" dirty="0"/>
              <a:t>1</a:t>
            </a:r>
            <a:r>
              <a:rPr lang="zh-CN" altLang="en-US" sz="2200" b="1" dirty="0"/>
              <a:t>传送给一个串名</a:t>
            </a:r>
            <a:r>
              <a:rPr lang="en-US" altLang="zh-CN" sz="2200" b="1" i="1" dirty="0"/>
              <a:t>S</a:t>
            </a:r>
            <a:r>
              <a:rPr lang="zh-CN" altLang="en-US" sz="2200" b="1" dirty="0"/>
              <a:t>。（如：</a:t>
            </a:r>
            <a:r>
              <a:rPr lang="en-US" altLang="zh-CN" sz="2200" b="1" i="1" dirty="0"/>
              <a:t>S</a:t>
            </a:r>
            <a:r>
              <a:rPr lang="en-US" altLang="zh-CN" sz="2200" b="1" dirty="0"/>
              <a:t>=</a:t>
            </a:r>
            <a:r>
              <a:rPr lang="en-US" altLang="zh-CN" sz="2200" b="1" i="1" dirty="0"/>
              <a:t> S</a:t>
            </a:r>
            <a:r>
              <a:rPr lang="en-US" altLang="zh-CN" sz="2200" b="1" baseline="-25000" dirty="0"/>
              <a:t>1 </a:t>
            </a:r>
            <a:r>
              <a:rPr lang="zh-CN" altLang="en-US" sz="2200" b="1" dirty="0"/>
              <a:t>）</a:t>
            </a:r>
          </a:p>
          <a:p>
            <a:pPr>
              <a:buFont typeface="Wingdings" panose="05000000000000000000" pitchFamily="2" charset="2"/>
              <a:buNone/>
            </a:pPr>
            <a:r>
              <a:rPr lang="zh-CN" altLang="en-US" sz="2400" b="1" dirty="0"/>
              <a:t>    </a:t>
            </a:r>
            <a:r>
              <a:rPr lang="zh-CN" altLang="en-US" sz="2400" b="1" dirty="0">
                <a:solidFill>
                  <a:srgbClr val="FF0000"/>
                </a:solidFill>
              </a:rPr>
              <a:t>求长度</a:t>
            </a:r>
            <a:r>
              <a:rPr lang="en-US" altLang="zh-CN" sz="2400" b="1" dirty="0"/>
              <a:t>Length(</a:t>
            </a:r>
            <a:r>
              <a:rPr lang="en-US" altLang="zh-CN" sz="2400" b="1" i="1" dirty="0"/>
              <a:t>S</a:t>
            </a:r>
            <a:r>
              <a:rPr lang="en-US" altLang="zh-CN" sz="2400" b="1" dirty="0"/>
              <a:t>)</a:t>
            </a:r>
            <a:r>
              <a:rPr lang="zh-CN" altLang="en-US" sz="2400" b="1" dirty="0"/>
              <a:t>：</a:t>
            </a:r>
          </a:p>
          <a:p>
            <a:pPr lvl="1">
              <a:buFont typeface="Wingdings" panose="05000000000000000000" pitchFamily="2" charset="2"/>
              <a:buNone/>
            </a:pPr>
            <a:r>
              <a:rPr lang="zh-CN" altLang="en-US" sz="2200" b="1" dirty="0"/>
              <a:t>        返回串</a:t>
            </a:r>
            <a:r>
              <a:rPr lang="en-US" altLang="zh-CN" sz="2200" b="1" dirty="0"/>
              <a:t>S</a:t>
            </a:r>
            <a:r>
              <a:rPr lang="zh-CN" altLang="en-US" sz="2200" b="1" dirty="0"/>
              <a:t>的长度值。</a:t>
            </a:r>
          </a:p>
          <a:p>
            <a:pPr>
              <a:buFont typeface="Wingdings" panose="05000000000000000000" pitchFamily="2" charset="2"/>
              <a:buNone/>
            </a:pPr>
            <a:r>
              <a:rPr lang="zh-CN" altLang="en-US" sz="2400" b="1" dirty="0"/>
              <a:t>    </a:t>
            </a:r>
            <a:r>
              <a:rPr lang="zh-CN" altLang="en-US" sz="2400" b="1" dirty="0">
                <a:solidFill>
                  <a:srgbClr val="FF0000"/>
                </a:solidFill>
              </a:rPr>
              <a:t>连接运算</a:t>
            </a:r>
            <a:r>
              <a:rPr lang="en-US" altLang="zh-CN" sz="2400" b="1" dirty="0" err="1"/>
              <a:t>Strcat</a:t>
            </a:r>
            <a:r>
              <a:rPr lang="en-US" altLang="zh-CN" sz="2400" b="1" dirty="0"/>
              <a:t>(</a:t>
            </a:r>
            <a:r>
              <a:rPr lang="en-US" altLang="zh-CN" sz="2400" b="1" i="1" dirty="0"/>
              <a:t>S</a:t>
            </a:r>
            <a:r>
              <a:rPr lang="en-US" altLang="zh-CN" sz="2400" b="1" baseline="-25000" dirty="0"/>
              <a:t>1 </a:t>
            </a:r>
            <a:r>
              <a:rPr lang="en-US" altLang="zh-CN" sz="2400" b="1" dirty="0"/>
              <a:t>+</a:t>
            </a:r>
            <a:r>
              <a:rPr lang="en-US" altLang="zh-CN" sz="2400" b="1" i="1" dirty="0"/>
              <a:t> S</a:t>
            </a:r>
            <a:r>
              <a:rPr lang="en-US" altLang="zh-CN" sz="2400" b="1" baseline="-25000" dirty="0"/>
              <a:t>2</a:t>
            </a:r>
            <a:r>
              <a:rPr lang="zh-CN" altLang="en-US" sz="2400" b="1" dirty="0"/>
              <a:t>）：</a:t>
            </a:r>
          </a:p>
          <a:p>
            <a:pPr lvl="1">
              <a:buFont typeface="Wingdings" panose="05000000000000000000" pitchFamily="2" charset="2"/>
              <a:buNone/>
            </a:pPr>
            <a:r>
              <a:rPr lang="zh-CN" altLang="en-US" sz="2200" b="1" dirty="0"/>
              <a:t>        将</a:t>
            </a:r>
            <a:r>
              <a:rPr lang="en-US" altLang="zh-CN" sz="2000" b="1" i="1" dirty="0"/>
              <a:t>S</a:t>
            </a:r>
            <a:r>
              <a:rPr lang="en-US" altLang="zh-CN" sz="2000" b="1" baseline="-25000" dirty="0"/>
              <a:t>1</a:t>
            </a:r>
            <a:r>
              <a:rPr lang="zh-CN" altLang="en-US" sz="2200" b="1" dirty="0"/>
              <a:t>和</a:t>
            </a:r>
            <a:r>
              <a:rPr lang="en-US" altLang="zh-CN" sz="2000" b="1" i="1" dirty="0"/>
              <a:t>S</a:t>
            </a:r>
            <a:r>
              <a:rPr lang="en-US" altLang="zh-CN" sz="2000" b="1" baseline="-25000" dirty="0"/>
              <a:t>2</a:t>
            </a:r>
            <a:r>
              <a:rPr lang="zh-CN" altLang="en-US" sz="2200" b="1" dirty="0"/>
              <a:t>连接成一个新串。</a:t>
            </a:r>
          </a:p>
          <a:p>
            <a:pPr>
              <a:buFont typeface="Wingdings" panose="05000000000000000000" pitchFamily="2" charset="2"/>
              <a:buNone/>
            </a:pPr>
            <a:r>
              <a:rPr lang="zh-CN" altLang="en-US" sz="2400" b="1" dirty="0"/>
              <a:t>    </a:t>
            </a:r>
            <a:r>
              <a:rPr lang="zh-CN" altLang="en-US" sz="2400" b="1" dirty="0">
                <a:solidFill>
                  <a:srgbClr val="FF0000"/>
                </a:solidFill>
              </a:rPr>
              <a:t>求子串</a:t>
            </a:r>
            <a:r>
              <a:rPr lang="en-US" altLang="zh-CN" sz="2400" b="1" dirty="0" err="1"/>
              <a:t>Substr</a:t>
            </a:r>
            <a:r>
              <a:rPr lang="en-US" altLang="zh-CN" sz="2400" b="1" dirty="0"/>
              <a:t>(</a:t>
            </a:r>
            <a:r>
              <a:rPr lang="en-US" altLang="zh-CN" sz="2400" b="1" i="1" dirty="0"/>
              <a:t>S</a:t>
            </a:r>
            <a:r>
              <a:rPr lang="en-US" altLang="zh-CN" sz="2400" b="1" dirty="0"/>
              <a:t>, </a:t>
            </a:r>
            <a:r>
              <a:rPr lang="en-US" altLang="zh-CN" sz="2400" b="1" i="1" dirty="0" err="1"/>
              <a:t>i</a:t>
            </a:r>
            <a:r>
              <a:rPr lang="en-US" altLang="zh-CN" sz="2400" b="1" dirty="0"/>
              <a:t>, </a:t>
            </a:r>
            <a:r>
              <a:rPr lang="en-US" altLang="zh-CN" sz="2400" b="1" i="1" dirty="0"/>
              <a:t>j</a:t>
            </a:r>
            <a:r>
              <a:rPr lang="en-US" altLang="zh-CN" sz="2400" b="1" dirty="0"/>
              <a:t>)</a:t>
            </a:r>
            <a:r>
              <a:rPr lang="zh-CN" altLang="en-US" sz="2400" b="1" dirty="0"/>
              <a:t>：</a:t>
            </a:r>
          </a:p>
          <a:p>
            <a:pPr lvl="1">
              <a:buFont typeface="Wingdings" panose="05000000000000000000" pitchFamily="2" charset="2"/>
              <a:buNone/>
            </a:pPr>
            <a:r>
              <a:rPr lang="zh-CN" altLang="en-US" sz="2200" b="1" dirty="0"/>
              <a:t>        返回串</a:t>
            </a:r>
            <a:r>
              <a:rPr lang="en-US" altLang="zh-CN" sz="2200" b="1" i="1" dirty="0"/>
              <a:t>S</a:t>
            </a:r>
            <a:r>
              <a:rPr lang="zh-CN" altLang="en-US" sz="2200" b="1" dirty="0"/>
              <a:t>从第</a:t>
            </a:r>
            <a:r>
              <a:rPr lang="en-US" altLang="zh-CN" sz="2200" b="1" i="1" dirty="0" err="1"/>
              <a:t>i</a:t>
            </a:r>
            <a:r>
              <a:rPr lang="zh-CN" altLang="en-US" sz="2200" b="1" dirty="0"/>
              <a:t>个元素开始的</a:t>
            </a:r>
            <a:r>
              <a:rPr lang="en-US" altLang="zh-CN" sz="2200" b="1" i="1" dirty="0"/>
              <a:t>j</a:t>
            </a:r>
            <a:r>
              <a:rPr lang="zh-CN" altLang="en-US" sz="2200" b="1" dirty="0"/>
              <a:t>个元素所组成 的子串。</a:t>
            </a:r>
          </a:p>
          <a:p>
            <a:pPr>
              <a:buFont typeface="Wingdings" panose="05000000000000000000" pitchFamily="2" charset="2"/>
              <a:buNone/>
            </a:pPr>
            <a:r>
              <a:rPr lang="zh-CN" altLang="en-US" sz="2400" b="1" dirty="0"/>
              <a:t>    </a:t>
            </a:r>
            <a:r>
              <a:rPr lang="zh-CN" altLang="en-US" sz="2400" b="1" dirty="0">
                <a:solidFill>
                  <a:srgbClr val="FF0000"/>
                </a:solidFill>
              </a:rPr>
              <a:t>串比较</a:t>
            </a:r>
            <a:r>
              <a:rPr lang="zh-CN" altLang="en-US" sz="2400" b="1" dirty="0"/>
              <a:t>：</a:t>
            </a:r>
            <a:r>
              <a:rPr lang="en-US" altLang="zh-CN" sz="2400" b="1" dirty="0" err="1"/>
              <a:t>Strcmp</a:t>
            </a:r>
            <a:r>
              <a:rPr lang="en-US" altLang="zh-CN" sz="2400" b="1" dirty="0"/>
              <a:t>(</a:t>
            </a:r>
            <a:r>
              <a:rPr lang="en-US" altLang="zh-CN" sz="2400" b="1" i="1" dirty="0"/>
              <a:t>S</a:t>
            </a:r>
            <a:r>
              <a:rPr lang="en-US" altLang="zh-CN" sz="2400" b="1" baseline="-25000" dirty="0"/>
              <a:t>1</a:t>
            </a:r>
            <a:r>
              <a:rPr lang="en-US" altLang="zh-CN" sz="2400" b="1" dirty="0"/>
              <a:t>, </a:t>
            </a:r>
            <a:r>
              <a:rPr lang="en-US" altLang="zh-CN" sz="2400" b="1" i="1" dirty="0"/>
              <a:t>S</a:t>
            </a:r>
            <a:r>
              <a:rPr lang="en-US" altLang="zh-CN" sz="2400" b="1" baseline="-25000" dirty="0"/>
              <a:t>2</a:t>
            </a:r>
            <a:r>
              <a:rPr lang="en-US" altLang="zh-CN" sz="2400" b="1" dirty="0"/>
              <a:t>)</a:t>
            </a:r>
            <a:endParaRPr lang="zh-CN" altLang="en-US" sz="2400" b="1" dirty="0"/>
          </a:p>
          <a:p>
            <a:pPr lvl="1">
              <a:buFont typeface="Wingdings" panose="05000000000000000000" pitchFamily="2" charset="2"/>
              <a:buNone/>
            </a:pPr>
            <a:r>
              <a:rPr lang="zh-CN" altLang="en-US" sz="2200" b="1" dirty="0"/>
              <a:t>       比较两个串的大小</a:t>
            </a:r>
            <a:r>
              <a:rPr lang="en-US" altLang="zh-CN" sz="2200" b="1" dirty="0"/>
              <a:t>(</a:t>
            </a:r>
            <a:r>
              <a:rPr lang="zh-CN" altLang="en-US" sz="2200" b="1" dirty="0"/>
              <a:t>对齐按</a:t>
            </a:r>
            <a:r>
              <a:rPr lang="en-US" altLang="zh-CN" sz="2200" b="1" dirty="0"/>
              <a:t>ASCII</a:t>
            </a:r>
            <a:r>
              <a:rPr lang="zh-CN" altLang="en-US" sz="2200" b="1" dirty="0"/>
              <a:t>码进行比较</a:t>
            </a:r>
            <a:r>
              <a:rPr lang="en-US" altLang="zh-CN" sz="2200" b="1" dirty="0"/>
              <a:t>)</a:t>
            </a:r>
            <a:r>
              <a:rPr lang="zh-CN" altLang="en-US" sz="2200" b="1" dirty="0"/>
              <a:t>。</a:t>
            </a:r>
          </a:p>
          <a:p>
            <a:pPr lvl="1">
              <a:buFont typeface="Wingdings" panose="05000000000000000000" pitchFamily="2" charset="2"/>
              <a:buNone/>
            </a:pPr>
            <a:r>
              <a:rPr lang="zh-CN" altLang="en-US" sz="2200" b="1" dirty="0"/>
              <a:t>       结果可定为</a:t>
            </a:r>
            <a:r>
              <a:rPr lang="en-US" altLang="zh-CN" sz="2200" b="1" dirty="0"/>
              <a:t>-1 0 1;</a:t>
            </a:r>
          </a:p>
          <a:p>
            <a:pPr lvl="1">
              <a:buFont typeface="Wingdings" panose="05000000000000000000" pitchFamily="2" charset="2"/>
              <a:buNone/>
            </a:pPr>
            <a:r>
              <a:rPr lang="zh-CN" altLang="en-US" sz="2200" b="1" dirty="0"/>
              <a:t>       也可以定为其他取值方式。</a:t>
            </a:r>
            <a:endParaRPr lang="zh-CN" altLang="en-US" dirty="0"/>
          </a:p>
        </p:txBody>
      </p:sp>
      <p:sp>
        <p:nvSpPr>
          <p:cNvPr id="2"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709F9236-FE56-42E6-8FAD-CD0A5113EBB6}" type="slidenum">
              <a:rPr lang="zh-CN" altLang="en-US" smtClean="0">
                <a:latin typeface="Times New Roman" panose="02020603050405020304" pitchFamily="18" charset="0"/>
              </a:rPr>
              <a:pPr/>
              <a:t>38</a:t>
            </a:fld>
            <a:endParaRPr lang="zh-CN" altLang="en-US">
              <a:latin typeface="Times New Roman" panose="02020603050405020304" pitchFamily="18" charset="0"/>
            </a:endParaRPr>
          </a:p>
        </p:txBody>
      </p:sp>
      <p:grpSp>
        <p:nvGrpSpPr>
          <p:cNvPr id="6" name="组合 5"/>
          <p:cNvGrpSpPr/>
          <p:nvPr/>
        </p:nvGrpSpPr>
        <p:grpSpPr>
          <a:xfrm>
            <a:off x="323528" y="116632"/>
            <a:ext cx="3507240" cy="663172"/>
            <a:chOff x="827584" y="5026748"/>
            <a:chExt cx="3507240" cy="663172"/>
          </a:xfrm>
        </p:grpSpPr>
        <p:sp>
          <p:nvSpPr>
            <p:cNvPr id="7"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827584" y="5026748"/>
              <a:ext cx="350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5.5 </a:t>
              </a:r>
              <a:r>
                <a:rPr lang="zh-CN" altLang="en-US" sz="3600" b="1" dirty="0">
                  <a:latin typeface="Times New Roman" panose="02020603050405020304" pitchFamily="18" charset="0"/>
                  <a:ea typeface="黑体" panose="02010609060101010101" pitchFamily="49" charset="-122"/>
                </a:rPr>
                <a:t>串</a:t>
              </a:r>
            </a:p>
          </p:txBody>
        </p:sp>
        <p:pic>
          <p:nvPicPr>
            <p:cNvPr id="9" name="图片 8"/>
            <p:cNvPicPr>
              <a:picLocks noChangeAspect="1"/>
            </p:cNvPicPr>
            <p:nvPr/>
          </p:nvPicPr>
          <p:blipFill>
            <a:blip r:embed="rId2" cstate="print"/>
            <a:stretch>
              <a:fillRect/>
            </a:stretch>
          </p:blipFill>
          <p:spPr>
            <a:xfrm>
              <a:off x="1199659" y="5205012"/>
              <a:ext cx="420013" cy="322083"/>
            </a:xfrm>
            <a:prstGeom prst="rect">
              <a:avLst/>
            </a:prstGeom>
          </p:spPr>
        </p:pic>
      </p:grpSp>
      <p:sp>
        <p:nvSpPr>
          <p:cNvPr id="4" name="矩形 3"/>
          <p:cNvSpPr/>
          <p:nvPr/>
        </p:nvSpPr>
        <p:spPr>
          <a:xfrm>
            <a:off x="5079242" y="5671219"/>
            <a:ext cx="3957253" cy="923330"/>
          </a:xfrm>
          <a:prstGeom prst="rect">
            <a:avLst/>
          </a:prstGeom>
        </p:spPr>
        <p:txBody>
          <a:bodyPr wrap="square">
            <a:spAutoFit/>
          </a:bodyPr>
          <a:lstStyle/>
          <a:p>
            <a:r>
              <a:rPr lang="en-US" altLang="zh-CN" b="1" dirty="0" err="1">
                <a:solidFill>
                  <a:srgbClr val="0000FF"/>
                </a:solidFill>
              </a:rPr>
              <a:t>Strcmp</a:t>
            </a:r>
            <a:r>
              <a:rPr lang="en-US" altLang="zh-CN" b="1" dirty="0">
                <a:solidFill>
                  <a:srgbClr val="0000FF"/>
                </a:solidFill>
              </a:rPr>
              <a:t>(“student”, “Student”) 1</a:t>
            </a:r>
          </a:p>
          <a:p>
            <a:r>
              <a:rPr lang="en-US" altLang="zh-CN" b="1" dirty="0" err="1">
                <a:solidFill>
                  <a:srgbClr val="0000FF"/>
                </a:solidFill>
              </a:rPr>
              <a:t>Strcmp</a:t>
            </a:r>
            <a:r>
              <a:rPr lang="en-US" altLang="zh-CN" b="1" dirty="0">
                <a:solidFill>
                  <a:srgbClr val="0000FF"/>
                </a:solidFill>
              </a:rPr>
              <a:t>(“DS”, “DS”)  0 </a:t>
            </a:r>
          </a:p>
          <a:p>
            <a:r>
              <a:rPr lang="en-US" altLang="zh-CN" b="1" dirty="0" err="1">
                <a:solidFill>
                  <a:srgbClr val="0000FF"/>
                </a:solidFill>
              </a:rPr>
              <a:t>Strcmp</a:t>
            </a:r>
            <a:r>
              <a:rPr lang="en-US" altLang="zh-CN" b="1" dirty="0">
                <a:solidFill>
                  <a:srgbClr val="0000FF"/>
                </a:solidFill>
              </a:rPr>
              <a:t>(“student”, “study”)  -1</a:t>
            </a:r>
            <a:endParaRPr lang="zh-CN" altLang="en-US"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blinds(horizontal)">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blinds(horizontal)">
                                      <p:cBhvr>
                                        <p:cTn id="12" dur="500"/>
                                        <p:tgtEl>
                                          <p:spTgt spid="35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blinds(horizontal)">
                                      <p:cBhvr>
                                        <p:cTn id="17" dur="500"/>
                                        <p:tgtEl>
                                          <p:spTgt spid="35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blinds(horizontal)">
                                      <p:cBhvr>
                                        <p:cTn id="22" dur="500"/>
                                        <p:tgtEl>
                                          <p:spTgt spid="35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843">
                                            <p:txEl>
                                              <p:pRg st="4" end="4"/>
                                            </p:txEl>
                                          </p:spTgt>
                                        </p:tgtEl>
                                        <p:attrNameLst>
                                          <p:attrName>style.visibility</p:attrName>
                                        </p:attrNameLst>
                                      </p:cBhvr>
                                      <p:to>
                                        <p:strVal val="visible"/>
                                      </p:to>
                                    </p:set>
                                    <p:animEffect transition="in" filter="blinds(horizontal)">
                                      <p:cBhvr>
                                        <p:cTn id="27" dur="500"/>
                                        <p:tgtEl>
                                          <p:spTgt spid="358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843">
                                            <p:txEl>
                                              <p:pRg st="5" end="5"/>
                                            </p:txEl>
                                          </p:spTgt>
                                        </p:tgtEl>
                                        <p:attrNameLst>
                                          <p:attrName>style.visibility</p:attrName>
                                        </p:attrNameLst>
                                      </p:cBhvr>
                                      <p:to>
                                        <p:strVal val="visible"/>
                                      </p:to>
                                    </p:set>
                                    <p:animEffect transition="in" filter="blinds(horizontal)">
                                      <p:cBhvr>
                                        <p:cTn id="32" dur="500"/>
                                        <p:tgtEl>
                                          <p:spTgt spid="358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5843">
                                            <p:txEl>
                                              <p:pRg st="6" end="6"/>
                                            </p:txEl>
                                          </p:spTgt>
                                        </p:tgtEl>
                                        <p:attrNameLst>
                                          <p:attrName>style.visibility</p:attrName>
                                        </p:attrNameLst>
                                      </p:cBhvr>
                                      <p:to>
                                        <p:strVal val="visible"/>
                                      </p:to>
                                    </p:set>
                                    <p:animEffect transition="in" filter="blinds(horizontal)">
                                      <p:cBhvr>
                                        <p:cTn id="37" dur="500"/>
                                        <p:tgtEl>
                                          <p:spTgt spid="358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5843">
                                            <p:txEl>
                                              <p:pRg st="7" end="7"/>
                                            </p:txEl>
                                          </p:spTgt>
                                        </p:tgtEl>
                                        <p:attrNameLst>
                                          <p:attrName>style.visibility</p:attrName>
                                        </p:attrNameLst>
                                      </p:cBhvr>
                                      <p:to>
                                        <p:strVal val="visible"/>
                                      </p:to>
                                    </p:set>
                                    <p:animEffect transition="in" filter="blinds(horizontal)">
                                      <p:cBhvr>
                                        <p:cTn id="42" dur="500"/>
                                        <p:tgtEl>
                                          <p:spTgt spid="358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5843">
                                            <p:txEl>
                                              <p:pRg st="8" end="8"/>
                                            </p:txEl>
                                          </p:spTgt>
                                        </p:tgtEl>
                                        <p:attrNameLst>
                                          <p:attrName>style.visibility</p:attrName>
                                        </p:attrNameLst>
                                      </p:cBhvr>
                                      <p:to>
                                        <p:strVal val="visible"/>
                                      </p:to>
                                    </p:set>
                                    <p:animEffect transition="in" filter="blinds(horizontal)">
                                      <p:cBhvr>
                                        <p:cTn id="47" dur="500"/>
                                        <p:tgtEl>
                                          <p:spTgt spid="3584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5843">
                                            <p:txEl>
                                              <p:pRg st="9" end="9"/>
                                            </p:txEl>
                                          </p:spTgt>
                                        </p:tgtEl>
                                        <p:attrNameLst>
                                          <p:attrName>style.visibility</p:attrName>
                                        </p:attrNameLst>
                                      </p:cBhvr>
                                      <p:to>
                                        <p:strVal val="visible"/>
                                      </p:to>
                                    </p:set>
                                    <p:animEffect transition="in" filter="blinds(horizontal)">
                                      <p:cBhvr>
                                        <p:cTn id="52" dur="500"/>
                                        <p:tgtEl>
                                          <p:spTgt spid="3584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5843">
                                            <p:txEl>
                                              <p:pRg st="10" end="10"/>
                                            </p:txEl>
                                          </p:spTgt>
                                        </p:tgtEl>
                                        <p:attrNameLst>
                                          <p:attrName>style.visibility</p:attrName>
                                        </p:attrNameLst>
                                      </p:cBhvr>
                                      <p:to>
                                        <p:strVal val="visible"/>
                                      </p:to>
                                    </p:set>
                                    <p:animEffect transition="in" filter="blinds(horizontal)">
                                      <p:cBhvr>
                                        <p:cTn id="57" dur="500"/>
                                        <p:tgtEl>
                                          <p:spTgt spid="3584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5843">
                                            <p:txEl>
                                              <p:pRg st="11" end="11"/>
                                            </p:txEl>
                                          </p:spTgt>
                                        </p:tgtEl>
                                        <p:attrNameLst>
                                          <p:attrName>style.visibility</p:attrName>
                                        </p:attrNameLst>
                                      </p:cBhvr>
                                      <p:to>
                                        <p:strVal val="visible"/>
                                      </p:to>
                                    </p:set>
                                    <p:animEffect transition="in" filter="blinds(horizontal)">
                                      <p:cBhvr>
                                        <p:cTn id="62" dur="500"/>
                                        <p:tgtEl>
                                          <p:spTgt spid="3584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5843">
                                            <p:txEl>
                                              <p:pRg st="12" end="12"/>
                                            </p:txEl>
                                          </p:spTgt>
                                        </p:tgtEl>
                                        <p:attrNameLst>
                                          <p:attrName>style.visibility</p:attrName>
                                        </p:attrNameLst>
                                      </p:cBhvr>
                                      <p:to>
                                        <p:strVal val="visible"/>
                                      </p:to>
                                    </p:set>
                                    <p:animEffect transition="in" filter="blinds(horizontal)">
                                      <p:cBhvr>
                                        <p:cTn id="67" dur="500"/>
                                        <p:tgtEl>
                                          <p:spTgt spid="3584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36866"/>
          <p:cNvSpPr>
            <a:spLocks noGrp="1"/>
          </p:cNvSpPr>
          <p:nvPr>
            <p:ph idx="1"/>
          </p:nvPr>
        </p:nvSpPr>
        <p:spPr>
          <a:xfrm>
            <a:off x="457200" y="1052737"/>
            <a:ext cx="8229600" cy="5040560"/>
          </a:xfrm>
        </p:spPr>
        <p:txBody>
          <a:bodyPr/>
          <a:lstStyle/>
          <a:p>
            <a:pPr>
              <a:lnSpc>
                <a:spcPct val="90000"/>
              </a:lnSpc>
              <a:buClr>
                <a:srgbClr val="FF0000"/>
              </a:buClr>
              <a:buFont typeface="Wingdings" panose="05000000000000000000" pitchFamily="2" charset="2"/>
              <a:buChar char="Ø"/>
            </a:pPr>
            <a:r>
              <a:rPr lang="zh-CN" altLang="en-US" sz="2800" b="1" dirty="0">
                <a:solidFill>
                  <a:srgbClr val="FF0000"/>
                </a:solidFill>
              </a:rPr>
              <a:t>常用运算</a:t>
            </a:r>
            <a:r>
              <a:rPr lang="zh-CN" altLang="en-US" sz="2800" b="1" dirty="0"/>
              <a:t>：</a:t>
            </a:r>
            <a:r>
              <a:rPr lang="zh-CN" altLang="en-US" sz="2800" b="1" dirty="0">
                <a:solidFill>
                  <a:srgbClr val="3378CB"/>
                </a:solidFill>
              </a:rPr>
              <a:t>可由基本运算实现的运算</a:t>
            </a:r>
          </a:p>
          <a:p>
            <a:pPr lvl="1"/>
            <a:r>
              <a:rPr lang="zh-CN" altLang="en-US" sz="2200" b="1" dirty="0">
                <a:solidFill>
                  <a:srgbClr val="FF0000"/>
                </a:solidFill>
              </a:rPr>
              <a:t>插入运算</a:t>
            </a:r>
            <a:r>
              <a:rPr lang="zh-CN" altLang="en-US" sz="2200" b="1" dirty="0"/>
              <a:t>：</a:t>
            </a:r>
            <a:r>
              <a:rPr lang="en-US" altLang="zh-CN" sz="2200" b="1" dirty="0"/>
              <a:t>Insert</a:t>
            </a:r>
            <a:r>
              <a:rPr lang="zh-CN" altLang="en-US" sz="2200" b="1" dirty="0"/>
              <a:t>（</a:t>
            </a:r>
            <a:r>
              <a:rPr lang="en-US" altLang="zh-CN" sz="2200" b="1" i="1" dirty="0"/>
              <a:t>S</a:t>
            </a:r>
            <a:r>
              <a:rPr lang="en-US" altLang="zh-CN" sz="2200" b="1" dirty="0"/>
              <a:t>, </a:t>
            </a:r>
            <a:r>
              <a:rPr lang="en-US" altLang="zh-CN" sz="2200" b="1" i="1" dirty="0" err="1"/>
              <a:t>i</a:t>
            </a:r>
            <a:r>
              <a:rPr lang="en-US" altLang="zh-CN" sz="2200" b="1" i="1" dirty="0"/>
              <a:t>,</a:t>
            </a:r>
            <a:r>
              <a:rPr lang="en-US" altLang="zh-CN" sz="2200" b="1" dirty="0"/>
              <a:t> </a:t>
            </a:r>
            <a:r>
              <a:rPr lang="en-US" altLang="zh-CN" sz="2200" b="1" i="1" dirty="0"/>
              <a:t>S</a:t>
            </a:r>
            <a:r>
              <a:rPr lang="en-US" altLang="zh-CN" sz="2200" b="1" baseline="-25000" dirty="0"/>
              <a:t>1 </a:t>
            </a:r>
            <a:r>
              <a:rPr lang="zh-CN" altLang="en-US" sz="2200" b="1" dirty="0"/>
              <a:t>）：</a:t>
            </a:r>
          </a:p>
          <a:p>
            <a:pPr lvl="2">
              <a:buClr>
                <a:srgbClr val="FF0000"/>
              </a:buClr>
              <a:buFont typeface="Arial" panose="020B0604020202020204" pitchFamily="34" charset="0"/>
              <a:buChar char="•"/>
            </a:pPr>
            <a:r>
              <a:rPr lang="zh-CN" altLang="en-US" sz="2200" b="1" dirty="0"/>
              <a:t>将子串</a:t>
            </a:r>
            <a:r>
              <a:rPr lang="en-US" altLang="zh-CN" sz="2200" b="1" i="1" dirty="0"/>
              <a:t>S</a:t>
            </a:r>
            <a:r>
              <a:rPr lang="en-US" altLang="zh-CN" sz="2200" b="1" baseline="-25000" dirty="0"/>
              <a:t>1</a:t>
            </a:r>
            <a:r>
              <a:rPr lang="zh-CN" altLang="en-US" sz="2200" b="1" dirty="0"/>
              <a:t>插入到串</a:t>
            </a:r>
            <a:r>
              <a:rPr lang="en-US" altLang="zh-CN" sz="2200" b="1" i="1" dirty="0"/>
              <a:t>S</a:t>
            </a:r>
            <a:r>
              <a:rPr lang="zh-CN" altLang="en-US" sz="2200" b="1" dirty="0"/>
              <a:t>的从第</a:t>
            </a:r>
            <a:r>
              <a:rPr lang="en-US" altLang="zh-CN" sz="2200" b="1" i="1" dirty="0" err="1"/>
              <a:t>i</a:t>
            </a:r>
            <a:r>
              <a:rPr lang="zh-CN" altLang="en-US" sz="2200" b="1" dirty="0"/>
              <a:t>个字符开始的位置上。</a:t>
            </a:r>
          </a:p>
          <a:p>
            <a:pPr lvl="1"/>
            <a:r>
              <a:rPr lang="zh-CN" altLang="en-US" sz="2200" b="1" dirty="0">
                <a:solidFill>
                  <a:srgbClr val="FF0000"/>
                </a:solidFill>
              </a:rPr>
              <a:t>删除:</a:t>
            </a:r>
            <a:r>
              <a:rPr lang="en-US" altLang="zh-CN" sz="2200" b="1" dirty="0">
                <a:solidFill>
                  <a:schemeClr val="accent2"/>
                </a:solidFill>
              </a:rPr>
              <a:t>   </a:t>
            </a:r>
            <a:r>
              <a:rPr lang="en-US" altLang="zh-CN" sz="2200" b="1" dirty="0" err="1"/>
              <a:t>Deletestr</a:t>
            </a:r>
            <a:r>
              <a:rPr lang="zh-CN" altLang="en-US" sz="2200" b="1" dirty="0"/>
              <a:t>（</a:t>
            </a:r>
            <a:r>
              <a:rPr lang="en-US" altLang="zh-CN" sz="2200" b="1" i="1" dirty="0"/>
              <a:t>S</a:t>
            </a:r>
            <a:r>
              <a:rPr lang="en-US" altLang="zh-CN" sz="2200" b="1" dirty="0"/>
              <a:t>, </a:t>
            </a:r>
            <a:r>
              <a:rPr lang="en-US" altLang="zh-CN" sz="2200" b="1" i="1" dirty="0" err="1"/>
              <a:t>i</a:t>
            </a:r>
            <a:r>
              <a:rPr lang="en-US" altLang="zh-CN" sz="2200" b="1" dirty="0"/>
              <a:t>, </a:t>
            </a:r>
            <a:r>
              <a:rPr lang="en-US" altLang="zh-CN" sz="2200" b="1" i="1" dirty="0" err="1"/>
              <a:t>len</a:t>
            </a:r>
            <a:r>
              <a:rPr lang="zh-CN" altLang="en-US" sz="2200" b="1" dirty="0"/>
              <a:t>）：</a:t>
            </a:r>
          </a:p>
          <a:p>
            <a:pPr lvl="2">
              <a:buClr>
                <a:srgbClr val="FF0000"/>
              </a:buClr>
              <a:buFont typeface="Arial" panose="020B0604020202020204" pitchFamily="34" charset="0"/>
              <a:buChar char="•"/>
            </a:pPr>
            <a:r>
              <a:rPr lang="zh-CN" altLang="en-US" sz="2200" b="1" dirty="0"/>
              <a:t>删除串</a:t>
            </a:r>
            <a:r>
              <a:rPr lang="zh-CN" altLang="en-US" sz="2200" b="1" i="1" dirty="0"/>
              <a:t>S</a:t>
            </a:r>
            <a:r>
              <a:rPr lang="zh-CN" altLang="en-US" sz="2200" b="1" dirty="0"/>
              <a:t>中从第</a:t>
            </a:r>
            <a:r>
              <a:rPr lang="zh-CN" altLang="en-US" sz="2200" b="1" i="1" dirty="0"/>
              <a:t>i</a:t>
            </a:r>
            <a:r>
              <a:rPr lang="zh-CN" altLang="en-US" sz="2200" b="1" dirty="0"/>
              <a:t>个字符开始的</a:t>
            </a:r>
            <a:r>
              <a:rPr lang="zh-CN" altLang="en-US" sz="2200" b="1" i="1" dirty="0"/>
              <a:t>len</a:t>
            </a:r>
            <a:r>
              <a:rPr lang="zh-CN" altLang="en-US" sz="2200" b="1" dirty="0"/>
              <a:t>个字符。</a:t>
            </a:r>
          </a:p>
          <a:p>
            <a:pPr lvl="1"/>
            <a:r>
              <a:rPr lang="zh-CN" altLang="en-US" sz="2200" b="1" dirty="0">
                <a:solidFill>
                  <a:srgbClr val="FF0000"/>
                </a:solidFill>
              </a:rPr>
              <a:t>替换:</a:t>
            </a:r>
            <a:r>
              <a:rPr lang="en-US" altLang="zh-CN" sz="2200" b="1" dirty="0">
                <a:solidFill>
                  <a:schemeClr val="accent2"/>
                </a:solidFill>
              </a:rPr>
              <a:t>   </a:t>
            </a:r>
            <a:r>
              <a:rPr lang="en-US" altLang="zh-CN" sz="2200" b="1" dirty="0"/>
              <a:t>Replace(</a:t>
            </a:r>
            <a:r>
              <a:rPr lang="en-US" altLang="zh-CN" sz="2200" b="1" i="1" dirty="0"/>
              <a:t>S</a:t>
            </a:r>
            <a:r>
              <a:rPr lang="en-US" altLang="zh-CN" sz="2200" b="1" dirty="0"/>
              <a:t>, </a:t>
            </a:r>
            <a:r>
              <a:rPr lang="en-US" altLang="zh-CN" sz="2200" b="1" i="1" dirty="0" err="1"/>
              <a:t>i</a:t>
            </a:r>
            <a:r>
              <a:rPr lang="en-US" altLang="zh-CN" sz="2200" b="1" dirty="0"/>
              <a:t>, </a:t>
            </a:r>
            <a:r>
              <a:rPr lang="en-US" altLang="zh-CN" sz="2200" b="1" i="1" dirty="0" err="1"/>
              <a:t>len</a:t>
            </a:r>
            <a:r>
              <a:rPr lang="en-US" altLang="zh-CN" sz="2200" b="1" dirty="0"/>
              <a:t>, </a:t>
            </a:r>
            <a:r>
              <a:rPr lang="en-US" altLang="zh-CN" sz="2200" b="1" i="1" dirty="0"/>
              <a:t>S</a:t>
            </a:r>
            <a:r>
              <a:rPr lang="en-US" altLang="zh-CN" sz="2200" b="1" baseline="-25000" dirty="0"/>
              <a:t>1</a:t>
            </a:r>
            <a:r>
              <a:rPr lang="en-US" altLang="zh-CN" sz="2200" b="1" dirty="0"/>
              <a:t>)</a:t>
            </a:r>
            <a:r>
              <a:rPr lang="zh-CN" altLang="en-US" sz="2200" b="1" dirty="0"/>
              <a:t>：</a:t>
            </a:r>
          </a:p>
          <a:p>
            <a:pPr lvl="2">
              <a:buClr>
                <a:srgbClr val="FF0000"/>
              </a:buClr>
              <a:buFont typeface="Arial" panose="020B0604020202020204" pitchFamily="34" charset="0"/>
              <a:buChar char="•"/>
            </a:pPr>
            <a:r>
              <a:rPr lang="zh-CN" altLang="en-US" sz="2200" b="1" dirty="0"/>
              <a:t>用字串</a:t>
            </a:r>
            <a:r>
              <a:rPr lang="en-US" altLang="zh-CN" sz="2200" b="1" dirty="0"/>
              <a:t>S1</a:t>
            </a:r>
            <a:r>
              <a:rPr lang="zh-CN" altLang="en-US" sz="2200" b="1" dirty="0"/>
              <a:t>替换串</a:t>
            </a:r>
            <a:r>
              <a:rPr lang="en-US" altLang="zh-CN" sz="2200" b="1" dirty="0"/>
              <a:t>S</a:t>
            </a:r>
            <a:r>
              <a:rPr lang="zh-CN" altLang="en-US" sz="2200" b="1" dirty="0"/>
              <a:t>中从第</a:t>
            </a:r>
            <a:r>
              <a:rPr lang="en-US" altLang="zh-CN" sz="2200" b="1" i="1" dirty="0" err="1"/>
              <a:t>i</a:t>
            </a:r>
            <a:r>
              <a:rPr lang="zh-CN" altLang="en-US" sz="2200" b="1" dirty="0"/>
              <a:t>个字符开始的</a:t>
            </a:r>
            <a:r>
              <a:rPr lang="en-US" altLang="zh-CN" sz="2200" b="1" i="1" dirty="0" err="1"/>
              <a:t>len</a:t>
            </a:r>
            <a:r>
              <a:rPr lang="zh-CN" altLang="en-US" sz="2200" b="1" dirty="0"/>
              <a:t>个字符。</a:t>
            </a:r>
          </a:p>
          <a:p>
            <a:pPr lvl="1"/>
            <a:r>
              <a:rPr lang="zh-CN" altLang="en-US" sz="2200" b="1" dirty="0">
                <a:solidFill>
                  <a:srgbClr val="FF0000"/>
                </a:solidFill>
              </a:rPr>
              <a:t>定位</a:t>
            </a:r>
            <a:r>
              <a:rPr lang="zh-CN" altLang="en-US" sz="2200" b="1" dirty="0"/>
              <a:t>（也称</a:t>
            </a:r>
            <a:r>
              <a:rPr lang="zh-CN" altLang="en-US" sz="2200" b="1" dirty="0">
                <a:solidFill>
                  <a:srgbClr val="FF0000"/>
                </a:solidFill>
              </a:rPr>
              <a:t>模式匹配</a:t>
            </a:r>
            <a:r>
              <a:rPr lang="zh-CN" altLang="en-US" sz="2200" b="1" dirty="0"/>
              <a:t>）： </a:t>
            </a:r>
            <a:r>
              <a:rPr lang="en-US" altLang="zh-CN" sz="2200" b="1" dirty="0"/>
              <a:t>Index</a:t>
            </a:r>
            <a:r>
              <a:rPr lang="zh-CN" altLang="en-US" sz="2200" b="1" dirty="0"/>
              <a:t>（</a:t>
            </a:r>
            <a:r>
              <a:rPr lang="en-US" altLang="zh-CN" sz="2200" b="1" i="1" dirty="0"/>
              <a:t>S</a:t>
            </a:r>
            <a:r>
              <a:rPr lang="en-US" altLang="zh-CN" sz="2200" b="1" dirty="0"/>
              <a:t>,</a:t>
            </a:r>
            <a:r>
              <a:rPr lang="en-US" altLang="zh-CN" sz="2200" b="1" i="1" dirty="0"/>
              <a:t> S</a:t>
            </a:r>
            <a:r>
              <a:rPr lang="en-US" altLang="zh-CN" sz="2200" b="1" baseline="-25000" dirty="0"/>
              <a:t>1 </a:t>
            </a:r>
            <a:r>
              <a:rPr lang="zh-CN" altLang="en-US" sz="2200" b="1" dirty="0"/>
              <a:t>）：</a:t>
            </a:r>
          </a:p>
          <a:p>
            <a:pPr lvl="2">
              <a:buClr>
                <a:srgbClr val="FF0000"/>
              </a:buClr>
              <a:buFont typeface="Arial" panose="020B0604020202020204" pitchFamily="34" charset="0"/>
              <a:buChar char="•"/>
            </a:pPr>
            <a:r>
              <a:rPr lang="zh-CN" altLang="en-US" sz="2200" b="1" dirty="0"/>
              <a:t>搜索子串（模式）</a:t>
            </a:r>
            <a:r>
              <a:rPr lang="en-US" altLang="zh-CN" sz="2200" b="1" i="1" dirty="0"/>
              <a:t>S</a:t>
            </a:r>
            <a:r>
              <a:rPr lang="en-US" altLang="zh-CN" sz="2200" b="1" baseline="-25000" dirty="0"/>
              <a:t>1</a:t>
            </a:r>
            <a:r>
              <a:rPr lang="zh-CN" altLang="en-US" sz="2200" b="1" dirty="0"/>
              <a:t>在串</a:t>
            </a:r>
            <a:r>
              <a:rPr lang="en-US" altLang="zh-CN" sz="2200" b="1" i="1" dirty="0"/>
              <a:t>S</a:t>
            </a:r>
            <a:r>
              <a:rPr lang="zh-CN" altLang="en-US" sz="2200" b="1" dirty="0"/>
              <a:t>中是否出现，若出现，以子串</a:t>
            </a:r>
            <a:r>
              <a:rPr lang="en-US" altLang="zh-CN" sz="2200" b="1" i="1" dirty="0"/>
              <a:t>S</a:t>
            </a:r>
            <a:r>
              <a:rPr lang="en-US" altLang="zh-CN" sz="2200" b="1" baseline="-25000" dirty="0"/>
              <a:t>1</a:t>
            </a:r>
            <a:r>
              <a:rPr lang="zh-CN" altLang="en-US" sz="2200" b="1" dirty="0"/>
              <a:t>的首字符在</a:t>
            </a:r>
            <a:r>
              <a:rPr lang="en-US" altLang="zh-CN" sz="2200" b="1" i="1" dirty="0"/>
              <a:t>S</a:t>
            </a:r>
            <a:r>
              <a:rPr lang="zh-CN" altLang="en-US" sz="2200" b="1" dirty="0"/>
              <a:t>中的位置作为结果</a:t>
            </a:r>
            <a:r>
              <a:rPr lang="zh-CN" altLang="en-US" sz="2200" b="1" dirty="0">
                <a:sym typeface="宋体" panose="02010600030101010101" pitchFamily="2" charset="-122"/>
              </a:rPr>
              <a:t>返回，否则返回</a:t>
            </a:r>
            <a:r>
              <a:rPr lang="en-US" altLang="zh-CN" sz="2200" b="1" dirty="0">
                <a:sym typeface="宋体" panose="02010600030101010101" pitchFamily="2" charset="-122"/>
              </a:rPr>
              <a:t>0</a:t>
            </a:r>
            <a:r>
              <a:rPr lang="zh-CN" altLang="en-US" sz="2200" b="1" dirty="0">
                <a:sym typeface="宋体" panose="02010600030101010101" pitchFamily="2" charset="-122"/>
              </a:rPr>
              <a:t>；</a:t>
            </a:r>
            <a:endParaRPr lang="zh-CN" altLang="en-US" sz="2200" b="1" dirty="0"/>
          </a:p>
          <a:p>
            <a:pPr>
              <a:buClr>
                <a:srgbClr val="FF0000"/>
              </a:buClr>
              <a:buFont typeface="Wingdings" panose="05000000000000000000" pitchFamily="2" charset="2"/>
              <a:buChar char="ü"/>
            </a:pPr>
            <a:r>
              <a:rPr lang="zh-CN" altLang="en-US" sz="2200" b="1" dirty="0"/>
              <a:t>例：</a:t>
            </a:r>
            <a:r>
              <a:rPr lang="en-US" altLang="zh-CN" sz="2200" b="1" i="1" dirty="0"/>
              <a:t>S </a:t>
            </a:r>
            <a:r>
              <a:rPr lang="en-US" altLang="zh-CN" sz="2200" b="1" dirty="0"/>
              <a:t>= “</a:t>
            </a:r>
            <a:r>
              <a:rPr lang="en-US" altLang="zh-CN" sz="2200" b="1" i="1" dirty="0"/>
              <a:t>a</a:t>
            </a:r>
            <a:r>
              <a:rPr lang="en-US" altLang="zh-CN" sz="2200" b="1" baseline="-25000" dirty="0"/>
              <a:t>1</a:t>
            </a:r>
            <a:r>
              <a:rPr lang="en-US" altLang="zh-CN" sz="2200" b="1" i="1" dirty="0"/>
              <a:t>a</a:t>
            </a:r>
            <a:r>
              <a:rPr lang="en-US" altLang="zh-CN" sz="2200" b="1" baseline="-25000" dirty="0"/>
              <a:t>2</a:t>
            </a:r>
            <a:r>
              <a:rPr lang="en-US" altLang="zh-CN" sz="2200" b="1" dirty="0"/>
              <a:t>…</a:t>
            </a:r>
            <a:r>
              <a:rPr lang="en-US" altLang="zh-CN" sz="2200" b="1" i="1" dirty="0"/>
              <a:t>a</a:t>
            </a:r>
            <a:r>
              <a:rPr lang="en-US" altLang="zh-CN" sz="2200" b="1" i="1" baseline="-25000" dirty="0"/>
              <a:t>n</a:t>
            </a:r>
            <a:r>
              <a:rPr lang="en-US" altLang="zh-CN" sz="2200" b="1" dirty="0"/>
              <a:t>”</a:t>
            </a:r>
            <a:r>
              <a:rPr lang="zh-CN" altLang="en-US" sz="2200" b="1" dirty="0"/>
              <a:t>，插入运算 </a:t>
            </a:r>
            <a:r>
              <a:rPr lang="en-US" altLang="zh-CN" sz="2200" b="1" dirty="0"/>
              <a:t>Insert(</a:t>
            </a:r>
            <a:r>
              <a:rPr lang="en-US" altLang="zh-CN" sz="2200" b="1" i="1" dirty="0"/>
              <a:t>S</a:t>
            </a:r>
            <a:r>
              <a:rPr lang="en-US" altLang="zh-CN" sz="2200" b="1" dirty="0"/>
              <a:t>, </a:t>
            </a:r>
            <a:r>
              <a:rPr lang="en-US" altLang="zh-CN" sz="2200" b="1" i="1" dirty="0" err="1"/>
              <a:t>i</a:t>
            </a:r>
            <a:r>
              <a:rPr lang="en-US" altLang="zh-CN" sz="2200" b="1" dirty="0"/>
              <a:t> , </a:t>
            </a:r>
            <a:r>
              <a:rPr lang="en-US" altLang="zh-CN" sz="2200" b="1" i="1" dirty="0"/>
              <a:t>S</a:t>
            </a:r>
            <a:r>
              <a:rPr lang="en-US" altLang="zh-CN" sz="2200" b="1" baseline="-25000" dirty="0"/>
              <a:t>1</a:t>
            </a:r>
            <a:r>
              <a:rPr lang="en-US" altLang="zh-CN" sz="2200" b="1" dirty="0"/>
              <a:t>)</a:t>
            </a:r>
            <a:r>
              <a:rPr lang="zh-CN" altLang="en-US" sz="2200" b="1" dirty="0"/>
              <a:t>，为常用运算</a:t>
            </a:r>
            <a:r>
              <a:rPr lang="en-US" altLang="zh-CN" sz="2200" b="1" dirty="0"/>
              <a:t>,</a:t>
            </a:r>
            <a:r>
              <a:rPr lang="zh-CN" altLang="en-US" sz="2200" b="1" dirty="0"/>
              <a:t> 可以用如下基本运算的组合得到：</a:t>
            </a:r>
          </a:p>
          <a:p>
            <a:pPr>
              <a:buFont typeface="Wingdings" panose="05000000000000000000" pitchFamily="2" charset="2"/>
              <a:buNone/>
            </a:pPr>
            <a:r>
              <a:rPr lang="zh-CN" altLang="en-US" sz="2200" b="1" dirty="0"/>
              <a:t>               </a:t>
            </a:r>
            <a:r>
              <a:rPr lang="en-US" altLang="zh-CN" sz="2200" b="1" dirty="0"/>
              <a:t>  </a:t>
            </a:r>
            <a:r>
              <a:rPr lang="en-US" altLang="zh-CN" sz="2200" b="1" i="1" dirty="0"/>
              <a:t>S </a:t>
            </a:r>
            <a:r>
              <a:rPr lang="en-US" altLang="zh-CN" sz="2200" b="1" dirty="0"/>
              <a:t>= </a:t>
            </a:r>
            <a:r>
              <a:rPr lang="en-US" altLang="zh-CN" sz="2200" b="1" dirty="0" err="1"/>
              <a:t>Substr</a:t>
            </a:r>
            <a:r>
              <a:rPr lang="en-US" altLang="zh-CN" sz="2200" b="1" dirty="0"/>
              <a:t>(</a:t>
            </a:r>
            <a:r>
              <a:rPr lang="en-US" altLang="zh-CN" sz="2200" b="1" i="1" dirty="0"/>
              <a:t>S</a:t>
            </a:r>
            <a:r>
              <a:rPr lang="en-US" altLang="zh-CN" sz="2200" b="1" dirty="0"/>
              <a:t>, 1, </a:t>
            </a:r>
            <a:r>
              <a:rPr lang="en-US" altLang="zh-CN" sz="2200" b="1" i="1" dirty="0"/>
              <a:t>i</a:t>
            </a:r>
            <a:r>
              <a:rPr lang="en-US" altLang="zh-CN" sz="2200" b="1" dirty="0"/>
              <a:t>-1) + </a:t>
            </a:r>
            <a:r>
              <a:rPr lang="en-US" altLang="zh-CN" sz="2200" b="1" i="1" dirty="0"/>
              <a:t>S</a:t>
            </a:r>
            <a:r>
              <a:rPr lang="en-US" altLang="zh-CN" sz="2200" b="1" baseline="-25000" dirty="0"/>
              <a:t>1</a:t>
            </a:r>
            <a:r>
              <a:rPr lang="en-US" altLang="zh-CN" sz="2200" b="1" dirty="0"/>
              <a:t> + </a:t>
            </a:r>
            <a:r>
              <a:rPr lang="en-US" altLang="zh-CN" sz="2200" b="1" dirty="0" err="1"/>
              <a:t>Substr</a:t>
            </a:r>
            <a:r>
              <a:rPr lang="en-US" altLang="zh-CN" sz="2200" b="1" dirty="0"/>
              <a:t>(</a:t>
            </a:r>
            <a:r>
              <a:rPr lang="en-US" altLang="zh-CN" sz="2200" b="1" i="1" dirty="0" err="1"/>
              <a:t>i</a:t>
            </a:r>
            <a:r>
              <a:rPr lang="en-US" altLang="zh-CN" sz="2200" b="1" dirty="0"/>
              <a:t>, Length(</a:t>
            </a:r>
            <a:r>
              <a:rPr lang="en-US" altLang="zh-CN" sz="2200" b="1" i="1" dirty="0"/>
              <a:t>S</a:t>
            </a:r>
            <a:r>
              <a:rPr lang="en-US" altLang="zh-CN" sz="2200" b="1" dirty="0"/>
              <a:t>) - (</a:t>
            </a:r>
            <a:r>
              <a:rPr lang="en-US" altLang="zh-CN" sz="2200" b="1" i="1" dirty="0" err="1"/>
              <a:t>i</a:t>
            </a:r>
            <a:r>
              <a:rPr lang="en-US" altLang="zh-CN" sz="2200" b="1" dirty="0"/>
              <a:t> - 1))</a:t>
            </a:r>
          </a:p>
          <a:p>
            <a:pPr>
              <a:lnSpc>
                <a:spcPct val="90000"/>
              </a:lnSpc>
              <a:buFont typeface="Wingdings" panose="05000000000000000000" pitchFamily="2" charset="2"/>
              <a:buNone/>
            </a:pPr>
            <a:endParaRPr lang="zh-CN" altLang="en-US" sz="2200" b="1" dirty="0"/>
          </a:p>
        </p:txBody>
      </p:sp>
      <p:sp>
        <p:nvSpPr>
          <p:cNvPr id="2"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76DCCD33-B378-47ED-BADC-2BC917A43A07}" type="slidenum">
              <a:rPr lang="zh-CN" altLang="en-US" smtClean="0">
                <a:latin typeface="Times New Roman" panose="02020603050405020304" pitchFamily="18" charset="0"/>
              </a:rPr>
              <a:pPr/>
              <a:t>39</a:t>
            </a:fld>
            <a:endParaRPr lang="zh-CN" altLang="en-US">
              <a:latin typeface="Times New Roman" panose="02020603050405020304" pitchFamily="18" charset="0"/>
            </a:endParaRPr>
          </a:p>
        </p:txBody>
      </p:sp>
      <p:grpSp>
        <p:nvGrpSpPr>
          <p:cNvPr id="6" name="组合 5"/>
          <p:cNvGrpSpPr/>
          <p:nvPr/>
        </p:nvGrpSpPr>
        <p:grpSpPr>
          <a:xfrm>
            <a:off x="323528" y="116632"/>
            <a:ext cx="3507240" cy="663172"/>
            <a:chOff x="827584" y="5026748"/>
            <a:chExt cx="3507240" cy="663172"/>
          </a:xfrm>
        </p:grpSpPr>
        <p:sp>
          <p:nvSpPr>
            <p:cNvPr id="7"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827584" y="5026748"/>
              <a:ext cx="350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5.5 </a:t>
              </a:r>
              <a:r>
                <a:rPr lang="zh-CN" altLang="en-US" sz="3600" b="1" dirty="0">
                  <a:latin typeface="Times New Roman" panose="02020603050405020304" pitchFamily="18" charset="0"/>
                  <a:ea typeface="黑体" panose="02010609060101010101" pitchFamily="49" charset="-122"/>
                </a:rPr>
                <a:t>串</a:t>
              </a:r>
            </a:p>
          </p:txBody>
        </p:sp>
        <p:pic>
          <p:nvPicPr>
            <p:cNvPr id="9" name="图片 8"/>
            <p:cNvPicPr>
              <a:picLocks noChangeAspect="1"/>
            </p:cNvPicPr>
            <p:nvPr/>
          </p:nvPicPr>
          <p:blipFill>
            <a:blip r:embed="rId2" cstate="print"/>
            <a:stretch>
              <a:fillRect/>
            </a:stretch>
          </p:blipFill>
          <p:spPr>
            <a:xfrm>
              <a:off x="1199659" y="5205012"/>
              <a:ext cx="420013" cy="322083"/>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linds(horizontal)">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blinds(horizontal)">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17" dur="500"/>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22" dur="500"/>
                                        <p:tgtEl>
                                          <p:spTgt spid="3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blinds(horizontal)">
                                      <p:cBhvr>
                                        <p:cTn id="27" dur="500"/>
                                        <p:tgtEl>
                                          <p:spTgt spid="368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867">
                                            <p:txEl>
                                              <p:pRg st="5" end="5"/>
                                            </p:txEl>
                                          </p:spTgt>
                                        </p:tgtEl>
                                        <p:attrNameLst>
                                          <p:attrName>style.visibility</p:attrName>
                                        </p:attrNameLst>
                                      </p:cBhvr>
                                      <p:to>
                                        <p:strVal val="visible"/>
                                      </p:to>
                                    </p:set>
                                    <p:animEffect transition="in" filter="blinds(horizontal)">
                                      <p:cBhvr>
                                        <p:cTn id="32" dur="500"/>
                                        <p:tgtEl>
                                          <p:spTgt spid="368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867">
                                            <p:txEl>
                                              <p:pRg st="6" end="6"/>
                                            </p:txEl>
                                          </p:spTgt>
                                        </p:tgtEl>
                                        <p:attrNameLst>
                                          <p:attrName>style.visibility</p:attrName>
                                        </p:attrNameLst>
                                      </p:cBhvr>
                                      <p:to>
                                        <p:strVal val="visible"/>
                                      </p:to>
                                    </p:set>
                                    <p:animEffect transition="in" filter="blinds(horizontal)">
                                      <p:cBhvr>
                                        <p:cTn id="37" dur="500"/>
                                        <p:tgtEl>
                                          <p:spTgt spid="368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6867">
                                            <p:txEl>
                                              <p:pRg st="7" end="7"/>
                                            </p:txEl>
                                          </p:spTgt>
                                        </p:tgtEl>
                                        <p:attrNameLst>
                                          <p:attrName>style.visibility</p:attrName>
                                        </p:attrNameLst>
                                      </p:cBhvr>
                                      <p:to>
                                        <p:strVal val="visible"/>
                                      </p:to>
                                    </p:set>
                                    <p:animEffect transition="in" filter="blinds(horizontal)">
                                      <p:cBhvr>
                                        <p:cTn id="42" dur="500"/>
                                        <p:tgtEl>
                                          <p:spTgt spid="368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867">
                                            <p:txEl>
                                              <p:pRg st="8" end="8"/>
                                            </p:txEl>
                                          </p:spTgt>
                                        </p:tgtEl>
                                        <p:attrNameLst>
                                          <p:attrName>style.visibility</p:attrName>
                                        </p:attrNameLst>
                                      </p:cBhvr>
                                      <p:to>
                                        <p:strVal val="visible"/>
                                      </p:to>
                                    </p:set>
                                    <p:animEffect transition="in" filter="blinds(horizontal)">
                                      <p:cBhvr>
                                        <p:cTn id="47" dur="500"/>
                                        <p:tgtEl>
                                          <p:spTgt spid="3686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6867">
                                            <p:txEl>
                                              <p:pRg st="9" end="9"/>
                                            </p:txEl>
                                          </p:spTgt>
                                        </p:tgtEl>
                                        <p:attrNameLst>
                                          <p:attrName>style.visibility</p:attrName>
                                        </p:attrNameLst>
                                      </p:cBhvr>
                                      <p:to>
                                        <p:strVal val="visible"/>
                                      </p:to>
                                    </p:set>
                                    <p:animEffect transition="in" filter="blinds(horizontal)">
                                      <p:cBhvr>
                                        <p:cTn id="52" dur="500"/>
                                        <p:tgtEl>
                                          <p:spTgt spid="3686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6867">
                                            <p:txEl>
                                              <p:pRg st="10" end="10"/>
                                            </p:txEl>
                                          </p:spTgt>
                                        </p:tgtEl>
                                        <p:attrNameLst>
                                          <p:attrName>style.visibility</p:attrName>
                                        </p:attrNameLst>
                                      </p:cBhvr>
                                      <p:to>
                                        <p:strVal val="visible"/>
                                      </p:to>
                                    </p:set>
                                    <p:animEffect transition="in" filter="blinds(horizontal)">
                                      <p:cBhvr>
                                        <p:cTn id="57" dur="500"/>
                                        <p:tgtEl>
                                          <p:spTgt spid="368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5122"/>
          <p:cNvSpPr>
            <a:spLocks noGrp="1" noChangeArrowheads="1"/>
          </p:cNvSpPr>
          <p:nvPr>
            <p:ph idx="1"/>
          </p:nvPr>
        </p:nvSpPr>
        <p:spPr>
          <a:xfrm>
            <a:off x="433884" y="1006708"/>
            <a:ext cx="8229600" cy="5039196"/>
          </a:xfrm>
        </p:spPr>
        <p:txBody>
          <a:bodyPr/>
          <a:lstStyle/>
          <a:p>
            <a:pPr>
              <a:lnSpc>
                <a:spcPct val="90000"/>
              </a:lnSpc>
              <a:buClr>
                <a:srgbClr val="FF0000"/>
              </a:buClr>
              <a:buFont typeface="Wingdings" panose="05000000000000000000" pitchFamily="2" charset="2"/>
              <a:buChar char="Ø"/>
            </a:pPr>
            <a:r>
              <a:rPr lang="en-US" altLang="zh-CN" sz="2800" b="1" dirty="0"/>
              <a:t>5.1.1 </a:t>
            </a:r>
            <a:r>
              <a:rPr lang="zh-CN" altLang="en-US" sz="2800" b="1" dirty="0"/>
              <a:t>线性表</a:t>
            </a:r>
            <a:r>
              <a:rPr lang="en-US" altLang="zh-CN" sz="2800" b="1" dirty="0">
                <a:solidFill>
                  <a:srgbClr val="FF0000"/>
                </a:solidFill>
              </a:rPr>
              <a:t>(List)</a:t>
            </a:r>
            <a:r>
              <a:rPr lang="zh-CN" altLang="en-US" sz="2800" b="1" dirty="0"/>
              <a:t>的定义</a:t>
            </a:r>
          </a:p>
          <a:p>
            <a:pPr lvl="1">
              <a:buClr>
                <a:srgbClr val="FF0000"/>
              </a:buClr>
              <a:buFont typeface="Wingdings" panose="05000000000000000000" pitchFamily="2" charset="2"/>
              <a:buChar char="n"/>
            </a:pPr>
            <a:r>
              <a:rPr lang="zh-CN" altLang="en-US" sz="2000" b="1" dirty="0"/>
              <a:t>定义：</a:t>
            </a:r>
            <a:r>
              <a:rPr lang="zh-CN" altLang="en-US" sz="2000" b="1" dirty="0">
                <a:solidFill>
                  <a:srgbClr val="FF0000"/>
                </a:solidFill>
              </a:rPr>
              <a:t>线性表</a:t>
            </a:r>
            <a:r>
              <a:rPr lang="en-US" altLang="zh-CN" sz="2000" i="1" dirty="0"/>
              <a:t>L</a:t>
            </a:r>
            <a:r>
              <a:rPr lang="zh-CN" altLang="en-US" sz="2000" b="1" dirty="0"/>
              <a:t>是由</a:t>
            </a:r>
            <a:r>
              <a:rPr lang="en-US" altLang="zh-CN" sz="2000" i="1" dirty="0"/>
              <a:t>n</a:t>
            </a:r>
            <a:r>
              <a:rPr lang="zh-CN" altLang="en-US" sz="2000" b="1" dirty="0"/>
              <a:t>个元素                            组成的</a:t>
            </a:r>
            <a:r>
              <a:rPr lang="zh-CN" altLang="en-US" sz="2000" b="1" u="sng" dirty="0">
                <a:solidFill>
                  <a:srgbClr val="FF0000"/>
                </a:solidFill>
              </a:rPr>
              <a:t>有限序列</a:t>
            </a:r>
            <a:r>
              <a:rPr lang="zh-CN" altLang="en-US" sz="2000" b="1" dirty="0"/>
              <a:t>。</a:t>
            </a:r>
            <a:endParaRPr lang="en-US" altLang="zh-CN" sz="2000" b="1" dirty="0"/>
          </a:p>
          <a:p>
            <a:pPr lvl="1">
              <a:buClr>
                <a:srgbClr val="FF0000"/>
              </a:buClr>
              <a:buFont typeface="Wingdings" panose="05000000000000000000" pitchFamily="2" charset="2"/>
              <a:buChar char="n"/>
            </a:pPr>
            <a:r>
              <a:rPr lang="zh-CN" altLang="en-US" sz="2000" b="1" dirty="0"/>
              <a:t>记作</a:t>
            </a:r>
            <a:r>
              <a:rPr lang="en-US" altLang="zh-CN" sz="2000" b="1" dirty="0"/>
              <a:t>: </a:t>
            </a:r>
            <a:r>
              <a:rPr lang="zh-CN" altLang="en-US" sz="2000" b="1" dirty="0"/>
              <a:t> </a:t>
            </a:r>
            <a:endParaRPr lang="en-US" altLang="zh-CN" sz="2000" b="1" dirty="0"/>
          </a:p>
          <a:p>
            <a:pPr>
              <a:buFont typeface="Wingdings" panose="05000000000000000000" pitchFamily="2" charset="2"/>
              <a:buNone/>
            </a:pPr>
            <a:r>
              <a:rPr lang="zh-CN" altLang="en-US" sz="2000" b="1" dirty="0"/>
              <a:t>           其中</a:t>
            </a:r>
            <a:r>
              <a:rPr lang="en-US" altLang="zh-CN" sz="2000" dirty="0"/>
              <a:t>, </a:t>
            </a:r>
            <a:r>
              <a:rPr lang="en-US" altLang="zh-CN" sz="2000" i="1" dirty="0"/>
              <a:t>n     </a:t>
            </a:r>
            <a:r>
              <a:rPr lang="en-US" altLang="zh-CN" sz="2000" dirty="0"/>
              <a:t>0</a:t>
            </a:r>
            <a:r>
              <a:rPr lang="zh-CN" altLang="en-US" sz="2000" dirty="0"/>
              <a:t>为</a:t>
            </a:r>
            <a:r>
              <a:rPr lang="zh-CN" altLang="en-US" sz="2000" dirty="0">
                <a:solidFill>
                  <a:srgbClr val="FF0000"/>
                </a:solidFill>
              </a:rPr>
              <a:t>表长度</a:t>
            </a:r>
            <a:r>
              <a:rPr lang="zh-CN" altLang="en-US" sz="2000" dirty="0"/>
              <a:t>；</a:t>
            </a:r>
          </a:p>
          <a:p>
            <a:pPr>
              <a:buFont typeface="Wingdings" panose="05000000000000000000" pitchFamily="2" charset="2"/>
              <a:buNone/>
            </a:pPr>
            <a:r>
              <a:rPr lang="en-US" altLang="zh-CN" sz="2000" dirty="0"/>
              <a:t>                     </a:t>
            </a:r>
            <a:r>
              <a:rPr lang="en-US" altLang="zh-CN" sz="2000" i="1" dirty="0"/>
              <a:t>n</a:t>
            </a:r>
            <a:r>
              <a:rPr lang="en-US" altLang="zh-CN" sz="2000" dirty="0"/>
              <a:t>=0</a:t>
            </a:r>
            <a:r>
              <a:rPr lang="zh-CN" altLang="en-US" sz="2000" dirty="0"/>
              <a:t>时</a:t>
            </a:r>
            <a:r>
              <a:rPr lang="en-US" altLang="zh-CN" sz="2000" i="1" dirty="0"/>
              <a:t>L</a:t>
            </a:r>
            <a:r>
              <a:rPr lang="zh-CN" altLang="en-US" sz="2000" dirty="0"/>
              <a:t>为</a:t>
            </a:r>
            <a:r>
              <a:rPr lang="zh-CN" altLang="en-US" sz="2000" dirty="0">
                <a:solidFill>
                  <a:srgbClr val="FF0000"/>
                </a:solidFill>
              </a:rPr>
              <a:t>空表</a:t>
            </a:r>
            <a:r>
              <a:rPr lang="zh-CN" altLang="en-US" sz="2000" dirty="0"/>
              <a:t>，记作</a:t>
            </a:r>
            <a:r>
              <a:rPr lang="en-US" altLang="zh-CN" sz="2000" i="1" dirty="0">
                <a:solidFill>
                  <a:srgbClr val="FF0000"/>
                </a:solidFill>
              </a:rPr>
              <a:t>L</a:t>
            </a:r>
            <a:r>
              <a:rPr lang="en-US" altLang="zh-CN" sz="2000" dirty="0">
                <a:solidFill>
                  <a:srgbClr val="FF0000"/>
                </a:solidFill>
              </a:rPr>
              <a:t>=( ) </a:t>
            </a:r>
            <a:r>
              <a:rPr lang="en-US" altLang="zh-CN" sz="2000" dirty="0"/>
              <a:t>;</a:t>
            </a:r>
            <a:endParaRPr lang="zh-CN" altLang="en-US" sz="2000" dirty="0"/>
          </a:p>
          <a:p>
            <a:pPr>
              <a:buFont typeface="Wingdings" panose="05000000000000000000" pitchFamily="2" charset="2"/>
              <a:buNone/>
            </a:pPr>
            <a:r>
              <a:rPr lang="zh-CN" altLang="en-US" sz="2000" dirty="0"/>
              <a:t>                    表中元素</a:t>
            </a:r>
            <a:r>
              <a:rPr lang="en-US" altLang="zh-CN" sz="2200" i="1" dirty="0"/>
              <a:t>a</a:t>
            </a:r>
            <a:r>
              <a:rPr lang="en-US" altLang="zh-CN" sz="2000" i="1" baseline="-25000" dirty="0"/>
              <a:t>i</a:t>
            </a:r>
            <a:r>
              <a:rPr lang="zh-CN" altLang="en-US" sz="2000" dirty="0"/>
              <a:t>的含义：在不同的场合有不同的含义</a:t>
            </a:r>
            <a:r>
              <a:rPr lang="en-US" altLang="zh-CN" sz="2000" dirty="0"/>
              <a:t>;</a:t>
            </a:r>
            <a:endParaRPr lang="zh-CN" altLang="en-US" sz="2000" dirty="0"/>
          </a:p>
          <a:p>
            <a:pPr>
              <a:buFont typeface="Wingdings" panose="05000000000000000000" pitchFamily="2" charset="2"/>
              <a:buNone/>
            </a:pPr>
            <a:r>
              <a:rPr lang="zh-CN" altLang="en-US" sz="2000" dirty="0"/>
              <a:t>                    但在同一表中，元素类型相同。</a:t>
            </a:r>
          </a:p>
          <a:p>
            <a:pPr>
              <a:spcBef>
                <a:spcPts val="1200"/>
              </a:spcBef>
              <a:buClr>
                <a:srgbClr val="FF0000"/>
              </a:buClr>
              <a:buFont typeface="Wingdings" panose="05000000000000000000" pitchFamily="2" charset="2"/>
              <a:buChar char="ü"/>
            </a:pPr>
            <a:r>
              <a:rPr lang="zh-CN" altLang="en-US" sz="2000" b="1" dirty="0">
                <a:solidFill>
                  <a:srgbClr val="FF0000"/>
                </a:solidFill>
              </a:rPr>
              <a:t>例</a:t>
            </a:r>
            <a:r>
              <a:rPr lang="zh-CN" altLang="en-US" sz="2000" b="1" dirty="0"/>
              <a:t>：字母表（</a:t>
            </a:r>
            <a:r>
              <a:rPr lang="en-US" altLang="zh-CN" sz="2000" b="1" dirty="0"/>
              <a:t>A</a:t>
            </a:r>
            <a:r>
              <a:rPr lang="zh-CN" altLang="en-US" sz="2000" b="1" dirty="0"/>
              <a:t>，</a:t>
            </a:r>
            <a:r>
              <a:rPr lang="en-US" altLang="zh-CN" sz="2000" b="1" dirty="0"/>
              <a:t>B</a:t>
            </a:r>
            <a:r>
              <a:rPr lang="zh-CN" altLang="en-US" sz="2000" b="1" dirty="0"/>
              <a:t>，</a:t>
            </a:r>
            <a:r>
              <a:rPr lang="en-US" altLang="zh-CN" sz="2000" b="1" dirty="0"/>
              <a:t>C</a:t>
            </a:r>
            <a:r>
              <a:rPr lang="zh-CN" altLang="en-US" sz="2000" b="1" dirty="0"/>
              <a:t>，</a:t>
            </a:r>
            <a:r>
              <a:rPr lang="en-US" altLang="zh-CN" sz="2000" b="1" dirty="0"/>
              <a:t>D</a:t>
            </a:r>
            <a:r>
              <a:rPr lang="zh-CN" altLang="en-US" sz="2000" b="1" dirty="0"/>
              <a:t>，</a:t>
            </a:r>
            <a:r>
              <a:rPr lang="en-US" altLang="zh-CN" sz="2000" b="1" dirty="0"/>
              <a:t>……</a:t>
            </a:r>
            <a:r>
              <a:rPr lang="zh-CN" altLang="en-US" sz="2000" b="1" dirty="0"/>
              <a:t>，</a:t>
            </a:r>
            <a:r>
              <a:rPr lang="en-US" altLang="zh-CN" sz="2000" b="1" dirty="0"/>
              <a:t>Z</a:t>
            </a:r>
            <a:r>
              <a:rPr lang="zh-CN" altLang="en-US" sz="2000" b="1" dirty="0"/>
              <a:t>）；</a:t>
            </a:r>
          </a:p>
          <a:p>
            <a:pPr>
              <a:buFont typeface="Wingdings" panose="05000000000000000000" pitchFamily="2" charset="2"/>
              <a:buNone/>
            </a:pPr>
            <a:r>
              <a:rPr lang="zh-CN" altLang="en-US" sz="2000" b="1" dirty="0"/>
              <a:t>              数字表（</a:t>
            </a:r>
            <a:r>
              <a:rPr lang="en-US" altLang="zh-CN" sz="2000" b="1" dirty="0"/>
              <a:t>0</a:t>
            </a:r>
            <a:r>
              <a:rPr lang="zh-CN" altLang="en-US" sz="2000" b="1" dirty="0"/>
              <a:t>，</a:t>
            </a:r>
            <a:r>
              <a:rPr lang="en-US" altLang="zh-CN" sz="2000" b="1" dirty="0"/>
              <a:t>1</a:t>
            </a:r>
            <a:r>
              <a:rPr lang="zh-CN" altLang="en-US" sz="2000" b="1" dirty="0"/>
              <a:t>，</a:t>
            </a:r>
            <a:r>
              <a:rPr lang="en-US" altLang="zh-CN" sz="2000" b="1" dirty="0"/>
              <a:t>2</a:t>
            </a:r>
            <a:r>
              <a:rPr lang="zh-CN" altLang="en-US" sz="2000" b="1" dirty="0"/>
              <a:t>，</a:t>
            </a:r>
            <a:r>
              <a:rPr lang="en-US" altLang="zh-CN" sz="2000" b="1" dirty="0"/>
              <a:t>3</a:t>
            </a:r>
            <a:r>
              <a:rPr lang="zh-CN" altLang="en-US" sz="2000" b="1" dirty="0"/>
              <a:t>，</a:t>
            </a:r>
            <a:r>
              <a:rPr lang="en-US" altLang="zh-CN" sz="2000" b="1" dirty="0"/>
              <a:t>4</a:t>
            </a:r>
            <a:r>
              <a:rPr lang="zh-CN" altLang="en-US" sz="2000" b="1" dirty="0"/>
              <a:t>，</a:t>
            </a:r>
            <a:r>
              <a:rPr lang="en-US" altLang="zh-CN" sz="2000" b="1" dirty="0"/>
              <a:t>……</a:t>
            </a:r>
            <a:r>
              <a:rPr lang="zh-CN" altLang="en-US" sz="2000" b="1" dirty="0"/>
              <a:t>，</a:t>
            </a:r>
            <a:r>
              <a:rPr lang="en-US" altLang="zh-CN" sz="2000" b="1" dirty="0"/>
              <a:t>9</a:t>
            </a:r>
            <a:r>
              <a:rPr lang="zh-CN" altLang="en-US" sz="2000" b="1" dirty="0"/>
              <a:t>）；</a:t>
            </a:r>
          </a:p>
          <a:p>
            <a:pPr>
              <a:buFont typeface="Wingdings" panose="05000000000000000000" pitchFamily="2" charset="2"/>
              <a:buNone/>
            </a:pPr>
            <a:r>
              <a:rPr lang="zh-CN" altLang="en-US" sz="2000" b="1" dirty="0"/>
              <a:t>              </a:t>
            </a:r>
            <a:r>
              <a:rPr lang="en-US" altLang="zh-CN" sz="2000" b="1" dirty="0"/>
              <a:t>2008</a:t>
            </a:r>
            <a:r>
              <a:rPr lang="zh-CN" altLang="en-US" sz="2000" b="1" dirty="0"/>
              <a:t>年每月天数</a:t>
            </a:r>
            <a:r>
              <a:rPr lang="zh-CN" altLang="en-US" sz="1800" b="1" dirty="0"/>
              <a:t>（</a:t>
            </a:r>
            <a:r>
              <a:rPr lang="en-US" altLang="zh-CN" sz="1800" b="1" dirty="0"/>
              <a:t>31,</a:t>
            </a:r>
            <a:r>
              <a:rPr lang="zh-CN" altLang="en-US" sz="1800" b="1" dirty="0"/>
              <a:t> </a:t>
            </a:r>
            <a:r>
              <a:rPr lang="en-US" altLang="zh-CN" sz="1800" b="1" dirty="0">
                <a:solidFill>
                  <a:srgbClr val="FF0000"/>
                </a:solidFill>
              </a:rPr>
              <a:t>29</a:t>
            </a:r>
            <a:r>
              <a:rPr lang="en-US" altLang="zh-CN" sz="1800" b="1" dirty="0"/>
              <a:t>,</a:t>
            </a:r>
            <a:r>
              <a:rPr lang="zh-CN" altLang="en-US" sz="1800" b="1" dirty="0"/>
              <a:t> </a:t>
            </a:r>
            <a:r>
              <a:rPr lang="en-US" altLang="zh-CN" sz="1800" b="1" dirty="0"/>
              <a:t>31,</a:t>
            </a:r>
            <a:r>
              <a:rPr lang="zh-CN" altLang="en-US" sz="1800" b="1" dirty="0"/>
              <a:t> </a:t>
            </a:r>
            <a:r>
              <a:rPr lang="en-US" altLang="zh-CN" sz="1800" b="1" dirty="0"/>
              <a:t>30,</a:t>
            </a:r>
            <a:r>
              <a:rPr lang="zh-CN" altLang="en-US" sz="1800" b="1" dirty="0"/>
              <a:t> </a:t>
            </a:r>
            <a:r>
              <a:rPr lang="en-US" altLang="zh-CN" sz="1800" b="1" dirty="0"/>
              <a:t>31,</a:t>
            </a:r>
            <a:r>
              <a:rPr lang="zh-CN" altLang="en-US" sz="1800" b="1" dirty="0"/>
              <a:t> </a:t>
            </a:r>
            <a:r>
              <a:rPr lang="en-US" altLang="zh-CN" sz="1800" b="1" dirty="0"/>
              <a:t>30,</a:t>
            </a:r>
            <a:r>
              <a:rPr lang="zh-CN" altLang="en-US" sz="1800" b="1" dirty="0"/>
              <a:t> </a:t>
            </a:r>
            <a:r>
              <a:rPr lang="en-US" altLang="zh-CN" sz="1800" b="1" dirty="0"/>
              <a:t>31,</a:t>
            </a:r>
            <a:r>
              <a:rPr lang="zh-CN" altLang="en-US" sz="1800" b="1" dirty="0"/>
              <a:t> </a:t>
            </a:r>
            <a:r>
              <a:rPr lang="en-US" altLang="zh-CN" sz="1800" b="1" dirty="0"/>
              <a:t>31,</a:t>
            </a:r>
            <a:r>
              <a:rPr lang="zh-CN" altLang="en-US" sz="1800" b="1" dirty="0"/>
              <a:t> </a:t>
            </a:r>
            <a:r>
              <a:rPr lang="en-US" altLang="zh-CN" sz="1800" b="1" dirty="0"/>
              <a:t>30,</a:t>
            </a:r>
            <a:r>
              <a:rPr lang="zh-CN" altLang="en-US" sz="1800" b="1" dirty="0"/>
              <a:t> </a:t>
            </a:r>
            <a:r>
              <a:rPr lang="en-US" altLang="zh-CN" sz="1800" b="1" dirty="0"/>
              <a:t>31,</a:t>
            </a:r>
            <a:r>
              <a:rPr lang="zh-CN" altLang="en-US" sz="1800" b="1" dirty="0"/>
              <a:t> </a:t>
            </a:r>
            <a:r>
              <a:rPr lang="en-US" altLang="zh-CN" sz="1800" b="1" dirty="0"/>
              <a:t>30,</a:t>
            </a:r>
            <a:r>
              <a:rPr lang="zh-CN" altLang="en-US" sz="1800" b="1" dirty="0"/>
              <a:t> </a:t>
            </a:r>
            <a:r>
              <a:rPr lang="en-US" altLang="zh-CN" sz="1800" b="1" dirty="0"/>
              <a:t>31</a:t>
            </a:r>
            <a:r>
              <a:rPr lang="zh-CN" altLang="en-US" sz="1800" b="1" dirty="0"/>
              <a:t>）</a:t>
            </a:r>
            <a:r>
              <a:rPr lang="en-US" altLang="zh-CN" sz="1800" b="1" dirty="0"/>
              <a:t>;</a:t>
            </a:r>
          </a:p>
          <a:p>
            <a:pPr>
              <a:buFont typeface="Wingdings" panose="05000000000000000000" pitchFamily="2" charset="2"/>
              <a:buNone/>
            </a:pPr>
            <a:r>
              <a:rPr lang="zh-CN" altLang="en-US" sz="2000" b="1" dirty="0"/>
              <a:t>             成绩表中，每个元素就是一个人的成绩信息。</a:t>
            </a:r>
          </a:p>
          <a:p>
            <a:pPr>
              <a:spcBef>
                <a:spcPts val="1200"/>
              </a:spcBef>
              <a:buClr>
                <a:srgbClr val="FF0000"/>
              </a:buClr>
              <a:buFont typeface="Wingdings" panose="05000000000000000000" pitchFamily="2" charset="2"/>
              <a:buChar char="n"/>
            </a:pPr>
            <a:r>
              <a:rPr lang="zh-CN" altLang="en-US" sz="2000" b="1" dirty="0">
                <a:solidFill>
                  <a:srgbClr val="FF0000"/>
                </a:solidFill>
              </a:rPr>
              <a:t>线性表的特性</a:t>
            </a:r>
            <a:r>
              <a:rPr lang="zh-CN" altLang="en-US" sz="2000" b="1" dirty="0"/>
              <a:t>：</a:t>
            </a:r>
          </a:p>
          <a:p>
            <a:pPr lvl="1">
              <a:buClr>
                <a:srgbClr val="FF0000"/>
              </a:buClr>
              <a:buFont typeface="Arial" panose="020B0604020202020204" pitchFamily="34" charset="0"/>
              <a:buChar char="•"/>
            </a:pPr>
            <a:r>
              <a:rPr lang="zh-CN" altLang="en-US" sz="2000" b="1" dirty="0"/>
              <a:t>除第一个元素外，其他元素有且仅有一个直接前趋（前驱）；</a:t>
            </a:r>
          </a:p>
          <a:p>
            <a:pPr lvl="1">
              <a:buClr>
                <a:srgbClr val="FF0000"/>
              </a:buClr>
              <a:buFont typeface="Arial" panose="020B0604020202020204" pitchFamily="34" charset="0"/>
              <a:buChar char="•"/>
            </a:pPr>
            <a:r>
              <a:rPr lang="zh-CN" altLang="en-US" sz="2000" b="1" dirty="0"/>
              <a:t>除最后一个元素外，其他元素有且仅有一个直接后继。</a:t>
            </a:r>
          </a:p>
        </p:txBody>
      </p:sp>
      <p:sp>
        <p:nvSpPr>
          <p:cNvPr id="5124" name="圆角矩形标注 5123"/>
          <p:cNvSpPr>
            <a:spLocks noChangeArrowheads="1"/>
          </p:cNvSpPr>
          <p:nvPr/>
        </p:nvSpPr>
        <p:spPr bwMode="auto">
          <a:xfrm>
            <a:off x="6887301" y="387165"/>
            <a:ext cx="1871488" cy="391400"/>
          </a:xfrm>
          <a:prstGeom prst="wedgeRoundRectCallout">
            <a:avLst>
              <a:gd name="adj1" fmla="val -76455"/>
              <a:gd name="adj2" fmla="val -43918"/>
              <a:gd name="adj3" fmla="val 16667"/>
            </a:avLst>
          </a:prstGeom>
          <a:solidFill>
            <a:srgbClr val="FFFFFF"/>
          </a:solidFill>
          <a:ln w="9525">
            <a:solidFill>
              <a:srgbClr val="000000"/>
            </a:solidFill>
            <a:miter lim="800000"/>
          </a:ln>
        </p:spPr>
        <p:txBody>
          <a:bodyPr/>
          <a:lstStyle/>
          <a:p>
            <a:pPr algn="just" eaLnBrk="0" hangingPunct="0"/>
            <a:r>
              <a:rPr lang="zh-CN" altLang="en-US" b="1" dirty="0">
                <a:solidFill>
                  <a:srgbClr val="FF0000"/>
                </a:solidFill>
              </a:rPr>
              <a:t>逻辑结构和运算</a:t>
            </a:r>
            <a:endParaRPr lang="zh-CN" altLang="en-US" b="1" dirty="0">
              <a:solidFill>
                <a:srgbClr val="FF0000"/>
              </a:solidFill>
              <a:latin typeface="Arial" panose="020B0604020202020204" pitchFamily="34" charset="0"/>
            </a:endParaRPr>
          </a:p>
        </p:txBody>
      </p:sp>
      <p:sp>
        <p:nvSpPr>
          <p:cNvPr id="2"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A2B646BA-11E6-4588-A241-6879E4481D96}" type="slidenum">
              <a:rPr lang="zh-CN" altLang="en-US" smtClean="0">
                <a:latin typeface="Times New Roman" panose="02020603050405020304" pitchFamily="18" charset="0"/>
              </a:rPr>
              <a:pPr/>
              <a:t>4</a:t>
            </a:fld>
            <a:endParaRPr lang="zh-CN" altLang="en-US">
              <a:latin typeface="Times New Roman" panose="02020603050405020304" pitchFamily="18" charset="0"/>
            </a:endParaRPr>
          </a:p>
        </p:txBody>
      </p:sp>
      <p:grpSp>
        <p:nvGrpSpPr>
          <p:cNvPr id="7" name="组合 6"/>
          <p:cNvGrpSpPr/>
          <p:nvPr/>
        </p:nvGrpSpPr>
        <p:grpSpPr>
          <a:xfrm>
            <a:off x="258746" y="45663"/>
            <a:ext cx="7344816" cy="689604"/>
            <a:chOff x="722343" y="1867387"/>
            <a:chExt cx="7344816" cy="689604"/>
          </a:xfrm>
        </p:grpSpPr>
        <p:grpSp>
          <p:nvGrpSpPr>
            <p:cNvPr id="8" name="组合 7"/>
            <p:cNvGrpSpPr/>
            <p:nvPr/>
          </p:nvGrpSpPr>
          <p:grpSpPr>
            <a:xfrm>
              <a:off x="722343" y="1867387"/>
              <a:ext cx="7344816" cy="689604"/>
              <a:chOff x="681318" y="1327471"/>
              <a:chExt cx="7344816" cy="689604"/>
            </a:xfrm>
          </p:grpSpPr>
          <p:sp>
            <p:nvSpPr>
              <p:cNvPr id="10" name="TextBox 6"/>
              <p:cNvSpPr txBox="1">
                <a:spLocks noChangeArrowheads="1"/>
              </p:cNvSpPr>
              <p:nvPr/>
            </p:nvSpPr>
            <p:spPr bwMode="auto">
              <a:xfrm>
                <a:off x="681318" y="1370768"/>
                <a:ext cx="734481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5.1 </a:t>
                </a:r>
                <a:r>
                  <a:rPr lang="zh-CN" altLang="en-US" sz="3600" b="1" dirty="0">
                    <a:latin typeface="Times New Roman" panose="02020603050405020304" pitchFamily="18" charset="0"/>
                    <a:ea typeface="黑体" panose="02010609060101010101" pitchFamily="49" charset="-122"/>
                  </a:rPr>
                  <a:t>线性表的定义和运算</a:t>
                </a:r>
                <a:endParaRPr lang="zh-CN" altLang="en-US" sz="3600" b="1" dirty="0">
                  <a:latin typeface="黑体" panose="02010609060101010101" pitchFamily="49" charset="-122"/>
                  <a:ea typeface="黑体" panose="02010609060101010101" pitchFamily="49" charset="-122"/>
                </a:endParaRPr>
              </a:p>
            </p:txBody>
          </p:sp>
          <p:sp>
            <p:nvSpPr>
              <p:cNvPr id="11"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9" name="图片 8"/>
            <p:cNvPicPr>
              <a:picLocks noChangeAspect="1"/>
            </p:cNvPicPr>
            <p:nvPr/>
          </p:nvPicPr>
          <p:blipFill>
            <a:blip r:embed="rId2" cstate="print"/>
            <a:stretch>
              <a:fillRect/>
            </a:stretch>
          </p:blipFill>
          <p:spPr>
            <a:xfrm>
              <a:off x="1219173" y="1977510"/>
              <a:ext cx="466633" cy="493287"/>
            </a:xfrm>
            <a:prstGeom prst="rect">
              <a:avLst/>
            </a:prstGeom>
          </p:spPr>
        </p:pic>
      </p:grpSp>
      <mc:AlternateContent xmlns:mc="http://schemas.openxmlformats.org/markup-compatibility/2006">
        <mc:Choice xmlns:a14="http://schemas.microsoft.com/office/drawing/2010/main" xmlns="" Requires="a14">
          <p:sp>
            <p:nvSpPr>
              <p:cNvPr id="4" name="矩形 3"/>
              <p:cNvSpPr/>
              <p:nvPr/>
            </p:nvSpPr>
            <p:spPr>
              <a:xfrm>
                <a:off x="1907704" y="2195572"/>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oMath>
                  </m:oMathPara>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1907704" y="2195572"/>
                <a:ext cx="421910" cy="369332"/>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5" name="矩形 4"/>
              <p:cNvSpPr/>
              <p:nvPr/>
            </p:nvSpPr>
            <p:spPr>
              <a:xfrm>
                <a:off x="4214766" y="1445027"/>
                <a:ext cx="20712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𝑛</m:t>
                          </m:r>
                        </m:sub>
                      </m:sSub>
                    </m:oMath>
                  </m:oMathPara>
                </a14:m>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4214766" y="1445027"/>
                <a:ext cx="2071273" cy="369332"/>
              </a:xfrm>
              <a:prstGeom prst="rect">
                <a:avLst/>
              </a:prstGeom>
              <a:blipFill rotWithShape="1">
                <a:blip r:embed="rId4"/>
                <a:stretch>
                  <a:fillRect b="-16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 name="矩形 5"/>
              <p:cNvSpPr/>
              <p:nvPr/>
            </p:nvSpPr>
            <p:spPr>
              <a:xfrm>
                <a:off x="2018522" y="1814359"/>
                <a:ext cx="4392488" cy="369332"/>
              </a:xfrm>
              <a:prstGeom prst="rect">
                <a:avLst/>
              </a:prstGeom>
            </p:spPr>
            <p:txBody>
              <a:bodyPr wrap="square">
                <a:spAutoFit/>
              </a:bodyPr>
              <a:lstStyle/>
              <a:p>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𝐿</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𝑛</m:t>
                            </m:r>
                          </m:sub>
                        </m:sSub>
                      </m:e>
                    </m:d>
                  </m:oMath>
                </a14:m>
                <a:r>
                  <a:rPr lang="zh-CN" altLang="en-US" dirty="0"/>
                  <a:t/>
                </a:r>
                <a:r>
                  <a:rPr lang="en-US" altLang="zh-CN" dirty="0"/>
                  <a:t>(</a:t>
                </a:r>
                <a14:m>
                  <m:oMath xmlns:m="http://schemas.openxmlformats.org/officeDocument/2006/math">
                    <m:r>
                      <a:rPr lang="zh-CN" altLang="en-US">
                        <a:latin typeface="Cambria Math" panose="02040503050406030204" pitchFamily="18" charset="0"/>
                      </a:rPr>
                      <m:t>1≤</m:t>
                    </m:r>
                    <m:r>
                      <a:rPr lang="zh-CN" altLang="en-US" i="1">
                        <a:latin typeface="Cambria Math" panose="02040503050406030204" pitchFamily="18" charset="0"/>
                      </a:rPr>
                      <m:t>𝑖</m:t>
                    </m:r>
                    <m:r>
                      <a:rPr lang="zh-CN" altLang="en-US">
                        <a:latin typeface="Cambria Math" panose="02040503050406030204" pitchFamily="18" charset="0"/>
                      </a:rPr>
                      <m:t>≤</m:t>
                    </m:r>
                    <m:r>
                      <a:rPr lang="zh-CN" altLang="en-US" i="1">
                        <a:latin typeface="Cambria Math" panose="02040503050406030204" pitchFamily="18" charset="0"/>
                      </a:rPr>
                      <m:t>𝑛</m:t>
                    </m:r>
                  </m:oMath>
                </a14:m>
                <a:r>
                  <a:rPr lang="en-US" altLang="zh-CN" dirty="0"/>
                  <a:t>)</a:t>
                </a:r>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2018522" y="1814359"/>
                <a:ext cx="4392488" cy="369332"/>
              </a:xfrm>
              <a:prstGeom prst="rect">
                <a:avLst/>
              </a:prstGeom>
              <a:blipFill rotWithShape="1">
                <a:blip r:embed="rId5"/>
                <a:stretch>
                  <a:fillRect t="-120000" b="-190000"/>
                </a:stretch>
              </a:blipFill>
            </p:spPr>
            <p:txBody>
              <a:bodyPr/>
              <a:lstStyle/>
              <a:p>
                <a:r>
                  <a:rPr lang="zh-CN" altLang="en-US">
                    <a:noFill/>
                  </a:rPr>
                  <a:t> </a:t>
                </a:r>
              </a:p>
            </p:txBody>
          </p:sp>
        </mc:Fallback>
      </mc:AlternateContent>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blinds(horizontal)">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blinds(horizontal)">
                                      <p:cBhvr>
                                        <p:cTn id="12" dur="500"/>
                                        <p:tgtEl>
                                          <p:spTgt spid="5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3" presetClass="entr" presetSubtype="10" fill="hold" grpId="0" nodeType="withEffect">
                                  <p:stCondLst>
                                    <p:cond delay="0"/>
                                  </p:stCondLst>
                                  <p:childTnLst>
                                    <p:set>
                                      <p:cBhvr>
                                        <p:cTn id="18"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9" dur="500"/>
                                        <p:tgtEl>
                                          <p:spTgt spid="512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3" presetClass="entr" presetSubtype="10" fill="hold" grpId="0" nodeType="withEffect">
                                  <p:stCondLst>
                                    <p:cond delay="0"/>
                                  </p:stCondLst>
                                  <p:childTnLst>
                                    <p:set>
                                      <p:cBhvr>
                                        <p:cTn id="25" dur="1" fill="hold">
                                          <p:stCondLst>
                                            <p:cond delay="0"/>
                                          </p:stCondLst>
                                        </p:cTn>
                                        <p:tgtEl>
                                          <p:spTgt spid="5123">
                                            <p:txEl>
                                              <p:pRg st="2" end="2"/>
                                            </p:txEl>
                                          </p:spTgt>
                                        </p:tgtEl>
                                        <p:attrNameLst>
                                          <p:attrName>style.visibility</p:attrName>
                                        </p:attrNameLst>
                                      </p:cBhvr>
                                      <p:to>
                                        <p:strVal val="visible"/>
                                      </p:to>
                                    </p:set>
                                    <p:animEffect transition="in" filter="blinds(horizontal)">
                                      <p:cBhvr>
                                        <p:cTn id="26" dur="500"/>
                                        <p:tgtEl>
                                          <p:spTgt spid="512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3" presetClass="entr" presetSubtype="10" fill="hold" grpId="0" nodeType="withEffect">
                                  <p:stCondLst>
                                    <p:cond delay="0"/>
                                  </p:stCondLst>
                                  <p:childTnLst>
                                    <p:set>
                                      <p:cBhvr>
                                        <p:cTn id="32" dur="1" fill="hold">
                                          <p:stCondLst>
                                            <p:cond delay="0"/>
                                          </p:stCondLst>
                                        </p:cTn>
                                        <p:tgtEl>
                                          <p:spTgt spid="5123">
                                            <p:txEl>
                                              <p:pRg st="3" end="3"/>
                                            </p:txEl>
                                          </p:spTgt>
                                        </p:tgtEl>
                                        <p:attrNameLst>
                                          <p:attrName>style.visibility</p:attrName>
                                        </p:attrNameLst>
                                      </p:cBhvr>
                                      <p:to>
                                        <p:strVal val="visible"/>
                                      </p:to>
                                    </p:set>
                                    <p:animEffect transition="in" filter="blinds(horizontal)">
                                      <p:cBhvr>
                                        <p:cTn id="33" dur="500"/>
                                        <p:tgtEl>
                                          <p:spTgt spid="512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123">
                                            <p:txEl>
                                              <p:pRg st="4" end="4"/>
                                            </p:txEl>
                                          </p:spTgt>
                                        </p:tgtEl>
                                        <p:attrNameLst>
                                          <p:attrName>style.visibility</p:attrName>
                                        </p:attrNameLst>
                                      </p:cBhvr>
                                      <p:to>
                                        <p:strVal val="visible"/>
                                      </p:to>
                                    </p:set>
                                    <p:animEffect transition="in" filter="blinds(horizontal)">
                                      <p:cBhvr>
                                        <p:cTn id="38" dur="500"/>
                                        <p:tgtEl>
                                          <p:spTgt spid="512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123">
                                            <p:txEl>
                                              <p:pRg st="5" end="5"/>
                                            </p:txEl>
                                          </p:spTgt>
                                        </p:tgtEl>
                                        <p:attrNameLst>
                                          <p:attrName>style.visibility</p:attrName>
                                        </p:attrNameLst>
                                      </p:cBhvr>
                                      <p:to>
                                        <p:strVal val="visible"/>
                                      </p:to>
                                    </p:set>
                                    <p:animEffect transition="in" filter="blinds(horizontal)">
                                      <p:cBhvr>
                                        <p:cTn id="43" dur="500"/>
                                        <p:tgtEl>
                                          <p:spTgt spid="5123">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123">
                                            <p:txEl>
                                              <p:pRg st="6" end="6"/>
                                            </p:txEl>
                                          </p:spTgt>
                                        </p:tgtEl>
                                        <p:attrNameLst>
                                          <p:attrName>style.visibility</p:attrName>
                                        </p:attrNameLst>
                                      </p:cBhvr>
                                      <p:to>
                                        <p:strVal val="visible"/>
                                      </p:to>
                                    </p:set>
                                    <p:animEffect transition="in" filter="blinds(horizontal)">
                                      <p:cBhvr>
                                        <p:cTn id="48" dur="500"/>
                                        <p:tgtEl>
                                          <p:spTgt spid="512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123">
                                            <p:txEl>
                                              <p:pRg st="7" end="7"/>
                                            </p:txEl>
                                          </p:spTgt>
                                        </p:tgtEl>
                                        <p:attrNameLst>
                                          <p:attrName>style.visibility</p:attrName>
                                        </p:attrNameLst>
                                      </p:cBhvr>
                                      <p:to>
                                        <p:strVal val="visible"/>
                                      </p:to>
                                    </p:set>
                                    <p:animEffect transition="in" filter="blinds(horizontal)">
                                      <p:cBhvr>
                                        <p:cTn id="53" dur="500"/>
                                        <p:tgtEl>
                                          <p:spTgt spid="5123">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123">
                                            <p:txEl>
                                              <p:pRg st="8" end="8"/>
                                            </p:txEl>
                                          </p:spTgt>
                                        </p:tgtEl>
                                        <p:attrNameLst>
                                          <p:attrName>style.visibility</p:attrName>
                                        </p:attrNameLst>
                                      </p:cBhvr>
                                      <p:to>
                                        <p:strVal val="visible"/>
                                      </p:to>
                                    </p:set>
                                    <p:animEffect transition="in" filter="blinds(horizontal)">
                                      <p:cBhvr>
                                        <p:cTn id="58" dur="500"/>
                                        <p:tgtEl>
                                          <p:spTgt spid="5123">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123">
                                            <p:txEl>
                                              <p:pRg st="9" end="9"/>
                                            </p:txEl>
                                          </p:spTgt>
                                        </p:tgtEl>
                                        <p:attrNameLst>
                                          <p:attrName>style.visibility</p:attrName>
                                        </p:attrNameLst>
                                      </p:cBhvr>
                                      <p:to>
                                        <p:strVal val="visible"/>
                                      </p:to>
                                    </p:set>
                                    <p:animEffect transition="in" filter="blinds(horizontal)">
                                      <p:cBhvr>
                                        <p:cTn id="63" dur="500"/>
                                        <p:tgtEl>
                                          <p:spTgt spid="5123">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5123">
                                            <p:txEl>
                                              <p:pRg st="10" end="10"/>
                                            </p:txEl>
                                          </p:spTgt>
                                        </p:tgtEl>
                                        <p:attrNameLst>
                                          <p:attrName>style.visibility</p:attrName>
                                        </p:attrNameLst>
                                      </p:cBhvr>
                                      <p:to>
                                        <p:strVal val="visible"/>
                                      </p:to>
                                    </p:set>
                                    <p:animEffect transition="in" filter="blinds(horizontal)">
                                      <p:cBhvr>
                                        <p:cTn id="68" dur="500"/>
                                        <p:tgtEl>
                                          <p:spTgt spid="5123">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123">
                                            <p:txEl>
                                              <p:pRg st="11" end="11"/>
                                            </p:txEl>
                                          </p:spTgt>
                                        </p:tgtEl>
                                        <p:attrNameLst>
                                          <p:attrName>style.visibility</p:attrName>
                                        </p:attrNameLst>
                                      </p:cBhvr>
                                      <p:to>
                                        <p:strVal val="visible"/>
                                      </p:to>
                                    </p:set>
                                    <p:animEffect transition="in" filter="blinds(horizontal)">
                                      <p:cBhvr>
                                        <p:cTn id="73" dur="500"/>
                                        <p:tgtEl>
                                          <p:spTgt spid="5123">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123">
                                            <p:txEl>
                                              <p:pRg st="12" end="12"/>
                                            </p:txEl>
                                          </p:spTgt>
                                        </p:tgtEl>
                                        <p:attrNameLst>
                                          <p:attrName>style.visibility</p:attrName>
                                        </p:attrNameLst>
                                      </p:cBhvr>
                                      <p:to>
                                        <p:strVal val="visible"/>
                                      </p:to>
                                    </p:set>
                                    <p:animEffect transition="in" filter="blinds(horizontal)">
                                      <p:cBhvr>
                                        <p:cTn id="78" dur="500"/>
                                        <p:tgtEl>
                                          <p:spTgt spid="5123">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5123">
                                            <p:txEl>
                                              <p:pRg st="13" end="13"/>
                                            </p:txEl>
                                          </p:spTgt>
                                        </p:tgtEl>
                                        <p:attrNameLst>
                                          <p:attrName>style.visibility</p:attrName>
                                        </p:attrNameLst>
                                      </p:cBhvr>
                                      <p:to>
                                        <p:strVal val="visible"/>
                                      </p:to>
                                    </p:set>
                                    <p:animEffect transition="in" filter="blinds(horizontal)">
                                      <p:cBhvr>
                                        <p:cTn id="83" dur="500"/>
                                        <p:tgtEl>
                                          <p:spTgt spid="512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P spid="5124" grpId="0" animBg="1"/>
      <p:bldP spid="4" grpId="0" animBg="1"/>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文本占位符 37890"/>
          <p:cNvSpPr>
            <a:spLocks noGrp="1" noChangeArrowheads="1"/>
          </p:cNvSpPr>
          <p:nvPr>
            <p:ph type="body" sz="half" idx="1"/>
          </p:nvPr>
        </p:nvSpPr>
        <p:spPr>
          <a:xfrm>
            <a:off x="468313" y="984559"/>
            <a:ext cx="8425333" cy="5040312"/>
          </a:xfrm>
        </p:spPr>
        <p:txBody>
          <a:bodyPr/>
          <a:lstStyle/>
          <a:p>
            <a:pPr>
              <a:lnSpc>
                <a:spcPct val="90000"/>
              </a:lnSpc>
              <a:buClr>
                <a:srgbClr val="FF0000"/>
              </a:buClr>
              <a:buFont typeface="Wingdings" panose="05000000000000000000" pitchFamily="2" charset="2"/>
              <a:buChar char="Ø"/>
            </a:pPr>
            <a:r>
              <a:rPr lang="zh-CN" altLang="en-US" sz="2800" b="1" dirty="0"/>
              <a:t>存储结构</a:t>
            </a:r>
          </a:p>
          <a:p>
            <a:pPr lvl="1">
              <a:lnSpc>
                <a:spcPct val="90000"/>
              </a:lnSpc>
              <a:buClr>
                <a:srgbClr val="FF0000"/>
              </a:buClr>
              <a:buFont typeface="Wingdings" panose="05000000000000000000" pitchFamily="2" charset="2"/>
              <a:buChar char="n"/>
            </a:pPr>
            <a:r>
              <a:rPr lang="zh-CN" altLang="en-US" sz="2400" b="1" dirty="0">
                <a:solidFill>
                  <a:srgbClr val="FF0000"/>
                </a:solidFill>
              </a:rPr>
              <a:t>顺序串</a:t>
            </a:r>
            <a:r>
              <a:rPr lang="en-US" altLang="zh-CN" sz="2400" b="1" dirty="0"/>
              <a:t>(</a:t>
            </a:r>
            <a:r>
              <a:rPr lang="en-US" altLang="zh-CN" sz="2000" b="1" dirty="0">
                <a:solidFill>
                  <a:srgbClr val="0000FF"/>
                </a:solidFill>
              </a:rPr>
              <a:t>Sequence String</a:t>
            </a:r>
            <a:r>
              <a:rPr lang="en-US" altLang="zh-CN" sz="2400" b="1" dirty="0"/>
              <a:t>)</a:t>
            </a:r>
            <a:r>
              <a:rPr lang="zh-CN" altLang="en-US" sz="2400" b="1" dirty="0"/>
              <a:t>          </a:t>
            </a:r>
          </a:p>
          <a:p>
            <a:pPr lvl="2">
              <a:lnSpc>
                <a:spcPct val="90000"/>
              </a:lnSpc>
              <a:buClr>
                <a:srgbClr val="FF0000"/>
              </a:buClr>
              <a:buFont typeface="Arial" panose="020B0604020202020204" pitchFamily="34" charset="0"/>
              <a:buChar char="•"/>
            </a:pPr>
            <a:r>
              <a:rPr lang="zh-CN" altLang="en-US" sz="2200" b="1" dirty="0">
                <a:solidFill>
                  <a:srgbClr val="0000FF"/>
                </a:solidFill>
              </a:rPr>
              <a:t>非紧凑格式</a:t>
            </a:r>
            <a:endParaRPr lang="zh-CN" altLang="en-US" sz="2200" b="1" dirty="0"/>
          </a:p>
          <a:p>
            <a:pPr>
              <a:lnSpc>
                <a:spcPct val="90000"/>
              </a:lnSpc>
              <a:buFont typeface="Wingdings" panose="05000000000000000000" pitchFamily="2" charset="2"/>
              <a:buNone/>
            </a:pPr>
            <a:r>
              <a:rPr lang="zh-CN" altLang="en-US" sz="2000" b="1" dirty="0"/>
              <a:t>                 </a:t>
            </a:r>
            <a:r>
              <a:rPr lang="zh-CN" altLang="en-US" sz="2000" b="1" dirty="0">
                <a:solidFill>
                  <a:srgbClr val="FF0000"/>
                </a:solidFill>
              </a:rPr>
              <a:t>优点</a:t>
            </a:r>
            <a:r>
              <a:rPr lang="zh-CN" altLang="en-US" sz="2000" b="1" dirty="0"/>
              <a:t>：运算方便；  </a:t>
            </a:r>
          </a:p>
          <a:p>
            <a:pPr>
              <a:lnSpc>
                <a:spcPct val="90000"/>
              </a:lnSpc>
              <a:buFont typeface="Wingdings" panose="05000000000000000000" pitchFamily="2" charset="2"/>
              <a:buNone/>
            </a:pPr>
            <a:r>
              <a:rPr lang="zh-CN" altLang="en-US" sz="2000" b="1" dirty="0"/>
              <a:t>                 </a:t>
            </a:r>
            <a:r>
              <a:rPr lang="zh-CN" altLang="en-US" sz="2000" b="1" dirty="0">
                <a:solidFill>
                  <a:srgbClr val="FF0000"/>
                </a:solidFill>
              </a:rPr>
              <a:t>缺点</a:t>
            </a:r>
            <a:r>
              <a:rPr lang="zh-CN" altLang="en-US" sz="2000" b="1" dirty="0"/>
              <a:t>：浪费空间。 </a:t>
            </a:r>
          </a:p>
          <a:p>
            <a:pPr lvl="2">
              <a:lnSpc>
                <a:spcPct val="90000"/>
              </a:lnSpc>
              <a:buClr>
                <a:srgbClr val="FF0000"/>
              </a:buClr>
              <a:buFont typeface="Arial" panose="020B0604020202020204" pitchFamily="34" charset="0"/>
              <a:buChar char="•"/>
            </a:pPr>
            <a:r>
              <a:rPr lang="zh-CN" altLang="en-US" sz="2200" b="1" dirty="0">
                <a:solidFill>
                  <a:srgbClr val="0000FF"/>
                </a:solidFill>
              </a:rPr>
              <a:t>紧凑格式</a:t>
            </a:r>
            <a:r>
              <a:rPr lang="zh-CN" altLang="en-US" sz="2200" b="1" dirty="0">
                <a:solidFill>
                  <a:srgbClr val="FF0000"/>
                </a:solidFill>
              </a:rPr>
              <a:t>  </a:t>
            </a:r>
          </a:p>
          <a:p>
            <a:pPr>
              <a:lnSpc>
                <a:spcPct val="90000"/>
              </a:lnSpc>
              <a:buFont typeface="Wingdings" panose="05000000000000000000" pitchFamily="2" charset="2"/>
              <a:buNone/>
            </a:pPr>
            <a:r>
              <a:rPr lang="zh-CN" altLang="en-US" sz="2000" b="1" dirty="0"/>
              <a:t>                 </a:t>
            </a:r>
            <a:r>
              <a:rPr lang="zh-CN" altLang="en-US" sz="2000" b="1" dirty="0">
                <a:solidFill>
                  <a:srgbClr val="FF0000"/>
                </a:solidFill>
              </a:rPr>
              <a:t>优点</a:t>
            </a:r>
            <a:r>
              <a:rPr lang="zh-CN" altLang="en-US" sz="2000" b="1" dirty="0"/>
              <a:t>：节省空间；  </a:t>
            </a:r>
          </a:p>
          <a:p>
            <a:pPr>
              <a:lnSpc>
                <a:spcPct val="90000"/>
              </a:lnSpc>
              <a:buFont typeface="Wingdings" panose="05000000000000000000" pitchFamily="2" charset="2"/>
              <a:buNone/>
            </a:pPr>
            <a:r>
              <a:rPr lang="zh-CN" altLang="en-US" sz="2000" b="1" dirty="0"/>
              <a:t>                 </a:t>
            </a:r>
            <a:r>
              <a:rPr lang="zh-CN" altLang="en-US" sz="2000" b="1" dirty="0">
                <a:solidFill>
                  <a:srgbClr val="FF0000"/>
                </a:solidFill>
              </a:rPr>
              <a:t>缺点</a:t>
            </a:r>
            <a:r>
              <a:rPr lang="zh-CN" altLang="en-US" sz="2000" b="1" dirty="0"/>
              <a:t>：运算不方便。</a:t>
            </a:r>
            <a:endParaRPr lang="en-US" altLang="zh-CN" sz="2000" b="1" dirty="0"/>
          </a:p>
          <a:p>
            <a:pPr>
              <a:lnSpc>
                <a:spcPct val="50000"/>
              </a:lnSpc>
              <a:spcBef>
                <a:spcPts val="0"/>
              </a:spcBef>
              <a:buFont typeface="Wingdings" panose="05000000000000000000" pitchFamily="2" charset="2"/>
              <a:buNone/>
            </a:pPr>
            <a:endParaRPr lang="en-US" altLang="zh-CN" sz="2000" b="1" dirty="0"/>
          </a:p>
          <a:p>
            <a:pPr marL="342900" lvl="1" indent="-342900">
              <a:lnSpc>
                <a:spcPct val="90000"/>
              </a:lnSpc>
              <a:buClr>
                <a:srgbClr val="FF0000"/>
              </a:buClr>
              <a:buFont typeface="Wingdings" panose="05000000000000000000" pitchFamily="2" charset="2"/>
              <a:buChar char="n"/>
            </a:pPr>
            <a:r>
              <a:rPr lang="zh-CN" altLang="en-US" sz="2400" b="1" dirty="0">
                <a:solidFill>
                  <a:srgbClr val="FF0000"/>
                </a:solidFill>
              </a:rPr>
              <a:t>堆分配存储顺序串</a:t>
            </a:r>
            <a:r>
              <a:rPr lang="en-US" altLang="zh-CN" sz="2400" b="1" dirty="0">
                <a:solidFill>
                  <a:srgbClr val="FF0000"/>
                </a:solidFill>
              </a:rPr>
              <a:t>(</a:t>
            </a:r>
            <a:r>
              <a:rPr lang="en-US" altLang="zh-CN" sz="2000" b="1" dirty="0">
                <a:solidFill>
                  <a:srgbClr val="0000FF"/>
                </a:solidFill>
              </a:rPr>
              <a:t>Heap String</a:t>
            </a:r>
            <a:r>
              <a:rPr lang="en-US" altLang="zh-CN" sz="2400" b="1" dirty="0">
                <a:solidFill>
                  <a:srgbClr val="FF0000"/>
                </a:solidFill>
              </a:rPr>
              <a:t>)</a:t>
            </a:r>
          </a:p>
          <a:p>
            <a:pPr marL="742950" lvl="2" indent="-342900">
              <a:spcBef>
                <a:spcPts val="600"/>
              </a:spcBef>
              <a:buClr>
                <a:srgbClr val="FF0000"/>
              </a:buClr>
              <a:buFont typeface="Arial" panose="020B0604020202020204" pitchFamily="34" charset="0"/>
              <a:buChar char="•"/>
            </a:pPr>
            <a:r>
              <a:rPr lang="zh-CN" altLang="en-US" sz="2000" b="1" dirty="0"/>
              <a:t>这种存储表示仍以一组地址连续的</a:t>
            </a:r>
            <a:endParaRPr lang="en-US" altLang="zh-CN" sz="2000" b="1" dirty="0"/>
          </a:p>
          <a:p>
            <a:pPr marL="400050" lvl="2" indent="0">
              <a:spcBef>
                <a:spcPts val="600"/>
              </a:spcBef>
              <a:buClr>
                <a:srgbClr val="FF0000"/>
              </a:buClr>
              <a:buNone/>
            </a:pPr>
            <a:r>
              <a:rPr lang="zh-CN" altLang="en-US" sz="2000" b="1" dirty="0"/>
              <a:t>     存储单源存放串值字符序列；</a:t>
            </a:r>
            <a:endParaRPr lang="en-US" altLang="zh-CN" sz="2000" b="1" dirty="0"/>
          </a:p>
          <a:p>
            <a:pPr marL="742950" lvl="2" indent="-342900">
              <a:spcBef>
                <a:spcPts val="600"/>
              </a:spcBef>
              <a:buClr>
                <a:srgbClr val="FF0000"/>
              </a:buClr>
              <a:buFont typeface="Arial" panose="020B0604020202020204" pitchFamily="34" charset="0"/>
              <a:buChar char="•"/>
            </a:pPr>
            <a:r>
              <a:rPr lang="zh-CN" altLang="en-US" sz="2000" b="1" dirty="0"/>
              <a:t>而存储空间在程序执行过程中动态分配</a:t>
            </a:r>
            <a:endParaRPr lang="en-US" altLang="zh-CN" sz="2000" b="1" dirty="0"/>
          </a:p>
          <a:p>
            <a:pPr marL="400050" lvl="2" indent="0">
              <a:spcBef>
                <a:spcPts val="600"/>
              </a:spcBef>
              <a:buClr>
                <a:srgbClr val="FF0000"/>
              </a:buClr>
              <a:buNone/>
            </a:pPr>
            <a:r>
              <a:rPr lang="en-US" altLang="zh-CN" sz="2000" b="1" dirty="0"/>
              <a:t>     ——</a:t>
            </a:r>
            <a:r>
              <a:rPr lang="zh-CN" altLang="en-US" sz="2000" b="1" dirty="0">
                <a:solidFill>
                  <a:srgbClr val="0000FF"/>
                </a:solidFill>
              </a:rPr>
              <a:t>动态存储分配的顺序表；</a:t>
            </a:r>
          </a:p>
          <a:p>
            <a:pPr>
              <a:lnSpc>
                <a:spcPct val="90000"/>
              </a:lnSpc>
              <a:buFont typeface="Wingdings" panose="05000000000000000000" pitchFamily="2" charset="2"/>
              <a:buNone/>
            </a:pPr>
            <a:endParaRPr lang="zh-CN" altLang="en-US" sz="2000" b="1" dirty="0"/>
          </a:p>
          <a:p>
            <a:pPr>
              <a:lnSpc>
                <a:spcPct val="90000"/>
              </a:lnSpc>
              <a:buFont typeface="Wingdings" panose="05000000000000000000" pitchFamily="2" charset="2"/>
              <a:buNone/>
            </a:pPr>
            <a:endParaRPr lang="zh-CN" altLang="en-US" sz="2000" b="1" dirty="0"/>
          </a:p>
          <a:p>
            <a:pPr>
              <a:lnSpc>
                <a:spcPct val="90000"/>
              </a:lnSpc>
              <a:buFont typeface="Wingdings" panose="05000000000000000000" pitchFamily="2" charset="2"/>
              <a:buNone/>
            </a:pPr>
            <a:endParaRPr lang="zh-CN" altLang="en-US" sz="2000" b="1" dirty="0"/>
          </a:p>
          <a:p>
            <a:pPr>
              <a:lnSpc>
                <a:spcPct val="90000"/>
              </a:lnSpc>
              <a:buFont typeface="Wingdings" panose="05000000000000000000" pitchFamily="2" charset="2"/>
              <a:buNone/>
            </a:pPr>
            <a:r>
              <a:rPr lang="zh-CN" altLang="en-US" sz="2000" b="1" dirty="0"/>
              <a:t>         </a:t>
            </a:r>
            <a:endParaRPr lang="en-US" altLang="zh-CN" sz="2000" b="1" dirty="0"/>
          </a:p>
        </p:txBody>
      </p:sp>
      <p:graphicFrame>
        <p:nvGraphicFramePr>
          <p:cNvPr id="37892" name="内容占位符 37891"/>
          <p:cNvGraphicFramePr>
            <a:graphicFrameLocks noGrp="1"/>
          </p:cNvGraphicFramePr>
          <p:nvPr>
            <p:ph sz="quarter" idx="2"/>
          </p:nvPr>
        </p:nvGraphicFramePr>
        <p:xfrm>
          <a:off x="5721523" y="1059959"/>
          <a:ext cx="1368425" cy="2784475"/>
        </p:xfrm>
        <a:graphic>
          <a:graphicData uri="http://schemas.openxmlformats.org/drawingml/2006/table">
            <a:tbl>
              <a:tblPr/>
              <a:tblGrid>
                <a:gridCol w="1368425"/>
              </a:tblGrid>
              <a:tr h="482600">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en-US" altLang="zh-CN" sz="2200" b="1" i="1" dirty="0"/>
                        <a:t>a</a:t>
                      </a:r>
                      <a:r>
                        <a:rPr lang="en-US" altLang="x-none" baseline="-25000" dirty="0"/>
                        <a:t>1</a:t>
                      </a:r>
                      <a:r>
                        <a:rPr lang="en-US" altLang="x-none" dirty="0"/>
                        <a:t> </a:t>
                      </a:r>
                      <a:endParaRPr lang="zh-CN" altLang="en-US" dirty="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60000"/>
                        <a:lumOff val="40000"/>
                      </a:schemeClr>
                    </a:solidFill>
                  </a:tcPr>
                </a:tc>
              </a:tr>
              <a:tr h="482600">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en-US" altLang="zh-CN" sz="2200" b="1" i="1" dirty="0"/>
                        <a:t>a</a:t>
                      </a:r>
                      <a:r>
                        <a:rPr lang="en-US" altLang="x-none" baseline="-25000" dirty="0"/>
                        <a:t>2</a:t>
                      </a:r>
                      <a:r>
                        <a:rPr lang="en-US" altLang="x-none" dirty="0"/>
                        <a:t> </a:t>
                      </a:r>
                      <a:endParaRPr lang="zh-CN" altLang="en-US" dirty="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60000"/>
                        <a:lumOff val="40000"/>
                      </a:schemeClr>
                    </a:solidFill>
                  </a:tcPr>
                </a:tc>
              </a:tr>
              <a:tr h="482600">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en-US" altLang="zh-CN" sz="2200" b="1" i="1" dirty="0"/>
                        <a:t>a</a:t>
                      </a:r>
                      <a:r>
                        <a:rPr lang="en-US" altLang="x-none" baseline="-25000" dirty="0"/>
                        <a:t>3</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60000"/>
                        <a:lumOff val="40000"/>
                      </a:schemeClr>
                    </a:solidFill>
                  </a:tcPr>
                </a:tc>
              </a:tr>
              <a:tr h="427038">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en-US" altLang="x-none" dirty="0"/>
                        <a:t>……</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60000"/>
                        <a:lumOff val="40000"/>
                      </a:schemeClr>
                    </a:solidFill>
                  </a:tcPr>
                </a:tc>
              </a:tr>
              <a:tr h="427037">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en-US" altLang="x-none" dirty="0"/>
                        <a:t>……</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60000"/>
                        <a:lumOff val="40000"/>
                      </a:schemeClr>
                    </a:solidFill>
                  </a:tcPr>
                </a:tc>
              </a:tr>
              <a:tr h="482600">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en-US" altLang="zh-CN" sz="2200" b="1" i="1" dirty="0"/>
                        <a:t>a</a:t>
                      </a:r>
                      <a:r>
                        <a:rPr lang="en-US" altLang="x-none" i="1" baseline="-25000" dirty="0"/>
                        <a:t>n</a:t>
                      </a:r>
                      <a:endParaRPr lang="en-US" altLang="x-none" baseline="-25000" dirty="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6">
                        <a:lumMod val="60000"/>
                        <a:lumOff val="40000"/>
                      </a:schemeClr>
                    </a:solidFill>
                  </a:tcPr>
                </a:tc>
              </a:tr>
            </a:tbl>
          </a:graphicData>
        </a:graphic>
      </p:graphicFrame>
      <p:graphicFrame>
        <p:nvGraphicFramePr>
          <p:cNvPr id="37908" name="内容占位符 37907"/>
          <p:cNvGraphicFramePr>
            <a:graphicFrameLocks noGrp="1"/>
          </p:cNvGraphicFramePr>
          <p:nvPr>
            <p:ph sz="quarter" idx="3"/>
          </p:nvPr>
        </p:nvGraphicFramePr>
        <p:xfrm>
          <a:off x="7236296" y="1059959"/>
          <a:ext cx="1657350" cy="2795799"/>
        </p:xfrm>
        <a:graphic>
          <a:graphicData uri="http://schemas.openxmlformats.org/drawingml/2006/table">
            <a:tbl>
              <a:tblPr/>
              <a:tblGrid>
                <a:gridCol w="1657350"/>
              </a:tblGrid>
              <a:tr h="553335">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en-US" altLang="zh-CN" sz="2200" b="1" i="1" dirty="0"/>
                        <a:t>a</a:t>
                      </a:r>
                      <a:r>
                        <a:rPr lang="en-US" altLang="x-none" baseline="-25000" dirty="0"/>
                        <a:t>4</a:t>
                      </a:r>
                      <a:r>
                        <a:rPr lang="en-US" altLang="x-none" dirty="0"/>
                        <a:t>. </a:t>
                      </a:r>
                      <a:r>
                        <a:rPr lang="en-US" altLang="zh-CN" sz="2200" b="1" i="1" dirty="0"/>
                        <a:t>a</a:t>
                      </a:r>
                      <a:r>
                        <a:rPr lang="en-US" altLang="x-none" baseline="-25000" dirty="0"/>
                        <a:t>3</a:t>
                      </a:r>
                      <a:r>
                        <a:rPr lang="en-US" altLang="x-none" dirty="0"/>
                        <a:t>. </a:t>
                      </a:r>
                      <a:r>
                        <a:rPr lang="en-US" altLang="zh-CN" sz="2200" b="1" i="1" dirty="0"/>
                        <a:t>a</a:t>
                      </a:r>
                      <a:r>
                        <a:rPr lang="en-US" altLang="x-none" baseline="-25000" dirty="0"/>
                        <a:t>2</a:t>
                      </a:r>
                      <a:r>
                        <a:rPr lang="en-US" altLang="x-none" dirty="0"/>
                        <a:t>. </a:t>
                      </a:r>
                      <a:r>
                        <a:rPr lang="en-US" altLang="zh-CN" sz="2200" b="1" i="1" dirty="0"/>
                        <a:t>a</a:t>
                      </a:r>
                      <a:r>
                        <a:rPr lang="en-US" altLang="x-none" baseline="-25000" dirty="0"/>
                        <a:t>1</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60000"/>
                        <a:lumOff val="40000"/>
                      </a:schemeClr>
                    </a:solidFill>
                  </a:tcPr>
                </a:tc>
              </a:tr>
              <a:tr h="560616">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en-US" altLang="zh-CN" sz="2200" b="1" i="1" dirty="0"/>
                        <a:t>a</a:t>
                      </a:r>
                      <a:r>
                        <a:rPr lang="en-US" altLang="x-none" baseline="-25000" dirty="0"/>
                        <a:t>8</a:t>
                      </a:r>
                      <a:r>
                        <a:rPr lang="en-US" altLang="x-none" dirty="0"/>
                        <a:t>. </a:t>
                      </a:r>
                      <a:r>
                        <a:rPr lang="en-US" altLang="zh-CN" sz="2200" b="1" i="1" dirty="0"/>
                        <a:t>a</a:t>
                      </a:r>
                      <a:r>
                        <a:rPr lang="en-US" altLang="x-none" baseline="-25000" dirty="0"/>
                        <a:t>7</a:t>
                      </a:r>
                      <a:r>
                        <a:rPr lang="en-US" altLang="x-none" dirty="0"/>
                        <a:t>. </a:t>
                      </a:r>
                      <a:r>
                        <a:rPr lang="en-US" altLang="zh-CN" sz="2200" b="1" i="1" dirty="0"/>
                        <a:t>a</a:t>
                      </a:r>
                      <a:r>
                        <a:rPr lang="en-US" altLang="x-none" baseline="-25000" dirty="0"/>
                        <a:t>6</a:t>
                      </a:r>
                      <a:r>
                        <a:rPr lang="en-US" altLang="x-none" dirty="0"/>
                        <a:t>. </a:t>
                      </a:r>
                      <a:r>
                        <a:rPr lang="en-US" altLang="zh-CN" sz="2200" b="1" i="1" dirty="0"/>
                        <a:t>a</a:t>
                      </a:r>
                      <a:r>
                        <a:rPr lang="en-US" altLang="x-none" baseline="-25000" dirty="0"/>
                        <a:t>5</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60000"/>
                        <a:lumOff val="40000"/>
                      </a:schemeClr>
                    </a:solidFill>
                  </a:tcPr>
                </a:tc>
              </a:tr>
              <a:tr h="560616">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en-US" altLang="x-none" dirty="0"/>
                        <a:t>……</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60000"/>
                        <a:lumOff val="40000"/>
                      </a:schemeClr>
                    </a:solidFill>
                  </a:tcPr>
                </a:tc>
              </a:tr>
              <a:tr h="560616">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en-US" altLang="x-none" dirty="0"/>
                        <a:t>……</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60000"/>
                        <a:lumOff val="40000"/>
                      </a:schemeClr>
                    </a:solidFill>
                  </a:tcPr>
                </a:tc>
              </a:tr>
              <a:tr h="560616">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en-US" altLang="x-none" dirty="0"/>
                        <a:t>…</a:t>
                      </a:r>
                      <a:r>
                        <a:rPr lang="en-US" altLang="zh-CN" sz="2200" b="1" i="1" dirty="0"/>
                        <a:t>a</a:t>
                      </a:r>
                      <a:r>
                        <a:rPr lang="en-US" altLang="x-none" i="1" baseline="-25000" dirty="0"/>
                        <a:t>n</a:t>
                      </a:r>
                      <a:r>
                        <a:rPr lang="en-US" altLang="x-none" dirty="0"/>
                        <a:t>…</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6">
                        <a:lumMod val="60000"/>
                        <a:lumOff val="40000"/>
                      </a:schemeClr>
                    </a:solidFill>
                  </a:tcPr>
                </a:tc>
              </a:tr>
            </a:tbl>
          </a:graphicData>
        </a:graphic>
      </p:graphicFrame>
      <p:sp>
        <p:nvSpPr>
          <p:cNvPr id="37931" name="灯片编号占位符 1"/>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C929E932-0F96-4228-BA32-74B28DC55068}" type="slidenum">
              <a:rPr lang="zh-CN" altLang="en-US" smtClean="0">
                <a:latin typeface="Times New Roman" panose="02020603050405020304" pitchFamily="18" charset="0"/>
              </a:rPr>
              <a:pPr/>
              <a:t>40</a:t>
            </a:fld>
            <a:endParaRPr lang="zh-CN" altLang="en-US">
              <a:latin typeface="Times New Roman" panose="02020603050405020304" pitchFamily="18" charset="0"/>
            </a:endParaRPr>
          </a:p>
        </p:txBody>
      </p:sp>
      <p:grpSp>
        <p:nvGrpSpPr>
          <p:cNvPr id="18" name="组合 17"/>
          <p:cNvGrpSpPr/>
          <p:nvPr/>
        </p:nvGrpSpPr>
        <p:grpSpPr>
          <a:xfrm>
            <a:off x="323528" y="116632"/>
            <a:ext cx="3507240" cy="663172"/>
            <a:chOff x="827584" y="5026748"/>
            <a:chExt cx="3507240" cy="663172"/>
          </a:xfrm>
        </p:grpSpPr>
        <p:sp>
          <p:nvSpPr>
            <p:cNvPr id="19"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0" name="TextBox 6"/>
            <p:cNvSpPr txBox="1">
              <a:spLocks noChangeArrowheads="1"/>
            </p:cNvSpPr>
            <p:nvPr/>
          </p:nvSpPr>
          <p:spPr bwMode="auto">
            <a:xfrm>
              <a:off x="827584" y="5026748"/>
              <a:ext cx="350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5.5 </a:t>
              </a:r>
              <a:r>
                <a:rPr lang="zh-CN" altLang="en-US" sz="3600" b="1" dirty="0">
                  <a:latin typeface="Times New Roman" panose="02020603050405020304" pitchFamily="18" charset="0"/>
                  <a:ea typeface="黑体" panose="02010609060101010101" pitchFamily="49" charset="-122"/>
                </a:rPr>
                <a:t>串</a:t>
              </a:r>
            </a:p>
          </p:txBody>
        </p:sp>
        <p:pic>
          <p:nvPicPr>
            <p:cNvPr id="21" name="图片 20"/>
            <p:cNvPicPr>
              <a:picLocks noChangeAspect="1"/>
            </p:cNvPicPr>
            <p:nvPr/>
          </p:nvPicPr>
          <p:blipFill>
            <a:blip r:embed="rId2" cstate="print"/>
            <a:stretch>
              <a:fillRect/>
            </a:stretch>
          </p:blipFill>
          <p:spPr>
            <a:xfrm>
              <a:off x="1199659" y="5205012"/>
              <a:ext cx="420013" cy="322083"/>
            </a:xfrm>
            <a:prstGeom prst="rect">
              <a:avLst/>
            </a:prstGeom>
          </p:spPr>
        </p:pic>
      </p:grpSp>
      <p:sp>
        <p:nvSpPr>
          <p:cNvPr id="8" name="矩形 7"/>
          <p:cNvSpPr/>
          <p:nvPr/>
        </p:nvSpPr>
        <p:spPr>
          <a:xfrm>
            <a:off x="3832869" y="1878694"/>
            <a:ext cx="4572000" cy="1477328"/>
          </a:xfrm>
          <a:prstGeom prst="rect">
            <a:avLst/>
          </a:prstGeom>
        </p:spPr>
        <p:txBody>
          <a:bodyPr>
            <a:spAutoFit/>
          </a:bodyPr>
          <a:lstStyle/>
          <a:p>
            <a:r>
              <a:rPr lang="en-US" altLang="zh-CN"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struct</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seqstring</a:t>
            </a:r>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a:t>
            </a: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char</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ch</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max</a:t>
            </a:r>
            <a:r>
              <a:rPr lang="en-US" altLang="zh-CN" b="1" dirty="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b="1" dirty="0">
                <a:latin typeface="Times New Roman" panose="02020603050405020304" pitchFamily="18" charset="0"/>
                <a:cs typeface="Times New Roman" panose="02020603050405020304" pitchFamily="18" charset="0"/>
              </a:rPr>
              <a:t> count; </a:t>
            </a:r>
          </a:p>
          <a:p>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1" name="矩形 30"/>
          <p:cNvSpPr/>
          <p:nvPr/>
        </p:nvSpPr>
        <p:spPr>
          <a:xfrm>
            <a:off x="6118869" y="4408013"/>
            <a:ext cx="2234853" cy="1477328"/>
          </a:xfrm>
          <a:prstGeom prst="rect">
            <a:avLst/>
          </a:prstGeom>
        </p:spPr>
        <p:txBody>
          <a:bodyPr wrap="square">
            <a:spAutoFit/>
          </a:bodyPr>
          <a:lstStyle/>
          <a:p>
            <a:r>
              <a:rPr lang="en-US" altLang="zh-CN"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struct</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heapstring</a:t>
            </a:r>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a:t>
            </a: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char</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ch</a:t>
            </a:r>
            <a:r>
              <a:rPr lang="en-US" altLang="zh-CN" b="1" dirty="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b="1" dirty="0">
                <a:latin typeface="Times New Roman" panose="02020603050405020304" pitchFamily="18" charset="0"/>
                <a:cs typeface="Times New Roman" panose="02020603050405020304" pitchFamily="18" charset="0"/>
              </a:rPr>
              <a:t> count; </a:t>
            </a:r>
          </a:p>
          <a:p>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12" dur="500"/>
                                        <p:tgtEl>
                                          <p:spTgt spid="37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7" dur="500"/>
                                        <p:tgtEl>
                                          <p:spTgt spid="378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892"/>
                                        </p:tgtEl>
                                        <p:attrNameLst>
                                          <p:attrName>style.visibility</p:attrName>
                                        </p:attrNameLst>
                                      </p:cBhvr>
                                      <p:to>
                                        <p:strVal val="visible"/>
                                      </p:to>
                                    </p:set>
                                    <p:animEffect transition="in" filter="blinds(horizontal)">
                                      <p:cBhvr>
                                        <p:cTn id="22" dur="500"/>
                                        <p:tgtEl>
                                          <p:spTgt spid="3789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27" dur="500"/>
                                        <p:tgtEl>
                                          <p:spTgt spid="3789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32" dur="500"/>
                                        <p:tgtEl>
                                          <p:spTgt spid="3789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891">
                                            <p:txEl>
                                              <p:pRg st="5" end="5"/>
                                            </p:txEl>
                                          </p:spTgt>
                                        </p:tgtEl>
                                        <p:attrNameLst>
                                          <p:attrName>style.visibility</p:attrName>
                                        </p:attrNameLst>
                                      </p:cBhvr>
                                      <p:to>
                                        <p:strVal val="visible"/>
                                      </p:to>
                                    </p:set>
                                    <p:animEffect transition="in" filter="blinds(horizontal)">
                                      <p:cBhvr>
                                        <p:cTn id="37" dur="500"/>
                                        <p:tgtEl>
                                          <p:spTgt spid="3789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7908"/>
                                        </p:tgtEl>
                                        <p:attrNameLst>
                                          <p:attrName>style.visibility</p:attrName>
                                        </p:attrNameLst>
                                      </p:cBhvr>
                                      <p:to>
                                        <p:strVal val="visible"/>
                                      </p:to>
                                    </p:set>
                                    <p:animEffect transition="in" filter="blinds(horizontal)">
                                      <p:cBhvr>
                                        <p:cTn id="42" dur="500"/>
                                        <p:tgtEl>
                                          <p:spTgt spid="3790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7891">
                                            <p:txEl>
                                              <p:pRg st="6" end="6"/>
                                            </p:txEl>
                                          </p:spTgt>
                                        </p:tgtEl>
                                        <p:attrNameLst>
                                          <p:attrName>style.visibility</p:attrName>
                                        </p:attrNameLst>
                                      </p:cBhvr>
                                      <p:to>
                                        <p:strVal val="visible"/>
                                      </p:to>
                                    </p:set>
                                    <p:animEffect transition="in" filter="blinds(horizontal)">
                                      <p:cBhvr>
                                        <p:cTn id="47" dur="500"/>
                                        <p:tgtEl>
                                          <p:spTgt spid="37891">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891">
                                            <p:txEl>
                                              <p:pRg st="7" end="7"/>
                                            </p:txEl>
                                          </p:spTgt>
                                        </p:tgtEl>
                                        <p:attrNameLst>
                                          <p:attrName>style.visibility</p:attrName>
                                        </p:attrNameLst>
                                      </p:cBhvr>
                                      <p:to>
                                        <p:strVal val="visible"/>
                                      </p:to>
                                    </p:set>
                                    <p:animEffect transition="in" filter="blinds(horizontal)">
                                      <p:cBhvr>
                                        <p:cTn id="52" dur="500"/>
                                        <p:tgtEl>
                                          <p:spTgt spid="37891">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ppt_x"/>
                                          </p:val>
                                        </p:tav>
                                        <p:tav tm="100000">
                                          <p:val>
                                            <p:strVal val="#ppt_x"/>
                                          </p:val>
                                        </p:tav>
                                      </p:tavLst>
                                    </p:anim>
                                    <p:anim calcmode="lin" valueType="num">
                                      <p:cBhvr additive="base">
                                        <p:cTn id="5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7891">
                                            <p:txEl>
                                              <p:pRg st="9" end="9"/>
                                            </p:txEl>
                                          </p:spTgt>
                                        </p:tgtEl>
                                        <p:attrNameLst>
                                          <p:attrName>style.visibility</p:attrName>
                                        </p:attrNameLst>
                                      </p:cBhvr>
                                      <p:to>
                                        <p:strVal val="visible"/>
                                      </p:to>
                                    </p:set>
                                    <p:animEffect transition="in" filter="blinds(horizontal)">
                                      <p:cBhvr>
                                        <p:cTn id="63" dur="500"/>
                                        <p:tgtEl>
                                          <p:spTgt spid="37891">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7891">
                                            <p:txEl>
                                              <p:pRg st="10" end="10"/>
                                            </p:txEl>
                                          </p:spTgt>
                                        </p:tgtEl>
                                        <p:attrNameLst>
                                          <p:attrName>style.visibility</p:attrName>
                                        </p:attrNameLst>
                                      </p:cBhvr>
                                      <p:to>
                                        <p:strVal val="visible"/>
                                      </p:to>
                                    </p:set>
                                    <p:animEffect transition="in" filter="blinds(horizontal)">
                                      <p:cBhvr>
                                        <p:cTn id="68" dur="500"/>
                                        <p:tgtEl>
                                          <p:spTgt spid="37891">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7891">
                                            <p:txEl>
                                              <p:pRg st="11" end="11"/>
                                            </p:txEl>
                                          </p:spTgt>
                                        </p:tgtEl>
                                        <p:attrNameLst>
                                          <p:attrName>style.visibility</p:attrName>
                                        </p:attrNameLst>
                                      </p:cBhvr>
                                      <p:to>
                                        <p:strVal val="visible"/>
                                      </p:to>
                                    </p:set>
                                    <p:animEffect transition="in" filter="blinds(horizontal)">
                                      <p:cBhvr>
                                        <p:cTn id="73" dur="500"/>
                                        <p:tgtEl>
                                          <p:spTgt spid="37891">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7891">
                                            <p:txEl>
                                              <p:pRg st="12" end="12"/>
                                            </p:txEl>
                                          </p:spTgt>
                                        </p:tgtEl>
                                        <p:attrNameLst>
                                          <p:attrName>style.visibility</p:attrName>
                                        </p:attrNameLst>
                                      </p:cBhvr>
                                      <p:to>
                                        <p:strVal val="visible"/>
                                      </p:to>
                                    </p:set>
                                    <p:animEffect transition="in" filter="blinds(horizontal)">
                                      <p:cBhvr>
                                        <p:cTn id="78" dur="500"/>
                                        <p:tgtEl>
                                          <p:spTgt spid="37891">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37891">
                                            <p:txEl>
                                              <p:pRg st="13" end="13"/>
                                            </p:txEl>
                                          </p:spTgt>
                                        </p:tgtEl>
                                        <p:attrNameLst>
                                          <p:attrName>style.visibility</p:attrName>
                                        </p:attrNameLst>
                                      </p:cBhvr>
                                      <p:to>
                                        <p:strVal val="visible"/>
                                      </p:to>
                                    </p:set>
                                    <p:animEffect transition="in" filter="blinds(horizontal)">
                                      <p:cBhvr>
                                        <p:cTn id="83" dur="500"/>
                                        <p:tgtEl>
                                          <p:spTgt spid="37891">
                                            <p:txEl>
                                              <p:pRg st="13" end="13"/>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37891">
                                            <p:txEl>
                                              <p:pRg st="17" end="17"/>
                                            </p:txEl>
                                          </p:spTgt>
                                        </p:tgtEl>
                                        <p:attrNameLst>
                                          <p:attrName>style.visibility</p:attrName>
                                        </p:attrNameLst>
                                      </p:cBhvr>
                                      <p:to>
                                        <p:strVal val="visible"/>
                                      </p:to>
                                    </p:set>
                                    <p:animEffect transition="in" filter="blinds(horizontal)">
                                      <p:cBhvr>
                                        <p:cTn id="88" dur="500"/>
                                        <p:tgtEl>
                                          <p:spTgt spid="37891">
                                            <p:txEl>
                                              <p:pRg st="17" end="1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31"/>
                                        </p:tgtEl>
                                        <p:attrNameLst>
                                          <p:attrName>style.visibility</p:attrName>
                                        </p:attrNameLst>
                                      </p:cBhvr>
                                      <p:to>
                                        <p:strVal val="visible"/>
                                      </p:to>
                                    </p:set>
                                    <p:anim calcmode="lin" valueType="num">
                                      <p:cBhvr additive="base">
                                        <p:cTn id="93" dur="500" fill="hold"/>
                                        <p:tgtEl>
                                          <p:spTgt spid="31"/>
                                        </p:tgtEl>
                                        <p:attrNameLst>
                                          <p:attrName>ppt_x</p:attrName>
                                        </p:attrNameLst>
                                      </p:cBhvr>
                                      <p:tavLst>
                                        <p:tav tm="0">
                                          <p:val>
                                            <p:strVal val="#ppt_x"/>
                                          </p:val>
                                        </p:tav>
                                        <p:tav tm="100000">
                                          <p:val>
                                            <p:strVal val="#ppt_x"/>
                                          </p:val>
                                        </p:tav>
                                      </p:tavLst>
                                    </p:anim>
                                    <p:anim calcmode="lin" valueType="num">
                                      <p:cBhvr additive="base">
                                        <p:cTn id="9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P spid="8" grpId="0"/>
      <p:bldP spid="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文本占位符 37890"/>
          <p:cNvSpPr>
            <a:spLocks noGrp="1" noChangeArrowheads="1"/>
          </p:cNvSpPr>
          <p:nvPr>
            <p:ph type="body" sz="half" idx="1"/>
          </p:nvPr>
        </p:nvSpPr>
        <p:spPr>
          <a:xfrm>
            <a:off x="468313" y="984559"/>
            <a:ext cx="7921625" cy="5040312"/>
          </a:xfrm>
        </p:spPr>
        <p:txBody>
          <a:bodyPr/>
          <a:lstStyle/>
          <a:p>
            <a:pPr>
              <a:lnSpc>
                <a:spcPct val="90000"/>
              </a:lnSpc>
              <a:buClr>
                <a:srgbClr val="FF0000"/>
              </a:buClr>
              <a:buFont typeface="Wingdings" panose="05000000000000000000" pitchFamily="2" charset="2"/>
              <a:buChar char="Ø"/>
            </a:pPr>
            <a:r>
              <a:rPr lang="zh-CN" altLang="en-US" sz="2800" b="1" dirty="0"/>
              <a:t>存储结构</a:t>
            </a:r>
          </a:p>
          <a:p>
            <a:pPr lvl="1">
              <a:lnSpc>
                <a:spcPct val="90000"/>
              </a:lnSpc>
              <a:buClr>
                <a:srgbClr val="FF0000"/>
              </a:buClr>
              <a:buFont typeface="Wingdings" panose="05000000000000000000" pitchFamily="2" charset="2"/>
              <a:buChar char="n"/>
            </a:pPr>
            <a:r>
              <a:rPr lang="zh-CN" altLang="en-US" sz="2400" b="1" dirty="0">
                <a:solidFill>
                  <a:srgbClr val="FF0000"/>
                </a:solidFill>
              </a:rPr>
              <a:t>链串</a:t>
            </a:r>
            <a:r>
              <a:rPr lang="en-US" altLang="zh-CN" sz="2400" b="1" dirty="0"/>
              <a:t>(</a:t>
            </a:r>
            <a:r>
              <a:rPr lang="en-US" altLang="zh-CN" sz="2000" b="1" dirty="0">
                <a:solidFill>
                  <a:srgbClr val="0000FF"/>
                </a:solidFill>
              </a:rPr>
              <a:t>Linked String</a:t>
            </a:r>
            <a:r>
              <a:rPr lang="en-US" altLang="zh-CN" sz="2400" b="1" dirty="0"/>
              <a:t>)----</a:t>
            </a:r>
            <a:r>
              <a:rPr lang="zh-CN" altLang="en-US" sz="2400" b="1" dirty="0"/>
              <a:t>结点大小（规模）</a:t>
            </a:r>
          </a:p>
          <a:p>
            <a:pPr>
              <a:lnSpc>
                <a:spcPct val="90000"/>
              </a:lnSpc>
              <a:buFont typeface="Wingdings" panose="05000000000000000000" pitchFamily="2" charset="2"/>
              <a:buNone/>
            </a:pPr>
            <a:r>
              <a:rPr lang="zh-CN" altLang="en-US" sz="2000" b="1" dirty="0"/>
              <a:t>            等于</a:t>
            </a:r>
            <a:r>
              <a:rPr lang="en-US" altLang="zh-CN" sz="2000" b="1" dirty="0"/>
              <a:t>1</a:t>
            </a:r>
            <a:r>
              <a:rPr lang="zh-CN" altLang="en-US" sz="2000" b="1" dirty="0"/>
              <a:t>：   </a:t>
            </a:r>
          </a:p>
          <a:p>
            <a:pPr>
              <a:lnSpc>
                <a:spcPct val="90000"/>
              </a:lnSpc>
              <a:buFont typeface="Wingdings" panose="05000000000000000000" pitchFamily="2" charset="2"/>
              <a:buNone/>
            </a:pPr>
            <a:r>
              <a:rPr lang="zh-CN" altLang="en-US" sz="2000" b="1" dirty="0"/>
              <a:t>            大于</a:t>
            </a:r>
            <a:r>
              <a:rPr lang="en-US" altLang="zh-CN" sz="2000" b="1" dirty="0"/>
              <a:t>1</a:t>
            </a:r>
            <a:r>
              <a:rPr lang="zh-CN" altLang="en-US" sz="2000" b="1" dirty="0"/>
              <a:t>： </a:t>
            </a:r>
          </a:p>
          <a:p>
            <a:pPr>
              <a:lnSpc>
                <a:spcPct val="90000"/>
              </a:lnSpc>
              <a:buFont typeface="Wingdings" panose="05000000000000000000" pitchFamily="2" charset="2"/>
              <a:buNone/>
            </a:pPr>
            <a:endParaRPr lang="zh-CN" altLang="en-US" sz="2000" b="1" dirty="0"/>
          </a:p>
          <a:p>
            <a:pPr>
              <a:lnSpc>
                <a:spcPct val="90000"/>
              </a:lnSpc>
              <a:buFont typeface="Wingdings" panose="05000000000000000000" pitchFamily="2" charset="2"/>
              <a:buNone/>
            </a:pPr>
            <a:r>
              <a:rPr lang="zh-CN" altLang="en-US" sz="2000" b="1" dirty="0"/>
              <a:t>            </a:t>
            </a:r>
            <a:endParaRPr lang="en-US" altLang="zh-CN" sz="2000" b="1" dirty="0"/>
          </a:p>
        </p:txBody>
      </p:sp>
      <p:sp>
        <p:nvSpPr>
          <p:cNvPr id="37931" name="灯片编号占位符 1"/>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C929E932-0F96-4228-BA32-74B28DC55068}" type="slidenum">
              <a:rPr lang="zh-CN" altLang="en-US" smtClean="0">
                <a:latin typeface="Times New Roman" panose="02020603050405020304" pitchFamily="18" charset="0"/>
              </a:rPr>
              <a:pPr/>
              <a:t>41</a:t>
            </a:fld>
            <a:endParaRPr lang="zh-CN" altLang="en-US">
              <a:latin typeface="Times New Roman" panose="02020603050405020304" pitchFamily="18" charset="0"/>
            </a:endParaRPr>
          </a:p>
        </p:txBody>
      </p:sp>
      <p:grpSp>
        <p:nvGrpSpPr>
          <p:cNvPr id="18" name="组合 17"/>
          <p:cNvGrpSpPr/>
          <p:nvPr/>
        </p:nvGrpSpPr>
        <p:grpSpPr>
          <a:xfrm>
            <a:off x="323528" y="116632"/>
            <a:ext cx="3507240" cy="663172"/>
            <a:chOff x="827584" y="5026748"/>
            <a:chExt cx="3507240" cy="663172"/>
          </a:xfrm>
        </p:grpSpPr>
        <p:sp>
          <p:nvSpPr>
            <p:cNvPr id="19"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0" name="TextBox 6"/>
            <p:cNvSpPr txBox="1">
              <a:spLocks noChangeArrowheads="1"/>
            </p:cNvSpPr>
            <p:nvPr/>
          </p:nvSpPr>
          <p:spPr bwMode="auto">
            <a:xfrm>
              <a:off x="827584" y="5026748"/>
              <a:ext cx="350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5.5 </a:t>
              </a:r>
              <a:r>
                <a:rPr lang="zh-CN" altLang="en-US" sz="3600" b="1" dirty="0">
                  <a:latin typeface="Times New Roman" panose="02020603050405020304" pitchFamily="18" charset="0"/>
                  <a:ea typeface="黑体" panose="02010609060101010101" pitchFamily="49" charset="-122"/>
                </a:rPr>
                <a:t>串</a:t>
              </a:r>
            </a:p>
          </p:txBody>
        </p:sp>
        <p:pic>
          <p:nvPicPr>
            <p:cNvPr id="21" name="图片 20"/>
            <p:cNvPicPr>
              <a:picLocks noChangeAspect="1"/>
            </p:cNvPicPr>
            <p:nvPr/>
          </p:nvPicPr>
          <p:blipFill>
            <a:blip r:embed="rId2" cstate="print"/>
            <a:stretch>
              <a:fillRect/>
            </a:stretch>
          </p:blipFill>
          <p:spPr>
            <a:xfrm>
              <a:off x="1199659" y="5205012"/>
              <a:ext cx="420013" cy="322083"/>
            </a:xfrm>
            <a:prstGeom prst="rect">
              <a:avLst/>
            </a:prstGeom>
          </p:spPr>
        </p:pic>
      </p:grpSp>
      <p:sp>
        <p:nvSpPr>
          <p:cNvPr id="9" name="矩形 8"/>
          <p:cNvSpPr/>
          <p:nvPr/>
        </p:nvSpPr>
        <p:spPr>
          <a:xfrm>
            <a:off x="867288" y="3795090"/>
            <a:ext cx="4572000" cy="1477328"/>
          </a:xfrm>
          <a:prstGeom prst="rect">
            <a:avLst/>
          </a:prstGeom>
        </p:spPr>
        <p:txBody>
          <a:bodyPr>
            <a:spAutoFit/>
          </a:bodyPr>
          <a:lstStyle/>
          <a:p>
            <a:r>
              <a:rPr lang="en-US" altLang="zh-CN"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struct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linkstr</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char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ch</a:t>
            </a:r>
            <a:r>
              <a:rPr lang="en-US" altLang="zh-CN" dirty="0">
                <a:latin typeface="Times New Roman" panose="02020603050405020304" pitchFamily="18" charset="0"/>
                <a:cs typeface="Times New Roman" panose="02020603050405020304" pitchFamily="18" charset="0"/>
              </a:rPr>
              <a:t>[max]; </a:t>
            </a:r>
          </a:p>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linkstr</a:t>
            </a:r>
            <a:r>
              <a:rPr lang="en-US" altLang="zh-CN" dirty="0">
                <a:latin typeface="Times New Roman" panose="02020603050405020304" pitchFamily="18" charset="0"/>
                <a:cs typeface="Times New Roman" panose="02020603050405020304" pitchFamily="18" charset="0"/>
              </a:rPr>
              <a:t> *next; </a:t>
            </a:r>
          </a:p>
          <a:p>
            <a:r>
              <a:rPr lang="en-US" altLang="zh-CN" dirty="0">
                <a:latin typeface="Times New Roman" panose="02020603050405020304" pitchFamily="18" charset="0"/>
                <a:cs typeface="Times New Roman" panose="02020603050405020304" pitchFamily="18" charset="0"/>
              </a:rPr>
              <a:t>}; </a:t>
            </a:r>
          </a:p>
          <a:p>
            <a:endParaRPr lang="en-US" altLang="zh-CN" dirty="0">
              <a:latin typeface="Times New Roman" panose="02020603050405020304" pitchFamily="18" charset="0"/>
              <a:cs typeface="Times New Roman" panose="02020603050405020304" pitchFamily="18" charset="0"/>
            </a:endParaRPr>
          </a:p>
        </p:txBody>
      </p:sp>
      <p:sp>
        <p:nvSpPr>
          <p:cNvPr id="10" name="矩形 9"/>
          <p:cNvSpPr/>
          <p:nvPr/>
        </p:nvSpPr>
        <p:spPr>
          <a:xfrm>
            <a:off x="3153288" y="3790480"/>
            <a:ext cx="4572000" cy="2031325"/>
          </a:xfrm>
          <a:prstGeom prst="rect">
            <a:avLst/>
          </a:prstGeom>
        </p:spPr>
        <p:txBody>
          <a:bodyPr>
            <a:spAutoFit/>
          </a:bodyPr>
          <a:lstStyle/>
          <a:p>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Class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LinkString</a:t>
            </a:r>
            <a:r>
              <a:rPr lang="en-US" altLang="zh-CN" dirty="0">
                <a:latin typeface="Times New Roman" panose="02020603050405020304" pitchFamily="18" charset="0"/>
                <a:cs typeface="Times New Roman" panose="02020603050405020304" pitchFamily="18" charset="0"/>
              </a:rPr>
              <a:t>{</a:t>
            </a:r>
          </a:p>
          <a:p>
            <a:r>
              <a:rPr lang="en-US" altLang="zh-CN" dirty="0">
                <a:solidFill>
                  <a:srgbClr val="0000FF"/>
                </a:solidFill>
                <a:latin typeface="Times New Roman" panose="02020603050405020304" pitchFamily="18" charset="0"/>
                <a:cs typeface="Times New Roman" panose="02020603050405020304" pitchFamily="18" charset="0"/>
              </a:rPr>
              <a:t>          public</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成员函数</a:t>
            </a:r>
            <a:endParaRPr lang="en-US" altLang="zh-CN" dirty="0">
              <a:latin typeface="Times New Roman" panose="02020603050405020304" pitchFamily="18" charset="0"/>
              <a:cs typeface="Times New Roman" panose="02020603050405020304" pitchFamily="18" charset="0"/>
            </a:endParaRPr>
          </a:p>
          <a:p>
            <a:r>
              <a:rPr lang="en-US" altLang="zh-CN" dirty="0">
                <a:solidFill>
                  <a:srgbClr val="0000FF"/>
                </a:solidFill>
                <a:latin typeface="Times New Roman" panose="02020603050405020304" pitchFamily="18" charset="0"/>
                <a:cs typeface="Times New Roman" panose="02020603050405020304" pitchFamily="18" charset="0"/>
              </a:rPr>
              <a:t>          private</a:t>
            </a:r>
            <a:r>
              <a:rPr lang="en-US" altLang="zh-CN" dirty="0">
                <a:latin typeface="Times New Roman" panose="02020603050405020304" pitchFamily="18" charset="0"/>
                <a:cs typeface="Times New Roman" panose="02020603050405020304" pitchFamily="18" charset="0"/>
              </a:rPr>
              <a:t>:</a:t>
            </a:r>
          </a:p>
          <a:p>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linkstr</a:t>
            </a:r>
            <a:r>
              <a:rPr lang="en-US" altLang="zh-CN" dirty="0">
                <a:latin typeface="Times New Roman" panose="02020603050405020304" pitchFamily="18" charset="0"/>
                <a:cs typeface="Times New Roman" panose="02020603050405020304" pitchFamily="18" charset="0"/>
              </a:rPr>
              <a:t> *head,*tail; </a:t>
            </a:r>
          </a:p>
          <a:p>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count; </a:t>
            </a:r>
          </a:p>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pSp>
        <p:nvGrpSpPr>
          <p:cNvPr id="5" name="组合 4"/>
          <p:cNvGrpSpPr/>
          <p:nvPr/>
        </p:nvGrpSpPr>
        <p:grpSpPr>
          <a:xfrm>
            <a:off x="705859" y="2819301"/>
            <a:ext cx="7486699" cy="880949"/>
            <a:chOff x="705859" y="2819301"/>
            <a:chExt cx="7486699" cy="880949"/>
          </a:xfrm>
        </p:grpSpPr>
        <p:grpSp>
          <p:nvGrpSpPr>
            <p:cNvPr id="4" name="组合 3"/>
            <p:cNvGrpSpPr/>
            <p:nvPr/>
          </p:nvGrpSpPr>
          <p:grpSpPr>
            <a:xfrm>
              <a:off x="1426088" y="2819301"/>
              <a:ext cx="6696075" cy="439236"/>
              <a:chOff x="1547813" y="5509127"/>
              <a:chExt cx="6696075" cy="439236"/>
            </a:xfrm>
          </p:grpSpPr>
          <p:sp>
            <p:nvSpPr>
              <p:cNvPr id="37921" name="矩形 37921"/>
              <p:cNvSpPr>
                <a:spLocks noChangeArrowheads="1"/>
              </p:cNvSpPr>
              <p:nvPr/>
            </p:nvSpPr>
            <p:spPr bwMode="auto">
              <a:xfrm>
                <a:off x="1916113" y="5516563"/>
                <a:ext cx="1150937" cy="431800"/>
              </a:xfrm>
              <a:prstGeom prst="rect">
                <a:avLst/>
              </a:prstGeom>
              <a:solidFill>
                <a:srgbClr val="FFC000"/>
              </a:solidFill>
              <a:ln w="9525">
                <a:solidFill>
                  <a:schemeClr val="tx1"/>
                </a:solidFill>
                <a:miter lim="800000"/>
              </a:ln>
            </p:spPr>
            <p:txBody>
              <a:bodyPr wrap="none" anchor="ctr"/>
              <a:lstStyle/>
              <a:p>
                <a:pPr algn="ctr" eaLnBrk="0" hangingPunct="0"/>
                <a:r>
                  <a:rPr lang="en-US" altLang="zh-CN" b="1"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a:t>
                </a:r>
                <a:r>
                  <a:rPr lang="en-US" altLang="zh-CN" b="1"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3</a:t>
                </a:r>
                <a:r>
                  <a:rPr lang="en-US" altLang="zh-CN" b="1"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4</a:t>
                </a:r>
              </a:p>
            </p:txBody>
          </p:sp>
          <p:sp>
            <p:nvSpPr>
              <p:cNvPr id="37922" name="矩形 37922"/>
              <p:cNvSpPr>
                <a:spLocks noChangeArrowheads="1"/>
              </p:cNvSpPr>
              <p:nvPr/>
            </p:nvSpPr>
            <p:spPr bwMode="auto">
              <a:xfrm>
                <a:off x="3059113" y="5516563"/>
                <a:ext cx="287337" cy="431800"/>
              </a:xfrm>
              <a:prstGeom prst="rect">
                <a:avLst/>
              </a:prstGeom>
              <a:solidFill>
                <a:srgbClr val="00B0F0"/>
              </a:solidFill>
              <a:ln w="9525">
                <a:solidFill>
                  <a:schemeClr val="tx1"/>
                </a:solidFill>
                <a:miter lim="800000"/>
              </a:ln>
            </p:spPr>
            <p:txBody>
              <a:bodyPr/>
              <a:lstStyle/>
              <a:p>
                <a:pPr eaLnBrk="0" hangingPunct="0"/>
                <a:endParaRPr lang="zh-CN" altLang="en-US">
                  <a:cs typeface="Times New Roman" panose="02020603050405020304" pitchFamily="18" charset="0"/>
                </a:endParaRPr>
              </a:p>
            </p:txBody>
          </p:sp>
          <p:sp>
            <p:nvSpPr>
              <p:cNvPr id="37923" name="矩形 37923"/>
              <p:cNvSpPr>
                <a:spLocks noChangeArrowheads="1"/>
              </p:cNvSpPr>
              <p:nvPr/>
            </p:nvSpPr>
            <p:spPr bwMode="auto">
              <a:xfrm>
                <a:off x="3789363" y="5516563"/>
                <a:ext cx="1150937" cy="431800"/>
              </a:xfrm>
              <a:prstGeom prst="rect">
                <a:avLst/>
              </a:prstGeom>
              <a:solidFill>
                <a:srgbClr val="FFC000"/>
              </a:solidFill>
              <a:ln w="9525">
                <a:solidFill>
                  <a:schemeClr val="tx1"/>
                </a:solidFill>
                <a:miter lim="800000"/>
              </a:ln>
            </p:spPr>
            <p:txBody>
              <a:bodyPr wrap="none" anchor="ctr"/>
              <a:lstStyle/>
              <a:p>
                <a:pPr algn="ctr" eaLnBrk="0" hangingPunct="0"/>
                <a:r>
                  <a:rPr lang="en-US" altLang="zh-CN" b="1"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5</a:t>
                </a:r>
                <a:r>
                  <a:rPr lang="en-US" altLang="zh-CN" b="1"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6</a:t>
                </a:r>
                <a:r>
                  <a:rPr lang="en-US" altLang="zh-CN" b="1"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7</a:t>
                </a:r>
                <a:r>
                  <a:rPr lang="en-US" altLang="zh-CN" b="1"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8</a:t>
                </a:r>
              </a:p>
            </p:txBody>
          </p:sp>
          <p:sp>
            <p:nvSpPr>
              <p:cNvPr id="37924" name="矩形 37924"/>
              <p:cNvSpPr>
                <a:spLocks noChangeArrowheads="1"/>
              </p:cNvSpPr>
              <p:nvPr/>
            </p:nvSpPr>
            <p:spPr bwMode="auto">
              <a:xfrm>
                <a:off x="6804025" y="5516563"/>
                <a:ext cx="1150938" cy="431800"/>
              </a:xfrm>
              <a:prstGeom prst="rect">
                <a:avLst/>
              </a:prstGeom>
              <a:solidFill>
                <a:srgbClr val="FFC000"/>
              </a:solidFill>
              <a:ln w="9525">
                <a:solidFill>
                  <a:schemeClr val="tx1"/>
                </a:solidFill>
                <a:miter lim="800000"/>
              </a:ln>
            </p:spPr>
            <p:txBody>
              <a:bodyPr wrap="none" anchor="ctr"/>
              <a:lstStyle/>
              <a:p>
                <a:pPr algn="ctr" eaLnBrk="0" hangingPunct="0"/>
                <a:r>
                  <a:rPr lang="en-US" altLang="zh-CN" dirty="0">
                    <a:latin typeface="Arial" panose="020B0604020202020204" pitchFamily="34" charset="0"/>
                  </a:rPr>
                  <a:t>……</a:t>
                </a:r>
                <a:r>
                  <a:rPr lang="en-US" altLang="zh-CN" b="1" i="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n</a:t>
                </a:r>
              </a:p>
            </p:txBody>
          </p:sp>
          <p:sp>
            <p:nvSpPr>
              <p:cNvPr id="37925" name="直接连接符 37925"/>
              <p:cNvSpPr>
                <a:spLocks noChangeShapeType="1"/>
              </p:cNvSpPr>
              <p:nvPr/>
            </p:nvSpPr>
            <p:spPr bwMode="auto">
              <a:xfrm>
                <a:off x="1547813" y="5732463"/>
                <a:ext cx="358775" cy="0"/>
              </a:xfrm>
              <a:prstGeom prst="line">
                <a:avLst/>
              </a:prstGeom>
              <a:noFill/>
              <a:ln w="9525">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37926" name="矩形 37926"/>
              <p:cNvSpPr>
                <a:spLocks noChangeArrowheads="1"/>
              </p:cNvSpPr>
              <p:nvPr/>
            </p:nvSpPr>
            <p:spPr bwMode="auto">
              <a:xfrm>
                <a:off x="7956550" y="5516563"/>
                <a:ext cx="287338" cy="431800"/>
              </a:xfrm>
              <a:prstGeom prst="rect">
                <a:avLst/>
              </a:prstGeom>
              <a:solidFill>
                <a:srgbClr val="00B0F0"/>
              </a:solidFill>
              <a:ln w="9525">
                <a:solidFill>
                  <a:schemeClr val="tx1"/>
                </a:solidFill>
                <a:miter lim="800000"/>
              </a:ln>
            </p:spPr>
            <p:txBody>
              <a:bodyPr wrap="none" anchor="ctr"/>
              <a:lstStyle/>
              <a:p>
                <a:pPr algn="ctr" eaLnBrk="0" hangingPunct="0"/>
                <a:r>
                  <a:rPr lang="zh-CN" altLang="en-US">
                    <a:latin typeface="Arial" panose="020B0604020202020204" pitchFamily="34" charset="0"/>
                  </a:rPr>
                  <a:t>∧ </a:t>
                </a:r>
              </a:p>
            </p:txBody>
          </p:sp>
          <p:sp>
            <p:nvSpPr>
              <p:cNvPr id="37927" name="矩形 37927"/>
              <p:cNvSpPr>
                <a:spLocks noChangeArrowheads="1"/>
              </p:cNvSpPr>
              <p:nvPr/>
            </p:nvSpPr>
            <p:spPr bwMode="auto">
              <a:xfrm>
                <a:off x="4930775" y="5516563"/>
                <a:ext cx="287338" cy="431800"/>
              </a:xfrm>
              <a:prstGeom prst="rect">
                <a:avLst/>
              </a:prstGeom>
              <a:solidFill>
                <a:srgbClr val="00B0F0"/>
              </a:solidFill>
              <a:ln w="9525">
                <a:solidFill>
                  <a:schemeClr val="tx1"/>
                </a:solidFill>
                <a:miter lim="800000"/>
              </a:ln>
            </p:spPr>
            <p:txBody>
              <a:bodyPr/>
              <a:lstStyle/>
              <a:p>
                <a:pPr eaLnBrk="0" hangingPunct="0"/>
                <a:endParaRPr lang="zh-CN" altLang="en-US">
                  <a:cs typeface="Times New Roman" panose="02020603050405020304" pitchFamily="18" charset="0"/>
                </a:endParaRPr>
              </a:p>
            </p:txBody>
          </p:sp>
          <p:sp>
            <p:nvSpPr>
              <p:cNvPr id="37928" name="直接连接符 37928"/>
              <p:cNvSpPr>
                <a:spLocks noChangeShapeType="1"/>
              </p:cNvSpPr>
              <p:nvPr/>
            </p:nvSpPr>
            <p:spPr bwMode="auto">
              <a:xfrm>
                <a:off x="3275013" y="5732463"/>
                <a:ext cx="503237"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37929" name="直接连接符 37929"/>
              <p:cNvSpPr>
                <a:spLocks noChangeShapeType="1"/>
              </p:cNvSpPr>
              <p:nvPr/>
            </p:nvSpPr>
            <p:spPr bwMode="auto">
              <a:xfrm>
                <a:off x="5075238" y="5732463"/>
                <a:ext cx="503237"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37930" name="直接连接符 37930"/>
              <p:cNvSpPr>
                <a:spLocks noChangeShapeType="1"/>
              </p:cNvSpPr>
              <p:nvPr/>
            </p:nvSpPr>
            <p:spPr bwMode="auto">
              <a:xfrm>
                <a:off x="6299200" y="5732463"/>
                <a:ext cx="503238"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3" name="文本框 2"/>
              <p:cNvSpPr txBox="1"/>
              <p:nvPr/>
            </p:nvSpPr>
            <p:spPr>
              <a:xfrm>
                <a:off x="5635987" y="5509127"/>
                <a:ext cx="1368500" cy="369332"/>
              </a:xfrm>
              <a:prstGeom prst="rect">
                <a:avLst/>
              </a:prstGeom>
              <a:noFill/>
            </p:spPr>
            <p:txBody>
              <a:bodyPr wrap="square" rtlCol="0">
                <a:spAutoFit/>
              </a:bodyPr>
              <a:lstStyle/>
              <a:p>
                <a:r>
                  <a:rPr lang="en-US" altLang="zh-CN" b="1" dirty="0"/>
                  <a:t>……</a:t>
                </a:r>
              </a:p>
            </p:txBody>
          </p:sp>
        </p:grpSp>
        <p:sp>
          <p:nvSpPr>
            <p:cNvPr id="6" name="文本框 5"/>
            <p:cNvSpPr txBox="1"/>
            <p:nvPr/>
          </p:nvSpPr>
          <p:spPr>
            <a:xfrm>
              <a:off x="705859" y="2857971"/>
              <a:ext cx="718641"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head</a:t>
              </a:r>
            </a:p>
          </p:txBody>
        </p:sp>
        <p:grpSp>
          <p:nvGrpSpPr>
            <p:cNvPr id="2" name="组合 1"/>
            <p:cNvGrpSpPr/>
            <p:nvPr/>
          </p:nvGrpSpPr>
          <p:grpSpPr>
            <a:xfrm>
              <a:off x="7365968" y="3270199"/>
              <a:ext cx="826590" cy="430051"/>
              <a:chOff x="7365968" y="3270199"/>
              <a:chExt cx="826590" cy="430051"/>
            </a:xfrm>
          </p:grpSpPr>
          <p:sp>
            <p:nvSpPr>
              <p:cNvPr id="29" name="直接连接符 37925"/>
              <p:cNvSpPr>
                <a:spLocks noChangeShapeType="1"/>
              </p:cNvSpPr>
              <p:nvPr/>
            </p:nvSpPr>
            <p:spPr bwMode="auto">
              <a:xfrm rot="16200000">
                <a:off x="7186580" y="3449587"/>
                <a:ext cx="358775" cy="0"/>
              </a:xfrm>
              <a:prstGeom prst="line">
                <a:avLst/>
              </a:prstGeom>
              <a:noFill/>
              <a:ln w="9525">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sp>
            <p:nvSpPr>
              <p:cNvPr id="30" name="文本框 29"/>
              <p:cNvSpPr txBox="1"/>
              <p:nvPr/>
            </p:nvSpPr>
            <p:spPr>
              <a:xfrm>
                <a:off x="7473917" y="3330918"/>
                <a:ext cx="718641"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tail</a:t>
                </a:r>
              </a:p>
            </p:txBody>
          </p:sp>
        </p:gr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10" dur="500"/>
                                        <p:tgtEl>
                                          <p:spTgt spid="3789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5" dur="500"/>
                                        <p:tgtEl>
                                          <p:spTgt spid="3789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20" dur="500"/>
                                        <p:tgtEl>
                                          <p:spTgt spid="378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7891">
                                            <p:txEl>
                                              <p:pRg st="5" end="5"/>
                                            </p:txEl>
                                          </p:spTgt>
                                        </p:tgtEl>
                                        <p:attrNameLst>
                                          <p:attrName>style.visibility</p:attrName>
                                        </p:attrNameLst>
                                      </p:cBhvr>
                                      <p:to>
                                        <p:strVal val="visible"/>
                                      </p:to>
                                    </p:set>
                                    <p:animEffect transition="in" filter="blinds(horizontal)">
                                      <p:cBhvr>
                                        <p:cTn id="29" dur="500"/>
                                        <p:tgtEl>
                                          <p:spTgt spid="37891">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P spid="9"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内容占位符 38914"/>
          <p:cNvSpPr>
            <a:spLocks noGrp="1" noChangeArrowheads="1"/>
          </p:cNvSpPr>
          <p:nvPr>
            <p:ph idx="1"/>
          </p:nvPr>
        </p:nvSpPr>
        <p:spPr>
          <a:xfrm>
            <a:off x="446480" y="1052736"/>
            <a:ext cx="8229600" cy="4678451"/>
          </a:xfrm>
        </p:spPr>
        <p:txBody>
          <a:bodyPr/>
          <a:lstStyle/>
          <a:p>
            <a:pPr>
              <a:lnSpc>
                <a:spcPct val="90000"/>
              </a:lnSpc>
              <a:buClr>
                <a:srgbClr val="FF0000"/>
              </a:buClr>
              <a:buFont typeface="Wingdings" panose="05000000000000000000" pitchFamily="2" charset="2"/>
              <a:buChar char="Ø"/>
            </a:pPr>
            <a:r>
              <a:rPr lang="zh-CN" altLang="en-US" sz="2800" dirty="0">
                <a:solidFill>
                  <a:srgbClr val="FF0000"/>
                </a:solidFill>
              </a:rPr>
              <a:t>串的运算</a:t>
            </a:r>
            <a:endParaRPr lang="zh-CN" altLang="en-US" sz="2800" dirty="0"/>
          </a:p>
          <a:p>
            <a:pPr lvl="1">
              <a:lnSpc>
                <a:spcPct val="90000"/>
              </a:lnSpc>
              <a:buClr>
                <a:srgbClr val="FF0000"/>
              </a:buClr>
              <a:buFont typeface="Wingdings" panose="05000000000000000000" pitchFamily="2" charset="2"/>
              <a:buChar char="n"/>
            </a:pPr>
            <a:r>
              <a:rPr lang="zh-CN" altLang="en-US" sz="2400" b="1" dirty="0"/>
              <a:t>模式匹配 </a:t>
            </a:r>
            <a:r>
              <a:rPr lang="en-US" altLang="zh-CN" sz="2400" b="1" dirty="0"/>
              <a:t>Index(</a:t>
            </a:r>
            <a:r>
              <a:rPr lang="en-US" altLang="zh-CN" sz="2400" b="1" i="1" dirty="0" err="1"/>
              <a:t>p,S</a:t>
            </a:r>
            <a:r>
              <a:rPr lang="en-US" altLang="zh-CN" sz="2400" b="1" dirty="0"/>
              <a:t>)</a:t>
            </a:r>
            <a:r>
              <a:rPr lang="en-US" altLang="zh-CN" sz="2400" dirty="0"/>
              <a:t>:</a:t>
            </a:r>
          </a:p>
          <a:p>
            <a:pPr lvl="2">
              <a:lnSpc>
                <a:spcPct val="90000"/>
              </a:lnSpc>
              <a:buClr>
                <a:srgbClr val="FF0000"/>
              </a:buClr>
            </a:pPr>
            <a:r>
              <a:rPr lang="zh-CN" altLang="en-US" dirty="0"/>
              <a:t>简单的理解</a:t>
            </a:r>
            <a:endParaRPr lang="en-US" altLang="zh-CN" dirty="0"/>
          </a:p>
          <a:p>
            <a:pPr lvl="3">
              <a:lnSpc>
                <a:spcPct val="90000"/>
              </a:lnSpc>
              <a:buFont typeface="Wingdings" panose="05000000000000000000" pitchFamily="2" charset="2"/>
              <a:buNone/>
            </a:pPr>
            <a:r>
              <a:rPr lang="en-US" altLang="zh-CN" sz="1600" dirty="0" err="1">
                <a:solidFill>
                  <a:srgbClr val="0000FF"/>
                </a:solidFill>
              </a:rPr>
              <a:t>int</a:t>
            </a:r>
            <a:r>
              <a:rPr lang="en-US" altLang="zh-CN" sz="1600" i="1" dirty="0"/>
              <a:t> </a:t>
            </a:r>
            <a:r>
              <a:rPr lang="en-US" altLang="zh-CN" sz="1600" dirty="0"/>
              <a:t>Index(</a:t>
            </a:r>
            <a:r>
              <a:rPr lang="en-US" altLang="zh-CN" sz="1600" i="1" dirty="0"/>
              <a:t>p, S</a:t>
            </a:r>
            <a:r>
              <a:rPr lang="en-US" altLang="zh-CN" sz="1600" dirty="0"/>
              <a:t>)</a:t>
            </a:r>
            <a:endParaRPr lang="en-US" altLang="zh-CN" sz="1600" i="1" dirty="0"/>
          </a:p>
          <a:p>
            <a:pPr lvl="3">
              <a:lnSpc>
                <a:spcPct val="90000"/>
              </a:lnSpc>
              <a:buFont typeface="Wingdings" panose="05000000000000000000" pitchFamily="2" charset="2"/>
              <a:buNone/>
            </a:pPr>
            <a:r>
              <a:rPr lang="en-US" altLang="zh-CN" sz="1600" dirty="0"/>
              <a:t>{     </a:t>
            </a:r>
            <a:r>
              <a:rPr lang="en-US" altLang="zh-CN" sz="1600" i="1" dirty="0" err="1"/>
              <a:t>i</a:t>
            </a:r>
            <a:r>
              <a:rPr lang="en-US" altLang="zh-CN" sz="1600" i="1" dirty="0"/>
              <a:t> </a:t>
            </a:r>
            <a:r>
              <a:rPr lang="en-US" altLang="zh-CN" sz="1600" dirty="0"/>
              <a:t>= 1;</a:t>
            </a:r>
          </a:p>
          <a:p>
            <a:pPr lvl="3">
              <a:lnSpc>
                <a:spcPct val="90000"/>
              </a:lnSpc>
              <a:buFont typeface="Wingdings" panose="05000000000000000000" pitchFamily="2" charset="2"/>
              <a:buNone/>
            </a:pPr>
            <a:r>
              <a:rPr lang="en-US" altLang="zh-CN" sz="1600" dirty="0"/>
              <a:t>      </a:t>
            </a:r>
            <a:r>
              <a:rPr lang="en-US" altLang="zh-CN" sz="1600" dirty="0">
                <a:solidFill>
                  <a:srgbClr val="0000FF"/>
                </a:solidFill>
              </a:rPr>
              <a:t>while</a:t>
            </a:r>
            <a:r>
              <a:rPr lang="en-US" altLang="zh-CN" sz="1600" dirty="0"/>
              <a:t> (</a:t>
            </a:r>
            <a:r>
              <a:rPr lang="en-US" altLang="zh-CN" sz="1600" i="1" dirty="0" err="1"/>
              <a:t>i</a:t>
            </a:r>
            <a:r>
              <a:rPr lang="en-US" altLang="zh-CN" sz="1600" dirty="0"/>
              <a:t>&lt;=Length(S)-Length(p)+1)</a:t>
            </a:r>
          </a:p>
          <a:p>
            <a:pPr lvl="3">
              <a:lnSpc>
                <a:spcPct val="90000"/>
              </a:lnSpc>
              <a:buFont typeface="Wingdings" panose="05000000000000000000" pitchFamily="2" charset="2"/>
              <a:buNone/>
            </a:pPr>
            <a:r>
              <a:rPr lang="en-US" altLang="zh-CN" sz="1600" dirty="0"/>
              <a:t>             </a:t>
            </a:r>
            <a:r>
              <a:rPr lang="en-US" altLang="zh-CN" sz="1600" dirty="0">
                <a:solidFill>
                  <a:srgbClr val="0000FF"/>
                </a:solidFill>
              </a:rPr>
              <a:t>if</a:t>
            </a:r>
            <a:r>
              <a:rPr lang="en-US" altLang="zh-CN" sz="1600" dirty="0"/>
              <a:t> (</a:t>
            </a:r>
            <a:r>
              <a:rPr lang="en-US" altLang="zh-CN" sz="1600" dirty="0" err="1"/>
              <a:t>Substr</a:t>
            </a:r>
            <a:r>
              <a:rPr lang="en-US" altLang="zh-CN" sz="1600" dirty="0"/>
              <a:t>(</a:t>
            </a:r>
            <a:r>
              <a:rPr lang="en-US" altLang="zh-CN" sz="1600" i="1" dirty="0" err="1"/>
              <a:t>S</a:t>
            </a:r>
            <a:r>
              <a:rPr lang="en-US" altLang="zh-CN" sz="1600" dirty="0" err="1"/>
              <a:t>,</a:t>
            </a:r>
            <a:r>
              <a:rPr lang="en-US" altLang="zh-CN" sz="1600" i="1" dirty="0" err="1"/>
              <a:t>i</a:t>
            </a:r>
            <a:r>
              <a:rPr lang="en-US" altLang="zh-CN" sz="1600" dirty="0"/>
              <a:t>, Length(</a:t>
            </a:r>
            <a:r>
              <a:rPr lang="en-US" altLang="zh-CN" sz="1600" i="1" dirty="0"/>
              <a:t>p</a:t>
            </a:r>
            <a:r>
              <a:rPr lang="en-US" altLang="zh-CN" sz="1600" dirty="0"/>
              <a:t>)) ==</a:t>
            </a:r>
            <a:r>
              <a:rPr lang="en-US" altLang="zh-CN" sz="1600" i="1" dirty="0"/>
              <a:t>p </a:t>
            </a:r>
            <a:r>
              <a:rPr lang="en-US" altLang="zh-CN" sz="1600" dirty="0"/>
              <a:t>)</a:t>
            </a:r>
          </a:p>
          <a:p>
            <a:pPr lvl="3">
              <a:lnSpc>
                <a:spcPct val="90000"/>
              </a:lnSpc>
              <a:buFont typeface="Wingdings" panose="05000000000000000000" pitchFamily="2" charset="2"/>
              <a:buNone/>
            </a:pPr>
            <a:r>
              <a:rPr lang="en-US" altLang="zh-CN" sz="1600" dirty="0"/>
              <a:t>                   </a:t>
            </a:r>
            <a:r>
              <a:rPr lang="en-US" altLang="zh-CN" sz="1600" dirty="0">
                <a:solidFill>
                  <a:srgbClr val="0000FF"/>
                </a:solidFill>
              </a:rPr>
              <a:t>return</a:t>
            </a:r>
            <a:r>
              <a:rPr lang="en-US" altLang="zh-CN" sz="1600" dirty="0"/>
              <a:t> </a:t>
            </a:r>
            <a:r>
              <a:rPr lang="en-US" altLang="zh-CN" sz="1600" i="1" dirty="0" err="1"/>
              <a:t>i</a:t>
            </a:r>
            <a:r>
              <a:rPr lang="en-US" altLang="zh-CN" sz="1600" dirty="0"/>
              <a:t>;</a:t>
            </a:r>
          </a:p>
          <a:p>
            <a:pPr lvl="3">
              <a:lnSpc>
                <a:spcPct val="90000"/>
              </a:lnSpc>
              <a:buFont typeface="Wingdings" panose="05000000000000000000" pitchFamily="2" charset="2"/>
              <a:buNone/>
            </a:pPr>
            <a:r>
              <a:rPr lang="en-US" altLang="zh-CN" sz="1600" dirty="0"/>
              <a:t>             </a:t>
            </a:r>
            <a:r>
              <a:rPr lang="en-US" altLang="zh-CN" sz="1600" dirty="0">
                <a:solidFill>
                  <a:srgbClr val="0000FF"/>
                </a:solidFill>
              </a:rPr>
              <a:t>else</a:t>
            </a:r>
            <a:r>
              <a:rPr lang="en-US" altLang="zh-CN" sz="1600" dirty="0"/>
              <a:t> </a:t>
            </a:r>
            <a:r>
              <a:rPr lang="en-US" altLang="zh-CN" sz="1600" i="1" dirty="0" err="1"/>
              <a:t>i</a:t>
            </a:r>
            <a:r>
              <a:rPr lang="en-US" altLang="zh-CN" sz="1600" dirty="0"/>
              <a:t>++;</a:t>
            </a:r>
          </a:p>
          <a:p>
            <a:pPr lvl="3">
              <a:lnSpc>
                <a:spcPct val="90000"/>
              </a:lnSpc>
              <a:buFont typeface="Wingdings" panose="05000000000000000000" pitchFamily="2" charset="2"/>
              <a:buNone/>
            </a:pPr>
            <a:r>
              <a:rPr lang="en-US" altLang="zh-CN" sz="1600" dirty="0"/>
              <a:t>}</a:t>
            </a:r>
          </a:p>
          <a:p>
            <a:pPr lvl="1">
              <a:lnSpc>
                <a:spcPct val="90000"/>
              </a:lnSpc>
              <a:buClr>
                <a:srgbClr val="FF0000"/>
              </a:buClr>
              <a:buFont typeface="Wingdings" panose="05000000000000000000" pitchFamily="2" charset="2"/>
              <a:buChar char="n"/>
            </a:pPr>
            <a:r>
              <a:rPr lang="zh-CN" altLang="en-US" sz="2400" b="1" dirty="0"/>
              <a:t>分析</a:t>
            </a:r>
            <a:r>
              <a:rPr lang="zh-CN" altLang="en-US" sz="2400" dirty="0"/>
              <a:t>：时间性能</a:t>
            </a:r>
            <a:r>
              <a:rPr lang="en-US" altLang="zh-CN" sz="2400" dirty="0"/>
              <a:t>——</a:t>
            </a:r>
            <a:r>
              <a:rPr lang="zh-CN" altLang="en-US" sz="2400" dirty="0">
                <a:solidFill>
                  <a:srgbClr val="FF0000"/>
                </a:solidFill>
              </a:rPr>
              <a:t>费时</a:t>
            </a:r>
          </a:p>
          <a:p>
            <a:pPr lvl="2">
              <a:lnSpc>
                <a:spcPct val="90000"/>
              </a:lnSpc>
              <a:buClr>
                <a:srgbClr val="FF0000"/>
              </a:buClr>
            </a:pPr>
            <a:r>
              <a:rPr lang="zh-CN" altLang="en-US" sz="2200" b="1" dirty="0"/>
              <a:t>改进</a:t>
            </a:r>
            <a:r>
              <a:rPr lang="en-US" altLang="zh-CN" sz="2200" dirty="0"/>
              <a:t>: KMP(Knuth-</a:t>
            </a:r>
            <a:r>
              <a:rPr lang="en-US" altLang="zh-CN" sz="2200" dirty="0" err="1"/>
              <a:t>Morria</a:t>
            </a:r>
            <a:r>
              <a:rPr lang="en-US" altLang="zh-CN" sz="2200" dirty="0"/>
              <a:t>-Pratt )</a:t>
            </a:r>
            <a:r>
              <a:rPr lang="zh-CN" altLang="en-US" sz="2200" dirty="0"/>
              <a:t>算法</a:t>
            </a:r>
            <a:endParaRPr lang="en-US" altLang="zh-CN" sz="2200" dirty="0"/>
          </a:p>
          <a:p>
            <a:pPr lvl="2">
              <a:lnSpc>
                <a:spcPct val="90000"/>
              </a:lnSpc>
              <a:buClr>
                <a:srgbClr val="FF0000"/>
              </a:buClr>
            </a:pPr>
            <a:r>
              <a:rPr lang="en-US" altLang="zh-CN" sz="2200" dirty="0" err="1"/>
              <a:t>D.E.Knuth</a:t>
            </a:r>
            <a:r>
              <a:rPr lang="zh-CN" altLang="en-US" sz="2200" dirty="0"/>
              <a:t>、</a:t>
            </a:r>
            <a:r>
              <a:rPr lang="en-US" altLang="zh-CN" sz="2200" dirty="0" err="1"/>
              <a:t>J,H,Morris</a:t>
            </a:r>
            <a:r>
              <a:rPr lang="en-US" altLang="zh-CN" sz="2200" dirty="0"/>
              <a:t> </a:t>
            </a:r>
            <a:r>
              <a:rPr lang="zh-CN" altLang="en-US" sz="2200" dirty="0"/>
              <a:t>和 </a:t>
            </a:r>
            <a:r>
              <a:rPr lang="en-US" altLang="zh-CN" sz="2200" dirty="0" err="1"/>
              <a:t>V.R.Pratt</a:t>
            </a:r>
            <a:r>
              <a:rPr lang="en-US" altLang="zh-CN" sz="2200" dirty="0"/>
              <a:t> </a:t>
            </a:r>
            <a:r>
              <a:rPr lang="zh-CN" altLang="en-US" sz="2200" dirty="0"/>
              <a:t>共同提出的</a:t>
            </a:r>
            <a:r>
              <a:rPr lang="en-US" altLang="zh-CN" sz="2200" dirty="0"/>
              <a:t>,</a:t>
            </a:r>
            <a:r>
              <a:rPr lang="zh-CN" altLang="en-US" sz="2200" dirty="0"/>
              <a:t> 相对于 </a:t>
            </a:r>
            <a:r>
              <a:rPr lang="en-US" altLang="zh-CN" sz="2200" dirty="0">
                <a:solidFill>
                  <a:srgbClr val="FF0000"/>
                </a:solidFill>
              </a:rPr>
              <a:t>Brute-Force</a:t>
            </a:r>
            <a:r>
              <a:rPr lang="zh-CN" altLang="en-US" sz="2200" dirty="0">
                <a:solidFill>
                  <a:srgbClr val="FF0000"/>
                </a:solidFill>
              </a:rPr>
              <a:t>（暴力）算法</a:t>
            </a:r>
            <a:r>
              <a:rPr lang="zh-CN" altLang="en-US" sz="2200" dirty="0"/>
              <a:t>，</a:t>
            </a:r>
            <a:r>
              <a:rPr lang="en-US" altLang="zh-CN" sz="2200" dirty="0"/>
              <a:t>KMP</a:t>
            </a:r>
            <a:r>
              <a:rPr lang="zh-CN" altLang="en-US" sz="2200" dirty="0"/>
              <a:t>主要消除了主串指针的回溯，从而提高算法效率。</a:t>
            </a:r>
          </a:p>
        </p:txBody>
      </p:sp>
      <p:grpSp>
        <p:nvGrpSpPr>
          <p:cNvPr id="5" name="组合 4"/>
          <p:cNvGrpSpPr/>
          <p:nvPr/>
        </p:nvGrpSpPr>
        <p:grpSpPr>
          <a:xfrm>
            <a:off x="5148440" y="1412776"/>
            <a:ext cx="3239984" cy="1099026"/>
            <a:chOff x="5364088" y="1196752"/>
            <a:chExt cx="3239984" cy="1099026"/>
          </a:xfrm>
        </p:grpSpPr>
        <p:sp>
          <p:nvSpPr>
            <p:cNvPr id="38916" name="文本框 38915"/>
            <p:cNvSpPr txBox="1">
              <a:spLocks noChangeArrowheads="1"/>
            </p:cNvSpPr>
            <p:nvPr/>
          </p:nvSpPr>
          <p:spPr bwMode="auto">
            <a:xfrm>
              <a:off x="5364088" y="1196752"/>
              <a:ext cx="3239984" cy="369332"/>
            </a:xfrm>
            <a:prstGeom prst="rect">
              <a:avLst/>
            </a:prstGeom>
            <a:solidFill>
              <a:srgbClr val="92D050"/>
            </a:solidFill>
            <a:ln w="28575">
              <a:solidFill>
                <a:schemeClr val="tx1"/>
              </a:solidFill>
              <a:miter lim="800000"/>
            </a:ln>
          </p:spPr>
          <p:txBody>
            <a:bodyPr wrap="square">
              <a:spAutoFit/>
            </a:bodyPr>
            <a:lstStyle/>
            <a:p>
              <a:pPr eaLnBrk="0" hangingPunct="0">
                <a:spcBef>
                  <a:spcPct val="50000"/>
                </a:spcBef>
              </a:pPr>
              <a:r>
                <a:rPr lang="zh-CN" altLang="en-US" dirty="0">
                  <a:latin typeface="Times New Roman" panose="02020603050405020304" pitchFamily="18" charset="0"/>
                  <a:cs typeface="Times New Roman" panose="02020603050405020304" pitchFamily="18" charset="0"/>
                </a:rPr>
                <a:t>字符串</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a:t>
              </a:r>
              <a:r>
                <a:rPr lang="en-US" altLang="zh-CN" i="1" dirty="0" err="1">
                  <a:solidFill>
                    <a:srgbClr val="0000FF"/>
                  </a:solidFill>
                  <a:latin typeface="Times New Roman" panose="02020603050405020304" pitchFamily="18" charset="0"/>
                  <a:ea typeface="宋体" panose="02010600030101010101" pitchFamily="2" charset="-122"/>
                </a:rPr>
                <a:t>a</a:t>
              </a:r>
              <a:r>
                <a:rPr lang="en-US" altLang="zh-CN" i="1" dirty="0" err="1">
                  <a:solidFill>
                    <a:srgbClr val="0000FF"/>
                  </a:solidFill>
                  <a:latin typeface="Times New Roman" panose="02020603050405020304" pitchFamily="18" charset="0"/>
                  <a:cs typeface="Times New Roman" panose="02020603050405020304" pitchFamily="18" charset="0"/>
                </a:rPr>
                <a:t>bcde</a:t>
              </a:r>
              <a:r>
                <a:rPr lang="en-US" altLang="zh-CN" i="1" dirty="0" err="1">
                  <a:solidFill>
                    <a:srgbClr val="0000FF"/>
                  </a:solidFill>
                  <a:latin typeface="Times New Roman" panose="02020603050405020304" pitchFamily="18" charset="0"/>
                  <a:ea typeface="宋体" panose="02010600030101010101" pitchFamily="2" charset="-122"/>
                </a:rPr>
                <a:t>a</a:t>
              </a:r>
              <a:r>
                <a:rPr lang="en-US" altLang="zh-CN" i="1" dirty="0" err="1">
                  <a:solidFill>
                    <a:srgbClr val="0000FF"/>
                  </a:solidFill>
                  <a:latin typeface="Times New Roman" panose="02020603050405020304" pitchFamily="18" charset="0"/>
                  <a:cs typeface="Times New Roman" panose="02020603050405020304" pitchFamily="18" charset="0"/>
                </a:rPr>
                <a:t>dcgtg</a:t>
              </a:r>
              <a:r>
                <a:rPr lang="en-US" altLang="zh-CN" i="1" dirty="0" err="1">
                  <a:solidFill>
                    <a:srgbClr val="0000FF"/>
                  </a:solidFill>
                  <a:latin typeface="Times New Roman" panose="02020603050405020304" pitchFamily="18" charset="0"/>
                  <a:ea typeface="宋体" panose="02010600030101010101" pitchFamily="2" charset="-122"/>
                </a:rPr>
                <a:t>a</a:t>
              </a:r>
              <a:r>
                <a:rPr lang="en-US" altLang="zh-CN" i="1" dirty="0" err="1">
                  <a:solidFill>
                    <a:srgbClr val="0000FF"/>
                  </a:solidFill>
                  <a:latin typeface="Times New Roman" panose="02020603050405020304" pitchFamily="18" charset="0"/>
                  <a:cs typeface="Times New Roman" panose="02020603050405020304" pitchFamily="18" charset="0"/>
                </a:rPr>
                <a:t>das</a:t>
              </a:r>
              <a:r>
                <a:rPr lang="en-US" altLang="zh-CN" dirty="0">
                  <a:latin typeface="Times New Roman" panose="02020603050405020304" pitchFamily="18" charset="0"/>
                  <a:cs typeface="Times New Roman" panose="02020603050405020304" pitchFamily="18" charset="0"/>
                </a:rPr>
                <a:t>… </a:t>
              </a:r>
            </a:p>
          </p:txBody>
        </p:sp>
        <p:sp>
          <p:nvSpPr>
            <p:cNvPr id="38917" name="文本框 38916"/>
            <p:cNvSpPr txBox="1">
              <a:spLocks noChangeArrowheads="1"/>
            </p:cNvSpPr>
            <p:nvPr/>
          </p:nvSpPr>
          <p:spPr bwMode="auto">
            <a:xfrm>
              <a:off x="6156176" y="1926446"/>
              <a:ext cx="936104" cy="369332"/>
            </a:xfrm>
            <a:prstGeom prst="rect">
              <a:avLst/>
            </a:prstGeom>
            <a:solidFill>
              <a:srgbClr val="92D050"/>
            </a:solidFill>
            <a:ln w="28575">
              <a:solidFill>
                <a:schemeClr val="tx1"/>
              </a:solidFill>
              <a:miter lim="800000"/>
            </a:ln>
          </p:spPr>
          <p:txBody>
            <a:bodyPr wrap="square">
              <a:spAutoFit/>
            </a:bodyPr>
            <a:lstStyle/>
            <a:p>
              <a:pPr eaLnBrk="0" hangingPunct="0">
                <a:spcBef>
                  <a:spcPct val="50000"/>
                </a:spcBef>
              </a:pPr>
              <a:r>
                <a:rPr lang="zh-CN" altLang="en-US" dirty="0">
                  <a:latin typeface="Arial" panose="020B0604020202020204" pitchFamily="34" charset="0"/>
                </a:rPr>
                <a:t>模式</a:t>
              </a:r>
              <a:r>
                <a:rPr lang="en-US" altLang="zh-CN" i="1" dirty="0">
                  <a:solidFill>
                    <a:srgbClr val="FF0000"/>
                  </a:solidFill>
                  <a:latin typeface="Times New Roman" panose="02020603050405020304" pitchFamily="18" charset="0"/>
                  <a:cs typeface="Times New Roman" panose="02020603050405020304" pitchFamily="18" charset="0"/>
                </a:rPr>
                <a:t>ad</a:t>
              </a:r>
            </a:p>
          </p:txBody>
        </p:sp>
        <p:sp>
          <p:nvSpPr>
            <p:cNvPr id="38918" name="直接连接符 38917"/>
            <p:cNvSpPr>
              <a:spLocks noChangeShapeType="1"/>
            </p:cNvSpPr>
            <p:nvPr/>
          </p:nvSpPr>
          <p:spPr bwMode="auto">
            <a:xfrm flipV="1">
              <a:off x="6627451" y="1566084"/>
              <a:ext cx="0" cy="360362"/>
            </a:xfrm>
            <a:prstGeom prst="line">
              <a:avLst/>
            </a:prstGeom>
            <a:noFill/>
            <a:ln w="28575">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grpSp>
      <p:sp>
        <p:nvSpPr>
          <p:cNvPr id="2"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Times New Roman" panose="02020603050405020304" pitchFamily="18" charset="0"/>
            </a:endParaRPr>
          </a:p>
        </p:txBody>
      </p:sp>
      <p:grpSp>
        <p:nvGrpSpPr>
          <p:cNvPr id="9" name="组合 8"/>
          <p:cNvGrpSpPr/>
          <p:nvPr/>
        </p:nvGrpSpPr>
        <p:grpSpPr>
          <a:xfrm>
            <a:off x="323528" y="116632"/>
            <a:ext cx="3507240" cy="663172"/>
            <a:chOff x="827584" y="5026748"/>
            <a:chExt cx="3507240" cy="663172"/>
          </a:xfrm>
        </p:grpSpPr>
        <p:sp>
          <p:nvSpPr>
            <p:cNvPr id="10"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827584" y="5026748"/>
              <a:ext cx="350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5.5 </a:t>
              </a:r>
              <a:r>
                <a:rPr lang="zh-CN" altLang="en-US" sz="3600" b="1" dirty="0">
                  <a:latin typeface="Times New Roman" panose="02020603050405020304" pitchFamily="18" charset="0"/>
                  <a:ea typeface="黑体" panose="02010609060101010101" pitchFamily="49" charset="-122"/>
                </a:rPr>
                <a:t>串</a:t>
              </a:r>
            </a:p>
          </p:txBody>
        </p:sp>
        <p:pic>
          <p:nvPicPr>
            <p:cNvPr id="12" name="图片 11"/>
            <p:cNvPicPr>
              <a:picLocks noChangeAspect="1"/>
            </p:cNvPicPr>
            <p:nvPr/>
          </p:nvPicPr>
          <p:blipFill>
            <a:blip r:embed="rId2" cstate="print"/>
            <a:stretch>
              <a:fillRect/>
            </a:stretch>
          </p:blipFill>
          <p:spPr>
            <a:xfrm>
              <a:off x="1199659" y="5205012"/>
              <a:ext cx="420013" cy="322083"/>
            </a:xfrm>
            <a:prstGeom prst="rect">
              <a:avLst/>
            </a:prstGeom>
          </p:spPr>
        </p:pic>
      </p:grpSp>
      <p:grpSp>
        <p:nvGrpSpPr>
          <p:cNvPr id="6" name="组合 5"/>
          <p:cNvGrpSpPr/>
          <p:nvPr/>
        </p:nvGrpSpPr>
        <p:grpSpPr>
          <a:xfrm>
            <a:off x="5122186" y="2745469"/>
            <a:ext cx="3942804" cy="1376025"/>
            <a:chOff x="5093692" y="2429446"/>
            <a:chExt cx="3942804" cy="1376025"/>
          </a:xfrm>
        </p:grpSpPr>
        <p:sp>
          <p:nvSpPr>
            <p:cNvPr id="3" name="矩形 2"/>
            <p:cNvSpPr/>
            <p:nvPr/>
          </p:nvSpPr>
          <p:spPr>
            <a:xfrm>
              <a:off x="5093692" y="2429446"/>
              <a:ext cx="3942804" cy="369332"/>
            </a:xfrm>
            <a:prstGeom prst="rect">
              <a:avLst/>
            </a:prstGeom>
            <a:solidFill>
              <a:srgbClr val="92D050"/>
            </a:solidFill>
            <a:ln w="25400">
              <a:solidFill>
                <a:schemeClr val="tx1"/>
              </a:solidFill>
            </a:ln>
          </p:spPr>
          <p:txBody>
            <a:bodyPr wrap="square">
              <a:spAutoFit/>
            </a:bodyPr>
            <a:lstStyle/>
            <a:p>
              <a:r>
                <a:rPr lang="en-US" altLang="zh-CN" dirty="0">
                  <a:latin typeface="Times New Roman" panose="02020603050405020304" pitchFamily="18" charset="0"/>
                  <a:ea typeface="宋体" panose="02010600030101010101" pitchFamily="2" charset="-122"/>
                </a:rPr>
                <a:t>DNA</a:t>
              </a:r>
              <a:r>
                <a:rPr lang="zh-CN" altLang="en-US" dirty="0">
                  <a:latin typeface="宋体" panose="02010600030101010101" pitchFamily="2" charset="-122"/>
                  <a:ea typeface="宋体" panose="02010600030101010101" pitchFamily="2" charset="-122"/>
                </a:rPr>
                <a:t>序列</a:t>
              </a:r>
              <a:r>
                <a:rPr lang="en-US"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rPr>
                <a:t>…</a:t>
              </a:r>
              <a:r>
                <a:rPr lang="en-US" altLang="zh-CN" i="1" dirty="0" err="1">
                  <a:solidFill>
                    <a:srgbClr val="0000FF"/>
                  </a:solidFill>
                  <a:latin typeface="Times New Roman" panose="02020603050405020304" pitchFamily="18" charset="0"/>
                  <a:ea typeface="宋体" panose="02010600030101010101" pitchFamily="2" charset="-122"/>
                </a:rPr>
                <a:t>cgcatatctgtgcttatacgata</a:t>
              </a:r>
              <a:r>
                <a:rPr lang="en-US" altLang="zh-CN" dirty="0">
                  <a:latin typeface="Times New Roman" panose="02020603050405020304" pitchFamily="18" charset="0"/>
                  <a:ea typeface="宋体" panose="02010600030101010101" pitchFamily="2" charset="-122"/>
                </a:rPr>
                <a:t>…</a:t>
              </a:r>
              <a:endParaRPr lang="en-US" altLang="zh-CN" sz="1200" dirty="0">
                <a:latin typeface="宋体" panose="02010600030101010101" pitchFamily="2" charset="-122"/>
                <a:ea typeface="宋体" panose="02010600030101010101" pitchFamily="2" charset="-122"/>
              </a:endParaRPr>
            </a:p>
          </p:txBody>
        </p:sp>
        <p:sp>
          <p:nvSpPr>
            <p:cNvPr id="4" name="矩形 3"/>
            <p:cNvSpPr/>
            <p:nvPr/>
          </p:nvSpPr>
          <p:spPr>
            <a:xfrm>
              <a:off x="6367562" y="3159140"/>
              <a:ext cx="2236510" cy="646331"/>
            </a:xfrm>
            <a:prstGeom prst="rect">
              <a:avLst/>
            </a:prstGeom>
            <a:solidFill>
              <a:srgbClr val="92D050"/>
            </a:solidFill>
            <a:ln w="25400">
              <a:solidFill>
                <a:schemeClr val="tx1"/>
              </a:solidFill>
            </a:ln>
          </p:spPr>
          <p:txBody>
            <a:bodyPr wrap="none">
              <a:spAutoFit/>
            </a:bodyPr>
            <a:lstStyle/>
            <a:p>
              <a:r>
                <a:rPr lang="zh-CN" altLang="en-US" dirty="0">
                  <a:solidFill>
                    <a:srgbClr val="FF0000"/>
                  </a:solidFill>
                  <a:latin typeface="宋体" panose="02010600030101010101" pitchFamily="2" charset="-122"/>
                  <a:ea typeface="宋体" panose="02010600030101010101" pitchFamily="2" charset="-122"/>
                </a:rPr>
                <a:t>模式</a:t>
              </a:r>
              <a:r>
                <a:rPr lang="en-US" altLang="zh-CN" i="1" dirty="0">
                  <a:solidFill>
                    <a:srgbClr val="FF0000"/>
                  </a:solidFill>
                  <a:latin typeface="Times New Roman" panose="02020603050405020304" pitchFamily="18" charset="0"/>
                  <a:ea typeface="宋体" panose="02010600030101010101" pitchFamily="2" charset="-122"/>
                </a:rPr>
                <a:t>a</a:t>
              </a:r>
              <a:r>
                <a:rPr lang="en-US" altLang="zh-CN" dirty="0">
                  <a:solidFill>
                    <a:srgbClr val="FF0000"/>
                  </a:solidFill>
                  <a:latin typeface="Times New Roman" panose="02020603050405020304" pitchFamily="18" charset="0"/>
                  <a:ea typeface="宋体" panose="02010600030101010101" pitchFamily="2" charset="-122"/>
                </a:rPr>
                <a:t>¢[0,2]</a:t>
              </a:r>
              <a:r>
                <a:rPr lang="en-US" altLang="zh-CN" i="1" dirty="0">
                  <a:solidFill>
                    <a:srgbClr val="FF0000"/>
                  </a:solidFill>
                  <a:latin typeface="Times New Roman" panose="02020603050405020304" pitchFamily="18" charset="0"/>
                  <a:ea typeface="宋体" panose="02010600030101010101" pitchFamily="2" charset="-122"/>
                </a:rPr>
                <a:t>c </a:t>
              </a:r>
            </a:p>
            <a:p>
              <a:r>
                <a:rPr lang="zh-CN" altLang="en-US" dirty="0">
                  <a:latin typeface="宋体" panose="02010600030101010101" pitchFamily="2" charset="-122"/>
                  <a:ea typeface="宋体" panose="02010600030101010101" pitchFamily="2" charset="-122"/>
                </a:rPr>
                <a:t>指代</a:t>
              </a:r>
              <a:r>
                <a:rPr lang="en-US" altLang="zh-CN" i="1" dirty="0" err="1">
                  <a:latin typeface="Times New Roman" panose="02020603050405020304" pitchFamily="18" charset="0"/>
                  <a:ea typeface="宋体" panose="02010600030101010101" pitchFamily="2" charset="-122"/>
                </a:rPr>
                <a:t>acg</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ac</a:t>
              </a:r>
              <a:r>
                <a:rPr lang="en-US" altLang="zh-CN" dirty="0">
                  <a:latin typeface="Times New Roman" panose="02020603050405020304" pitchFamily="18" charset="0"/>
                  <a:ea typeface="宋体" panose="02010600030101010101" pitchFamily="2" charset="-122"/>
                </a:rPr>
                <a:t>, </a:t>
              </a:r>
              <a:r>
                <a:rPr lang="en-US" altLang="zh-CN" i="1" dirty="0" err="1">
                  <a:latin typeface="Times New Roman" panose="02020603050405020304" pitchFamily="18" charset="0"/>
                  <a:ea typeface="宋体" panose="02010600030101010101" pitchFamily="2" charset="-122"/>
                </a:rPr>
                <a:t>attc</a:t>
              </a:r>
              <a:r>
                <a:rPr lang="en-US" altLang="zh-CN" dirty="0">
                  <a:latin typeface="Times New Roman" panose="02020603050405020304" pitchFamily="18" charset="0"/>
                  <a:ea typeface="宋体" panose="02010600030101010101" pitchFamily="2" charset="-122"/>
                </a:rPr>
                <a:t>……</a:t>
              </a:r>
              <a:endParaRPr lang="en-US" altLang="zh-CN" sz="1200" dirty="0">
                <a:latin typeface="宋体" panose="02010600030101010101" pitchFamily="2" charset="-122"/>
                <a:ea typeface="宋体" panose="02010600030101010101" pitchFamily="2" charset="-122"/>
              </a:endParaRPr>
            </a:p>
          </p:txBody>
        </p:sp>
        <p:sp>
          <p:nvSpPr>
            <p:cNvPr id="13" name="直接连接符 12"/>
            <p:cNvSpPr>
              <a:spLocks noChangeShapeType="1"/>
            </p:cNvSpPr>
            <p:nvPr/>
          </p:nvSpPr>
          <p:spPr bwMode="auto">
            <a:xfrm flipV="1">
              <a:off x="6516216" y="2798778"/>
              <a:ext cx="0" cy="360362"/>
            </a:xfrm>
            <a:prstGeom prst="line">
              <a:avLst/>
            </a:prstGeom>
            <a:noFill/>
            <a:ln w="28575">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cs typeface="Times New Roman" panose="02020603050405020304" pitchFamily="18" charset="0"/>
              </a:endParaRP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915">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915">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915">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915">
                                            <p:txEl>
                                              <p:pRg st="11" end="1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9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dirty="0">
                  <a:ea typeface="微软雅黑" panose="020B0503020204020204" pitchFamily="34" charset="-122"/>
                </a:endParaRPr>
              </a:p>
            </p:txBody>
          </p:sp>
          <p:sp>
            <p:nvSpPr>
              <p:cNvPr id="8"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anose="020B0503020204020204"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5.6  </a:t>
              </a:r>
              <a:r>
                <a:rPr lang="zh-CN" altLang="en-US" sz="3600" b="1" dirty="0">
                  <a:latin typeface="Times New Roman" panose="02020603050405020304" pitchFamily="18" charset="0"/>
                  <a:ea typeface="黑体" panose="02010609060101010101" pitchFamily="49" charset="-122"/>
                </a:rPr>
                <a:t>本章小结</a:t>
              </a:r>
            </a:p>
          </p:txBody>
        </p:sp>
      </p:grpSp>
      <p:grpSp>
        <p:nvGrpSpPr>
          <p:cNvPr id="9" name="组合 8"/>
          <p:cNvGrpSpPr/>
          <p:nvPr/>
        </p:nvGrpSpPr>
        <p:grpSpPr>
          <a:xfrm>
            <a:off x="927100" y="1114100"/>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7"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8" name="Freeform 5"/>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grpSp>
        <p:nvGrpSpPr>
          <p:cNvPr id="29" name="组合 28"/>
          <p:cNvGrpSpPr/>
          <p:nvPr/>
        </p:nvGrpSpPr>
        <p:grpSpPr>
          <a:xfrm>
            <a:off x="1047914" y="4189105"/>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47922" y="4887339"/>
            <a:ext cx="6810376" cy="430887"/>
          </a:xfrm>
          <a:prstGeom prst="rect">
            <a:avLst/>
          </a:prstGeom>
        </p:spPr>
        <p:txBody>
          <a:bodyPr wrap="square">
            <a:spAutoFit/>
          </a:bodyPr>
          <a:lstStyle/>
          <a:p>
            <a:pPr marL="342900" indent="-342900">
              <a:spcBef>
                <a:spcPts val="600"/>
              </a:spcBef>
              <a:buClr>
                <a:srgbClr val="FF0000"/>
              </a:buClr>
              <a:buFont typeface="Wingdings" panose="05000000000000000000" pitchFamily="2" charset="2"/>
              <a:buChar char="Ø"/>
            </a:pPr>
            <a:r>
              <a:rPr lang="zh-CN" altLang="en-US" sz="2200" dirty="0"/>
              <a:t>线性表、栈、队列的区别与联系</a:t>
            </a:r>
            <a:r>
              <a:rPr lang="zh-CN" altLang="en-US" sz="2200" dirty="0">
                <a:solidFill>
                  <a:srgbClr val="FF0000"/>
                </a:solidFill>
                <a:latin typeface="Times New Roman" panose="02020603050405020304" pitchFamily="18" charset="0"/>
                <a:ea typeface="黑体" panose="02010609060101010101" pitchFamily="49" charset="-122"/>
              </a:rPr>
              <a:t>？</a:t>
            </a:r>
            <a:endParaRPr lang="en-US" altLang="zh-CN" sz="2200" dirty="0">
              <a:solidFill>
                <a:srgbClr val="FF0000"/>
              </a:solidFill>
              <a:latin typeface="Times New Roman" panose="02020603050405020304" pitchFamily="18" charset="0"/>
              <a:ea typeface="黑体" panose="02010609060101010101" pitchFamily="49" charset="-122"/>
            </a:endParaRPr>
          </a:p>
        </p:txBody>
      </p:sp>
      <p:sp>
        <p:nvSpPr>
          <p:cNvPr id="2" name="矩形 1"/>
          <p:cNvSpPr/>
          <p:nvPr/>
        </p:nvSpPr>
        <p:spPr>
          <a:xfrm>
            <a:off x="1472472" y="1719298"/>
            <a:ext cx="6035533" cy="2092881"/>
          </a:xfrm>
          <a:prstGeom prst="rect">
            <a:avLst/>
          </a:prstGeom>
        </p:spPr>
        <p:txBody>
          <a:bodyPr wrap="square">
            <a:spAutoFit/>
          </a:bodyPr>
          <a:lstStyle/>
          <a:p>
            <a:pPr marL="285750" indent="-285750" eaLnBrk="1" hangingPunct="1">
              <a:spcBef>
                <a:spcPts val="600"/>
              </a:spcBef>
              <a:buClr>
                <a:srgbClr val="FF0000"/>
              </a:buClr>
              <a:buFont typeface="Wingdings" panose="05000000000000000000" pitchFamily="2" charset="2"/>
              <a:buChar char="Ø"/>
            </a:pPr>
            <a:r>
              <a:rPr lang="zh-CN" altLang="en-US" sz="2200" dirty="0"/>
              <a:t>线性表的相关概念：定义、运算及其</a:t>
            </a:r>
            <a:r>
              <a:rPr lang="en-US" altLang="zh-CN" sz="2200" dirty="0"/>
              <a:t>C++</a:t>
            </a:r>
            <a:r>
              <a:rPr lang="zh-CN" altLang="en-US" sz="2200" dirty="0"/>
              <a:t>描述</a:t>
            </a:r>
          </a:p>
          <a:p>
            <a:pPr marL="285750" indent="-285750" eaLnBrk="1" hangingPunct="1">
              <a:spcBef>
                <a:spcPts val="600"/>
              </a:spcBef>
              <a:buClr>
                <a:srgbClr val="FF0000"/>
              </a:buClr>
              <a:buFont typeface="Wingdings" panose="05000000000000000000" pitchFamily="2" charset="2"/>
              <a:buChar char="Ø"/>
            </a:pPr>
            <a:r>
              <a:rPr lang="zh-CN" altLang="en-US" sz="2200" dirty="0"/>
              <a:t>顺序存储结构及其描述，顺序表运算的实现</a:t>
            </a:r>
          </a:p>
          <a:p>
            <a:pPr marL="285750" indent="-285750" eaLnBrk="1" hangingPunct="1">
              <a:spcBef>
                <a:spcPts val="600"/>
              </a:spcBef>
              <a:buClr>
                <a:srgbClr val="FF0000"/>
              </a:buClr>
              <a:buFont typeface="Wingdings" panose="05000000000000000000" pitchFamily="2" charset="2"/>
              <a:buChar char="Ø"/>
            </a:pPr>
            <a:r>
              <a:rPr lang="zh-CN" altLang="en-US" sz="2200" dirty="0"/>
              <a:t>链表存储结构及其描述，链表中运算的实现</a:t>
            </a:r>
          </a:p>
          <a:p>
            <a:pPr marL="285750" indent="-285750" eaLnBrk="1" hangingPunct="1">
              <a:spcBef>
                <a:spcPts val="600"/>
              </a:spcBef>
              <a:buClr>
                <a:srgbClr val="FF0000"/>
              </a:buClr>
              <a:buFont typeface="Wingdings" panose="05000000000000000000" pitchFamily="2" charset="2"/>
              <a:buChar char="Ø"/>
            </a:pPr>
            <a:r>
              <a:rPr lang="zh-CN" altLang="en-US" sz="2200" dirty="0"/>
              <a:t>其他形式的链表结构 </a:t>
            </a:r>
          </a:p>
          <a:p>
            <a:pPr marL="285750" indent="-285750" eaLnBrk="1" hangingPunct="1">
              <a:spcBef>
                <a:spcPts val="600"/>
              </a:spcBef>
              <a:buClr>
                <a:srgbClr val="FF0000"/>
              </a:buClr>
              <a:buFont typeface="Wingdings" panose="05000000000000000000" pitchFamily="2" charset="2"/>
              <a:buChar char="Ø"/>
            </a:pPr>
            <a:r>
              <a:rPr lang="zh-CN" altLang="en-US" sz="2200" dirty="0"/>
              <a:t>串的相关概念：定义、运算存储结构</a:t>
            </a: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pPr>
                <a:defRPr/>
              </a:pPr>
              <a:t>43</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ppt_x"/>
                                          </p:val>
                                        </p:tav>
                                        <p:tav tm="100000">
                                          <p:val>
                                            <p:strVal val="#ppt_x"/>
                                          </p:val>
                                        </p:tav>
                                      </p:tavLst>
                                    </p:anim>
                                    <p:anim calcmode="lin" valueType="num">
                                      <p:cBhvr additive="base">
                                        <p:cTn id="3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box(in)">
                                      <p:cBhvr>
                                        <p:cTn id="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28674"/>
          <p:cNvSpPr>
            <a:spLocks noGrp="1" noChangeArrowheads="1"/>
          </p:cNvSpPr>
          <p:nvPr>
            <p:ph idx="1"/>
          </p:nvPr>
        </p:nvSpPr>
        <p:spPr>
          <a:xfrm>
            <a:off x="457200" y="1052736"/>
            <a:ext cx="8229600" cy="5040561"/>
          </a:xfrm>
        </p:spPr>
        <p:txBody>
          <a:bodyPr/>
          <a:lstStyle/>
          <a:p>
            <a:pPr marL="495300" indent="-495300" eaLnBrk="1" hangingPunct="1">
              <a:spcBef>
                <a:spcPts val="1200"/>
              </a:spcBef>
              <a:buFont typeface="Wingdings" panose="05000000000000000000" pitchFamily="2" charset="2"/>
              <a:buNone/>
            </a:pPr>
            <a:r>
              <a:rPr lang="en-US" altLang="zh-CN" sz="2600" b="1" dirty="0">
                <a:solidFill>
                  <a:srgbClr val="FF0000"/>
                </a:solidFill>
              </a:rPr>
              <a:t>1.   </a:t>
            </a:r>
            <a:r>
              <a:rPr lang="zh-CN" altLang="en-US" sz="2400" b="1" dirty="0"/>
              <a:t>试用</a:t>
            </a:r>
            <a:r>
              <a:rPr lang="zh-CN" altLang="en-US" sz="2400" b="1" dirty="0">
                <a:solidFill>
                  <a:srgbClr val="0000FF"/>
                </a:solidFill>
              </a:rPr>
              <a:t>顺序表表示集合</a:t>
            </a:r>
            <a:r>
              <a:rPr lang="zh-CN" altLang="en-US" sz="2400" b="1" dirty="0"/>
              <a:t>，并确定合适的约定，在此基础上编写算法以实现集合的交、并、差等运算，并分析各算法的时间性能。</a:t>
            </a:r>
          </a:p>
          <a:p>
            <a:pPr marL="495300" indent="-495300" eaLnBrk="1" hangingPunct="1">
              <a:spcBef>
                <a:spcPts val="1200"/>
              </a:spcBef>
              <a:buFont typeface="Wingdings" panose="05000000000000000000" pitchFamily="2" charset="2"/>
              <a:buNone/>
            </a:pPr>
            <a:r>
              <a:rPr lang="en-US" altLang="zh-CN" sz="2400" b="1" dirty="0">
                <a:solidFill>
                  <a:srgbClr val="FF0000"/>
                </a:solidFill>
              </a:rPr>
              <a:t>2.   </a:t>
            </a:r>
            <a:r>
              <a:rPr lang="zh-CN" altLang="en-US" sz="2400" b="1" dirty="0"/>
              <a:t>假设</a:t>
            </a:r>
            <a:r>
              <a:rPr lang="zh-CN" altLang="en-US" sz="2400" b="1" dirty="0">
                <a:solidFill>
                  <a:srgbClr val="0000FF"/>
                </a:solidFill>
              </a:rPr>
              <a:t>顺序表</a:t>
            </a:r>
            <a:r>
              <a:rPr lang="en-US" altLang="zh-CN" sz="2400" b="1" i="1" dirty="0">
                <a:solidFill>
                  <a:srgbClr val="0000FF"/>
                </a:solidFill>
              </a:rPr>
              <a:t>L</a:t>
            </a:r>
            <a:r>
              <a:rPr lang="zh-CN" altLang="en-US" sz="2400" b="1" dirty="0"/>
              <a:t>中的元素递增有序，设计算法在顺序表中插入元素</a:t>
            </a:r>
            <a:r>
              <a:rPr lang="en-US" altLang="zh-CN" sz="2400" b="1" i="1" dirty="0"/>
              <a:t>x</a:t>
            </a:r>
            <a:r>
              <a:rPr lang="zh-CN" altLang="en-US" sz="2400" b="1" dirty="0"/>
              <a:t>，要求插入后仍保持其递增有序特性，并要求时间尽可能少。</a:t>
            </a:r>
          </a:p>
          <a:p>
            <a:pPr marL="495300" indent="-495300" eaLnBrk="1" hangingPunct="1">
              <a:spcBef>
                <a:spcPts val="1200"/>
              </a:spcBef>
              <a:buFont typeface="Wingdings" panose="05000000000000000000" pitchFamily="2" charset="2"/>
              <a:buNone/>
            </a:pPr>
            <a:r>
              <a:rPr lang="en-US" altLang="zh-CN" sz="2400" b="1" dirty="0">
                <a:solidFill>
                  <a:srgbClr val="FF0000"/>
                </a:solidFill>
              </a:rPr>
              <a:t>3.   </a:t>
            </a:r>
            <a:r>
              <a:rPr lang="zh-CN" altLang="en-US" sz="2400" b="1" dirty="0"/>
              <a:t>假设</a:t>
            </a:r>
            <a:r>
              <a:rPr lang="zh-CN" altLang="en-US" sz="2400" b="1" dirty="0">
                <a:solidFill>
                  <a:srgbClr val="0000FF"/>
                </a:solidFill>
              </a:rPr>
              <a:t>顺序表</a:t>
            </a:r>
            <a:r>
              <a:rPr lang="en-US" altLang="zh-CN" sz="2400" b="1" i="1" dirty="0">
                <a:solidFill>
                  <a:srgbClr val="0000FF"/>
                </a:solidFill>
              </a:rPr>
              <a:t>L</a:t>
            </a:r>
            <a:r>
              <a:rPr lang="zh-CN" altLang="en-US" sz="2400" b="1" dirty="0"/>
              <a:t>中的元素按从小到大的次序排列，设计算法以删除表中重复的元素</a:t>
            </a:r>
            <a:r>
              <a:rPr lang="en-US" altLang="zh-CN" sz="2400" b="1" dirty="0"/>
              <a:t>, </a:t>
            </a:r>
            <a:r>
              <a:rPr lang="zh-CN" altLang="en-US" sz="2400" b="1" dirty="0"/>
              <a:t>并要求时间尽可能少。要求：</a:t>
            </a:r>
          </a:p>
          <a:p>
            <a:pPr marL="495300" indent="-495300" eaLnBrk="1" hangingPunct="1">
              <a:spcBef>
                <a:spcPts val="1200"/>
              </a:spcBef>
              <a:buFont typeface="Wingdings" panose="05000000000000000000" pitchFamily="2" charset="2"/>
              <a:buNone/>
            </a:pPr>
            <a:r>
              <a:rPr lang="zh-CN" altLang="en-US" sz="2400" b="1" dirty="0">
                <a:solidFill>
                  <a:srgbClr val="FF0000"/>
                </a:solidFill>
              </a:rPr>
              <a:t>（</a:t>
            </a:r>
            <a:r>
              <a:rPr lang="en-US" altLang="zh-CN" sz="2400" b="1" dirty="0">
                <a:solidFill>
                  <a:srgbClr val="FF0000"/>
                </a:solidFill>
              </a:rPr>
              <a:t>1</a:t>
            </a:r>
            <a:r>
              <a:rPr lang="zh-CN" altLang="en-US" sz="2400" b="1" dirty="0">
                <a:solidFill>
                  <a:srgbClr val="FF0000"/>
                </a:solidFill>
              </a:rPr>
              <a:t>）</a:t>
            </a:r>
            <a:r>
              <a:rPr lang="zh-CN" altLang="en-US" sz="2400" b="1" dirty="0"/>
              <a:t>对顺序表（</a:t>
            </a:r>
            <a:r>
              <a:rPr lang="en-US" altLang="zh-CN" sz="2400" b="1" dirty="0"/>
              <a:t>1,1,2,2,2,3,4,5,5,5,6,6,7,7,8,8,8,9</a:t>
            </a:r>
            <a:r>
              <a:rPr lang="zh-CN" altLang="en-US" sz="2400" b="1" dirty="0"/>
              <a:t>）模拟执行 </a:t>
            </a:r>
            <a:r>
              <a:rPr lang="en-US" altLang="zh-CN" sz="2400" b="1" dirty="0"/>
              <a:t>   </a:t>
            </a:r>
          </a:p>
          <a:p>
            <a:pPr marL="495300" indent="-495300" eaLnBrk="1" hangingPunct="1">
              <a:spcBef>
                <a:spcPts val="1200"/>
              </a:spcBef>
              <a:buFont typeface="Wingdings" panose="05000000000000000000" pitchFamily="2" charset="2"/>
              <a:buNone/>
            </a:pPr>
            <a:r>
              <a:rPr lang="en-US" altLang="zh-CN" sz="2400" b="1" dirty="0"/>
              <a:t>          </a:t>
            </a:r>
            <a:r>
              <a:rPr lang="zh-CN" altLang="en-US" sz="2400" b="1" dirty="0"/>
              <a:t>本算法，并统计移动元素的次数。</a:t>
            </a:r>
          </a:p>
          <a:p>
            <a:pPr marL="495300" indent="-495300" eaLnBrk="1" hangingPunct="1">
              <a:spcBef>
                <a:spcPts val="1200"/>
              </a:spcBef>
              <a:buFont typeface="Wingdings" panose="05000000000000000000" pitchFamily="2" charset="2"/>
              <a:buNone/>
            </a:pPr>
            <a:r>
              <a:rPr lang="zh-CN" altLang="en-US" sz="2400" b="1" dirty="0">
                <a:solidFill>
                  <a:srgbClr val="FF0000"/>
                </a:solidFill>
              </a:rPr>
              <a:t>（</a:t>
            </a:r>
            <a:r>
              <a:rPr lang="en-US" altLang="zh-CN" sz="2400" b="1" dirty="0">
                <a:solidFill>
                  <a:srgbClr val="FF0000"/>
                </a:solidFill>
              </a:rPr>
              <a:t>2</a:t>
            </a:r>
            <a:r>
              <a:rPr lang="zh-CN" altLang="en-US" sz="2400" b="1" dirty="0">
                <a:solidFill>
                  <a:srgbClr val="FF0000"/>
                </a:solidFill>
              </a:rPr>
              <a:t>）</a:t>
            </a:r>
            <a:r>
              <a:rPr lang="zh-CN" altLang="en-US" sz="2400" b="1" dirty="0"/>
              <a:t>分析算法的时间性能。</a:t>
            </a:r>
          </a:p>
          <a:p>
            <a:pPr marL="495300" indent="-495300" eaLnBrk="1" hangingPunct="1">
              <a:spcBef>
                <a:spcPts val="1200"/>
              </a:spcBef>
              <a:buFont typeface="Wingdings" panose="05000000000000000000" pitchFamily="2" charset="2"/>
              <a:buNone/>
            </a:pPr>
            <a:endParaRPr lang="zh-CN" altLang="en-US" sz="2600" b="1" dirty="0"/>
          </a:p>
          <a:p>
            <a:pPr marL="495300" indent="-495300" eaLnBrk="1" hangingPunct="1">
              <a:spcBef>
                <a:spcPts val="1200"/>
              </a:spcBef>
              <a:buFont typeface="Wingdings" panose="05000000000000000000" pitchFamily="2" charset="2"/>
              <a:buNone/>
            </a:pPr>
            <a:endParaRPr lang="zh-CN" altLang="en-US" sz="2600" b="1" dirty="0"/>
          </a:p>
        </p:txBody>
      </p:sp>
      <p:sp>
        <p:nvSpPr>
          <p:cNvPr id="28676"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08B316E-ABC9-4CD0-AE07-93B1BC3514ED}" type="slidenum">
              <a:rPr lang="zh-CN" altLang="en-US" smtClean="0"/>
              <a:pPr/>
              <a:t>44</a:t>
            </a:fld>
            <a:endParaRPr lang="zh-CN" altLang="en-US"/>
          </a:p>
        </p:txBody>
      </p:sp>
      <p:grpSp>
        <p:nvGrpSpPr>
          <p:cNvPr id="7" name="组合 6"/>
          <p:cNvGrpSpPr/>
          <p:nvPr/>
        </p:nvGrpSpPr>
        <p:grpSpPr>
          <a:xfrm>
            <a:off x="539552" y="66293"/>
            <a:ext cx="1971209" cy="696929"/>
            <a:chOff x="973123" y="4906917"/>
            <a:chExt cx="1971209" cy="696929"/>
          </a:xfrm>
        </p:grpSpPr>
        <p:sp>
          <p:nvSpPr>
            <p:cNvPr id="8" name="矩形 7"/>
            <p:cNvSpPr/>
            <p:nvPr/>
          </p:nvSpPr>
          <p:spPr>
            <a:xfrm>
              <a:off x="1523750" y="4964472"/>
              <a:ext cx="1420582"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作业：</a:t>
              </a:r>
            </a:p>
          </p:txBody>
        </p:sp>
        <p:pic>
          <p:nvPicPr>
            <p:cNvPr id="9" name="图片 8"/>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41985"/>
          <p:cNvSpPr>
            <a:spLocks noGrp="1" noChangeArrowheads="1"/>
          </p:cNvSpPr>
          <p:nvPr>
            <p:ph type="title"/>
          </p:nvPr>
        </p:nvSpPr>
        <p:spPr/>
        <p:txBody>
          <a:bodyPr/>
          <a:lstStyle/>
          <a:p>
            <a:r>
              <a:rPr lang="zh-CN" altLang="en-US"/>
              <a:t>课后作业</a:t>
            </a:r>
          </a:p>
        </p:txBody>
      </p:sp>
      <p:sp>
        <p:nvSpPr>
          <p:cNvPr id="41986" name="文本占位符 41986"/>
          <p:cNvSpPr>
            <a:spLocks noGrp="1" noChangeArrowheads="1"/>
          </p:cNvSpPr>
          <p:nvPr>
            <p:ph idx="1"/>
          </p:nvPr>
        </p:nvSpPr>
        <p:spPr>
          <a:xfrm>
            <a:off x="457200" y="1052737"/>
            <a:ext cx="8229600" cy="5040560"/>
          </a:xfrm>
        </p:spPr>
        <p:txBody>
          <a:bodyPr/>
          <a:lstStyle/>
          <a:p>
            <a:pPr marL="495300" indent="-495300">
              <a:buFont typeface="Wingdings" panose="05000000000000000000" pitchFamily="2" charset="2"/>
              <a:buNone/>
            </a:pPr>
            <a:r>
              <a:rPr lang="en-US" altLang="zh-CN" sz="2200" b="1" dirty="0">
                <a:solidFill>
                  <a:srgbClr val="FF0000"/>
                </a:solidFill>
              </a:rPr>
              <a:t>4.</a:t>
            </a:r>
            <a:r>
              <a:rPr lang="en-US" altLang="zh-CN" sz="2200" b="1" dirty="0"/>
              <a:t>   </a:t>
            </a:r>
            <a:r>
              <a:rPr lang="zh-CN" altLang="en-US" sz="2200" b="1" dirty="0"/>
              <a:t>递增有序</a:t>
            </a:r>
            <a:r>
              <a:rPr lang="zh-CN" altLang="en-US" sz="2200" b="1" dirty="0">
                <a:solidFill>
                  <a:srgbClr val="0000FF"/>
                </a:solidFill>
              </a:rPr>
              <a:t>顺序表</a:t>
            </a:r>
            <a:r>
              <a:rPr lang="en-US" altLang="zh-CN" sz="2200" b="1" dirty="0"/>
              <a:t>A</a:t>
            </a:r>
            <a:r>
              <a:rPr lang="zh-CN" altLang="en-US" sz="2200" b="1" dirty="0"/>
              <a:t>、</a:t>
            </a:r>
            <a:r>
              <a:rPr lang="en-US" altLang="zh-CN" sz="2200" b="1" dirty="0"/>
              <a:t>B</a:t>
            </a:r>
            <a:r>
              <a:rPr lang="zh-CN" altLang="en-US" sz="2200" b="1" dirty="0"/>
              <a:t>分别表示一个集合，设计算法求解</a:t>
            </a:r>
            <a:r>
              <a:rPr lang="en-US" altLang="zh-CN" sz="2200" b="1" dirty="0"/>
              <a:t>A=A</a:t>
            </a:r>
            <a:r>
              <a:rPr lang="zh-CN" altLang="en-US" sz="2200" b="1" dirty="0"/>
              <a:t>－</a:t>
            </a:r>
            <a:r>
              <a:rPr lang="en-US" altLang="zh-CN" sz="2200" b="1" dirty="0"/>
              <a:t>B</a:t>
            </a:r>
            <a:r>
              <a:rPr lang="zh-CN" altLang="en-US" sz="2200" b="1" dirty="0"/>
              <a:t>，并分析其时间性能。</a:t>
            </a:r>
          </a:p>
          <a:p>
            <a:pPr marL="495300" indent="-495300">
              <a:buFont typeface="Wingdings" panose="05000000000000000000" pitchFamily="2" charset="2"/>
              <a:buNone/>
            </a:pPr>
            <a:r>
              <a:rPr lang="en-US" altLang="zh-CN" sz="2200" b="1" dirty="0">
                <a:solidFill>
                  <a:srgbClr val="FF0000"/>
                </a:solidFill>
              </a:rPr>
              <a:t>5.    </a:t>
            </a:r>
            <a:r>
              <a:rPr lang="zh-CN" altLang="en-US" sz="2200" b="1" dirty="0"/>
              <a:t>假设</a:t>
            </a:r>
            <a:r>
              <a:rPr lang="zh-CN" altLang="en-US" sz="2200" b="1" dirty="0">
                <a:solidFill>
                  <a:srgbClr val="0000FF"/>
                </a:solidFill>
              </a:rPr>
              <a:t>链表</a:t>
            </a:r>
            <a:r>
              <a:rPr lang="en-US" altLang="zh-CN" sz="2200" b="1" dirty="0"/>
              <a:t>A</a:t>
            </a:r>
            <a:r>
              <a:rPr lang="zh-CN" altLang="en-US" sz="2200" b="1" dirty="0"/>
              <a:t>、</a:t>
            </a:r>
            <a:r>
              <a:rPr lang="en-US" altLang="zh-CN" sz="2200" b="1" dirty="0"/>
              <a:t>B</a:t>
            </a:r>
            <a:r>
              <a:rPr lang="zh-CN" altLang="en-US" sz="2200" b="1" dirty="0"/>
              <a:t>分别表示两个集合，设计算法以求解</a:t>
            </a:r>
            <a:r>
              <a:rPr lang="en-US" altLang="zh-CN" sz="2200" b="1" dirty="0"/>
              <a:t>C= A∪B</a:t>
            </a:r>
            <a:r>
              <a:rPr lang="zh-CN" altLang="en-US" sz="2200" b="1" dirty="0"/>
              <a:t>，并分析算法的时间复杂度。</a:t>
            </a:r>
          </a:p>
          <a:p>
            <a:pPr marL="495300" indent="-495300">
              <a:buFont typeface="Wingdings" panose="05000000000000000000" pitchFamily="2" charset="2"/>
              <a:buNone/>
            </a:pPr>
            <a:r>
              <a:rPr lang="en-US" altLang="zh-CN" sz="2200" b="1" dirty="0">
                <a:solidFill>
                  <a:srgbClr val="FF0000"/>
                </a:solidFill>
              </a:rPr>
              <a:t>6.    </a:t>
            </a:r>
            <a:r>
              <a:rPr lang="zh-CN" altLang="en-US" sz="2200" b="1" dirty="0"/>
              <a:t>假设</a:t>
            </a:r>
            <a:r>
              <a:rPr lang="zh-CN" altLang="en-US" sz="2200" b="1" dirty="0">
                <a:solidFill>
                  <a:srgbClr val="0000FF"/>
                </a:solidFill>
              </a:rPr>
              <a:t>递增有序的带头结点的链表</a:t>
            </a:r>
            <a:r>
              <a:rPr lang="en-US" altLang="zh-CN" sz="2200" b="1" dirty="0"/>
              <a:t>A</a:t>
            </a:r>
            <a:r>
              <a:rPr lang="zh-CN" altLang="en-US" sz="2200" b="1" dirty="0"/>
              <a:t>、</a:t>
            </a:r>
            <a:r>
              <a:rPr lang="en-US" altLang="zh-CN" sz="2200" b="1" dirty="0"/>
              <a:t>B</a:t>
            </a:r>
            <a:r>
              <a:rPr lang="zh-CN" altLang="en-US" sz="2200" b="1" dirty="0"/>
              <a:t>分别表示一个集合，试设计算法以判断集合</a:t>
            </a:r>
            <a:r>
              <a:rPr lang="en-US" altLang="zh-CN" sz="2200" b="1" dirty="0"/>
              <a:t>A</a:t>
            </a:r>
            <a:r>
              <a:rPr lang="zh-CN" altLang="en-US" sz="2200" b="1" dirty="0"/>
              <a:t>是否是集合</a:t>
            </a:r>
            <a:r>
              <a:rPr lang="en-US" altLang="zh-CN" sz="2200" b="1" dirty="0"/>
              <a:t>B</a:t>
            </a:r>
            <a:r>
              <a:rPr lang="zh-CN" altLang="en-US" sz="2200" b="1" dirty="0"/>
              <a:t>的子集，若是，则返回</a:t>
            </a:r>
            <a:r>
              <a:rPr lang="en-US" altLang="zh-CN" sz="2200" b="1" dirty="0"/>
              <a:t>1</a:t>
            </a:r>
            <a:r>
              <a:rPr lang="zh-CN" altLang="en-US" sz="2200" b="1" dirty="0"/>
              <a:t>，否则返回</a:t>
            </a:r>
            <a:r>
              <a:rPr lang="en-US" altLang="zh-CN" sz="2200" b="1" dirty="0"/>
              <a:t>0</a:t>
            </a:r>
            <a:r>
              <a:rPr lang="zh-CN" altLang="en-US" sz="2200" b="1" dirty="0"/>
              <a:t>，并分析算法的时间复杂度。</a:t>
            </a:r>
          </a:p>
          <a:p>
            <a:pPr marL="495300" indent="-495300">
              <a:buFont typeface="Wingdings" panose="05000000000000000000" pitchFamily="2" charset="2"/>
              <a:buNone/>
            </a:pPr>
            <a:r>
              <a:rPr lang="en-US" altLang="zh-CN" sz="2200" b="1" dirty="0">
                <a:solidFill>
                  <a:srgbClr val="FF0000"/>
                </a:solidFill>
              </a:rPr>
              <a:t>7.    </a:t>
            </a:r>
            <a:r>
              <a:rPr lang="zh-CN" altLang="en-US" sz="2200" b="1" dirty="0"/>
              <a:t>假设</a:t>
            </a:r>
            <a:r>
              <a:rPr lang="zh-CN" altLang="en-US" sz="2200" b="1" dirty="0">
                <a:solidFill>
                  <a:srgbClr val="0000FF"/>
                </a:solidFill>
              </a:rPr>
              <a:t>递增有序链表</a:t>
            </a:r>
            <a:r>
              <a:rPr lang="en-US" altLang="zh-CN" sz="2200" b="1" dirty="0"/>
              <a:t>A</a:t>
            </a:r>
            <a:r>
              <a:rPr lang="zh-CN" altLang="en-US" sz="2200" b="1" dirty="0"/>
              <a:t>、</a:t>
            </a:r>
            <a:r>
              <a:rPr lang="en-US" altLang="zh-CN" sz="2200" b="1" dirty="0"/>
              <a:t>B</a:t>
            </a:r>
            <a:r>
              <a:rPr lang="zh-CN" altLang="en-US" sz="2200" b="1" dirty="0"/>
              <a:t>分别表示一个集合，设计算法以求解</a:t>
            </a:r>
            <a:r>
              <a:rPr lang="en-US" altLang="zh-CN" sz="2200" b="1" dirty="0"/>
              <a:t>C= A∩B</a:t>
            </a:r>
            <a:r>
              <a:rPr lang="zh-CN" altLang="en-US" sz="2200" b="1" dirty="0"/>
              <a:t>，并分析算法的时间复杂度。</a:t>
            </a:r>
          </a:p>
          <a:p>
            <a:pPr marL="495300" indent="-495300">
              <a:buFont typeface="Wingdings" panose="05000000000000000000" pitchFamily="2" charset="2"/>
              <a:buNone/>
            </a:pPr>
            <a:r>
              <a:rPr lang="en-US" altLang="zh-CN" sz="2200" b="1" dirty="0">
                <a:solidFill>
                  <a:srgbClr val="FF0000"/>
                </a:solidFill>
              </a:rPr>
              <a:t>8.    </a:t>
            </a:r>
            <a:r>
              <a:rPr lang="zh-CN" altLang="en-US" sz="2200" b="1" dirty="0"/>
              <a:t>设计算法将</a:t>
            </a:r>
            <a:r>
              <a:rPr lang="zh-CN" altLang="en-US" sz="2200" b="1" dirty="0">
                <a:solidFill>
                  <a:srgbClr val="0000FF"/>
                </a:solidFill>
              </a:rPr>
              <a:t>带头结点的双循环链表</a:t>
            </a:r>
            <a:r>
              <a:rPr lang="en-US" altLang="zh-CN" sz="2200" b="1" i="1" dirty="0"/>
              <a:t>L</a:t>
            </a:r>
            <a:r>
              <a:rPr lang="zh-CN" altLang="en-US" sz="2200" b="1" dirty="0"/>
              <a:t>就地逆置，即利用原表各结点的空间实现逆置。</a:t>
            </a:r>
          </a:p>
          <a:p>
            <a:pPr marL="495300" indent="-495300">
              <a:buFont typeface="Wingdings" panose="05000000000000000000" pitchFamily="2" charset="2"/>
              <a:buNone/>
            </a:pPr>
            <a:r>
              <a:rPr lang="en-US" altLang="zh-CN" sz="2200" b="1" dirty="0">
                <a:solidFill>
                  <a:srgbClr val="FF0000"/>
                </a:solidFill>
              </a:rPr>
              <a:t>9.    </a:t>
            </a:r>
            <a:r>
              <a:rPr lang="zh-CN" altLang="en-US" sz="2200" b="1" dirty="0"/>
              <a:t>设计算法以比较链串</a:t>
            </a:r>
            <a:r>
              <a:rPr lang="en-US" altLang="zh-CN" sz="2200" b="1" i="1" dirty="0"/>
              <a:t>S</a:t>
            </a:r>
            <a:r>
              <a:rPr lang="en-US" altLang="zh-CN" sz="2200" b="1" i="1" baseline="-25000" dirty="0"/>
              <a:t>1</a:t>
            </a:r>
            <a:r>
              <a:rPr lang="zh-CN" altLang="en-US" sz="2200" b="1" dirty="0"/>
              <a:t>和链串</a:t>
            </a:r>
            <a:r>
              <a:rPr lang="en-US" altLang="zh-CN" sz="2200" b="1" i="1" dirty="0"/>
              <a:t>S</a:t>
            </a:r>
            <a:r>
              <a:rPr lang="en-US" altLang="zh-CN" sz="2200" b="1" i="1" baseline="-25000" dirty="0"/>
              <a:t>2</a:t>
            </a:r>
            <a:r>
              <a:rPr lang="zh-CN" altLang="en-US" sz="2200" b="1" dirty="0"/>
              <a:t>的大小，若</a:t>
            </a:r>
            <a:r>
              <a:rPr lang="en-US" altLang="zh-CN" sz="2200" b="1" i="1" dirty="0"/>
              <a:t>S</a:t>
            </a:r>
            <a:r>
              <a:rPr lang="en-US" altLang="zh-CN" sz="2200" b="1" i="1" baseline="-25000" dirty="0"/>
              <a:t>1 </a:t>
            </a:r>
            <a:r>
              <a:rPr lang="en-US" altLang="zh-CN" sz="2200" b="1" dirty="0"/>
              <a:t>&lt;</a:t>
            </a:r>
            <a:r>
              <a:rPr lang="en-US" altLang="zh-CN" sz="2200" b="1" i="1" dirty="0"/>
              <a:t> S</a:t>
            </a:r>
            <a:r>
              <a:rPr lang="en-US" altLang="zh-CN" sz="2200" b="1" i="1" baseline="-25000" dirty="0"/>
              <a:t>2</a:t>
            </a:r>
            <a:r>
              <a:rPr lang="zh-CN" altLang="en-US" sz="2200" b="1" dirty="0"/>
              <a:t>，返回</a:t>
            </a:r>
            <a:r>
              <a:rPr lang="en-US" altLang="zh-CN" sz="2200" b="1" dirty="0"/>
              <a:t>-1</a:t>
            </a:r>
            <a:r>
              <a:rPr lang="zh-CN" altLang="en-US" sz="2200" b="1" dirty="0"/>
              <a:t>；若</a:t>
            </a:r>
            <a:r>
              <a:rPr lang="en-US" altLang="zh-CN" sz="2200" b="1" i="1" dirty="0"/>
              <a:t>S</a:t>
            </a:r>
            <a:r>
              <a:rPr lang="en-US" altLang="zh-CN" sz="2200" b="1" i="1" baseline="-25000" dirty="0"/>
              <a:t>1 </a:t>
            </a:r>
            <a:r>
              <a:rPr lang="zh-CN" altLang="en-US" sz="2200" b="1" dirty="0"/>
              <a:t>＝</a:t>
            </a:r>
            <a:r>
              <a:rPr lang="en-US" altLang="zh-CN" sz="2200" b="1" i="1" dirty="0"/>
              <a:t> S</a:t>
            </a:r>
            <a:r>
              <a:rPr lang="en-US" altLang="zh-CN" sz="2200" b="1" i="1" baseline="-25000" dirty="0"/>
              <a:t>2</a:t>
            </a:r>
            <a:r>
              <a:rPr lang="zh-CN" altLang="en-US" sz="2200" b="1" dirty="0"/>
              <a:t>，返回</a:t>
            </a:r>
            <a:r>
              <a:rPr lang="en-US" altLang="zh-CN" sz="2200" b="1" dirty="0"/>
              <a:t>0</a:t>
            </a:r>
            <a:r>
              <a:rPr lang="zh-CN" altLang="en-US" sz="2200" b="1" dirty="0"/>
              <a:t>；否则返回</a:t>
            </a:r>
            <a:r>
              <a:rPr lang="en-US" altLang="zh-CN" sz="2200" b="1" dirty="0"/>
              <a:t>1</a:t>
            </a:r>
            <a:r>
              <a:rPr lang="zh-CN" altLang="en-US" sz="2200" b="1" dirty="0"/>
              <a:t>。</a:t>
            </a:r>
          </a:p>
        </p:txBody>
      </p:sp>
      <p:sp>
        <p:nvSpPr>
          <p:cNvPr id="41987"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C1F65F83-3712-4089-B38E-EB8C1C91E535}" type="slidenum">
              <a:rPr lang="zh-CN" altLang="en-US" smtClean="0">
                <a:latin typeface="Times New Roman" panose="02020603050405020304" pitchFamily="18" charset="0"/>
              </a:rPr>
              <a:pPr/>
              <a:t>45</a:t>
            </a:fld>
            <a:endParaRPr lang="zh-CN" altLang="en-US">
              <a:latin typeface="Times New Roman" panose="02020603050405020304" pitchFamily="18" charset="0"/>
            </a:endParaRPr>
          </a:p>
        </p:txBody>
      </p:sp>
    </p:spTree>
  </p:cSld>
  <p:clrMapOvr>
    <a:masterClrMapping/>
  </p:clrMapOvr>
  <p:transition spd="slow">
    <p:pull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anose="02020603050405020304" pitchFamily="18" charset="0"/>
                  <a:ea typeface="黑体" panose="02010609060101010101" pitchFamily="49" charset="-122"/>
                </a:rPr>
                <a:t>李培培</a:t>
              </a:r>
              <a:endParaRPr lang="en-US" altLang="zh-CN" sz="2000" b="1" dirty="0">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QQ</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123452644</a:t>
              </a:r>
              <a:r>
                <a:rPr lang="zh-CN" altLang="en-US" sz="2000" b="1" dirty="0">
                  <a:latin typeface="Times New Roman" panose="02020603050405020304" pitchFamily="18" charset="0"/>
                  <a:ea typeface="黑体" panose="02010609060101010101" pitchFamily="49" charset="-122"/>
                </a:rPr>
                <a:t>，</a:t>
              </a:r>
              <a:r>
                <a:rPr lang="zh-CN" altLang="en-US" sz="2000" b="1" dirty="0">
                  <a:solidFill>
                    <a:srgbClr val="FF0000"/>
                  </a:solidFill>
                  <a:latin typeface="Times New Roman" panose="02020603050405020304" pitchFamily="18" charset="0"/>
                  <a:ea typeface="黑体" panose="02010609060101010101" pitchFamily="49" charset="-122"/>
                </a:rPr>
                <a:t> 微信：</a:t>
              </a:r>
              <a:r>
                <a:rPr lang="en-US" altLang="zh-CN" sz="2000" b="1" dirty="0">
                  <a:solidFill>
                    <a:srgbClr val="FF0000"/>
                  </a:solidFill>
                  <a:latin typeface="Times New Roman" panose="02020603050405020304" pitchFamily="18" charset="0"/>
                  <a:ea typeface="黑体" panose="02010609060101010101" pitchFamily="49" charset="-122"/>
                </a:rPr>
                <a:t>li123452644</a:t>
              </a: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Email</a:t>
              </a:r>
              <a:r>
                <a:rPr lang="en-US" altLang="zh-CN" sz="2000" b="1" dirty="0">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peipeili@hfut.edu.cn</a:t>
              </a:r>
            </a:p>
            <a:p>
              <a:pPr algn="ctr" eaLnBrk="0" hangingPunct="0">
                <a:lnSpc>
                  <a:spcPct val="125000"/>
                </a:lnSpc>
              </a:pPr>
              <a:r>
                <a:rPr lang="zh-CN" altLang="en-US" sz="2000" b="1" dirty="0">
                  <a:solidFill>
                    <a:srgbClr val="FF0000"/>
                  </a:solidFill>
                  <a:latin typeface="Times New Roman" panose="02020603050405020304" pitchFamily="18" charset="0"/>
                  <a:ea typeface="黑体" panose="02010609060101010101" pitchFamily="49" charset="-122"/>
                </a:rPr>
                <a:t>手机号</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13956043016</a:t>
              </a:r>
            </a:p>
            <a:p>
              <a:pPr marL="0" lvl="1" algn="ctr" eaLnBrk="0" hangingPunct="0">
                <a:lnSpc>
                  <a:spcPct val="125000"/>
                </a:lnSpc>
              </a:pPr>
              <a:r>
                <a:rPr lang="zh-CN" altLang="en-US" sz="2000" b="1" dirty="0">
                  <a:latin typeface="Times New Roman" panose="02020603050405020304" pitchFamily="18" charset="0"/>
                  <a:ea typeface="黑体" panose="02010609060101010101"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anose="02020603050405020304" pitchFamily="18" charset="0"/>
                <a:ea typeface="黑体" panose="02010609060101010101" pitchFamily="49" charset="-122"/>
              </a:endParaRPr>
            </a:p>
            <a:p>
              <a:pPr algn="ctr" eaLnBrk="0" hangingPunct="0"/>
              <a:r>
                <a:rPr lang="zh-CN" altLang="en-US" sz="2000" b="1" dirty="0">
                  <a:latin typeface="Times New Roman" panose="02020603050405020304" pitchFamily="18" charset="0"/>
                  <a:ea typeface="黑体" panose="02010609060101010101"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anose="020B0604030504040204" pitchFamily="34" charset="0"/>
                  <a:ea typeface="黑体" panose="02010609060101010101"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46</a:t>
            </a:fld>
            <a:endParaRPr lang="zh-CN" altLang="en-US" dirty="0"/>
          </a:p>
        </p:txBody>
      </p:sp>
    </p:spTree>
  </p:cSld>
  <p:clrMapOvr>
    <a:masterClrMapping/>
  </p:clrMapOvr>
  <p:transition spd="slow" advClick="0" advTm="1622">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6146"/>
          <p:cNvSpPr>
            <a:spLocks noGrp="1" noChangeArrowheads="1"/>
          </p:cNvSpPr>
          <p:nvPr>
            <p:ph idx="1"/>
          </p:nvPr>
        </p:nvSpPr>
        <p:spPr>
          <a:xfrm>
            <a:off x="457200" y="980728"/>
            <a:ext cx="8229600" cy="5112569"/>
          </a:xfrm>
        </p:spPr>
        <p:txBody>
          <a:bodyPr/>
          <a:lstStyle/>
          <a:p>
            <a:pPr>
              <a:lnSpc>
                <a:spcPct val="80000"/>
              </a:lnSpc>
              <a:buClr>
                <a:srgbClr val="FF0000"/>
              </a:buClr>
              <a:buFont typeface="Wingdings" panose="05000000000000000000" pitchFamily="2" charset="2"/>
              <a:buChar char="Ø"/>
            </a:pPr>
            <a:r>
              <a:rPr lang="en-US" altLang="zh-CN" sz="2800" b="1" dirty="0"/>
              <a:t>5.1.2  </a:t>
            </a:r>
            <a:r>
              <a:rPr lang="zh-CN" altLang="en-US" sz="2800" b="1" dirty="0"/>
              <a:t>线性表的运算</a:t>
            </a:r>
          </a:p>
          <a:p>
            <a:pPr lvl="1">
              <a:spcBef>
                <a:spcPts val="100"/>
              </a:spcBef>
              <a:buClr>
                <a:srgbClr val="FF0000"/>
              </a:buClr>
              <a:buFont typeface="Wingdings" panose="05000000000000000000" pitchFamily="2" charset="2"/>
              <a:buChar char="n"/>
            </a:pPr>
            <a:r>
              <a:rPr lang="zh-CN" altLang="en-US" sz="2400" b="1" dirty="0"/>
              <a:t>基本运算 </a:t>
            </a:r>
            <a:r>
              <a:rPr lang="zh-CN" altLang="en-US" sz="2200" b="1" dirty="0"/>
              <a:t>     </a:t>
            </a:r>
            <a:r>
              <a:rPr lang="zh-CN" altLang="en-US" sz="900" b="1" dirty="0"/>
              <a:t>                    </a:t>
            </a:r>
          </a:p>
          <a:p>
            <a:pPr marL="756285">
              <a:spcBef>
                <a:spcPts val="100"/>
              </a:spcBef>
              <a:buFont typeface="Wingdings" panose="05000000000000000000" pitchFamily="2" charset="2"/>
              <a:buNone/>
            </a:pPr>
            <a:r>
              <a:rPr lang="en-US" altLang="zh-CN" sz="2000" b="1" dirty="0"/>
              <a:t>(1) </a:t>
            </a:r>
            <a:r>
              <a:rPr lang="zh-CN" altLang="en-US" sz="2000" b="1" dirty="0">
                <a:solidFill>
                  <a:srgbClr val="FF0000"/>
                </a:solidFill>
              </a:rPr>
              <a:t>初始化</a:t>
            </a:r>
            <a:r>
              <a:rPr lang="zh-CN" altLang="en-US" sz="2000" b="1" dirty="0"/>
              <a:t>：</a:t>
            </a:r>
          </a:p>
          <a:p>
            <a:pPr marL="756285">
              <a:spcBef>
                <a:spcPts val="100"/>
              </a:spcBef>
              <a:buFont typeface="Wingdings" panose="05000000000000000000" pitchFamily="2" charset="2"/>
              <a:buNone/>
            </a:pPr>
            <a:r>
              <a:rPr lang="zh-CN" altLang="en-US" sz="2000" b="1" dirty="0"/>
              <a:t>          将线性表设置为空 </a:t>
            </a:r>
            <a:r>
              <a:rPr lang="en-US" altLang="zh-CN" sz="2000" b="1" dirty="0"/>
              <a:t>;</a:t>
            </a:r>
            <a:r>
              <a:rPr lang="zh-CN" altLang="en-US" sz="2000" b="1" dirty="0"/>
              <a:t>                      </a:t>
            </a:r>
          </a:p>
          <a:p>
            <a:pPr marL="756285">
              <a:spcBef>
                <a:spcPts val="100"/>
              </a:spcBef>
              <a:buFont typeface="Wingdings" panose="05000000000000000000" pitchFamily="2" charset="2"/>
              <a:buNone/>
            </a:pPr>
            <a:r>
              <a:rPr lang="en-US" altLang="zh-CN" sz="2000" b="1" dirty="0"/>
              <a:t>(2) </a:t>
            </a:r>
            <a:r>
              <a:rPr lang="zh-CN" altLang="en-US" sz="2000" b="1" dirty="0">
                <a:solidFill>
                  <a:srgbClr val="FF0000"/>
                </a:solidFill>
              </a:rPr>
              <a:t>求长度</a:t>
            </a:r>
            <a:r>
              <a:rPr lang="zh-CN" altLang="en-US" sz="2000" b="1" dirty="0"/>
              <a:t>：</a:t>
            </a:r>
          </a:p>
          <a:p>
            <a:pPr marL="756285">
              <a:spcBef>
                <a:spcPts val="100"/>
              </a:spcBef>
              <a:buFont typeface="Wingdings" panose="05000000000000000000" pitchFamily="2" charset="2"/>
              <a:buNone/>
            </a:pPr>
            <a:r>
              <a:rPr lang="zh-CN" altLang="en-US" sz="2000" b="1" dirty="0"/>
              <a:t>          返回线性表中的元素个数</a:t>
            </a:r>
            <a:r>
              <a:rPr lang="en-US" altLang="zh-CN" sz="2000" b="1" dirty="0"/>
              <a:t>;</a:t>
            </a:r>
            <a:r>
              <a:rPr lang="zh-CN" altLang="en-US" sz="2000" b="1" dirty="0"/>
              <a:t>                       </a:t>
            </a:r>
          </a:p>
          <a:p>
            <a:pPr marL="756285">
              <a:spcBef>
                <a:spcPts val="100"/>
              </a:spcBef>
              <a:buFont typeface="Wingdings" panose="05000000000000000000" pitchFamily="2" charset="2"/>
              <a:buNone/>
            </a:pPr>
            <a:r>
              <a:rPr lang="en-US" altLang="zh-CN" sz="2000" b="1" dirty="0"/>
              <a:t>(3) </a:t>
            </a:r>
            <a:r>
              <a:rPr lang="zh-CN" altLang="en-US" sz="2000" b="1" dirty="0">
                <a:solidFill>
                  <a:srgbClr val="FF0000"/>
                </a:solidFill>
              </a:rPr>
              <a:t>按序号取元素</a:t>
            </a:r>
            <a:r>
              <a:rPr lang="zh-CN" altLang="en-US" sz="2000" b="1" dirty="0"/>
              <a:t>：</a:t>
            </a:r>
          </a:p>
          <a:p>
            <a:pPr marL="756285">
              <a:spcBef>
                <a:spcPts val="100"/>
              </a:spcBef>
              <a:buFont typeface="Wingdings" panose="05000000000000000000" pitchFamily="2" charset="2"/>
              <a:buNone/>
            </a:pPr>
            <a:r>
              <a:rPr lang="en-US" altLang="zh-CN" sz="2000" b="1" dirty="0"/>
              <a:t>          </a:t>
            </a:r>
            <a:r>
              <a:rPr lang="zh-CN" altLang="en-US" sz="2000" b="1" dirty="0"/>
              <a:t>从线性表中取出指定序号的元素</a:t>
            </a:r>
            <a:r>
              <a:rPr lang="en-US" altLang="zh-CN" sz="2000" b="1" dirty="0"/>
              <a:t>;</a:t>
            </a:r>
            <a:endParaRPr lang="zh-CN" altLang="en-US" sz="2000" b="1" dirty="0"/>
          </a:p>
          <a:p>
            <a:pPr marL="756285">
              <a:spcBef>
                <a:spcPts val="100"/>
              </a:spcBef>
              <a:buFont typeface="Wingdings" panose="05000000000000000000" pitchFamily="2" charset="2"/>
              <a:buNone/>
            </a:pPr>
            <a:r>
              <a:rPr lang="zh-CN" altLang="en-US" sz="2000" b="1" dirty="0"/>
              <a:t>          前提：存在该元素。否则，应当如何处理？</a:t>
            </a:r>
          </a:p>
          <a:p>
            <a:pPr marL="756285">
              <a:spcBef>
                <a:spcPts val="100"/>
              </a:spcBef>
              <a:buFont typeface="Wingdings" panose="05000000000000000000" pitchFamily="2" charset="2"/>
              <a:buNone/>
            </a:pPr>
            <a:r>
              <a:rPr lang="en-US" altLang="zh-CN" sz="2000" b="1" dirty="0"/>
              <a:t>(4) </a:t>
            </a:r>
            <a:r>
              <a:rPr lang="zh-CN" altLang="en-US" sz="2000" b="1" dirty="0">
                <a:solidFill>
                  <a:srgbClr val="FF0000"/>
                </a:solidFill>
              </a:rPr>
              <a:t>按值查找元素</a:t>
            </a:r>
            <a:r>
              <a:rPr lang="zh-CN" altLang="en-US" sz="2000" b="1" dirty="0"/>
              <a:t>：</a:t>
            </a:r>
          </a:p>
          <a:p>
            <a:pPr marL="756285">
              <a:spcBef>
                <a:spcPts val="100"/>
              </a:spcBef>
              <a:buFont typeface="Wingdings" panose="05000000000000000000" pitchFamily="2" charset="2"/>
              <a:buNone/>
            </a:pPr>
            <a:r>
              <a:rPr lang="zh-CN" altLang="en-US" sz="2000" b="1" dirty="0"/>
              <a:t>         在线性表中查找给定值的元素所在的位置(</a:t>
            </a:r>
            <a:r>
              <a:rPr lang="zh-CN" altLang="en-US" sz="2000" b="1" dirty="0">
                <a:solidFill>
                  <a:srgbClr val="FF0000"/>
                </a:solidFill>
              </a:rPr>
              <a:t>序号</a:t>
            </a:r>
            <a:r>
              <a:rPr lang="zh-CN" altLang="en-US" sz="2000" b="1" dirty="0"/>
              <a:t>或者</a:t>
            </a:r>
            <a:r>
              <a:rPr lang="zh-CN" altLang="en-US" sz="2000" b="1" dirty="0">
                <a:solidFill>
                  <a:srgbClr val="FF0000"/>
                </a:solidFill>
              </a:rPr>
              <a:t>下标等</a:t>
            </a:r>
            <a:r>
              <a:rPr lang="zh-CN" altLang="en-US" sz="2000" b="1" dirty="0"/>
              <a:t>）</a:t>
            </a:r>
            <a:r>
              <a:rPr lang="en-US" altLang="zh-CN" sz="2000" b="1" dirty="0"/>
              <a:t>;</a:t>
            </a:r>
            <a:endParaRPr lang="zh-CN" altLang="en-US" sz="2000" b="1" dirty="0"/>
          </a:p>
          <a:p>
            <a:pPr marL="756285">
              <a:spcBef>
                <a:spcPts val="100"/>
              </a:spcBef>
              <a:buFont typeface="Wingdings" panose="05000000000000000000" pitchFamily="2" charset="2"/>
              <a:buNone/>
            </a:pPr>
            <a:r>
              <a:rPr lang="zh-CN" altLang="en-US" sz="2000" b="1" dirty="0"/>
              <a:t>         若不存在，应如何给出相关信息？             </a:t>
            </a:r>
          </a:p>
          <a:p>
            <a:pPr marL="756285">
              <a:spcBef>
                <a:spcPts val="100"/>
              </a:spcBef>
              <a:buFont typeface="Wingdings" panose="05000000000000000000" pitchFamily="2" charset="2"/>
              <a:buNone/>
            </a:pPr>
            <a:r>
              <a:rPr lang="en-US" altLang="zh-CN" sz="2000" b="1" dirty="0"/>
              <a:t>(5) </a:t>
            </a:r>
            <a:r>
              <a:rPr lang="zh-CN" altLang="en-US" sz="2000" b="1" dirty="0">
                <a:solidFill>
                  <a:srgbClr val="FF0000"/>
                </a:solidFill>
              </a:rPr>
              <a:t>插入元素</a:t>
            </a:r>
            <a:r>
              <a:rPr lang="zh-CN" altLang="en-US" sz="2000" b="1" dirty="0"/>
              <a:t>：</a:t>
            </a:r>
          </a:p>
          <a:p>
            <a:pPr marL="756285">
              <a:spcBef>
                <a:spcPts val="100"/>
              </a:spcBef>
              <a:buFont typeface="Wingdings" panose="05000000000000000000" pitchFamily="2" charset="2"/>
              <a:buNone/>
            </a:pPr>
            <a:r>
              <a:rPr lang="zh-CN" altLang="en-US" sz="2000" b="1" dirty="0"/>
              <a:t>         线性表中给定的位置（序号）插入给定值的元素</a:t>
            </a:r>
            <a:r>
              <a:rPr lang="en-US" altLang="zh-CN" sz="2000" b="1" dirty="0"/>
              <a:t>;</a:t>
            </a:r>
            <a:r>
              <a:rPr lang="zh-CN" altLang="en-US" sz="2000" b="1" dirty="0"/>
              <a:t>                            </a:t>
            </a:r>
          </a:p>
          <a:p>
            <a:pPr marL="756285">
              <a:spcBef>
                <a:spcPts val="100"/>
              </a:spcBef>
              <a:buFont typeface="Wingdings" panose="05000000000000000000" pitchFamily="2" charset="2"/>
              <a:buNone/>
            </a:pPr>
            <a:r>
              <a:rPr lang="en-US" altLang="zh-CN" sz="2000" b="1" dirty="0"/>
              <a:t>(6) </a:t>
            </a:r>
            <a:r>
              <a:rPr lang="zh-CN" altLang="en-US" sz="2000" b="1" dirty="0">
                <a:solidFill>
                  <a:srgbClr val="FF0000"/>
                </a:solidFill>
              </a:rPr>
              <a:t>删除元素</a:t>
            </a:r>
            <a:r>
              <a:rPr lang="zh-CN" altLang="en-US" sz="2000" b="1" dirty="0"/>
              <a:t>：</a:t>
            </a:r>
          </a:p>
          <a:p>
            <a:pPr marL="756285">
              <a:spcBef>
                <a:spcPts val="100"/>
              </a:spcBef>
              <a:buFont typeface="Wingdings" panose="05000000000000000000" pitchFamily="2" charset="2"/>
              <a:buNone/>
            </a:pPr>
            <a:r>
              <a:rPr lang="zh-CN" altLang="en-US" sz="2000" b="1" dirty="0"/>
              <a:t>         删除线性表中指定序号的元素</a:t>
            </a:r>
            <a:r>
              <a:rPr lang="en-US" altLang="zh-CN" sz="2000" b="1" dirty="0"/>
              <a:t>;</a:t>
            </a:r>
            <a:endParaRPr lang="zh-CN" altLang="en-US" sz="2000" b="1" dirty="0"/>
          </a:p>
          <a:p>
            <a:pPr marL="756285">
              <a:spcBef>
                <a:spcPts val="100"/>
              </a:spcBef>
              <a:buFont typeface="Wingdings" panose="05000000000000000000" pitchFamily="2" charset="2"/>
              <a:buNone/>
            </a:pPr>
            <a:r>
              <a:rPr lang="zh-CN" altLang="en-US" sz="2000" b="1" dirty="0"/>
              <a:t>         前提：存在该元素。否则，应当如何处理？</a:t>
            </a:r>
          </a:p>
        </p:txBody>
      </p:sp>
      <p:sp>
        <p:nvSpPr>
          <p:cNvPr id="2"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6BDBF3EB-21A8-47FA-B219-8F4EA90CF8BC}" type="slidenum">
              <a:rPr lang="zh-CN" altLang="en-US" smtClean="0">
                <a:latin typeface="Times New Roman" panose="02020603050405020304" pitchFamily="18" charset="0"/>
              </a:rPr>
              <a:pPr/>
              <a:t>5</a:t>
            </a:fld>
            <a:endParaRPr lang="zh-CN" altLang="en-US">
              <a:latin typeface="Times New Roman" panose="02020603050405020304" pitchFamily="18" charset="0"/>
            </a:endParaRPr>
          </a:p>
        </p:txBody>
      </p:sp>
      <p:grpSp>
        <p:nvGrpSpPr>
          <p:cNvPr id="6" name="组合 5"/>
          <p:cNvGrpSpPr/>
          <p:nvPr/>
        </p:nvGrpSpPr>
        <p:grpSpPr>
          <a:xfrm>
            <a:off x="258746" y="45663"/>
            <a:ext cx="7344816" cy="689604"/>
            <a:chOff x="722343" y="1867387"/>
            <a:chExt cx="7344816" cy="689604"/>
          </a:xfrm>
        </p:grpSpPr>
        <p:grpSp>
          <p:nvGrpSpPr>
            <p:cNvPr id="7" name="组合 6"/>
            <p:cNvGrpSpPr/>
            <p:nvPr/>
          </p:nvGrpSpPr>
          <p:grpSpPr>
            <a:xfrm>
              <a:off x="722343" y="1867387"/>
              <a:ext cx="7344816" cy="689604"/>
              <a:chOff x="681318" y="1327471"/>
              <a:chExt cx="7344816" cy="689604"/>
            </a:xfrm>
          </p:grpSpPr>
          <p:sp>
            <p:nvSpPr>
              <p:cNvPr id="9" name="TextBox 6"/>
              <p:cNvSpPr txBox="1">
                <a:spLocks noChangeArrowheads="1"/>
              </p:cNvSpPr>
              <p:nvPr/>
            </p:nvSpPr>
            <p:spPr bwMode="auto">
              <a:xfrm>
                <a:off x="681318" y="1370768"/>
                <a:ext cx="734481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5.1 </a:t>
                </a:r>
                <a:r>
                  <a:rPr lang="zh-CN" altLang="en-US" sz="3600" b="1" dirty="0">
                    <a:latin typeface="Times New Roman" panose="02020603050405020304" pitchFamily="18" charset="0"/>
                    <a:ea typeface="黑体" panose="02010609060101010101" pitchFamily="49" charset="-122"/>
                  </a:rPr>
                  <a:t>线性表的定义和运算</a:t>
                </a:r>
                <a:endParaRPr lang="zh-CN" altLang="en-US" sz="3600" b="1" dirty="0">
                  <a:latin typeface="黑体" panose="02010609060101010101" pitchFamily="49" charset="-122"/>
                  <a:ea typeface="黑体" panose="02010609060101010101" pitchFamily="49" charset="-122"/>
                </a:endParaRPr>
              </a:p>
            </p:txBody>
          </p:sp>
          <p:sp>
            <p:nvSpPr>
              <p:cNvPr id="10"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8" name="图片 7"/>
            <p:cNvPicPr>
              <a:picLocks noChangeAspect="1"/>
            </p:cNvPicPr>
            <p:nvPr/>
          </p:nvPicPr>
          <p:blipFill>
            <a:blip r:embed="rId2" cstate="print"/>
            <a:stretch>
              <a:fillRect/>
            </a:stretch>
          </p:blipFill>
          <p:spPr>
            <a:xfrm>
              <a:off x="1219173" y="1977510"/>
              <a:ext cx="466633" cy="493287"/>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7" dur="500"/>
                                        <p:tgtEl>
                                          <p:spTgt spid="61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2" dur="500"/>
                                        <p:tgtEl>
                                          <p:spTgt spid="614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7" dur="500"/>
                                        <p:tgtEl>
                                          <p:spTgt spid="614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47">
                                            <p:txEl>
                                              <p:pRg st="6" end="6"/>
                                            </p:txEl>
                                          </p:spTgt>
                                        </p:tgtEl>
                                        <p:attrNameLst>
                                          <p:attrName>style.visibility</p:attrName>
                                        </p:attrNameLst>
                                      </p:cBhvr>
                                      <p:to>
                                        <p:strVal val="visible"/>
                                      </p:to>
                                    </p:set>
                                    <p:animEffect transition="in" filter="blinds(horizontal)">
                                      <p:cBhvr>
                                        <p:cTn id="32" dur="500"/>
                                        <p:tgtEl>
                                          <p:spTgt spid="614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47">
                                            <p:txEl>
                                              <p:pRg st="7" end="7"/>
                                            </p:txEl>
                                          </p:spTgt>
                                        </p:tgtEl>
                                        <p:attrNameLst>
                                          <p:attrName>style.visibility</p:attrName>
                                        </p:attrNameLst>
                                      </p:cBhvr>
                                      <p:to>
                                        <p:strVal val="visible"/>
                                      </p:to>
                                    </p:set>
                                    <p:animEffect transition="in" filter="blinds(horizontal)">
                                      <p:cBhvr>
                                        <p:cTn id="37" dur="500"/>
                                        <p:tgtEl>
                                          <p:spTgt spid="614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47">
                                            <p:txEl>
                                              <p:pRg st="8" end="8"/>
                                            </p:txEl>
                                          </p:spTgt>
                                        </p:tgtEl>
                                        <p:attrNameLst>
                                          <p:attrName>style.visibility</p:attrName>
                                        </p:attrNameLst>
                                      </p:cBhvr>
                                      <p:to>
                                        <p:strVal val="visible"/>
                                      </p:to>
                                    </p:set>
                                    <p:animEffect transition="in" filter="blinds(horizontal)">
                                      <p:cBhvr>
                                        <p:cTn id="42" dur="500"/>
                                        <p:tgtEl>
                                          <p:spTgt spid="614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47">
                                            <p:txEl>
                                              <p:pRg st="9" end="9"/>
                                            </p:txEl>
                                          </p:spTgt>
                                        </p:tgtEl>
                                        <p:attrNameLst>
                                          <p:attrName>style.visibility</p:attrName>
                                        </p:attrNameLst>
                                      </p:cBhvr>
                                      <p:to>
                                        <p:strVal val="visible"/>
                                      </p:to>
                                    </p:set>
                                    <p:animEffect transition="in" filter="blinds(horizontal)">
                                      <p:cBhvr>
                                        <p:cTn id="47" dur="500"/>
                                        <p:tgtEl>
                                          <p:spTgt spid="614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147">
                                            <p:txEl>
                                              <p:pRg st="10" end="10"/>
                                            </p:txEl>
                                          </p:spTgt>
                                        </p:tgtEl>
                                        <p:attrNameLst>
                                          <p:attrName>style.visibility</p:attrName>
                                        </p:attrNameLst>
                                      </p:cBhvr>
                                      <p:to>
                                        <p:strVal val="visible"/>
                                      </p:to>
                                    </p:set>
                                    <p:animEffect transition="in" filter="blinds(horizontal)">
                                      <p:cBhvr>
                                        <p:cTn id="52" dur="500"/>
                                        <p:tgtEl>
                                          <p:spTgt spid="614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147">
                                            <p:txEl>
                                              <p:pRg st="11" end="11"/>
                                            </p:txEl>
                                          </p:spTgt>
                                        </p:tgtEl>
                                        <p:attrNameLst>
                                          <p:attrName>style.visibility</p:attrName>
                                        </p:attrNameLst>
                                      </p:cBhvr>
                                      <p:to>
                                        <p:strVal val="visible"/>
                                      </p:to>
                                    </p:set>
                                    <p:animEffect transition="in" filter="blinds(horizontal)">
                                      <p:cBhvr>
                                        <p:cTn id="57" dur="500"/>
                                        <p:tgtEl>
                                          <p:spTgt spid="614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147">
                                            <p:txEl>
                                              <p:pRg st="12" end="12"/>
                                            </p:txEl>
                                          </p:spTgt>
                                        </p:tgtEl>
                                        <p:attrNameLst>
                                          <p:attrName>style.visibility</p:attrName>
                                        </p:attrNameLst>
                                      </p:cBhvr>
                                      <p:to>
                                        <p:strVal val="visible"/>
                                      </p:to>
                                    </p:set>
                                    <p:animEffect transition="in" filter="blinds(horizontal)">
                                      <p:cBhvr>
                                        <p:cTn id="62" dur="500"/>
                                        <p:tgtEl>
                                          <p:spTgt spid="6147">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147">
                                            <p:txEl>
                                              <p:pRg st="13" end="13"/>
                                            </p:txEl>
                                          </p:spTgt>
                                        </p:tgtEl>
                                        <p:attrNameLst>
                                          <p:attrName>style.visibility</p:attrName>
                                        </p:attrNameLst>
                                      </p:cBhvr>
                                      <p:to>
                                        <p:strVal val="visible"/>
                                      </p:to>
                                    </p:set>
                                    <p:animEffect transition="in" filter="blinds(horizontal)">
                                      <p:cBhvr>
                                        <p:cTn id="67" dur="500"/>
                                        <p:tgtEl>
                                          <p:spTgt spid="6147">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147">
                                            <p:txEl>
                                              <p:pRg st="14" end="14"/>
                                            </p:txEl>
                                          </p:spTgt>
                                        </p:tgtEl>
                                        <p:attrNameLst>
                                          <p:attrName>style.visibility</p:attrName>
                                        </p:attrNameLst>
                                      </p:cBhvr>
                                      <p:to>
                                        <p:strVal val="visible"/>
                                      </p:to>
                                    </p:set>
                                    <p:animEffect transition="in" filter="blinds(horizontal)">
                                      <p:cBhvr>
                                        <p:cTn id="72" dur="500"/>
                                        <p:tgtEl>
                                          <p:spTgt spid="6147">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147">
                                            <p:txEl>
                                              <p:pRg st="15" end="15"/>
                                            </p:txEl>
                                          </p:spTgt>
                                        </p:tgtEl>
                                        <p:attrNameLst>
                                          <p:attrName>style.visibility</p:attrName>
                                        </p:attrNameLst>
                                      </p:cBhvr>
                                      <p:to>
                                        <p:strVal val="visible"/>
                                      </p:to>
                                    </p:set>
                                    <p:animEffect transition="in" filter="blinds(horizontal)">
                                      <p:cBhvr>
                                        <p:cTn id="77" dur="500"/>
                                        <p:tgtEl>
                                          <p:spTgt spid="6147">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147">
                                            <p:txEl>
                                              <p:pRg st="16" end="16"/>
                                            </p:txEl>
                                          </p:spTgt>
                                        </p:tgtEl>
                                        <p:attrNameLst>
                                          <p:attrName>style.visibility</p:attrName>
                                        </p:attrNameLst>
                                      </p:cBhvr>
                                      <p:to>
                                        <p:strVal val="visible"/>
                                      </p:to>
                                    </p:set>
                                    <p:animEffect transition="in" filter="blinds(horizontal)">
                                      <p:cBhvr>
                                        <p:cTn id="82" dur="500"/>
                                        <p:tgtEl>
                                          <p:spTgt spid="614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7170"/>
          <p:cNvSpPr>
            <a:spLocks noGrp="1" noChangeArrowheads="1"/>
          </p:cNvSpPr>
          <p:nvPr>
            <p:ph idx="1"/>
          </p:nvPr>
        </p:nvSpPr>
        <p:spPr>
          <a:xfrm>
            <a:off x="2843213" y="1125538"/>
            <a:ext cx="5689600" cy="4967287"/>
          </a:xfrm>
          <a:ln>
            <a:solidFill>
              <a:schemeClr val="tx1"/>
            </a:solidFill>
            <a:miter lim="800000"/>
          </a:ln>
        </p:spPr>
        <p:txBody>
          <a:bodyPr/>
          <a:lstStyle/>
          <a:p>
            <a:pPr>
              <a:lnSpc>
                <a:spcPct val="80000"/>
              </a:lnSpc>
              <a:buFont typeface="Wingdings" panose="05000000000000000000" pitchFamily="2" charset="2"/>
              <a:buNone/>
            </a:pPr>
            <a:r>
              <a:rPr lang="zh-CN" altLang="en-US" sz="2200" b="1" dirty="0"/>
              <a:t>线性表运算的</a:t>
            </a:r>
            <a:r>
              <a:rPr lang="en-US" altLang="zh-CN" sz="2200" b="1" dirty="0"/>
              <a:t>C++</a:t>
            </a:r>
            <a:r>
              <a:rPr lang="zh-CN" altLang="en-US" sz="2200" b="1" dirty="0"/>
              <a:t>描述</a:t>
            </a:r>
            <a:r>
              <a:rPr lang="en-US" altLang="zh-CN" sz="2200" b="1" dirty="0"/>
              <a:t>----</a:t>
            </a:r>
            <a:r>
              <a:rPr lang="zh-CN" altLang="en-US" sz="2200" b="1" dirty="0"/>
              <a:t>封装类</a:t>
            </a:r>
            <a:r>
              <a:rPr lang="zh-CN" altLang="en-US" sz="2200" dirty="0"/>
              <a:t> </a:t>
            </a:r>
            <a:endParaRPr lang="zh-CN" altLang="en-US" sz="2200" b="1" dirty="0"/>
          </a:p>
          <a:p>
            <a:pPr>
              <a:lnSpc>
                <a:spcPct val="80000"/>
              </a:lnSpc>
              <a:buFont typeface="Wingdings" panose="05000000000000000000" pitchFamily="2" charset="2"/>
              <a:buNone/>
            </a:pPr>
            <a:r>
              <a:rPr lang="en-US" altLang="zh-CN" sz="2200" dirty="0">
                <a:solidFill>
                  <a:srgbClr val="0000FF"/>
                </a:solidFill>
              </a:rPr>
              <a:t>class</a:t>
            </a:r>
            <a:r>
              <a:rPr lang="en-US" altLang="zh-CN" sz="2200" dirty="0"/>
              <a:t> List{</a:t>
            </a:r>
          </a:p>
          <a:p>
            <a:pPr>
              <a:lnSpc>
                <a:spcPct val="80000"/>
              </a:lnSpc>
              <a:buFont typeface="Wingdings" panose="05000000000000000000" pitchFamily="2" charset="2"/>
              <a:buNone/>
            </a:pPr>
            <a:r>
              <a:rPr lang="en-US" altLang="zh-CN" sz="2200" dirty="0"/>
              <a:t>   </a:t>
            </a:r>
            <a:r>
              <a:rPr lang="en-US" altLang="zh-CN" sz="2200" dirty="0">
                <a:solidFill>
                  <a:srgbClr val="FF0000"/>
                </a:solidFill>
              </a:rPr>
              <a:t>public</a:t>
            </a:r>
            <a:r>
              <a:rPr lang="en-US" altLang="zh-CN" sz="2200" b="1" dirty="0">
                <a:solidFill>
                  <a:srgbClr val="FF0000"/>
                </a:solidFill>
              </a:rPr>
              <a:t>:</a:t>
            </a:r>
            <a:r>
              <a:rPr lang="en-US" altLang="zh-CN" sz="2200" dirty="0">
                <a:solidFill>
                  <a:srgbClr val="FF0000"/>
                </a:solidFill>
              </a:rPr>
              <a:t> </a:t>
            </a:r>
          </a:p>
          <a:p>
            <a:pPr>
              <a:lnSpc>
                <a:spcPct val="80000"/>
              </a:lnSpc>
              <a:buFont typeface="Wingdings" panose="05000000000000000000" pitchFamily="2" charset="2"/>
              <a:buNone/>
            </a:pPr>
            <a:r>
              <a:rPr lang="en-US" altLang="zh-CN" sz="2200" dirty="0"/>
              <a:t>       List();</a:t>
            </a:r>
          </a:p>
          <a:p>
            <a:pPr>
              <a:lnSpc>
                <a:spcPct val="80000"/>
              </a:lnSpc>
              <a:buFont typeface="Wingdings" panose="05000000000000000000" pitchFamily="2" charset="2"/>
              <a:buNone/>
            </a:pPr>
            <a:r>
              <a:rPr lang="en-US" altLang="zh-CN" sz="2200" dirty="0"/>
              <a:t>        </a:t>
            </a:r>
            <a:r>
              <a:rPr lang="en-US" altLang="zh-CN" sz="2200" dirty="0" err="1">
                <a:solidFill>
                  <a:srgbClr val="0000FF"/>
                </a:solidFill>
              </a:rPr>
              <a:t>int</a:t>
            </a:r>
            <a:r>
              <a:rPr lang="en-US" altLang="zh-CN" sz="2200" dirty="0">
                <a:solidFill>
                  <a:srgbClr val="0000FF"/>
                </a:solidFill>
              </a:rPr>
              <a:t> </a:t>
            </a:r>
            <a:r>
              <a:rPr lang="en-US" altLang="zh-CN" sz="2200" dirty="0"/>
              <a:t> Length( ) </a:t>
            </a:r>
            <a:r>
              <a:rPr lang="en-US" altLang="zh-CN" sz="2200" dirty="0" err="1">
                <a:solidFill>
                  <a:srgbClr val="FF0000"/>
                </a:solidFill>
              </a:rPr>
              <a:t>const</a:t>
            </a:r>
            <a:r>
              <a:rPr lang="en-US" altLang="zh-CN" sz="2200" dirty="0"/>
              <a:t>;</a:t>
            </a:r>
          </a:p>
          <a:p>
            <a:pPr>
              <a:lnSpc>
                <a:spcPct val="80000"/>
              </a:lnSpc>
              <a:buFont typeface="Wingdings" panose="05000000000000000000" pitchFamily="2" charset="2"/>
              <a:buNone/>
            </a:pPr>
            <a:r>
              <a:rPr lang="en-US" altLang="zh-CN" sz="2200" dirty="0"/>
              <a:t>        </a:t>
            </a:r>
            <a:r>
              <a:rPr lang="en-US" altLang="zh-CN" sz="2200" dirty="0" err="1">
                <a:solidFill>
                  <a:srgbClr val="0000FF"/>
                </a:solidFill>
              </a:rPr>
              <a:t>error_code</a:t>
            </a:r>
            <a:r>
              <a:rPr lang="en-US" altLang="zh-CN" sz="2200" dirty="0"/>
              <a:t>  </a:t>
            </a:r>
            <a:r>
              <a:rPr lang="en-US" altLang="zh-CN" sz="2200" dirty="0" err="1"/>
              <a:t>Get_element</a:t>
            </a:r>
            <a:endParaRPr lang="en-US" altLang="zh-CN" sz="2200" dirty="0"/>
          </a:p>
          <a:p>
            <a:pPr>
              <a:lnSpc>
                <a:spcPct val="80000"/>
              </a:lnSpc>
              <a:buFont typeface="Wingdings" panose="05000000000000000000" pitchFamily="2" charset="2"/>
              <a:buNone/>
            </a:pPr>
            <a:r>
              <a:rPr lang="en-US" altLang="zh-CN" sz="2200" dirty="0"/>
              <a:t>             (</a:t>
            </a:r>
            <a:r>
              <a:rPr lang="en-US" altLang="zh-CN" sz="2200" dirty="0" err="1">
                <a:solidFill>
                  <a:srgbClr val="FF0000"/>
                </a:solidFill>
              </a:rPr>
              <a:t>const</a:t>
            </a:r>
            <a:r>
              <a:rPr lang="en-US" altLang="zh-CN" sz="2200" dirty="0"/>
              <a:t> </a:t>
            </a:r>
            <a:r>
              <a:rPr lang="en-US" altLang="zh-CN" sz="2200" dirty="0" err="1">
                <a:solidFill>
                  <a:srgbClr val="0000FF"/>
                </a:solidFill>
              </a:rPr>
              <a:t>int</a:t>
            </a:r>
            <a:r>
              <a:rPr lang="en-US" altLang="zh-CN" sz="2200" dirty="0"/>
              <a:t> </a:t>
            </a:r>
            <a:r>
              <a:rPr lang="en-US" altLang="zh-CN" sz="2200" i="1" dirty="0" err="1"/>
              <a:t>i</a:t>
            </a:r>
            <a:r>
              <a:rPr lang="en-US" altLang="zh-CN" sz="2200" dirty="0"/>
              <a:t>, </a:t>
            </a:r>
            <a:r>
              <a:rPr lang="en-US" altLang="zh-CN" sz="2200" dirty="0" err="1">
                <a:solidFill>
                  <a:srgbClr val="0000FF"/>
                </a:solidFill>
              </a:rPr>
              <a:t>elemenType</a:t>
            </a:r>
            <a:r>
              <a:rPr lang="en-US" altLang="zh-CN" sz="2200" dirty="0"/>
              <a:t> &amp;</a:t>
            </a:r>
            <a:r>
              <a:rPr lang="en-US" altLang="zh-CN" sz="2200" i="1" dirty="0"/>
              <a:t>x</a:t>
            </a:r>
            <a:r>
              <a:rPr lang="en-US" altLang="zh-CN" sz="2200" dirty="0"/>
              <a:t>) </a:t>
            </a:r>
            <a:r>
              <a:rPr lang="en-US" altLang="zh-CN" sz="2200" dirty="0" err="1">
                <a:solidFill>
                  <a:srgbClr val="FF0000"/>
                </a:solidFill>
              </a:rPr>
              <a:t>const</a:t>
            </a:r>
            <a:r>
              <a:rPr lang="en-US" altLang="zh-CN" sz="2200" dirty="0"/>
              <a:t>;</a:t>
            </a:r>
          </a:p>
          <a:p>
            <a:pPr>
              <a:lnSpc>
                <a:spcPct val="80000"/>
              </a:lnSpc>
              <a:buFont typeface="Wingdings" panose="05000000000000000000" pitchFamily="2" charset="2"/>
              <a:buNone/>
            </a:pPr>
            <a:r>
              <a:rPr lang="en-US" altLang="zh-CN" sz="2200" dirty="0"/>
              <a:t>        </a:t>
            </a:r>
            <a:r>
              <a:rPr lang="en-US" altLang="zh-CN" sz="2200" dirty="0" err="1">
                <a:solidFill>
                  <a:srgbClr val="0000FF"/>
                </a:solidFill>
              </a:rPr>
              <a:t>int</a:t>
            </a:r>
            <a:r>
              <a:rPr lang="en-US" altLang="zh-CN" sz="2200" dirty="0"/>
              <a:t>  Locate(</a:t>
            </a:r>
            <a:r>
              <a:rPr lang="en-US" altLang="zh-CN" sz="2200" dirty="0" err="1">
                <a:solidFill>
                  <a:srgbClr val="FF0000"/>
                </a:solidFill>
              </a:rPr>
              <a:t>const</a:t>
            </a:r>
            <a:r>
              <a:rPr lang="en-US" altLang="zh-CN" sz="2200" dirty="0"/>
              <a:t> </a:t>
            </a:r>
            <a:r>
              <a:rPr lang="en-US" altLang="zh-CN" sz="2200" dirty="0" err="1">
                <a:solidFill>
                  <a:srgbClr val="0000FF"/>
                </a:solidFill>
              </a:rPr>
              <a:t>elemenType</a:t>
            </a:r>
            <a:r>
              <a:rPr lang="en-US" altLang="zh-CN" sz="2200" dirty="0"/>
              <a:t> </a:t>
            </a:r>
            <a:r>
              <a:rPr lang="en-US" altLang="zh-CN" sz="2200" i="1" dirty="0"/>
              <a:t>x</a:t>
            </a:r>
            <a:r>
              <a:rPr lang="en-US" altLang="zh-CN" sz="2200" dirty="0"/>
              <a:t>) </a:t>
            </a:r>
            <a:r>
              <a:rPr lang="en-US" altLang="zh-CN" sz="2200" dirty="0" err="1">
                <a:solidFill>
                  <a:srgbClr val="FF0000"/>
                </a:solidFill>
              </a:rPr>
              <a:t>const</a:t>
            </a:r>
            <a:r>
              <a:rPr lang="en-US" altLang="zh-CN" sz="2200" dirty="0"/>
              <a:t>;</a:t>
            </a:r>
          </a:p>
          <a:p>
            <a:pPr>
              <a:lnSpc>
                <a:spcPct val="80000"/>
              </a:lnSpc>
              <a:buFont typeface="Wingdings" panose="05000000000000000000" pitchFamily="2" charset="2"/>
              <a:buNone/>
            </a:pPr>
            <a:r>
              <a:rPr lang="en-US" altLang="zh-CN" sz="2200" dirty="0"/>
              <a:t>        </a:t>
            </a:r>
            <a:r>
              <a:rPr lang="en-US" altLang="zh-CN" sz="2200" dirty="0" err="1">
                <a:solidFill>
                  <a:srgbClr val="0000FF"/>
                </a:solidFill>
              </a:rPr>
              <a:t>error_code</a:t>
            </a:r>
            <a:r>
              <a:rPr lang="en-US" altLang="zh-CN" sz="2200" dirty="0"/>
              <a:t>  Insert  </a:t>
            </a:r>
          </a:p>
          <a:p>
            <a:pPr>
              <a:lnSpc>
                <a:spcPct val="80000"/>
              </a:lnSpc>
              <a:buFont typeface="Wingdings" panose="05000000000000000000" pitchFamily="2" charset="2"/>
              <a:buNone/>
            </a:pPr>
            <a:r>
              <a:rPr lang="en-US" altLang="zh-CN" sz="2200" dirty="0"/>
              <a:t>             (</a:t>
            </a:r>
            <a:r>
              <a:rPr lang="en-US" altLang="zh-CN" sz="2200" dirty="0" err="1">
                <a:solidFill>
                  <a:srgbClr val="FF0000"/>
                </a:solidFill>
              </a:rPr>
              <a:t>const</a:t>
            </a:r>
            <a:r>
              <a:rPr lang="en-US" altLang="zh-CN" sz="2200" dirty="0">
                <a:solidFill>
                  <a:srgbClr val="FF0000"/>
                </a:solidFill>
              </a:rPr>
              <a:t> </a:t>
            </a:r>
            <a:r>
              <a:rPr lang="en-US" altLang="zh-CN" sz="2200" dirty="0" err="1">
                <a:solidFill>
                  <a:srgbClr val="0000FF"/>
                </a:solidFill>
              </a:rPr>
              <a:t>int</a:t>
            </a:r>
            <a:r>
              <a:rPr lang="en-US" altLang="zh-CN" sz="2200" dirty="0"/>
              <a:t> </a:t>
            </a:r>
            <a:r>
              <a:rPr lang="en-US" altLang="zh-CN" sz="2200" i="1" dirty="0" err="1"/>
              <a:t>i</a:t>
            </a:r>
            <a:r>
              <a:rPr lang="en-US" altLang="zh-CN" sz="2200" dirty="0"/>
              <a:t>, </a:t>
            </a:r>
            <a:r>
              <a:rPr lang="en-US" altLang="zh-CN" sz="2200" dirty="0" err="1">
                <a:solidFill>
                  <a:srgbClr val="FF0000"/>
                </a:solidFill>
              </a:rPr>
              <a:t>const</a:t>
            </a:r>
            <a:r>
              <a:rPr lang="en-US" altLang="zh-CN" sz="2200" dirty="0">
                <a:solidFill>
                  <a:srgbClr val="FF0000"/>
                </a:solidFill>
              </a:rPr>
              <a:t> </a:t>
            </a:r>
            <a:r>
              <a:rPr lang="en-US" altLang="zh-CN" sz="2200" dirty="0" err="1">
                <a:solidFill>
                  <a:srgbClr val="0000FF"/>
                </a:solidFill>
              </a:rPr>
              <a:t>elemenType</a:t>
            </a:r>
            <a:r>
              <a:rPr lang="en-US" altLang="zh-CN" sz="2200" dirty="0"/>
              <a:t> </a:t>
            </a:r>
            <a:r>
              <a:rPr lang="en-US" altLang="zh-CN" sz="2200" i="1" dirty="0"/>
              <a:t>x</a:t>
            </a:r>
            <a:r>
              <a:rPr lang="en-US" altLang="zh-CN" sz="2200" dirty="0"/>
              <a:t>);</a:t>
            </a:r>
          </a:p>
          <a:p>
            <a:pPr>
              <a:lnSpc>
                <a:spcPct val="80000"/>
              </a:lnSpc>
              <a:buFont typeface="Wingdings" panose="05000000000000000000" pitchFamily="2" charset="2"/>
              <a:buNone/>
            </a:pPr>
            <a:r>
              <a:rPr lang="en-US" altLang="zh-CN" sz="2200" dirty="0"/>
              <a:t>        </a:t>
            </a:r>
            <a:r>
              <a:rPr lang="en-US" altLang="zh-CN" sz="2200" dirty="0" err="1">
                <a:solidFill>
                  <a:srgbClr val="0000FF"/>
                </a:solidFill>
              </a:rPr>
              <a:t>error_code</a:t>
            </a:r>
            <a:r>
              <a:rPr lang="en-US" altLang="zh-CN" sz="2200" dirty="0"/>
              <a:t> </a:t>
            </a:r>
            <a:r>
              <a:rPr lang="en-US" altLang="zh-CN" sz="2200" dirty="0" err="1"/>
              <a:t>Delete_element</a:t>
            </a:r>
            <a:r>
              <a:rPr lang="en-US" altLang="zh-CN" sz="2200" dirty="0"/>
              <a:t>(</a:t>
            </a:r>
            <a:r>
              <a:rPr lang="en-US" altLang="zh-CN" sz="2200" dirty="0" err="1">
                <a:solidFill>
                  <a:srgbClr val="FF0000"/>
                </a:solidFill>
              </a:rPr>
              <a:t>const</a:t>
            </a:r>
            <a:r>
              <a:rPr lang="en-US" altLang="zh-CN" sz="2200" dirty="0"/>
              <a:t> </a:t>
            </a:r>
            <a:r>
              <a:rPr lang="en-US" altLang="zh-CN" sz="2200" dirty="0" err="1">
                <a:solidFill>
                  <a:srgbClr val="0000FF"/>
                </a:solidFill>
              </a:rPr>
              <a:t>int</a:t>
            </a:r>
            <a:r>
              <a:rPr lang="en-US" altLang="zh-CN" sz="2200" dirty="0"/>
              <a:t> </a:t>
            </a:r>
            <a:r>
              <a:rPr lang="en-US" altLang="zh-CN" sz="2200" i="1" dirty="0" err="1"/>
              <a:t>i</a:t>
            </a:r>
            <a:r>
              <a:rPr lang="en-US" altLang="zh-CN" sz="2200" dirty="0"/>
              <a:t>);</a:t>
            </a:r>
          </a:p>
          <a:p>
            <a:pPr>
              <a:lnSpc>
                <a:spcPct val="80000"/>
              </a:lnSpc>
              <a:buFont typeface="Wingdings" panose="05000000000000000000" pitchFamily="2" charset="2"/>
              <a:buNone/>
            </a:pPr>
            <a:r>
              <a:rPr lang="en-US" altLang="zh-CN" sz="2200" dirty="0">
                <a:solidFill>
                  <a:srgbClr val="FF0000"/>
                </a:solidFill>
              </a:rPr>
              <a:t>    private:</a:t>
            </a:r>
          </a:p>
          <a:p>
            <a:pPr>
              <a:lnSpc>
                <a:spcPct val="80000"/>
              </a:lnSpc>
              <a:buFont typeface="Wingdings" panose="05000000000000000000" pitchFamily="2" charset="2"/>
              <a:buNone/>
            </a:pPr>
            <a:r>
              <a:rPr lang="en-US" altLang="zh-CN" sz="2200" dirty="0"/>
              <a:t>        … …//</a:t>
            </a:r>
            <a:r>
              <a:rPr lang="zh-CN" altLang="en-US" sz="2200" dirty="0"/>
              <a:t>定义其它成员</a:t>
            </a:r>
          </a:p>
          <a:p>
            <a:pPr>
              <a:lnSpc>
                <a:spcPct val="80000"/>
              </a:lnSpc>
              <a:buFont typeface="Wingdings" panose="05000000000000000000" pitchFamily="2" charset="2"/>
              <a:buNone/>
            </a:pPr>
            <a:r>
              <a:rPr lang="zh-CN" altLang="en-US" sz="2200" dirty="0"/>
              <a:t>   </a:t>
            </a:r>
            <a:r>
              <a:rPr lang="en-US" altLang="zh-CN" sz="2200" dirty="0"/>
              <a:t>};</a:t>
            </a:r>
            <a:endParaRPr lang="zh-CN" altLang="en-US" sz="2200" dirty="0"/>
          </a:p>
          <a:p>
            <a:pPr eaLnBrk="0" hangingPunct="0">
              <a:lnSpc>
                <a:spcPct val="80000"/>
              </a:lnSpc>
              <a:spcBef>
                <a:spcPct val="50000"/>
              </a:spcBef>
              <a:buClrTx/>
              <a:buFont typeface="Wingdings" panose="05000000000000000000" pitchFamily="2" charset="2"/>
              <a:buNone/>
            </a:pPr>
            <a:endParaRPr lang="zh-CN" altLang="en-US" sz="1600" dirty="0"/>
          </a:p>
        </p:txBody>
      </p:sp>
      <p:sp>
        <p:nvSpPr>
          <p:cNvPr id="2" name="矩形 7171"/>
          <p:cNvSpPr>
            <a:spLocks noChangeArrowheads="1"/>
          </p:cNvSpPr>
          <p:nvPr/>
        </p:nvSpPr>
        <p:spPr bwMode="auto">
          <a:xfrm>
            <a:off x="468313" y="1125538"/>
            <a:ext cx="2303462" cy="4967287"/>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lstStyle>
            <a:lvl1pPr marL="469900" indent="-46990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80000"/>
              </a:lnSpc>
              <a:spcBef>
                <a:spcPts val="1200"/>
              </a:spcBef>
              <a:buClr>
                <a:schemeClr val="accent2"/>
              </a:buClr>
              <a:buFont typeface="Wingdings" panose="05000000000000000000" pitchFamily="2" charset="2"/>
              <a:buNone/>
            </a:pPr>
            <a:r>
              <a:rPr lang="zh-CN" altLang="en-US" sz="2200" b="1" dirty="0">
                <a:solidFill>
                  <a:srgbClr val="FF0000"/>
                </a:solidFill>
                <a:ea typeface="楷体_GB2312" pitchFamily="1" charset="-122"/>
              </a:rPr>
              <a:t>运算</a:t>
            </a:r>
            <a:r>
              <a:rPr lang="zh-CN" altLang="en-US" sz="2200" b="1" dirty="0">
                <a:ea typeface="楷体_GB2312" pitchFamily="1" charset="-122"/>
              </a:rPr>
              <a:t>：</a:t>
            </a:r>
            <a:r>
              <a:rPr lang="zh-CN" altLang="en-US" sz="1300" b="1" dirty="0">
                <a:ea typeface="楷体_GB2312" pitchFamily="1" charset="-122"/>
              </a:rPr>
              <a:t>                          </a:t>
            </a:r>
          </a:p>
          <a:p>
            <a:pPr>
              <a:lnSpc>
                <a:spcPct val="80000"/>
              </a:lnSpc>
              <a:spcBef>
                <a:spcPct val="20000"/>
              </a:spcBef>
              <a:buClr>
                <a:schemeClr val="accent2"/>
              </a:buClr>
              <a:buFont typeface="Wingdings" panose="05000000000000000000" pitchFamily="2" charset="2"/>
              <a:buNone/>
            </a:pPr>
            <a:r>
              <a:rPr lang="en-US" altLang="zh-CN" sz="2000" b="1" dirty="0"/>
              <a:t>(1)</a:t>
            </a:r>
            <a:r>
              <a:rPr lang="zh-CN" altLang="en-US" sz="2000" b="1" dirty="0">
                <a:ea typeface="楷体_GB2312" pitchFamily="1" charset="-122"/>
              </a:rPr>
              <a:t>初始化：</a:t>
            </a:r>
          </a:p>
          <a:p>
            <a:pPr>
              <a:lnSpc>
                <a:spcPct val="80000"/>
              </a:lnSpc>
              <a:spcBef>
                <a:spcPct val="20000"/>
              </a:spcBef>
              <a:buClr>
                <a:schemeClr val="accent2"/>
              </a:buClr>
              <a:buFont typeface="Wingdings" panose="05000000000000000000" pitchFamily="2" charset="2"/>
              <a:buNone/>
            </a:pPr>
            <a:r>
              <a:rPr lang="zh-CN" altLang="en-US" sz="2000" b="1" dirty="0">
                <a:ea typeface="楷体_GB2312" pitchFamily="1" charset="-122"/>
              </a:rPr>
              <a:t>                               </a:t>
            </a:r>
          </a:p>
          <a:p>
            <a:pPr>
              <a:lnSpc>
                <a:spcPct val="80000"/>
              </a:lnSpc>
              <a:spcBef>
                <a:spcPct val="20000"/>
              </a:spcBef>
              <a:buClr>
                <a:schemeClr val="accent2"/>
              </a:buClr>
              <a:buFont typeface="Wingdings" panose="05000000000000000000" pitchFamily="2" charset="2"/>
              <a:buNone/>
            </a:pPr>
            <a:r>
              <a:rPr lang="en-US" altLang="zh-CN" sz="2000" b="1" dirty="0"/>
              <a:t>(2)</a:t>
            </a:r>
            <a:r>
              <a:rPr lang="zh-CN" altLang="en-US" sz="2000" b="1" dirty="0">
                <a:ea typeface="楷体_GB2312" pitchFamily="1" charset="-122"/>
              </a:rPr>
              <a:t>求长度：</a:t>
            </a:r>
          </a:p>
          <a:p>
            <a:pPr>
              <a:lnSpc>
                <a:spcPct val="80000"/>
              </a:lnSpc>
              <a:spcBef>
                <a:spcPct val="20000"/>
              </a:spcBef>
              <a:buClr>
                <a:schemeClr val="accent2"/>
              </a:buClr>
              <a:buFont typeface="Wingdings" panose="05000000000000000000" pitchFamily="2" charset="2"/>
              <a:buNone/>
            </a:pPr>
            <a:r>
              <a:rPr lang="zh-CN" altLang="en-US" sz="2000" b="1" dirty="0">
                <a:ea typeface="楷体_GB2312" pitchFamily="1" charset="-122"/>
              </a:rPr>
              <a:t>                               </a:t>
            </a:r>
          </a:p>
          <a:p>
            <a:pPr>
              <a:lnSpc>
                <a:spcPct val="80000"/>
              </a:lnSpc>
              <a:spcBef>
                <a:spcPct val="20000"/>
              </a:spcBef>
              <a:buClr>
                <a:schemeClr val="accent2"/>
              </a:buClr>
              <a:buFont typeface="Wingdings" panose="05000000000000000000" pitchFamily="2" charset="2"/>
              <a:buNone/>
            </a:pPr>
            <a:r>
              <a:rPr lang="en-US" altLang="zh-CN" sz="2000" b="1" dirty="0"/>
              <a:t>(3)</a:t>
            </a:r>
            <a:r>
              <a:rPr lang="zh-CN" altLang="en-US" sz="2000" b="1" dirty="0">
                <a:ea typeface="楷体_GB2312" pitchFamily="1" charset="-122"/>
              </a:rPr>
              <a:t>按序号取元素：</a:t>
            </a:r>
          </a:p>
          <a:p>
            <a:pPr>
              <a:lnSpc>
                <a:spcPct val="80000"/>
              </a:lnSpc>
              <a:spcBef>
                <a:spcPct val="20000"/>
              </a:spcBef>
              <a:buClr>
                <a:schemeClr val="accent2"/>
              </a:buClr>
              <a:buFont typeface="Wingdings" panose="05000000000000000000" pitchFamily="2" charset="2"/>
              <a:buNone/>
            </a:pPr>
            <a:r>
              <a:rPr lang="en-US" altLang="zh-CN" sz="2000" b="1" dirty="0"/>
              <a:t>       </a:t>
            </a:r>
            <a:r>
              <a:rPr lang="zh-CN" altLang="en-US" sz="2000" b="1" dirty="0">
                <a:ea typeface="楷体_GB2312" pitchFamily="1" charset="-122"/>
              </a:rPr>
              <a:t> </a:t>
            </a:r>
          </a:p>
          <a:p>
            <a:pPr>
              <a:lnSpc>
                <a:spcPct val="80000"/>
              </a:lnSpc>
              <a:spcBef>
                <a:spcPct val="20000"/>
              </a:spcBef>
              <a:buClr>
                <a:schemeClr val="accent2"/>
              </a:buClr>
              <a:buFont typeface="Wingdings" panose="05000000000000000000" pitchFamily="2" charset="2"/>
              <a:buNone/>
            </a:pPr>
            <a:r>
              <a:rPr lang="en-US" altLang="zh-CN" sz="2000" b="1" dirty="0"/>
              <a:t>(4)</a:t>
            </a:r>
            <a:r>
              <a:rPr lang="zh-CN" altLang="en-US" sz="2000" b="1" dirty="0">
                <a:ea typeface="楷体_GB2312" pitchFamily="1" charset="-122"/>
              </a:rPr>
              <a:t>按值查找元素：</a:t>
            </a:r>
          </a:p>
          <a:p>
            <a:pPr>
              <a:lnSpc>
                <a:spcPct val="80000"/>
              </a:lnSpc>
              <a:spcBef>
                <a:spcPct val="20000"/>
              </a:spcBef>
              <a:buClr>
                <a:schemeClr val="accent2"/>
              </a:buClr>
              <a:buFont typeface="Wingdings" panose="05000000000000000000" pitchFamily="2" charset="2"/>
              <a:buNone/>
            </a:pPr>
            <a:r>
              <a:rPr lang="zh-CN" altLang="en-US" sz="2000" b="1" dirty="0">
                <a:ea typeface="楷体_GB2312" pitchFamily="1" charset="-122"/>
              </a:rPr>
              <a:t>                     </a:t>
            </a:r>
          </a:p>
          <a:p>
            <a:pPr>
              <a:lnSpc>
                <a:spcPct val="80000"/>
              </a:lnSpc>
              <a:spcBef>
                <a:spcPct val="20000"/>
              </a:spcBef>
              <a:buClr>
                <a:schemeClr val="accent2"/>
              </a:buClr>
              <a:buFont typeface="Wingdings" panose="05000000000000000000" pitchFamily="2" charset="2"/>
              <a:buNone/>
            </a:pPr>
            <a:r>
              <a:rPr lang="en-US" altLang="zh-CN" sz="2000" b="1" dirty="0"/>
              <a:t>(5)</a:t>
            </a:r>
            <a:r>
              <a:rPr lang="zh-CN" altLang="en-US" sz="2000" b="1" dirty="0">
                <a:ea typeface="楷体_GB2312" pitchFamily="1" charset="-122"/>
              </a:rPr>
              <a:t>插入：</a:t>
            </a:r>
          </a:p>
          <a:p>
            <a:pPr>
              <a:lnSpc>
                <a:spcPct val="80000"/>
              </a:lnSpc>
              <a:spcBef>
                <a:spcPct val="20000"/>
              </a:spcBef>
              <a:buClr>
                <a:schemeClr val="accent2"/>
              </a:buClr>
              <a:buFont typeface="Wingdings" panose="05000000000000000000" pitchFamily="2" charset="2"/>
              <a:buNone/>
            </a:pPr>
            <a:r>
              <a:rPr lang="zh-CN" altLang="en-US" sz="2000" b="1" dirty="0">
                <a:ea typeface="楷体_GB2312" pitchFamily="1" charset="-122"/>
              </a:rPr>
              <a:t>         </a:t>
            </a:r>
          </a:p>
          <a:p>
            <a:pPr>
              <a:lnSpc>
                <a:spcPct val="80000"/>
              </a:lnSpc>
              <a:spcBef>
                <a:spcPct val="20000"/>
              </a:spcBef>
              <a:buClr>
                <a:schemeClr val="accent2"/>
              </a:buClr>
              <a:buFont typeface="Wingdings" panose="05000000000000000000" pitchFamily="2" charset="2"/>
              <a:buNone/>
            </a:pPr>
            <a:r>
              <a:rPr lang="en-US" altLang="zh-CN" sz="2000" b="1" dirty="0"/>
              <a:t>(6)</a:t>
            </a:r>
            <a:r>
              <a:rPr lang="zh-CN" altLang="en-US" sz="2000" b="1" dirty="0">
                <a:ea typeface="楷体_GB2312" pitchFamily="1" charset="-122"/>
              </a:rPr>
              <a:t>删除：       </a:t>
            </a:r>
          </a:p>
        </p:txBody>
      </p:sp>
      <p:grpSp>
        <p:nvGrpSpPr>
          <p:cNvPr id="7173" name="组合 7172"/>
          <p:cNvGrpSpPr/>
          <p:nvPr/>
        </p:nvGrpSpPr>
        <p:grpSpPr bwMode="auto">
          <a:xfrm>
            <a:off x="1692275" y="1773238"/>
            <a:ext cx="1584325" cy="503237"/>
            <a:chOff x="0" y="46"/>
            <a:chExt cx="998" cy="317"/>
          </a:xfrm>
        </p:grpSpPr>
        <p:sp>
          <p:nvSpPr>
            <p:cNvPr id="3" name="直接连接符 7173"/>
            <p:cNvSpPr>
              <a:spLocks noChangeShapeType="1"/>
            </p:cNvSpPr>
            <p:nvPr/>
          </p:nvSpPr>
          <p:spPr bwMode="auto">
            <a:xfrm>
              <a:off x="0" y="46"/>
              <a:ext cx="998" cy="317"/>
            </a:xfrm>
            <a:prstGeom prst="line">
              <a:avLst/>
            </a:prstGeom>
            <a:noFill/>
            <a:ln w="28575">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solidFill>
                  <a:srgbClr val="FF0000"/>
                </a:solidFill>
                <a:cs typeface="Times New Roman" panose="02020603050405020304" pitchFamily="18" charset="0"/>
              </a:endParaRPr>
            </a:p>
          </p:txBody>
        </p:sp>
        <p:sp>
          <p:nvSpPr>
            <p:cNvPr id="7174" name="文本框 7174"/>
            <p:cNvSpPr txBox="1">
              <a:spLocks noChangeArrowheads="1"/>
            </p:cNvSpPr>
            <p:nvPr/>
          </p:nvSpPr>
          <p:spPr bwMode="auto">
            <a:xfrm>
              <a:off x="113" y="80"/>
              <a:ext cx="22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spcBef>
                  <a:spcPct val="50000"/>
                </a:spcBef>
              </a:pPr>
              <a:r>
                <a:rPr lang="en-US" altLang="zh-CN" dirty="0">
                  <a:solidFill>
                    <a:srgbClr val="FF0000"/>
                  </a:solidFill>
                  <a:latin typeface="Arial" panose="020B0604020202020204" pitchFamily="34" charset="0"/>
                </a:rPr>
                <a:t>?</a:t>
              </a:r>
            </a:p>
          </p:txBody>
        </p:sp>
      </p:grpSp>
      <p:grpSp>
        <p:nvGrpSpPr>
          <p:cNvPr id="7176" name="组合 7175"/>
          <p:cNvGrpSpPr/>
          <p:nvPr/>
        </p:nvGrpSpPr>
        <p:grpSpPr bwMode="auto">
          <a:xfrm>
            <a:off x="1763539" y="2259757"/>
            <a:ext cx="1584325" cy="397304"/>
            <a:chOff x="0" y="46"/>
            <a:chExt cx="998" cy="334"/>
          </a:xfrm>
        </p:grpSpPr>
        <p:sp>
          <p:nvSpPr>
            <p:cNvPr id="4" name="直接连接符 7176"/>
            <p:cNvSpPr>
              <a:spLocks noChangeShapeType="1"/>
            </p:cNvSpPr>
            <p:nvPr/>
          </p:nvSpPr>
          <p:spPr bwMode="auto">
            <a:xfrm>
              <a:off x="0" y="46"/>
              <a:ext cx="998" cy="317"/>
            </a:xfrm>
            <a:prstGeom prst="line">
              <a:avLst/>
            </a:prstGeom>
            <a:noFill/>
            <a:ln w="28575">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solidFill>
                  <a:srgbClr val="FF0000"/>
                </a:solidFill>
                <a:cs typeface="Times New Roman" panose="02020603050405020304" pitchFamily="18" charset="0"/>
              </a:endParaRPr>
            </a:p>
          </p:txBody>
        </p:sp>
        <p:sp>
          <p:nvSpPr>
            <p:cNvPr id="7177" name="文本框 7177"/>
            <p:cNvSpPr txBox="1">
              <a:spLocks noChangeArrowheads="1"/>
            </p:cNvSpPr>
            <p:nvPr/>
          </p:nvSpPr>
          <p:spPr bwMode="auto">
            <a:xfrm>
              <a:off x="45" y="72"/>
              <a:ext cx="227"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spcBef>
                  <a:spcPct val="50000"/>
                </a:spcBef>
              </a:pPr>
              <a:r>
                <a:rPr lang="en-US" altLang="zh-CN" dirty="0">
                  <a:solidFill>
                    <a:srgbClr val="FF0000"/>
                  </a:solidFill>
                  <a:latin typeface="Arial" panose="020B0604020202020204" pitchFamily="34" charset="0"/>
                </a:rPr>
                <a:t>?</a:t>
              </a:r>
            </a:p>
          </p:txBody>
        </p:sp>
      </p:grpSp>
      <p:grpSp>
        <p:nvGrpSpPr>
          <p:cNvPr id="7179" name="组合 7178"/>
          <p:cNvGrpSpPr/>
          <p:nvPr/>
        </p:nvGrpSpPr>
        <p:grpSpPr bwMode="auto">
          <a:xfrm>
            <a:off x="2484438" y="2880078"/>
            <a:ext cx="1008062" cy="460024"/>
            <a:chOff x="0" y="46"/>
            <a:chExt cx="998" cy="774"/>
          </a:xfrm>
        </p:grpSpPr>
        <p:sp>
          <p:nvSpPr>
            <p:cNvPr id="5" name="直接连接符 7179"/>
            <p:cNvSpPr>
              <a:spLocks noChangeShapeType="1"/>
            </p:cNvSpPr>
            <p:nvPr/>
          </p:nvSpPr>
          <p:spPr bwMode="auto">
            <a:xfrm>
              <a:off x="0" y="46"/>
              <a:ext cx="998" cy="317"/>
            </a:xfrm>
            <a:prstGeom prst="line">
              <a:avLst/>
            </a:prstGeom>
            <a:noFill/>
            <a:ln w="28575">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solidFill>
                  <a:srgbClr val="FF0000"/>
                </a:solidFill>
                <a:cs typeface="Times New Roman" panose="02020603050405020304" pitchFamily="18" charset="0"/>
              </a:endParaRPr>
            </a:p>
          </p:txBody>
        </p:sp>
        <p:sp>
          <p:nvSpPr>
            <p:cNvPr id="7180" name="文本框 7180"/>
            <p:cNvSpPr txBox="1">
              <a:spLocks noChangeArrowheads="1"/>
            </p:cNvSpPr>
            <p:nvPr/>
          </p:nvSpPr>
          <p:spPr bwMode="auto">
            <a:xfrm>
              <a:off x="403" y="203"/>
              <a:ext cx="227" cy="6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spcBef>
                  <a:spcPct val="50000"/>
                </a:spcBef>
              </a:pPr>
              <a:r>
                <a:rPr lang="en-US" altLang="zh-CN" dirty="0">
                  <a:solidFill>
                    <a:srgbClr val="FF0000"/>
                  </a:solidFill>
                  <a:latin typeface="Arial" panose="020B0604020202020204" pitchFamily="34" charset="0"/>
                </a:rPr>
                <a:t>?</a:t>
              </a:r>
            </a:p>
          </p:txBody>
        </p:sp>
      </p:grpSp>
      <p:grpSp>
        <p:nvGrpSpPr>
          <p:cNvPr id="7182" name="组合 7181"/>
          <p:cNvGrpSpPr/>
          <p:nvPr/>
        </p:nvGrpSpPr>
        <p:grpSpPr bwMode="auto">
          <a:xfrm>
            <a:off x="2483769" y="3527778"/>
            <a:ext cx="1008732" cy="414854"/>
            <a:chOff x="0" y="46"/>
            <a:chExt cx="998" cy="698"/>
          </a:xfrm>
        </p:grpSpPr>
        <p:sp>
          <p:nvSpPr>
            <p:cNvPr id="6" name="直接连接符 7182"/>
            <p:cNvSpPr>
              <a:spLocks noChangeShapeType="1"/>
            </p:cNvSpPr>
            <p:nvPr/>
          </p:nvSpPr>
          <p:spPr bwMode="auto">
            <a:xfrm>
              <a:off x="0" y="46"/>
              <a:ext cx="998" cy="131"/>
            </a:xfrm>
            <a:prstGeom prst="line">
              <a:avLst/>
            </a:prstGeom>
            <a:noFill/>
            <a:ln w="28575">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solidFill>
                  <a:srgbClr val="FF0000"/>
                </a:solidFill>
                <a:cs typeface="Times New Roman" panose="02020603050405020304" pitchFamily="18" charset="0"/>
              </a:endParaRPr>
            </a:p>
          </p:txBody>
        </p:sp>
        <p:sp>
          <p:nvSpPr>
            <p:cNvPr id="7183" name="文本框 7183"/>
            <p:cNvSpPr txBox="1">
              <a:spLocks noChangeArrowheads="1"/>
            </p:cNvSpPr>
            <p:nvPr/>
          </p:nvSpPr>
          <p:spPr bwMode="auto">
            <a:xfrm>
              <a:off x="414" y="127"/>
              <a:ext cx="227" cy="6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spcBef>
                  <a:spcPct val="50000"/>
                </a:spcBef>
              </a:pPr>
              <a:r>
                <a:rPr lang="en-US" altLang="zh-CN" dirty="0">
                  <a:solidFill>
                    <a:srgbClr val="FF0000"/>
                  </a:solidFill>
                  <a:latin typeface="Arial" panose="020B0604020202020204" pitchFamily="34" charset="0"/>
                </a:rPr>
                <a:t>?</a:t>
              </a:r>
            </a:p>
          </p:txBody>
        </p:sp>
      </p:grpSp>
      <p:grpSp>
        <p:nvGrpSpPr>
          <p:cNvPr id="7185" name="组合 7184"/>
          <p:cNvGrpSpPr/>
          <p:nvPr/>
        </p:nvGrpSpPr>
        <p:grpSpPr bwMode="auto">
          <a:xfrm>
            <a:off x="1547763" y="3990566"/>
            <a:ext cx="1944398" cy="413601"/>
            <a:chOff x="0" y="-21"/>
            <a:chExt cx="1078" cy="591"/>
          </a:xfrm>
        </p:grpSpPr>
        <p:sp>
          <p:nvSpPr>
            <p:cNvPr id="7" name="直接连接符 7185"/>
            <p:cNvSpPr>
              <a:spLocks noChangeShapeType="1"/>
            </p:cNvSpPr>
            <p:nvPr/>
          </p:nvSpPr>
          <p:spPr bwMode="auto">
            <a:xfrm flipV="1">
              <a:off x="0" y="-21"/>
              <a:ext cx="1078" cy="67"/>
            </a:xfrm>
            <a:prstGeom prst="line">
              <a:avLst/>
            </a:prstGeom>
            <a:noFill/>
            <a:ln w="28575">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solidFill>
                  <a:srgbClr val="FF0000"/>
                </a:solidFill>
                <a:cs typeface="Times New Roman" panose="02020603050405020304" pitchFamily="18" charset="0"/>
              </a:endParaRPr>
            </a:p>
          </p:txBody>
        </p:sp>
        <p:sp>
          <p:nvSpPr>
            <p:cNvPr id="7186" name="文本框 7186"/>
            <p:cNvSpPr txBox="1">
              <a:spLocks noChangeArrowheads="1"/>
            </p:cNvSpPr>
            <p:nvPr/>
          </p:nvSpPr>
          <p:spPr bwMode="auto">
            <a:xfrm>
              <a:off x="125" y="46"/>
              <a:ext cx="227" cy="5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spcBef>
                  <a:spcPct val="50000"/>
                </a:spcBef>
              </a:pPr>
              <a:r>
                <a:rPr lang="en-US" altLang="zh-CN" dirty="0">
                  <a:solidFill>
                    <a:srgbClr val="FF0000"/>
                  </a:solidFill>
                  <a:latin typeface="Arial" panose="020B0604020202020204" pitchFamily="34" charset="0"/>
                </a:rPr>
                <a:t>?</a:t>
              </a:r>
            </a:p>
          </p:txBody>
        </p:sp>
      </p:grpSp>
      <p:grpSp>
        <p:nvGrpSpPr>
          <p:cNvPr id="7188" name="组合 7187"/>
          <p:cNvGrpSpPr/>
          <p:nvPr/>
        </p:nvGrpSpPr>
        <p:grpSpPr bwMode="auto">
          <a:xfrm>
            <a:off x="1476375" y="4652963"/>
            <a:ext cx="2016125" cy="366712"/>
            <a:chOff x="0" y="0"/>
            <a:chExt cx="1270" cy="231"/>
          </a:xfrm>
        </p:grpSpPr>
        <p:sp>
          <p:nvSpPr>
            <p:cNvPr id="8" name="直接连接符 7188"/>
            <p:cNvSpPr>
              <a:spLocks noChangeShapeType="1"/>
            </p:cNvSpPr>
            <p:nvPr/>
          </p:nvSpPr>
          <p:spPr bwMode="auto">
            <a:xfrm flipV="1">
              <a:off x="0" y="0"/>
              <a:ext cx="1270" cy="17"/>
            </a:xfrm>
            <a:prstGeom prst="line">
              <a:avLst/>
            </a:prstGeom>
            <a:noFill/>
            <a:ln w="28575">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pPr eaLnBrk="0" hangingPunct="0"/>
              <a:endParaRPr lang="zh-CN" altLang="en-US">
                <a:solidFill>
                  <a:srgbClr val="FF0000"/>
                </a:solidFill>
                <a:cs typeface="Times New Roman" panose="02020603050405020304" pitchFamily="18" charset="0"/>
              </a:endParaRPr>
            </a:p>
          </p:txBody>
        </p:sp>
        <p:sp>
          <p:nvSpPr>
            <p:cNvPr id="7189" name="文本框 7189"/>
            <p:cNvSpPr txBox="1">
              <a:spLocks noChangeArrowheads="1"/>
            </p:cNvSpPr>
            <p:nvPr/>
          </p:nvSpPr>
          <p:spPr bwMode="auto">
            <a:xfrm>
              <a:off x="226" y="0"/>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spcBef>
                  <a:spcPct val="50000"/>
                </a:spcBef>
              </a:pPr>
              <a:r>
                <a:rPr lang="en-US" altLang="zh-CN" dirty="0">
                  <a:solidFill>
                    <a:srgbClr val="FF0000"/>
                  </a:solidFill>
                  <a:latin typeface="Arial" panose="020B0604020202020204" pitchFamily="34" charset="0"/>
                </a:rPr>
                <a:t>?</a:t>
              </a:r>
            </a:p>
          </p:txBody>
        </p:sp>
      </p:grpSp>
      <p:sp>
        <p:nvSpPr>
          <p:cNvPr id="7190"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AFC29101-1B48-4EC3-B280-8FBB093BE0EA}" type="slidenum">
              <a:rPr lang="zh-CN" altLang="en-US" smtClean="0">
                <a:latin typeface="Times New Roman" panose="02020603050405020304" pitchFamily="18" charset="0"/>
              </a:rPr>
              <a:pPr/>
              <a:t>6</a:t>
            </a:fld>
            <a:endParaRPr lang="zh-CN" altLang="en-US">
              <a:latin typeface="Times New Roman" panose="02020603050405020304" pitchFamily="18" charset="0"/>
            </a:endParaRPr>
          </a:p>
        </p:txBody>
      </p:sp>
      <p:grpSp>
        <p:nvGrpSpPr>
          <p:cNvPr id="25" name="组合 24"/>
          <p:cNvGrpSpPr/>
          <p:nvPr/>
        </p:nvGrpSpPr>
        <p:grpSpPr>
          <a:xfrm>
            <a:off x="258746" y="45663"/>
            <a:ext cx="7344816" cy="689604"/>
            <a:chOff x="722343" y="1867387"/>
            <a:chExt cx="7344816" cy="689604"/>
          </a:xfrm>
        </p:grpSpPr>
        <p:grpSp>
          <p:nvGrpSpPr>
            <p:cNvPr id="26" name="组合 25"/>
            <p:cNvGrpSpPr/>
            <p:nvPr/>
          </p:nvGrpSpPr>
          <p:grpSpPr>
            <a:xfrm>
              <a:off x="722343" y="1867387"/>
              <a:ext cx="7344816" cy="689604"/>
              <a:chOff x="681318" y="1327471"/>
              <a:chExt cx="7344816" cy="689604"/>
            </a:xfrm>
          </p:grpSpPr>
          <p:sp>
            <p:nvSpPr>
              <p:cNvPr id="28" name="TextBox 6"/>
              <p:cNvSpPr txBox="1">
                <a:spLocks noChangeArrowheads="1"/>
              </p:cNvSpPr>
              <p:nvPr/>
            </p:nvSpPr>
            <p:spPr bwMode="auto">
              <a:xfrm>
                <a:off x="681318" y="1370768"/>
                <a:ext cx="734481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5.1 </a:t>
                </a:r>
                <a:r>
                  <a:rPr lang="zh-CN" altLang="en-US" sz="3600" b="1" dirty="0">
                    <a:latin typeface="Times New Roman" panose="02020603050405020304" pitchFamily="18" charset="0"/>
                    <a:ea typeface="黑体" panose="02010609060101010101" pitchFamily="49" charset="-122"/>
                  </a:rPr>
                  <a:t>线性表的定义和运算</a:t>
                </a:r>
                <a:endParaRPr lang="zh-CN" altLang="en-US" sz="3600" b="1" dirty="0">
                  <a:latin typeface="黑体" panose="02010609060101010101" pitchFamily="49" charset="-122"/>
                  <a:ea typeface="黑体" panose="02010609060101010101" pitchFamily="49" charset="-122"/>
                </a:endParaRPr>
              </a:p>
            </p:txBody>
          </p:sp>
          <p:sp>
            <p:nvSpPr>
              <p:cNvPr id="29"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27" name="图片 26"/>
            <p:cNvPicPr>
              <a:picLocks noChangeAspect="1"/>
            </p:cNvPicPr>
            <p:nvPr/>
          </p:nvPicPr>
          <p:blipFill>
            <a:blip r:embed="rId2" cstate="print"/>
            <a:stretch>
              <a:fillRect/>
            </a:stretch>
          </p:blipFill>
          <p:spPr>
            <a:xfrm>
              <a:off x="1219173" y="1977510"/>
              <a:ext cx="466633" cy="493287"/>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bg/>
                                          </p:spTgt>
                                        </p:tgtEl>
                                        <p:attrNameLst>
                                          <p:attrName>style.visibility</p:attrName>
                                        </p:attrNameLst>
                                      </p:cBhvr>
                                      <p:to>
                                        <p:strVal val="visible"/>
                                      </p:to>
                                    </p:set>
                                    <p:animEffect transition="in" filter="blinds(horizontal)">
                                      <p:cBhvr>
                                        <p:cTn id="7" dur="500"/>
                                        <p:tgtEl>
                                          <p:spTgt spid="7171">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blinds(horizontal)">
                                      <p:cBhvr>
                                        <p:cTn id="12" dur="500"/>
                                        <p:tgtEl>
                                          <p:spTgt spid="71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7" dur="500"/>
                                        <p:tgtEl>
                                          <p:spTgt spid="71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2" end="2"/>
                                            </p:txEl>
                                          </p:spTgt>
                                        </p:tgtEl>
                                        <p:attrNameLst>
                                          <p:attrName>style.visibility</p:attrName>
                                        </p:attrNameLst>
                                      </p:cBhvr>
                                      <p:to>
                                        <p:strVal val="visible"/>
                                      </p:to>
                                    </p:set>
                                    <p:animEffect transition="in" filter="blinds(horizontal)">
                                      <p:cBhvr>
                                        <p:cTn id="22" dur="500"/>
                                        <p:tgtEl>
                                          <p:spTgt spid="71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7" dur="500"/>
                                        <p:tgtEl>
                                          <p:spTgt spid="717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71">
                                            <p:txEl>
                                              <p:pRg st="4" end="4"/>
                                            </p:txEl>
                                          </p:spTgt>
                                        </p:tgtEl>
                                        <p:attrNameLst>
                                          <p:attrName>style.visibility</p:attrName>
                                        </p:attrNameLst>
                                      </p:cBhvr>
                                      <p:to>
                                        <p:strVal val="visible"/>
                                      </p:to>
                                    </p:set>
                                    <p:animEffect transition="in" filter="blinds(horizontal)">
                                      <p:cBhvr>
                                        <p:cTn id="32" dur="500"/>
                                        <p:tgtEl>
                                          <p:spTgt spid="717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71">
                                            <p:txEl>
                                              <p:pRg st="5" end="5"/>
                                            </p:txEl>
                                          </p:spTgt>
                                        </p:tgtEl>
                                        <p:attrNameLst>
                                          <p:attrName>style.visibility</p:attrName>
                                        </p:attrNameLst>
                                      </p:cBhvr>
                                      <p:to>
                                        <p:strVal val="visible"/>
                                      </p:to>
                                    </p:set>
                                    <p:animEffect transition="in" filter="blinds(horizontal)">
                                      <p:cBhvr>
                                        <p:cTn id="37" dur="500"/>
                                        <p:tgtEl>
                                          <p:spTgt spid="717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173"/>
                                        </p:tgtEl>
                                        <p:attrNameLst>
                                          <p:attrName>style.visibility</p:attrName>
                                        </p:attrNameLst>
                                      </p:cBhvr>
                                      <p:to>
                                        <p:strVal val="visible"/>
                                      </p:to>
                                    </p:set>
                                    <p:animEffect transition="in" filter="blinds(horizontal)">
                                      <p:cBhvr>
                                        <p:cTn id="42" dur="500"/>
                                        <p:tgtEl>
                                          <p:spTgt spid="717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171">
                                            <p:txEl>
                                              <p:pRg st="6" end="6"/>
                                            </p:txEl>
                                          </p:spTgt>
                                        </p:tgtEl>
                                        <p:attrNameLst>
                                          <p:attrName>style.visibility</p:attrName>
                                        </p:attrNameLst>
                                      </p:cBhvr>
                                      <p:to>
                                        <p:strVal val="visible"/>
                                      </p:to>
                                    </p:set>
                                    <p:animEffect transition="in" filter="blinds(horizontal)">
                                      <p:cBhvr>
                                        <p:cTn id="47" dur="500"/>
                                        <p:tgtEl>
                                          <p:spTgt spid="7171">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176"/>
                                        </p:tgtEl>
                                        <p:attrNameLst>
                                          <p:attrName>style.visibility</p:attrName>
                                        </p:attrNameLst>
                                      </p:cBhvr>
                                      <p:to>
                                        <p:strVal val="visible"/>
                                      </p:to>
                                    </p:set>
                                    <p:animEffect transition="in" filter="blinds(horizontal)">
                                      <p:cBhvr>
                                        <p:cTn id="52" dur="500"/>
                                        <p:tgtEl>
                                          <p:spTgt spid="717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171">
                                            <p:txEl>
                                              <p:pRg st="7" end="7"/>
                                            </p:txEl>
                                          </p:spTgt>
                                        </p:tgtEl>
                                        <p:attrNameLst>
                                          <p:attrName>style.visibility</p:attrName>
                                        </p:attrNameLst>
                                      </p:cBhvr>
                                      <p:to>
                                        <p:strVal val="visible"/>
                                      </p:to>
                                    </p:set>
                                    <p:animEffect transition="in" filter="blinds(horizontal)">
                                      <p:cBhvr>
                                        <p:cTn id="57" dur="500"/>
                                        <p:tgtEl>
                                          <p:spTgt spid="7171">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179"/>
                                        </p:tgtEl>
                                        <p:attrNameLst>
                                          <p:attrName>style.visibility</p:attrName>
                                        </p:attrNameLst>
                                      </p:cBhvr>
                                      <p:to>
                                        <p:strVal val="visible"/>
                                      </p:to>
                                    </p:set>
                                    <p:animEffect transition="in" filter="blinds(horizontal)">
                                      <p:cBhvr>
                                        <p:cTn id="62" dur="500"/>
                                        <p:tgtEl>
                                          <p:spTgt spid="717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171">
                                            <p:txEl>
                                              <p:pRg st="8" end="8"/>
                                            </p:txEl>
                                          </p:spTgt>
                                        </p:tgtEl>
                                        <p:attrNameLst>
                                          <p:attrName>style.visibility</p:attrName>
                                        </p:attrNameLst>
                                      </p:cBhvr>
                                      <p:to>
                                        <p:strVal val="visible"/>
                                      </p:to>
                                    </p:set>
                                    <p:animEffect transition="in" filter="blinds(horizontal)">
                                      <p:cBhvr>
                                        <p:cTn id="67" dur="500"/>
                                        <p:tgtEl>
                                          <p:spTgt spid="7171">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171">
                                            <p:txEl>
                                              <p:pRg st="9" end="9"/>
                                            </p:txEl>
                                          </p:spTgt>
                                        </p:tgtEl>
                                        <p:attrNameLst>
                                          <p:attrName>style.visibility</p:attrName>
                                        </p:attrNameLst>
                                      </p:cBhvr>
                                      <p:to>
                                        <p:strVal val="visible"/>
                                      </p:to>
                                    </p:set>
                                    <p:animEffect transition="in" filter="blinds(horizontal)">
                                      <p:cBhvr>
                                        <p:cTn id="72" dur="500"/>
                                        <p:tgtEl>
                                          <p:spTgt spid="7171">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182"/>
                                        </p:tgtEl>
                                        <p:attrNameLst>
                                          <p:attrName>style.visibility</p:attrName>
                                        </p:attrNameLst>
                                      </p:cBhvr>
                                      <p:to>
                                        <p:strVal val="visible"/>
                                      </p:to>
                                    </p:set>
                                    <p:animEffect transition="in" filter="blinds(horizontal)">
                                      <p:cBhvr>
                                        <p:cTn id="77" dur="500"/>
                                        <p:tgtEl>
                                          <p:spTgt spid="718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171">
                                            <p:txEl>
                                              <p:pRg st="10" end="10"/>
                                            </p:txEl>
                                          </p:spTgt>
                                        </p:tgtEl>
                                        <p:attrNameLst>
                                          <p:attrName>style.visibility</p:attrName>
                                        </p:attrNameLst>
                                      </p:cBhvr>
                                      <p:to>
                                        <p:strVal val="visible"/>
                                      </p:to>
                                    </p:set>
                                    <p:animEffect transition="in" filter="blinds(horizontal)">
                                      <p:cBhvr>
                                        <p:cTn id="82" dur="500"/>
                                        <p:tgtEl>
                                          <p:spTgt spid="7171">
                                            <p:txEl>
                                              <p:pRg st="10" end="1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185"/>
                                        </p:tgtEl>
                                        <p:attrNameLst>
                                          <p:attrName>style.visibility</p:attrName>
                                        </p:attrNameLst>
                                      </p:cBhvr>
                                      <p:to>
                                        <p:strVal val="visible"/>
                                      </p:to>
                                    </p:set>
                                    <p:animEffect transition="in" filter="blinds(horizontal)">
                                      <p:cBhvr>
                                        <p:cTn id="87" dur="500"/>
                                        <p:tgtEl>
                                          <p:spTgt spid="7185"/>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7171">
                                            <p:txEl>
                                              <p:pRg st="11" end="11"/>
                                            </p:txEl>
                                          </p:spTgt>
                                        </p:tgtEl>
                                        <p:attrNameLst>
                                          <p:attrName>style.visibility</p:attrName>
                                        </p:attrNameLst>
                                      </p:cBhvr>
                                      <p:to>
                                        <p:strVal val="visible"/>
                                      </p:to>
                                    </p:set>
                                    <p:animEffect transition="in" filter="blinds(horizontal)">
                                      <p:cBhvr>
                                        <p:cTn id="92" dur="500"/>
                                        <p:tgtEl>
                                          <p:spTgt spid="7171">
                                            <p:txEl>
                                              <p:pRg st="11" end="1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7171">
                                            <p:txEl>
                                              <p:pRg st="12" end="12"/>
                                            </p:txEl>
                                          </p:spTgt>
                                        </p:tgtEl>
                                        <p:attrNameLst>
                                          <p:attrName>style.visibility</p:attrName>
                                        </p:attrNameLst>
                                      </p:cBhvr>
                                      <p:to>
                                        <p:strVal val="visible"/>
                                      </p:to>
                                    </p:set>
                                    <p:animEffect transition="in" filter="blinds(horizontal)">
                                      <p:cBhvr>
                                        <p:cTn id="97" dur="500"/>
                                        <p:tgtEl>
                                          <p:spTgt spid="7171">
                                            <p:txEl>
                                              <p:pRg st="12" end="1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7188"/>
                                        </p:tgtEl>
                                        <p:attrNameLst>
                                          <p:attrName>style.visibility</p:attrName>
                                        </p:attrNameLst>
                                      </p:cBhvr>
                                      <p:to>
                                        <p:strVal val="visible"/>
                                      </p:to>
                                    </p:set>
                                    <p:animEffect transition="in" filter="blinds(horizontal)">
                                      <p:cBhvr>
                                        <p:cTn id="102" dur="500"/>
                                        <p:tgtEl>
                                          <p:spTgt spid="718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7171">
                                            <p:txEl>
                                              <p:pRg st="13" end="13"/>
                                            </p:txEl>
                                          </p:spTgt>
                                        </p:tgtEl>
                                        <p:attrNameLst>
                                          <p:attrName>style.visibility</p:attrName>
                                        </p:attrNameLst>
                                      </p:cBhvr>
                                      <p:to>
                                        <p:strVal val="visible"/>
                                      </p:to>
                                    </p:set>
                                    <p:animEffect transition="in" filter="blinds(horizontal)">
                                      <p:cBhvr>
                                        <p:cTn id="107" dur="500"/>
                                        <p:tgtEl>
                                          <p:spTgt spid="717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文本占位符 14338"/>
          <p:cNvSpPr>
            <a:spLocks noGrp="1" noChangeArrowheads="1"/>
          </p:cNvSpPr>
          <p:nvPr>
            <p:ph type="body" sz="half" idx="1"/>
          </p:nvPr>
        </p:nvSpPr>
        <p:spPr>
          <a:xfrm>
            <a:off x="344052" y="931688"/>
            <a:ext cx="8453514" cy="4967287"/>
          </a:xfrm>
        </p:spPr>
        <p:txBody>
          <a:bodyPr/>
          <a:lstStyle/>
          <a:p>
            <a:pPr eaLnBrk="1" hangingPunct="1">
              <a:lnSpc>
                <a:spcPct val="80000"/>
              </a:lnSpc>
              <a:buClr>
                <a:srgbClr val="FF0000"/>
              </a:buClr>
              <a:buFont typeface="Wingdings" panose="05000000000000000000" pitchFamily="2" charset="2"/>
              <a:buChar char="Ø"/>
            </a:pPr>
            <a:r>
              <a:rPr lang="en-US" altLang="zh-CN" sz="2800" b="1" dirty="0"/>
              <a:t>5.2.1 </a:t>
            </a:r>
            <a:r>
              <a:rPr lang="zh-CN" altLang="en-US" sz="2800" b="1" dirty="0"/>
              <a:t>存储结构  </a:t>
            </a:r>
          </a:p>
          <a:p>
            <a:pPr lvl="1" eaLnBrk="1" hangingPunct="1">
              <a:buClr>
                <a:srgbClr val="FF0000"/>
              </a:buClr>
            </a:pPr>
            <a:r>
              <a:rPr lang="zh-CN" altLang="en-US" sz="2400" b="1" dirty="0"/>
              <a:t>与顺序栈</a:t>
            </a:r>
            <a:r>
              <a:rPr lang="en-US" altLang="zh-CN" sz="2400" b="1" dirty="0"/>
              <a:t>/</a:t>
            </a:r>
            <a:r>
              <a:rPr lang="zh-CN" altLang="en-US" sz="2400" b="1" dirty="0"/>
              <a:t>队列的讨论类似</a:t>
            </a:r>
            <a:r>
              <a:rPr lang="en-US" altLang="zh-CN" sz="2400" b="1" dirty="0"/>
              <a:t>: </a:t>
            </a:r>
            <a:endParaRPr lang="en-US" altLang="zh-CN" sz="2200" b="1" dirty="0"/>
          </a:p>
          <a:p>
            <a:pPr lvl="1" eaLnBrk="1" hangingPunct="1">
              <a:buClr>
                <a:srgbClr val="FF0000"/>
              </a:buClr>
            </a:pPr>
            <a:r>
              <a:rPr lang="zh-CN" altLang="en-US" sz="2200" b="1" dirty="0"/>
              <a:t>假设有一个足够大的连续的存储空间</a:t>
            </a:r>
            <a:r>
              <a:rPr lang="en-US" altLang="zh-CN" sz="2200" b="1" dirty="0"/>
              <a:t>(</a:t>
            </a:r>
            <a:r>
              <a:rPr lang="zh-CN" altLang="en-US" sz="2200" b="1" dirty="0"/>
              <a:t>数组</a:t>
            </a:r>
            <a:r>
              <a:rPr lang="en-US" altLang="zh-CN" sz="2200" b="1" dirty="0"/>
              <a:t>)</a:t>
            </a:r>
            <a:r>
              <a:rPr lang="en-US" altLang="zh-CN" sz="2200" b="1" dirty="0">
                <a:solidFill>
                  <a:srgbClr val="0000FF"/>
                </a:solidFill>
              </a:rPr>
              <a:t>data</a:t>
            </a:r>
            <a:r>
              <a:rPr lang="en-US" altLang="zh-CN" sz="2200" b="1" dirty="0"/>
              <a:t>,</a:t>
            </a:r>
            <a:r>
              <a:rPr lang="zh-CN" altLang="en-US" sz="2200" b="1" dirty="0"/>
              <a:t>可用于存储线性表的元素</a:t>
            </a:r>
            <a:r>
              <a:rPr lang="en-US" altLang="zh-CN" sz="2200" b="1" dirty="0"/>
              <a:t>;</a:t>
            </a:r>
            <a:endParaRPr lang="zh-CN" altLang="en-US" sz="2200" b="1" dirty="0"/>
          </a:p>
          <a:p>
            <a:pPr lvl="1" eaLnBrk="1" hangingPunct="1">
              <a:buClr>
                <a:srgbClr val="FF0000"/>
              </a:buClr>
            </a:pPr>
            <a:r>
              <a:rPr lang="zh-CN" altLang="en-US" sz="2200" b="1" dirty="0"/>
              <a:t>则可将队列中元素连续地存储到数组的各元素</a:t>
            </a:r>
            <a:r>
              <a:rPr lang="en-US" altLang="zh-CN" sz="2200" b="1" dirty="0"/>
              <a:t>-</a:t>
            </a:r>
            <a:r>
              <a:rPr lang="zh-CN" altLang="en-US" sz="2200" b="1" dirty="0">
                <a:solidFill>
                  <a:srgbClr val="FF0000"/>
                </a:solidFill>
              </a:rPr>
              <a:t>顺序存储方式</a:t>
            </a:r>
            <a:r>
              <a:rPr lang="en-US" altLang="zh-CN" sz="2200" b="1" dirty="0"/>
              <a:t>;</a:t>
            </a:r>
            <a:endParaRPr lang="zh-CN" altLang="en-US" sz="2200" b="1" dirty="0"/>
          </a:p>
          <a:p>
            <a:pPr lvl="1" eaLnBrk="1" hangingPunct="1">
              <a:buClr>
                <a:srgbClr val="FF0000"/>
              </a:buClr>
            </a:pPr>
            <a:r>
              <a:rPr lang="zh-CN" altLang="en-US" sz="2200" b="1" dirty="0"/>
              <a:t>由此得到</a:t>
            </a:r>
            <a:r>
              <a:rPr lang="zh-CN" altLang="en-US" sz="2200" b="1" dirty="0">
                <a:solidFill>
                  <a:srgbClr val="FF0000"/>
                </a:solidFill>
              </a:rPr>
              <a:t>顺序表</a:t>
            </a:r>
            <a:r>
              <a:rPr lang="en-US" altLang="zh-CN" sz="2200" b="1">
                <a:solidFill>
                  <a:srgbClr val="000000"/>
                </a:solidFill>
              </a:rPr>
              <a:t>(</a:t>
            </a:r>
            <a:r>
              <a:rPr lang="en-US" altLang="zh-CN" sz="2400" b="1">
                <a:solidFill>
                  <a:srgbClr val="0000FF"/>
                </a:solidFill>
              </a:rPr>
              <a:t>Sequential </a:t>
            </a:r>
            <a:r>
              <a:rPr lang="en-US" altLang="zh-CN" sz="2400" b="1" dirty="0">
                <a:solidFill>
                  <a:srgbClr val="0000FF"/>
                </a:solidFill>
              </a:rPr>
              <a:t>List</a:t>
            </a:r>
            <a:r>
              <a:rPr lang="en-US" altLang="zh-CN" sz="2200" b="1" dirty="0">
                <a:solidFill>
                  <a:srgbClr val="000000"/>
                </a:solidFill>
              </a:rPr>
              <a:t>)</a:t>
            </a:r>
            <a:r>
              <a:rPr lang="zh-CN" altLang="en-US" sz="2200" b="1" dirty="0"/>
              <a:t>，如下图所示：</a:t>
            </a:r>
          </a:p>
          <a:p>
            <a:pPr lvl="1" eaLnBrk="1" hangingPunct="1">
              <a:lnSpc>
                <a:spcPct val="80000"/>
              </a:lnSpc>
            </a:pPr>
            <a:endParaRPr lang="zh-CN" altLang="en-US" sz="1400" b="1" dirty="0"/>
          </a:p>
          <a:p>
            <a:pPr eaLnBrk="1" hangingPunct="1">
              <a:lnSpc>
                <a:spcPct val="80000"/>
              </a:lnSpc>
            </a:pPr>
            <a:endParaRPr lang="zh-CN" altLang="en-US" sz="1800" b="1" dirty="0"/>
          </a:p>
          <a:p>
            <a:pPr eaLnBrk="1" hangingPunct="1">
              <a:lnSpc>
                <a:spcPct val="80000"/>
              </a:lnSpc>
            </a:pPr>
            <a:endParaRPr lang="zh-CN" altLang="en-US" sz="1800" dirty="0"/>
          </a:p>
          <a:p>
            <a:pPr eaLnBrk="1" hangingPunct="1">
              <a:lnSpc>
                <a:spcPct val="80000"/>
              </a:lnSpc>
            </a:pPr>
            <a:endParaRPr lang="zh-CN" altLang="en-US" sz="1800" b="1" dirty="0"/>
          </a:p>
          <a:p>
            <a:pPr eaLnBrk="1" hangingPunct="1">
              <a:lnSpc>
                <a:spcPct val="80000"/>
              </a:lnSpc>
            </a:pPr>
            <a:endParaRPr lang="zh-CN" altLang="en-US" sz="1800" b="1" dirty="0"/>
          </a:p>
          <a:p>
            <a:pPr eaLnBrk="1" hangingPunct="1">
              <a:lnSpc>
                <a:spcPct val="80000"/>
              </a:lnSpc>
            </a:pPr>
            <a:endParaRPr lang="zh-CN" altLang="en-US" sz="2000" b="1" dirty="0"/>
          </a:p>
          <a:p>
            <a:pPr eaLnBrk="1" hangingPunct="1">
              <a:lnSpc>
                <a:spcPct val="80000"/>
              </a:lnSpc>
            </a:pPr>
            <a:endParaRPr lang="zh-CN" altLang="en-US" sz="2000" b="1" dirty="0"/>
          </a:p>
          <a:p>
            <a:pPr eaLnBrk="1" hangingPunct="1">
              <a:lnSpc>
                <a:spcPct val="80000"/>
              </a:lnSpc>
              <a:buClr>
                <a:srgbClr val="FF0000"/>
              </a:buClr>
              <a:buFont typeface="Wingdings" panose="05000000000000000000" pitchFamily="2" charset="2"/>
              <a:buChar char="n"/>
            </a:pPr>
            <a:r>
              <a:rPr lang="zh-CN" altLang="en-US" sz="2000" b="1" dirty="0"/>
              <a:t>说明</a:t>
            </a:r>
          </a:p>
          <a:p>
            <a:pPr lvl="1" eaLnBrk="1" hangingPunct="1">
              <a:buClr>
                <a:srgbClr val="FF0000"/>
              </a:buClr>
            </a:pPr>
            <a:r>
              <a:rPr lang="zh-CN" altLang="en-US" sz="2000" b="1" dirty="0">
                <a:latin typeface="楷体_GB2312" pitchFamily="1" charset="-122"/>
              </a:rPr>
              <a:t>设置了一个计数变量</a:t>
            </a:r>
            <a:r>
              <a:rPr lang="en-US" altLang="zh-CN" sz="2000" b="1" dirty="0">
                <a:solidFill>
                  <a:srgbClr val="0000FF"/>
                </a:solidFill>
                <a:latin typeface="楷体_GB2312" pitchFamily="1" charset="-122"/>
              </a:rPr>
              <a:t>count</a:t>
            </a:r>
            <a:r>
              <a:rPr lang="zh-CN" altLang="en-US" sz="2000" b="1" dirty="0">
                <a:latin typeface="楷体_GB2312" pitchFamily="1" charset="-122"/>
              </a:rPr>
              <a:t>，</a:t>
            </a:r>
            <a:r>
              <a:rPr lang="zh-CN" altLang="en-US" sz="2000" b="1" dirty="0"/>
              <a:t>以记录表中的元素个数</a:t>
            </a:r>
            <a:r>
              <a:rPr lang="zh-CN" altLang="en-US" sz="2000" b="1" dirty="0">
                <a:latin typeface="楷体_GB2312" pitchFamily="1" charset="-122"/>
              </a:rPr>
              <a:t>。</a:t>
            </a:r>
          </a:p>
          <a:p>
            <a:pPr lvl="1" eaLnBrk="1" hangingPunct="1">
              <a:buClr>
                <a:srgbClr val="FF0000"/>
              </a:buClr>
            </a:pPr>
            <a:r>
              <a:rPr lang="zh-CN" altLang="en-US" sz="2000" b="1" dirty="0">
                <a:latin typeface="楷体_GB2312" pitchFamily="1" charset="-122"/>
              </a:rPr>
              <a:t>将数组</a:t>
            </a:r>
            <a:r>
              <a:rPr lang="en-US" altLang="zh-CN" sz="2000" b="1" dirty="0">
                <a:solidFill>
                  <a:srgbClr val="0000FF"/>
                </a:solidFill>
                <a:latin typeface="楷体_GB2312" pitchFamily="1" charset="-122"/>
              </a:rPr>
              <a:t>data</a:t>
            </a:r>
            <a:r>
              <a:rPr lang="zh-CN" altLang="en-US" sz="2000" b="1" dirty="0">
                <a:latin typeface="楷体_GB2312" pitchFamily="1" charset="-122"/>
              </a:rPr>
              <a:t>和</a:t>
            </a:r>
            <a:r>
              <a:rPr lang="en-US" altLang="zh-CN" sz="2000" b="1" dirty="0">
                <a:solidFill>
                  <a:srgbClr val="0000FF"/>
                </a:solidFill>
                <a:latin typeface="楷体_GB2312" pitchFamily="1" charset="-122"/>
              </a:rPr>
              <a:t>count</a:t>
            </a:r>
            <a:r>
              <a:rPr lang="zh-CN" altLang="en-US" sz="2000" b="1" dirty="0">
                <a:latin typeface="楷体_GB2312" pitchFamily="1" charset="-122"/>
              </a:rPr>
              <a:t>作为类顺序表的数据成员。</a:t>
            </a:r>
          </a:p>
        </p:txBody>
      </p:sp>
      <p:sp>
        <p:nvSpPr>
          <p:cNvPr id="14360" name="矩形 14359"/>
          <p:cNvSpPr>
            <a:spLocks noChangeArrowheads="1"/>
          </p:cNvSpPr>
          <p:nvPr/>
        </p:nvSpPr>
        <p:spPr bwMode="auto">
          <a:xfrm>
            <a:off x="1978422" y="3429000"/>
            <a:ext cx="5184775" cy="1917423"/>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14361" name="文本框 14360"/>
          <p:cNvSpPr txBox="1">
            <a:spLocks noChangeArrowheads="1"/>
          </p:cNvSpPr>
          <p:nvPr/>
        </p:nvSpPr>
        <p:spPr bwMode="auto">
          <a:xfrm>
            <a:off x="1978422" y="4510087"/>
            <a:ext cx="793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count</a:t>
            </a:r>
            <a:endParaRPr lang="en-US" altLang="zh-CN" b="0" baseline="-25000" dirty="0">
              <a:solidFill>
                <a:srgbClr val="0000FF"/>
              </a:solidFill>
              <a:latin typeface="Arial" panose="020B0604020202020204" pitchFamily="34" charset="0"/>
            </a:endParaRPr>
          </a:p>
        </p:txBody>
      </p:sp>
      <p:sp>
        <p:nvSpPr>
          <p:cNvPr id="14363" name="文本框 14362"/>
          <p:cNvSpPr txBox="1">
            <a:spLocks noChangeArrowheads="1"/>
          </p:cNvSpPr>
          <p:nvPr/>
        </p:nvSpPr>
        <p:spPr bwMode="auto">
          <a:xfrm>
            <a:off x="4859734" y="4870450"/>
            <a:ext cx="23018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dirty="0">
                <a:solidFill>
                  <a:srgbClr val="0000FF"/>
                </a:solidFill>
                <a:latin typeface="Arial" panose="020B0604020202020204" pitchFamily="34" charset="0"/>
                <a:ea typeface="楷体_GB2312" pitchFamily="1" charset="-122"/>
              </a:rPr>
              <a:t>顺序表</a:t>
            </a:r>
            <a:r>
              <a:rPr lang="zh-CN" altLang="en-US" dirty="0">
                <a:solidFill>
                  <a:srgbClr val="FF0000"/>
                </a:solidFill>
                <a:latin typeface="Arial" panose="020B0604020202020204" pitchFamily="34" charset="0"/>
                <a:ea typeface="楷体_GB2312" pitchFamily="1" charset="-122"/>
              </a:rPr>
              <a:t>存储结构</a:t>
            </a:r>
            <a:endParaRPr lang="zh-CN" altLang="en-US" baseline="-25000" dirty="0">
              <a:solidFill>
                <a:srgbClr val="FF0000"/>
              </a:solidFill>
              <a:latin typeface="Arial" panose="020B0604020202020204" pitchFamily="34" charset="0"/>
              <a:ea typeface="楷体_GB2312" pitchFamily="1" charset="-122"/>
            </a:endParaRPr>
          </a:p>
        </p:txBody>
      </p:sp>
      <p:grpSp>
        <p:nvGrpSpPr>
          <p:cNvPr id="8" name="组合 7"/>
          <p:cNvGrpSpPr/>
          <p:nvPr/>
        </p:nvGrpSpPr>
        <p:grpSpPr>
          <a:xfrm>
            <a:off x="1978422" y="3429000"/>
            <a:ext cx="5184775" cy="841101"/>
            <a:chOff x="1978422" y="3429000"/>
            <a:chExt cx="5184775" cy="841101"/>
          </a:xfrm>
        </p:grpSpPr>
        <p:sp>
          <p:nvSpPr>
            <p:cNvPr id="14353" name="文本框 14352"/>
            <p:cNvSpPr txBox="1">
              <a:spLocks noChangeArrowheads="1"/>
            </p:cNvSpPr>
            <p:nvPr/>
          </p:nvSpPr>
          <p:spPr bwMode="auto">
            <a:xfrm>
              <a:off x="4499372" y="3429000"/>
              <a:ext cx="720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a:solidFill>
                    <a:schemeClr val="tx1"/>
                  </a:solidFill>
                  <a:latin typeface="Arial" panose="020B0604020202020204" pitchFamily="34" charset="0"/>
                </a:rPr>
                <a:t>…</a:t>
              </a:r>
            </a:p>
          </p:txBody>
        </p:sp>
        <p:sp>
          <p:nvSpPr>
            <p:cNvPr id="14354" name="文本框 14353"/>
            <p:cNvSpPr txBox="1">
              <a:spLocks noChangeArrowheads="1"/>
            </p:cNvSpPr>
            <p:nvPr/>
          </p:nvSpPr>
          <p:spPr bwMode="auto">
            <a:xfrm>
              <a:off x="2843163" y="3429000"/>
              <a:ext cx="720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0</a:t>
              </a:r>
              <a:endParaRPr lang="en-US" altLang="zh-CN" b="0" baseline="-25000" dirty="0">
                <a:solidFill>
                  <a:schemeClr val="tx1"/>
                </a:solidFill>
                <a:cs typeface="Times New Roman" panose="02020603050405020304" pitchFamily="18" charset="0"/>
              </a:endParaRPr>
            </a:p>
          </p:txBody>
        </p:sp>
        <p:sp>
          <p:nvSpPr>
            <p:cNvPr id="14355" name="文本框 14354"/>
            <p:cNvSpPr txBox="1">
              <a:spLocks noChangeArrowheads="1"/>
            </p:cNvSpPr>
            <p:nvPr/>
          </p:nvSpPr>
          <p:spPr bwMode="auto">
            <a:xfrm flipH="1">
              <a:off x="3490094" y="3429000"/>
              <a:ext cx="5778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14356" name="文本框 14355"/>
            <p:cNvSpPr txBox="1">
              <a:spLocks noChangeArrowheads="1"/>
            </p:cNvSpPr>
            <p:nvPr/>
          </p:nvSpPr>
          <p:spPr bwMode="auto">
            <a:xfrm>
              <a:off x="5219998" y="3429000"/>
              <a:ext cx="792162" cy="2728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2200" i="1" baseline="-25000" dirty="0">
                  <a:solidFill>
                    <a:schemeClr val="tx1"/>
                  </a:solidFill>
                  <a:cs typeface="Times New Roman" panose="02020603050405020304" pitchFamily="18" charset="0"/>
                </a:rPr>
                <a:t>n</a:t>
              </a:r>
              <a:r>
                <a:rPr lang="en-US" altLang="zh-CN" sz="2200" baseline="-25000" dirty="0">
                  <a:solidFill>
                    <a:schemeClr val="tx1"/>
                  </a:solidFill>
                  <a:cs typeface="Times New Roman" panose="02020603050405020304" pitchFamily="18" charset="0"/>
                </a:rPr>
                <a:t>-1</a:t>
              </a:r>
            </a:p>
          </p:txBody>
        </p:sp>
        <p:sp>
          <p:nvSpPr>
            <p:cNvPr id="14357" name="文本框 14356"/>
            <p:cNvSpPr txBox="1">
              <a:spLocks noChangeArrowheads="1"/>
            </p:cNvSpPr>
            <p:nvPr/>
          </p:nvSpPr>
          <p:spPr bwMode="auto">
            <a:xfrm>
              <a:off x="6010672" y="3429000"/>
              <a:ext cx="1152525"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i="1" dirty="0">
                  <a:solidFill>
                    <a:schemeClr val="tx1"/>
                  </a:solidFill>
                  <a:cs typeface="Times New Roman" panose="02020603050405020304" pitchFamily="18" charset="0"/>
                </a:rPr>
                <a:t>maxlen</a:t>
              </a: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14359" name="文本框 14358"/>
            <p:cNvSpPr txBox="1">
              <a:spLocks noChangeArrowheads="1"/>
            </p:cNvSpPr>
            <p:nvPr/>
          </p:nvSpPr>
          <p:spPr bwMode="auto">
            <a:xfrm>
              <a:off x="1978422" y="3862387"/>
              <a:ext cx="720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data</a:t>
              </a:r>
              <a:endParaRPr lang="en-US" altLang="zh-CN" b="0" baseline="-25000" dirty="0">
                <a:solidFill>
                  <a:srgbClr val="0000FF"/>
                </a:solidFill>
                <a:latin typeface="Arial" panose="020B0604020202020204" pitchFamily="34" charset="0"/>
              </a:endParaRPr>
            </a:p>
          </p:txBody>
        </p:sp>
        <p:grpSp>
          <p:nvGrpSpPr>
            <p:cNvPr id="34" name="组合 33"/>
            <p:cNvGrpSpPr/>
            <p:nvPr/>
          </p:nvGrpSpPr>
          <p:grpSpPr bwMode="auto">
            <a:xfrm>
              <a:off x="2699147" y="3766864"/>
              <a:ext cx="4032250" cy="503237"/>
              <a:chOff x="0" y="0"/>
              <a:chExt cx="2540" cy="317"/>
            </a:xfrm>
            <a:solidFill>
              <a:schemeClr val="accent6">
                <a:lumMod val="60000"/>
                <a:lumOff val="40000"/>
              </a:schemeClr>
            </a:solidFill>
          </p:grpSpPr>
          <p:sp>
            <p:nvSpPr>
              <p:cNvPr id="35" name="矩形 6174"/>
              <p:cNvSpPr>
                <a:spLocks noChangeArrowheads="1"/>
              </p:cNvSpPr>
              <p:nvPr/>
            </p:nvSpPr>
            <p:spPr bwMode="auto">
              <a:xfrm>
                <a:off x="0" y="0"/>
                <a:ext cx="2540" cy="317"/>
              </a:xfrm>
              <a:prstGeom prst="rect">
                <a:avLst/>
              </a:prstGeom>
              <a:grpFill/>
              <a:ln w="28575">
                <a:solidFill>
                  <a:schemeClr val="tx1"/>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36" name="直接连接符 6175"/>
              <p:cNvSpPr>
                <a:spLocks noChangeShapeType="1"/>
              </p:cNvSpPr>
              <p:nvPr/>
            </p:nvSpPr>
            <p:spPr bwMode="auto">
              <a:xfrm>
                <a:off x="408" y="0"/>
                <a:ext cx="0" cy="317"/>
              </a:xfrm>
              <a:prstGeom prst="line">
                <a:avLst/>
              </a:prstGeom>
              <a:grpFill/>
              <a:ln w="28575">
                <a:solidFill>
                  <a:schemeClr val="tx1"/>
                </a:solidFill>
                <a:round/>
              </a:ln>
            </p:spPr>
            <p:txBody>
              <a:bodyPr/>
              <a:lstStyle/>
              <a:p>
                <a:endParaRPr lang="zh-CN" altLang="en-US"/>
              </a:p>
            </p:txBody>
          </p:sp>
          <p:sp>
            <p:nvSpPr>
              <p:cNvPr id="37" name="直接连接符 6176"/>
              <p:cNvSpPr>
                <a:spLocks noChangeShapeType="1"/>
              </p:cNvSpPr>
              <p:nvPr/>
            </p:nvSpPr>
            <p:spPr bwMode="auto">
              <a:xfrm>
                <a:off x="816" y="0"/>
                <a:ext cx="0" cy="317"/>
              </a:xfrm>
              <a:prstGeom prst="line">
                <a:avLst/>
              </a:prstGeom>
              <a:grpFill/>
              <a:ln w="28575">
                <a:solidFill>
                  <a:schemeClr val="tx1"/>
                </a:solidFill>
                <a:round/>
              </a:ln>
            </p:spPr>
            <p:txBody>
              <a:bodyPr/>
              <a:lstStyle/>
              <a:p>
                <a:endParaRPr lang="zh-CN" altLang="en-US"/>
              </a:p>
            </p:txBody>
          </p:sp>
          <p:sp>
            <p:nvSpPr>
              <p:cNvPr id="38" name="直接连接符 6177"/>
              <p:cNvSpPr>
                <a:spLocks noChangeShapeType="1"/>
              </p:cNvSpPr>
              <p:nvPr/>
            </p:nvSpPr>
            <p:spPr bwMode="auto">
              <a:xfrm>
                <a:off x="1179" y="0"/>
                <a:ext cx="0" cy="317"/>
              </a:xfrm>
              <a:prstGeom prst="line">
                <a:avLst/>
              </a:prstGeom>
              <a:grpFill/>
              <a:ln w="28575">
                <a:solidFill>
                  <a:schemeClr val="tx1"/>
                </a:solidFill>
                <a:round/>
              </a:ln>
            </p:spPr>
            <p:txBody>
              <a:bodyPr/>
              <a:lstStyle/>
              <a:p>
                <a:endParaRPr lang="zh-CN" altLang="en-US"/>
              </a:p>
            </p:txBody>
          </p:sp>
          <p:sp>
            <p:nvSpPr>
              <p:cNvPr id="39" name="直接连接符 6178"/>
              <p:cNvSpPr>
                <a:spLocks noChangeShapeType="1"/>
              </p:cNvSpPr>
              <p:nvPr/>
            </p:nvSpPr>
            <p:spPr bwMode="auto">
              <a:xfrm>
                <a:off x="1859" y="0"/>
                <a:ext cx="0" cy="317"/>
              </a:xfrm>
              <a:prstGeom prst="line">
                <a:avLst/>
              </a:prstGeom>
              <a:grpFill/>
              <a:ln w="28575">
                <a:solidFill>
                  <a:schemeClr val="tx1"/>
                </a:solidFill>
                <a:round/>
              </a:ln>
            </p:spPr>
            <p:txBody>
              <a:bodyPr/>
              <a:lstStyle/>
              <a:p>
                <a:endParaRPr lang="zh-CN" altLang="en-US"/>
              </a:p>
            </p:txBody>
          </p:sp>
          <p:sp>
            <p:nvSpPr>
              <p:cNvPr id="40" name="直接连接符 6179"/>
              <p:cNvSpPr>
                <a:spLocks noChangeShapeType="1"/>
              </p:cNvSpPr>
              <p:nvPr/>
            </p:nvSpPr>
            <p:spPr bwMode="auto">
              <a:xfrm>
                <a:off x="2177" y="0"/>
                <a:ext cx="0" cy="317"/>
              </a:xfrm>
              <a:prstGeom prst="line">
                <a:avLst/>
              </a:prstGeom>
              <a:grpFill/>
              <a:ln w="28575">
                <a:solidFill>
                  <a:schemeClr val="tx1"/>
                </a:solidFill>
                <a:round/>
              </a:ln>
            </p:spPr>
            <p:txBody>
              <a:bodyPr/>
              <a:lstStyle/>
              <a:p>
                <a:endParaRPr lang="zh-CN" altLang="en-US"/>
              </a:p>
            </p:txBody>
          </p:sp>
          <p:sp>
            <p:nvSpPr>
              <p:cNvPr id="41" name="直接连接符 6180"/>
              <p:cNvSpPr>
                <a:spLocks noChangeShapeType="1"/>
              </p:cNvSpPr>
              <p:nvPr/>
            </p:nvSpPr>
            <p:spPr bwMode="auto">
              <a:xfrm>
                <a:off x="1542" y="0"/>
                <a:ext cx="0" cy="317"/>
              </a:xfrm>
              <a:prstGeom prst="line">
                <a:avLst/>
              </a:prstGeom>
              <a:grpFill/>
              <a:ln w="28575">
                <a:solidFill>
                  <a:schemeClr val="tx1"/>
                </a:solidFill>
                <a:round/>
              </a:ln>
            </p:spPr>
            <p:txBody>
              <a:bodyPr/>
              <a:lstStyle/>
              <a:p>
                <a:endParaRPr lang="zh-CN" altLang="en-US"/>
              </a:p>
            </p:txBody>
          </p:sp>
        </p:grpSp>
        <p:sp>
          <p:nvSpPr>
            <p:cNvPr id="42" name="文本框 41"/>
            <p:cNvSpPr txBox="1">
              <a:spLocks noChangeArrowheads="1"/>
            </p:cNvSpPr>
            <p:nvPr/>
          </p:nvSpPr>
          <p:spPr bwMode="auto">
            <a:xfrm>
              <a:off x="4570809" y="3768600"/>
              <a:ext cx="720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latin typeface="Arial" panose="020B0604020202020204" pitchFamily="34" charset="0"/>
                </a:rPr>
                <a:t> …</a:t>
              </a:r>
            </a:p>
          </p:txBody>
        </p:sp>
        <p:sp>
          <p:nvSpPr>
            <p:cNvPr id="43" name="文本框 42"/>
            <p:cNvSpPr txBox="1">
              <a:spLocks noChangeArrowheads="1"/>
            </p:cNvSpPr>
            <p:nvPr/>
          </p:nvSpPr>
          <p:spPr bwMode="auto">
            <a:xfrm>
              <a:off x="2842121" y="3738983"/>
              <a:ext cx="7207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baseline="-25000" dirty="0">
                  <a:solidFill>
                    <a:schemeClr val="tx1"/>
                  </a:solidFill>
                </a:rPr>
                <a:t>1</a:t>
              </a:r>
            </a:p>
          </p:txBody>
        </p:sp>
        <p:sp>
          <p:nvSpPr>
            <p:cNvPr id="44" name="文本框 43"/>
            <p:cNvSpPr txBox="1">
              <a:spLocks noChangeArrowheads="1"/>
            </p:cNvSpPr>
            <p:nvPr/>
          </p:nvSpPr>
          <p:spPr bwMode="auto">
            <a:xfrm>
              <a:off x="3418830" y="3738983"/>
              <a:ext cx="863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baseline="-25000" dirty="0">
                  <a:solidFill>
                    <a:schemeClr val="tx1"/>
                  </a:solidFill>
                </a:rPr>
                <a:t>2</a:t>
              </a:r>
            </a:p>
          </p:txBody>
        </p:sp>
        <p:sp>
          <p:nvSpPr>
            <p:cNvPr id="45" name="文本框 44"/>
            <p:cNvSpPr txBox="1">
              <a:spLocks noChangeArrowheads="1"/>
            </p:cNvSpPr>
            <p:nvPr/>
          </p:nvSpPr>
          <p:spPr bwMode="auto">
            <a:xfrm>
              <a:off x="5147022" y="3738983"/>
              <a:ext cx="79216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i="1" baseline="-25000" dirty="0">
                  <a:solidFill>
                    <a:schemeClr val="tx1"/>
                  </a:solidFill>
                </a:rPr>
                <a:t>n</a:t>
              </a:r>
            </a:p>
          </p:txBody>
        </p:sp>
      </p:grpSp>
      <p:grpSp>
        <p:nvGrpSpPr>
          <p:cNvPr id="9" name="组合 8"/>
          <p:cNvGrpSpPr/>
          <p:nvPr/>
        </p:nvGrpSpPr>
        <p:grpSpPr>
          <a:xfrm>
            <a:off x="2699792" y="4270103"/>
            <a:ext cx="2664296" cy="556666"/>
            <a:chOff x="2699792" y="4270103"/>
            <a:chExt cx="2664296" cy="556666"/>
          </a:xfrm>
        </p:grpSpPr>
        <p:sp>
          <p:nvSpPr>
            <p:cNvPr id="14358" name="文本框 14357"/>
            <p:cNvSpPr txBox="1">
              <a:spLocks noChangeArrowheads="1"/>
            </p:cNvSpPr>
            <p:nvPr/>
          </p:nvSpPr>
          <p:spPr bwMode="auto">
            <a:xfrm>
              <a:off x="2699792" y="4365104"/>
              <a:ext cx="793750" cy="461665"/>
            </a:xfrm>
            <a:prstGeom prst="rect">
              <a:avLst/>
            </a:prstGeom>
            <a:solidFill>
              <a:srgbClr val="92D050"/>
            </a:solidFill>
            <a:ln w="9525">
              <a:solidFill>
                <a:schemeClr val="tx1"/>
              </a:solidFill>
              <a:miter lim="800000"/>
            </a:ln>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b="0" i="1" dirty="0">
                  <a:solidFill>
                    <a:schemeClr val="tx1"/>
                  </a:solidFill>
                </a:rPr>
                <a:t>n</a:t>
              </a:r>
            </a:p>
          </p:txBody>
        </p:sp>
        <p:cxnSp>
          <p:nvCxnSpPr>
            <p:cNvPr id="6" name="直接箭头连接符 5"/>
            <p:cNvCxnSpPr/>
            <p:nvPr/>
          </p:nvCxnSpPr>
          <p:spPr>
            <a:xfrm flipV="1">
              <a:off x="5364088" y="4270103"/>
              <a:ext cx="0" cy="33786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491880" y="4607965"/>
              <a:ext cx="187220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 name="灯片编号占位符 9"/>
          <p:cNvSpPr>
            <a:spLocks noGrp="1"/>
          </p:cNvSpPr>
          <p:nvPr>
            <p:ph type="sldNum" sz="quarter" idx="12"/>
          </p:nvPr>
        </p:nvSpPr>
        <p:spPr/>
        <p:txBody>
          <a:bodyPr/>
          <a:lstStyle/>
          <a:p>
            <a:pPr>
              <a:defRPr/>
            </a:pPr>
            <a:fld id="{6302CBB5-64B9-4960-ADED-BBBD11F3E13D}" type="slidenum">
              <a:rPr lang="zh-CN" altLang="en-US" smtClean="0"/>
              <a:pPr>
                <a:defRPr/>
              </a:pPr>
              <a:t>7</a:t>
            </a:fld>
            <a:endParaRPr lang="zh-CN" altLang="en-US"/>
          </a:p>
        </p:txBody>
      </p:sp>
      <p:grpSp>
        <p:nvGrpSpPr>
          <p:cNvPr id="46" name="组合 114"/>
          <p:cNvGrpSpPr/>
          <p:nvPr/>
        </p:nvGrpSpPr>
        <p:grpSpPr>
          <a:xfrm>
            <a:off x="-551308" y="90243"/>
            <a:ext cx="6225040" cy="679778"/>
            <a:chOff x="-162543" y="3363717"/>
            <a:chExt cx="6225040" cy="679778"/>
          </a:xfrm>
        </p:grpSpPr>
        <p:grpSp>
          <p:nvGrpSpPr>
            <p:cNvPr id="51" name="组合 105"/>
            <p:cNvGrpSpPr/>
            <p:nvPr/>
          </p:nvGrpSpPr>
          <p:grpSpPr>
            <a:xfrm>
              <a:off x="-162543" y="3363717"/>
              <a:ext cx="6225040" cy="679778"/>
              <a:chOff x="-162543" y="3363717"/>
              <a:chExt cx="6225040" cy="679778"/>
            </a:xfrm>
          </p:grpSpPr>
          <p:sp>
            <p:nvSpPr>
              <p:cNvPr id="53"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54" name="TextBox 6"/>
              <p:cNvSpPr txBox="1">
                <a:spLocks noChangeArrowheads="1"/>
              </p:cNvSpPr>
              <p:nvPr/>
            </p:nvSpPr>
            <p:spPr bwMode="auto">
              <a:xfrm>
                <a:off x="-162543" y="3363717"/>
                <a:ext cx="62250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5.2 </a:t>
                </a:r>
                <a:r>
                  <a:rPr lang="zh-CN" altLang="en-US" sz="3600" b="1" dirty="0">
                    <a:latin typeface="Times New Roman" panose="02020603050405020304" pitchFamily="18" charset="0"/>
                    <a:ea typeface="黑体" panose="02010609060101010101" pitchFamily="49" charset="-122"/>
                  </a:rPr>
                  <a:t>顺序表</a:t>
                </a:r>
              </a:p>
            </p:txBody>
          </p:sp>
        </p:grpSp>
        <p:pic>
          <p:nvPicPr>
            <p:cNvPr id="52" name="图片 51" descr="12.jpg"/>
            <p:cNvPicPr>
              <a:picLocks noChangeAspect="1"/>
            </p:cNvPicPr>
            <p:nvPr/>
          </p:nvPicPr>
          <p:blipFill>
            <a:blip r:embed="rId2" cstate="print"/>
            <a:stretch>
              <a:fillRect/>
            </a:stretch>
          </p:blipFill>
          <p:spPr>
            <a:xfrm>
              <a:off x="1115929" y="3530600"/>
              <a:ext cx="446172" cy="431048"/>
            </a:xfrm>
            <a:prstGeom prst="rect">
              <a:avLst/>
            </a:prstGeom>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7" dur="500"/>
                                        <p:tgtEl>
                                          <p:spTgt spid="143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2" dur="500"/>
                                        <p:tgtEl>
                                          <p:spTgt spid="143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17" dur="500"/>
                                        <p:tgtEl>
                                          <p:spTgt spid="143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22" dur="500"/>
                                        <p:tgtEl>
                                          <p:spTgt spid="143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4361"/>
                                        </p:tgtEl>
                                        <p:attrNameLst>
                                          <p:attrName>style.visibility</p:attrName>
                                        </p:attrNameLst>
                                      </p:cBhvr>
                                      <p:to>
                                        <p:strVal val="visible"/>
                                      </p:to>
                                    </p:set>
                                    <p:animEffect transition="in" filter="blinds(horizontal)">
                                      <p:cBhvr>
                                        <p:cTn id="39" dur="500"/>
                                        <p:tgtEl>
                                          <p:spTgt spid="1436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4360"/>
                                        </p:tgtEl>
                                        <p:attrNameLst>
                                          <p:attrName>style.visibility</p:attrName>
                                        </p:attrNameLst>
                                      </p:cBhvr>
                                      <p:to>
                                        <p:strVal val="visible"/>
                                      </p:to>
                                    </p:set>
                                    <p:animEffect transition="in" filter="blinds(horizontal)">
                                      <p:cBhvr>
                                        <p:cTn id="44" dur="500"/>
                                        <p:tgtEl>
                                          <p:spTgt spid="1436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4363"/>
                                        </p:tgtEl>
                                        <p:attrNameLst>
                                          <p:attrName>style.visibility</p:attrName>
                                        </p:attrNameLst>
                                      </p:cBhvr>
                                      <p:to>
                                        <p:strVal val="visible"/>
                                      </p:to>
                                    </p:set>
                                    <p:animEffect transition="in" filter="blinds(horizontal)">
                                      <p:cBhvr>
                                        <p:cTn id="47" dur="500"/>
                                        <p:tgtEl>
                                          <p:spTgt spid="1436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339">
                                            <p:txEl>
                                              <p:pRg st="12" end="12"/>
                                            </p:txEl>
                                          </p:spTgt>
                                        </p:tgtEl>
                                        <p:attrNameLst>
                                          <p:attrName>style.visibility</p:attrName>
                                        </p:attrNameLst>
                                      </p:cBhvr>
                                      <p:to>
                                        <p:strVal val="visible"/>
                                      </p:to>
                                    </p:set>
                                    <p:animEffect transition="in" filter="blinds(horizontal)">
                                      <p:cBhvr>
                                        <p:cTn id="52" dur="500"/>
                                        <p:tgtEl>
                                          <p:spTgt spid="14339">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4339">
                                            <p:txEl>
                                              <p:pRg st="13" end="13"/>
                                            </p:txEl>
                                          </p:spTgt>
                                        </p:tgtEl>
                                        <p:attrNameLst>
                                          <p:attrName>style.visibility</p:attrName>
                                        </p:attrNameLst>
                                      </p:cBhvr>
                                      <p:to>
                                        <p:strVal val="visible"/>
                                      </p:to>
                                    </p:set>
                                    <p:animEffect transition="in" filter="blinds(horizontal)">
                                      <p:cBhvr>
                                        <p:cTn id="57" dur="500"/>
                                        <p:tgtEl>
                                          <p:spTgt spid="14339">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4339">
                                            <p:txEl>
                                              <p:pRg st="14" end="14"/>
                                            </p:txEl>
                                          </p:spTgt>
                                        </p:tgtEl>
                                        <p:attrNameLst>
                                          <p:attrName>style.visibility</p:attrName>
                                        </p:attrNameLst>
                                      </p:cBhvr>
                                      <p:to>
                                        <p:strVal val="visible"/>
                                      </p:to>
                                    </p:set>
                                    <p:animEffect transition="in" filter="blinds(horizontal)">
                                      <p:cBhvr>
                                        <p:cTn id="62" dur="500"/>
                                        <p:tgtEl>
                                          <p:spTgt spid="1433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P spid="14361" grpId="0"/>
      <p:bldP spid="143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9217"/>
          <p:cNvSpPr>
            <a:spLocks noGrp="1" noChangeArrowheads="1"/>
          </p:cNvSpPr>
          <p:nvPr>
            <p:ph type="title"/>
          </p:nvPr>
        </p:nvSpPr>
        <p:spPr/>
        <p:txBody>
          <a:bodyPr/>
          <a:lstStyle/>
          <a:p>
            <a:r>
              <a:rPr lang="en-US" altLang="zh-CN"/>
              <a:t>5.2  </a:t>
            </a:r>
            <a:r>
              <a:rPr lang="zh-CN" altLang="en-US"/>
              <a:t>顺序表</a:t>
            </a:r>
            <a:endParaRPr lang="zh-CN" altLang="en-US" b="1"/>
          </a:p>
        </p:txBody>
      </p:sp>
      <p:sp>
        <p:nvSpPr>
          <p:cNvPr id="9219" name="内容占位符 9218"/>
          <p:cNvSpPr>
            <a:spLocks noGrp="1" noChangeArrowheads="1"/>
          </p:cNvSpPr>
          <p:nvPr>
            <p:ph idx="1"/>
          </p:nvPr>
        </p:nvSpPr>
        <p:spPr>
          <a:xfrm>
            <a:off x="351309" y="1124744"/>
            <a:ext cx="8229600" cy="5287533"/>
          </a:xfrm>
        </p:spPr>
        <p:txBody>
          <a:bodyPr/>
          <a:lstStyle/>
          <a:p>
            <a:pPr>
              <a:buFont typeface="Wingdings" panose="05000000000000000000" pitchFamily="2" charset="2"/>
              <a:buNone/>
            </a:pPr>
            <a:r>
              <a:rPr lang="zh-CN" altLang="en-US" sz="2400" b="1" dirty="0"/>
              <a:t>由此得到类</a:t>
            </a:r>
            <a:r>
              <a:rPr lang="en-US" altLang="zh-CN" sz="2400" dirty="0"/>
              <a:t>List</a:t>
            </a:r>
            <a:r>
              <a:rPr lang="zh-CN" altLang="en-US" sz="2400" b="1" dirty="0"/>
              <a:t>如下</a:t>
            </a:r>
            <a:r>
              <a:rPr lang="zh-CN" altLang="en-US" sz="2400" dirty="0"/>
              <a:t>：</a:t>
            </a:r>
          </a:p>
          <a:p>
            <a:pPr>
              <a:spcBef>
                <a:spcPts val="1200"/>
              </a:spcBef>
              <a:buFont typeface="Wingdings" panose="05000000000000000000" pitchFamily="2" charset="2"/>
              <a:buNone/>
            </a:pPr>
            <a:r>
              <a:rPr lang="en-US" altLang="zh-CN" sz="2200" dirty="0">
                <a:solidFill>
                  <a:srgbClr val="0000FF"/>
                </a:solidFill>
              </a:rPr>
              <a:t>class</a:t>
            </a:r>
            <a:r>
              <a:rPr lang="en-US" altLang="zh-CN" sz="2200" dirty="0"/>
              <a:t> List{</a:t>
            </a:r>
          </a:p>
          <a:p>
            <a:pPr>
              <a:buFont typeface="Wingdings" panose="05000000000000000000" pitchFamily="2" charset="2"/>
              <a:buNone/>
            </a:pPr>
            <a:r>
              <a:rPr lang="en-US" altLang="zh-CN" sz="2200" dirty="0"/>
              <a:t>   </a:t>
            </a:r>
            <a:r>
              <a:rPr lang="en-US" altLang="zh-CN" sz="2200" dirty="0">
                <a:solidFill>
                  <a:srgbClr val="FF0000"/>
                </a:solidFill>
              </a:rPr>
              <a:t>public</a:t>
            </a:r>
            <a:r>
              <a:rPr lang="en-US" altLang="zh-CN" sz="2200" b="1" dirty="0">
                <a:solidFill>
                  <a:srgbClr val="FF0000"/>
                </a:solidFill>
              </a:rPr>
              <a:t>:</a:t>
            </a:r>
            <a:r>
              <a:rPr lang="en-US" altLang="zh-CN" sz="2200" dirty="0">
                <a:solidFill>
                  <a:srgbClr val="FF0000"/>
                </a:solidFill>
              </a:rPr>
              <a:t> </a:t>
            </a:r>
          </a:p>
          <a:p>
            <a:pPr>
              <a:buFont typeface="Wingdings" panose="05000000000000000000" pitchFamily="2" charset="2"/>
              <a:buNone/>
            </a:pPr>
            <a:r>
              <a:rPr lang="en-US" altLang="zh-CN" sz="2200" dirty="0"/>
              <a:t>        List();</a:t>
            </a:r>
          </a:p>
          <a:p>
            <a:pPr>
              <a:buFont typeface="Wingdings" panose="05000000000000000000" pitchFamily="2" charset="2"/>
              <a:buNone/>
            </a:pPr>
            <a:r>
              <a:rPr lang="en-US" altLang="zh-CN" sz="2200" dirty="0"/>
              <a:t>        </a:t>
            </a:r>
            <a:r>
              <a:rPr lang="en-US" altLang="zh-CN" sz="2200" dirty="0" err="1">
                <a:solidFill>
                  <a:srgbClr val="0000FF"/>
                </a:solidFill>
              </a:rPr>
              <a:t>int</a:t>
            </a:r>
            <a:r>
              <a:rPr lang="en-US" altLang="zh-CN" sz="2200" dirty="0">
                <a:solidFill>
                  <a:srgbClr val="0000FF"/>
                </a:solidFill>
              </a:rPr>
              <a:t> </a:t>
            </a:r>
            <a:r>
              <a:rPr lang="en-US" altLang="zh-CN" sz="2200" dirty="0"/>
              <a:t> Length( ) </a:t>
            </a:r>
            <a:r>
              <a:rPr lang="en-US" altLang="zh-CN" sz="2200" dirty="0" err="1">
                <a:solidFill>
                  <a:srgbClr val="FF0000"/>
                </a:solidFill>
              </a:rPr>
              <a:t>const</a:t>
            </a:r>
            <a:r>
              <a:rPr lang="en-US" altLang="zh-CN" sz="2200" dirty="0"/>
              <a:t>;</a:t>
            </a:r>
          </a:p>
          <a:p>
            <a:pPr>
              <a:buFont typeface="Wingdings" panose="05000000000000000000" pitchFamily="2" charset="2"/>
              <a:buNone/>
            </a:pPr>
            <a:r>
              <a:rPr lang="en-US" altLang="zh-CN" sz="2200" dirty="0"/>
              <a:t>        </a:t>
            </a:r>
            <a:r>
              <a:rPr lang="en-US" altLang="zh-CN" sz="2200" dirty="0" err="1">
                <a:solidFill>
                  <a:srgbClr val="0000FF"/>
                </a:solidFill>
              </a:rPr>
              <a:t>error_code</a:t>
            </a:r>
            <a:r>
              <a:rPr lang="en-US" altLang="zh-CN" sz="2200" dirty="0"/>
              <a:t>  </a:t>
            </a:r>
            <a:r>
              <a:rPr lang="en-US" altLang="zh-CN" sz="2200" dirty="0" err="1"/>
              <a:t>Get_element</a:t>
            </a:r>
            <a:r>
              <a:rPr lang="en-US" altLang="zh-CN" sz="2200" dirty="0"/>
              <a:t> (</a:t>
            </a:r>
            <a:r>
              <a:rPr lang="en-US" altLang="zh-CN" sz="2200" dirty="0" err="1">
                <a:solidFill>
                  <a:srgbClr val="FF0000"/>
                </a:solidFill>
              </a:rPr>
              <a:t>const</a:t>
            </a:r>
            <a:r>
              <a:rPr lang="en-US" altLang="zh-CN" sz="2200" dirty="0"/>
              <a:t> </a:t>
            </a:r>
            <a:r>
              <a:rPr lang="en-US" altLang="zh-CN" sz="2200" dirty="0" err="1">
                <a:solidFill>
                  <a:srgbClr val="0000FF"/>
                </a:solidFill>
              </a:rPr>
              <a:t>int</a:t>
            </a:r>
            <a:r>
              <a:rPr lang="en-US" altLang="zh-CN" sz="2200" dirty="0"/>
              <a:t> </a:t>
            </a:r>
            <a:r>
              <a:rPr lang="en-US" altLang="zh-CN" sz="2200" i="1" dirty="0" err="1"/>
              <a:t>i</a:t>
            </a:r>
            <a:r>
              <a:rPr lang="en-US" altLang="zh-CN" sz="2200" dirty="0"/>
              <a:t>, </a:t>
            </a:r>
            <a:r>
              <a:rPr lang="en-US" altLang="zh-CN" sz="2200" dirty="0" err="1">
                <a:solidFill>
                  <a:srgbClr val="0000FF"/>
                </a:solidFill>
              </a:rPr>
              <a:t>elemenType</a:t>
            </a:r>
            <a:r>
              <a:rPr lang="en-US" altLang="zh-CN" sz="2200" dirty="0"/>
              <a:t> &amp;</a:t>
            </a:r>
            <a:r>
              <a:rPr lang="en-US" altLang="zh-CN" sz="2200" i="1" dirty="0"/>
              <a:t>x</a:t>
            </a:r>
            <a:r>
              <a:rPr lang="en-US" altLang="zh-CN" sz="2200" dirty="0"/>
              <a:t>) </a:t>
            </a:r>
            <a:r>
              <a:rPr lang="en-US" altLang="zh-CN" sz="2200" dirty="0" err="1">
                <a:solidFill>
                  <a:srgbClr val="FF0000"/>
                </a:solidFill>
              </a:rPr>
              <a:t>const</a:t>
            </a:r>
            <a:r>
              <a:rPr lang="en-US" altLang="zh-CN" sz="2200" dirty="0"/>
              <a:t>;</a:t>
            </a:r>
          </a:p>
          <a:p>
            <a:pPr>
              <a:buFont typeface="Wingdings" panose="05000000000000000000" pitchFamily="2" charset="2"/>
              <a:buNone/>
            </a:pPr>
            <a:r>
              <a:rPr lang="en-US" altLang="zh-CN" sz="2200" dirty="0"/>
              <a:t>        </a:t>
            </a:r>
            <a:r>
              <a:rPr lang="en-US" altLang="zh-CN" sz="2200" dirty="0" err="1">
                <a:solidFill>
                  <a:srgbClr val="0000FF"/>
                </a:solidFill>
              </a:rPr>
              <a:t>int</a:t>
            </a:r>
            <a:r>
              <a:rPr lang="en-US" altLang="zh-CN" sz="2200" dirty="0"/>
              <a:t>  Locate(</a:t>
            </a:r>
            <a:r>
              <a:rPr lang="en-US" altLang="zh-CN" sz="2200" dirty="0" err="1">
                <a:solidFill>
                  <a:srgbClr val="FF0000"/>
                </a:solidFill>
              </a:rPr>
              <a:t>const</a:t>
            </a:r>
            <a:r>
              <a:rPr lang="en-US" altLang="zh-CN" sz="2200" dirty="0"/>
              <a:t> </a:t>
            </a:r>
            <a:r>
              <a:rPr lang="en-US" altLang="zh-CN" sz="2200" dirty="0" err="1">
                <a:solidFill>
                  <a:srgbClr val="0000FF"/>
                </a:solidFill>
              </a:rPr>
              <a:t>elemenType</a:t>
            </a:r>
            <a:r>
              <a:rPr lang="en-US" altLang="zh-CN" sz="2200" dirty="0"/>
              <a:t> </a:t>
            </a:r>
            <a:r>
              <a:rPr lang="en-US" altLang="zh-CN" sz="2200" i="1" dirty="0"/>
              <a:t>x</a:t>
            </a:r>
            <a:r>
              <a:rPr lang="en-US" altLang="zh-CN" sz="2200" dirty="0"/>
              <a:t>) </a:t>
            </a:r>
            <a:r>
              <a:rPr lang="en-US" altLang="zh-CN" sz="2200" dirty="0" err="1">
                <a:solidFill>
                  <a:srgbClr val="FF0000"/>
                </a:solidFill>
              </a:rPr>
              <a:t>const</a:t>
            </a:r>
            <a:r>
              <a:rPr lang="en-US" altLang="zh-CN" sz="2200" dirty="0"/>
              <a:t>;</a:t>
            </a:r>
          </a:p>
          <a:p>
            <a:pPr>
              <a:buFont typeface="Wingdings" panose="05000000000000000000" pitchFamily="2" charset="2"/>
              <a:buNone/>
            </a:pPr>
            <a:r>
              <a:rPr lang="en-US" altLang="zh-CN" sz="2200" dirty="0"/>
              <a:t>        </a:t>
            </a:r>
            <a:r>
              <a:rPr lang="en-US" altLang="zh-CN" sz="2200" dirty="0" err="1">
                <a:solidFill>
                  <a:srgbClr val="0000FF"/>
                </a:solidFill>
              </a:rPr>
              <a:t>error_code</a:t>
            </a:r>
            <a:r>
              <a:rPr lang="en-US" altLang="zh-CN" sz="2200" dirty="0"/>
              <a:t>  Insert (</a:t>
            </a:r>
            <a:r>
              <a:rPr lang="en-US" altLang="zh-CN" sz="2200" dirty="0" err="1">
                <a:solidFill>
                  <a:srgbClr val="FF0000"/>
                </a:solidFill>
              </a:rPr>
              <a:t>const</a:t>
            </a:r>
            <a:r>
              <a:rPr lang="en-US" altLang="zh-CN" sz="2200" dirty="0">
                <a:solidFill>
                  <a:srgbClr val="FF0000"/>
                </a:solidFill>
              </a:rPr>
              <a:t> </a:t>
            </a:r>
            <a:r>
              <a:rPr lang="en-US" altLang="zh-CN" sz="2200" dirty="0" err="1">
                <a:solidFill>
                  <a:srgbClr val="0000FF"/>
                </a:solidFill>
              </a:rPr>
              <a:t>int</a:t>
            </a:r>
            <a:r>
              <a:rPr lang="en-US" altLang="zh-CN" sz="2200" dirty="0"/>
              <a:t> </a:t>
            </a:r>
            <a:r>
              <a:rPr lang="en-US" altLang="zh-CN" sz="2200" i="1" dirty="0" err="1"/>
              <a:t>i</a:t>
            </a:r>
            <a:r>
              <a:rPr lang="en-US" altLang="zh-CN" sz="2200" dirty="0"/>
              <a:t>, </a:t>
            </a:r>
            <a:r>
              <a:rPr lang="en-US" altLang="zh-CN" sz="2200" dirty="0" err="1">
                <a:solidFill>
                  <a:srgbClr val="FF0000"/>
                </a:solidFill>
              </a:rPr>
              <a:t>const</a:t>
            </a:r>
            <a:r>
              <a:rPr lang="en-US" altLang="zh-CN" sz="2200" dirty="0">
                <a:solidFill>
                  <a:srgbClr val="FF0000"/>
                </a:solidFill>
              </a:rPr>
              <a:t> </a:t>
            </a:r>
            <a:r>
              <a:rPr lang="en-US" altLang="zh-CN" sz="2200" dirty="0" err="1">
                <a:solidFill>
                  <a:srgbClr val="0000FF"/>
                </a:solidFill>
              </a:rPr>
              <a:t>elemenType</a:t>
            </a:r>
            <a:r>
              <a:rPr lang="en-US" altLang="zh-CN" sz="2200" dirty="0"/>
              <a:t> </a:t>
            </a:r>
            <a:r>
              <a:rPr lang="en-US" altLang="zh-CN" sz="2200" i="1" dirty="0"/>
              <a:t>x</a:t>
            </a:r>
            <a:r>
              <a:rPr lang="en-US" altLang="zh-CN" sz="2200" dirty="0"/>
              <a:t>);</a:t>
            </a:r>
          </a:p>
          <a:p>
            <a:pPr>
              <a:buFont typeface="Wingdings" panose="05000000000000000000" pitchFamily="2" charset="2"/>
              <a:buNone/>
            </a:pPr>
            <a:r>
              <a:rPr lang="en-US" altLang="zh-CN" sz="2200" dirty="0"/>
              <a:t>        </a:t>
            </a:r>
            <a:r>
              <a:rPr lang="en-US" altLang="zh-CN" sz="2200" dirty="0" err="1">
                <a:solidFill>
                  <a:srgbClr val="0000FF"/>
                </a:solidFill>
              </a:rPr>
              <a:t>error_code</a:t>
            </a:r>
            <a:r>
              <a:rPr lang="en-US" altLang="zh-CN" sz="2200" dirty="0"/>
              <a:t> </a:t>
            </a:r>
            <a:r>
              <a:rPr lang="en-US" altLang="zh-CN" sz="2200" dirty="0" err="1"/>
              <a:t>Delete_element</a:t>
            </a:r>
            <a:r>
              <a:rPr lang="en-US" altLang="zh-CN" sz="2200" dirty="0"/>
              <a:t>(</a:t>
            </a:r>
            <a:r>
              <a:rPr lang="en-US" altLang="zh-CN" sz="2200" dirty="0" err="1">
                <a:solidFill>
                  <a:srgbClr val="FF0000"/>
                </a:solidFill>
              </a:rPr>
              <a:t>const</a:t>
            </a:r>
            <a:r>
              <a:rPr lang="en-US" altLang="zh-CN" sz="2200" dirty="0"/>
              <a:t> </a:t>
            </a:r>
            <a:r>
              <a:rPr lang="en-US" altLang="zh-CN" sz="2200" dirty="0" err="1">
                <a:solidFill>
                  <a:srgbClr val="0000FF"/>
                </a:solidFill>
              </a:rPr>
              <a:t>int</a:t>
            </a:r>
            <a:r>
              <a:rPr lang="en-US" altLang="zh-CN" sz="2200" dirty="0"/>
              <a:t> </a:t>
            </a:r>
            <a:r>
              <a:rPr lang="en-US" altLang="zh-CN" sz="2200" i="1" dirty="0" err="1"/>
              <a:t>i</a:t>
            </a:r>
            <a:r>
              <a:rPr lang="en-US" altLang="zh-CN" sz="2200" dirty="0"/>
              <a:t>);</a:t>
            </a:r>
          </a:p>
          <a:p>
            <a:pPr>
              <a:buFont typeface="Wingdings" panose="05000000000000000000" pitchFamily="2" charset="2"/>
              <a:buNone/>
            </a:pPr>
            <a:r>
              <a:rPr lang="en-US" altLang="zh-CN" sz="2200" dirty="0">
                <a:solidFill>
                  <a:srgbClr val="FF0000"/>
                </a:solidFill>
              </a:rPr>
              <a:t>    private:</a:t>
            </a:r>
          </a:p>
          <a:p>
            <a:pPr>
              <a:buFont typeface="Wingdings" panose="05000000000000000000" pitchFamily="2" charset="2"/>
              <a:buNone/>
            </a:pPr>
            <a:r>
              <a:rPr lang="en-US" altLang="zh-CN" sz="2200" dirty="0"/>
              <a:t>        </a:t>
            </a:r>
            <a:r>
              <a:rPr lang="en-US" altLang="zh-CN" sz="2200" dirty="0" err="1">
                <a:solidFill>
                  <a:srgbClr val="0000FF"/>
                </a:solidFill>
              </a:rPr>
              <a:t>elemenType</a:t>
            </a:r>
            <a:r>
              <a:rPr lang="en-US" altLang="zh-CN" sz="2200" dirty="0"/>
              <a:t> data[</a:t>
            </a:r>
            <a:r>
              <a:rPr lang="en-US" altLang="zh-CN" sz="2200" i="1" dirty="0" err="1"/>
              <a:t>maxLen</a:t>
            </a:r>
            <a:r>
              <a:rPr lang="en-US" altLang="zh-CN" sz="2200" dirty="0"/>
              <a:t>];</a:t>
            </a:r>
          </a:p>
          <a:p>
            <a:pPr>
              <a:buFont typeface="Wingdings" panose="05000000000000000000" pitchFamily="2" charset="2"/>
              <a:buNone/>
            </a:pPr>
            <a:r>
              <a:rPr lang="en-US" altLang="zh-CN" sz="2200" dirty="0"/>
              <a:t>        </a:t>
            </a:r>
            <a:r>
              <a:rPr lang="en-US" altLang="zh-CN" sz="2200" dirty="0" err="1">
                <a:solidFill>
                  <a:srgbClr val="0000FF"/>
                </a:solidFill>
              </a:rPr>
              <a:t>int</a:t>
            </a:r>
            <a:r>
              <a:rPr lang="en-US" altLang="zh-CN" sz="2200" dirty="0"/>
              <a:t> count;</a:t>
            </a:r>
            <a:endParaRPr lang="zh-CN" altLang="en-US" sz="2200" dirty="0"/>
          </a:p>
          <a:p>
            <a:pPr>
              <a:buFont typeface="Wingdings" panose="05000000000000000000" pitchFamily="2" charset="2"/>
              <a:buNone/>
            </a:pPr>
            <a:r>
              <a:rPr lang="en-US" altLang="zh-CN" sz="2200" dirty="0"/>
              <a:t>};</a:t>
            </a:r>
            <a:endParaRPr lang="zh-CN" altLang="en-US" sz="2200" dirty="0"/>
          </a:p>
        </p:txBody>
      </p:sp>
      <p:sp>
        <p:nvSpPr>
          <p:cNvPr id="9221"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D28E4A4C-91D2-42F2-B68A-6A5F865E50D3}" type="slidenum">
              <a:rPr lang="zh-CN" altLang="en-US" smtClean="0">
                <a:latin typeface="Times New Roman" panose="02020603050405020304" pitchFamily="18" charset="0"/>
              </a:rPr>
              <a:pPr/>
              <a:t>8</a:t>
            </a:fld>
            <a:endParaRPr lang="zh-CN" altLang="en-US">
              <a:latin typeface="Times New Roman" panose="02020603050405020304" pitchFamily="18" charset="0"/>
            </a:endParaRPr>
          </a:p>
        </p:txBody>
      </p:sp>
      <p:grpSp>
        <p:nvGrpSpPr>
          <p:cNvPr id="3" name="组合 2"/>
          <p:cNvGrpSpPr/>
          <p:nvPr/>
        </p:nvGrpSpPr>
        <p:grpSpPr>
          <a:xfrm>
            <a:off x="3347864" y="1124744"/>
            <a:ext cx="5184775" cy="1917423"/>
            <a:chOff x="3347864" y="1124744"/>
            <a:chExt cx="5184775" cy="1917423"/>
          </a:xfrm>
        </p:grpSpPr>
        <p:sp>
          <p:nvSpPr>
            <p:cNvPr id="8" name="矩形 7"/>
            <p:cNvSpPr>
              <a:spLocks noChangeArrowheads="1"/>
            </p:cNvSpPr>
            <p:nvPr/>
          </p:nvSpPr>
          <p:spPr bwMode="auto">
            <a:xfrm>
              <a:off x="3347864" y="1124744"/>
              <a:ext cx="5184775" cy="1917423"/>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9" name="文本框 8"/>
            <p:cNvSpPr txBox="1">
              <a:spLocks noChangeArrowheads="1"/>
            </p:cNvSpPr>
            <p:nvPr/>
          </p:nvSpPr>
          <p:spPr bwMode="auto">
            <a:xfrm>
              <a:off x="3347864" y="2205831"/>
              <a:ext cx="793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count</a:t>
              </a:r>
              <a:endParaRPr lang="en-US" altLang="zh-CN" b="0" baseline="-25000" dirty="0">
                <a:solidFill>
                  <a:srgbClr val="0000FF"/>
                </a:solidFill>
                <a:latin typeface="Arial" panose="020B0604020202020204" pitchFamily="34" charset="0"/>
              </a:endParaRPr>
            </a:p>
          </p:txBody>
        </p:sp>
        <p:sp>
          <p:nvSpPr>
            <p:cNvPr id="10" name="文本框 9"/>
            <p:cNvSpPr txBox="1">
              <a:spLocks noChangeArrowheads="1"/>
            </p:cNvSpPr>
            <p:nvPr/>
          </p:nvSpPr>
          <p:spPr bwMode="auto">
            <a:xfrm>
              <a:off x="6229176" y="2566194"/>
              <a:ext cx="23018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dirty="0">
                  <a:solidFill>
                    <a:srgbClr val="0000FF"/>
                  </a:solidFill>
                  <a:latin typeface="Arial" panose="020B0604020202020204" pitchFamily="34" charset="0"/>
                  <a:ea typeface="楷体_GB2312" pitchFamily="1" charset="-122"/>
                </a:rPr>
                <a:t>顺序表</a:t>
              </a:r>
              <a:r>
                <a:rPr lang="zh-CN" altLang="en-US" dirty="0">
                  <a:solidFill>
                    <a:srgbClr val="FF0000"/>
                  </a:solidFill>
                  <a:latin typeface="Arial" panose="020B0604020202020204" pitchFamily="34" charset="0"/>
                  <a:ea typeface="楷体_GB2312" pitchFamily="1" charset="-122"/>
                </a:rPr>
                <a:t>存储结构</a:t>
              </a:r>
              <a:endParaRPr lang="zh-CN" altLang="en-US" baseline="-25000" dirty="0">
                <a:solidFill>
                  <a:srgbClr val="FF0000"/>
                </a:solidFill>
                <a:latin typeface="Arial" panose="020B0604020202020204" pitchFamily="34" charset="0"/>
                <a:ea typeface="楷体_GB2312" pitchFamily="1" charset="-122"/>
              </a:endParaRPr>
            </a:p>
          </p:txBody>
        </p:sp>
        <p:grpSp>
          <p:nvGrpSpPr>
            <p:cNvPr id="11" name="组合 10"/>
            <p:cNvGrpSpPr/>
            <p:nvPr/>
          </p:nvGrpSpPr>
          <p:grpSpPr>
            <a:xfrm>
              <a:off x="3347864" y="1124744"/>
              <a:ext cx="5184775" cy="841101"/>
              <a:chOff x="1978422" y="3429000"/>
              <a:chExt cx="5184775" cy="841101"/>
            </a:xfrm>
          </p:grpSpPr>
          <p:sp>
            <p:nvSpPr>
              <p:cNvPr id="12" name="文本框 11"/>
              <p:cNvSpPr txBox="1">
                <a:spLocks noChangeArrowheads="1"/>
              </p:cNvSpPr>
              <p:nvPr/>
            </p:nvSpPr>
            <p:spPr bwMode="auto">
              <a:xfrm>
                <a:off x="4499372" y="3429000"/>
                <a:ext cx="720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a:solidFill>
                      <a:schemeClr val="tx1"/>
                    </a:solidFill>
                    <a:latin typeface="Arial" panose="020B0604020202020204" pitchFamily="34" charset="0"/>
                  </a:rPr>
                  <a:t>…</a:t>
                </a:r>
              </a:p>
            </p:txBody>
          </p:sp>
          <p:sp>
            <p:nvSpPr>
              <p:cNvPr id="13" name="文本框 12"/>
              <p:cNvSpPr txBox="1">
                <a:spLocks noChangeArrowheads="1"/>
              </p:cNvSpPr>
              <p:nvPr/>
            </p:nvSpPr>
            <p:spPr bwMode="auto">
              <a:xfrm>
                <a:off x="2843163" y="3429000"/>
                <a:ext cx="720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0</a:t>
                </a:r>
                <a:endParaRPr lang="en-US" altLang="zh-CN" b="0" baseline="-25000" dirty="0">
                  <a:solidFill>
                    <a:schemeClr val="tx1"/>
                  </a:solidFill>
                  <a:cs typeface="Times New Roman" panose="02020603050405020304" pitchFamily="18" charset="0"/>
                </a:endParaRPr>
              </a:p>
            </p:txBody>
          </p:sp>
          <p:sp>
            <p:nvSpPr>
              <p:cNvPr id="14" name="文本框 13"/>
              <p:cNvSpPr txBox="1">
                <a:spLocks noChangeArrowheads="1"/>
              </p:cNvSpPr>
              <p:nvPr/>
            </p:nvSpPr>
            <p:spPr bwMode="auto">
              <a:xfrm flipH="1">
                <a:off x="3490094" y="3429000"/>
                <a:ext cx="5778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15" name="文本框 14"/>
              <p:cNvSpPr txBox="1">
                <a:spLocks noChangeArrowheads="1"/>
              </p:cNvSpPr>
              <p:nvPr/>
            </p:nvSpPr>
            <p:spPr bwMode="auto">
              <a:xfrm>
                <a:off x="5219998" y="3429000"/>
                <a:ext cx="792162" cy="2728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2200" i="1" baseline="-25000" dirty="0">
                    <a:solidFill>
                      <a:schemeClr val="tx1"/>
                    </a:solidFill>
                    <a:cs typeface="Times New Roman" panose="02020603050405020304" pitchFamily="18" charset="0"/>
                  </a:rPr>
                  <a:t>n</a:t>
                </a:r>
                <a:r>
                  <a:rPr lang="en-US" altLang="zh-CN" sz="2200" baseline="-25000" dirty="0">
                    <a:solidFill>
                      <a:schemeClr val="tx1"/>
                    </a:solidFill>
                    <a:cs typeface="Times New Roman" panose="02020603050405020304" pitchFamily="18" charset="0"/>
                  </a:rPr>
                  <a:t>-1</a:t>
                </a:r>
              </a:p>
            </p:txBody>
          </p:sp>
          <p:sp>
            <p:nvSpPr>
              <p:cNvPr id="16" name="文本框 15"/>
              <p:cNvSpPr txBox="1">
                <a:spLocks noChangeArrowheads="1"/>
              </p:cNvSpPr>
              <p:nvPr/>
            </p:nvSpPr>
            <p:spPr bwMode="auto">
              <a:xfrm>
                <a:off x="6010672" y="3429000"/>
                <a:ext cx="1152525"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i="1" dirty="0">
                    <a:solidFill>
                      <a:schemeClr val="tx1"/>
                    </a:solidFill>
                    <a:cs typeface="Times New Roman" panose="02020603050405020304" pitchFamily="18" charset="0"/>
                  </a:rPr>
                  <a:t>maxlen</a:t>
                </a: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17" name="文本框 16"/>
              <p:cNvSpPr txBox="1">
                <a:spLocks noChangeArrowheads="1"/>
              </p:cNvSpPr>
              <p:nvPr/>
            </p:nvSpPr>
            <p:spPr bwMode="auto">
              <a:xfrm>
                <a:off x="1978422" y="3862387"/>
                <a:ext cx="720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data</a:t>
                </a:r>
                <a:endParaRPr lang="en-US" altLang="zh-CN" b="0" baseline="-25000" dirty="0">
                  <a:solidFill>
                    <a:srgbClr val="0000FF"/>
                  </a:solidFill>
                  <a:latin typeface="Arial" panose="020B0604020202020204" pitchFamily="34" charset="0"/>
                </a:endParaRPr>
              </a:p>
            </p:txBody>
          </p:sp>
          <p:grpSp>
            <p:nvGrpSpPr>
              <p:cNvPr id="18" name="组合 17"/>
              <p:cNvGrpSpPr/>
              <p:nvPr/>
            </p:nvGrpSpPr>
            <p:grpSpPr bwMode="auto">
              <a:xfrm>
                <a:off x="2699147" y="3766864"/>
                <a:ext cx="4032250" cy="503237"/>
                <a:chOff x="0" y="0"/>
                <a:chExt cx="2540" cy="317"/>
              </a:xfrm>
              <a:solidFill>
                <a:schemeClr val="accent6">
                  <a:lumMod val="60000"/>
                  <a:lumOff val="40000"/>
                </a:schemeClr>
              </a:solidFill>
            </p:grpSpPr>
            <p:sp>
              <p:nvSpPr>
                <p:cNvPr id="23" name="矩形 6174"/>
                <p:cNvSpPr>
                  <a:spLocks noChangeArrowheads="1"/>
                </p:cNvSpPr>
                <p:nvPr/>
              </p:nvSpPr>
              <p:spPr bwMode="auto">
                <a:xfrm>
                  <a:off x="0" y="0"/>
                  <a:ext cx="2540" cy="317"/>
                </a:xfrm>
                <a:prstGeom prst="rect">
                  <a:avLst/>
                </a:prstGeom>
                <a:grpFill/>
                <a:ln w="28575">
                  <a:solidFill>
                    <a:schemeClr val="tx1"/>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24" name="直接连接符 6175"/>
                <p:cNvSpPr>
                  <a:spLocks noChangeShapeType="1"/>
                </p:cNvSpPr>
                <p:nvPr/>
              </p:nvSpPr>
              <p:spPr bwMode="auto">
                <a:xfrm>
                  <a:off x="408" y="0"/>
                  <a:ext cx="0" cy="317"/>
                </a:xfrm>
                <a:prstGeom prst="line">
                  <a:avLst/>
                </a:prstGeom>
                <a:grpFill/>
                <a:ln w="28575">
                  <a:solidFill>
                    <a:schemeClr val="tx1"/>
                  </a:solidFill>
                  <a:round/>
                </a:ln>
              </p:spPr>
              <p:txBody>
                <a:bodyPr/>
                <a:lstStyle/>
                <a:p>
                  <a:endParaRPr lang="zh-CN" altLang="en-US"/>
                </a:p>
              </p:txBody>
            </p:sp>
            <p:sp>
              <p:nvSpPr>
                <p:cNvPr id="25" name="直接连接符 6176"/>
                <p:cNvSpPr>
                  <a:spLocks noChangeShapeType="1"/>
                </p:cNvSpPr>
                <p:nvPr/>
              </p:nvSpPr>
              <p:spPr bwMode="auto">
                <a:xfrm>
                  <a:off x="816" y="0"/>
                  <a:ext cx="0" cy="317"/>
                </a:xfrm>
                <a:prstGeom prst="line">
                  <a:avLst/>
                </a:prstGeom>
                <a:grpFill/>
                <a:ln w="28575">
                  <a:solidFill>
                    <a:schemeClr val="tx1"/>
                  </a:solidFill>
                  <a:round/>
                </a:ln>
              </p:spPr>
              <p:txBody>
                <a:bodyPr/>
                <a:lstStyle/>
                <a:p>
                  <a:endParaRPr lang="zh-CN" altLang="en-US"/>
                </a:p>
              </p:txBody>
            </p:sp>
            <p:sp>
              <p:nvSpPr>
                <p:cNvPr id="26" name="直接连接符 6177"/>
                <p:cNvSpPr>
                  <a:spLocks noChangeShapeType="1"/>
                </p:cNvSpPr>
                <p:nvPr/>
              </p:nvSpPr>
              <p:spPr bwMode="auto">
                <a:xfrm>
                  <a:off x="1179" y="0"/>
                  <a:ext cx="0" cy="317"/>
                </a:xfrm>
                <a:prstGeom prst="line">
                  <a:avLst/>
                </a:prstGeom>
                <a:grpFill/>
                <a:ln w="28575">
                  <a:solidFill>
                    <a:schemeClr val="tx1"/>
                  </a:solidFill>
                  <a:round/>
                </a:ln>
              </p:spPr>
              <p:txBody>
                <a:bodyPr/>
                <a:lstStyle/>
                <a:p>
                  <a:endParaRPr lang="zh-CN" altLang="en-US"/>
                </a:p>
              </p:txBody>
            </p:sp>
            <p:sp>
              <p:nvSpPr>
                <p:cNvPr id="27" name="直接连接符 6178"/>
                <p:cNvSpPr>
                  <a:spLocks noChangeShapeType="1"/>
                </p:cNvSpPr>
                <p:nvPr/>
              </p:nvSpPr>
              <p:spPr bwMode="auto">
                <a:xfrm>
                  <a:off x="1859" y="0"/>
                  <a:ext cx="0" cy="317"/>
                </a:xfrm>
                <a:prstGeom prst="line">
                  <a:avLst/>
                </a:prstGeom>
                <a:grpFill/>
                <a:ln w="28575">
                  <a:solidFill>
                    <a:schemeClr val="tx1"/>
                  </a:solidFill>
                  <a:round/>
                </a:ln>
              </p:spPr>
              <p:txBody>
                <a:bodyPr/>
                <a:lstStyle/>
                <a:p>
                  <a:endParaRPr lang="zh-CN" altLang="en-US"/>
                </a:p>
              </p:txBody>
            </p:sp>
            <p:sp>
              <p:nvSpPr>
                <p:cNvPr id="28" name="直接连接符 6179"/>
                <p:cNvSpPr>
                  <a:spLocks noChangeShapeType="1"/>
                </p:cNvSpPr>
                <p:nvPr/>
              </p:nvSpPr>
              <p:spPr bwMode="auto">
                <a:xfrm>
                  <a:off x="2177" y="0"/>
                  <a:ext cx="0" cy="317"/>
                </a:xfrm>
                <a:prstGeom prst="line">
                  <a:avLst/>
                </a:prstGeom>
                <a:grpFill/>
                <a:ln w="28575">
                  <a:solidFill>
                    <a:schemeClr val="tx1"/>
                  </a:solidFill>
                  <a:round/>
                </a:ln>
              </p:spPr>
              <p:txBody>
                <a:bodyPr/>
                <a:lstStyle/>
                <a:p>
                  <a:endParaRPr lang="zh-CN" altLang="en-US"/>
                </a:p>
              </p:txBody>
            </p:sp>
            <p:sp>
              <p:nvSpPr>
                <p:cNvPr id="29" name="直接连接符 6180"/>
                <p:cNvSpPr>
                  <a:spLocks noChangeShapeType="1"/>
                </p:cNvSpPr>
                <p:nvPr/>
              </p:nvSpPr>
              <p:spPr bwMode="auto">
                <a:xfrm>
                  <a:off x="1542" y="0"/>
                  <a:ext cx="0" cy="317"/>
                </a:xfrm>
                <a:prstGeom prst="line">
                  <a:avLst/>
                </a:prstGeom>
                <a:grpFill/>
                <a:ln w="28575">
                  <a:solidFill>
                    <a:schemeClr val="tx1"/>
                  </a:solidFill>
                  <a:round/>
                </a:ln>
              </p:spPr>
              <p:txBody>
                <a:bodyPr/>
                <a:lstStyle/>
                <a:p>
                  <a:endParaRPr lang="zh-CN" altLang="en-US"/>
                </a:p>
              </p:txBody>
            </p:sp>
          </p:grpSp>
          <p:sp>
            <p:nvSpPr>
              <p:cNvPr id="19" name="文本框 18"/>
              <p:cNvSpPr txBox="1">
                <a:spLocks noChangeArrowheads="1"/>
              </p:cNvSpPr>
              <p:nvPr/>
            </p:nvSpPr>
            <p:spPr bwMode="auto">
              <a:xfrm>
                <a:off x="4570809" y="3768600"/>
                <a:ext cx="720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latin typeface="Arial" panose="020B0604020202020204" pitchFamily="34" charset="0"/>
                  </a:rPr>
                  <a:t> …</a:t>
                </a:r>
              </a:p>
            </p:txBody>
          </p:sp>
          <p:sp>
            <p:nvSpPr>
              <p:cNvPr id="20" name="文本框 19"/>
              <p:cNvSpPr txBox="1">
                <a:spLocks noChangeArrowheads="1"/>
              </p:cNvSpPr>
              <p:nvPr/>
            </p:nvSpPr>
            <p:spPr bwMode="auto">
              <a:xfrm>
                <a:off x="2842121" y="3738983"/>
                <a:ext cx="7207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baseline="-25000" dirty="0">
                    <a:solidFill>
                      <a:schemeClr val="tx1"/>
                    </a:solidFill>
                  </a:rPr>
                  <a:t>1</a:t>
                </a:r>
              </a:p>
            </p:txBody>
          </p:sp>
          <p:sp>
            <p:nvSpPr>
              <p:cNvPr id="21" name="文本框 20"/>
              <p:cNvSpPr txBox="1">
                <a:spLocks noChangeArrowheads="1"/>
              </p:cNvSpPr>
              <p:nvPr/>
            </p:nvSpPr>
            <p:spPr bwMode="auto">
              <a:xfrm>
                <a:off x="3418830" y="3738983"/>
                <a:ext cx="863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baseline="-25000" dirty="0">
                    <a:solidFill>
                      <a:schemeClr val="tx1"/>
                    </a:solidFill>
                  </a:rPr>
                  <a:t>2</a:t>
                </a:r>
              </a:p>
            </p:txBody>
          </p:sp>
          <p:sp>
            <p:nvSpPr>
              <p:cNvPr id="22" name="文本框 21"/>
              <p:cNvSpPr txBox="1">
                <a:spLocks noChangeArrowheads="1"/>
              </p:cNvSpPr>
              <p:nvPr/>
            </p:nvSpPr>
            <p:spPr bwMode="auto">
              <a:xfrm>
                <a:off x="5147022" y="3738983"/>
                <a:ext cx="79216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i="1" baseline="-25000" dirty="0">
                    <a:solidFill>
                      <a:schemeClr val="tx1"/>
                    </a:solidFill>
                  </a:rPr>
                  <a:t>n</a:t>
                </a:r>
              </a:p>
            </p:txBody>
          </p:sp>
        </p:grpSp>
        <p:grpSp>
          <p:nvGrpSpPr>
            <p:cNvPr id="30" name="组合 29"/>
            <p:cNvGrpSpPr/>
            <p:nvPr/>
          </p:nvGrpSpPr>
          <p:grpSpPr>
            <a:xfrm>
              <a:off x="4069234" y="1965847"/>
              <a:ext cx="2664296" cy="556666"/>
              <a:chOff x="2699792" y="4270103"/>
              <a:chExt cx="2664296" cy="556666"/>
            </a:xfrm>
          </p:grpSpPr>
          <p:sp>
            <p:nvSpPr>
              <p:cNvPr id="31" name="文本框 30"/>
              <p:cNvSpPr txBox="1">
                <a:spLocks noChangeArrowheads="1"/>
              </p:cNvSpPr>
              <p:nvPr/>
            </p:nvSpPr>
            <p:spPr bwMode="auto">
              <a:xfrm>
                <a:off x="2699792" y="4365104"/>
                <a:ext cx="793750" cy="461665"/>
              </a:xfrm>
              <a:prstGeom prst="rect">
                <a:avLst/>
              </a:prstGeom>
              <a:solidFill>
                <a:srgbClr val="92D050"/>
              </a:solidFill>
              <a:ln w="9525">
                <a:solidFill>
                  <a:schemeClr val="tx1"/>
                </a:solidFill>
                <a:miter lim="800000"/>
              </a:ln>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b="0" i="1" dirty="0">
                    <a:solidFill>
                      <a:schemeClr val="tx1"/>
                    </a:solidFill>
                  </a:rPr>
                  <a:t>n</a:t>
                </a:r>
              </a:p>
            </p:txBody>
          </p:sp>
          <p:cxnSp>
            <p:nvCxnSpPr>
              <p:cNvPr id="32" name="直接箭头连接符 31"/>
              <p:cNvCxnSpPr/>
              <p:nvPr/>
            </p:nvCxnSpPr>
            <p:spPr>
              <a:xfrm flipV="1">
                <a:off x="5364088" y="4270103"/>
                <a:ext cx="0" cy="33786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491880" y="4607965"/>
                <a:ext cx="187220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219">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10242"/>
          <p:cNvSpPr>
            <a:spLocks noGrp="1" noChangeArrowheads="1"/>
          </p:cNvSpPr>
          <p:nvPr>
            <p:ph idx="1"/>
          </p:nvPr>
        </p:nvSpPr>
        <p:spPr>
          <a:xfrm>
            <a:off x="457200" y="1052737"/>
            <a:ext cx="8229600" cy="5040560"/>
          </a:xfrm>
        </p:spPr>
        <p:txBody>
          <a:bodyPr/>
          <a:lstStyle/>
          <a:p>
            <a:pPr>
              <a:lnSpc>
                <a:spcPct val="80000"/>
              </a:lnSpc>
              <a:buClr>
                <a:srgbClr val="FF0000"/>
              </a:buClr>
              <a:buFont typeface="Wingdings" panose="05000000000000000000" pitchFamily="2" charset="2"/>
              <a:buChar char="Ø"/>
            </a:pPr>
            <a:r>
              <a:rPr lang="en-US" altLang="zh-CN" sz="2800" b="1" dirty="0"/>
              <a:t>5.2.2 </a:t>
            </a:r>
            <a:r>
              <a:rPr lang="zh-CN" altLang="en-US" sz="2800" b="1" dirty="0"/>
              <a:t>顺序表的运算实现</a:t>
            </a:r>
          </a:p>
          <a:p>
            <a:pPr lvl="1">
              <a:lnSpc>
                <a:spcPct val="80000"/>
              </a:lnSpc>
              <a:buClr>
                <a:srgbClr val="FF0000"/>
              </a:buClr>
            </a:pPr>
            <a:r>
              <a:rPr lang="zh-CN" altLang="en-US" sz="2400" b="1" dirty="0"/>
              <a:t>初始化：</a:t>
            </a:r>
          </a:p>
          <a:p>
            <a:pPr lvl="1">
              <a:lnSpc>
                <a:spcPct val="80000"/>
              </a:lnSpc>
              <a:buFont typeface="Wingdings" panose="05000000000000000000" pitchFamily="2" charset="2"/>
              <a:buNone/>
            </a:pPr>
            <a:r>
              <a:rPr lang="en-US" altLang="zh-CN" sz="2000" dirty="0"/>
              <a:t>List::List()</a:t>
            </a:r>
          </a:p>
          <a:p>
            <a:pPr lvl="1">
              <a:lnSpc>
                <a:spcPct val="80000"/>
              </a:lnSpc>
              <a:buFont typeface="Wingdings" panose="05000000000000000000" pitchFamily="2" charset="2"/>
              <a:buNone/>
            </a:pPr>
            <a:r>
              <a:rPr lang="en-US" altLang="zh-CN" sz="2000" dirty="0"/>
              <a:t>    { count = 0; }</a:t>
            </a:r>
          </a:p>
          <a:p>
            <a:pPr lvl="1">
              <a:lnSpc>
                <a:spcPct val="80000"/>
              </a:lnSpc>
            </a:pPr>
            <a:endParaRPr lang="zh-CN" altLang="en-US" sz="2000" b="1" dirty="0"/>
          </a:p>
          <a:p>
            <a:pPr lvl="1">
              <a:lnSpc>
                <a:spcPct val="80000"/>
              </a:lnSpc>
              <a:buClr>
                <a:srgbClr val="FF0000"/>
              </a:buClr>
            </a:pPr>
            <a:r>
              <a:rPr lang="zh-CN" altLang="en-US" sz="2400" b="1" dirty="0"/>
              <a:t>求长度：</a:t>
            </a:r>
          </a:p>
          <a:p>
            <a:pPr lvl="1">
              <a:lnSpc>
                <a:spcPct val="80000"/>
              </a:lnSpc>
              <a:buFont typeface="Wingdings" panose="05000000000000000000" pitchFamily="2" charset="2"/>
              <a:buNone/>
            </a:pPr>
            <a:r>
              <a:rPr lang="en-US" altLang="zh-CN" sz="2000" dirty="0"/>
              <a:t> </a:t>
            </a:r>
            <a:r>
              <a:rPr lang="en-US" altLang="zh-CN" sz="2000" dirty="0" err="1">
                <a:solidFill>
                  <a:srgbClr val="0000FF"/>
                </a:solidFill>
              </a:rPr>
              <a:t>int</a:t>
            </a:r>
            <a:r>
              <a:rPr lang="en-US" altLang="zh-CN" sz="2000" dirty="0">
                <a:solidFill>
                  <a:srgbClr val="0000FF"/>
                </a:solidFill>
              </a:rPr>
              <a:t> </a:t>
            </a:r>
            <a:r>
              <a:rPr lang="en-US" altLang="zh-CN" sz="2000" dirty="0"/>
              <a:t> List::Length( ) </a:t>
            </a:r>
            <a:r>
              <a:rPr lang="en-US" altLang="zh-CN" sz="2000" dirty="0" err="1">
                <a:solidFill>
                  <a:srgbClr val="FF0000"/>
                </a:solidFill>
              </a:rPr>
              <a:t>const</a:t>
            </a:r>
            <a:r>
              <a:rPr lang="en-US" altLang="zh-CN" sz="2000" dirty="0">
                <a:solidFill>
                  <a:srgbClr val="FF0000"/>
                </a:solidFill>
              </a:rPr>
              <a:t> </a:t>
            </a:r>
            <a:endParaRPr lang="en-US" altLang="zh-CN" sz="2000" dirty="0"/>
          </a:p>
          <a:p>
            <a:pPr lvl="1">
              <a:lnSpc>
                <a:spcPct val="80000"/>
              </a:lnSpc>
              <a:buFont typeface="Wingdings" panose="05000000000000000000" pitchFamily="2" charset="2"/>
              <a:buNone/>
            </a:pPr>
            <a:r>
              <a:rPr lang="en-US" altLang="zh-CN" sz="2000" dirty="0"/>
              <a:t>    { </a:t>
            </a:r>
            <a:r>
              <a:rPr lang="en-US" altLang="zh-CN" sz="2000" dirty="0">
                <a:solidFill>
                  <a:srgbClr val="0000FF"/>
                </a:solidFill>
              </a:rPr>
              <a:t>return</a:t>
            </a:r>
            <a:r>
              <a:rPr lang="en-US" altLang="zh-CN" sz="2000" dirty="0"/>
              <a:t> count; }</a:t>
            </a:r>
          </a:p>
          <a:p>
            <a:pPr lvl="1">
              <a:lnSpc>
                <a:spcPct val="80000"/>
              </a:lnSpc>
            </a:pPr>
            <a:endParaRPr lang="en-US" altLang="zh-CN" sz="2000" b="1" dirty="0"/>
          </a:p>
          <a:p>
            <a:pPr lvl="1">
              <a:lnSpc>
                <a:spcPct val="80000"/>
              </a:lnSpc>
              <a:buClr>
                <a:srgbClr val="FF0000"/>
              </a:buClr>
            </a:pPr>
            <a:r>
              <a:rPr lang="en-US" altLang="zh-CN" sz="2400" b="1" dirty="0"/>
              <a:t> </a:t>
            </a:r>
            <a:r>
              <a:rPr lang="zh-CN" altLang="en-US" sz="2400" b="1" dirty="0"/>
              <a:t>按序号取元素：</a:t>
            </a:r>
          </a:p>
          <a:p>
            <a:pPr lvl="1">
              <a:lnSpc>
                <a:spcPct val="80000"/>
              </a:lnSpc>
              <a:buFont typeface="Wingdings" panose="05000000000000000000" pitchFamily="2" charset="2"/>
              <a:buNone/>
            </a:pPr>
            <a:r>
              <a:rPr lang="en-US" altLang="zh-CN" sz="2000" dirty="0"/>
              <a:t> </a:t>
            </a:r>
            <a:r>
              <a:rPr lang="en-US" altLang="zh-CN" sz="2000" dirty="0" err="1">
                <a:solidFill>
                  <a:srgbClr val="0000FF"/>
                </a:solidFill>
              </a:rPr>
              <a:t>error_code</a:t>
            </a:r>
            <a:r>
              <a:rPr lang="en-US" altLang="zh-CN" sz="2000" dirty="0"/>
              <a:t> List::</a:t>
            </a:r>
            <a:r>
              <a:rPr lang="en-US" altLang="zh-CN" sz="2000" dirty="0" err="1"/>
              <a:t>Get_element</a:t>
            </a:r>
            <a:r>
              <a:rPr lang="en-US" altLang="zh-CN" sz="2000" dirty="0"/>
              <a:t> (</a:t>
            </a:r>
            <a:r>
              <a:rPr lang="en-US" altLang="zh-CN" sz="2000" dirty="0" err="1">
                <a:solidFill>
                  <a:srgbClr val="FF0000"/>
                </a:solidFill>
              </a:rPr>
              <a:t>const</a:t>
            </a:r>
            <a:r>
              <a:rPr lang="en-US" altLang="zh-CN" sz="2000" dirty="0"/>
              <a:t> </a:t>
            </a:r>
            <a:r>
              <a:rPr lang="en-US" altLang="zh-CN" sz="2000" dirty="0" err="1">
                <a:solidFill>
                  <a:srgbClr val="0000FF"/>
                </a:solidFill>
              </a:rPr>
              <a:t>int</a:t>
            </a:r>
            <a:r>
              <a:rPr lang="en-US" altLang="zh-CN" sz="2000" dirty="0"/>
              <a:t> </a:t>
            </a:r>
            <a:r>
              <a:rPr lang="en-US" altLang="zh-CN" sz="2000" i="1" dirty="0" err="1"/>
              <a:t>i</a:t>
            </a:r>
            <a:r>
              <a:rPr lang="en-US" altLang="zh-CN" sz="2000" dirty="0"/>
              <a:t>, </a:t>
            </a:r>
            <a:r>
              <a:rPr lang="en-US" altLang="zh-CN" sz="2000" dirty="0" err="1">
                <a:solidFill>
                  <a:srgbClr val="0000FF"/>
                </a:solidFill>
              </a:rPr>
              <a:t>elemenType</a:t>
            </a:r>
            <a:r>
              <a:rPr lang="en-US" altLang="zh-CN" sz="2000" dirty="0"/>
              <a:t> &amp;</a:t>
            </a:r>
            <a:r>
              <a:rPr lang="en-US" altLang="zh-CN" sz="2000" i="1" dirty="0"/>
              <a:t>x</a:t>
            </a:r>
            <a:r>
              <a:rPr lang="en-US" altLang="zh-CN" sz="2000" dirty="0"/>
              <a:t>) </a:t>
            </a:r>
            <a:r>
              <a:rPr lang="en-US" altLang="zh-CN" sz="2000" dirty="0" err="1">
                <a:solidFill>
                  <a:srgbClr val="FF0000"/>
                </a:solidFill>
              </a:rPr>
              <a:t>const</a:t>
            </a:r>
            <a:endParaRPr lang="en-US" altLang="zh-CN" sz="2000" dirty="0"/>
          </a:p>
          <a:p>
            <a:pPr lvl="1">
              <a:lnSpc>
                <a:spcPct val="80000"/>
              </a:lnSpc>
              <a:buFont typeface="Wingdings" panose="05000000000000000000" pitchFamily="2" charset="2"/>
              <a:buNone/>
            </a:pPr>
            <a:r>
              <a:rPr lang="en-US" altLang="zh-CN" sz="2000" dirty="0"/>
              <a:t>{</a:t>
            </a:r>
          </a:p>
          <a:p>
            <a:pPr lvl="1">
              <a:lnSpc>
                <a:spcPct val="80000"/>
              </a:lnSpc>
              <a:buFont typeface="Wingdings" panose="05000000000000000000" pitchFamily="2" charset="2"/>
              <a:buNone/>
            </a:pPr>
            <a:r>
              <a:rPr lang="en-US" altLang="zh-CN" sz="2000" dirty="0"/>
              <a:t>     </a:t>
            </a:r>
            <a:r>
              <a:rPr lang="en-US" altLang="zh-CN" sz="2000" dirty="0">
                <a:solidFill>
                  <a:srgbClr val="0000FF"/>
                </a:solidFill>
              </a:rPr>
              <a:t>if</a:t>
            </a:r>
            <a:r>
              <a:rPr lang="en-US" altLang="zh-CN" sz="2000" dirty="0"/>
              <a:t> ( </a:t>
            </a:r>
            <a:r>
              <a:rPr lang="en-US" altLang="zh-CN" sz="2000" i="1" dirty="0" err="1"/>
              <a:t>i</a:t>
            </a:r>
            <a:r>
              <a:rPr lang="en-US" altLang="zh-CN" sz="2000" dirty="0"/>
              <a:t> &lt;= 0 || </a:t>
            </a:r>
            <a:r>
              <a:rPr lang="en-US" altLang="zh-CN" sz="2000" i="1" dirty="0" err="1"/>
              <a:t>i</a:t>
            </a:r>
            <a:r>
              <a:rPr lang="en-US" altLang="zh-CN" sz="2000" dirty="0"/>
              <a:t> &gt; count )   </a:t>
            </a:r>
            <a:r>
              <a:rPr lang="en-US" altLang="zh-CN" sz="2000" dirty="0">
                <a:solidFill>
                  <a:srgbClr val="0000FF"/>
                </a:solidFill>
              </a:rPr>
              <a:t>return</a:t>
            </a:r>
            <a:r>
              <a:rPr lang="en-US" altLang="zh-CN" sz="2000" dirty="0"/>
              <a:t> </a:t>
            </a:r>
            <a:r>
              <a:rPr lang="en-US" altLang="zh-CN" sz="2000" dirty="0" err="1"/>
              <a:t>range_error</a:t>
            </a:r>
            <a:r>
              <a:rPr lang="en-US" altLang="zh-CN" sz="2000" dirty="0"/>
              <a:t>;</a:t>
            </a:r>
          </a:p>
          <a:p>
            <a:pPr lvl="1">
              <a:lnSpc>
                <a:spcPct val="80000"/>
              </a:lnSpc>
              <a:buFont typeface="Wingdings" panose="05000000000000000000" pitchFamily="2" charset="2"/>
              <a:buNone/>
            </a:pPr>
            <a:r>
              <a:rPr lang="en-US" altLang="zh-CN" sz="2000" dirty="0"/>
              <a:t>     </a:t>
            </a:r>
            <a:r>
              <a:rPr lang="en-US" altLang="zh-CN" sz="2000" i="1" dirty="0"/>
              <a:t>x</a:t>
            </a:r>
            <a:r>
              <a:rPr lang="en-US" altLang="zh-CN" sz="2000" dirty="0"/>
              <a:t> = data[</a:t>
            </a:r>
            <a:r>
              <a:rPr lang="en-US" altLang="zh-CN" sz="2000" i="1" dirty="0" err="1"/>
              <a:t>i</a:t>
            </a:r>
            <a:r>
              <a:rPr lang="en-US" altLang="zh-CN" sz="2000" dirty="0"/>
              <a:t> – 1];</a:t>
            </a:r>
          </a:p>
          <a:p>
            <a:pPr lvl="1">
              <a:lnSpc>
                <a:spcPct val="80000"/>
              </a:lnSpc>
              <a:buFont typeface="Wingdings" panose="05000000000000000000" pitchFamily="2" charset="2"/>
              <a:buNone/>
            </a:pPr>
            <a:r>
              <a:rPr lang="en-US" altLang="zh-CN" sz="2000" dirty="0"/>
              <a:t>     </a:t>
            </a:r>
            <a:r>
              <a:rPr lang="en-US" altLang="zh-CN" sz="2000" dirty="0">
                <a:solidFill>
                  <a:srgbClr val="0000FF"/>
                </a:solidFill>
              </a:rPr>
              <a:t>return</a:t>
            </a:r>
            <a:r>
              <a:rPr lang="en-US" altLang="zh-CN" sz="2000" dirty="0"/>
              <a:t> success;</a:t>
            </a:r>
          </a:p>
          <a:p>
            <a:pPr lvl="1">
              <a:lnSpc>
                <a:spcPct val="80000"/>
              </a:lnSpc>
              <a:buFont typeface="Wingdings" panose="05000000000000000000" pitchFamily="2" charset="2"/>
              <a:buNone/>
            </a:pPr>
            <a:r>
              <a:rPr lang="en-US" altLang="zh-CN" sz="2000" dirty="0"/>
              <a:t> }</a:t>
            </a:r>
          </a:p>
        </p:txBody>
      </p:sp>
      <p:sp>
        <p:nvSpPr>
          <p:cNvPr id="2"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fld id="{87C08DCB-9CD4-48F1-9A3F-EAF334F329E0}" type="slidenum">
              <a:rPr lang="zh-CN" altLang="en-US" smtClean="0">
                <a:latin typeface="Times New Roman" panose="02020603050405020304" pitchFamily="18" charset="0"/>
              </a:rPr>
              <a:pPr/>
              <a:t>9</a:t>
            </a:fld>
            <a:endParaRPr lang="zh-CN" altLang="en-US">
              <a:latin typeface="Times New Roman" panose="02020603050405020304" pitchFamily="18" charset="0"/>
            </a:endParaRPr>
          </a:p>
        </p:txBody>
      </p:sp>
      <p:grpSp>
        <p:nvGrpSpPr>
          <p:cNvPr id="6" name="组合 114"/>
          <p:cNvGrpSpPr/>
          <p:nvPr/>
        </p:nvGrpSpPr>
        <p:grpSpPr>
          <a:xfrm>
            <a:off x="-551308" y="90243"/>
            <a:ext cx="6225040" cy="679778"/>
            <a:chOff x="-162543" y="3363717"/>
            <a:chExt cx="6225040" cy="679778"/>
          </a:xfrm>
        </p:grpSpPr>
        <p:grpSp>
          <p:nvGrpSpPr>
            <p:cNvPr id="7" name="组合 105"/>
            <p:cNvGrpSpPr/>
            <p:nvPr/>
          </p:nvGrpSpPr>
          <p:grpSpPr>
            <a:xfrm>
              <a:off x="-162543" y="3363717"/>
              <a:ext cx="6225040" cy="679778"/>
              <a:chOff x="-162543" y="3363717"/>
              <a:chExt cx="6225040" cy="679778"/>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62543" y="3363717"/>
                <a:ext cx="62250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5.2 </a:t>
                </a:r>
                <a:r>
                  <a:rPr lang="zh-CN" altLang="en-US" sz="3600" b="1" dirty="0">
                    <a:latin typeface="Times New Roman" panose="02020603050405020304" pitchFamily="18" charset="0"/>
                    <a:ea typeface="黑体" panose="02010609060101010101" pitchFamily="49" charset="-122"/>
                  </a:rPr>
                  <a:t>顺序表</a:t>
                </a: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27" dur="500"/>
                                        <p:tgtEl>
                                          <p:spTgt spid="1024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32" dur="500"/>
                                        <p:tgtEl>
                                          <p:spTgt spid="1024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243">
                                            <p:txEl>
                                              <p:pRg st="7" end="7"/>
                                            </p:txEl>
                                          </p:spTgt>
                                        </p:tgtEl>
                                        <p:attrNameLst>
                                          <p:attrName>style.visibility</p:attrName>
                                        </p:attrNameLst>
                                      </p:cBhvr>
                                      <p:to>
                                        <p:strVal val="visible"/>
                                      </p:to>
                                    </p:set>
                                    <p:animEffect transition="in" filter="blinds(horizontal)">
                                      <p:cBhvr>
                                        <p:cTn id="37" dur="500"/>
                                        <p:tgtEl>
                                          <p:spTgt spid="1024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243">
                                            <p:txEl>
                                              <p:pRg st="9" end="9"/>
                                            </p:txEl>
                                          </p:spTgt>
                                        </p:tgtEl>
                                        <p:attrNameLst>
                                          <p:attrName>style.visibility</p:attrName>
                                        </p:attrNameLst>
                                      </p:cBhvr>
                                      <p:to>
                                        <p:strVal val="visible"/>
                                      </p:to>
                                    </p:set>
                                    <p:animEffect transition="in" filter="blinds(horizontal)">
                                      <p:cBhvr>
                                        <p:cTn id="42" dur="500"/>
                                        <p:tgtEl>
                                          <p:spTgt spid="1024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243">
                                            <p:txEl>
                                              <p:pRg st="10" end="10"/>
                                            </p:txEl>
                                          </p:spTgt>
                                        </p:tgtEl>
                                        <p:attrNameLst>
                                          <p:attrName>style.visibility</p:attrName>
                                        </p:attrNameLst>
                                      </p:cBhvr>
                                      <p:to>
                                        <p:strVal val="visible"/>
                                      </p:to>
                                    </p:set>
                                    <p:animEffect transition="in" filter="blinds(horizontal)">
                                      <p:cBhvr>
                                        <p:cTn id="47" dur="500"/>
                                        <p:tgtEl>
                                          <p:spTgt spid="1024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243">
                                            <p:txEl>
                                              <p:pRg st="11" end="11"/>
                                            </p:txEl>
                                          </p:spTgt>
                                        </p:tgtEl>
                                        <p:attrNameLst>
                                          <p:attrName>style.visibility</p:attrName>
                                        </p:attrNameLst>
                                      </p:cBhvr>
                                      <p:to>
                                        <p:strVal val="visible"/>
                                      </p:to>
                                    </p:set>
                                    <p:animEffect transition="in" filter="blinds(horizontal)">
                                      <p:cBhvr>
                                        <p:cTn id="52" dur="500"/>
                                        <p:tgtEl>
                                          <p:spTgt spid="1024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243">
                                            <p:txEl>
                                              <p:pRg st="12" end="12"/>
                                            </p:txEl>
                                          </p:spTgt>
                                        </p:tgtEl>
                                        <p:attrNameLst>
                                          <p:attrName>style.visibility</p:attrName>
                                        </p:attrNameLst>
                                      </p:cBhvr>
                                      <p:to>
                                        <p:strVal val="visible"/>
                                      </p:to>
                                    </p:set>
                                    <p:animEffect transition="in" filter="blinds(horizontal)">
                                      <p:cBhvr>
                                        <p:cTn id="57" dur="500"/>
                                        <p:tgtEl>
                                          <p:spTgt spid="1024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243">
                                            <p:txEl>
                                              <p:pRg st="13" end="13"/>
                                            </p:txEl>
                                          </p:spTgt>
                                        </p:tgtEl>
                                        <p:attrNameLst>
                                          <p:attrName>style.visibility</p:attrName>
                                        </p:attrNameLst>
                                      </p:cBhvr>
                                      <p:to>
                                        <p:strVal val="visible"/>
                                      </p:to>
                                    </p:set>
                                    <p:animEffect transition="in" filter="blinds(horizontal)">
                                      <p:cBhvr>
                                        <p:cTn id="62" dur="500"/>
                                        <p:tgtEl>
                                          <p:spTgt spid="1024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0243">
                                            <p:txEl>
                                              <p:pRg st="14" end="14"/>
                                            </p:txEl>
                                          </p:spTgt>
                                        </p:tgtEl>
                                        <p:attrNameLst>
                                          <p:attrName>style.visibility</p:attrName>
                                        </p:attrNameLst>
                                      </p:cBhvr>
                                      <p:to>
                                        <p:strVal val="visible"/>
                                      </p:to>
                                    </p:set>
                                    <p:animEffect transition="in" filter="blinds(horizontal)">
                                      <p:cBhvr>
                                        <p:cTn id="67" dur="500"/>
                                        <p:tgtEl>
                                          <p:spTgt spid="1024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0243">
                                            <p:txEl>
                                              <p:pRg st="15" end="15"/>
                                            </p:txEl>
                                          </p:spTgt>
                                        </p:tgtEl>
                                        <p:attrNameLst>
                                          <p:attrName>style.visibility</p:attrName>
                                        </p:attrNameLst>
                                      </p:cBhvr>
                                      <p:to>
                                        <p:strVal val="visible"/>
                                      </p:to>
                                    </p:set>
                                    <p:animEffect transition="in" filter="blinds(horizontal)">
                                      <p:cBhvr>
                                        <p:cTn id="72" dur="500"/>
                                        <p:tgtEl>
                                          <p:spTgt spid="1024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5089</Words>
  <Application>WPS 演示</Application>
  <PresentationFormat>全屏显示(4:3)</PresentationFormat>
  <Paragraphs>1011</Paragraphs>
  <Slides>46</Slides>
  <Notes>2</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幻灯片 1</vt:lpstr>
      <vt:lpstr>第5章 线性表</vt:lpstr>
      <vt:lpstr>上文回顾</vt:lpstr>
      <vt:lpstr>幻灯片 4</vt:lpstr>
      <vt:lpstr>幻灯片 5</vt:lpstr>
      <vt:lpstr>幻灯片 6</vt:lpstr>
      <vt:lpstr>幻灯片 7</vt:lpstr>
      <vt:lpstr>5.2  顺序表</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练习</vt:lpstr>
      <vt:lpstr>幻灯片 36</vt:lpstr>
      <vt:lpstr>幻灯片 37</vt:lpstr>
      <vt:lpstr>幻灯片 38</vt:lpstr>
      <vt:lpstr>幻灯片 39</vt:lpstr>
      <vt:lpstr>幻灯片 40</vt:lpstr>
      <vt:lpstr>幻灯片 41</vt:lpstr>
      <vt:lpstr>幻灯片 42</vt:lpstr>
      <vt:lpstr>幻灯片 43</vt:lpstr>
      <vt:lpstr>幻灯片 44</vt:lpstr>
      <vt:lpstr>课后作业</vt:lpstr>
      <vt:lpstr>幻灯片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pc</cp:lastModifiedBy>
  <cp:revision>2210</cp:revision>
  <cp:lastPrinted>2012-11-20T01:52:00Z</cp:lastPrinted>
  <dcterms:created xsi:type="dcterms:W3CDTF">2012-10-13T08:41:00Z</dcterms:created>
  <dcterms:modified xsi:type="dcterms:W3CDTF">2022-03-20T07:20:36Z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2052-11.1.0.9929</vt:lpwstr>
  </property>
</Properties>
</file>