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Nan San Fintech Project:</a:t>
            </a:r>
          </a:p>
          <a:p>
            <a:r>
              <a:t>Team 3</a:t>
            </a:r>
          </a:p>
          <a:p>
            <a:r>
              <a:t>Find Trend</a:t>
            </a:r>
          </a:p>
        </p:txBody>
      </p:sp>
      <p:sp>
        <p:nvSpPr>
          <p:cNvPr id="3" name="Subtitle 2"/>
          <p:cNvSpPr>
            <a:spLocks noGrp="1"/>
          </p:cNvSpPr>
          <p:nvPr>
            <p:ph type="subTitle" idx="1"/>
          </p:nvPr>
        </p:nvSpPr>
        <p:spPr/>
        <p:txBody>
          <a:bodyPr/>
          <a:lstStyle/>
          <a:p>
            <a:r>
              <a:t>Let's get the World Trend NOW!!!</a:t>
            </a:r>
          </a:p>
        </p:txBody>
      </p:sp>
      <p:pic>
        <p:nvPicPr>
          <p:cNvPr id="4" name="Picture 3" descr="trending.png"/>
          <p:cNvPicPr>
            <a:picLocks noChangeAspect="1"/>
          </p:cNvPicPr>
          <p:nvPr/>
        </p:nvPicPr>
        <p:blipFill>
          <a:blip r:embed="rId2"/>
          <a:stretch>
            <a:fillRect/>
          </a:stretch>
        </p:blipFill>
        <p:spPr>
          <a:xfrm>
            <a:off x="3657600" y="4572000"/>
            <a:ext cx="1828800" cy="1828800"/>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Knowledge Graph of 【Tesla】News</a:t>
            </a:r>
          </a:p>
        </p:txBody>
      </p:sp>
      <p:sp>
        <p:nvSpPr>
          <p:cNvPr id="3" name="Content Placeholder 2"/>
          <p:cNvSpPr>
            <a:spLocks noGrp="1"/>
          </p:cNvSpPr>
          <p:nvPr>
            <p:ph idx="1"/>
          </p:nvPr>
        </p:nvSpPr>
        <p:spPr/>
        <p:txBody>
          <a:bodyPr/>
          <a:lstStyle/>
          <a:p/>
        </p:txBody>
      </p:sp>
      <p:pic>
        <p:nvPicPr>
          <p:cNvPr id="4" name="Picture 3" descr="knowledge_graph.png"/>
          <p:cNvPicPr>
            <a:picLocks noChangeAspect="1"/>
          </p:cNvPicPr>
          <p:nvPr/>
        </p:nvPicPr>
        <p:blipFill>
          <a:blip r:embed="rId2"/>
          <a:stretch>
            <a:fillRect/>
          </a:stretch>
        </p:blipFill>
        <p:spPr>
          <a:xfrm>
            <a:off x="1371600" y="914400"/>
            <a:ext cx="6400800" cy="64008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Co-occurence matrix of 【Tesla】News</a:t>
            </a:r>
          </a:p>
        </p:txBody>
      </p:sp>
      <p:sp>
        <p:nvSpPr>
          <p:cNvPr id="3" name="Content Placeholder 2"/>
          <p:cNvSpPr>
            <a:spLocks noGrp="1"/>
          </p:cNvSpPr>
          <p:nvPr>
            <p:ph idx="1"/>
          </p:nvPr>
        </p:nvSpPr>
        <p:spPr/>
        <p:txBody>
          <a:bodyPr/>
          <a:lstStyle/>
          <a:p/>
        </p:txBody>
      </p:sp>
      <p:pic>
        <p:nvPicPr>
          <p:cNvPr id="4" name="Picture 3" descr="co_occurence_matrix.png"/>
          <p:cNvPicPr>
            <a:picLocks noChangeAspect="1"/>
          </p:cNvPicPr>
          <p:nvPr/>
        </p:nvPicPr>
        <p:blipFill>
          <a:blip r:embed="rId2"/>
          <a:stretch>
            <a:fillRect/>
          </a:stretch>
        </p:blipFill>
        <p:spPr>
          <a:xfrm>
            <a:off x="2286000" y="1828800"/>
            <a:ext cx="4572000" cy="457200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Stock Price Trend Chat and CAPM Value</a:t>
            </a:r>
          </a:p>
        </p:txBody>
      </p:sp>
      <p:sp>
        <p:nvSpPr>
          <p:cNvPr id="3" name="Text Placeholder 2"/>
          <p:cNvSpPr>
            <a:spLocks noGrp="1"/>
          </p:cNvSpPr>
          <p:nvPr>
            <p:ph type="body" idx="1"/>
          </p:nvPr>
        </p:nvSpPr>
        <p:spPr/>
        <p:txBody>
          <a:bodyPr/>
          <a:lstStyle/>
          <a:p>
            <a:r>
              <a:t>Draw the stock price trend graph of each stock price and use the yield of the U.S. 1-year Treasury bond as the risk-free rate of return to calculate the expected one-year rate of return for CAPM.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【TSLA】Price Trend Chart</a:t>
            </a:r>
          </a:p>
        </p:txBody>
      </p:sp>
      <p:sp>
        <p:nvSpPr>
          <p:cNvPr id="3" name="Content Placeholder 2"/>
          <p:cNvSpPr>
            <a:spLocks noGrp="1"/>
          </p:cNvSpPr>
          <p:nvPr>
            <p:ph idx="1"/>
          </p:nvPr>
        </p:nvSpPr>
        <p:spPr/>
        <p:txBody>
          <a:bodyPr/>
          <a:lstStyle/>
          <a:p/>
        </p:txBody>
      </p:sp>
      <p:pic>
        <p:nvPicPr>
          <p:cNvPr id="4" name="Picture 3" descr="stock_ticker.png"/>
          <p:cNvPicPr>
            <a:picLocks noChangeAspect="1"/>
          </p:cNvPicPr>
          <p:nvPr/>
        </p:nvPicPr>
        <p:blipFill>
          <a:blip r:embed="rId2"/>
          <a:stretch>
            <a:fillRect/>
          </a:stretch>
        </p:blipFill>
        <p:spPr>
          <a:xfrm>
            <a:off x="914400" y="1828800"/>
            <a:ext cx="6400800" cy="457200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【TSLA】Price Prediction Trend Chat</a:t>
            </a:r>
          </a:p>
        </p:txBody>
      </p:sp>
      <p:sp>
        <p:nvSpPr>
          <p:cNvPr id="3" name="Content Placeholder 2"/>
          <p:cNvSpPr>
            <a:spLocks noGrp="1"/>
          </p:cNvSpPr>
          <p:nvPr>
            <p:ph idx="1"/>
          </p:nvPr>
        </p:nvSpPr>
        <p:spPr/>
        <p:txBody>
          <a:bodyPr/>
          <a:lstStyle/>
          <a:p/>
        </p:txBody>
      </p:sp>
      <p:pic>
        <p:nvPicPr>
          <p:cNvPr id="4" name="Picture 3" descr="fbprophet_ticker.png"/>
          <p:cNvPicPr>
            <a:picLocks noChangeAspect="1"/>
          </p:cNvPicPr>
          <p:nvPr/>
        </p:nvPicPr>
        <p:blipFill>
          <a:blip r:embed="rId2"/>
          <a:stretch>
            <a:fillRect/>
          </a:stretch>
        </p:blipFill>
        <p:spPr>
          <a:xfrm>
            <a:off x="914400" y="1828800"/>
            <a:ext cx="6858000" cy="457200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【TSLA】CAPM Value</a:t>
            </a:r>
          </a:p>
        </p:txBody>
      </p:sp>
      <p:sp>
        <p:nvSpPr>
          <p:cNvPr id="3" name="Content Placeholder 2"/>
          <p:cNvSpPr>
            <a:spLocks noGrp="1"/>
          </p:cNvSpPr>
          <p:nvPr>
            <p:ph idx="1" sz="half"/>
          </p:nvPr>
        </p:nvSpPr>
        <p:spPr/>
        <p:txBody>
          <a:bodyPr/>
          <a:lstStyle/>
          <a:p/>
          <a:p>
            <a:pPr>
              <a:defRPr sz="2000">
                <a:solidFill>
                  <a:srgbClr val="1E90FF"/>
                </a:solidFill>
              </a:defRPr>
            </a:pPr>
            <a:r>
              <a:t>Beta：1.3263</a:t>
            </a:r>
          </a:p>
          <a:p>
            <a:pPr>
              <a:defRPr sz="2000">
                <a:solidFill>
                  <a:srgbClr val="1E90FF"/>
                </a:solidFill>
              </a:defRPr>
            </a:pPr>
            <a:r>
              <a:t>Alpha：0.0012</a:t>
            </a:r>
          </a:p>
          <a:p>
            <a:pPr>
              <a:defRPr sz="2000">
                <a:solidFill>
                  <a:srgbClr val="1E90FF"/>
                </a:solidFill>
              </a:defRPr>
            </a:pPr>
            <a:r>
              <a:t>Risk-Free Rate：0.0072</a:t>
            </a:r>
          </a:p>
          <a:p>
            <a:pPr>
              <a:defRPr sz="2000">
                <a:solidFill>
                  <a:srgbClr val="1E90FF"/>
                </a:solidFill>
              </a:defRPr>
            </a:pPr>
            <a:r>
              <a:t>CAPM Value：21.79%</a:t>
            </a:r>
          </a:p>
        </p:txBody>
      </p:sp>
      <p:sp>
        <p:nvSpPr>
          <p:cNvPr id="4" name="Content Placeholder 3"/>
          <p:cNvSpPr>
            <a:spLocks noGrp="1"/>
          </p:cNvSpPr>
          <p:nvPr>
            <p:ph idx="2" sz="half"/>
          </p:nvPr>
        </p:nvSpPr>
        <p:spPr/>
        <p:txBody>
          <a:bodyPr/>
          <a:lstStyle/>
          <a:p/>
        </p:txBody>
      </p:sp>
      <p:pic>
        <p:nvPicPr>
          <p:cNvPr id="5" name="Picture 4" descr="capm.png"/>
          <p:cNvPicPr>
            <a:picLocks noChangeAspect="1"/>
          </p:cNvPicPr>
          <p:nvPr/>
        </p:nvPicPr>
        <p:blipFill>
          <a:blip r:embed="rId2"/>
          <a:stretch>
            <a:fillRect/>
          </a:stretch>
        </p:blipFill>
        <p:spPr>
          <a:xfrm>
            <a:off x="3200400" y="1828800"/>
            <a:ext cx="6096000" cy="36576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p>
            <a:pPr>
              <a:defRPr sz="3200">
                <a:solidFill>
                  <a:srgbClr val="1E90FF"/>
                </a:solidFill>
              </a:defRPr>
            </a:pPr>
            <a:r>
              <a:t>Search the trending word to be the news title</a:t>
            </a:r>
          </a:p>
          <a:p>
            <a:pPr>
              <a:defRPr sz="3200">
                <a:solidFill>
                  <a:srgbClr val="1E90FF"/>
                </a:solidFill>
              </a:defRPr>
            </a:pPr>
            <a:r>
              <a:t>Title news Summary for Keyword</a:t>
            </a:r>
          </a:p>
          <a:p>
            <a:pPr>
              <a:defRPr sz="3200">
                <a:solidFill>
                  <a:srgbClr val="1E90FF"/>
                </a:solidFill>
              </a:defRPr>
            </a:pPr>
            <a:r>
              <a:t>Relatedwords from Knowledge Graph</a:t>
            </a:r>
          </a:p>
          <a:p>
            <a:pPr>
              <a:defRPr sz="3200">
                <a:solidFill>
                  <a:srgbClr val="1E90FF"/>
                </a:solidFill>
              </a:defRPr>
            </a:pPr>
            <a:r>
              <a:t>Stock Price Trend Chat and CAPM Value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Search the trending word to be the news title</a:t>
            </a:r>
          </a:p>
        </p:txBody>
      </p:sp>
      <p:sp>
        <p:nvSpPr>
          <p:cNvPr id="3" name="Text Placeholder 2"/>
          <p:cNvSpPr>
            <a:spLocks noGrp="1"/>
          </p:cNvSpPr>
          <p:nvPr>
            <p:ph type="body" idx="1"/>
          </p:nvPr>
        </p:nvSpPr>
        <p:spPr/>
        <p:txBody>
          <a:bodyPr/>
          <a:lstStyle/>
          <a:p>
            <a:r>
              <a:t>After selecting the most recently discussed words through Google trend, users can decide for themselves whether they want to query related news and topic summaries of popular words, or actively search for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Hot Words</a:t>
            </a:r>
          </a:p>
        </p:txBody>
      </p:sp>
      <p:sp>
        <p:nvSpPr>
          <p:cNvPr id="3" name="Content Placeholder 2"/>
          <p:cNvSpPr>
            <a:spLocks noGrp="1"/>
          </p:cNvSpPr>
          <p:nvPr>
            <p:ph idx="1" sz="half"/>
          </p:nvPr>
        </p:nvSpPr>
        <p:spPr/>
        <p:txBody>
          <a:bodyPr/>
          <a:lstStyle/>
          <a:p/>
          <a:p>
            <a:pPr>
              <a:defRPr sz="2000">
                <a:solidFill>
                  <a:srgbClr val="1E90FF"/>
                </a:solidFill>
              </a:defRPr>
            </a:pPr>
            <a:r>
              <a:t>Moses Brown</a:t>
            </a:r>
          </a:p>
          <a:p>
            <a:pPr>
              <a:defRPr sz="2000">
                <a:solidFill>
                  <a:srgbClr val="1E90FF"/>
                </a:solidFill>
              </a:defRPr>
            </a:pPr>
            <a:r>
              <a:t>Luca</a:t>
            </a:r>
          </a:p>
          <a:p>
            <a:pPr>
              <a:defRPr sz="2000">
                <a:solidFill>
                  <a:srgbClr val="1E90FF"/>
                </a:solidFill>
              </a:defRPr>
            </a:pPr>
            <a:r>
              <a:t>Fatherhood</a:t>
            </a:r>
          </a:p>
          <a:p>
            <a:pPr>
              <a:defRPr sz="2000">
                <a:solidFill>
                  <a:srgbClr val="1E90FF"/>
                </a:solidFill>
              </a:defRPr>
            </a:pPr>
            <a:r>
              <a:t>Argentina vs Uruguay</a:t>
            </a:r>
          </a:p>
          <a:p>
            <a:pPr>
              <a:defRPr sz="2000">
                <a:solidFill>
                  <a:srgbClr val="1E90FF"/>
                </a:solidFill>
              </a:defRPr>
            </a:pPr>
            <a:r>
              <a:t>Islanders</a:t>
            </a:r>
          </a:p>
          <a:p>
            <a:pPr>
              <a:defRPr sz="2000">
                <a:solidFill>
                  <a:srgbClr val="1E90FF"/>
                </a:solidFill>
              </a:defRPr>
            </a:pPr>
            <a:r>
              <a:t>England vs Scotland</a:t>
            </a:r>
          </a:p>
          <a:p>
            <a:pPr>
              <a:defRPr sz="2000">
                <a:solidFill>
                  <a:srgbClr val="1E90FF"/>
                </a:solidFill>
              </a:defRPr>
            </a:pPr>
            <a:r>
              <a:t>Kyrie Irving</a:t>
            </a:r>
          </a:p>
          <a:p>
            <a:pPr>
              <a:defRPr sz="2000">
                <a:solidFill>
                  <a:srgbClr val="1E90FF"/>
                </a:solidFill>
              </a:defRPr>
            </a:pPr>
            <a:r>
              <a:t>Billy Fuccillo</a:t>
            </a:r>
          </a:p>
          <a:p>
            <a:pPr>
              <a:defRPr sz="2000">
                <a:solidFill>
                  <a:srgbClr val="1E90FF"/>
                </a:solidFill>
              </a:defRPr>
            </a:pPr>
            <a:r>
              <a:t>Tommy John surgery</a:t>
            </a:r>
          </a:p>
          <a:p>
            <a:pPr>
              <a:defRPr sz="2000">
                <a:solidFill>
                  <a:srgbClr val="1E90FF"/>
                </a:solidFill>
              </a:defRPr>
            </a:pPr>
            <a:r>
              <a:t>Milkha Singh</a:t>
            </a:r>
          </a:p>
        </p:txBody>
      </p:sp>
      <p:sp>
        <p:nvSpPr>
          <p:cNvPr id="4" name="Content Placeholder 3"/>
          <p:cNvSpPr>
            <a:spLocks noGrp="1"/>
          </p:cNvSpPr>
          <p:nvPr>
            <p:ph idx="2" sz="half"/>
          </p:nvPr>
        </p:nvSpPr>
        <p:spPr/>
        <p:txBody>
          <a:bodyPr/>
          <a:lstStyle/>
          <a:p/>
          <a:p>
            <a:pPr>
              <a:defRPr sz="2000">
                <a:solidFill>
                  <a:srgbClr val="1E90FF"/>
                </a:solidFill>
              </a:defRPr>
            </a:pPr>
            <a:r>
              <a:t>Paul McCartney</a:t>
            </a:r>
          </a:p>
          <a:p>
            <a:pPr>
              <a:defRPr sz="2000">
                <a:solidFill>
                  <a:srgbClr val="1E90FF"/>
                </a:solidFill>
              </a:defRPr>
            </a:pPr>
            <a:r>
              <a:t>Cole Beasley</a:t>
            </a:r>
          </a:p>
          <a:p>
            <a:pPr>
              <a:defRPr sz="2000">
                <a:solidFill>
                  <a:srgbClr val="1E90FF"/>
                </a:solidFill>
              </a:defRPr>
            </a:pPr>
            <a:r>
              <a:t>Drinking alcohol</a:t>
            </a:r>
          </a:p>
          <a:p>
            <a:pPr>
              <a:defRPr sz="2000">
                <a:solidFill>
                  <a:srgbClr val="1E90FF"/>
                </a:solidFill>
              </a:defRPr>
            </a:pPr>
            <a:r>
              <a:t>India vs New Zealand</a:t>
            </a:r>
          </a:p>
          <a:p>
            <a:pPr>
              <a:defRPr sz="2000">
                <a:solidFill>
                  <a:srgbClr val="1E90FF"/>
                </a:solidFill>
              </a:defRPr>
            </a:pPr>
            <a:r>
              <a:t>Grand Army</a:t>
            </a:r>
          </a:p>
          <a:p>
            <a:pPr>
              <a:defRPr sz="2000">
                <a:solidFill>
                  <a:srgbClr val="1E90FF"/>
                </a:solidFill>
              </a:defRPr>
            </a:pPr>
            <a:r>
              <a:t>HBO Max Integration Test Email</a:t>
            </a:r>
          </a:p>
          <a:p>
            <a:pPr>
              <a:defRPr sz="2000">
                <a:solidFill>
                  <a:srgbClr val="1E90FF"/>
                </a:solidFill>
              </a:defRPr>
            </a:pPr>
            <a:r>
              <a:t>Biden student loans</a:t>
            </a:r>
          </a:p>
          <a:p>
            <a:pPr>
              <a:defRPr sz="2000">
                <a:solidFill>
                  <a:srgbClr val="1E90FF"/>
                </a:solidFill>
              </a:defRPr>
            </a:pPr>
            <a:r>
              <a:t>Travis Barker</a:t>
            </a:r>
          </a:p>
          <a:p>
            <a:pPr>
              <a:defRPr sz="2000">
                <a:solidFill>
                  <a:srgbClr val="1E90FF"/>
                </a:solidFill>
              </a:defRPr>
            </a:pPr>
            <a:r>
              <a:t>College World Series</a:t>
            </a:r>
          </a:p>
          <a:p>
            <a:pPr>
              <a:defRPr sz="2000">
                <a:solidFill>
                  <a:srgbClr val="1E90FF"/>
                </a:solidFill>
              </a:defRPr>
            </a:pPr>
            <a:r>
              <a:t>Dave Portnoy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Title news Summary for Keyword</a:t>
            </a:r>
          </a:p>
        </p:txBody>
      </p:sp>
      <p:sp>
        <p:nvSpPr>
          <p:cNvPr id="3" name="Text Placeholder 2"/>
          <p:cNvSpPr>
            <a:spLocks noGrp="1"/>
          </p:cNvSpPr>
          <p:nvPr>
            <p:ph type="body" idx="1"/>
          </p:nvPr>
        </p:nvSpPr>
        <p:spPr/>
        <p:txBody>
          <a:bodyPr/>
          <a:lstStyle/>
          <a:p>
            <a:r>
              <a:t>Crawl specific word news for keywords, and automatically generate a summary through a summary module to output a summary that can adjust the amount of articles.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Word Cloud of【Tesla】News</a:t>
            </a:r>
          </a:p>
        </p:txBody>
      </p:sp>
      <p:sp>
        <p:nvSpPr>
          <p:cNvPr id="3" name="Content Placeholder 2"/>
          <p:cNvSpPr>
            <a:spLocks noGrp="1"/>
          </p:cNvSpPr>
          <p:nvPr>
            <p:ph idx="1"/>
          </p:nvPr>
        </p:nvSpPr>
        <p:spPr/>
        <p:txBody>
          <a:bodyPr/>
          <a:lstStyle/>
          <a:p/>
        </p:txBody>
      </p:sp>
      <p:pic>
        <p:nvPicPr>
          <p:cNvPr id="4" name="Picture 3" descr="wordcloud.png"/>
          <p:cNvPicPr>
            <a:picLocks noChangeAspect="1"/>
          </p:cNvPicPr>
          <p:nvPr/>
        </p:nvPicPr>
        <p:blipFill>
          <a:blip r:embed="rId2"/>
          <a:stretch>
            <a:fillRect/>
          </a:stretch>
        </p:blipFill>
        <p:spPr>
          <a:xfrm>
            <a:off x="2286000" y="1828800"/>
            <a:ext cx="4869892" cy="45720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of 【Tesla】Keyword News</a:t>
            </a:r>
          </a:p>
        </p:txBody>
      </p:sp>
      <p:sp>
        <p:nvSpPr>
          <p:cNvPr id="3" name="Content Placeholder 2"/>
          <p:cNvSpPr>
            <a:spLocks noGrp="1"/>
          </p:cNvSpPr>
          <p:nvPr>
            <p:ph idx="1"/>
          </p:nvPr>
        </p:nvSpPr>
        <p:spPr/>
        <p:txBody>
          <a:bodyPr/>
          <a:lstStyle/>
          <a:p/>
          <a:p>
            <a:pPr>
              <a:defRPr sz="1600"/>
            </a:pPr>
            <a:r>
              <a:t> (TSLA)  Sink or Swim Time for Tesla  Tesla-Backed CureVac Plunges On Underwhelming COVID-19 Vaccine Efficacy Data  Bitcoin ‘Options Smile’ Shows Market Fearful of Downside Despite Tesla News  Redwood Materials is setting up shop near the Tesla Gigafactory as part of broader expansion  Novavax, Tesla Rise Premarket; Lordstown Motors Slumps  Win a Tesla: This Model S will hit 60 mph in 2.3 seconds  Green groups seek injunction for Tesla factory permits in Germany  Canoo to build its first electric vehicle factory in Oklahoma  Here's Why General Motors (GM) Could be the Best Stock to Play EV Revolution  Old car makers are the hot new trade: Morning Brief  Online car marketplace YesAuto reveals what the family car says about dad  GM And Waymo Increase The Competition In The EV and Autonomous Cars Sector  3 Electric Vehicle Stocks Poised to Gain Over the Long Term  12 Best Cryptocurrency Stocks to Invest in 2021  Today’s Market Wrap Up and a Look Ahead to Tomorrow  Mercedes USA CEO: We're moving fast in the direction of EVs  MicroStrategy to Sell $1B Worth of Stock to Buy Bitcoin  GameStop Poised to Trade With Tech Giants in Russell 1000  Dogecoin Meme Photo Becomes Most Expensive NFT Ever Sold  Mark Cuban Invests in Decentralized Data Marketplace dClimate  10 Best Growth Stocks to Buy and Hold for Several Years  UPDATE 1-Bitcoin rises 9.8% to $39,035  WIMI Hologram is Facing a New Investment Opportunity of 100 Billion Yuan, Thanks to the First Year of Mass Production of LiDAR  Audi E-Tron GT buyers will get three years of free DC fast charging  Elon Musk to sell last remaining California home  10 Penny Stocks Robinhood Traders are Buying in 2021  Stock Futures Are Off to Positive Start Ahead of Monday’s Session  NFTs Continue to Thrive, but with Improved Environmental Footprint  Carnomaly Is Revolutionizing The Future Of Car Buying And Ownership Through Its New Platform Powered By Blockchain Technology  Watch Ubisoft's Forward event at E3 2021 in 12 minutes  10 Major Companies That Accept Bitcoin  Crypto Outflows Continue for Second Week Straight  Bitcoin and other cryptos lose steam as summer lull sets in  Electric auto startups hit speed bumps after heady debuts  Silicon Laboratories Stock Is Believed To Be Modestly Overvalued  China new energy vehicle sales to grow over 40%/yr in next 5 yearsindustry body  Polestar to make electric SUV at U.S. Volvo plant, starting in 2022  Two Apple Daily executives on HK national security charge denied bail  Pivotal Point Reached in Battery Electric Vehicles As "Hockey Stick" Demand Inflection Point Occurred in 2020  Toyota Sienna 2021  Biden will meet U.S. financial regulators on Monday  Aptinyx Stock Is Believed To Be Significantly Overvalued  GM Gains On $35 Billion EV Spending Plan, Higher Guidance  Qatar foreign minister: no tangible progress on Afghanistan yet  AudioCodes Stock Gives Every Indication Of Being Significantly Overvalued  U.S. has administered 300 million COVID-19 shots in 150 daysWhite House official  Some 16.1 mln Russians got both components of COVID-19 vaccines  America's $2 Trillion Infrastructure Boom Could Send ESG Stocks Soaring  Andreessen Horowitz Has Its Own Media: So Far That’s a Good Thing  El Salvador Doesn’t Need a Bitcoin Mandate  Do Hedge Funds Love Nuverra Environmental Solutions Inc (NES)?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Relatedwords from Knowledge Graph</a:t>
            </a:r>
          </a:p>
        </p:txBody>
      </p:sp>
      <p:sp>
        <p:nvSpPr>
          <p:cNvPr id="3" name="Text Placeholder 2"/>
          <p:cNvSpPr>
            <a:spLocks noGrp="1"/>
          </p:cNvSpPr>
          <p:nvPr>
            <p:ph type="body" idx="1"/>
          </p:nvPr>
        </p:nvSpPr>
        <p:spPr/>
        <p:txBody>
          <a:bodyPr/>
          <a:lstStyle/>
          <a:p>
            <a:r>
              <a:t>Crawling news of specific words for keywords, and then obtaining related related words through the knowledge graph model.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Related Words</a:t>
            </a:r>
          </a:p>
        </p:txBody>
      </p:sp>
      <p:sp>
        <p:nvSpPr>
          <p:cNvPr id="3" name="Content Placeholder 2"/>
          <p:cNvSpPr>
            <a:spLocks noGrp="1"/>
          </p:cNvSpPr>
          <p:nvPr>
            <p:ph idx="1" sz="half"/>
          </p:nvPr>
        </p:nvSpPr>
        <p:spPr/>
        <p:txBody>
          <a:bodyPr/>
          <a:lstStyle/>
          <a:p/>
          <a:p>
            <a:pPr>
              <a:defRPr sz="1800">
                <a:solidFill>
                  <a:srgbClr val="1E90FF"/>
                </a:solidFill>
              </a:defRPr>
            </a:pPr>
            <a:r>
              <a:t>objection</a:t>
            </a:r>
          </a:p>
          <a:p>
            <a:pPr>
              <a:defRPr sz="1800">
                <a:solidFill>
                  <a:srgbClr val="1E90FF"/>
                </a:solidFill>
              </a:defRPr>
            </a:pPr>
            <a:r>
              <a:t>network</a:t>
            </a:r>
          </a:p>
          <a:p>
            <a:pPr>
              <a:defRPr sz="1800">
                <a:solidFill>
                  <a:srgbClr val="1E90FF"/>
                </a:solidFill>
              </a:defRPr>
            </a:pPr>
            <a:r>
              <a:t>jumps</a:t>
            </a:r>
          </a:p>
          <a:p>
            <a:pPr>
              <a:defRPr sz="1800">
                <a:solidFill>
                  <a:srgbClr val="1E90FF"/>
                </a:solidFill>
              </a:defRPr>
            </a:pPr>
            <a:r>
              <a:t>could</a:t>
            </a:r>
          </a:p>
          <a:p>
            <a:pPr>
              <a:defRPr sz="1800">
                <a:solidFill>
                  <a:srgbClr val="1E90FF"/>
                </a:solidFill>
              </a:defRPr>
            </a:pPr>
            <a:r>
              <a:t>sharing</a:t>
            </a:r>
          </a:p>
          <a:p>
            <a:pPr>
              <a:defRPr sz="1800">
                <a:solidFill>
                  <a:srgbClr val="1E90FF"/>
                </a:solidFill>
              </a:defRPr>
            </a:pPr>
            <a:r>
              <a:t>environmental</a:t>
            </a:r>
          </a:p>
          <a:p>
            <a:pPr>
              <a:defRPr sz="1800">
                <a:solidFill>
                  <a:srgbClr val="1E90FF"/>
                </a:solidFill>
              </a:defRPr>
            </a:pPr>
            <a:r>
              <a:t>gigafactory</a:t>
            </a:r>
          </a:p>
          <a:p>
            <a:pPr>
              <a:defRPr sz="1800">
                <a:solidFill>
                  <a:srgbClr val="1E90FF"/>
                </a:solidFill>
              </a:defRPr>
            </a:pPr>
            <a:r>
              <a:t>Bitcoin</a:t>
            </a:r>
          </a:p>
          <a:p>
            <a:pPr>
              <a:defRPr sz="1800">
                <a:solidFill>
                  <a:srgbClr val="1E90FF"/>
                </a:solidFill>
              </a:defRPr>
            </a:pPr>
            <a:r>
              <a:t>groups</a:t>
            </a:r>
          </a:p>
          <a:p>
            <a:pPr>
              <a:defRPr sz="1800">
                <a:solidFill>
                  <a:srgbClr val="1E90FF"/>
                </a:solidFill>
              </a:defRPr>
            </a:pPr>
            <a:r>
              <a:t>German</a:t>
            </a:r>
          </a:p>
          <a:p>
            <a:pPr>
              <a:defRPr sz="1800">
                <a:solidFill>
                  <a:srgbClr val="1E90FF"/>
                </a:solidFill>
              </a:defRPr>
            </a:pPr>
            <a:r>
              <a:t>Plaid</a:t>
            </a:r>
          </a:p>
          <a:p>
            <a:pPr>
              <a:defRPr sz="1800">
                <a:solidFill>
                  <a:srgbClr val="1E90FF"/>
                </a:solidFill>
              </a:defRPr>
            </a:pPr>
            <a:r>
              <a:t>use</a:t>
            </a:r>
          </a:p>
        </p:txBody>
      </p:sp>
      <p:sp>
        <p:nvSpPr>
          <p:cNvPr id="4" name="Content Placeholder 3"/>
          <p:cNvSpPr>
            <a:spLocks noGrp="1"/>
          </p:cNvSpPr>
          <p:nvPr>
            <p:ph idx="2" sz="half"/>
          </p:nvPr>
        </p:nvSpPr>
        <p:spPr/>
        <p:txBody>
          <a:bodyPr/>
          <a:lstStyle/>
          <a:p/>
          <a:p>
            <a:pPr>
              <a:defRPr sz="1800">
                <a:solidFill>
                  <a:srgbClr val="1E90FF"/>
                </a:solidFill>
              </a:defRPr>
            </a:pPr>
            <a:r>
              <a:t>Stocks</a:t>
            </a:r>
          </a:p>
          <a:p>
            <a:pPr>
              <a:defRPr sz="1800">
                <a:solidFill>
                  <a:srgbClr val="1E90FF"/>
                </a:solidFill>
              </a:defRPr>
            </a:pPr>
            <a:r>
              <a:t>Model</a:t>
            </a:r>
          </a:p>
          <a:p>
            <a:pPr>
              <a:defRPr sz="1800">
                <a:solidFill>
                  <a:srgbClr val="1E90FF"/>
                </a:solidFill>
              </a:defRPr>
            </a:pPr>
            <a:r>
              <a:t>says</a:t>
            </a:r>
          </a:p>
          <a:p>
            <a:pPr>
              <a:defRPr sz="1800">
                <a:solidFill>
                  <a:srgbClr val="1E90FF"/>
                </a:solidFill>
              </a:defRPr>
            </a:pPr>
            <a:r>
              <a:t>Musk</a:t>
            </a:r>
          </a:p>
          <a:p>
            <a:pPr>
              <a:defRPr sz="1800">
                <a:solidFill>
                  <a:srgbClr val="1E90FF"/>
                </a:solidFill>
              </a:defRPr>
            </a:pPr>
            <a:r>
              <a:t>Plaid</a:t>
            </a:r>
          </a:p>
          <a:p>
            <a:pPr>
              <a:defRPr sz="1800">
                <a:solidFill>
                  <a:srgbClr val="1E90FF"/>
                </a:solidFill>
              </a:defRPr>
            </a:pPr>
            <a:r>
              <a:t>talks</a:t>
            </a:r>
          </a:p>
          <a:p>
            <a:pPr>
              <a:defRPr sz="1800">
                <a:solidFill>
                  <a:srgbClr val="1E90FF"/>
                </a:solidFill>
              </a:defRPr>
            </a:pPr>
            <a:r>
              <a:t>minister</a:t>
            </a:r>
          </a:p>
          <a:p>
            <a:pPr>
              <a:defRPr sz="1800">
                <a:solidFill>
                  <a:srgbClr val="1E90FF"/>
                </a:solidFill>
              </a:defRPr>
            </a:pPr>
            <a:r>
              <a:t>supercharger</a:t>
            </a:r>
          </a:p>
          <a:p>
            <a:pPr>
              <a:defRPr sz="1800">
                <a:solidFill>
                  <a:srgbClr val="1E90FF"/>
                </a:solidFill>
              </a:defRPr>
            </a:pPr>
            <a:r>
              <a:t>file</a:t>
            </a:r>
          </a:p>
          <a:p>
            <a:pPr>
              <a:defRPr sz="1800">
                <a:solidFill>
                  <a:srgbClr val="1E90FF"/>
                </a:solidFill>
              </a:defRPr>
            </a:pPr>
            <a:r>
              <a:t>permit</a:t>
            </a:r>
          </a:p>
          <a:p>
            <a:pPr>
              <a:defRPr sz="1800">
                <a:solidFill>
                  <a:srgbClr val="1E90FF"/>
                </a:solidFill>
              </a:defRPr>
            </a:pPr>
            <a:r>
              <a:t>Stock</a:t>
            </a:r>
          </a:p>
          <a:p>
            <a:pPr>
              <a:defRPr sz="1800">
                <a:solidFill>
                  <a:srgbClr val="1E90FF"/>
                </a:solidFill>
              </a:defRPr>
            </a:pPr>
            <a:r>
              <a: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