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6" r:id="rId2"/>
    <p:sldId id="278" r:id="rId3"/>
    <p:sldId id="277" r:id="rId4"/>
    <p:sldId id="308" r:id="rId5"/>
    <p:sldId id="257" r:id="rId6"/>
    <p:sldId id="309" r:id="rId7"/>
    <p:sldId id="258" r:id="rId8"/>
    <p:sldId id="260" r:id="rId9"/>
    <p:sldId id="261" r:id="rId10"/>
    <p:sldId id="262" r:id="rId11"/>
    <p:sldId id="263" r:id="rId12"/>
    <p:sldId id="310" r:id="rId13"/>
    <p:sldId id="311" r:id="rId14"/>
    <p:sldId id="264" r:id="rId15"/>
    <p:sldId id="265" r:id="rId16"/>
    <p:sldId id="280" r:id="rId17"/>
    <p:sldId id="268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872B3-BBD0-4225-A81E-EE3EB5F1EA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E364-E6B2-4246-A610-C331BE0F8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8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1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EE364-E6B2-4246-A610-C331BE0F83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47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EE364-E6B2-4246-A610-C331BE0F83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EE364-E6B2-4246-A610-C331BE0F83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7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5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8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4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521652"/>
      </p:ext>
    </p:extLst>
  </p:cSld>
  <p:clrMapOvr>
    <a:masterClrMapping/>
  </p:clrMapOvr>
  <p:transition spd="slow" advClick="0" advTm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9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3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4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6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5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4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905D-B50F-40DF-97D4-D1034EFF9F60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E7265-52DA-4ADA-825D-40D9118692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Box 1"/>
          <p:cNvSpPr txBox="1"/>
          <p:nvPr/>
        </p:nvSpPr>
        <p:spPr>
          <a:xfrm>
            <a:off x="0" y="2958350"/>
            <a:ext cx="9265920" cy="1054115"/>
          </a:xfrm>
          <a:prstGeom prst="rect">
            <a:avLst/>
          </a:prstGeom>
          <a:noFill/>
        </p:spPr>
        <p:txBody>
          <a:bodyPr wrap="square" lIns="68560" tIns="34280" rIns="68560" bIns="3428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1C50A2"/>
                </a:solidFill>
                <a:latin typeface="微软雅黑" panose="020B0503020204020204" pitchFamily="34" charset="-122"/>
              </a:rPr>
              <a:t>Survival Prediction of </a:t>
            </a:r>
          </a:p>
          <a:p>
            <a:pPr algn="ctr"/>
            <a:r>
              <a:rPr lang="en-US" altLang="zh-CN" sz="3200" b="1" dirty="0">
                <a:solidFill>
                  <a:srgbClr val="1C50A2"/>
                </a:solidFill>
                <a:latin typeface="微软雅黑" panose="020B0503020204020204" pitchFamily="34" charset="-122"/>
              </a:rPr>
              <a:t>Breast Cancer Patients </a:t>
            </a:r>
          </a:p>
        </p:txBody>
      </p:sp>
      <p:sp>
        <p:nvSpPr>
          <p:cNvPr id="232" name="任意多边形 231"/>
          <p:cNvSpPr/>
          <p:nvPr/>
        </p:nvSpPr>
        <p:spPr>
          <a:xfrm>
            <a:off x="3541351" y="0"/>
            <a:ext cx="2061297" cy="2773707"/>
          </a:xfrm>
          <a:custGeom>
            <a:avLst/>
            <a:gdLst>
              <a:gd name="connsiteX0" fmla="*/ 0 w 2186609"/>
              <a:gd name="connsiteY0" fmla="*/ 0 h 2942329"/>
              <a:gd name="connsiteX1" fmla="*/ 2186609 w 2186609"/>
              <a:gd name="connsiteY1" fmla="*/ 0 h 2942329"/>
              <a:gd name="connsiteX2" fmla="*/ 2186609 w 2186609"/>
              <a:gd name="connsiteY2" fmla="*/ 1849729 h 2942329"/>
              <a:gd name="connsiteX3" fmla="*/ 2186609 w 2186609"/>
              <a:gd name="connsiteY3" fmla="*/ 1958009 h 2942329"/>
              <a:gd name="connsiteX4" fmla="*/ 2181142 w 2186609"/>
              <a:gd name="connsiteY4" fmla="*/ 1958009 h 2942329"/>
              <a:gd name="connsiteX5" fmla="*/ 2180968 w 2186609"/>
              <a:gd name="connsiteY5" fmla="*/ 1961441 h 2942329"/>
              <a:gd name="connsiteX6" fmla="*/ 1094009 w 2186609"/>
              <a:gd name="connsiteY6" fmla="*/ 2942329 h 2942329"/>
              <a:gd name="connsiteX7" fmla="*/ 7050 w 2186609"/>
              <a:gd name="connsiteY7" fmla="*/ 1961441 h 2942329"/>
              <a:gd name="connsiteX8" fmla="*/ 6877 w 2186609"/>
              <a:gd name="connsiteY8" fmla="*/ 1958009 h 2942329"/>
              <a:gd name="connsiteX9" fmla="*/ 0 w 2186609"/>
              <a:gd name="connsiteY9" fmla="*/ 1958009 h 294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609" h="2942329">
                <a:moveTo>
                  <a:pt x="0" y="0"/>
                </a:moveTo>
                <a:lnTo>
                  <a:pt x="2186609" y="0"/>
                </a:lnTo>
                <a:lnTo>
                  <a:pt x="2186609" y="1849729"/>
                </a:lnTo>
                <a:lnTo>
                  <a:pt x="2186609" y="1958009"/>
                </a:lnTo>
                <a:lnTo>
                  <a:pt x="2181142" y="1958009"/>
                </a:lnTo>
                <a:lnTo>
                  <a:pt x="2180968" y="1961441"/>
                </a:lnTo>
                <a:cubicBezTo>
                  <a:pt x="2125016" y="2512391"/>
                  <a:pt x="1659721" y="2942329"/>
                  <a:pt x="1094009" y="2942329"/>
                </a:cubicBezTo>
                <a:cubicBezTo>
                  <a:pt x="528297" y="2942329"/>
                  <a:pt x="63002" y="2512391"/>
                  <a:pt x="7050" y="1961441"/>
                </a:cubicBezTo>
                <a:lnTo>
                  <a:pt x="6877" y="1958009"/>
                </a:lnTo>
                <a:lnTo>
                  <a:pt x="0" y="1958009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3869284" y="4312511"/>
            <a:ext cx="1405429" cy="1"/>
          </a:xfrm>
          <a:prstGeom prst="line">
            <a:avLst/>
          </a:prstGeom>
          <a:ln w="28575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蓝色的标志&#10;&#10;描述已自动生成">
            <a:extLst>
              <a:ext uri="{FF2B5EF4-FFF2-40B4-BE49-F238E27FC236}">
                <a16:creationId xmlns:a16="http://schemas.microsoft.com/office/drawing/2014/main" id="{DFD146F5-F208-468A-B5EB-25E9298EB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08" y="819568"/>
            <a:ext cx="1832390" cy="18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9">
            <a:extLst>
              <a:ext uri="{FF2B5EF4-FFF2-40B4-BE49-F238E27FC236}">
                <a16:creationId xmlns:a16="http://schemas.microsoft.com/office/drawing/2014/main" id="{0B833571-8574-42FF-BC90-D4F666412060}"/>
              </a:ext>
            </a:extLst>
          </p:cNvPr>
          <p:cNvSpPr/>
          <p:nvPr/>
        </p:nvSpPr>
        <p:spPr>
          <a:xfrm>
            <a:off x="-2" y="2728288"/>
            <a:ext cx="5687669" cy="1386510"/>
          </a:xfrm>
          <a:custGeom>
            <a:avLst/>
            <a:gdLst>
              <a:gd name="connsiteX0" fmla="*/ 4840357 w 5590762"/>
              <a:gd name="connsiteY0" fmla="*/ 0 h 1500810"/>
              <a:gd name="connsiteX1" fmla="*/ 5590762 w 5590762"/>
              <a:gd name="connsiteY1" fmla="*/ 750405 h 1500810"/>
              <a:gd name="connsiteX2" fmla="*/ 4840357 w 5590762"/>
              <a:gd name="connsiteY2" fmla="*/ 1500810 h 1500810"/>
              <a:gd name="connsiteX3" fmla="*/ 0 w 5590762"/>
              <a:gd name="connsiteY3" fmla="*/ 1500810 h 1500810"/>
              <a:gd name="connsiteX4" fmla="*/ 0 w 5590762"/>
              <a:gd name="connsiteY4" fmla="*/ 1 h 1500810"/>
              <a:gd name="connsiteX5" fmla="*/ 4840337 w 5590762"/>
              <a:gd name="connsiteY5" fmla="*/ 1 h 150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762" h="1500810">
                <a:moveTo>
                  <a:pt x="4840357" y="0"/>
                </a:moveTo>
                <a:cubicBezTo>
                  <a:pt x="5254794" y="0"/>
                  <a:pt x="5590762" y="335968"/>
                  <a:pt x="5590762" y="750405"/>
                </a:cubicBezTo>
                <a:cubicBezTo>
                  <a:pt x="5590762" y="1164842"/>
                  <a:pt x="5254794" y="1500810"/>
                  <a:pt x="4840357" y="1500810"/>
                </a:cubicBezTo>
                <a:lnTo>
                  <a:pt x="0" y="1500810"/>
                </a:lnTo>
                <a:lnTo>
                  <a:pt x="0" y="1"/>
                </a:lnTo>
                <a:lnTo>
                  <a:pt x="4840337" y="1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D75703-DA00-48EE-850C-CDE5ECCE1EBD}"/>
              </a:ext>
            </a:extLst>
          </p:cNvPr>
          <p:cNvSpPr txBox="1"/>
          <p:nvPr/>
        </p:nvSpPr>
        <p:spPr>
          <a:xfrm>
            <a:off x="427119" y="2929561"/>
            <a:ext cx="4833425" cy="946622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57175"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Feature Engineering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5547307-59D0-448B-92B0-5FB195D2B128}"/>
              </a:ext>
            </a:extLst>
          </p:cNvPr>
          <p:cNvCxnSpPr>
            <a:cxnSpLocks/>
          </p:cNvCxnSpPr>
          <p:nvPr/>
        </p:nvCxnSpPr>
        <p:spPr>
          <a:xfrm>
            <a:off x="624772" y="3928439"/>
            <a:ext cx="8721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1">
            <a:extLst>
              <a:ext uri="{FF2B5EF4-FFF2-40B4-BE49-F238E27FC236}">
                <a16:creationId xmlns:a16="http://schemas.microsoft.com/office/drawing/2014/main" id="{867FADA9-2EA7-4572-8C97-85FE853035B2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03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118066-D7E5-4EA7-A9E9-0C8710546EF8}"/>
              </a:ext>
            </a:extLst>
          </p:cNvPr>
          <p:cNvSpPr/>
          <p:nvPr/>
        </p:nvSpPr>
        <p:spPr>
          <a:xfrm>
            <a:off x="296446" y="506530"/>
            <a:ext cx="4035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Filter data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6ED344-5EC6-49F3-A993-9B593F0B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4" y="1391746"/>
            <a:ext cx="3763246" cy="25102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85A58D-DE76-4059-90EE-7A224719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31" y="1391746"/>
            <a:ext cx="3813842" cy="26017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E982EF-BC60-4B7C-A1EE-A437D939D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40" y="4202453"/>
            <a:ext cx="3614910" cy="245221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8053883-E487-4943-BCDE-447CC1BE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538" y="4920597"/>
            <a:ext cx="4477607" cy="584775"/>
          </a:xfrm>
        </p:spPr>
        <p:txBody>
          <a:bodyPr>
            <a:noAutofit/>
          </a:bodyPr>
          <a:lstStyle/>
          <a:p>
            <a:r>
              <a:rPr lang="en-US" altLang="zh-CN" dirty="0"/>
              <a:t>Use scripting language to extract genetic and clinical information respectively</a:t>
            </a:r>
          </a:p>
        </p:txBody>
      </p:sp>
    </p:spTree>
    <p:extLst>
      <p:ext uri="{BB962C8B-B14F-4D97-AF65-F5344CB8AC3E}">
        <p14:creationId xmlns:p14="http://schemas.microsoft.com/office/powerpoint/2010/main" val="294896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1">
            <a:extLst>
              <a:ext uri="{FF2B5EF4-FFF2-40B4-BE49-F238E27FC236}">
                <a16:creationId xmlns:a16="http://schemas.microsoft.com/office/drawing/2014/main" id="{867FADA9-2EA7-4572-8C97-85FE853035B2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03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118066-D7E5-4EA7-A9E9-0C8710546EF8}"/>
              </a:ext>
            </a:extLst>
          </p:cNvPr>
          <p:cNvSpPr/>
          <p:nvPr/>
        </p:nvSpPr>
        <p:spPr>
          <a:xfrm>
            <a:off x="259610" y="521621"/>
            <a:ext cx="4035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Filter data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43A5B0C-DFEF-4720-B892-6CAC0478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0498"/>
            <a:ext cx="7886700" cy="89623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400" dirty="0"/>
              <a:t>First used </a:t>
            </a:r>
            <a:r>
              <a:rPr lang="en-US" altLang="zh-CN" sz="3400" dirty="0" err="1"/>
              <a:t>DESeq</a:t>
            </a:r>
            <a:r>
              <a:rPr lang="en-US" altLang="zh-CN" sz="3400" dirty="0"/>
              <a:t> and </a:t>
            </a:r>
            <a:r>
              <a:rPr lang="en-US" altLang="zh-CN" sz="3400" dirty="0" err="1"/>
              <a:t>edgeR</a:t>
            </a:r>
            <a:r>
              <a:rPr lang="en-US" altLang="zh-CN" sz="3400" dirty="0"/>
              <a:t> in filter layer to make differentially expressed gene analysis</a:t>
            </a:r>
          </a:p>
          <a:p>
            <a:r>
              <a:rPr lang="en-US" altLang="zh-CN" sz="3400" dirty="0"/>
              <a:t>Filter 3618 difference genes and 9065 genes respectively</a:t>
            </a:r>
          </a:p>
          <a:p>
            <a:endParaRPr lang="en-US" altLang="zh-CN" sz="34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0816935-B704-4E37-B755-87658CFA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69" y="2883030"/>
            <a:ext cx="2481209" cy="2467577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4EB730E-4F3C-4A08-A143-9A0E74147179}"/>
              </a:ext>
            </a:extLst>
          </p:cNvPr>
          <p:cNvSpPr txBox="1">
            <a:spLocks/>
          </p:cNvSpPr>
          <p:nvPr/>
        </p:nvSpPr>
        <p:spPr>
          <a:xfrm>
            <a:off x="475717" y="5474344"/>
            <a:ext cx="3841130" cy="27726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differential gene volcano map of </a:t>
            </a:r>
            <a:r>
              <a:rPr lang="en-US" altLang="zh-CN" sz="1600" dirty="0" err="1"/>
              <a:t>DESeq</a:t>
            </a:r>
            <a:endParaRPr lang="en-US" altLang="zh-CN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339CABF-98A9-4F51-B6F2-BC0654643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71" y="2883030"/>
            <a:ext cx="2824229" cy="2565941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16D02E6-D661-4CC8-947A-40A49D7E6B64}"/>
              </a:ext>
            </a:extLst>
          </p:cNvPr>
          <p:cNvSpPr txBox="1">
            <a:spLocks/>
          </p:cNvSpPr>
          <p:nvPr/>
        </p:nvSpPr>
        <p:spPr>
          <a:xfrm>
            <a:off x="4294708" y="5471753"/>
            <a:ext cx="3841130" cy="1862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differential gene volcano map of </a:t>
            </a:r>
            <a:r>
              <a:rPr lang="en-US" altLang="zh-CN" sz="1600" dirty="0" err="1"/>
              <a:t>edgeR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28410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1">
            <a:extLst>
              <a:ext uri="{FF2B5EF4-FFF2-40B4-BE49-F238E27FC236}">
                <a16:creationId xmlns:a16="http://schemas.microsoft.com/office/drawing/2014/main" id="{867FADA9-2EA7-4572-8C97-85FE853035B2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03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118066-D7E5-4EA7-A9E9-0C8710546EF8}"/>
              </a:ext>
            </a:extLst>
          </p:cNvPr>
          <p:cNvSpPr/>
          <p:nvPr/>
        </p:nvSpPr>
        <p:spPr>
          <a:xfrm>
            <a:off x="1163736" y="314530"/>
            <a:ext cx="43740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Data Merging &amp; </a:t>
            </a:r>
          </a:p>
          <a:p>
            <a:pPr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Data Pre-processing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43A5B0C-DFEF-4720-B892-6CAC0478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310" y="1976273"/>
            <a:ext cx="8340689" cy="3705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00"/>
                </a:solidFill>
              </a:rPr>
              <a:t>Combine genetic information and clinical information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00"/>
                </a:solidFill>
              </a:rPr>
              <a:t>Drop the missing values &amp; outliers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00"/>
                </a:solidFill>
              </a:rPr>
              <a:t>Data normalization</a:t>
            </a:r>
          </a:p>
          <a:p>
            <a:pPr lvl="0"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00"/>
                </a:solidFill>
              </a:rPr>
              <a:t>Data standardization</a:t>
            </a:r>
          </a:p>
          <a:p>
            <a:endParaRPr lang="en-US" altLang="zh-CN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1785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B8D0F87D-704A-42AB-8425-028E9548F859}"/>
              </a:ext>
            </a:extLst>
          </p:cNvPr>
          <p:cNvSpPr/>
          <p:nvPr/>
        </p:nvSpPr>
        <p:spPr>
          <a:xfrm>
            <a:off x="-2" y="2728288"/>
            <a:ext cx="5687669" cy="1386510"/>
          </a:xfrm>
          <a:custGeom>
            <a:avLst/>
            <a:gdLst>
              <a:gd name="connsiteX0" fmla="*/ 4840357 w 5590762"/>
              <a:gd name="connsiteY0" fmla="*/ 0 h 1500810"/>
              <a:gd name="connsiteX1" fmla="*/ 5590762 w 5590762"/>
              <a:gd name="connsiteY1" fmla="*/ 750405 h 1500810"/>
              <a:gd name="connsiteX2" fmla="*/ 4840357 w 5590762"/>
              <a:gd name="connsiteY2" fmla="*/ 1500810 h 1500810"/>
              <a:gd name="connsiteX3" fmla="*/ 0 w 5590762"/>
              <a:gd name="connsiteY3" fmla="*/ 1500810 h 1500810"/>
              <a:gd name="connsiteX4" fmla="*/ 0 w 5590762"/>
              <a:gd name="connsiteY4" fmla="*/ 1 h 1500810"/>
              <a:gd name="connsiteX5" fmla="*/ 4840337 w 5590762"/>
              <a:gd name="connsiteY5" fmla="*/ 1 h 150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762" h="1500810">
                <a:moveTo>
                  <a:pt x="4840357" y="0"/>
                </a:moveTo>
                <a:cubicBezTo>
                  <a:pt x="5254794" y="0"/>
                  <a:pt x="5590762" y="335968"/>
                  <a:pt x="5590762" y="750405"/>
                </a:cubicBezTo>
                <a:cubicBezTo>
                  <a:pt x="5590762" y="1164842"/>
                  <a:pt x="5254794" y="1500810"/>
                  <a:pt x="4840357" y="1500810"/>
                </a:cubicBezTo>
                <a:lnTo>
                  <a:pt x="0" y="1500810"/>
                </a:lnTo>
                <a:lnTo>
                  <a:pt x="0" y="1"/>
                </a:lnTo>
                <a:lnTo>
                  <a:pt x="4840337" y="1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434ABE2C-D1E5-494F-B793-A3C8CA2B8B80}"/>
              </a:ext>
            </a:extLst>
          </p:cNvPr>
          <p:cNvSpPr txBox="1"/>
          <p:nvPr/>
        </p:nvSpPr>
        <p:spPr>
          <a:xfrm>
            <a:off x="683797" y="2896051"/>
            <a:ext cx="3888203" cy="946622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57175"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Model training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1AAB1D-2906-437E-878F-3CFAC0D2CC40}"/>
              </a:ext>
            </a:extLst>
          </p:cNvPr>
          <p:cNvCxnSpPr>
            <a:cxnSpLocks/>
          </p:cNvCxnSpPr>
          <p:nvPr/>
        </p:nvCxnSpPr>
        <p:spPr>
          <a:xfrm>
            <a:off x="819978" y="3928439"/>
            <a:ext cx="8721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41">
            <a:extLst>
              <a:ext uri="{FF2B5EF4-FFF2-40B4-BE49-F238E27FC236}">
                <a16:creationId xmlns:a16="http://schemas.microsoft.com/office/drawing/2014/main" id="{4545254E-81E9-41F0-8B45-FDFB79F71515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04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B10F29-25D5-4796-A68B-A1CF82016F8F}"/>
              </a:ext>
            </a:extLst>
          </p:cNvPr>
          <p:cNvSpPr/>
          <p:nvPr/>
        </p:nvSpPr>
        <p:spPr>
          <a:xfrm>
            <a:off x="1196194" y="412753"/>
            <a:ext cx="4035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57175">
              <a:spcBef>
                <a:spcPct val="0"/>
              </a:spcBef>
              <a:buNone/>
              <a:defRPr/>
            </a:pPr>
            <a:r>
              <a:rPr lang="en-US" altLang="zh-CN" sz="3200" b="1" dirty="0">
                <a:solidFill>
                  <a:srgbClr val="1C50A2"/>
                </a:solidFill>
                <a:sym typeface="微软雅黑" panose="020B0503020204020204" pitchFamily="34" charset="-122"/>
              </a:rPr>
              <a:t>Model training</a:t>
            </a:r>
            <a:endParaRPr lang="en-US" altLang="zh-TW" sz="3200" b="1" dirty="0">
              <a:solidFill>
                <a:srgbClr val="1C50A2"/>
              </a:solidFill>
              <a:sym typeface="微软雅黑" panose="020B0503020204020204" pitchFamily="34" charset="-122"/>
            </a:endParaRPr>
          </a:p>
        </p:txBody>
      </p:sp>
      <p:pic>
        <p:nvPicPr>
          <p:cNvPr id="10" name="图片 9" descr="图形用户界面&#10;&#10;描述已自动生成">
            <a:extLst>
              <a:ext uri="{FF2B5EF4-FFF2-40B4-BE49-F238E27FC236}">
                <a16:creationId xmlns:a16="http://schemas.microsoft.com/office/drawing/2014/main" id="{74495213-BCAB-42CE-9573-92B8779A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9" y="2106832"/>
            <a:ext cx="3415983" cy="28813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DC16A6-E346-41A4-B617-2B7ED06F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16" y="1870748"/>
            <a:ext cx="4146555" cy="31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9">
            <a:extLst>
              <a:ext uri="{FF2B5EF4-FFF2-40B4-BE49-F238E27FC236}">
                <a16:creationId xmlns:a16="http://schemas.microsoft.com/office/drawing/2014/main" id="{B8D0F87D-704A-42AB-8425-028E9548F859}"/>
              </a:ext>
            </a:extLst>
          </p:cNvPr>
          <p:cNvSpPr/>
          <p:nvPr/>
        </p:nvSpPr>
        <p:spPr>
          <a:xfrm>
            <a:off x="-2" y="2728288"/>
            <a:ext cx="5687669" cy="1386510"/>
          </a:xfrm>
          <a:custGeom>
            <a:avLst/>
            <a:gdLst>
              <a:gd name="connsiteX0" fmla="*/ 4840357 w 5590762"/>
              <a:gd name="connsiteY0" fmla="*/ 0 h 1500810"/>
              <a:gd name="connsiteX1" fmla="*/ 5590762 w 5590762"/>
              <a:gd name="connsiteY1" fmla="*/ 750405 h 1500810"/>
              <a:gd name="connsiteX2" fmla="*/ 4840357 w 5590762"/>
              <a:gd name="connsiteY2" fmla="*/ 1500810 h 1500810"/>
              <a:gd name="connsiteX3" fmla="*/ 0 w 5590762"/>
              <a:gd name="connsiteY3" fmla="*/ 1500810 h 1500810"/>
              <a:gd name="connsiteX4" fmla="*/ 0 w 5590762"/>
              <a:gd name="connsiteY4" fmla="*/ 1 h 1500810"/>
              <a:gd name="connsiteX5" fmla="*/ 4840337 w 5590762"/>
              <a:gd name="connsiteY5" fmla="*/ 1 h 150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762" h="1500810">
                <a:moveTo>
                  <a:pt x="4840357" y="0"/>
                </a:moveTo>
                <a:cubicBezTo>
                  <a:pt x="5254794" y="0"/>
                  <a:pt x="5590762" y="335968"/>
                  <a:pt x="5590762" y="750405"/>
                </a:cubicBezTo>
                <a:cubicBezTo>
                  <a:pt x="5590762" y="1164842"/>
                  <a:pt x="5254794" y="1500810"/>
                  <a:pt x="4840357" y="1500810"/>
                </a:cubicBezTo>
                <a:lnTo>
                  <a:pt x="0" y="1500810"/>
                </a:lnTo>
                <a:lnTo>
                  <a:pt x="0" y="1"/>
                </a:lnTo>
                <a:lnTo>
                  <a:pt x="4840337" y="1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标题 4">
            <a:extLst>
              <a:ext uri="{FF2B5EF4-FFF2-40B4-BE49-F238E27FC236}">
                <a16:creationId xmlns:a16="http://schemas.microsoft.com/office/drawing/2014/main" id="{434ABE2C-D1E5-494F-B793-A3C8CA2B8B80}"/>
              </a:ext>
            </a:extLst>
          </p:cNvPr>
          <p:cNvSpPr txBox="1"/>
          <p:nvPr/>
        </p:nvSpPr>
        <p:spPr>
          <a:xfrm>
            <a:off x="683797" y="2896051"/>
            <a:ext cx="3888203" cy="946622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57175"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41AAB1D-2906-437E-878F-3CFAC0D2CC40}"/>
              </a:ext>
            </a:extLst>
          </p:cNvPr>
          <p:cNvCxnSpPr>
            <a:cxnSpLocks/>
          </p:cNvCxnSpPr>
          <p:nvPr/>
        </p:nvCxnSpPr>
        <p:spPr>
          <a:xfrm>
            <a:off x="819978" y="3928439"/>
            <a:ext cx="8721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9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41">
            <a:extLst>
              <a:ext uri="{FF2B5EF4-FFF2-40B4-BE49-F238E27FC236}">
                <a16:creationId xmlns:a16="http://schemas.microsoft.com/office/drawing/2014/main" id="{9ADE5521-FE72-49E3-B084-33F9F34DD6F7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05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2EC2D0-D230-4E0B-A524-408D834C47D7}"/>
              </a:ext>
            </a:extLst>
          </p:cNvPr>
          <p:cNvSpPr/>
          <p:nvPr/>
        </p:nvSpPr>
        <p:spPr>
          <a:xfrm>
            <a:off x="103161" y="398221"/>
            <a:ext cx="4035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Result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A7D111-51F3-4BD1-994C-5892D584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2" y="1391746"/>
            <a:ext cx="7325474" cy="34900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31A7B9-1627-4E36-A715-F05635A8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1" y="5289941"/>
            <a:ext cx="8201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6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Box 1"/>
          <p:cNvSpPr txBox="1"/>
          <p:nvPr/>
        </p:nvSpPr>
        <p:spPr>
          <a:xfrm>
            <a:off x="1472594" y="3429001"/>
            <a:ext cx="6198813" cy="1177225"/>
          </a:xfrm>
          <a:prstGeom prst="rect">
            <a:avLst/>
          </a:prstGeom>
          <a:noFill/>
        </p:spPr>
        <p:txBody>
          <a:bodyPr wrap="square" lIns="68560" tIns="34280" rIns="68560" bIns="34280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1C50A2"/>
                </a:solidFill>
                <a:latin typeface="微软雅黑" panose="020B0503020204020204" pitchFamily="34" charset="-122"/>
              </a:rPr>
              <a:t>THANKS FOR YOUR LISTENING!</a:t>
            </a:r>
            <a:endParaRPr lang="en-US" altLang="zh-CN" sz="1200" b="1" dirty="0">
              <a:solidFill>
                <a:srgbClr val="1C50A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2" name="任意多边形 231"/>
          <p:cNvSpPr/>
          <p:nvPr/>
        </p:nvSpPr>
        <p:spPr>
          <a:xfrm>
            <a:off x="3434691" y="0"/>
            <a:ext cx="2353905" cy="3167445"/>
          </a:xfrm>
          <a:custGeom>
            <a:avLst/>
            <a:gdLst>
              <a:gd name="connsiteX0" fmla="*/ 0 w 2186609"/>
              <a:gd name="connsiteY0" fmla="*/ 0 h 2942329"/>
              <a:gd name="connsiteX1" fmla="*/ 2186609 w 2186609"/>
              <a:gd name="connsiteY1" fmla="*/ 0 h 2942329"/>
              <a:gd name="connsiteX2" fmla="*/ 2186609 w 2186609"/>
              <a:gd name="connsiteY2" fmla="*/ 1849729 h 2942329"/>
              <a:gd name="connsiteX3" fmla="*/ 2186609 w 2186609"/>
              <a:gd name="connsiteY3" fmla="*/ 1958009 h 2942329"/>
              <a:gd name="connsiteX4" fmla="*/ 2181142 w 2186609"/>
              <a:gd name="connsiteY4" fmla="*/ 1958009 h 2942329"/>
              <a:gd name="connsiteX5" fmla="*/ 2180968 w 2186609"/>
              <a:gd name="connsiteY5" fmla="*/ 1961441 h 2942329"/>
              <a:gd name="connsiteX6" fmla="*/ 1094009 w 2186609"/>
              <a:gd name="connsiteY6" fmla="*/ 2942329 h 2942329"/>
              <a:gd name="connsiteX7" fmla="*/ 7050 w 2186609"/>
              <a:gd name="connsiteY7" fmla="*/ 1961441 h 2942329"/>
              <a:gd name="connsiteX8" fmla="*/ 6877 w 2186609"/>
              <a:gd name="connsiteY8" fmla="*/ 1958009 h 2942329"/>
              <a:gd name="connsiteX9" fmla="*/ 0 w 2186609"/>
              <a:gd name="connsiteY9" fmla="*/ 1958009 h 294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609" h="2942329">
                <a:moveTo>
                  <a:pt x="0" y="0"/>
                </a:moveTo>
                <a:lnTo>
                  <a:pt x="2186609" y="0"/>
                </a:lnTo>
                <a:lnTo>
                  <a:pt x="2186609" y="1849729"/>
                </a:lnTo>
                <a:lnTo>
                  <a:pt x="2186609" y="1958009"/>
                </a:lnTo>
                <a:lnTo>
                  <a:pt x="2181142" y="1958009"/>
                </a:lnTo>
                <a:lnTo>
                  <a:pt x="2180968" y="1961441"/>
                </a:lnTo>
                <a:cubicBezTo>
                  <a:pt x="2125016" y="2512391"/>
                  <a:pt x="1659721" y="2942329"/>
                  <a:pt x="1094009" y="2942329"/>
                </a:cubicBezTo>
                <a:cubicBezTo>
                  <a:pt x="528297" y="2942329"/>
                  <a:pt x="63002" y="2512391"/>
                  <a:pt x="7050" y="1961441"/>
                </a:cubicBezTo>
                <a:lnTo>
                  <a:pt x="6877" y="1958009"/>
                </a:lnTo>
                <a:lnTo>
                  <a:pt x="0" y="1958009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 descr="蓝色的标志&#10;&#10;描述已自动生成">
            <a:extLst>
              <a:ext uri="{FF2B5EF4-FFF2-40B4-BE49-F238E27FC236}">
                <a16:creationId xmlns:a16="http://schemas.microsoft.com/office/drawing/2014/main" id="{DFD146F5-F208-468A-B5EB-25E9298EB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91" y="963902"/>
            <a:ext cx="2092504" cy="21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9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4">
            <a:extLst>
              <a:ext uri="{FF2B5EF4-FFF2-40B4-BE49-F238E27FC236}">
                <a16:creationId xmlns:a16="http://schemas.microsoft.com/office/drawing/2014/main" id="{B2048BA8-C057-463F-AE17-8094B44B3CEE}"/>
              </a:ext>
            </a:extLst>
          </p:cNvPr>
          <p:cNvSpPr/>
          <p:nvPr/>
        </p:nvSpPr>
        <p:spPr>
          <a:xfrm>
            <a:off x="0" y="0"/>
            <a:ext cx="3310740" cy="1609344"/>
          </a:xfrm>
          <a:custGeom>
            <a:avLst/>
            <a:gdLst>
              <a:gd name="connsiteX0" fmla="*/ 1 w 1808922"/>
              <a:gd name="connsiteY0" fmla="*/ 0 h 3354457"/>
              <a:gd name="connsiteX1" fmla="*/ 1808922 w 1808922"/>
              <a:gd name="connsiteY1" fmla="*/ 0 h 3354457"/>
              <a:gd name="connsiteX2" fmla="*/ 1808922 w 1808922"/>
              <a:gd name="connsiteY2" fmla="*/ 2464904 h 3354457"/>
              <a:gd name="connsiteX3" fmla="*/ 1798482 w 1808922"/>
              <a:gd name="connsiteY3" fmla="*/ 2464904 h 3354457"/>
              <a:gd name="connsiteX4" fmla="*/ 1794340 w 1808922"/>
              <a:gd name="connsiteY4" fmla="*/ 2546933 h 3354457"/>
              <a:gd name="connsiteX5" fmla="*/ 899492 w 1808922"/>
              <a:gd name="connsiteY5" fmla="*/ 3354457 h 3354457"/>
              <a:gd name="connsiteX6" fmla="*/ 4644 w 1808922"/>
              <a:gd name="connsiteY6" fmla="*/ 2546933 h 3354457"/>
              <a:gd name="connsiteX7" fmla="*/ 502 w 1808922"/>
              <a:gd name="connsiteY7" fmla="*/ 2464904 h 3354457"/>
              <a:gd name="connsiteX8" fmla="*/ 1 w 1808922"/>
              <a:gd name="connsiteY8" fmla="*/ 2464904 h 3354457"/>
              <a:gd name="connsiteX9" fmla="*/ 1 w 1808922"/>
              <a:gd name="connsiteY9" fmla="*/ 2454985 h 3354457"/>
              <a:gd name="connsiteX10" fmla="*/ 0 w 1808922"/>
              <a:gd name="connsiteY10" fmla="*/ 2454965 h 3354457"/>
              <a:gd name="connsiteX11" fmla="*/ 1 w 1808922"/>
              <a:gd name="connsiteY11" fmla="*/ 2454945 h 335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8922" h="3354457">
                <a:moveTo>
                  <a:pt x="1" y="0"/>
                </a:moveTo>
                <a:lnTo>
                  <a:pt x="1808922" y="0"/>
                </a:lnTo>
                <a:lnTo>
                  <a:pt x="1808922" y="2464904"/>
                </a:lnTo>
                <a:lnTo>
                  <a:pt x="1798482" y="2464904"/>
                </a:lnTo>
                <a:lnTo>
                  <a:pt x="1794340" y="2546933"/>
                </a:lnTo>
                <a:cubicBezTo>
                  <a:pt x="1748277" y="3000508"/>
                  <a:pt x="1365220" y="3354457"/>
                  <a:pt x="899492" y="3354457"/>
                </a:cubicBezTo>
                <a:cubicBezTo>
                  <a:pt x="433765" y="3354457"/>
                  <a:pt x="50707" y="3000508"/>
                  <a:pt x="4644" y="2546933"/>
                </a:cubicBezTo>
                <a:lnTo>
                  <a:pt x="502" y="2464904"/>
                </a:lnTo>
                <a:lnTo>
                  <a:pt x="1" y="2464904"/>
                </a:lnTo>
                <a:lnTo>
                  <a:pt x="1" y="2454985"/>
                </a:lnTo>
                <a:lnTo>
                  <a:pt x="0" y="2454965"/>
                </a:lnTo>
                <a:lnTo>
                  <a:pt x="1" y="2454945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TextBox 59">
            <a:extLst>
              <a:ext uri="{FF2B5EF4-FFF2-40B4-BE49-F238E27FC236}">
                <a16:creationId xmlns:a16="http://schemas.microsoft.com/office/drawing/2014/main" id="{86AC9681-9354-4681-9433-56847F41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8" y="498349"/>
            <a:ext cx="3151844" cy="576216"/>
          </a:xfrm>
          <a:prstGeom prst="rect">
            <a:avLst/>
          </a:prstGeom>
          <a:noFill/>
          <a:ln>
            <a:noFill/>
          </a:ln>
        </p:spPr>
        <p:txBody>
          <a:bodyPr vert="horz" wrap="square" lIns="68550" tIns="34274" rIns="68550" bIns="3427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324">
              <a:lnSpc>
                <a:spcPct val="120000"/>
              </a:lnSpc>
              <a:defRPr/>
            </a:pPr>
            <a:r>
              <a:rPr lang="en-US" altLang="zh-CN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r>
              <a:rPr lang="zh-CN" altLang="en-US" sz="3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15DA836C-A1DA-4084-939A-D84C82B3A839}"/>
              </a:ext>
            </a:extLst>
          </p:cNvPr>
          <p:cNvSpPr/>
          <p:nvPr/>
        </p:nvSpPr>
        <p:spPr>
          <a:xfrm>
            <a:off x="1019958" y="2739882"/>
            <a:ext cx="644224" cy="64744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B4E8E16-5CA8-49FD-AA05-55490B4AECB7}"/>
              </a:ext>
            </a:extLst>
          </p:cNvPr>
          <p:cNvSpPr/>
          <p:nvPr/>
        </p:nvSpPr>
        <p:spPr>
          <a:xfrm>
            <a:off x="991339" y="3875174"/>
            <a:ext cx="644224" cy="64744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F5D227-5DD4-4CF8-861E-7558DDC9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97" y="2890479"/>
            <a:ext cx="1794459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257175"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1C50A2"/>
                </a:solidFill>
                <a:sym typeface="微软雅黑" panose="020B0503020204020204" pitchFamily="34" charset="-122"/>
              </a:rPr>
              <a:t>Introduction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783A4D-84C9-4C81-87A6-A7A5B6D9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79" y="4008054"/>
            <a:ext cx="2889021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257175"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1C50A2"/>
                </a:solidFill>
                <a:sym typeface="微软雅黑" panose="020B0503020204020204" pitchFamily="34" charset="-122"/>
              </a:rPr>
              <a:t>Feature Engineering</a:t>
            </a: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6F5B7567-01B2-46A0-9F1A-A54BC918B153}"/>
              </a:ext>
            </a:extLst>
          </p:cNvPr>
          <p:cNvSpPr/>
          <p:nvPr/>
        </p:nvSpPr>
        <p:spPr>
          <a:xfrm>
            <a:off x="5308499" y="3877643"/>
            <a:ext cx="644224" cy="64744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F27692-4C39-4368-9517-A5B9EB053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25" y="4028240"/>
            <a:ext cx="1870787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257175">
              <a:spcBef>
                <a:spcPct val="0"/>
              </a:spcBef>
              <a:buNone/>
              <a:defRPr/>
            </a:pPr>
            <a:r>
              <a:rPr lang="en-US" altLang="zh-TW" sz="2000" b="1" dirty="0">
                <a:solidFill>
                  <a:srgbClr val="1C50A2"/>
                </a:solidFill>
                <a:sym typeface="微软雅黑" panose="020B0503020204020204" pitchFamily="34" charset="-122"/>
              </a:rPr>
              <a:t>Result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75B188-B84E-4B9C-9841-A7EEC48507FE}"/>
              </a:ext>
            </a:extLst>
          </p:cNvPr>
          <p:cNvCxnSpPr>
            <a:cxnSpLocks/>
          </p:cNvCxnSpPr>
          <p:nvPr/>
        </p:nvCxnSpPr>
        <p:spPr>
          <a:xfrm>
            <a:off x="4741334" y="2890479"/>
            <a:ext cx="0" cy="1583715"/>
          </a:xfrm>
          <a:prstGeom prst="line">
            <a:avLst/>
          </a:prstGeom>
          <a:ln w="28575">
            <a:solidFill>
              <a:srgbClr val="1D50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>
            <a:extLst>
              <a:ext uri="{FF2B5EF4-FFF2-40B4-BE49-F238E27FC236}">
                <a16:creationId xmlns:a16="http://schemas.microsoft.com/office/drawing/2014/main" id="{5309023E-B50A-486E-8A57-A182838925A0}"/>
              </a:ext>
            </a:extLst>
          </p:cNvPr>
          <p:cNvSpPr/>
          <p:nvPr/>
        </p:nvSpPr>
        <p:spPr>
          <a:xfrm>
            <a:off x="5308499" y="2744738"/>
            <a:ext cx="644224" cy="647442"/>
          </a:xfrm>
          <a:prstGeom prst="ellipse">
            <a:avLst/>
          </a:pr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2AE6CFE-35C1-45F9-968D-883AEF70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669" y="2924077"/>
            <a:ext cx="2177101" cy="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9" tIns="34289" rIns="68579" bIns="3428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257175"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1C50A2"/>
                </a:solidFill>
                <a:sym typeface="微软雅黑" panose="020B0503020204020204" pitchFamily="34" charset="-122"/>
              </a:rPr>
              <a:t>Model training</a:t>
            </a:r>
            <a:endParaRPr lang="en-US" altLang="zh-TW" sz="2000" b="1" dirty="0">
              <a:solidFill>
                <a:srgbClr val="1C50A2"/>
              </a:solidFill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54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6" grpId="0" bldLvl="0" animBg="1"/>
      <p:bldP spid="12" grpId="0" bldLvl="0" animBg="1"/>
      <p:bldP spid="1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752123" y="8012663"/>
            <a:ext cx="830936" cy="346216"/>
          </a:xfrm>
          <a:prstGeom prst="rect">
            <a:avLst/>
          </a:prstGeom>
          <a:noFill/>
        </p:spPr>
        <p:txBody>
          <a:bodyPr wrap="none" lIns="68550" tIns="34274" rIns="68550" bIns="34274" rtlCol="0">
            <a:spAutoFit/>
          </a:bodyPr>
          <a:lstStyle/>
          <a:p>
            <a:r>
              <a:rPr lang="zh-CN" altLang="en-US" dirty="0"/>
              <a:t>延时符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-2" y="2728288"/>
            <a:ext cx="5687669" cy="1386510"/>
          </a:xfrm>
          <a:custGeom>
            <a:avLst/>
            <a:gdLst>
              <a:gd name="connsiteX0" fmla="*/ 4840357 w 5590762"/>
              <a:gd name="connsiteY0" fmla="*/ 0 h 1500810"/>
              <a:gd name="connsiteX1" fmla="*/ 5590762 w 5590762"/>
              <a:gd name="connsiteY1" fmla="*/ 750405 h 1500810"/>
              <a:gd name="connsiteX2" fmla="*/ 4840357 w 5590762"/>
              <a:gd name="connsiteY2" fmla="*/ 1500810 h 1500810"/>
              <a:gd name="connsiteX3" fmla="*/ 0 w 5590762"/>
              <a:gd name="connsiteY3" fmla="*/ 1500810 h 1500810"/>
              <a:gd name="connsiteX4" fmla="*/ 0 w 5590762"/>
              <a:gd name="connsiteY4" fmla="*/ 1 h 1500810"/>
              <a:gd name="connsiteX5" fmla="*/ 4840337 w 5590762"/>
              <a:gd name="connsiteY5" fmla="*/ 1 h 150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762" h="1500810">
                <a:moveTo>
                  <a:pt x="4840357" y="0"/>
                </a:moveTo>
                <a:cubicBezTo>
                  <a:pt x="5254794" y="0"/>
                  <a:pt x="5590762" y="335968"/>
                  <a:pt x="5590762" y="750405"/>
                </a:cubicBezTo>
                <a:cubicBezTo>
                  <a:pt x="5590762" y="1164842"/>
                  <a:pt x="5254794" y="1500810"/>
                  <a:pt x="4840357" y="1500810"/>
                </a:cubicBezTo>
                <a:lnTo>
                  <a:pt x="0" y="1500810"/>
                </a:lnTo>
                <a:lnTo>
                  <a:pt x="0" y="1"/>
                </a:lnTo>
                <a:lnTo>
                  <a:pt x="4840337" y="1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标题 4"/>
          <p:cNvSpPr txBox="1"/>
          <p:nvPr/>
        </p:nvSpPr>
        <p:spPr>
          <a:xfrm>
            <a:off x="683797" y="2896051"/>
            <a:ext cx="3888203" cy="946622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57175"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Introduction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819978" y="3928439"/>
            <a:ext cx="8721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1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41">
            <a:extLst>
              <a:ext uri="{FF2B5EF4-FFF2-40B4-BE49-F238E27FC236}">
                <a16:creationId xmlns:a16="http://schemas.microsoft.com/office/drawing/2014/main" id="{7D0C16C6-DFB1-4530-9FF3-3164F5AC1120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EB920-53D3-42C6-BEDA-9F1365B92263}"/>
              </a:ext>
            </a:extLst>
          </p:cNvPr>
          <p:cNvSpPr/>
          <p:nvPr/>
        </p:nvSpPr>
        <p:spPr>
          <a:xfrm>
            <a:off x="873303" y="398221"/>
            <a:ext cx="2375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Steps</a:t>
            </a:r>
          </a:p>
        </p:txBody>
      </p:sp>
      <p:grpSp>
        <p:nvGrpSpPr>
          <p:cNvPr id="35" name="20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34FCAAC-E17E-4DD1-BEE7-E08F507936CF}"/>
              </a:ext>
            </a:extLst>
          </p:cNvPr>
          <p:cNvGrpSpPr>
            <a:grpSpLocks noChangeAspect="1"/>
          </p:cNvGrpSpPr>
          <p:nvPr/>
        </p:nvGrpSpPr>
        <p:grpSpPr>
          <a:xfrm>
            <a:off x="446926" y="2375775"/>
            <a:ext cx="8455631" cy="2833222"/>
            <a:chOff x="719668" y="1733949"/>
            <a:chExt cx="10754086" cy="3603363"/>
          </a:xfrm>
        </p:grpSpPr>
        <p:sp>
          <p:nvSpPr>
            <p:cNvPr id="36" name="iṡļïḑe">
              <a:extLst>
                <a:ext uri="{FF2B5EF4-FFF2-40B4-BE49-F238E27FC236}">
                  <a16:creationId xmlns:a16="http://schemas.microsoft.com/office/drawing/2014/main" id="{D19C2F70-5355-4D53-BB00-7005F44E0CC0}"/>
                </a:ext>
              </a:extLst>
            </p:cNvPr>
            <p:cNvSpPr/>
            <p:nvPr/>
          </p:nvSpPr>
          <p:spPr>
            <a:xfrm>
              <a:off x="719668" y="2525732"/>
              <a:ext cx="2615740" cy="621664"/>
            </a:xfrm>
            <a:prstGeom prst="roundRect">
              <a:avLst/>
            </a:prstGeom>
            <a:solidFill>
              <a:srgbClr val="1D5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Step 01</a:t>
              </a:r>
            </a:p>
          </p:txBody>
        </p:sp>
        <p:sp>
          <p:nvSpPr>
            <p:cNvPr id="37" name="îslíďê">
              <a:extLst>
                <a:ext uri="{FF2B5EF4-FFF2-40B4-BE49-F238E27FC236}">
                  <a16:creationId xmlns:a16="http://schemas.microsoft.com/office/drawing/2014/main" id="{8A98FE59-6888-426A-8CF6-8DC1A4795D19}"/>
                </a:ext>
              </a:extLst>
            </p:cNvPr>
            <p:cNvSpPr/>
            <p:nvPr/>
          </p:nvSpPr>
          <p:spPr>
            <a:xfrm>
              <a:off x="3432450" y="2525732"/>
              <a:ext cx="2615740" cy="62166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Step 02</a:t>
              </a:r>
            </a:p>
          </p:txBody>
        </p:sp>
        <p:sp>
          <p:nvSpPr>
            <p:cNvPr id="38" name="îşľiḓè">
              <a:extLst>
                <a:ext uri="{FF2B5EF4-FFF2-40B4-BE49-F238E27FC236}">
                  <a16:creationId xmlns:a16="http://schemas.microsoft.com/office/drawing/2014/main" id="{3CCF75B8-C7CB-422A-9D9C-768924618162}"/>
                </a:ext>
              </a:extLst>
            </p:cNvPr>
            <p:cNvSpPr/>
            <p:nvPr/>
          </p:nvSpPr>
          <p:spPr>
            <a:xfrm>
              <a:off x="6145231" y="2525732"/>
              <a:ext cx="2615740" cy="621664"/>
            </a:xfrm>
            <a:prstGeom prst="roundRect">
              <a:avLst/>
            </a:prstGeom>
            <a:solidFill>
              <a:srgbClr val="1D5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Step 03</a:t>
              </a:r>
            </a:p>
          </p:txBody>
        </p:sp>
        <p:sp>
          <p:nvSpPr>
            <p:cNvPr id="39" name="îṧḻíďè">
              <a:extLst>
                <a:ext uri="{FF2B5EF4-FFF2-40B4-BE49-F238E27FC236}">
                  <a16:creationId xmlns:a16="http://schemas.microsoft.com/office/drawing/2014/main" id="{F9DE346C-E7D2-4C49-9901-3ECC77DB6A67}"/>
                </a:ext>
              </a:extLst>
            </p:cNvPr>
            <p:cNvSpPr/>
            <p:nvPr/>
          </p:nvSpPr>
          <p:spPr>
            <a:xfrm>
              <a:off x="8858014" y="2525732"/>
              <a:ext cx="2615740" cy="621664"/>
            </a:xfrm>
            <a:prstGeom prst="roundRect">
              <a:avLst/>
            </a:prstGeom>
            <a:solidFill>
              <a:srgbClr val="FFFFFF">
                <a:lumMod val="6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Step 04</a:t>
              </a:r>
            </a:p>
          </p:txBody>
        </p:sp>
        <p:sp>
          <p:nvSpPr>
            <p:cNvPr id="40" name="iṣľiďé">
              <a:extLst>
                <a:ext uri="{FF2B5EF4-FFF2-40B4-BE49-F238E27FC236}">
                  <a16:creationId xmlns:a16="http://schemas.microsoft.com/office/drawing/2014/main" id="{226B10EB-EF0E-412D-85CF-CE75F9444E02}"/>
                </a:ext>
              </a:extLst>
            </p:cNvPr>
            <p:cNvSpPr/>
            <p:nvPr/>
          </p:nvSpPr>
          <p:spPr>
            <a:xfrm>
              <a:off x="2519876" y="2707830"/>
              <a:ext cx="604283" cy="340424"/>
            </a:xfrm>
            <a:prstGeom prst="rightArrow">
              <a:avLst>
                <a:gd name="adj1" fmla="val 50000"/>
                <a:gd name="adj2" fmla="val 74959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1" name="iṣḷîḓê">
              <a:extLst>
                <a:ext uri="{FF2B5EF4-FFF2-40B4-BE49-F238E27FC236}">
                  <a16:creationId xmlns:a16="http://schemas.microsoft.com/office/drawing/2014/main" id="{4393A42E-2317-415B-A673-6071D050480C}"/>
                </a:ext>
              </a:extLst>
            </p:cNvPr>
            <p:cNvSpPr/>
            <p:nvPr/>
          </p:nvSpPr>
          <p:spPr>
            <a:xfrm>
              <a:off x="5306315" y="2695222"/>
              <a:ext cx="604283" cy="340424"/>
            </a:xfrm>
            <a:prstGeom prst="rightArrow">
              <a:avLst>
                <a:gd name="adj1" fmla="val 50000"/>
                <a:gd name="adj2" fmla="val 74959"/>
              </a:avLst>
            </a:prstGeom>
            <a:solidFill>
              <a:srgbClr val="1D5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2" name="íṣlîḑè">
              <a:extLst>
                <a:ext uri="{FF2B5EF4-FFF2-40B4-BE49-F238E27FC236}">
                  <a16:creationId xmlns:a16="http://schemas.microsoft.com/office/drawing/2014/main" id="{40D73857-8AFC-431A-A794-CB63F58D61F0}"/>
                </a:ext>
              </a:extLst>
            </p:cNvPr>
            <p:cNvSpPr/>
            <p:nvPr/>
          </p:nvSpPr>
          <p:spPr>
            <a:xfrm>
              <a:off x="7932837" y="2654536"/>
              <a:ext cx="604283" cy="340424"/>
            </a:xfrm>
            <a:prstGeom prst="rightArrow">
              <a:avLst>
                <a:gd name="adj1" fmla="val 50000"/>
                <a:gd name="adj2" fmla="val 74959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3" name="îṩľíḍè">
              <a:extLst>
                <a:ext uri="{FF2B5EF4-FFF2-40B4-BE49-F238E27FC236}">
                  <a16:creationId xmlns:a16="http://schemas.microsoft.com/office/drawing/2014/main" id="{2A258B8B-163D-42C3-87A2-941C574C4F99}"/>
                </a:ext>
              </a:extLst>
            </p:cNvPr>
            <p:cNvSpPr/>
            <p:nvPr/>
          </p:nvSpPr>
          <p:spPr>
            <a:xfrm>
              <a:off x="10668909" y="2666352"/>
              <a:ext cx="604283" cy="340424"/>
            </a:xfrm>
            <a:prstGeom prst="rightArrow">
              <a:avLst>
                <a:gd name="adj1" fmla="val 50000"/>
                <a:gd name="adj2" fmla="val 74959"/>
              </a:avLst>
            </a:prstGeom>
            <a:solidFill>
              <a:srgbClr val="1D50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4" name="ï$ľíďè">
              <a:extLst>
                <a:ext uri="{FF2B5EF4-FFF2-40B4-BE49-F238E27FC236}">
                  <a16:creationId xmlns:a16="http://schemas.microsoft.com/office/drawing/2014/main" id="{F839B228-20B4-4070-8DA0-8BB880E8EDBE}"/>
                </a:ext>
              </a:extLst>
            </p:cNvPr>
            <p:cNvSpPr/>
            <p:nvPr/>
          </p:nvSpPr>
          <p:spPr bwMode="auto">
            <a:xfrm>
              <a:off x="742701" y="3771298"/>
              <a:ext cx="3407037" cy="1566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-Extract effective information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-Screening for differentially expressed genes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-Filter valid clinical data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îşľiḓe">
              <a:extLst>
                <a:ext uri="{FF2B5EF4-FFF2-40B4-BE49-F238E27FC236}">
                  <a16:creationId xmlns:a16="http://schemas.microsoft.com/office/drawing/2014/main" id="{2838A068-A6FD-4DEB-9B27-72576F852E80}"/>
                </a:ext>
              </a:extLst>
            </p:cNvPr>
            <p:cNvSpPr txBox="1"/>
            <p:nvPr/>
          </p:nvSpPr>
          <p:spPr bwMode="auto">
            <a:xfrm>
              <a:off x="742704" y="3329494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Filter data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îṣlîḋe">
              <a:extLst>
                <a:ext uri="{FF2B5EF4-FFF2-40B4-BE49-F238E27FC236}">
                  <a16:creationId xmlns:a16="http://schemas.microsoft.com/office/drawing/2014/main" id="{ACB5371D-F328-420F-A409-DF2E9C7F1530}"/>
                </a:ext>
              </a:extLst>
            </p:cNvPr>
            <p:cNvSpPr/>
            <p:nvPr/>
          </p:nvSpPr>
          <p:spPr bwMode="auto">
            <a:xfrm>
              <a:off x="3746649" y="3760249"/>
              <a:ext cx="2492348" cy="113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Integrate patient clinical information and genetic information to construct a data set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iş1îḓe">
              <a:extLst>
                <a:ext uri="{FF2B5EF4-FFF2-40B4-BE49-F238E27FC236}">
                  <a16:creationId xmlns:a16="http://schemas.microsoft.com/office/drawing/2014/main" id="{AB098D36-910C-421A-AF0F-A74163891B70}"/>
                </a:ext>
              </a:extLst>
            </p:cNvPr>
            <p:cNvSpPr txBox="1"/>
            <p:nvPr/>
          </p:nvSpPr>
          <p:spPr bwMode="auto">
            <a:xfrm>
              <a:off x="3200745" y="3361243"/>
              <a:ext cx="3150727" cy="3190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spcBef>
                  <a:spcPct val="0"/>
                </a:spcBef>
                <a:defRPr/>
              </a:pPr>
              <a:r>
                <a:rPr lang="en-US" altLang="zh-CN" b="1" dirty="0">
                  <a:solidFill>
                    <a:srgbClr val="000000"/>
                  </a:solidFill>
                </a:rPr>
                <a:t>Construct the data set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iş1îḓè">
              <a:extLst>
                <a:ext uri="{FF2B5EF4-FFF2-40B4-BE49-F238E27FC236}">
                  <a16:creationId xmlns:a16="http://schemas.microsoft.com/office/drawing/2014/main" id="{1E1EEA75-64D4-4758-B76A-584D0DA60FA7}"/>
                </a:ext>
              </a:extLst>
            </p:cNvPr>
            <p:cNvSpPr/>
            <p:nvPr/>
          </p:nvSpPr>
          <p:spPr bwMode="auto">
            <a:xfrm>
              <a:off x="6568656" y="3771298"/>
              <a:ext cx="2221541" cy="156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Drop the missing values &amp; outliers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Data normalization</a:t>
              </a:r>
            </a:p>
            <a:p>
              <a:pPr lvl="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Data standardization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ïṧliḋé">
              <a:extLst>
                <a:ext uri="{FF2B5EF4-FFF2-40B4-BE49-F238E27FC236}">
                  <a16:creationId xmlns:a16="http://schemas.microsoft.com/office/drawing/2014/main" id="{B439C6F1-8469-4185-9584-48F059E86C7B}"/>
                </a:ext>
              </a:extLst>
            </p:cNvPr>
            <p:cNvSpPr txBox="1"/>
            <p:nvPr/>
          </p:nvSpPr>
          <p:spPr bwMode="auto">
            <a:xfrm>
              <a:off x="6315582" y="3329494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Pre-processing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íşḷídê">
              <a:extLst>
                <a:ext uri="{FF2B5EF4-FFF2-40B4-BE49-F238E27FC236}">
                  <a16:creationId xmlns:a16="http://schemas.microsoft.com/office/drawing/2014/main" id="{DC594287-CA22-440E-A85D-A271BD87126F}"/>
                </a:ext>
              </a:extLst>
            </p:cNvPr>
            <p:cNvSpPr/>
            <p:nvPr/>
          </p:nvSpPr>
          <p:spPr bwMode="auto">
            <a:xfrm>
              <a:off x="9067839" y="3771300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rgbClr val="000000"/>
                  </a:solidFill>
                </a:rPr>
                <a:t>Use the processed data set to train the model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íśḻide">
              <a:extLst>
                <a:ext uri="{FF2B5EF4-FFF2-40B4-BE49-F238E27FC236}">
                  <a16:creationId xmlns:a16="http://schemas.microsoft.com/office/drawing/2014/main" id="{69368C5D-48DE-49BB-B711-9E533728AC14}"/>
                </a:ext>
              </a:extLst>
            </p:cNvPr>
            <p:cNvSpPr txBox="1"/>
            <p:nvPr/>
          </p:nvSpPr>
          <p:spPr bwMode="auto">
            <a:xfrm>
              <a:off x="9067841" y="3329494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>
                <a:spcBef>
                  <a:spcPct val="0"/>
                </a:spcBef>
                <a:defRPr/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Model training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iSlídé">
              <a:extLst>
                <a:ext uri="{FF2B5EF4-FFF2-40B4-BE49-F238E27FC236}">
                  <a16:creationId xmlns:a16="http://schemas.microsoft.com/office/drawing/2014/main" id="{02C0CADB-39DD-46A5-B76E-AEC3599454A0}"/>
                </a:ext>
              </a:extLst>
            </p:cNvPr>
            <p:cNvSpPr/>
            <p:nvPr/>
          </p:nvSpPr>
          <p:spPr bwMode="auto">
            <a:xfrm>
              <a:off x="1765570" y="1733949"/>
              <a:ext cx="523936" cy="609685"/>
            </a:xfrm>
            <a:custGeom>
              <a:avLst/>
              <a:gdLst>
                <a:gd name="connsiteX0" fmla="*/ 191754 w 521609"/>
                <a:gd name="connsiteY0" fmla="*/ 427513 h 606977"/>
                <a:gd name="connsiteX1" fmla="*/ 168902 w 521609"/>
                <a:gd name="connsiteY1" fmla="*/ 450318 h 606977"/>
                <a:gd name="connsiteX2" fmla="*/ 191754 w 521609"/>
                <a:gd name="connsiteY2" fmla="*/ 473123 h 606977"/>
                <a:gd name="connsiteX3" fmla="*/ 331843 w 521609"/>
                <a:gd name="connsiteY3" fmla="*/ 473123 h 606977"/>
                <a:gd name="connsiteX4" fmla="*/ 354694 w 521609"/>
                <a:gd name="connsiteY4" fmla="*/ 450318 h 606977"/>
                <a:gd name="connsiteX5" fmla="*/ 331843 w 521609"/>
                <a:gd name="connsiteY5" fmla="*/ 427513 h 606977"/>
                <a:gd name="connsiteX6" fmla="*/ 398410 w 521609"/>
                <a:gd name="connsiteY6" fmla="*/ 426521 h 606977"/>
                <a:gd name="connsiteX7" fmla="*/ 373572 w 521609"/>
                <a:gd name="connsiteY7" fmla="*/ 450318 h 606977"/>
                <a:gd name="connsiteX8" fmla="*/ 398410 w 521609"/>
                <a:gd name="connsiteY8" fmla="*/ 475106 h 606977"/>
                <a:gd name="connsiteX9" fmla="*/ 422255 w 521609"/>
                <a:gd name="connsiteY9" fmla="*/ 450318 h 606977"/>
                <a:gd name="connsiteX10" fmla="*/ 398410 w 521609"/>
                <a:gd name="connsiteY10" fmla="*/ 426521 h 606977"/>
                <a:gd name="connsiteX11" fmla="*/ 125186 w 521609"/>
                <a:gd name="connsiteY11" fmla="*/ 426521 h 606977"/>
                <a:gd name="connsiteX12" fmla="*/ 101341 w 521609"/>
                <a:gd name="connsiteY12" fmla="*/ 450318 h 606977"/>
                <a:gd name="connsiteX13" fmla="*/ 125186 w 521609"/>
                <a:gd name="connsiteY13" fmla="*/ 475106 h 606977"/>
                <a:gd name="connsiteX14" fmla="*/ 150025 w 521609"/>
                <a:gd name="connsiteY14" fmla="*/ 450318 h 606977"/>
                <a:gd name="connsiteX15" fmla="*/ 125186 w 521609"/>
                <a:gd name="connsiteY15" fmla="*/ 426521 h 606977"/>
                <a:gd name="connsiteX16" fmla="*/ 147044 w 521609"/>
                <a:gd name="connsiteY16" fmla="*/ 269862 h 606977"/>
                <a:gd name="connsiteX17" fmla="*/ 102335 w 521609"/>
                <a:gd name="connsiteY17" fmla="*/ 313489 h 606977"/>
                <a:gd name="connsiteX18" fmla="*/ 102335 w 521609"/>
                <a:gd name="connsiteY18" fmla="*/ 349183 h 606977"/>
                <a:gd name="connsiteX19" fmla="*/ 418281 w 521609"/>
                <a:gd name="connsiteY19" fmla="*/ 349183 h 606977"/>
                <a:gd name="connsiteX20" fmla="*/ 418281 w 521609"/>
                <a:gd name="connsiteY20" fmla="*/ 313489 h 606977"/>
                <a:gd name="connsiteX21" fmla="*/ 380526 w 521609"/>
                <a:gd name="connsiteY21" fmla="*/ 269862 h 606977"/>
                <a:gd name="connsiteX22" fmla="*/ 300050 w 521609"/>
                <a:gd name="connsiteY22" fmla="*/ 269862 h 606977"/>
                <a:gd name="connsiteX23" fmla="*/ 300050 w 521609"/>
                <a:gd name="connsiteY23" fmla="*/ 270853 h 606977"/>
                <a:gd name="connsiteX24" fmla="*/ 300050 w 521609"/>
                <a:gd name="connsiteY24" fmla="*/ 290684 h 606977"/>
                <a:gd name="connsiteX25" fmla="*/ 293095 w 521609"/>
                <a:gd name="connsiteY25" fmla="*/ 297624 h 606977"/>
                <a:gd name="connsiteX26" fmla="*/ 222553 w 521609"/>
                <a:gd name="connsiteY26" fmla="*/ 297624 h 606977"/>
                <a:gd name="connsiteX27" fmla="*/ 215599 w 521609"/>
                <a:gd name="connsiteY27" fmla="*/ 290684 h 606977"/>
                <a:gd name="connsiteX28" fmla="*/ 215599 w 521609"/>
                <a:gd name="connsiteY28" fmla="*/ 270853 h 606977"/>
                <a:gd name="connsiteX29" fmla="*/ 215599 w 521609"/>
                <a:gd name="connsiteY29" fmla="*/ 269862 h 606977"/>
                <a:gd name="connsiteX30" fmla="*/ 147044 w 521609"/>
                <a:gd name="connsiteY30" fmla="*/ 224252 h 606977"/>
                <a:gd name="connsiteX31" fmla="*/ 380526 w 521609"/>
                <a:gd name="connsiteY31" fmla="*/ 224252 h 606977"/>
                <a:gd name="connsiteX32" fmla="*/ 463984 w 521609"/>
                <a:gd name="connsiteY32" fmla="*/ 313489 h 606977"/>
                <a:gd name="connsiteX33" fmla="*/ 463984 w 521609"/>
                <a:gd name="connsiteY33" fmla="*/ 334310 h 606977"/>
                <a:gd name="connsiteX34" fmla="*/ 510680 w 521609"/>
                <a:gd name="connsiteY34" fmla="*/ 342243 h 606977"/>
                <a:gd name="connsiteX35" fmla="*/ 521609 w 521609"/>
                <a:gd name="connsiteY35" fmla="*/ 354141 h 606977"/>
                <a:gd name="connsiteX36" fmla="*/ 521609 w 521609"/>
                <a:gd name="connsiteY36" fmla="*/ 366039 h 606977"/>
                <a:gd name="connsiteX37" fmla="*/ 508693 w 521609"/>
                <a:gd name="connsiteY37" fmla="*/ 377937 h 606977"/>
                <a:gd name="connsiteX38" fmla="*/ 497764 w 521609"/>
                <a:gd name="connsiteY38" fmla="*/ 377937 h 606977"/>
                <a:gd name="connsiteX39" fmla="*/ 502732 w 521609"/>
                <a:gd name="connsiteY39" fmla="*/ 395784 h 606977"/>
                <a:gd name="connsiteX40" fmla="*/ 502732 w 521609"/>
                <a:gd name="connsiteY40" fmla="*/ 496919 h 606977"/>
                <a:gd name="connsiteX41" fmla="*/ 481868 w 521609"/>
                <a:gd name="connsiteY41" fmla="*/ 528648 h 606977"/>
                <a:gd name="connsiteX42" fmla="*/ 481868 w 521609"/>
                <a:gd name="connsiteY42" fmla="*/ 595079 h 606977"/>
                <a:gd name="connsiteX43" fmla="*/ 468952 w 521609"/>
                <a:gd name="connsiteY43" fmla="*/ 606977 h 606977"/>
                <a:gd name="connsiteX44" fmla="*/ 413313 w 521609"/>
                <a:gd name="connsiteY44" fmla="*/ 606977 h 606977"/>
                <a:gd name="connsiteX45" fmla="*/ 401391 w 521609"/>
                <a:gd name="connsiteY45" fmla="*/ 595079 h 606977"/>
                <a:gd name="connsiteX46" fmla="*/ 401391 w 521609"/>
                <a:gd name="connsiteY46" fmla="*/ 531622 h 606977"/>
                <a:gd name="connsiteX47" fmla="*/ 126180 w 521609"/>
                <a:gd name="connsiteY47" fmla="*/ 531622 h 606977"/>
                <a:gd name="connsiteX48" fmla="*/ 126180 w 521609"/>
                <a:gd name="connsiteY48" fmla="*/ 595079 h 606977"/>
                <a:gd name="connsiteX49" fmla="*/ 114257 w 521609"/>
                <a:gd name="connsiteY49" fmla="*/ 606977 h 606977"/>
                <a:gd name="connsiteX50" fmla="*/ 57626 w 521609"/>
                <a:gd name="connsiteY50" fmla="*/ 606977 h 606977"/>
                <a:gd name="connsiteX51" fmla="*/ 45703 w 521609"/>
                <a:gd name="connsiteY51" fmla="*/ 595079 h 606977"/>
                <a:gd name="connsiteX52" fmla="*/ 45703 w 521609"/>
                <a:gd name="connsiteY52" fmla="*/ 530631 h 606977"/>
                <a:gd name="connsiteX53" fmla="*/ 19871 w 521609"/>
                <a:gd name="connsiteY53" fmla="*/ 496919 h 606977"/>
                <a:gd name="connsiteX54" fmla="*/ 19871 w 521609"/>
                <a:gd name="connsiteY54" fmla="*/ 395784 h 606977"/>
                <a:gd name="connsiteX55" fmla="*/ 24838 w 521609"/>
                <a:gd name="connsiteY55" fmla="*/ 377937 h 606977"/>
                <a:gd name="connsiteX56" fmla="*/ 11922 w 521609"/>
                <a:gd name="connsiteY56" fmla="*/ 377937 h 606977"/>
                <a:gd name="connsiteX57" fmla="*/ 0 w 521609"/>
                <a:gd name="connsiteY57" fmla="*/ 366039 h 606977"/>
                <a:gd name="connsiteX58" fmla="*/ 0 w 521609"/>
                <a:gd name="connsiteY58" fmla="*/ 354141 h 606977"/>
                <a:gd name="connsiteX59" fmla="*/ 9935 w 521609"/>
                <a:gd name="connsiteY59" fmla="*/ 342243 h 606977"/>
                <a:gd name="connsiteX60" fmla="*/ 57626 w 521609"/>
                <a:gd name="connsiteY60" fmla="*/ 334310 h 606977"/>
                <a:gd name="connsiteX61" fmla="*/ 57626 w 521609"/>
                <a:gd name="connsiteY61" fmla="*/ 313489 h 606977"/>
                <a:gd name="connsiteX62" fmla="*/ 147044 w 521609"/>
                <a:gd name="connsiteY62" fmla="*/ 224252 h 606977"/>
                <a:gd name="connsiteX63" fmla="*/ 425258 w 521609"/>
                <a:gd name="connsiteY63" fmla="*/ 61515 h 606977"/>
                <a:gd name="connsiteX64" fmla="*/ 395451 w 521609"/>
                <a:gd name="connsiteY64" fmla="*/ 91280 h 606977"/>
                <a:gd name="connsiteX65" fmla="*/ 425258 w 521609"/>
                <a:gd name="connsiteY65" fmla="*/ 121046 h 606977"/>
                <a:gd name="connsiteX66" fmla="*/ 454071 w 521609"/>
                <a:gd name="connsiteY66" fmla="*/ 91280 h 606977"/>
                <a:gd name="connsiteX67" fmla="*/ 425258 w 521609"/>
                <a:gd name="connsiteY67" fmla="*/ 61515 h 606977"/>
                <a:gd name="connsiteX68" fmla="*/ 399425 w 521609"/>
                <a:gd name="connsiteY68" fmla="*/ 0 h 606977"/>
                <a:gd name="connsiteX69" fmla="*/ 491826 w 521609"/>
                <a:gd name="connsiteY69" fmla="*/ 91280 h 606977"/>
                <a:gd name="connsiteX70" fmla="*/ 399425 w 521609"/>
                <a:gd name="connsiteY70" fmla="*/ 181568 h 606977"/>
                <a:gd name="connsiteX71" fmla="*/ 318947 w 521609"/>
                <a:gd name="connsiteY71" fmla="*/ 131959 h 606977"/>
                <a:gd name="connsiteX72" fmla="*/ 70558 w 521609"/>
                <a:gd name="connsiteY72" fmla="*/ 131959 h 606977"/>
                <a:gd name="connsiteX73" fmla="*/ 28828 w 521609"/>
                <a:gd name="connsiteY73" fmla="*/ 92273 h 606977"/>
                <a:gd name="connsiteX74" fmla="*/ 74532 w 521609"/>
                <a:gd name="connsiteY74" fmla="*/ 49609 h 606977"/>
                <a:gd name="connsiteX75" fmla="*/ 99371 w 521609"/>
                <a:gd name="connsiteY75" fmla="*/ 49609 h 606977"/>
                <a:gd name="connsiteX76" fmla="*/ 105332 w 521609"/>
                <a:gd name="connsiteY76" fmla="*/ 49609 h 606977"/>
                <a:gd name="connsiteX77" fmla="*/ 123216 w 521609"/>
                <a:gd name="connsiteY77" fmla="*/ 61515 h 606977"/>
                <a:gd name="connsiteX78" fmla="*/ 132158 w 521609"/>
                <a:gd name="connsiteY78" fmla="*/ 61515 h 606977"/>
                <a:gd name="connsiteX79" fmla="*/ 149049 w 521609"/>
                <a:gd name="connsiteY79" fmla="*/ 50601 h 606977"/>
                <a:gd name="connsiteX80" fmla="*/ 159978 w 521609"/>
                <a:gd name="connsiteY80" fmla="*/ 50601 h 606977"/>
                <a:gd name="connsiteX81" fmla="*/ 185810 w 521609"/>
                <a:gd name="connsiteY81" fmla="*/ 66476 h 606977"/>
                <a:gd name="connsiteX82" fmla="*/ 195746 w 521609"/>
                <a:gd name="connsiteY82" fmla="*/ 65484 h 606977"/>
                <a:gd name="connsiteX83" fmla="*/ 220585 w 521609"/>
                <a:gd name="connsiteY83" fmla="*/ 50601 h 606977"/>
                <a:gd name="connsiteX84" fmla="*/ 231514 w 521609"/>
                <a:gd name="connsiteY84" fmla="*/ 50601 h 606977"/>
                <a:gd name="connsiteX85" fmla="*/ 254366 w 521609"/>
                <a:gd name="connsiteY85" fmla="*/ 66476 h 606977"/>
                <a:gd name="connsiteX86" fmla="*/ 265295 w 521609"/>
                <a:gd name="connsiteY86" fmla="*/ 66476 h 606977"/>
                <a:gd name="connsiteX87" fmla="*/ 290134 w 521609"/>
                <a:gd name="connsiteY87" fmla="*/ 50601 h 606977"/>
                <a:gd name="connsiteX88" fmla="*/ 297089 w 521609"/>
                <a:gd name="connsiteY88" fmla="*/ 49609 h 606977"/>
                <a:gd name="connsiteX89" fmla="*/ 318947 w 521609"/>
                <a:gd name="connsiteY89" fmla="*/ 49609 h 606977"/>
                <a:gd name="connsiteX90" fmla="*/ 399425 w 521609"/>
                <a:gd name="connsiteY90" fmla="*/ 0 h 60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21609" h="606977">
                  <a:moveTo>
                    <a:pt x="191754" y="427513"/>
                  </a:moveTo>
                  <a:cubicBezTo>
                    <a:pt x="179831" y="427513"/>
                    <a:pt x="168902" y="437428"/>
                    <a:pt x="168902" y="450318"/>
                  </a:cubicBezTo>
                  <a:cubicBezTo>
                    <a:pt x="168902" y="463207"/>
                    <a:pt x="179831" y="473123"/>
                    <a:pt x="191754" y="473123"/>
                  </a:cubicBezTo>
                  <a:lnTo>
                    <a:pt x="331843" y="473123"/>
                  </a:lnTo>
                  <a:cubicBezTo>
                    <a:pt x="343765" y="473123"/>
                    <a:pt x="354694" y="463207"/>
                    <a:pt x="354694" y="450318"/>
                  </a:cubicBezTo>
                  <a:cubicBezTo>
                    <a:pt x="354694" y="437428"/>
                    <a:pt x="343765" y="427513"/>
                    <a:pt x="331843" y="427513"/>
                  </a:cubicBezTo>
                  <a:close/>
                  <a:moveTo>
                    <a:pt x="398410" y="426521"/>
                  </a:moveTo>
                  <a:cubicBezTo>
                    <a:pt x="384501" y="426521"/>
                    <a:pt x="373572" y="437428"/>
                    <a:pt x="373572" y="450318"/>
                  </a:cubicBezTo>
                  <a:cubicBezTo>
                    <a:pt x="373572" y="464199"/>
                    <a:pt x="384501" y="475106"/>
                    <a:pt x="398410" y="475106"/>
                  </a:cubicBezTo>
                  <a:cubicBezTo>
                    <a:pt x="411326" y="475106"/>
                    <a:pt x="422255" y="464199"/>
                    <a:pt x="422255" y="450318"/>
                  </a:cubicBezTo>
                  <a:cubicBezTo>
                    <a:pt x="422255" y="437428"/>
                    <a:pt x="411326" y="426521"/>
                    <a:pt x="398410" y="426521"/>
                  </a:cubicBezTo>
                  <a:close/>
                  <a:moveTo>
                    <a:pt x="125186" y="426521"/>
                  </a:moveTo>
                  <a:cubicBezTo>
                    <a:pt x="112270" y="426521"/>
                    <a:pt x="101341" y="437428"/>
                    <a:pt x="101341" y="450318"/>
                  </a:cubicBezTo>
                  <a:cubicBezTo>
                    <a:pt x="101341" y="464199"/>
                    <a:pt x="112270" y="475106"/>
                    <a:pt x="125186" y="475106"/>
                  </a:cubicBezTo>
                  <a:cubicBezTo>
                    <a:pt x="139096" y="475106"/>
                    <a:pt x="150025" y="464199"/>
                    <a:pt x="150025" y="450318"/>
                  </a:cubicBezTo>
                  <a:cubicBezTo>
                    <a:pt x="150025" y="437428"/>
                    <a:pt x="139096" y="426521"/>
                    <a:pt x="125186" y="426521"/>
                  </a:cubicBezTo>
                  <a:close/>
                  <a:moveTo>
                    <a:pt x="147044" y="269862"/>
                  </a:moveTo>
                  <a:cubicBezTo>
                    <a:pt x="123199" y="269862"/>
                    <a:pt x="102335" y="289692"/>
                    <a:pt x="102335" y="313489"/>
                  </a:cubicBezTo>
                  <a:lnTo>
                    <a:pt x="102335" y="349183"/>
                  </a:lnTo>
                  <a:lnTo>
                    <a:pt x="418281" y="349183"/>
                  </a:lnTo>
                  <a:lnTo>
                    <a:pt x="418281" y="313489"/>
                  </a:lnTo>
                  <a:cubicBezTo>
                    <a:pt x="418281" y="292667"/>
                    <a:pt x="406358" y="269862"/>
                    <a:pt x="380526" y="269862"/>
                  </a:cubicBezTo>
                  <a:lnTo>
                    <a:pt x="300050" y="269862"/>
                  </a:lnTo>
                  <a:cubicBezTo>
                    <a:pt x="300050" y="269862"/>
                    <a:pt x="300050" y="270853"/>
                    <a:pt x="300050" y="270853"/>
                  </a:cubicBezTo>
                  <a:lnTo>
                    <a:pt x="300050" y="290684"/>
                  </a:lnTo>
                  <a:cubicBezTo>
                    <a:pt x="300050" y="294650"/>
                    <a:pt x="297069" y="297624"/>
                    <a:pt x="293095" y="297624"/>
                  </a:cubicBezTo>
                  <a:lnTo>
                    <a:pt x="222553" y="297624"/>
                  </a:lnTo>
                  <a:cubicBezTo>
                    <a:pt x="218579" y="297624"/>
                    <a:pt x="215599" y="294650"/>
                    <a:pt x="215599" y="290684"/>
                  </a:cubicBezTo>
                  <a:lnTo>
                    <a:pt x="215599" y="270853"/>
                  </a:lnTo>
                  <a:cubicBezTo>
                    <a:pt x="215599" y="270853"/>
                    <a:pt x="215599" y="269862"/>
                    <a:pt x="215599" y="269862"/>
                  </a:cubicBezTo>
                  <a:close/>
                  <a:moveTo>
                    <a:pt x="147044" y="224252"/>
                  </a:moveTo>
                  <a:lnTo>
                    <a:pt x="380526" y="224252"/>
                  </a:lnTo>
                  <a:cubicBezTo>
                    <a:pt x="428216" y="224252"/>
                    <a:pt x="463984" y="261930"/>
                    <a:pt x="463984" y="313489"/>
                  </a:cubicBezTo>
                  <a:lnTo>
                    <a:pt x="463984" y="334310"/>
                  </a:lnTo>
                  <a:lnTo>
                    <a:pt x="510680" y="342243"/>
                  </a:lnTo>
                  <a:cubicBezTo>
                    <a:pt x="516642" y="343234"/>
                    <a:pt x="521609" y="348192"/>
                    <a:pt x="521609" y="354141"/>
                  </a:cubicBezTo>
                  <a:lnTo>
                    <a:pt x="521609" y="366039"/>
                  </a:lnTo>
                  <a:cubicBezTo>
                    <a:pt x="521609" y="372980"/>
                    <a:pt x="515648" y="377937"/>
                    <a:pt x="508693" y="377937"/>
                  </a:cubicBezTo>
                  <a:lnTo>
                    <a:pt x="497764" y="377937"/>
                  </a:lnTo>
                  <a:cubicBezTo>
                    <a:pt x="500745" y="383886"/>
                    <a:pt x="502732" y="389835"/>
                    <a:pt x="502732" y="395784"/>
                  </a:cubicBezTo>
                  <a:lnTo>
                    <a:pt x="502732" y="496919"/>
                  </a:lnTo>
                  <a:cubicBezTo>
                    <a:pt x="502732" y="511792"/>
                    <a:pt x="494784" y="523690"/>
                    <a:pt x="481868" y="528648"/>
                  </a:cubicBezTo>
                  <a:lnTo>
                    <a:pt x="481868" y="595079"/>
                  </a:lnTo>
                  <a:cubicBezTo>
                    <a:pt x="481868" y="602020"/>
                    <a:pt x="475906" y="606977"/>
                    <a:pt x="468952" y="606977"/>
                  </a:cubicBezTo>
                  <a:lnTo>
                    <a:pt x="413313" y="606977"/>
                  </a:lnTo>
                  <a:cubicBezTo>
                    <a:pt x="406358" y="606977"/>
                    <a:pt x="401391" y="602020"/>
                    <a:pt x="401391" y="595079"/>
                  </a:cubicBezTo>
                  <a:lnTo>
                    <a:pt x="401391" y="531622"/>
                  </a:lnTo>
                  <a:lnTo>
                    <a:pt x="126180" y="531622"/>
                  </a:lnTo>
                  <a:lnTo>
                    <a:pt x="126180" y="595079"/>
                  </a:lnTo>
                  <a:cubicBezTo>
                    <a:pt x="126180" y="602020"/>
                    <a:pt x="120219" y="606977"/>
                    <a:pt x="114257" y="606977"/>
                  </a:cubicBezTo>
                  <a:lnTo>
                    <a:pt x="57626" y="606977"/>
                  </a:lnTo>
                  <a:cubicBezTo>
                    <a:pt x="51664" y="606977"/>
                    <a:pt x="45703" y="602020"/>
                    <a:pt x="45703" y="595079"/>
                  </a:cubicBezTo>
                  <a:lnTo>
                    <a:pt x="45703" y="530631"/>
                  </a:lnTo>
                  <a:cubicBezTo>
                    <a:pt x="30800" y="526664"/>
                    <a:pt x="19871" y="512783"/>
                    <a:pt x="19871" y="496919"/>
                  </a:cubicBezTo>
                  <a:lnTo>
                    <a:pt x="19871" y="395784"/>
                  </a:lnTo>
                  <a:cubicBezTo>
                    <a:pt x="19871" y="389835"/>
                    <a:pt x="21858" y="383886"/>
                    <a:pt x="24838" y="377937"/>
                  </a:cubicBezTo>
                  <a:lnTo>
                    <a:pt x="11922" y="377937"/>
                  </a:lnTo>
                  <a:cubicBezTo>
                    <a:pt x="5961" y="377937"/>
                    <a:pt x="0" y="372980"/>
                    <a:pt x="0" y="366039"/>
                  </a:cubicBezTo>
                  <a:lnTo>
                    <a:pt x="0" y="354141"/>
                  </a:lnTo>
                  <a:cubicBezTo>
                    <a:pt x="0" y="348192"/>
                    <a:pt x="3974" y="343234"/>
                    <a:pt x="9935" y="342243"/>
                  </a:cubicBezTo>
                  <a:lnTo>
                    <a:pt x="57626" y="334310"/>
                  </a:lnTo>
                  <a:lnTo>
                    <a:pt x="57626" y="313489"/>
                  </a:lnTo>
                  <a:cubicBezTo>
                    <a:pt x="57626" y="263913"/>
                    <a:pt x="97367" y="224252"/>
                    <a:pt x="147044" y="224252"/>
                  </a:cubicBezTo>
                  <a:close/>
                  <a:moveTo>
                    <a:pt x="425258" y="61515"/>
                  </a:moveTo>
                  <a:cubicBezTo>
                    <a:pt x="408367" y="61515"/>
                    <a:pt x="395451" y="74413"/>
                    <a:pt x="395451" y="91280"/>
                  </a:cubicBezTo>
                  <a:cubicBezTo>
                    <a:pt x="395451" y="107155"/>
                    <a:pt x="408367" y="121046"/>
                    <a:pt x="425258" y="121046"/>
                  </a:cubicBezTo>
                  <a:cubicBezTo>
                    <a:pt x="441155" y="121046"/>
                    <a:pt x="454071" y="107155"/>
                    <a:pt x="454071" y="91280"/>
                  </a:cubicBezTo>
                  <a:cubicBezTo>
                    <a:pt x="454071" y="74413"/>
                    <a:pt x="441155" y="61515"/>
                    <a:pt x="425258" y="61515"/>
                  </a:cubicBezTo>
                  <a:close/>
                  <a:moveTo>
                    <a:pt x="399425" y="0"/>
                  </a:moveTo>
                  <a:cubicBezTo>
                    <a:pt x="451090" y="0"/>
                    <a:pt x="491826" y="39687"/>
                    <a:pt x="491826" y="91280"/>
                  </a:cubicBezTo>
                  <a:cubicBezTo>
                    <a:pt x="491826" y="141881"/>
                    <a:pt x="451090" y="181568"/>
                    <a:pt x="399425" y="181568"/>
                  </a:cubicBezTo>
                  <a:cubicBezTo>
                    <a:pt x="364651" y="181568"/>
                    <a:pt x="333851" y="160733"/>
                    <a:pt x="318947" y="131959"/>
                  </a:cubicBezTo>
                  <a:lnTo>
                    <a:pt x="70558" y="131959"/>
                  </a:lnTo>
                  <a:cubicBezTo>
                    <a:pt x="47706" y="131959"/>
                    <a:pt x="28828" y="115093"/>
                    <a:pt x="28828" y="92273"/>
                  </a:cubicBezTo>
                  <a:cubicBezTo>
                    <a:pt x="28828" y="67468"/>
                    <a:pt x="49693" y="49609"/>
                    <a:pt x="74532" y="49609"/>
                  </a:cubicBezTo>
                  <a:lnTo>
                    <a:pt x="99371" y="49609"/>
                  </a:lnTo>
                  <a:cubicBezTo>
                    <a:pt x="101358" y="49609"/>
                    <a:pt x="103345" y="48617"/>
                    <a:pt x="105332" y="49609"/>
                  </a:cubicBezTo>
                  <a:lnTo>
                    <a:pt x="123216" y="61515"/>
                  </a:lnTo>
                  <a:cubicBezTo>
                    <a:pt x="126197" y="62507"/>
                    <a:pt x="129178" y="62507"/>
                    <a:pt x="132158" y="61515"/>
                  </a:cubicBezTo>
                  <a:lnTo>
                    <a:pt x="149049" y="50601"/>
                  </a:lnTo>
                  <a:cubicBezTo>
                    <a:pt x="152029" y="48617"/>
                    <a:pt x="156997" y="48617"/>
                    <a:pt x="159978" y="50601"/>
                  </a:cubicBezTo>
                  <a:lnTo>
                    <a:pt x="185810" y="66476"/>
                  </a:lnTo>
                  <a:cubicBezTo>
                    <a:pt x="188791" y="68460"/>
                    <a:pt x="192765" y="68460"/>
                    <a:pt x="195746" y="65484"/>
                  </a:cubicBezTo>
                  <a:lnTo>
                    <a:pt x="220585" y="50601"/>
                  </a:lnTo>
                  <a:cubicBezTo>
                    <a:pt x="223566" y="48617"/>
                    <a:pt x="227540" y="48617"/>
                    <a:pt x="231514" y="50601"/>
                  </a:cubicBezTo>
                  <a:lnTo>
                    <a:pt x="254366" y="66476"/>
                  </a:lnTo>
                  <a:cubicBezTo>
                    <a:pt x="257347" y="68460"/>
                    <a:pt x="262314" y="68460"/>
                    <a:pt x="265295" y="66476"/>
                  </a:cubicBezTo>
                  <a:lnTo>
                    <a:pt x="290134" y="50601"/>
                  </a:lnTo>
                  <a:cubicBezTo>
                    <a:pt x="292121" y="48617"/>
                    <a:pt x="295102" y="49609"/>
                    <a:pt x="297089" y="49609"/>
                  </a:cubicBezTo>
                  <a:lnTo>
                    <a:pt x="318947" y="49609"/>
                  </a:lnTo>
                  <a:cubicBezTo>
                    <a:pt x="334844" y="19844"/>
                    <a:pt x="364651" y="0"/>
                    <a:pt x="399425" y="0"/>
                  </a:cubicBezTo>
                  <a:close/>
                </a:path>
              </a:pathLst>
            </a:custGeom>
            <a:solidFill>
              <a:srgbClr val="1D50A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3" name="isľíḋê">
              <a:extLst>
                <a:ext uri="{FF2B5EF4-FFF2-40B4-BE49-F238E27FC236}">
                  <a16:creationId xmlns:a16="http://schemas.microsoft.com/office/drawing/2014/main" id="{24ECF70D-CFEE-4131-B0BA-12D1CEF061DE}"/>
                </a:ext>
              </a:extLst>
            </p:cNvPr>
            <p:cNvSpPr/>
            <p:nvPr/>
          </p:nvSpPr>
          <p:spPr bwMode="auto">
            <a:xfrm>
              <a:off x="4420251" y="1733949"/>
              <a:ext cx="599237" cy="609685"/>
            </a:xfrm>
            <a:custGeom>
              <a:avLst/>
              <a:gdLst>
                <a:gd name="connsiteX0" fmla="*/ 107114 w 583106"/>
                <a:gd name="connsiteY0" fmla="*/ 531742 h 593272"/>
                <a:gd name="connsiteX1" fmla="*/ 93658 w 583106"/>
                <a:gd name="connsiteY1" fmla="*/ 537384 h 593272"/>
                <a:gd name="connsiteX2" fmla="*/ 93658 w 583106"/>
                <a:gd name="connsiteY2" fmla="*/ 564253 h 593272"/>
                <a:gd name="connsiteX3" fmla="*/ 120571 w 583106"/>
                <a:gd name="connsiteY3" fmla="*/ 564253 h 593272"/>
                <a:gd name="connsiteX4" fmla="*/ 120571 w 583106"/>
                <a:gd name="connsiteY4" fmla="*/ 537384 h 593272"/>
                <a:gd name="connsiteX5" fmla="*/ 107114 w 583106"/>
                <a:gd name="connsiteY5" fmla="*/ 531742 h 593272"/>
                <a:gd name="connsiteX6" fmla="*/ 376735 w 583106"/>
                <a:gd name="connsiteY6" fmla="*/ 358966 h 593272"/>
                <a:gd name="connsiteX7" fmla="*/ 376735 w 583106"/>
                <a:gd name="connsiteY7" fmla="*/ 406243 h 593272"/>
                <a:gd name="connsiteX8" fmla="*/ 476812 w 583106"/>
                <a:gd name="connsiteY8" fmla="*/ 406243 h 593272"/>
                <a:gd name="connsiteX9" fmla="*/ 476812 w 583106"/>
                <a:gd name="connsiteY9" fmla="*/ 358966 h 593272"/>
                <a:gd name="connsiteX10" fmla="*/ 234689 w 583106"/>
                <a:gd name="connsiteY10" fmla="*/ 106461 h 593272"/>
                <a:gd name="connsiteX11" fmla="*/ 363821 w 583106"/>
                <a:gd name="connsiteY11" fmla="*/ 106461 h 593272"/>
                <a:gd name="connsiteX12" fmla="*/ 457442 w 583106"/>
                <a:gd name="connsiteY12" fmla="*/ 184898 h 593272"/>
                <a:gd name="connsiteX13" fmla="*/ 478964 w 583106"/>
                <a:gd name="connsiteY13" fmla="*/ 280528 h 593272"/>
                <a:gd name="connsiteX14" fmla="*/ 485421 w 583106"/>
                <a:gd name="connsiteY14" fmla="*/ 283751 h 593272"/>
                <a:gd name="connsiteX15" fmla="*/ 490801 w 583106"/>
                <a:gd name="connsiteY15" fmla="*/ 237548 h 593272"/>
                <a:gd name="connsiteX16" fmla="*/ 581194 w 583106"/>
                <a:gd name="connsiteY16" fmla="*/ 237548 h 593272"/>
                <a:gd name="connsiteX17" fmla="*/ 581194 w 583106"/>
                <a:gd name="connsiteY17" fmla="*/ 281602 h 593272"/>
                <a:gd name="connsiteX18" fmla="*/ 489725 w 583106"/>
                <a:gd name="connsiteY18" fmla="*/ 286975 h 593272"/>
                <a:gd name="connsiteX19" fmla="*/ 517704 w 583106"/>
                <a:gd name="connsiteY19" fmla="*/ 335327 h 593272"/>
                <a:gd name="connsiteX20" fmla="*/ 517704 w 583106"/>
                <a:gd name="connsiteY20" fmla="*/ 423435 h 593272"/>
                <a:gd name="connsiteX21" fmla="*/ 473584 w 583106"/>
                <a:gd name="connsiteY21" fmla="*/ 479309 h 593272"/>
                <a:gd name="connsiteX22" fmla="*/ 473584 w 583106"/>
                <a:gd name="connsiteY22" fmla="*/ 535182 h 593272"/>
                <a:gd name="connsiteX23" fmla="*/ 418702 w 583106"/>
                <a:gd name="connsiteY23" fmla="*/ 570640 h 593272"/>
                <a:gd name="connsiteX24" fmla="*/ 362745 w 583106"/>
                <a:gd name="connsiteY24" fmla="*/ 535182 h 593272"/>
                <a:gd name="connsiteX25" fmla="*/ 362745 w 583106"/>
                <a:gd name="connsiteY25" fmla="*/ 485755 h 593272"/>
                <a:gd name="connsiteX26" fmla="*/ 180884 w 583106"/>
                <a:gd name="connsiteY26" fmla="*/ 485755 h 593272"/>
                <a:gd name="connsiteX27" fmla="*/ 180884 w 583106"/>
                <a:gd name="connsiteY27" fmla="*/ 407378 h 593272"/>
                <a:gd name="connsiteX28" fmla="*/ 178638 w 583106"/>
                <a:gd name="connsiteY28" fmla="*/ 407378 h 593272"/>
                <a:gd name="connsiteX29" fmla="*/ 178638 w 583106"/>
                <a:gd name="connsiteY29" fmla="*/ 386992 h 593272"/>
                <a:gd name="connsiteX30" fmla="*/ 180884 w 583106"/>
                <a:gd name="connsiteY30" fmla="*/ 386992 h 593272"/>
                <a:gd name="connsiteX31" fmla="*/ 180884 w 583106"/>
                <a:gd name="connsiteY31" fmla="*/ 407318 h 593272"/>
                <a:gd name="connsiteX32" fmla="*/ 349832 w 583106"/>
                <a:gd name="connsiteY32" fmla="*/ 407318 h 593272"/>
                <a:gd name="connsiteX33" fmla="*/ 349832 w 583106"/>
                <a:gd name="connsiteY33" fmla="*/ 386902 h 593272"/>
                <a:gd name="connsiteX34" fmla="*/ 180884 w 583106"/>
                <a:gd name="connsiteY34" fmla="*/ 386902 h 593272"/>
                <a:gd name="connsiteX35" fmla="*/ 180884 w 583106"/>
                <a:gd name="connsiteY35" fmla="*/ 380455 h 593272"/>
                <a:gd name="connsiteX36" fmla="*/ 350908 w 583106"/>
                <a:gd name="connsiteY36" fmla="*/ 380455 h 593272"/>
                <a:gd name="connsiteX37" fmla="*/ 350908 w 583106"/>
                <a:gd name="connsiteY37" fmla="*/ 360040 h 593272"/>
                <a:gd name="connsiteX38" fmla="*/ 180885 w 583106"/>
                <a:gd name="connsiteY38" fmla="*/ 360040 h 593272"/>
                <a:gd name="connsiteX39" fmla="*/ 180885 w 583106"/>
                <a:gd name="connsiteY39" fmla="*/ 380426 h 593272"/>
                <a:gd name="connsiteX40" fmla="*/ 179848 w 583106"/>
                <a:gd name="connsiteY40" fmla="*/ 380426 h 593272"/>
                <a:gd name="connsiteX41" fmla="*/ 179848 w 583106"/>
                <a:gd name="connsiteY41" fmla="*/ 360040 h 593272"/>
                <a:gd name="connsiteX42" fmla="*/ 180884 w 583106"/>
                <a:gd name="connsiteY42" fmla="*/ 360040 h 593272"/>
                <a:gd name="connsiteX43" fmla="*/ 180884 w 583106"/>
                <a:gd name="connsiteY43" fmla="*/ 267634 h 593272"/>
                <a:gd name="connsiteX44" fmla="*/ 456366 w 583106"/>
                <a:gd name="connsiteY44" fmla="*/ 267634 h 593272"/>
                <a:gd name="connsiteX45" fmla="*/ 460670 w 583106"/>
                <a:gd name="connsiteY45" fmla="*/ 267634 h 593272"/>
                <a:gd name="connsiteX46" fmla="*/ 436996 w 583106"/>
                <a:gd name="connsiteY46" fmla="*/ 173079 h 593272"/>
                <a:gd name="connsiteX47" fmla="*/ 372430 w 583106"/>
                <a:gd name="connsiteY47" fmla="*/ 122578 h 593272"/>
                <a:gd name="connsiteX48" fmla="*/ 230385 w 583106"/>
                <a:gd name="connsiteY48" fmla="*/ 122578 h 593272"/>
                <a:gd name="connsiteX49" fmla="*/ 234689 w 583106"/>
                <a:gd name="connsiteY49" fmla="*/ 106461 h 593272"/>
                <a:gd name="connsiteX50" fmla="*/ 53826 w 583106"/>
                <a:gd name="connsiteY50" fmla="*/ 0 h 593272"/>
                <a:gd name="connsiteX51" fmla="*/ 53826 w 583106"/>
                <a:gd name="connsiteY51" fmla="*/ 85982 h 593272"/>
                <a:gd name="connsiteX52" fmla="*/ 107652 w 583106"/>
                <a:gd name="connsiteY52" fmla="*/ 117150 h 593272"/>
                <a:gd name="connsiteX53" fmla="*/ 160402 w 583106"/>
                <a:gd name="connsiteY53" fmla="*/ 85982 h 593272"/>
                <a:gd name="connsiteX54" fmla="*/ 160402 w 583106"/>
                <a:gd name="connsiteY54" fmla="*/ 0 h 593272"/>
                <a:gd name="connsiteX55" fmla="*/ 214228 w 583106"/>
                <a:gd name="connsiteY55" fmla="*/ 93505 h 593272"/>
                <a:gd name="connsiteX56" fmla="*/ 160402 w 583106"/>
                <a:gd name="connsiteY56" fmla="*/ 185935 h 593272"/>
                <a:gd name="connsiteX57" fmla="*/ 160402 w 583106"/>
                <a:gd name="connsiteY57" fmla="*/ 542758 h 593272"/>
                <a:gd name="connsiteX58" fmla="*/ 109805 w 583106"/>
                <a:gd name="connsiteY58" fmla="*/ 593272 h 593272"/>
                <a:gd name="connsiteX59" fmla="*/ 73204 w 583106"/>
                <a:gd name="connsiteY59" fmla="*/ 578225 h 593272"/>
                <a:gd name="connsiteX60" fmla="*/ 59209 w 583106"/>
                <a:gd name="connsiteY60" fmla="*/ 542758 h 593272"/>
                <a:gd name="connsiteX61" fmla="*/ 59209 w 583106"/>
                <a:gd name="connsiteY61" fmla="*/ 189159 h 593272"/>
                <a:gd name="connsiteX62" fmla="*/ 0 w 583106"/>
                <a:gd name="connsiteY62" fmla="*/ 93505 h 593272"/>
                <a:gd name="connsiteX63" fmla="*/ 53826 w 583106"/>
                <a:gd name="connsiteY63" fmla="*/ 0 h 59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83106" h="593272">
                  <a:moveTo>
                    <a:pt x="107114" y="531742"/>
                  </a:moveTo>
                  <a:cubicBezTo>
                    <a:pt x="102270" y="531742"/>
                    <a:pt x="97425" y="533623"/>
                    <a:pt x="93658" y="537384"/>
                  </a:cubicBezTo>
                  <a:cubicBezTo>
                    <a:pt x="86122" y="544908"/>
                    <a:pt x="86122" y="556730"/>
                    <a:pt x="93658" y="564253"/>
                  </a:cubicBezTo>
                  <a:cubicBezTo>
                    <a:pt x="101193" y="571777"/>
                    <a:pt x="113035" y="571777"/>
                    <a:pt x="120571" y="564253"/>
                  </a:cubicBezTo>
                  <a:cubicBezTo>
                    <a:pt x="128106" y="556730"/>
                    <a:pt x="128106" y="544908"/>
                    <a:pt x="120571" y="537384"/>
                  </a:cubicBezTo>
                  <a:cubicBezTo>
                    <a:pt x="116803" y="533623"/>
                    <a:pt x="111959" y="531742"/>
                    <a:pt x="107114" y="531742"/>
                  </a:cubicBezTo>
                  <a:close/>
                  <a:moveTo>
                    <a:pt x="376735" y="358966"/>
                  </a:moveTo>
                  <a:lnTo>
                    <a:pt x="376735" y="406243"/>
                  </a:lnTo>
                  <a:lnTo>
                    <a:pt x="476812" y="406243"/>
                  </a:lnTo>
                  <a:lnTo>
                    <a:pt x="476812" y="358966"/>
                  </a:lnTo>
                  <a:close/>
                  <a:moveTo>
                    <a:pt x="234689" y="106461"/>
                  </a:moveTo>
                  <a:lnTo>
                    <a:pt x="363821" y="106461"/>
                  </a:lnTo>
                  <a:cubicBezTo>
                    <a:pt x="414398" y="105386"/>
                    <a:pt x="448833" y="138695"/>
                    <a:pt x="457442" y="184898"/>
                  </a:cubicBezTo>
                  <a:lnTo>
                    <a:pt x="478964" y="280528"/>
                  </a:lnTo>
                  <a:cubicBezTo>
                    <a:pt x="481116" y="281602"/>
                    <a:pt x="483269" y="282677"/>
                    <a:pt x="485421" y="283751"/>
                  </a:cubicBezTo>
                  <a:lnTo>
                    <a:pt x="490801" y="237548"/>
                  </a:lnTo>
                  <a:cubicBezTo>
                    <a:pt x="490801" y="237548"/>
                    <a:pt x="577965" y="205314"/>
                    <a:pt x="581194" y="237548"/>
                  </a:cubicBezTo>
                  <a:cubicBezTo>
                    <a:pt x="585498" y="269783"/>
                    <a:pt x="581194" y="281602"/>
                    <a:pt x="581194" y="281602"/>
                  </a:cubicBezTo>
                  <a:lnTo>
                    <a:pt x="489725" y="286975"/>
                  </a:lnTo>
                  <a:cubicBezTo>
                    <a:pt x="506943" y="298794"/>
                    <a:pt x="517704" y="315986"/>
                    <a:pt x="517704" y="335327"/>
                  </a:cubicBezTo>
                  <a:lnTo>
                    <a:pt x="517704" y="423435"/>
                  </a:lnTo>
                  <a:cubicBezTo>
                    <a:pt x="517704" y="448148"/>
                    <a:pt x="499410" y="469638"/>
                    <a:pt x="473584" y="479309"/>
                  </a:cubicBezTo>
                  <a:lnTo>
                    <a:pt x="473584" y="535182"/>
                  </a:lnTo>
                  <a:cubicBezTo>
                    <a:pt x="473584" y="554523"/>
                    <a:pt x="448833" y="570640"/>
                    <a:pt x="418702" y="570640"/>
                  </a:cubicBezTo>
                  <a:cubicBezTo>
                    <a:pt x="387496" y="570640"/>
                    <a:pt x="362745" y="554523"/>
                    <a:pt x="362745" y="535182"/>
                  </a:cubicBezTo>
                  <a:lnTo>
                    <a:pt x="362745" y="485755"/>
                  </a:lnTo>
                  <a:lnTo>
                    <a:pt x="180884" y="485755"/>
                  </a:lnTo>
                  <a:lnTo>
                    <a:pt x="180884" y="407378"/>
                  </a:lnTo>
                  <a:lnTo>
                    <a:pt x="178638" y="407378"/>
                  </a:lnTo>
                  <a:lnTo>
                    <a:pt x="178638" y="386992"/>
                  </a:lnTo>
                  <a:lnTo>
                    <a:pt x="180884" y="386992"/>
                  </a:lnTo>
                  <a:lnTo>
                    <a:pt x="180884" y="407318"/>
                  </a:lnTo>
                  <a:lnTo>
                    <a:pt x="349832" y="407318"/>
                  </a:lnTo>
                  <a:lnTo>
                    <a:pt x="349832" y="386902"/>
                  </a:lnTo>
                  <a:lnTo>
                    <a:pt x="180884" y="386902"/>
                  </a:lnTo>
                  <a:lnTo>
                    <a:pt x="180884" y="380455"/>
                  </a:lnTo>
                  <a:lnTo>
                    <a:pt x="350908" y="380455"/>
                  </a:lnTo>
                  <a:lnTo>
                    <a:pt x="350908" y="360040"/>
                  </a:lnTo>
                  <a:lnTo>
                    <a:pt x="180885" y="360040"/>
                  </a:lnTo>
                  <a:lnTo>
                    <a:pt x="180885" y="380426"/>
                  </a:lnTo>
                  <a:lnTo>
                    <a:pt x="179848" y="380426"/>
                  </a:lnTo>
                  <a:lnTo>
                    <a:pt x="179848" y="360040"/>
                  </a:lnTo>
                  <a:lnTo>
                    <a:pt x="180884" y="360040"/>
                  </a:lnTo>
                  <a:lnTo>
                    <a:pt x="180884" y="267634"/>
                  </a:lnTo>
                  <a:lnTo>
                    <a:pt x="456366" y="267634"/>
                  </a:lnTo>
                  <a:cubicBezTo>
                    <a:pt x="457442" y="267634"/>
                    <a:pt x="458518" y="267634"/>
                    <a:pt x="460670" y="267634"/>
                  </a:cubicBezTo>
                  <a:lnTo>
                    <a:pt x="436996" y="173079"/>
                  </a:lnTo>
                  <a:cubicBezTo>
                    <a:pt x="429463" y="141919"/>
                    <a:pt x="402561" y="122578"/>
                    <a:pt x="372430" y="122578"/>
                  </a:cubicBezTo>
                  <a:lnTo>
                    <a:pt x="230385" y="122578"/>
                  </a:lnTo>
                  <a:cubicBezTo>
                    <a:pt x="232537" y="117206"/>
                    <a:pt x="233613" y="111833"/>
                    <a:pt x="234689" y="106461"/>
                  </a:cubicBezTo>
                  <a:close/>
                  <a:moveTo>
                    <a:pt x="53826" y="0"/>
                  </a:moveTo>
                  <a:lnTo>
                    <a:pt x="53826" y="85982"/>
                  </a:lnTo>
                  <a:lnTo>
                    <a:pt x="107652" y="117150"/>
                  </a:lnTo>
                  <a:lnTo>
                    <a:pt x="160402" y="85982"/>
                  </a:lnTo>
                  <a:lnTo>
                    <a:pt x="160402" y="0"/>
                  </a:lnTo>
                  <a:cubicBezTo>
                    <a:pt x="192698" y="18271"/>
                    <a:pt x="214228" y="52664"/>
                    <a:pt x="214228" y="93505"/>
                  </a:cubicBezTo>
                  <a:cubicBezTo>
                    <a:pt x="214228" y="133271"/>
                    <a:pt x="192698" y="167664"/>
                    <a:pt x="160402" y="185935"/>
                  </a:cubicBezTo>
                  <a:lnTo>
                    <a:pt x="160402" y="542758"/>
                  </a:lnTo>
                  <a:cubicBezTo>
                    <a:pt x="160402" y="570702"/>
                    <a:pt x="137795" y="593272"/>
                    <a:pt x="109805" y="593272"/>
                  </a:cubicBezTo>
                  <a:cubicBezTo>
                    <a:pt x="95811" y="593272"/>
                    <a:pt x="82892" y="586824"/>
                    <a:pt x="73204" y="578225"/>
                  </a:cubicBezTo>
                  <a:cubicBezTo>
                    <a:pt x="64591" y="568552"/>
                    <a:pt x="59209" y="556730"/>
                    <a:pt x="59209" y="542758"/>
                  </a:cubicBezTo>
                  <a:lnTo>
                    <a:pt x="59209" y="189159"/>
                  </a:lnTo>
                  <a:cubicBezTo>
                    <a:pt x="23684" y="170888"/>
                    <a:pt x="0" y="134346"/>
                    <a:pt x="0" y="93505"/>
                  </a:cubicBezTo>
                  <a:cubicBezTo>
                    <a:pt x="0" y="52664"/>
                    <a:pt x="21531" y="18271"/>
                    <a:pt x="53826" y="0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islidê">
              <a:extLst>
                <a:ext uri="{FF2B5EF4-FFF2-40B4-BE49-F238E27FC236}">
                  <a16:creationId xmlns:a16="http://schemas.microsoft.com/office/drawing/2014/main" id="{A3E6DB83-E53E-4454-B308-2EAD0235521B}"/>
                </a:ext>
              </a:extLst>
            </p:cNvPr>
            <p:cNvSpPr/>
            <p:nvPr/>
          </p:nvSpPr>
          <p:spPr bwMode="auto">
            <a:xfrm>
              <a:off x="7107357" y="1818176"/>
              <a:ext cx="609685" cy="441230"/>
            </a:xfrm>
            <a:custGeom>
              <a:avLst/>
              <a:gdLst>
                <a:gd name="connsiteX0" fmla="*/ 315260 w 609120"/>
                <a:gd name="connsiteY0" fmla="*/ 291374 h 440822"/>
                <a:gd name="connsiteX1" fmla="*/ 305707 w 609120"/>
                <a:gd name="connsiteY1" fmla="*/ 300914 h 440822"/>
                <a:gd name="connsiteX2" fmla="*/ 305707 w 609120"/>
                <a:gd name="connsiteY2" fmla="*/ 333380 h 440822"/>
                <a:gd name="connsiteX3" fmla="*/ 315260 w 609120"/>
                <a:gd name="connsiteY3" fmla="*/ 342920 h 440822"/>
                <a:gd name="connsiteX4" fmla="*/ 382972 w 609120"/>
                <a:gd name="connsiteY4" fmla="*/ 342920 h 440822"/>
                <a:gd name="connsiteX5" fmla="*/ 392525 w 609120"/>
                <a:gd name="connsiteY5" fmla="*/ 333380 h 440822"/>
                <a:gd name="connsiteX6" fmla="*/ 392525 w 609120"/>
                <a:gd name="connsiteY6" fmla="*/ 300914 h 440822"/>
                <a:gd name="connsiteX7" fmla="*/ 382972 w 609120"/>
                <a:gd name="connsiteY7" fmla="*/ 291374 h 440822"/>
                <a:gd name="connsiteX8" fmla="*/ 66370 w 609120"/>
                <a:gd name="connsiteY8" fmla="*/ 291374 h 440822"/>
                <a:gd name="connsiteX9" fmla="*/ 56817 w 609120"/>
                <a:gd name="connsiteY9" fmla="*/ 300914 h 440822"/>
                <a:gd name="connsiteX10" fmla="*/ 56817 w 609120"/>
                <a:gd name="connsiteY10" fmla="*/ 333380 h 440822"/>
                <a:gd name="connsiteX11" fmla="*/ 66370 w 609120"/>
                <a:gd name="connsiteY11" fmla="*/ 342920 h 440822"/>
                <a:gd name="connsiteX12" fmla="*/ 134249 w 609120"/>
                <a:gd name="connsiteY12" fmla="*/ 342920 h 440822"/>
                <a:gd name="connsiteX13" fmla="*/ 143803 w 609120"/>
                <a:gd name="connsiteY13" fmla="*/ 333380 h 440822"/>
                <a:gd name="connsiteX14" fmla="*/ 143803 w 609120"/>
                <a:gd name="connsiteY14" fmla="*/ 300914 h 440822"/>
                <a:gd name="connsiteX15" fmla="*/ 134249 w 609120"/>
                <a:gd name="connsiteY15" fmla="*/ 291374 h 440822"/>
                <a:gd name="connsiteX16" fmla="*/ 126204 w 609120"/>
                <a:gd name="connsiteY16" fmla="*/ 118999 h 440822"/>
                <a:gd name="connsiteX17" fmla="*/ 99891 w 609120"/>
                <a:gd name="connsiteY17" fmla="*/ 136739 h 440822"/>
                <a:gd name="connsiteX18" fmla="*/ 64192 w 609120"/>
                <a:gd name="connsiteY18" fmla="*/ 223596 h 440822"/>
                <a:gd name="connsiteX19" fmla="*/ 76091 w 609120"/>
                <a:gd name="connsiteY19" fmla="*/ 241168 h 440822"/>
                <a:gd name="connsiteX20" fmla="*/ 374089 w 609120"/>
                <a:gd name="connsiteY20" fmla="*/ 241168 h 440822"/>
                <a:gd name="connsiteX21" fmla="*/ 385988 w 609120"/>
                <a:gd name="connsiteY21" fmla="*/ 223596 h 440822"/>
                <a:gd name="connsiteX22" fmla="*/ 350289 w 609120"/>
                <a:gd name="connsiteY22" fmla="*/ 136739 h 440822"/>
                <a:gd name="connsiteX23" fmla="*/ 323808 w 609120"/>
                <a:gd name="connsiteY23" fmla="*/ 118999 h 440822"/>
                <a:gd name="connsiteX24" fmla="*/ 114640 w 609120"/>
                <a:gd name="connsiteY24" fmla="*/ 99921 h 440822"/>
                <a:gd name="connsiteX25" fmla="*/ 335540 w 609120"/>
                <a:gd name="connsiteY25" fmla="*/ 99921 h 440822"/>
                <a:gd name="connsiteX26" fmla="*/ 379619 w 609120"/>
                <a:gd name="connsiteY26" fmla="*/ 129375 h 440822"/>
                <a:gd name="connsiteX27" fmla="*/ 403084 w 609120"/>
                <a:gd name="connsiteY27" fmla="*/ 186778 h 440822"/>
                <a:gd name="connsiteX28" fmla="*/ 425878 w 609120"/>
                <a:gd name="connsiteY28" fmla="*/ 180586 h 440822"/>
                <a:gd name="connsiteX29" fmla="*/ 431911 w 609120"/>
                <a:gd name="connsiteY29" fmla="*/ 179749 h 440822"/>
                <a:gd name="connsiteX30" fmla="*/ 450348 w 609120"/>
                <a:gd name="connsiteY30" fmla="*/ 199330 h 440822"/>
                <a:gd name="connsiteX31" fmla="*/ 450348 w 609120"/>
                <a:gd name="connsiteY31" fmla="*/ 212551 h 440822"/>
                <a:gd name="connsiteX32" fmla="*/ 426548 w 609120"/>
                <a:gd name="connsiteY32" fmla="*/ 236482 h 440822"/>
                <a:gd name="connsiteX33" fmla="*/ 423531 w 609120"/>
                <a:gd name="connsiteY33" fmla="*/ 236482 h 440822"/>
                <a:gd name="connsiteX34" fmla="*/ 427386 w 609120"/>
                <a:gd name="connsiteY34" fmla="*/ 245854 h 440822"/>
                <a:gd name="connsiteX35" fmla="*/ 438616 w 609120"/>
                <a:gd name="connsiteY35" fmla="*/ 302755 h 440822"/>
                <a:gd name="connsiteX36" fmla="*/ 438616 w 609120"/>
                <a:gd name="connsiteY36" fmla="*/ 416890 h 440822"/>
                <a:gd name="connsiteX37" fmla="*/ 414648 w 609120"/>
                <a:gd name="connsiteY37" fmla="*/ 440822 h 440822"/>
                <a:gd name="connsiteX38" fmla="*/ 383474 w 609120"/>
                <a:gd name="connsiteY38" fmla="*/ 440822 h 440822"/>
                <a:gd name="connsiteX39" fmla="*/ 359507 w 609120"/>
                <a:gd name="connsiteY39" fmla="*/ 416890 h 440822"/>
                <a:gd name="connsiteX40" fmla="*/ 359507 w 609120"/>
                <a:gd name="connsiteY40" fmla="*/ 388440 h 440822"/>
                <a:gd name="connsiteX41" fmla="*/ 90505 w 609120"/>
                <a:gd name="connsiteY41" fmla="*/ 388440 h 440822"/>
                <a:gd name="connsiteX42" fmla="*/ 90505 w 609120"/>
                <a:gd name="connsiteY42" fmla="*/ 416890 h 440822"/>
                <a:gd name="connsiteX43" fmla="*/ 66706 w 609120"/>
                <a:gd name="connsiteY43" fmla="*/ 440822 h 440822"/>
                <a:gd name="connsiteX44" fmla="*/ 35364 w 609120"/>
                <a:gd name="connsiteY44" fmla="*/ 440822 h 440822"/>
                <a:gd name="connsiteX45" fmla="*/ 11397 w 609120"/>
                <a:gd name="connsiteY45" fmla="*/ 416890 h 440822"/>
                <a:gd name="connsiteX46" fmla="*/ 11397 w 609120"/>
                <a:gd name="connsiteY46" fmla="*/ 302755 h 440822"/>
                <a:gd name="connsiteX47" fmla="*/ 22626 w 609120"/>
                <a:gd name="connsiteY47" fmla="*/ 245854 h 440822"/>
                <a:gd name="connsiteX48" fmla="*/ 26481 w 609120"/>
                <a:gd name="connsiteY48" fmla="*/ 236482 h 440822"/>
                <a:gd name="connsiteX49" fmla="*/ 23967 w 609120"/>
                <a:gd name="connsiteY49" fmla="*/ 236482 h 440822"/>
                <a:gd name="connsiteX50" fmla="*/ 0 w 609120"/>
                <a:gd name="connsiteY50" fmla="*/ 212551 h 440822"/>
                <a:gd name="connsiteX51" fmla="*/ 0 w 609120"/>
                <a:gd name="connsiteY51" fmla="*/ 199330 h 440822"/>
                <a:gd name="connsiteX52" fmla="*/ 18604 w 609120"/>
                <a:gd name="connsiteY52" fmla="*/ 179749 h 440822"/>
                <a:gd name="connsiteX53" fmla="*/ 24470 w 609120"/>
                <a:gd name="connsiteY53" fmla="*/ 180586 h 440822"/>
                <a:gd name="connsiteX54" fmla="*/ 46928 w 609120"/>
                <a:gd name="connsiteY54" fmla="*/ 186778 h 440822"/>
                <a:gd name="connsiteX55" fmla="*/ 70560 w 609120"/>
                <a:gd name="connsiteY55" fmla="*/ 129375 h 440822"/>
                <a:gd name="connsiteX56" fmla="*/ 114640 w 609120"/>
                <a:gd name="connsiteY56" fmla="*/ 99921 h 440822"/>
                <a:gd name="connsiteX57" fmla="*/ 508513 w 609120"/>
                <a:gd name="connsiteY57" fmla="*/ 53065 h 440822"/>
                <a:gd name="connsiteX58" fmla="*/ 519747 w 609120"/>
                <a:gd name="connsiteY58" fmla="*/ 53065 h 440822"/>
                <a:gd name="connsiteX59" fmla="*/ 535677 w 609120"/>
                <a:gd name="connsiteY59" fmla="*/ 56578 h 440822"/>
                <a:gd name="connsiteX60" fmla="*/ 540036 w 609120"/>
                <a:gd name="connsiteY60" fmla="*/ 68122 h 440822"/>
                <a:gd name="connsiteX61" fmla="*/ 535677 w 609120"/>
                <a:gd name="connsiteY61" fmla="*/ 79498 h 440822"/>
                <a:gd name="connsiteX62" fmla="*/ 524107 w 609120"/>
                <a:gd name="connsiteY62" fmla="*/ 82509 h 440822"/>
                <a:gd name="connsiteX63" fmla="*/ 515220 w 609120"/>
                <a:gd name="connsiteY63" fmla="*/ 82844 h 440822"/>
                <a:gd name="connsiteX64" fmla="*/ 508513 w 609120"/>
                <a:gd name="connsiteY64" fmla="*/ 82844 h 440822"/>
                <a:gd name="connsiteX65" fmla="*/ 504824 w 609120"/>
                <a:gd name="connsiteY65" fmla="*/ 79331 h 440822"/>
                <a:gd name="connsiteX66" fmla="*/ 504824 w 609120"/>
                <a:gd name="connsiteY66" fmla="*/ 56578 h 440822"/>
                <a:gd name="connsiteX67" fmla="*/ 508513 w 609120"/>
                <a:gd name="connsiteY67" fmla="*/ 53065 h 440822"/>
                <a:gd name="connsiteX68" fmla="*/ 486933 w 609120"/>
                <a:gd name="connsiteY68" fmla="*/ 33642 h 440822"/>
                <a:gd name="connsiteX69" fmla="*/ 481569 w 609120"/>
                <a:gd name="connsiteY69" fmla="*/ 38998 h 440822"/>
                <a:gd name="connsiteX70" fmla="*/ 481569 w 609120"/>
                <a:gd name="connsiteY70" fmla="*/ 133899 h 440822"/>
                <a:gd name="connsiteX71" fmla="*/ 486933 w 609120"/>
                <a:gd name="connsiteY71" fmla="*/ 139422 h 440822"/>
                <a:gd name="connsiteX72" fmla="*/ 499503 w 609120"/>
                <a:gd name="connsiteY72" fmla="*/ 139422 h 440822"/>
                <a:gd name="connsiteX73" fmla="*/ 504867 w 609120"/>
                <a:gd name="connsiteY73" fmla="*/ 133899 h 440822"/>
                <a:gd name="connsiteX74" fmla="*/ 504867 w 609120"/>
                <a:gd name="connsiteY74" fmla="*/ 106282 h 440822"/>
                <a:gd name="connsiteX75" fmla="*/ 508555 w 609120"/>
                <a:gd name="connsiteY75" fmla="*/ 102600 h 440822"/>
                <a:gd name="connsiteX76" fmla="*/ 524813 w 609120"/>
                <a:gd name="connsiteY76" fmla="*/ 102600 h 440822"/>
                <a:gd name="connsiteX77" fmla="*/ 553474 w 609120"/>
                <a:gd name="connsiteY77" fmla="*/ 93897 h 440822"/>
                <a:gd name="connsiteX78" fmla="*/ 563363 w 609120"/>
                <a:gd name="connsiteY78" fmla="*/ 67954 h 440822"/>
                <a:gd name="connsiteX79" fmla="*/ 553139 w 609120"/>
                <a:gd name="connsiteY79" fmla="*/ 42178 h 440822"/>
                <a:gd name="connsiteX80" fmla="*/ 518276 w 609120"/>
                <a:gd name="connsiteY80" fmla="*/ 33642 h 440822"/>
                <a:gd name="connsiteX81" fmla="*/ 465814 w 609120"/>
                <a:gd name="connsiteY81" fmla="*/ 0 h 440822"/>
                <a:gd name="connsiteX82" fmla="*/ 579118 w 609120"/>
                <a:gd name="connsiteY82" fmla="*/ 0 h 440822"/>
                <a:gd name="connsiteX83" fmla="*/ 609120 w 609120"/>
                <a:gd name="connsiteY83" fmla="*/ 29793 h 440822"/>
                <a:gd name="connsiteX84" fmla="*/ 609120 w 609120"/>
                <a:gd name="connsiteY84" fmla="*/ 143105 h 440822"/>
                <a:gd name="connsiteX85" fmla="*/ 579118 w 609120"/>
                <a:gd name="connsiteY85" fmla="*/ 173065 h 440822"/>
                <a:gd name="connsiteX86" fmla="*/ 533528 w 609120"/>
                <a:gd name="connsiteY86" fmla="*/ 173065 h 440822"/>
                <a:gd name="connsiteX87" fmla="*/ 533528 w 609120"/>
                <a:gd name="connsiteY87" fmla="*/ 427138 h 440822"/>
                <a:gd name="connsiteX88" fmla="*/ 522466 w 609120"/>
                <a:gd name="connsiteY88" fmla="*/ 438352 h 440822"/>
                <a:gd name="connsiteX89" fmla="*/ 511236 w 609120"/>
                <a:gd name="connsiteY89" fmla="*/ 427138 h 440822"/>
                <a:gd name="connsiteX90" fmla="*/ 511236 w 609120"/>
                <a:gd name="connsiteY90" fmla="*/ 173065 h 440822"/>
                <a:gd name="connsiteX91" fmla="*/ 465814 w 609120"/>
                <a:gd name="connsiteY91" fmla="*/ 173065 h 440822"/>
                <a:gd name="connsiteX92" fmla="*/ 435812 w 609120"/>
                <a:gd name="connsiteY92" fmla="*/ 143105 h 440822"/>
                <a:gd name="connsiteX93" fmla="*/ 435812 w 609120"/>
                <a:gd name="connsiteY93" fmla="*/ 29793 h 440822"/>
                <a:gd name="connsiteX94" fmla="*/ 465814 w 609120"/>
                <a:gd name="connsiteY94" fmla="*/ 0 h 44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609120" h="440822">
                  <a:moveTo>
                    <a:pt x="315260" y="291374"/>
                  </a:moveTo>
                  <a:cubicBezTo>
                    <a:pt x="309897" y="291374"/>
                    <a:pt x="305707" y="295558"/>
                    <a:pt x="305707" y="300914"/>
                  </a:cubicBezTo>
                  <a:lnTo>
                    <a:pt x="305707" y="333380"/>
                  </a:lnTo>
                  <a:cubicBezTo>
                    <a:pt x="305707" y="338736"/>
                    <a:pt x="309897" y="342920"/>
                    <a:pt x="315260" y="342920"/>
                  </a:cubicBezTo>
                  <a:lnTo>
                    <a:pt x="382972" y="342920"/>
                  </a:lnTo>
                  <a:cubicBezTo>
                    <a:pt x="388335" y="342920"/>
                    <a:pt x="392525" y="338736"/>
                    <a:pt x="392525" y="333380"/>
                  </a:cubicBezTo>
                  <a:lnTo>
                    <a:pt x="392525" y="300914"/>
                  </a:lnTo>
                  <a:cubicBezTo>
                    <a:pt x="392525" y="295558"/>
                    <a:pt x="388335" y="291374"/>
                    <a:pt x="382972" y="291374"/>
                  </a:cubicBezTo>
                  <a:close/>
                  <a:moveTo>
                    <a:pt x="66370" y="291374"/>
                  </a:moveTo>
                  <a:cubicBezTo>
                    <a:pt x="61175" y="291374"/>
                    <a:pt x="56817" y="295558"/>
                    <a:pt x="56817" y="300914"/>
                  </a:cubicBezTo>
                  <a:lnTo>
                    <a:pt x="56817" y="333380"/>
                  </a:lnTo>
                  <a:cubicBezTo>
                    <a:pt x="56817" y="338736"/>
                    <a:pt x="61175" y="342920"/>
                    <a:pt x="66370" y="342920"/>
                  </a:cubicBezTo>
                  <a:lnTo>
                    <a:pt x="134249" y="342920"/>
                  </a:lnTo>
                  <a:cubicBezTo>
                    <a:pt x="139445" y="342920"/>
                    <a:pt x="143803" y="338736"/>
                    <a:pt x="143803" y="333380"/>
                  </a:cubicBezTo>
                  <a:lnTo>
                    <a:pt x="143803" y="300914"/>
                  </a:lnTo>
                  <a:cubicBezTo>
                    <a:pt x="143803" y="295558"/>
                    <a:pt x="139445" y="291374"/>
                    <a:pt x="134249" y="291374"/>
                  </a:cubicBezTo>
                  <a:close/>
                  <a:moveTo>
                    <a:pt x="126204" y="118999"/>
                  </a:moveTo>
                  <a:cubicBezTo>
                    <a:pt x="115646" y="118999"/>
                    <a:pt x="103913" y="127032"/>
                    <a:pt x="99891" y="136739"/>
                  </a:cubicBezTo>
                  <a:lnTo>
                    <a:pt x="64192" y="223596"/>
                  </a:lnTo>
                  <a:cubicBezTo>
                    <a:pt x="60169" y="233302"/>
                    <a:pt x="65532" y="241168"/>
                    <a:pt x="76091" y="241168"/>
                  </a:cubicBezTo>
                  <a:lnTo>
                    <a:pt x="374089" y="241168"/>
                  </a:lnTo>
                  <a:cubicBezTo>
                    <a:pt x="384648" y="241168"/>
                    <a:pt x="390011" y="233302"/>
                    <a:pt x="385988" y="223596"/>
                  </a:cubicBezTo>
                  <a:lnTo>
                    <a:pt x="350289" y="136739"/>
                  </a:lnTo>
                  <a:cubicBezTo>
                    <a:pt x="346267" y="127032"/>
                    <a:pt x="334367" y="118999"/>
                    <a:pt x="323808" y="118999"/>
                  </a:cubicBezTo>
                  <a:close/>
                  <a:moveTo>
                    <a:pt x="114640" y="99921"/>
                  </a:moveTo>
                  <a:lnTo>
                    <a:pt x="335540" y="99921"/>
                  </a:lnTo>
                  <a:cubicBezTo>
                    <a:pt x="353138" y="99921"/>
                    <a:pt x="372915" y="113142"/>
                    <a:pt x="379619" y="129375"/>
                  </a:cubicBezTo>
                  <a:lnTo>
                    <a:pt x="403084" y="186778"/>
                  </a:lnTo>
                  <a:lnTo>
                    <a:pt x="425878" y="180586"/>
                  </a:lnTo>
                  <a:cubicBezTo>
                    <a:pt x="427889" y="180084"/>
                    <a:pt x="429900" y="179749"/>
                    <a:pt x="431911" y="179749"/>
                  </a:cubicBezTo>
                  <a:cubicBezTo>
                    <a:pt x="442638" y="179749"/>
                    <a:pt x="450348" y="187949"/>
                    <a:pt x="450348" y="199330"/>
                  </a:cubicBezTo>
                  <a:lnTo>
                    <a:pt x="450348" y="212551"/>
                  </a:lnTo>
                  <a:cubicBezTo>
                    <a:pt x="450348" y="225772"/>
                    <a:pt x="439621" y="236482"/>
                    <a:pt x="426548" y="236482"/>
                  </a:cubicBezTo>
                  <a:lnTo>
                    <a:pt x="423531" y="236482"/>
                  </a:lnTo>
                  <a:lnTo>
                    <a:pt x="427386" y="245854"/>
                  </a:lnTo>
                  <a:cubicBezTo>
                    <a:pt x="433588" y="260916"/>
                    <a:pt x="438616" y="286521"/>
                    <a:pt x="438616" y="302755"/>
                  </a:cubicBezTo>
                  <a:lnTo>
                    <a:pt x="438616" y="416890"/>
                  </a:lnTo>
                  <a:cubicBezTo>
                    <a:pt x="438616" y="430111"/>
                    <a:pt x="427889" y="440822"/>
                    <a:pt x="414648" y="440822"/>
                  </a:cubicBezTo>
                  <a:lnTo>
                    <a:pt x="383474" y="440822"/>
                  </a:lnTo>
                  <a:cubicBezTo>
                    <a:pt x="370234" y="440822"/>
                    <a:pt x="359507" y="430111"/>
                    <a:pt x="359507" y="416890"/>
                  </a:cubicBezTo>
                  <a:lnTo>
                    <a:pt x="359507" y="388440"/>
                  </a:lnTo>
                  <a:lnTo>
                    <a:pt x="90505" y="388440"/>
                  </a:lnTo>
                  <a:lnTo>
                    <a:pt x="90505" y="416890"/>
                  </a:lnTo>
                  <a:cubicBezTo>
                    <a:pt x="90505" y="430111"/>
                    <a:pt x="79779" y="440822"/>
                    <a:pt x="66706" y="440822"/>
                  </a:cubicBezTo>
                  <a:lnTo>
                    <a:pt x="35364" y="440822"/>
                  </a:lnTo>
                  <a:cubicBezTo>
                    <a:pt x="22123" y="440822"/>
                    <a:pt x="11397" y="430111"/>
                    <a:pt x="11397" y="416890"/>
                  </a:cubicBezTo>
                  <a:lnTo>
                    <a:pt x="11397" y="302755"/>
                  </a:lnTo>
                  <a:cubicBezTo>
                    <a:pt x="11397" y="286521"/>
                    <a:pt x="16425" y="260916"/>
                    <a:pt x="22626" y="245854"/>
                  </a:cubicBezTo>
                  <a:lnTo>
                    <a:pt x="26481" y="236482"/>
                  </a:lnTo>
                  <a:lnTo>
                    <a:pt x="23967" y="236482"/>
                  </a:lnTo>
                  <a:cubicBezTo>
                    <a:pt x="10726" y="236482"/>
                    <a:pt x="0" y="225772"/>
                    <a:pt x="0" y="212551"/>
                  </a:cubicBezTo>
                  <a:lnTo>
                    <a:pt x="0" y="199330"/>
                  </a:lnTo>
                  <a:cubicBezTo>
                    <a:pt x="0" y="187949"/>
                    <a:pt x="7877" y="179749"/>
                    <a:pt x="18604" y="179749"/>
                  </a:cubicBezTo>
                  <a:cubicBezTo>
                    <a:pt x="20447" y="179749"/>
                    <a:pt x="22458" y="180084"/>
                    <a:pt x="24470" y="180586"/>
                  </a:cubicBezTo>
                  <a:lnTo>
                    <a:pt x="46928" y="186778"/>
                  </a:lnTo>
                  <a:lnTo>
                    <a:pt x="70560" y="129375"/>
                  </a:lnTo>
                  <a:cubicBezTo>
                    <a:pt x="77265" y="113142"/>
                    <a:pt x="97042" y="99921"/>
                    <a:pt x="114640" y="99921"/>
                  </a:cubicBezTo>
                  <a:close/>
                  <a:moveTo>
                    <a:pt x="508513" y="53065"/>
                  </a:moveTo>
                  <a:lnTo>
                    <a:pt x="519747" y="53065"/>
                  </a:lnTo>
                  <a:cubicBezTo>
                    <a:pt x="527293" y="53065"/>
                    <a:pt x="532658" y="54236"/>
                    <a:pt x="535677" y="56578"/>
                  </a:cubicBezTo>
                  <a:cubicBezTo>
                    <a:pt x="538527" y="58753"/>
                    <a:pt x="540036" y="62601"/>
                    <a:pt x="540036" y="68122"/>
                  </a:cubicBezTo>
                  <a:cubicBezTo>
                    <a:pt x="540036" y="73475"/>
                    <a:pt x="538527" y="77323"/>
                    <a:pt x="535677" y="79498"/>
                  </a:cubicBezTo>
                  <a:cubicBezTo>
                    <a:pt x="533162" y="81338"/>
                    <a:pt x="526454" y="82342"/>
                    <a:pt x="524107" y="82509"/>
                  </a:cubicBezTo>
                  <a:cubicBezTo>
                    <a:pt x="521592" y="82677"/>
                    <a:pt x="517735" y="82844"/>
                    <a:pt x="515220" y="82844"/>
                  </a:cubicBezTo>
                  <a:lnTo>
                    <a:pt x="508513" y="82844"/>
                  </a:lnTo>
                  <a:cubicBezTo>
                    <a:pt x="506501" y="82844"/>
                    <a:pt x="504824" y="81338"/>
                    <a:pt x="504824" y="79331"/>
                  </a:cubicBezTo>
                  <a:lnTo>
                    <a:pt x="504824" y="56578"/>
                  </a:lnTo>
                  <a:cubicBezTo>
                    <a:pt x="504824" y="54738"/>
                    <a:pt x="506501" y="53065"/>
                    <a:pt x="508513" y="53065"/>
                  </a:cubicBezTo>
                  <a:close/>
                  <a:moveTo>
                    <a:pt x="486933" y="33642"/>
                  </a:moveTo>
                  <a:cubicBezTo>
                    <a:pt x="483916" y="33642"/>
                    <a:pt x="481569" y="35985"/>
                    <a:pt x="481569" y="38998"/>
                  </a:cubicBezTo>
                  <a:lnTo>
                    <a:pt x="481569" y="133899"/>
                  </a:lnTo>
                  <a:cubicBezTo>
                    <a:pt x="481569" y="136912"/>
                    <a:pt x="483916" y="139422"/>
                    <a:pt x="486933" y="139422"/>
                  </a:cubicBezTo>
                  <a:lnTo>
                    <a:pt x="499503" y="139422"/>
                  </a:lnTo>
                  <a:cubicBezTo>
                    <a:pt x="502520" y="139422"/>
                    <a:pt x="504867" y="136912"/>
                    <a:pt x="504867" y="133899"/>
                  </a:cubicBezTo>
                  <a:lnTo>
                    <a:pt x="504867" y="106282"/>
                  </a:lnTo>
                  <a:cubicBezTo>
                    <a:pt x="504867" y="104274"/>
                    <a:pt x="506543" y="102600"/>
                    <a:pt x="508555" y="102600"/>
                  </a:cubicBezTo>
                  <a:lnTo>
                    <a:pt x="524813" y="102600"/>
                  </a:lnTo>
                  <a:cubicBezTo>
                    <a:pt x="537383" y="102600"/>
                    <a:pt x="546937" y="99755"/>
                    <a:pt x="553474" y="93897"/>
                  </a:cubicBezTo>
                  <a:cubicBezTo>
                    <a:pt x="560011" y="87871"/>
                    <a:pt x="563363" y="79335"/>
                    <a:pt x="563363" y="67954"/>
                  </a:cubicBezTo>
                  <a:cubicBezTo>
                    <a:pt x="563363" y="56572"/>
                    <a:pt x="559843" y="47869"/>
                    <a:pt x="553139" y="42178"/>
                  </a:cubicBezTo>
                  <a:cubicBezTo>
                    <a:pt x="546770" y="36822"/>
                    <a:pt x="539060" y="33642"/>
                    <a:pt x="518276" y="33642"/>
                  </a:cubicBezTo>
                  <a:close/>
                  <a:moveTo>
                    <a:pt x="465814" y="0"/>
                  </a:moveTo>
                  <a:lnTo>
                    <a:pt x="579118" y="0"/>
                  </a:lnTo>
                  <a:cubicBezTo>
                    <a:pt x="595711" y="0"/>
                    <a:pt x="609120" y="13390"/>
                    <a:pt x="609120" y="29793"/>
                  </a:cubicBezTo>
                  <a:lnTo>
                    <a:pt x="609120" y="143105"/>
                  </a:lnTo>
                  <a:cubicBezTo>
                    <a:pt x="609120" y="159507"/>
                    <a:pt x="595711" y="173065"/>
                    <a:pt x="579118" y="173065"/>
                  </a:cubicBezTo>
                  <a:lnTo>
                    <a:pt x="533528" y="173065"/>
                  </a:lnTo>
                  <a:lnTo>
                    <a:pt x="533528" y="427138"/>
                  </a:lnTo>
                  <a:cubicBezTo>
                    <a:pt x="533528" y="433331"/>
                    <a:pt x="528668" y="438352"/>
                    <a:pt x="522466" y="438352"/>
                  </a:cubicBezTo>
                  <a:cubicBezTo>
                    <a:pt x="516265" y="438352"/>
                    <a:pt x="511236" y="433331"/>
                    <a:pt x="511236" y="427138"/>
                  </a:cubicBezTo>
                  <a:lnTo>
                    <a:pt x="511236" y="173065"/>
                  </a:lnTo>
                  <a:lnTo>
                    <a:pt x="465814" y="173065"/>
                  </a:lnTo>
                  <a:cubicBezTo>
                    <a:pt x="449220" y="173065"/>
                    <a:pt x="435812" y="159507"/>
                    <a:pt x="435812" y="143105"/>
                  </a:cubicBezTo>
                  <a:lnTo>
                    <a:pt x="435812" y="29793"/>
                  </a:lnTo>
                  <a:cubicBezTo>
                    <a:pt x="435812" y="13390"/>
                    <a:pt x="449220" y="0"/>
                    <a:pt x="465814" y="0"/>
                  </a:cubicBezTo>
                  <a:close/>
                </a:path>
              </a:pathLst>
            </a:custGeom>
            <a:solidFill>
              <a:srgbClr val="1D50A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" name="ïṡlîḋe">
              <a:extLst>
                <a:ext uri="{FF2B5EF4-FFF2-40B4-BE49-F238E27FC236}">
                  <a16:creationId xmlns:a16="http://schemas.microsoft.com/office/drawing/2014/main" id="{1782448D-D622-4787-A6C5-2B43C5896005}"/>
                </a:ext>
              </a:extLst>
            </p:cNvPr>
            <p:cNvSpPr/>
            <p:nvPr/>
          </p:nvSpPr>
          <p:spPr bwMode="auto">
            <a:xfrm>
              <a:off x="9799688" y="1734421"/>
              <a:ext cx="609685" cy="608741"/>
            </a:xfrm>
            <a:custGeom>
              <a:avLst/>
              <a:gdLst>
                <a:gd name="connsiteX0" fmla="*/ 498997 w 602948"/>
                <a:gd name="connsiteY0" fmla="*/ 461540 h 602015"/>
                <a:gd name="connsiteX1" fmla="*/ 442833 w 602948"/>
                <a:gd name="connsiteY1" fmla="*/ 517601 h 602015"/>
                <a:gd name="connsiteX2" fmla="*/ 498997 w 602948"/>
                <a:gd name="connsiteY2" fmla="*/ 573662 h 602015"/>
                <a:gd name="connsiteX3" fmla="*/ 555160 w 602948"/>
                <a:gd name="connsiteY3" fmla="*/ 517601 h 602015"/>
                <a:gd name="connsiteX4" fmla="*/ 498997 w 602948"/>
                <a:gd name="connsiteY4" fmla="*/ 461540 h 602015"/>
                <a:gd name="connsiteX5" fmla="*/ 498997 w 602948"/>
                <a:gd name="connsiteY5" fmla="*/ 432543 h 602015"/>
                <a:gd name="connsiteX6" fmla="*/ 583565 w 602948"/>
                <a:gd name="connsiteY6" fmla="*/ 517601 h 602015"/>
                <a:gd name="connsiteX7" fmla="*/ 498997 w 602948"/>
                <a:gd name="connsiteY7" fmla="*/ 602015 h 602015"/>
                <a:gd name="connsiteX8" fmla="*/ 413782 w 602948"/>
                <a:gd name="connsiteY8" fmla="*/ 517601 h 602015"/>
                <a:gd name="connsiteX9" fmla="*/ 498997 w 602948"/>
                <a:gd name="connsiteY9" fmla="*/ 432543 h 602015"/>
                <a:gd name="connsiteX10" fmla="*/ 184629 w 602948"/>
                <a:gd name="connsiteY10" fmla="*/ 264937 h 602015"/>
                <a:gd name="connsiteX11" fmla="*/ 174946 w 602948"/>
                <a:gd name="connsiteY11" fmla="*/ 274606 h 602015"/>
                <a:gd name="connsiteX12" fmla="*/ 184629 w 602948"/>
                <a:gd name="connsiteY12" fmla="*/ 284275 h 602015"/>
                <a:gd name="connsiteX13" fmla="*/ 418320 w 602948"/>
                <a:gd name="connsiteY13" fmla="*/ 284275 h 602015"/>
                <a:gd name="connsiteX14" fmla="*/ 428003 w 602948"/>
                <a:gd name="connsiteY14" fmla="*/ 274606 h 602015"/>
                <a:gd name="connsiteX15" fmla="*/ 418320 w 602948"/>
                <a:gd name="connsiteY15" fmla="*/ 264937 h 602015"/>
                <a:gd name="connsiteX16" fmla="*/ 184629 w 602948"/>
                <a:gd name="connsiteY16" fmla="*/ 230128 h 602015"/>
                <a:gd name="connsiteX17" fmla="*/ 174946 w 602948"/>
                <a:gd name="connsiteY17" fmla="*/ 239797 h 602015"/>
                <a:gd name="connsiteX18" fmla="*/ 184629 w 602948"/>
                <a:gd name="connsiteY18" fmla="*/ 249466 h 602015"/>
                <a:gd name="connsiteX19" fmla="*/ 418320 w 602948"/>
                <a:gd name="connsiteY19" fmla="*/ 249466 h 602015"/>
                <a:gd name="connsiteX20" fmla="*/ 428003 w 602948"/>
                <a:gd name="connsiteY20" fmla="*/ 239797 h 602015"/>
                <a:gd name="connsiteX21" fmla="*/ 418320 w 602948"/>
                <a:gd name="connsiteY21" fmla="*/ 230128 h 602015"/>
                <a:gd name="connsiteX22" fmla="*/ 499014 w 602948"/>
                <a:gd name="connsiteY22" fmla="*/ 211434 h 602015"/>
                <a:gd name="connsiteX23" fmla="*/ 458990 w 602948"/>
                <a:gd name="connsiteY23" fmla="*/ 251400 h 602015"/>
                <a:gd name="connsiteX24" fmla="*/ 499014 w 602948"/>
                <a:gd name="connsiteY24" fmla="*/ 291366 h 602015"/>
                <a:gd name="connsiteX25" fmla="*/ 539038 w 602948"/>
                <a:gd name="connsiteY25" fmla="*/ 251400 h 602015"/>
                <a:gd name="connsiteX26" fmla="*/ 499014 w 602948"/>
                <a:gd name="connsiteY26" fmla="*/ 211434 h 602015"/>
                <a:gd name="connsiteX27" fmla="*/ 104580 w 602948"/>
                <a:gd name="connsiteY27" fmla="*/ 211434 h 602015"/>
                <a:gd name="connsiteX28" fmla="*/ 63910 w 602948"/>
                <a:gd name="connsiteY28" fmla="*/ 251400 h 602015"/>
                <a:gd name="connsiteX29" fmla="*/ 104580 w 602948"/>
                <a:gd name="connsiteY29" fmla="*/ 291366 h 602015"/>
                <a:gd name="connsiteX30" fmla="*/ 144604 w 602948"/>
                <a:gd name="connsiteY30" fmla="*/ 251400 h 602015"/>
                <a:gd name="connsiteX31" fmla="*/ 104580 w 602948"/>
                <a:gd name="connsiteY31" fmla="*/ 211434 h 602015"/>
                <a:gd name="connsiteX32" fmla="*/ 431231 w 602948"/>
                <a:gd name="connsiteY32" fmla="*/ 85734 h 602015"/>
                <a:gd name="connsiteX33" fmla="*/ 388624 w 602948"/>
                <a:gd name="connsiteY33" fmla="*/ 127634 h 602015"/>
                <a:gd name="connsiteX34" fmla="*/ 473192 w 602948"/>
                <a:gd name="connsiteY34" fmla="*/ 127634 h 602015"/>
                <a:gd name="connsiteX35" fmla="*/ 431231 w 602948"/>
                <a:gd name="connsiteY35" fmla="*/ 85734 h 602015"/>
                <a:gd name="connsiteX36" fmla="*/ 172363 w 602948"/>
                <a:gd name="connsiteY36" fmla="*/ 29008 h 602015"/>
                <a:gd name="connsiteX37" fmla="*/ 91669 w 602948"/>
                <a:gd name="connsiteY37" fmla="*/ 130212 h 602015"/>
                <a:gd name="connsiteX38" fmla="*/ 118782 w 602948"/>
                <a:gd name="connsiteY38" fmla="*/ 127634 h 602015"/>
                <a:gd name="connsiteX39" fmla="*/ 369257 w 602948"/>
                <a:gd name="connsiteY39" fmla="*/ 127634 h 602015"/>
                <a:gd name="connsiteX40" fmla="*/ 431231 w 602948"/>
                <a:gd name="connsiteY40" fmla="*/ 66395 h 602015"/>
                <a:gd name="connsiteX41" fmla="*/ 492558 w 602948"/>
                <a:gd name="connsiteY41" fmla="*/ 127634 h 602015"/>
                <a:gd name="connsiteX42" fmla="*/ 492558 w 602948"/>
                <a:gd name="connsiteY42" fmla="*/ 128278 h 602015"/>
                <a:gd name="connsiteX43" fmla="*/ 511279 w 602948"/>
                <a:gd name="connsiteY43" fmla="*/ 130212 h 602015"/>
                <a:gd name="connsiteX44" fmla="*/ 431231 w 602948"/>
                <a:gd name="connsiteY44" fmla="*/ 29008 h 602015"/>
                <a:gd name="connsiteX45" fmla="*/ 172363 w 602948"/>
                <a:gd name="connsiteY45" fmla="*/ 0 h 602015"/>
                <a:gd name="connsiteX46" fmla="*/ 431231 w 602948"/>
                <a:gd name="connsiteY46" fmla="*/ 0 h 602015"/>
                <a:gd name="connsiteX47" fmla="*/ 542266 w 602948"/>
                <a:gd name="connsiteY47" fmla="*/ 140526 h 602015"/>
                <a:gd name="connsiteX48" fmla="*/ 602948 w 602948"/>
                <a:gd name="connsiteY48" fmla="*/ 251400 h 602015"/>
                <a:gd name="connsiteX49" fmla="*/ 484812 w 602948"/>
                <a:gd name="connsiteY49" fmla="*/ 375166 h 602015"/>
                <a:gd name="connsiteX50" fmla="*/ 431231 w 602948"/>
                <a:gd name="connsiteY50" fmla="*/ 375166 h 602015"/>
                <a:gd name="connsiteX51" fmla="*/ 431231 w 602948"/>
                <a:gd name="connsiteY51" fmla="*/ 389347 h 602015"/>
                <a:gd name="connsiteX52" fmla="*/ 330524 w 602948"/>
                <a:gd name="connsiteY52" fmla="*/ 389347 h 602015"/>
                <a:gd name="connsiteX53" fmla="*/ 330524 w 602948"/>
                <a:gd name="connsiteY53" fmla="*/ 578220 h 602015"/>
                <a:gd name="connsiteX54" fmla="*/ 378941 w 602948"/>
                <a:gd name="connsiteY54" fmla="*/ 578220 h 602015"/>
                <a:gd name="connsiteX55" fmla="*/ 378941 w 602948"/>
                <a:gd name="connsiteY55" fmla="*/ 597558 h 602015"/>
                <a:gd name="connsiteX56" fmla="*/ 224008 w 602948"/>
                <a:gd name="connsiteY56" fmla="*/ 597558 h 602015"/>
                <a:gd name="connsiteX57" fmla="*/ 224008 w 602948"/>
                <a:gd name="connsiteY57" fmla="*/ 578220 h 602015"/>
                <a:gd name="connsiteX58" fmla="*/ 273070 w 602948"/>
                <a:gd name="connsiteY58" fmla="*/ 578220 h 602015"/>
                <a:gd name="connsiteX59" fmla="*/ 273070 w 602948"/>
                <a:gd name="connsiteY59" fmla="*/ 389347 h 602015"/>
                <a:gd name="connsiteX60" fmla="*/ 172363 w 602948"/>
                <a:gd name="connsiteY60" fmla="*/ 389347 h 602015"/>
                <a:gd name="connsiteX61" fmla="*/ 172363 w 602948"/>
                <a:gd name="connsiteY61" fmla="*/ 375166 h 602015"/>
                <a:gd name="connsiteX62" fmla="*/ 132339 w 602948"/>
                <a:gd name="connsiteY62" fmla="*/ 375166 h 602015"/>
                <a:gd name="connsiteX63" fmla="*/ 132339 w 602948"/>
                <a:gd name="connsiteY63" fmla="*/ 421578 h 602015"/>
                <a:gd name="connsiteX64" fmla="*/ 36151 w 602948"/>
                <a:gd name="connsiteY64" fmla="*/ 421578 h 602015"/>
                <a:gd name="connsiteX65" fmla="*/ 36151 w 602948"/>
                <a:gd name="connsiteY65" fmla="*/ 344869 h 602015"/>
                <a:gd name="connsiteX66" fmla="*/ 0 w 602948"/>
                <a:gd name="connsiteY66" fmla="*/ 251400 h 602015"/>
                <a:gd name="connsiteX67" fmla="*/ 60682 w 602948"/>
                <a:gd name="connsiteY67" fmla="*/ 140526 h 602015"/>
                <a:gd name="connsiteX68" fmla="*/ 172363 w 602948"/>
                <a:gd name="connsiteY68" fmla="*/ 0 h 60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2948" h="602015">
                  <a:moveTo>
                    <a:pt x="498997" y="461540"/>
                  </a:moveTo>
                  <a:cubicBezTo>
                    <a:pt x="468010" y="461540"/>
                    <a:pt x="442833" y="486671"/>
                    <a:pt x="442833" y="517601"/>
                  </a:cubicBezTo>
                  <a:cubicBezTo>
                    <a:pt x="442833" y="548531"/>
                    <a:pt x="468010" y="573662"/>
                    <a:pt x="498997" y="573662"/>
                  </a:cubicBezTo>
                  <a:cubicBezTo>
                    <a:pt x="529984" y="573662"/>
                    <a:pt x="555160" y="548531"/>
                    <a:pt x="555160" y="517601"/>
                  </a:cubicBezTo>
                  <a:cubicBezTo>
                    <a:pt x="555160" y="486671"/>
                    <a:pt x="529984" y="461540"/>
                    <a:pt x="498997" y="461540"/>
                  </a:cubicBezTo>
                  <a:close/>
                  <a:moveTo>
                    <a:pt x="498997" y="432543"/>
                  </a:moveTo>
                  <a:cubicBezTo>
                    <a:pt x="545477" y="432543"/>
                    <a:pt x="583565" y="470561"/>
                    <a:pt x="583565" y="517601"/>
                  </a:cubicBezTo>
                  <a:cubicBezTo>
                    <a:pt x="583565" y="563997"/>
                    <a:pt x="545477" y="602015"/>
                    <a:pt x="498997" y="602015"/>
                  </a:cubicBezTo>
                  <a:cubicBezTo>
                    <a:pt x="451870" y="602015"/>
                    <a:pt x="413782" y="563997"/>
                    <a:pt x="413782" y="517601"/>
                  </a:cubicBezTo>
                  <a:cubicBezTo>
                    <a:pt x="413782" y="470561"/>
                    <a:pt x="451870" y="432543"/>
                    <a:pt x="498997" y="432543"/>
                  </a:cubicBezTo>
                  <a:close/>
                  <a:moveTo>
                    <a:pt x="184629" y="264937"/>
                  </a:moveTo>
                  <a:cubicBezTo>
                    <a:pt x="179464" y="264937"/>
                    <a:pt x="174946" y="269449"/>
                    <a:pt x="174946" y="274606"/>
                  </a:cubicBezTo>
                  <a:cubicBezTo>
                    <a:pt x="174946" y="280407"/>
                    <a:pt x="179464" y="284275"/>
                    <a:pt x="184629" y="284275"/>
                  </a:cubicBezTo>
                  <a:lnTo>
                    <a:pt x="418320" y="284275"/>
                  </a:lnTo>
                  <a:cubicBezTo>
                    <a:pt x="423484" y="284275"/>
                    <a:pt x="428003" y="280407"/>
                    <a:pt x="428003" y="274606"/>
                  </a:cubicBezTo>
                  <a:cubicBezTo>
                    <a:pt x="428003" y="269449"/>
                    <a:pt x="423484" y="264937"/>
                    <a:pt x="418320" y="264937"/>
                  </a:cubicBezTo>
                  <a:close/>
                  <a:moveTo>
                    <a:pt x="184629" y="230128"/>
                  </a:moveTo>
                  <a:cubicBezTo>
                    <a:pt x="179464" y="230128"/>
                    <a:pt x="174946" y="234640"/>
                    <a:pt x="174946" y="239797"/>
                  </a:cubicBezTo>
                  <a:cubicBezTo>
                    <a:pt x="174946" y="244954"/>
                    <a:pt x="179464" y="249466"/>
                    <a:pt x="184629" y="249466"/>
                  </a:cubicBezTo>
                  <a:lnTo>
                    <a:pt x="418320" y="249466"/>
                  </a:lnTo>
                  <a:cubicBezTo>
                    <a:pt x="423484" y="249466"/>
                    <a:pt x="428003" y="244954"/>
                    <a:pt x="428003" y="239797"/>
                  </a:cubicBezTo>
                  <a:cubicBezTo>
                    <a:pt x="428003" y="234640"/>
                    <a:pt x="423484" y="230128"/>
                    <a:pt x="418320" y="230128"/>
                  </a:cubicBezTo>
                  <a:close/>
                  <a:moveTo>
                    <a:pt x="499014" y="211434"/>
                  </a:moveTo>
                  <a:cubicBezTo>
                    <a:pt x="476420" y="211434"/>
                    <a:pt x="458990" y="229483"/>
                    <a:pt x="458990" y="251400"/>
                  </a:cubicBezTo>
                  <a:cubicBezTo>
                    <a:pt x="458990" y="273317"/>
                    <a:pt x="476420" y="291366"/>
                    <a:pt x="499014" y="291366"/>
                  </a:cubicBezTo>
                  <a:cubicBezTo>
                    <a:pt x="520963" y="291366"/>
                    <a:pt x="539038" y="273317"/>
                    <a:pt x="539038" y="251400"/>
                  </a:cubicBezTo>
                  <a:cubicBezTo>
                    <a:pt x="539038" y="229483"/>
                    <a:pt x="520963" y="211434"/>
                    <a:pt x="499014" y="211434"/>
                  </a:cubicBezTo>
                  <a:close/>
                  <a:moveTo>
                    <a:pt x="104580" y="211434"/>
                  </a:moveTo>
                  <a:cubicBezTo>
                    <a:pt x="81986" y="211434"/>
                    <a:pt x="63910" y="229483"/>
                    <a:pt x="63910" y="251400"/>
                  </a:cubicBezTo>
                  <a:cubicBezTo>
                    <a:pt x="63910" y="273317"/>
                    <a:pt x="81986" y="291366"/>
                    <a:pt x="104580" y="291366"/>
                  </a:cubicBezTo>
                  <a:cubicBezTo>
                    <a:pt x="126529" y="291366"/>
                    <a:pt x="144604" y="273317"/>
                    <a:pt x="144604" y="251400"/>
                  </a:cubicBezTo>
                  <a:cubicBezTo>
                    <a:pt x="144604" y="229483"/>
                    <a:pt x="126529" y="211434"/>
                    <a:pt x="104580" y="211434"/>
                  </a:cubicBezTo>
                  <a:close/>
                  <a:moveTo>
                    <a:pt x="431231" y="85734"/>
                  </a:moveTo>
                  <a:cubicBezTo>
                    <a:pt x="407345" y="85734"/>
                    <a:pt x="388624" y="104428"/>
                    <a:pt x="388624" y="127634"/>
                  </a:cubicBezTo>
                  <a:lnTo>
                    <a:pt x="473192" y="127634"/>
                  </a:lnTo>
                  <a:cubicBezTo>
                    <a:pt x="473192" y="104428"/>
                    <a:pt x="454471" y="85734"/>
                    <a:pt x="431231" y="85734"/>
                  </a:cubicBezTo>
                  <a:close/>
                  <a:moveTo>
                    <a:pt x="172363" y="29008"/>
                  </a:moveTo>
                  <a:cubicBezTo>
                    <a:pt x="135567" y="29008"/>
                    <a:pt x="103935" y="72197"/>
                    <a:pt x="91669" y="130212"/>
                  </a:cubicBezTo>
                  <a:cubicBezTo>
                    <a:pt x="100061" y="128923"/>
                    <a:pt x="109099" y="127634"/>
                    <a:pt x="118782" y="127634"/>
                  </a:cubicBezTo>
                  <a:lnTo>
                    <a:pt x="369257" y="127634"/>
                  </a:lnTo>
                  <a:cubicBezTo>
                    <a:pt x="369257" y="94114"/>
                    <a:pt x="397016" y="66395"/>
                    <a:pt x="431231" y="66395"/>
                  </a:cubicBezTo>
                  <a:cubicBezTo>
                    <a:pt x="464800" y="66395"/>
                    <a:pt x="492558" y="94114"/>
                    <a:pt x="492558" y="127634"/>
                  </a:cubicBezTo>
                  <a:cubicBezTo>
                    <a:pt x="492558" y="128278"/>
                    <a:pt x="492558" y="128278"/>
                    <a:pt x="492558" y="128278"/>
                  </a:cubicBezTo>
                  <a:cubicBezTo>
                    <a:pt x="499014" y="128923"/>
                    <a:pt x="505469" y="128923"/>
                    <a:pt x="511279" y="130212"/>
                  </a:cubicBezTo>
                  <a:cubicBezTo>
                    <a:pt x="499659" y="72197"/>
                    <a:pt x="467382" y="29008"/>
                    <a:pt x="431231" y="29008"/>
                  </a:cubicBezTo>
                  <a:close/>
                  <a:moveTo>
                    <a:pt x="172363" y="0"/>
                  </a:moveTo>
                  <a:lnTo>
                    <a:pt x="431231" y="0"/>
                  </a:lnTo>
                  <a:cubicBezTo>
                    <a:pt x="486103" y="0"/>
                    <a:pt x="531292" y="59305"/>
                    <a:pt x="542266" y="140526"/>
                  </a:cubicBezTo>
                  <a:cubicBezTo>
                    <a:pt x="582290" y="161154"/>
                    <a:pt x="602948" y="203054"/>
                    <a:pt x="602948" y="251400"/>
                  </a:cubicBezTo>
                  <a:cubicBezTo>
                    <a:pt x="602948" y="319729"/>
                    <a:pt x="562278" y="375166"/>
                    <a:pt x="484812" y="375166"/>
                  </a:cubicBezTo>
                  <a:lnTo>
                    <a:pt x="431231" y="375166"/>
                  </a:lnTo>
                  <a:lnTo>
                    <a:pt x="431231" y="389347"/>
                  </a:lnTo>
                  <a:lnTo>
                    <a:pt x="330524" y="389347"/>
                  </a:lnTo>
                  <a:lnTo>
                    <a:pt x="330524" y="578220"/>
                  </a:lnTo>
                  <a:lnTo>
                    <a:pt x="378941" y="578220"/>
                  </a:lnTo>
                  <a:lnTo>
                    <a:pt x="378941" y="597558"/>
                  </a:lnTo>
                  <a:lnTo>
                    <a:pt x="224008" y="597558"/>
                  </a:lnTo>
                  <a:lnTo>
                    <a:pt x="224008" y="578220"/>
                  </a:lnTo>
                  <a:lnTo>
                    <a:pt x="273070" y="578220"/>
                  </a:lnTo>
                  <a:lnTo>
                    <a:pt x="273070" y="389347"/>
                  </a:lnTo>
                  <a:lnTo>
                    <a:pt x="172363" y="389347"/>
                  </a:lnTo>
                  <a:lnTo>
                    <a:pt x="172363" y="375166"/>
                  </a:lnTo>
                  <a:lnTo>
                    <a:pt x="132339" y="375166"/>
                  </a:lnTo>
                  <a:lnTo>
                    <a:pt x="132339" y="421578"/>
                  </a:lnTo>
                  <a:lnTo>
                    <a:pt x="36151" y="421578"/>
                  </a:lnTo>
                  <a:lnTo>
                    <a:pt x="36151" y="344869"/>
                  </a:lnTo>
                  <a:cubicBezTo>
                    <a:pt x="12266" y="322307"/>
                    <a:pt x="0" y="288787"/>
                    <a:pt x="0" y="251400"/>
                  </a:cubicBezTo>
                  <a:cubicBezTo>
                    <a:pt x="0" y="203054"/>
                    <a:pt x="20658" y="161154"/>
                    <a:pt x="60682" y="140526"/>
                  </a:cubicBezTo>
                  <a:cubicBezTo>
                    <a:pt x="71657" y="59305"/>
                    <a:pt x="116846" y="0"/>
                    <a:pt x="172363" y="0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46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41">
            <a:extLst>
              <a:ext uri="{FF2B5EF4-FFF2-40B4-BE49-F238E27FC236}">
                <a16:creationId xmlns:a16="http://schemas.microsoft.com/office/drawing/2014/main" id="{7D0C16C6-DFB1-4530-9FF3-3164F5AC1120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EB920-53D3-42C6-BEDA-9F1365B92263}"/>
              </a:ext>
            </a:extLst>
          </p:cNvPr>
          <p:cNvSpPr/>
          <p:nvPr/>
        </p:nvSpPr>
        <p:spPr>
          <a:xfrm>
            <a:off x="475717" y="474118"/>
            <a:ext cx="2375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Data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1113DD4-DA1A-4815-B74B-52D846FCCB32}"/>
              </a:ext>
            </a:extLst>
          </p:cNvPr>
          <p:cNvSpPr txBox="1">
            <a:spLocks/>
          </p:cNvSpPr>
          <p:nvPr/>
        </p:nvSpPr>
        <p:spPr>
          <a:xfrm>
            <a:off x="588733" y="5411910"/>
            <a:ext cx="4086009" cy="150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Division of dataset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2DFDC1-2487-408F-A058-98BE2B08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08" y="1084681"/>
            <a:ext cx="7191475" cy="3413485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01ABFEA-B7E1-445B-A51C-65E53300CDF0}"/>
              </a:ext>
            </a:extLst>
          </p:cNvPr>
          <p:cNvSpPr txBox="1">
            <a:spLocks/>
          </p:cNvSpPr>
          <p:nvPr/>
        </p:nvSpPr>
        <p:spPr>
          <a:xfrm>
            <a:off x="588733" y="4523954"/>
            <a:ext cx="4086009" cy="137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TCGA-BRCA</a:t>
            </a:r>
            <a:endParaRPr lang="zh-CN" altLang="zh-CN" sz="2400" b="1" dirty="0"/>
          </a:p>
          <a:p>
            <a:r>
              <a:rPr lang="en-US" altLang="zh-CN" sz="2400" dirty="0"/>
              <a:t>1109 patients’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endParaRPr lang="zh-CN" altLang="zh-CN" sz="2400" dirty="0"/>
          </a:p>
          <a:p>
            <a:r>
              <a:rPr lang="en-US" altLang="zh-CN" sz="2400" dirty="0"/>
              <a:t>60484 genes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18EAA6C-120F-4BCA-91A7-310CF1C6629A}"/>
              </a:ext>
            </a:extLst>
          </p:cNvPr>
          <p:cNvSpPr txBox="1">
            <a:spLocks/>
          </p:cNvSpPr>
          <p:nvPr/>
        </p:nvSpPr>
        <p:spPr>
          <a:xfrm>
            <a:off x="4489810" y="4523953"/>
            <a:ext cx="4086009" cy="137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 </a:t>
            </a:r>
            <a:endParaRPr lang="zh-CN" altLang="zh-CN" sz="2400" b="1" dirty="0"/>
          </a:p>
          <a:p>
            <a:r>
              <a:rPr lang="en-US" altLang="zh-CN" sz="2400" dirty="0"/>
              <a:t>113 Normal tissue sample</a:t>
            </a:r>
            <a:endParaRPr lang="zh-CN" altLang="zh-CN" sz="2400" dirty="0"/>
          </a:p>
          <a:p>
            <a:r>
              <a:rPr lang="en-US" altLang="zh-CN" sz="2400" dirty="0"/>
              <a:t>1109 Tumor tissue sample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EE0D464-F0B9-4DD7-BF9B-552E3CC0FF19}"/>
              </a:ext>
            </a:extLst>
          </p:cNvPr>
          <p:cNvSpPr txBox="1">
            <a:spLocks/>
          </p:cNvSpPr>
          <p:nvPr/>
        </p:nvSpPr>
        <p:spPr>
          <a:xfrm>
            <a:off x="3632174" y="5432853"/>
            <a:ext cx="4086009" cy="137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training set : testing set=4</a:t>
            </a:r>
            <a:r>
              <a:rPr lang="zh-CN" altLang="zh-CN" sz="2400" dirty="0"/>
              <a:t>：</a:t>
            </a:r>
            <a:r>
              <a:rPr lang="en-US" altLang="zh-CN" sz="2400" dirty="0"/>
              <a:t>1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58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41">
            <a:extLst>
              <a:ext uri="{FF2B5EF4-FFF2-40B4-BE49-F238E27FC236}">
                <a16:creationId xmlns:a16="http://schemas.microsoft.com/office/drawing/2014/main" id="{7D0C16C6-DFB1-4530-9FF3-3164F5AC1120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EB920-53D3-42C6-BEDA-9F1365B92263}"/>
              </a:ext>
            </a:extLst>
          </p:cNvPr>
          <p:cNvSpPr/>
          <p:nvPr/>
        </p:nvSpPr>
        <p:spPr>
          <a:xfrm>
            <a:off x="475717" y="474118"/>
            <a:ext cx="2375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Data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01113DD4-DA1A-4815-B74B-52D846FCCB32}"/>
              </a:ext>
            </a:extLst>
          </p:cNvPr>
          <p:cNvSpPr txBox="1">
            <a:spLocks/>
          </p:cNvSpPr>
          <p:nvPr/>
        </p:nvSpPr>
        <p:spPr>
          <a:xfrm>
            <a:off x="588733" y="5411910"/>
            <a:ext cx="4086009" cy="150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Division of dataset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2DFDC1-2487-408F-A058-98BE2B08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08" y="1084681"/>
            <a:ext cx="7191475" cy="3413485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01ABFEA-B7E1-445B-A51C-65E53300CDF0}"/>
              </a:ext>
            </a:extLst>
          </p:cNvPr>
          <p:cNvSpPr txBox="1">
            <a:spLocks/>
          </p:cNvSpPr>
          <p:nvPr/>
        </p:nvSpPr>
        <p:spPr>
          <a:xfrm>
            <a:off x="588733" y="4523954"/>
            <a:ext cx="4086009" cy="137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TCGA-BRCA</a:t>
            </a:r>
            <a:endParaRPr lang="zh-CN" altLang="zh-CN" sz="2400" b="1" dirty="0"/>
          </a:p>
          <a:p>
            <a:r>
              <a:rPr lang="en-US" altLang="zh-CN" sz="2400" dirty="0"/>
              <a:t>1109 patients’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</a:t>
            </a:r>
            <a:endParaRPr lang="zh-CN" altLang="zh-CN" sz="2400" dirty="0"/>
          </a:p>
          <a:p>
            <a:r>
              <a:rPr lang="en-US" altLang="zh-CN" sz="2400" dirty="0"/>
              <a:t>60484 genes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18EAA6C-120F-4BCA-91A7-310CF1C6629A}"/>
              </a:ext>
            </a:extLst>
          </p:cNvPr>
          <p:cNvSpPr txBox="1">
            <a:spLocks/>
          </p:cNvSpPr>
          <p:nvPr/>
        </p:nvSpPr>
        <p:spPr>
          <a:xfrm>
            <a:off x="4489810" y="4523953"/>
            <a:ext cx="4086009" cy="137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 </a:t>
            </a:r>
            <a:endParaRPr lang="zh-CN" altLang="zh-CN" sz="2400" b="1" dirty="0"/>
          </a:p>
          <a:p>
            <a:r>
              <a:rPr lang="en-US" altLang="zh-CN" sz="2400" dirty="0"/>
              <a:t>113 Normal tissue sample</a:t>
            </a:r>
            <a:endParaRPr lang="zh-CN" altLang="zh-CN" sz="2400" dirty="0"/>
          </a:p>
          <a:p>
            <a:r>
              <a:rPr lang="en-US" altLang="zh-CN" sz="2400" dirty="0"/>
              <a:t>1109 Tumor tissue sample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EE0D464-F0B9-4DD7-BF9B-552E3CC0FF19}"/>
              </a:ext>
            </a:extLst>
          </p:cNvPr>
          <p:cNvSpPr txBox="1">
            <a:spLocks/>
          </p:cNvSpPr>
          <p:nvPr/>
        </p:nvSpPr>
        <p:spPr>
          <a:xfrm>
            <a:off x="3632174" y="5432853"/>
            <a:ext cx="4086009" cy="137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training set : testing set=4</a:t>
            </a:r>
            <a:r>
              <a:rPr lang="zh-CN" altLang="zh-CN" sz="2400" dirty="0"/>
              <a:t>：</a:t>
            </a:r>
            <a:r>
              <a:rPr lang="en-US" altLang="zh-CN" sz="2400" dirty="0"/>
              <a:t>1</a:t>
            </a:r>
            <a:endParaRPr lang="zh-C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10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B17D6-52C9-4536-ACE9-65CA1CEB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808" y="1903433"/>
            <a:ext cx="7562098" cy="1325563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Differential gene</a:t>
            </a:r>
            <a:endParaRPr lang="zh-CN" altLang="zh-CN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4E411-82CB-43D5-92EA-9EC23DFD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08" y="2869494"/>
            <a:ext cx="7562098" cy="719004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Genes that are different from normal genes due to gene mutation or methylation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67D33FC-0FC8-45C7-8137-8394D4AD17FD}"/>
              </a:ext>
            </a:extLst>
          </p:cNvPr>
          <p:cNvSpPr txBox="1">
            <a:spLocks/>
          </p:cNvSpPr>
          <p:nvPr/>
        </p:nvSpPr>
        <p:spPr>
          <a:xfrm>
            <a:off x="960808" y="3736233"/>
            <a:ext cx="756209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Differentially expressed gene analysis</a:t>
            </a:r>
            <a:endParaRPr lang="zh-CN" altLang="zh-CN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BA25D-356B-47BE-84A3-008357B65EE4}"/>
              </a:ext>
            </a:extLst>
          </p:cNvPr>
          <p:cNvSpPr/>
          <p:nvPr/>
        </p:nvSpPr>
        <p:spPr>
          <a:xfrm>
            <a:off x="960808" y="4557619"/>
            <a:ext cx="687934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The process of analyzing the expression level of genes to find the differential genes</a:t>
            </a:r>
          </a:p>
        </p:txBody>
      </p:sp>
      <p:sp>
        <p:nvSpPr>
          <p:cNvPr id="7" name="任意多边形 41">
            <a:extLst>
              <a:ext uri="{FF2B5EF4-FFF2-40B4-BE49-F238E27FC236}">
                <a16:creationId xmlns:a16="http://schemas.microsoft.com/office/drawing/2014/main" id="{2B7DB992-16B2-420A-B92A-D197D5828FE1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928E3D-02C6-4FFA-B577-F063A8E47AA8}"/>
              </a:ext>
            </a:extLst>
          </p:cNvPr>
          <p:cNvSpPr/>
          <p:nvPr/>
        </p:nvSpPr>
        <p:spPr>
          <a:xfrm>
            <a:off x="1094222" y="260992"/>
            <a:ext cx="75620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Differentially expressed </a:t>
            </a:r>
          </a:p>
          <a:p>
            <a:pPr defTabSz="257175">
              <a:spcBef>
                <a:spcPct val="0"/>
              </a:spcBef>
              <a:defRPr/>
            </a:pP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gene analysis</a:t>
            </a:r>
          </a:p>
        </p:txBody>
      </p:sp>
    </p:spTree>
    <p:extLst>
      <p:ext uri="{BB962C8B-B14F-4D97-AF65-F5344CB8AC3E}">
        <p14:creationId xmlns:p14="http://schemas.microsoft.com/office/powerpoint/2010/main" val="59397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B17D6-52C9-4536-ACE9-65CA1CEB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73" y="1527245"/>
            <a:ext cx="7886700" cy="1325563"/>
          </a:xfrm>
        </p:spPr>
        <p:txBody>
          <a:bodyPr/>
          <a:lstStyle/>
          <a:p>
            <a:r>
              <a:rPr lang="en-US" altLang="zh-CN" sz="3200" b="1" dirty="0" err="1"/>
              <a:t>DESeq</a:t>
            </a:r>
            <a:endParaRPr lang="zh-CN" altLang="zh-CN" sz="3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4E411-82CB-43D5-92EA-9EC23DFD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87" y="2506885"/>
            <a:ext cx="7748284" cy="1299785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altLang="zh-CN" sz="3500" dirty="0"/>
              <a:t>An R language analysis suite that is used to analyze RNA-seq data and gene expression differences.</a:t>
            </a:r>
          </a:p>
          <a:p>
            <a:pPr algn="just"/>
            <a:r>
              <a:rPr lang="en-US" altLang="zh-CN" sz="3500" dirty="0"/>
              <a:t>Estimated according to negative binomial distribution</a:t>
            </a:r>
          </a:p>
          <a:p>
            <a:pPr algn="just"/>
            <a:r>
              <a:rPr lang="en-US" altLang="zh-CN" sz="3500" dirty="0"/>
              <a:t>Use FDR (false discovery rate) to calculate differences between the genes</a:t>
            </a:r>
          </a:p>
          <a:p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67D33FC-0FC8-45C7-8137-8394D4AD17FD}"/>
              </a:ext>
            </a:extLst>
          </p:cNvPr>
          <p:cNvSpPr txBox="1">
            <a:spLocks/>
          </p:cNvSpPr>
          <p:nvPr/>
        </p:nvSpPr>
        <p:spPr>
          <a:xfrm>
            <a:off x="985287" y="3835053"/>
            <a:ext cx="8653764" cy="7309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/>
              <a:t>edgeR</a:t>
            </a:r>
            <a:endParaRPr lang="zh-CN" altLang="zh-CN" sz="32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BA25D-356B-47BE-84A3-008357B65EE4}"/>
              </a:ext>
            </a:extLst>
          </p:cNvPr>
          <p:cNvSpPr/>
          <p:nvPr/>
        </p:nvSpPr>
        <p:spPr>
          <a:xfrm>
            <a:off x="985288" y="4495802"/>
            <a:ext cx="7748284" cy="1052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900" dirty="0"/>
              <a:t>The process of analyzing the expression level of genes to find the differential genes</a:t>
            </a:r>
          </a:p>
          <a:p>
            <a:pPr marL="228600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900" dirty="0"/>
              <a:t>Including empirical Bayes methods, exact tests, and generalized linear models</a:t>
            </a:r>
          </a:p>
        </p:txBody>
      </p:sp>
      <p:sp>
        <p:nvSpPr>
          <p:cNvPr id="7" name="任意多边形 41">
            <a:extLst>
              <a:ext uri="{FF2B5EF4-FFF2-40B4-BE49-F238E27FC236}">
                <a16:creationId xmlns:a16="http://schemas.microsoft.com/office/drawing/2014/main" id="{1D11C782-1FDB-4834-9EC7-D903CC71F629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E0A50F-4968-496C-B274-712F16F631D7}"/>
              </a:ext>
            </a:extLst>
          </p:cNvPr>
          <p:cNvSpPr/>
          <p:nvPr/>
        </p:nvSpPr>
        <p:spPr>
          <a:xfrm>
            <a:off x="755125" y="451347"/>
            <a:ext cx="4035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57175">
              <a:spcBef>
                <a:spcPct val="0"/>
              </a:spcBef>
              <a:defRPr/>
            </a:pPr>
            <a:r>
              <a:rPr kumimoji="1" lang="en-US" altLang="zh-CN" sz="3200" b="1" dirty="0" err="1">
                <a:solidFill>
                  <a:srgbClr val="1D50A2"/>
                </a:solidFill>
                <a:latin typeface="Arial" panose="020B0604020202020204"/>
              </a:rPr>
              <a:t>DESeq</a:t>
            </a:r>
            <a:r>
              <a:rPr kumimoji="1" lang="en-US" altLang="zh-CN" sz="3200" b="1" dirty="0">
                <a:solidFill>
                  <a:srgbClr val="1D50A2"/>
                </a:solidFill>
                <a:latin typeface="Arial" panose="020B0604020202020204"/>
              </a:rPr>
              <a:t> &amp; </a:t>
            </a:r>
            <a:r>
              <a:rPr kumimoji="1" lang="en-US" altLang="zh-CN" sz="3200" b="1" dirty="0" err="1">
                <a:solidFill>
                  <a:srgbClr val="1D50A2"/>
                </a:solidFill>
                <a:latin typeface="Arial" panose="020B0604020202020204"/>
              </a:rPr>
              <a:t>edgeR</a:t>
            </a:r>
            <a:endParaRPr kumimoji="1" lang="en-US" altLang="zh-CN" sz="3200" b="1" dirty="0">
              <a:solidFill>
                <a:srgbClr val="1D50A2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4536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96D0F-C0D0-489D-8A5D-646C4B6E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77" y="1992741"/>
            <a:ext cx="7886700" cy="3175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/>
              <a:t>Deepsurv</a:t>
            </a:r>
            <a:r>
              <a:rPr lang="en-US" altLang="zh-CN" sz="2400" dirty="0"/>
              <a:t> proposed the use of COX based on deep learning for survival analysis and using it into clinic systems. </a:t>
            </a:r>
            <a:r>
              <a:rPr lang="en-US" altLang="zh-CN" sz="2400" dirty="0" err="1"/>
              <a:t>Deepsurv</a:t>
            </a:r>
            <a:r>
              <a:rPr lang="en-US" altLang="zh-CN" sz="2400" dirty="0"/>
              <a:t> uses a deeper network and more advanced training techniques, such as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 and Dropout. The output is a risk value which used C-index as evaluation indicator. </a:t>
            </a:r>
            <a:r>
              <a:rPr lang="en-US" altLang="zh-CN" sz="2400" dirty="0" err="1"/>
              <a:t>Deepsurv's</a:t>
            </a:r>
            <a:r>
              <a:rPr lang="en-US" altLang="zh-CN" sz="2400" dirty="0"/>
              <a:t> simulation experiment includes two types: linear and nonlinear. In linear risk model </a:t>
            </a:r>
            <a:r>
              <a:rPr lang="en-US" altLang="zh-CN" sz="2400" dirty="0" err="1"/>
              <a:t>Deepsurv</a:t>
            </a:r>
            <a:r>
              <a:rPr lang="en-US" altLang="zh-CN" sz="2400" dirty="0"/>
              <a:t> has the same performance as COX but it’s far better than COX in non-linear models. </a:t>
            </a:r>
            <a:endParaRPr lang="zh-CN" altLang="en-US" sz="2400" dirty="0"/>
          </a:p>
        </p:txBody>
      </p:sp>
      <p:sp>
        <p:nvSpPr>
          <p:cNvPr id="4" name="任意多边形 41">
            <a:extLst>
              <a:ext uri="{FF2B5EF4-FFF2-40B4-BE49-F238E27FC236}">
                <a16:creationId xmlns:a16="http://schemas.microsoft.com/office/drawing/2014/main" id="{ECE3CDC5-8A95-4A50-A01E-533571E0928D}"/>
              </a:ext>
            </a:extLst>
          </p:cNvPr>
          <p:cNvSpPr/>
          <p:nvPr/>
        </p:nvSpPr>
        <p:spPr>
          <a:xfrm>
            <a:off x="-9374" y="-10529"/>
            <a:ext cx="970182" cy="1402277"/>
          </a:xfrm>
          <a:custGeom>
            <a:avLst/>
            <a:gdLst>
              <a:gd name="connsiteX0" fmla="*/ 0 w 617489"/>
              <a:gd name="connsiteY0" fmla="*/ 0 h 816596"/>
              <a:gd name="connsiteX1" fmla="*/ 615054 w 617489"/>
              <a:gd name="connsiteY1" fmla="*/ 0 h 816596"/>
              <a:gd name="connsiteX2" fmla="*/ 615054 w 617489"/>
              <a:gd name="connsiteY2" fmla="*/ 502432 h 816596"/>
              <a:gd name="connsiteX3" fmla="*/ 617489 w 617489"/>
              <a:gd name="connsiteY3" fmla="*/ 525227 h 816596"/>
              <a:gd name="connsiteX4" fmla="*/ 615054 w 617489"/>
              <a:gd name="connsiteY4" fmla="*/ 548022 h 816596"/>
              <a:gd name="connsiteX5" fmla="*/ 615054 w 617489"/>
              <a:gd name="connsiteY5" fmla="*/ 580442 h 816596"/>
              <a:gd name="connsiteX6" fmla="*/ 611591 w 617489"/>
              <a:gd name="connsiteY6" fmla="*/ 580442 h 816596"/>
              <a:gd name="connsiteX7" fmla="*/ 611216 w 617489"/>
              <a:gd name="connsiteY7" fmla="*/ 583948 h 816596"/>
              <a:gd name="connsiteX8" fmla="*/ 308746 w 617489"/>
              <a:gd name="connsiteY8" fmla="*/ 816596 h 816596"/>
              <a:gd name="connsiteX9" fmla="*/ 6276 w 617489"/>
              <a:gd name="connsiteY9" fmla="*/ 583948 h 816596"/>
              <a:gd name="connsiteX10" fmla="*/ 5901 w 617489"/>
              <a:gd name="connsiteY10" fmla="*/ 580442 h 816596"/>
              <a:gd name="connsiteX11" fmla="*/ 0 w 617489"/>
              <a:gd name="connsiteY11" fmla="*/ 580442 h 81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7489" h="816596">
                <a:moveTo>
                  <a:pt x="0" y="0"/>
                </a:moveTo>
                <a:lnTo>
                  <a:pt x="615054" y="0"/>
                </a:lnTo>
                <a:lnTo>
                  <a:pt x="615054" y="502432"/>
                </a:lnTo>
                <a:lnTo>
                  <a:pt x="617489" y="525227"/>
                </a:lnTo>
                <a:lnTo>
                  <a:pt x="615054" y="548022"/>
                </a:lnTo>
                <a:lnTo>
                  <a:pt x="615054" y="580442"/>
                </a:lnTo>
                <a:lnTo>
                  <a:pt x="611591" y="580442"/>
                </a:lnTo>
                <a:lnTo>
                  <a:pt x="611216" y="583948"/>
                </a:lnTo>
                <a:cubicBezTo>
                  <a:pt x="582427" y="716720"/>
                  <a:pt x="457946" y="816596"/>
                  <a:pt x="308746" y="816596"/>
                </a:cubicBezTo>
                <a:cubicBezTo>
                  <a:pt x="159546" y="816596"/>
                  <a:pt x="35065" y="716720"/>
                  <a:pt x="6276" y="583948"/>
                </a:cubicBezTo>
                <a:lnTo>
                  <a:pt x="5901" y="580442"/>
                </a:lnTo>
                <a:lnTo>
                  <a:pt x="0" y="580442"/>
                </a:lnTo>
                <a:close/>
              </a:path>
            </a:pathLst>
          </a:custGeom>
          <a:solidFill>
            <a:srgbClr val="1D5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n-ea"/>
              </a:rPr>
              <a:t>01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2315A8-433F-4D32-A90B-8D183E32F383}"/>
              </a:ext>
            </a:extLst>
          </p:cNvPr>
          <p:cNvSpPr/>
          <p:nvPr/>
        </p:nvSpPr>
        <p:spPr>
          <a:xfrm>
            <a:off x="1428107" y="398221"/>
            <a:ext cx="3453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57175">
              <a:spcBef>
                <a:spcPct val="0"/>
              </a:spcBef>
              <a:defRPr/>
            </a:pPr>
            <a:r>
              <a:rPr kumimoji="1" lang="en-US" altLang="zh-CN" sz="3200" b="1" dirty="0" err="1">
                <a:solidFill>
                  <a:srgbClr val="1D50A2"/>
                </a:solidFill>
                <a:latin typeface="Arial" panose="020B0604020202020204"/>
              </a:rPr>
              <a:t>Deepsurv</a:t>
            </a:r>
            <a:endParaRPr kumimoji="1" lang="en-US" altLang="zh-CN" sz="3200" b="1" dirty="0">
              <a:solidFill>
                <a:srgbClr val="1D50A2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064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426</Words>
  <Application>Microsoft Office PowerPoint</Application>
  <PresentationFormat>全屏显示(4:3)</PresentationFormat>
  <Paragraphs>102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Differential gene</vt:lpstr>
      <vt:lpstr>DESeq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LIZZZ</dc:creator>
  <cp:lastModifiedBy> </cp:lastModifiedBy>
  <cp:revision>49</cp:revision>
  <dcterms:created xsi:type="dcterms:W3CDTF">2021-01-07T13:17:55Z</dcterms:created>
  <dcterms:modified xsi:type="dcterms:W3CDTF">2021-05-30T07:00:47Z</dcterms:modified>
</cp:coreProperties>
</file>