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40288" cy="42767250"/>
  <p:notesSz cx="6858000" cy="9144000"/>
  <p:defaultTextStyle>
    <a:defPPr>
      <a:defRPr lang="zh-TW"/>
    </a:defPPr>
    <a:lvl1pPr marL="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1pPr>
    <a:lvl2pPr marL="175217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2pPr>
    <a:lvl3pPr marL="3504347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3pPr>
    <a:lvl4pPr marL="525652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4pPr>
    <a:lvl5pPr marL="700869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5pPr>
    <a:lvl6pPr marL="876086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6pPr>
    <a:lvl7pPr marL="10513040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7pPr>
    <a:lvl8pPr marL="12265213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8pPr>
    <a:lvl9pPr marL="14017386" algn="l" defTabSz="3504347" rtl="0" eaLnBrk="1" latinLnBrk="0" hangingPunct="1">
      <a:defRPr sz="68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E76"/>
    <a:srgbClr val="FFFF99"/>
    <a:srgbClr val="262626"/>
    <a:srgbClr val="FF9999"/>
    <a:srgbClr val="FFE5E5"/>
    <a:srgbClr val="FFC5C5"/>
    <a:srgbClr val="FEFCF8"/>
    <a:srgbClr val="CC3300"/>
    <a:srgbClr val="DA000A"/>
    <a:srgbClr val="DD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355" y="-466"/>
      </p:cViewPr>
      <p:guideLst>
        <p:guide orient="horz" pos="13470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3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9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9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2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1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9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7000">
              <a:srgbClr val="FBDECA"/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B0A5-DB35-4527-A61E-E6DB47DEF6AE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D4AB-C6BC-4370-A295-2BE734C3A7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509880" y="13256823"/>
            <a:ext cx="14396604" cy="20524760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8596" y="34163216"/>
            <a:ext cx="29081276" cy="7514180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24527" y="6614399"/>
            <a:ext cx="29144137" cy="6119366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85" descr="圖片 8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7" b="96875" l="1117" r="22163">
                        <a14:foregroundMark x1="5467" y1="87109" x2="5467" y2="87109"/>
                        <a14:foregroundMark x1="1117" y1="97070" x2="1529" y2="86133"/>
                        <a14:foregroundMark x1="10112" y1="85156" x2="7878" y2="86328"/>
                        <a14:foregroundMark x1="12992" y1="87695" x2="12640" y2="93359"/>
                        <a14:foregroundMark x1="19636" y1="85742" x2="18225" y2="89453"/>
                        <a14:foregroundMark x1="9583" y1="9375" x2="12111" y2="9180"/>
                        <a14:foregroundMark x1="11699" y1="4297" x2="11758" y2="5664"/>
                      </a14:backgroundRemoval>
                    </a14:imgEffect>
                  </a14:imgLayer>
                </a14:imgProps>
              </a:ext>
            </a:extLst>
          </a:blip>
          <a:srcRect r="75199"/>
          <a:stretch>
            <a:fillRect/>
          </a:stretch>
        </p:blipFill>
        <p:spPr>
          <a:xfrm>
            <a:off x="24796441" y="618782"/>
            <a:ext cx="4283888" cy="4529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956" y="42071438"/>
            <a:ext cx="30259243" cy="73803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5294796" y="13184822"/>
            <a:ext cx="14325076" cy="20611313"/>
          </a:xfrm>
          <a:prstGeom prst="rect">
            <a:avLst/>
          </a:prstGeom>
          <a:solidFill>
            <a:srgbClr val="FEFCF8"/>
          </a:solidFill>
          <a:ln>
            <a:noFill/>
          </a:ln>
          <a:effectLst>
            <a:outerShdw blurRad="215900" dist="177800" dir="5400000" sx="101000" sy="101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50277" y="13293506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指向演算法一</a:t>
            </a:r>
            <a:endParaRPr lang="zh-TW" altLang="en-US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744093" y="13279197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指向演算法二</a:t>
            </a:r>
            <a:endParaRPr lang="zh-TW" altLang="en-US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744093" y="14083440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指向示意圖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9738368" y="35423519"/>
            <a:ext cx="11399886" cy="5886796"/>
            <a:chOff x="535428" y="1666155"/>
            <a:chExt cx="8179532" cy="4559154"/>
          </a:xfrm>
        </p:grpSpPr>
        <p:sp>
          <p:nvSpPr>
            <p:cNvPr id="69" name="圓角矩形 68"/>
            <p:cNvSpPr/>
            <p:nvPr/>
          </p:nvSpPr>
          <p:spPr>
            <a:xfrm>
              <a:off x="773072" y="2228074"/>
              <a:ext cx="2777378" cy="3701671"/>
            </a:xfrm>
            <a:prstGeom prst="roundRect">
              <a:avLst/>
            </a:prstGeom>
            <a:noFill/>
            <a:ln w="57150"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3825713" y="3468819"/>
              <a:ext cx="1465719" cy="9103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b="1" dirty="0" smtClean="0">
                  <a:solidFill>
                    <a:schemeClr val="tx1"/>
                  </a:solidFill>
                </a:rPr>
                <a:t>SP </a:t>
              </a:r>
              <a:r>
                <a:rPr lang="en-US" altLang="zh-TW" sz="3600" b="1" dirty="0">
                  <a:solidFill>
                    <a:schemeClr val="tx1"/>
                  </a:solidFill>
                </a:rPr>
                <a:t>Mode</a:t>
              </a:r>
              <a:endParaRPr lang="zh-TW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圓角矩形 70"/>
            <p:cNvSpPr/>
            <p:nvPr/>
          </p:nvSpPr>
          <p:spPr>
            <a:xfrm>
              <a:off x="1146122" y="2428857"/>
              <a:ext cx="1841276" cy="8567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 err="1" smtClean="0">
                  <a:solidFill>
                    <a:schemeClr val="tx1"/>
                  </a:solidFill>
                </a:rPr>
                <a:t>Detumbling</a:t>
              </a:r>
              <a:r>
                <a:rPr lang="zh-TW" altLang="en-US" sz="3200" b="1" dirty="0">
                  <a:solidFill>
                    <a:schemeClr val="tx1"/>
                  </a:solidFill>
                </a:rPr>
                <a:t> </a:t>
              </a:r>
              <a:r>
                <a:rPr lang="en-US" altLang="zh-TW" sz="3200" b="1" dirty="0" smtClean="0">
                  <a:solidFill>
                    <a:schemeClr val="tx1"/>
                  </a:solidFill>
                </a:rPr>
                <a:t>Mode</a:t>
              </a:r>
              <a:endParaRPr lang="zh-TW" altLang="en-US" sz="3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8"/>
            <p:cNvGrpSpPr/>
            <p:nvPr/>
          </p:nvGrpSpPr>
          <p:grpSpPr>
            <a:xfrm>
              <a:off x="698914" y="4311759"/>
              <a:ext cx="2798510" cy="1445843"/>
              <a:chOff x="1612015" y="4351987"/>
              <a:chExt cx="2958428" cy="1435022"/>
            </a:xfrm>
          </p:grpSpPr>
          <p:sp>
            <p:nvSpPr>
              <p:cNvPr id="73" name="圓角矩形 72"/>
              <p:cNvSpPr/>
              <p:nvPr/>
            </p:nvSpPr>
            <p:spPr>
              <a:xfrm>
                <a:off x="2234181" y="4351987"/>
                <a:ext cx="1526187" cy="83441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 smtClean="0">
                    <a:solidFill>
                      <a:schemeClr val="tx1"/>
                    </a:solidFill>
                  </a:rPr>
                  <a:t>CSP Mode</a:t>
                </a:r>
                <a:endParaRPr lang="zh-TW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文字版面配置區 2"/>
              <p:cNvSpPr txBox="1">
                <a:spLocks/>
              </p:cNvSpPr>
              <p:nvPr/>
            </p:nvSpPr>
            <p:spPr>
              <a:xfrm>
                <a:off x="1612015" y="5151948"/>
                <a:ext cx="2958428" cy="635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 algn="ctr">
                  <a:buFont typeface="Noto Sans Symbols"/>
                  <a:buNone/>
                </a:pPr>
                <a:r>
                  <a:rPr lang="en-US" altLang="zh-TW" sz="2400" dirty="0" smtClean="0"/>
                  <a:t>Back Up</a:t>
                </a:r>
              </a:p>
              <a:p>
                <a:pPr marL="120650" indent="0" algn="ctr">
                  <a:buFont typeface="Noto Sans Symbols"/>
                  <a:buNone/>
                </a:pPr>
                <a:r>
                  <a:rPr lang="en-US" altLang="zh-TW" sz="2400" dirty="0" smtClean="0"/>
                  <a:t>(when Gyro can’t work)</a:t>
                </a: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2167967" y="3393743"/>
              <a:ext cx="0" cy="863582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1868927" y="3370651"/>
              <a:ext cx="0" cy="8590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3134469" y="3284201"/>
              <a:ext cx="668442" cy="6209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H="1" flipV="1">
              <a:off x="2933307" y="3441003"/>
              <a:ext cx="676603" cy="63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群組 49"/>
            <p:cNvGrpSpPr/>
            <p:nvPr/>
          </p:nvGrpSpPr>
          <p:grpSpPr>
            <a:xfrm>
              <a:off x="6885672" y="2036938"/>
              <a:ext cx="1672974" cy="336941"/>
              <a:chOff x="5093919" y="2505037"/>
              <a:chExt cx="1672974" cy="336941"/>
            </a:xfrm>
          </p:grpSpPr>
          <p:cxnSp>
            <p:nvCxnSpPr>
              <p:cNvPr id="82" name="直線單箭頭接點 81"/>
              <p:cNvCxnSpPr/>
              <p:nvPr/>
            </p:nvCxnSpPr>
            <p:spPr>
              <a:xfrm>
                <a:off x="5260835" y="2831666"/>
                <a:ext cx="1506058" cy="1031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" name="文字版面配置區 2"/>
              <p:cNvSpPr txBox="1">
                <a:spLocks/>
              </p:cNvSpPr>
              <p:nvPr/>
            </p:nvSpPr>
            <p:spPr>
              <a:xfrm>
                <a:off x="5093919" y="2505037"/>
                <a:ext cx="1560250" cy="30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>
                  <a:buFont typeface="Noto Sans Symbols"/>
                  <a:buNone/>
                </a:pPr>
                <a:r>
                  <a:rPr lang="en-US" altLang="zh-TW" sz="1800" dirty="0" smtClean="0"/>
                  <a:t>Condition switch</a:t>
                </a:r>
              </a:p>
            </p:txBody>
          </p:sp>
        </p:grpSp>
        <p:grpSp>
          <p:nvGrpSpPr>
            <p:cNvPr id="5" name="群組 61"/>
            <p:cNvGrpSpPr/>
            <p:nvPr/>
          </p:nvGrpSpPr>
          <p:grpSpPr>
            <a:xfrm>
              <a:off x="6939932" y="2543146"/>
              <a:ext cx="1618713" cy="400656"/>
              <a:chOff x="5167369" y="2529337"/>
              <a:chExt cx="1596494" cy="400656"/>
            </a:xfrm>
          </p:grpSpPr>
          <p:cxnSp>
            <p:nvCxnSpPr>
              <p:cNvPr id="85" name="直線單箭頭接點 84"/>
              <p:cNvCxnSpPr/>
              <p:nvPr/>
            </p:nvCxnSpPr>
            <p:spPr>
              <a:xfrm>
                <a:off x="5302888" y="2830524"/>
                <a:ext cx="1460975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版面配置區 2"/>
              <p:cNvSpPr txBox="1">
                <a:spLocks/>
              </p:cNvSpPr>
              <p:nvPr/>
            </p:nvSpPr>
            <p:spPr>
              <a:xfrm>
                <a:off x="5167369" y="2529337"/>
                <a:ext cx="1569358" cy="400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>
                  <a:buFont typeface="Noto Sans Symbols"/>
                  <a:buNone/>
                </a:pPr>
                <a:r>
                  <a:rPr lang="en-US" altLang="zh-TW" sz="1800" dirty="0" smtClean="0"/>
                  <a:t>Tumbling too fast</a:t>
                </a:r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108815" y="3388587"/>
              <a:ext cx="1449830" cy="10312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文字版面配置區 2"/>
            <p:cNvSpPr txBox="1">
              <a:spLocks/>
            </p:cNvSpPr>
            <p:nvPr/>
          </p:nvSpPr>
          <p:spPr>
            <a:xfrm>
              <a:off x="6765666" y="2955482"/>
              <a:ext cx="1949294" cy="4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775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 algn="ctr">
                <a:buFont typeface="Noto Sans Symbols"/>
                <a:buNone/>
              </a:pPr>
              <a:r>
                <a:rPr lang="en-US" altLang="zh-TW" sz="2100" dirty="0" smtClean="0"/>
                <a:t>Back Up</a:t>
              </a:r>
            </a:p>
            <a:p>
              <a:pPr marL="120650" indent="0" algn="ctr">
                <a:buNone/>
              </a:pPr>
              <a:r>
                <a:rPr lang="en-US" altLang="zh-TW" sz="2100" dirty="0"/>
                <a:t>Condition switch</a:t>
              </a:r>
            </a:p>
            <a:p>
              <a:pPr marL="120650" indent="0">
                <a:buFont typeface="Noto Sans Symbols"/>
                <a:buNone/>
              </a:pPr>
              <a:endParaRPr lang="en-US" altLang="zh-TW" sz="1400" dirty="0" smtClean="0"/>
            </a:p>
          </p:txBody>
        </p:sp>
        <p:grpSp>
          <p:nvGrpSpPr>
            <p:cNvPr id="6" name="群組 71"/>
            <p:cNvGrpSpPr/>
            <p:nvPr/>
          </p:nvGrpSpPr>
          <p:grpSpPr>
            <a:xfrm>
              <a:off x="6812021" y="3441533"/>
              <a:ext cx="1806186" cy="579710"/>
              <a:chOff x="5020268" y="2304852"/>
              <a:chExt cx="1806186" cy="579710"/>
            </a:xfrm>
          </p:grpSpPr>
          <p:cxnSp>
            <p:nvCxnSpPr>
              <p:cNvPr id="90" name="直線單箭頭接點 89"/>
              <p:cNvCxnSpPr/>
              <p:nvPr/>
            </p:nvCxnSpPr>
            <p:spPr>
              <a:xfrm flipV="1">
                <a:off x="5308600" y="2876957"/>
                <a:ext cx="1437416" cy="760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版面配置區 2"/>
              <p:cNvSpPr txBox="1">
                <a:spLocks/>
              </p:cNvSpPr>
              <p:nvPr/>
            </p:nvSpPr>
            <p:spPr>
              <a:xfrm>
                <a:off x="5020268" y="2304852"/>
                <a:ext cx="1806186" cy="433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 algn="ctr">
                  <a:buFont typeface="Noto Sans Symbols"/>
                  <a:buNone/>
                </a:pPr>
                <a:r>
                  <a:rPr lang="en-US" altLang="zh-TW" sz="1800" dirty="0" smtClean="0"/>
                  <a:t>Back Up</a:t>
                </a:r>
              </a:p>
              <a:p>
                <a:pPr marL="120650" indent="0" algn="ctr">
                  <a:buNone/>
                </a:pPr>
                <a:r>
                  <a:rPr lang="en-US" altLang="zh-TW" sz="1800" dirty="0"/>
                  <a:t>Tumbling too </a:t>
                </a:r>
                <a:r>
                  <a:rPr lang="en-US" altLang="zh-TW" sz="1800" dirty="0" smtClean="0"/>
                  <a:t>fast</a:t>
                </a:r>
                <a:endParaRPr lang="en-US" altLang="zh-TW" sz="1800" dirty="0"/>
              </a:p>
            </p:txBody>
          </p:sp>
        </p:grpSp>
        <p:sp>
          <p:nvSpPr>
            <p:cNvPr id="92" name="圓角矩形 91"/>
            <p:cNvSpPr/>
            <p:nvPr/>
          </p:nvSpPr>
          <p:spPr>
            <a:xfrm>
              <a:off x="535428" y="1666155"/>
              <a:ext cx="6404504" cy="4559154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文字版面配置區 2"/>
            <p:cNvSpPr txBox="1">
              <a:spLocks/>
            </p:cNvSpPr>
            <p:nvPr/>
          </p:nvSpPr>
          <p:spPr>
            <a:xfrm>
              <a:off x="947249" y="1726300"/>
              <a:ext cx="2839724" cy="50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>
                <a:buFont typeface="Noto Sans Symbols"/>
                <a:buNone/>
              </a:pPr>
              <a:r>
                <a:rPr lang="en-US" altLang="zh-TW" sz="3600" dirty="0" smtClean="0"/>
                <a:t>SAFE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MODE</a:t>
              </a:r>
            </a:p>
          </p:txBody>
        </p:sp>
        <p:sp>
          <p:nvSpPr>
            <p:cNvPr id="94" name="圓角矩形 93"/>
            <p:cNvSpPr/>
            <p:nvPr/>
          </p:nvSpPr>
          <p:spPr>
            <a:xfrm>
              <a:off x="5870257" y="3615704"/>
              <a:ext cx="941764" cy="6416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b="1" dirty="0" smtClean="0">
                  <a:solidFill>
                    <a:schemeClr val="tx1"/>
                  </a:solidFill>
                </a:rPr>
                <a:t>Gyro</a:t>
              </a:r>
              <a:endParaRPr lang="zh-TW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文字版面配置區 2"/>
            <p:cNvSpPr txBox="1">
              <a:spLocks/>
            </p:cNvSpPr>
            <p:nvPr/>
          </p:nvSpPr>
          <p:spPr>
            <a:xfrm>
              <a:off x="6983862" y="4179238"/>
              <a:ext cx="1543697" cy="301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>
                <a:buNone/>
              </a:pPr>
              <a:r>
                <a:rPr lang="en-US" altLang="zh-TW" sz="1800" dirty="0"/>
                <a:t>D</a:t>
              </a:r>
              <a:r>
                <a:rPr lang="en-US" altLang="zh-TW" sz="1800" dirty="0" smtClean="0"/>
                <a:t>ata</a:t>
              </a:r>
              <a:r>
                <a:rPr lang="en-US" altLang="zh-TW" sz="1800" dirty="0"/>
                <a:t> acquisition</a:t>
              </a:r>
              <a:endParaRPr lang="en-US" altLang="zh-TW" sz="1100" dirty="0" smtClean="0"/>
            </a:p>
          </p:txBody>
        </p:sp>
        <p:cxnSp>
          <p:nvCxnSpPr>
            <p:cNvPr id="96" name="直線單箭頭接點 95"/>
            <p:cNvCxnSpPr/>
            <p:nvPr/>
          </p:nvCxnSpPr>
          <p:spPr>
            <a:xfrm flipH="1">
              <a:off x="5343604" y="3957040"/>
              <a:ext cx="454403" cy="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7080701" y="4553001"/>
              <a:ext cx="1506058" cy="103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圓角矩形 97"/>
            <p:cNvSpPr/>
            <p:nvPr/>
          </p:nvSpPr>
          <p:spPr>
            <a:xfrm>
              <a:off x="7163703" y="5340776"/>
              <a:ext cx="937491" cy="4334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Sensor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7177576" y="4713694"/>
              <a:ext cx="854035" cy="4334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Mode</a:t>
              </a:r>
              <a:endParaRPr lang="en-US" altLang="zh-TW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文字版面配置區 2"/>
          <p:cNvSpPr txBox="1">
            <a:spLocks/>
          </p:cNvSpPr>
          <p:nvPr/>
        </p:nvSpPr>
        <p:spPr>
          <a:xfrm>
            <a:off x="849341" y="34261823"/>
            <a:ext cx="4191999" cy="6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>
              <a:buFont typeface="Noto Sans Symbols"/>
              <a:buNone/>
            </a:pPr>
            <a:r>
              <a:rPr lang="zh-TW" altLang="en-US" sz="4000" u="sng" dirty="0" smtClean="0"/>
              <a:t>演算法比</a:t>
            </a:r>
            <a:r>
              <a:rPr lang="zh-TW" altLang="en-US" sz="4000" u="sng" dirty="0"/>
              <a:t>較</a:t>
            </a:r>
            <a:endParaRPr lang="en-US" altLang="zh-TW" sz="4000" u="sng" dirty="0" smtClean="0"/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59401"/>
              </p:ext>
            </p:extLst>
          </p:nvPr>
        </p:nvGraphicFramePr>
        <p:xfrm>
          <a:off x="640767" y="35007569"/>
          <a:ext cx="832417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449">
                  <a:extLst>
                    <a:ext uri="{9D8B030D-6E8A-4147-A177-3AD203B41FA5}">
                      <a16:colId xmlns:a16="http://schemas.microsoft.com/office/drawing/2014/main" val="4172613535"/>
                    </a:ext>
                  </a:extLst>
                </a:gridCol>
                <a:gridCol w="3669175">
                  <a:extLst>
                    <a:ext uri="{9D8B030D-6E8A-4147-A177-3AD203B41FA5}">
                      <a16:colId xmlns:a16="http://schemas.microsoft.com/office/drawing/2014/main" val="2829811987"/>
                    </a:ext>
                  </a:extLst>
                </a:gridCol>
                <a:gridCol w="2478546">
                  <a:extLst>
                    <a:ext uri="{9D8B030D-6E8A-4147-A177-3AD203B41FA5}">
                      <a16:colId xmlns:a16="http://schemas.microsoft.com/office/drawing/2014/main" val="344512695"/>
                    </a:ext>
                  </a:extLst>
                </a:gridCol>
              </a:tblGrid>
              <a:tr h="606475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FKai-SB"/>
                          <a:sym typeface="DFKai-SB"/>
                        </a:rPr>
                        <a:t>CSP+FSP Mode </a:t>
                      </a:r>
                      <a:endParaRPr lang="zh-TW" altLang="en-US" sz="3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FKai-SB"/>
                          <a:sym typeface="DFKai-SB"/>
                        </a:rPr>
                        <a:t>SP Mode </a:t>
                      </a:r>
                      <a:endParaRPr lang="zh-TW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8873"/>
                  </a:ext>
                </a:extLst>
              </a:tr>
              <a:tr h="779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Detumbling</a:t>
                      </a: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effect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84204"/>
                  </a:ext>
                </a:extLst>
              </a:tr>
              <a:tr h="8952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Sun-pointing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effect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4936"/>
                  </a:ext>
                </a:extLst>
              </a:tr>
              <a:tr h="779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Sun-pointing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9143"/>
                  </a:ext>
                </a:extLst>
              </a:tr>
              <a:tr h="7797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Degree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V(FSP</a:t>
                      </a:r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階段</a:t>
                      </a: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83427"/>
                  </a:ext>
                </a:extLst>
              </a:tr>
              <a:tr h="490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Stabilization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5306"/>
                  </a:ext>
                </a:extLst>
              </a:tr>
              <a:tr h="964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Pros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CSP</a:t>
                      </a:r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不需要</a:t>
                      </a:r>
                      <a:r>
                        <a:rPr lang="en-US" altLang="zh-TW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Gyro</a:t>
                      </a:r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提供角速度。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FSP</a:t>
                      </a:r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指向誤差極低。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兩階段簡易指向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無章動現象。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2000" b="1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快速穩定，誤差小。</a:t>
                      </a:r>
                      <a:endParaRPr lang="en-US" altLang="zh-TW" sz="2000" b="1" dirty="0" smtClean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30787"/>
                  </a:ext>
                </a:extLst>
              </a:tr>
              <a:tr h="937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</a:t>
                      </a:r>
                    </a:p>
                  </a:txBody>
                  <a:tcPr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CSP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會有章動現象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FSP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Gyro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提供角速度且要求條件較嚴格。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Gyro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提供角速度</a:t>
                      </a:r>
                    </a:p>
                    <a:p>
                      <a:endParaRPr lang="zh-TW" altLang="en-US" sz="20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6963"/>
                  </a:ext>
                </a:extLst>
              </a:tr>
            </a:tbl>
          </a:graphicData>
        </a:graphic>
      </p:graphicFrame>
      <p:sp>
        <p:nvSpPr>
          <p:cNvPr id="102" name="文字版面配置區 2"/>
          <p:cNvSpPr txBox="1">
            <a:spLocks/>
          </p:cNvSpPr>
          <p:nvPr/>
        </p:nvSpPr>
        <p:spPr>
          <a:xfrm>
            <a:off x="9550555" y="34313715"/>
            <a:ext cx="7429650" cy="107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>
              <a:buFont typeface="Noto Sans Symbols"/>
              <a:buNone/>
            </a:pPr>
            <a:r>
              <a:rPr lang="zh-TW" altLang="en-US" sz="4000" u="sng" dirty="0" smtClean="0"/>
              <a:t>任務中模式切換</a:t>
            </a:r>
            <a:r>
              <a:rPr lang="en-US" altLang="zh-TW" sz="4000" u="sng" dirty="0" smtClean="0"/>
              <a:t>(</a:t>
            </a:r>
            <a:r>
              <a:rPr lang="zh-TW" altLang="en-US" sz="4000" u="sng" dirty="0" smtClean="0"/>
              <a:t>整合兩演算法</a:t>
            </a:r>
            <a:r>
              <a:rPr lang="en-US" altLang="zh-TW" sz="4000" u="sng" dirty="0" smtClean="0"/>
              <a:t>)</a:t>
            </a:r>
          </a:p>
        </p:txBody>
      </p:sp>
      <p:sp>
        <p:nvSpPr>
          <p:cNvPr id="105" name="Google Shape;68;p2"/>
          <p:cNvSpPr txBox="1">
            <a:spLocks/>
          </p:cNvSpPr>
          <p:nvPr/>
        </p:nvSpPr>
        <p:spPr>
          <a:xfrm>
            <a:off x="21455028" y="35111053"/>
            <a:ext cx="7256983" cy="735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lnSpc>
                <a:spcPts val="4500"/>
              </a:lnSpc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比較兩種控制演算法發現，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SP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較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簡易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操作且能較快達到穩定目標，並且適應多種初始狀態，如不同的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初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角速度與自旋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角度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，然而致命缺點是需要測量到實際角速度，但立方衛星上的角速度感測器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(Gyro)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容易失靈與較多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雜訊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，相較之下，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CSP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即便有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明顯的章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動進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動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行為與較大誤差，然而卻可不需要使用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Gyro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達到指向目的，因此結論出最完善的模式切換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左圖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，即是以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SP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為主要任務控制，當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Gyro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失靈時改以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CSP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接任任務。</a:t>
            </a:r>
            <a:endParaRPr lang="en-US" sz="2400" dirty="0" smtClean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8" name="TextBox 39"/>
          <p:cNvSpPr txBox="1"/>
          <p:nvPr/>
        </p:nvSpPr>
        <p:spPr>
          <a:xfrm>
            <a:off x="524527" y="367506"/>
            <a:ext cx="25752283" cy="7140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defRPr sz="6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NARL 2020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Summer Intern</a:t>
            </a:r>
            <a:endParaRPr lang="en-US" altLang="zh-TW" sz="5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 sz="6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6U</a:t>
            </a:r>
            <a:r>
              <a:rPr lang="zh-TW" alt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立方衛星之磁力減滾與太陽指向控制</a:t>
            </a:r>
            <a: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Magnetic Detumbling and Sun-Pointing Control for a 6U CubeSat</a:t>
            </a:r>
            <a:endParaRPr lang="en-US" sz="3200" i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57200"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國家太空中心飛行控制組　　</a:t>
            </a:r>
            <a:r>
              <a:rPr lang="zh-TW" altLang="en-US" sz="3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zh-TW" altLang="en-US" sz="3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：邱邱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導師：詹鎮宇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defTabSz="457200">
              <a:buAutoNum type="arabicParenR"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 </a:t>
            </a: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Yang-Ming </a:t>
            </a:r>
            <a:r>
              <a:rPr lang="en-US" sz="36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Chiao</a:t>
            </a:r>
            <a:r>
              <a:rPr lang="en-US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-Tung </a:t>
            </a:r>
            <a:r>
              <a:rPr lang="en-US" sz="3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University, </a:t>
            </a: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Hsinchu ,</a:t>
            </a:r>
            <a:r>
              <a:rPr lang="en-US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Taiwan</a:t>
            </a:r>
            <a:endParaRPr 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defTabSz="457200">
              <a:buAutoNum type="arabicParenR"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National</a:t>
            </a:r>
            <a:r>
              <a:rPr lang="vi-VN" altLang="zh-TW" sz="3600" i="1" dirty="0" smtClean="0">
                <a:ea typeface="微軟正黑體" panose="020B0604030504040204" pitchFamily="34" charset="-120"/>
                <a:sym typeface="Helvetica"/>
              </a:rPr>
              <a:t> </a:t>
            </a:r>
            <a:r>
              <a:rPr lang="en-US" altLang="zh-TW" sz="36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Space Organization, Hsinchu, </a:t>
            </a:r>
            <a:r>
              <a:rPr lang="en-US" altLang="zh-TW" sz="36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Helvetica"/>
              </a:rPr>
              <a:t>Taiwan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  <a:sym typeface="Helvetica"/>
            </a:endParaRPr>
          </a:p>
          <a:p>
            <a:pPr marL="514350" indent="-514350" defTabSz="457200">
              <a:buAutoNum type="arabicParenR"/>
              <a:defRPr sz="3600">
                <a:latin typeface="+mn-lt"/>
                <a:ea typeface="+mn-ea"/>
                <a:cs typeface="+mn-cs"/>
                <a:sym typeface="Helvetica"/>
              </a:defRPr>
            </a:pPr>
            <a:endParaRPr lang="en-US" sz="3200" dirty="0"/>
          </a:p>
          <a:p>
            <a:pPr defTabSz="457200">
              <a:defRPr sz="360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grpSp>
        <p:nvGrpSpPr>
          <p:cNvPr id="50" name="群組 49"/>
          <p:cNvGrpSpPr/>
          <p:nvPr/>
        </p:nvGrpSpPr>
        <p:grpSpPr>
          <a:xfrm>
            <a:off x="15979660" y="14403501"/>
            <a:ext cx="9545391" cy="4172991"/>
            <a:chOff x="15954524" y="14804938"/>
            <a:chExt cx="9545391" cy="4172991"/>
          </a:xfrm>
        </p:grpSpPr>
        <p:grpSp>
          <p:nvGrpSpPr>
            <p:cNvPr id="49" name="群組 48"/>
            <p:cNvGrpSpPr/>
            <p:nvPr/>
          </p:nvGrpSpPr>
          <p:grpSpPr>
            <a:xfrm>
              <a:off x="15954524" y="15259607"/>
              <a:ext cx="9545391" cy="3718322"/>
              <a:chOff x="15980952" y="14978470"/>
              <a:chExt cx="9545391" cy="3718322"/>
            </a:xfrm>
          </p:grpSpPr>
          <p:sp>
            <p:nvSpPr>
              <p:cNvPr id="136" name="手繪多邊形 135"/>
              <p:cNvSpPr/>
              <p:nvPr/>
            </p:nvSpPr>
            <p:spPr bwMode="auto">
              <a:xfrm rot="319562" flipV="1">
                <a:off x="19121513" y="16575389"/>
                <a:ext cx="3879567" cy="2121403"/>
              </a:xfrm>
              <a:custGeom>
                <a:avLst/>
                <a:gdLst>
                  <a:gd name="connsiteX0" fmla="*/ 327660 w 3032760"/>
                  <a:gd name="connsiteY0" fmla="*/ 1082040 h 1165860"/>
                  <a:gd name="connsiteX1" fmla="*/ 0 w 3032760"/>
                  <a:gd name="connsiteY1" fmla="*/ 0 h 1165860"/>
                  <a:gd name="connsiteX2" fmla="*/ 647700 w 3032760"/>
                  <a:gd name="connsiteY2" fmla="*/ 22860 h 1165860"/>
                  <a:gd name="connsiteX3" fmla="*/ 1280160 w 3032760"/>
                  <a:gd name="connsiteY3" fmla="*/ 68580 h 1165860"/>
                  <a:gd name="connsiteX4" fmla="*/ 1859280 w 3032760"/>
                  <a:gd name="connsiteY4" fmla="*/ 137160 h 1165860"/>
                  <a:gd name="connsiteX5" fmla="*/ 2476500 w 3032760"/>
                  <a:gd name="connsiteY5" fmla="*/ 266700 h 1165860"/>
                  <a:gd name="connsiteX6" fmla="*/ 2926080 w 3032760"/>
                  <a:gd name="connsiteY6" fmla="*/ 419100 h 1165860"/>
                  <a:gd name="connsiteX7" fmla="*/ 3032760 w 3032760"/>
                  <a:gd name="connsiteY7" fmla="*/ 472440 h 1165860"/>
                  <a:gd name="connsiteX8" fmla="*/ 365760 w 3032760"/>
                  <a:gd name="connsiteY8" fmla="*/ 1165860 h 1165860"/>
                  <a:gd name="connsiteX9" fmla="*/ 327660 w 3032760"/>
                  <a:gd name="connsiteY9" fmla="*/ 1082040 h 1165860"/>
                  <a:gd name="connsiteX0" fmla="*/ 327660 w 3032760"/>
                  <a:gd name="connsiteY0" fmla="*/ 1059180 h 1143000"/>
                  <a:gd name="connsiteX1" fmla="*/ 0 w 3032760"/>
                  <a:gd name="connsiteY1" fmla="*/ 5347 h 1143000"/>
                  <a:gd name="connsiteX2" fmla="*/ 647700 w 3032760"/>
                  <a:gd name="connsiteY2" fmla="*/ 0 h 1143000"/>
                  <a:gd name="connsiteX3" fmla="*/ 1280160 w 3032760"/>
                  <a:gd name="connsiteY3" fmla="*/ 45720 h 1143000"/>
                  <a:gd name="connsiteX4" fmla="*/ 1859280 w 3032760"/>
                  <a:gd name="connsiteY4" fmla="*/ 114300 h 1143000"/>
                  <a:gd name="connsiteX5" fmla="*/ 2476500 w 3032760"/>
                  <a:gd name="connsiteY5" fmla="*/ 243840 h 1143000"/>
                  <a:gd name="connsiteX6" fmla="*/ 2926080 w 3032760"/>
                  <a:gd name="connsiteY6" fmla="*/ 396240 h 1143000"/>
                  <a:gd name="connsiteX7" fmla="*/ 3032760 w 3032760"/>
                  <a:gd name="connsiteY7" fmla="*/ 449580 h 1143000"/>
                  <a:gd name="connsiteX8" fmla="*/ 365760 w 3032760"/>
                  <a:gd name="connsiteY8" fmla="*/ 1143000 h 1143000"/>
                  <a:gd name="connsiteX9" fmla="*/ 327660 w 3032760"/>
                  <a:gd name="connsiteY9" fmla="*/ 1059180 h 1143000"/>
                  <a:gd name="connsiteX0" fmla="*/ 341119 w 3046219"/>
                  <a:gd name="connsiteY0" fmla="*/ 1059180 h 1143000"/>
                  <a:gd name="connsiteX1" fmla="*/ 0 w 3046219"/>
                  <a:gd name="connsiteY1" fmla="*/ 5347 h 1143000"/>
                  <a:gd name="connsiteX2" fmla="*/ 661159 w 3046219"/>
                  <a:gd name="connsiteY2" fmla="*/ 0 h 1143000"/>
                  <a:gd name="connsiteX3" fmla="*/ 1293619 w 3046219"/>
                  <a:gd name="connsiteY3" fmla="*/ 45720 h 1143000"/>
                  <a:gd name="connsiteX4" fmla="*/ 1872739 w 3046219"/>
                  <a:gd name="connsiteY4" fmla="*/ 114300 h 1143000"/>
                  <a:gd name="connsiteX5" fmla="*/ 2489959 w 3046219"/>
                  <a:gd name="connsiteY5" fmla="*/ 243840 h 1143000"/>
                  <a:gd name="connsiteX6" fmla="*/ 2939539 w 3046219"/>
                  <a:gd name="connsiteY6" fmla="*/ 396240 h 1143000"/>
                  <a:gd name="connsiteX7" fmla="*/ 3046219 w 3046219"/>
                  <a:gd name="connsiteY7" fmla="*/ 449580 h 1143000"/>
                  <a:gd name="connsiteX8" fmla="*/ 379219 w 3046219"/>
                  <a:gd name="connsiteY8" fmla="*/ 1143000 h 1143000"/>
                  <a:gd name="connsiteX9" fmla="*/ 341119 w 3046219"/>
                  <a:gd name="connsiteY9" fmla="*/ 1059180 h 1143000"/>
                  <a:gd name="connsiteX0" fmla="*/ 359064 w 3046219"/>
                  <a:gd name="connsiteY0" fmla="*/ 1039032 h 1143000"/>
                  <a:gd name="connsiteX1" fmla="*/ 0 w 3046219"/>
                  <a:gd name="connsiteY1" fmla="*/ 5347 h 1143000"/>
                  <a:gd name="connsiteX2" fmla="*/ 661159 w 3046219"/>
                  <a:gd name="connsiteY2" fmla="*/ 0 h 1143000"/>
                  <a:gd name="connsiteX3" fmla="*/ 1293619 w 3046219"/>
                  <a:gd name="connsiteY3" fmla="*/ 45720 h 1143000"/>
                  <a:gd name="connsiteX4" fmla="*/ 1872739 w 3046219"/>
                  <a:gd name="connsiteY4" fmla="*/ 114300 h 1143000"/>
                  <a:gd name="connsiteX5" fmla="*/ 2489959 w 3046219"/>
                  <a:gd name="connsiteY5" fmla="*/ 243840 h 1143000"/>
                  <a:gd name="connsiteX6" fmla="*/ 2939539 w 3046219"/>
                  <a:gd name="connsiteY6" fmla="*/ 396240 h 1143000"/>
                  <a:gd name="connsiteX7" fmla="*/ 3046219 w 3046219"/>
                  <a:gd name="connsiteY7" fmla="*/ 449580 h 1143000"/>
                  <a:gd name="connsiteX8" fmla="*/ 379219 w 3046219"/>
                  <a:gd name="connsiteY8" fmla="*/ 1143000 h 1143000"/>
                  <a:gd name="connsiteX9" fmla="*/ 359064 w 3046219"/>
                  <a:gd name="connsiteY9" fmla="*/ 1039032 h 1143000"/>
                  <a:gd name="connsiteX0" fmla="*/ 359064 w 3028274"/>
                  <a:gd name="connsiteY0" fmla="*/ 1039032 h 1143000"/>
                  <a:gd name="connsiteX1" fmla="*/ 0 w 3028274"/>
                  <a:gd name="connsiteY1" fmla="*/ 5347 h 1143000"/>
                  <a:gd name="connsiteX2" fmla="*/ 661159 w 3028274"/>
                  <a:gd name="connsiteY2" fmla="*/ 0 h 1143000"/>
                  <a:gd name="connsiteX3" fmla="*/ 1293619 w 3028274"/>
                  <a:gd name="connsiteY3" fmla="*/ 45720 h 1143000"/>
                  <a:gd name="connsiteX4" fmla="*/ 1872739 w 3028274"/>
                  <a:gd name="connsiteY4" fmla="*/ 114300 h 1143000"/>
                  <a:gd name="connsiteX5" fmla="*/ 2489959 w 3028274"/>
                  <a:gd name="connsiteY5" fmla="*/ 243840 h 1143000"/>
                  <a:gd name="connsiteX6" fmla="*/ 2939539 w 3028274"/>
                  <a:gd name="connsiteY6" fmla="*/ 396240 h 1143000"/>
                  <a:gd name="connsiteX7" fmla="*/ 3028274 w 3028274"/>
                  <a:gd name="connsiteY7" fmla="*/ 409285 h 1143000"/>
                  <a:gd name="connsiteX8" fmla="*/ 379219 w 3028274"/>
                  <a:gd name="connsiteY8" fmla="*/ 1143000 h 1143000"/>
                  <a:gd name="connsiteX9" fmla="*/ 359064 w 3028274"/>
                  <a:gd name="connsiteY9" fmla="*/ 1039032 h 1143000"/>
                  <a:gd name="connsiteX0" fmla="*/ 359064 w 3028274"/>
                  <a:gd name="connsiteY0" fmla="*/ 1039032 h 1143000"/>
                  <a:gd name="connsiteX1" fmla="*/ 0 w 3028274"/>
                  <a:gd name="connsiteY1" fmla="*/ 5347 h 1143000"/>
                  <a:gd name="connsiteX2" fmla="*/ 661159 w 3028274"/>
                  <a:gd name="connsiteY2" fmla="*/ 0 h 1143000"/>
                  <a:gd name="connsiteX3" fmla="*/ 1293619 w 3028274"/>
                  <a:gd name="connsiteY3" fmla="*/ 45720 h 1143000"/>
                  <a:gd name="connsiteX4" fmla="*/ 1872739 w 3028274"/>
                  <a:gd name="connsiteY4" fmla="*/ 114300 h 1143000"/>
                  <a:gd name="connsiteX5" fmla="*/ 2489959 w 3028274"/>
                  <a:gd name="connsiteY5" fmla="*/ 243840 h 1143000"/>
                  <a:gd name="connsiteX6" fmla="*/ 2921594 w 3028274"/>
                  <a:gd name="connsiteY6" fmla="*/ 368033 h 1143000"/>
                  <a:gd name="connsiteX7" fmla="*/ 3028274 w 3028274"/>
                  <a:gd name="connsiteY7" fmla="*/ 409285 h 1143000"/>
                  <a:gd name="connsiteX8" fmla="*/ 379219 w 3028274"/>
                  <a:gd name="connsiteY8" fmla="*/ 1143000 h 1143000"/>
                  <a:gd name="connsiteX9" fmla="*/ 359064 w 3028274"/>
                  <a:gd name="connsiteY9" fmla="*/ 1039032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8274" h="1143000">
                    <a:moveTo>
                      <a:pt x="359064" y="1039032"/>
                    </a:moveTo>
                    <a:lnTo>
                      <a:pt x="0" y="5347"/>
                    </a:lnTo>
                    <a:lnTo>
                      <a:pt x="661159" y="0"/>
                    </a:lnTo>
                    <a:lnTo>
                      <a:pt x="1293619" y="45720"/>
                    </a:lnTo>
                    <a:lnTo>
                      <a:pt x="1872739" y="114300"/>
                    </a:lnTo>
                    <a:lnTo>
                      <a:pt x="2489959" y="243840"/>
                    </a:lnTo>
                    <a:lnTo>
                      <a:pt x="2921594" y="368033"/>
                    </a:lnTo>
                    <a:lnTo>
                      <a:pt x="3028274" y="409285"/>
                    </a:lnTo>
                    <a:lnTo>
                      <a:pt x="379219" y="1143000"/>
                    </a:lnTo>
                    <a:lnTo>
                      <a:pt x="359064" y="1039032"/>
                    </a:lnTo>
                    <a:close/>
                  </a:path>
                </a:pathLst>
              </a:custGeom>
              <a:solidFill>
                <a:srgbClr val="D4BE76"/>
              </a:solidFill>
              <a:ln w="9525" cap="flat" cmpd="sng" algn="ctr">
                <a:solidFill>
                  <a:srgbClr val="D4BE7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sp>
            <p:nvSpPr>
              <p:cNvPr id="109" name="手繪多邊形 108"/>
              <p:cNvSpPr/>
              <p:nvPr/>
            </p:nvSpPr>
            <p:spPr bwMode="auto">
              <a:xfrm flipV="1">
                <a:off x="19588251" y="14978470"/>
                <a:ext cx="5004588" cy="3196462"/>
              </a:xfrm>
              <a:custGeom>
                <a:avLst/>
                <a:gdLst>
                  <a:gd name="connsiteX0" fmla="*/ 571500 w 4076700"/>
                  <a:gd name="connsiteY0" fmla="*/ 617220 h 1874520"/>
                  <a:gd name="connsiteX1" fmla="*/ 0 w 4076700"/>
                  <a:gd name="connsiteY1" fmla="*/ 1836420 h 1874520"/>
                  <a:gd name="connsiteX2" fmla="*/ 777240 w 4076700"/>
                  <a:gd name="connsiteY2" fmla="*/ 1874520 h 1874520"/>
                  <a:gd name="connsiteX3" fmla="*/ 1356360 w 4076700"/>
                  <a:gd name="connsiteY3" fmla="*/ 1844040 h 1874520"/>
                  <a:gd name="connsiteX4" fmla="*/ 1981200 w 4076700"/>
                  <a:gd name="connsiteY4" fmla="*/ 1805940 h 1874520"/>
                  <a:gd name="connsiteX5" fmla="*/ 2590800 w 4076700"/>
                  <a:gd name="connsiteY5" fmla="*/ 1661160 h 1874520"/>
                  <a:gd name="connsiteX6" fmla="*/ 3070860 w 4076700"/>
                  <a:gd name="connsiteY6" fmla="*/ 1524000 h 1874520"/>
                  <a:gd name="connsiteX7" fmla="*/ 3733800 w 4076700"/>
                  <a:gd name="connsiteY7" fmla="*/ 1219200 h 1874520"/>
                  <a:gd name="connsiteX8" fmla="*/ 4015740 w 4076700"/>
                  <a:gd name="connsiteY8" fmla="*/ 937260 h 1874520"/>
                  <a:gd name="connsiteX9" fmla="*/ 4076700 w 4076700"/>
                  <a:gd name="connsiteY9" fmla="*/ 662940 h 1874520"/>
                  <a:gd name="connsiteX10" fmla="*/ 3977640 w 4076700"/>
                  <a:gd name="connsiteY10" fmla="*/ 396240 h 1874520"/>
                  <a:gd name="connsiteX11" fmla="*/ 3733800 w 4076700"/>
                  <a:gd name="connsiteY11" fmla="*/ 220980 h 1874520"/>
                  <a:gd name="connsiteX12" fmla="*/ 3413760 w 4076700"/>
                  <a:gd name="connsiteY12" fmla="*/ 0 h 1874520"/>
                  <a:gd name="connsiteX13" fmla="*/ 3413760 w 4076700"/>
                  <a:gd name="connsiteY13" fmla="*/ 0 h 1874520"/>
                  <a:gd name="connsiteX14" fmla="*/ 571500 w 4076700"/>
                  <a:gd name="connsiteY14" fmla="*/ 617220 h 1874520"/>
                  <a:gd name="connsiteX0" fmla="*/ 607925 w 4113125"/>
                  <a:gd name="connsiteY0" fmla="*/ 617220 h 1874520"/>
                  <a:gd name="connsiteX1" fmla="*/ 0 w 4113125"/>
                  <a:gd name="connsiteY1" fmla="*/ 1868765 h 1874520"/>
                  <a:gd name="connsiteX2" fmla="*/ 813665 w 4113125"/>
                  <a:gd name="connsiteY2" fmla="*/ 1874520 h 1874520"/>
                  <a:gd name="connsiteX3" fmla="*/ 1392785 w 4113125"/>
                  <a:gd name="connsiteY3" fmla="*/ 1844040 h 1874520"/>
                  <a:gd name="connsiteX4" fmla="*/ 2017625 w 4113125"/>
                  <a:gd name="connsiteY4" fmla="*/ 1805940 h 1874520"/>
                  <a:gd name="connsiteX5" fmla="*/ 2627225 w 4113125"/>
                  <a:gd name="connsiteY5" fmla="*/ 1661160 h 1874520"/>
                  <a:gd name="connsiteX6" fmla="*/ 3107285 w 4113125"/>
                  <a:gd name="connsiteY6" fmla="*/ 1524000 h 1874520"/>
                  <a:gd name="connsiteX7" fmla="*/ 3770225 w 4113125"/>
                  <a:gd name="connsiteY7" fmla="*/ 1219200 h 1874520"/>
                  <a:gd name="connsiteX8" fmla="*/ 4052165 w 4113125"/>
                  <a:gd name="connsiteY8" fmla="*/ 937260 h 1874520"/>
                  <a:gd name="connsiteX9" fmla="*/ 4113125 w 4113125"/>
                  <a:gd name="connsiteY9" fmla="*/ 662940 h 1874520"/>
                  <a:gd name="connsiteX10" fmla="*/ 4014065 w 4113125"/>
                  <a:gd name="connsiteY10" fmla="*/ 396240 h 1874520"/>
                  <a:gd name="connsiteX11" fmla="*/ 3770225 w 4113125"/>
                  <a:gd name="connsiteY11" fmla="*/ 220980 h 1874520"/>
                  <a:gd name="connsiteX12" fmla="*/ 3450185 w 4113125"/>
                  <a:gd name="connsiteY12" fmla="*/ 0 h 1874520"/>
                  <a:gd name="connsiteX13" fmla="*/ 3450185 w 4113125"/>
                  <a:gd name="connsiteY13" fmla="*/ 0 h 1874520"/>
                  <a:gd name="connsiteX14" fmla="*/ 607925 w 4113125"/>
                  <a:gd name="connsiteY14" fmla="*/ 617220 h 1874520"/>
                  <a:gd name="connsiteX0" fmla="*/ 676222 w 4113125"/>
                  <a:gd name="connsiteY0" fmla="*/ 626461 h 1874520"/>
                  <a:gd name="connsiteX1" fmla="*/ 0 w 4113125"/>
                  <a:gd name="connsiteY1" fmla="*/ 1868765 h 1874520"/>
                  <a:gd name="connsiteX2" fmla="*/ 813665 w 4113125"/>
                  <a:gd name="connsiteY2" fmla="*/ 1874520 h 1874520"/>
                  <a:gd name="connsiteX3" fmla="*/ 1392785 w 4113125"/>
                  <a:gd name="connsiteY3" fmla="*/ 1844040 h 1874520"/>
                  <a:gd name="connsiteX4" fmla="*/ 2017625 w 4113125"/>
                  <a:gd name="connsiteY4" fmla="*/ 1805940 h 1874520"/>
                  <a:gd name="connsiteX5" fmla="*/ 2627225 w 4113125"/>
                  <a:gd name="connsiteY5" fmla="*/ 1661160 h 1874520"/>
                  <a:gd name="connsiteX6" fmla="*/ 3107285 w 4113125"/>
                  <a:gd name="connsiteY6" fmla="*/ 1524000 h 1874520"/>
                  <a:gd name="connsiteX7" fmla="*/ 3770225 w 4113125"/>
                  <a:gd name="connsiteY7" fmla="*/ 1219200 h 1874520"/>
                  <a:gd name="connsiteX8" fmla="*/ 4052165 w 4113125"/>
                  <a:gd name="connsiteY8" fmla="*/ 937260 h 1874520"/>
                  <a:gd name="connsiteX9" fmla="*/ 4113125 w 4113125"/>
                  <a:gd name="connsiteY9" fmla="*/ 662940 h 1874520"/>
                  <a:gd name="connsiteX10" fmla="*/ 4014065 w 4113125"/>
                  <a:gd name="connsiteY10" fmla="*/ 396240 h 1874520"/>
                  <a:gd name="connsiteX11" fmla="*/ 3770225 w 4113125"/>
                  <a:gd name="connsiteY11" fmla="*/ 220980 h 1874520"/>
                  <a:gd name="connsiteX12" fmla="*/ 3450185 w 4113125"/>
                  <a:gd name="connsiteY12" fmla="*/ 0 h 1874520"/>
                  <a:gd name="connsiteX13" fmla="*/ 3450185 w 4113125"/>
                  <a:gd name="connsiteY13" fmla="*/ 0 h 1874520"/>
                  <a:gd name="connsiteX14" fmla="*/ 676222 w 4113125"/>
                  <a:gd name="connsiteY14" fmla="*/ 626461 h 1874520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07285 w 4113125"/>
                  <a:gd name="connsiteY6" fmla="*/ 1547103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0225 w 4113125"/>
                  <a:gd name="connsiteY11" fmla="*/ 244083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07285 w 4113125"/>
                  <a:gd name="connsiteY6" fmla="*/ 1547103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70206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70206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27225 w 4113125"/>
                  <a:gd name="connsiteY5" fmla="*/ 1684263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392785 w 4113125"/>
                  <a:gd name="connsiteY3" fmla="*/ 1867143 h 1897623"/>
                  <a:gd name="connsiteX4" fmla="*/ 2017625 w 4113125"/>
                  <a:gd name="connsiteY4" fmla="*/ 1829043 h 1897623"/>
                  <a:gd name="connsiteX5" fmla="*/ 2618119 w 4113125"/>
                  <a:gd name="connsiteY5" fmla="*/ 1698125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897623"/>
                  <a:gd name="connsiteX1" fmla="*/ 0 w 4113125"/>
                  <a:gd name="connsiteY1" fmla="*/ 1891868 h 1897623"/>
                  <a:gd name="connsiteX2" fmla="*/ 813665 w 4113125"/>
                  <a:gd name="connsiteY2" fmla="*/ 1897623 h 1897623"/>
                  <a:gd name="connsiteX3" fmla="*/ 1420103 w 4113125"/>
                  <a:gd name="connsiteY3" fmla="*/ 1894867 h 1897623"/>
                  <a:gd name="connsiteX4" fmla="*/ 2017625 w 4113125"/>
                  <a:gd name="connsiteY4" fmla="*/ 1829043 h 1897623"/>
                  <a:gd name="connsiteX5" fmla="*/ 2618119 w 4113125"/>
                  <a:gd name="connsiteY5" fmla="*/ 1698125 h 1897623"/>
                  <a:gd name="connsiteX6" fmla="*/ 3130051 w 4113125"/>
                  <a:gd name="connsiteY6" fmla="*/ 1556344 h 1897623"/>
                  <a:gd name="connsiteX7" fmla="*/ 3770225 w 4113125"/>
                  <a:gd name="connsiteY7" fmla="*/ 1242303 h 1897623"/>
                  <a:gd name="connsiteX8" fmla="*/ 4052165 w 4113125"/>
                  <a:gd name="connsiteY8" fmla="*/ 960363 h 1897623"/>
                  <a:gd name="connsiteX9" fmla="*/ 4113125 w 4113125"/>
                  <a:gd name="connsiteY9" fmla="*/ 686043 h 1897623"/>
                  <a:gd name="connsiteX10" fmla="*/ 4014065 w 4113125"/>
                  <a:gd name="connsiteY10" fmla="*/ 419343 h 1897623"/>
                  <a:gd name="connsiteX11" fmla="*/ 3779331 w 4113125"/>
                  <a:gd name="connsiteY11" fmla="*/ 216359 h 1897623"/>
                  <a:gd name="connsiteX12" fmla="*/ 3450185 w 4113125"/>
                  <a:gd name="connsiteY12" fmla="*/ 23103 h 1897623"/>
                  <a:gd name="connsiteX13" fmla="*/ 3395548 w 4113125"/>
                  <a:gd name="connsiteY13" fmla="*/ 0 h 1897623"/>
                  <a:gd name="connsiteX14" fmla="*/ 676222 w 4113125"/>
                  <a:gd name="connsiteY14" fmla="*/ 649564 h 1897623"/>
                  <a:gd name="connsiteX0" fmla="*/ 676222 w 4113125"/>
                  <a:gd name="connsiteY0" fmla="*/ 649564 h 1916105"/>
                  <a:gd name="connsiteX1" fmla="*/ 0 w 4113125"/>
                  <a:gd name="connsiteY1" fmla="*/ 1891868 h 1916105"/>
                  <a:gd name="connsiteX2" fmla="*/ 818219 w 4113125"/>
                  <a:gd name="connsiteY2" fmla="*/ 1916105 h 1916105"/>
                  <a:gd name="connsiteX3" fmla="*/ 1420103 w 4113125"/>
                  <a:gd name="connsiteY3" fmla="*/ 1894867 h 1916105"/>
                  <a:gd name="connsiteX4" fmla="*/ 2017625 w 4113125"/>
                  <a:gd name="connsiteY4" fmla="*/ 1829043 h 1916105"/>
                  <a:gd name="connsiteX5" fmla="*/ 2618119 w 4113125"/>
                  <a:gd name="connsiteY5" fmla="*/ 1698125 h 1916105"/>
                  <a:gd name="connsiteX6" fmla="*/ 3130051 w 4113125"/>
                  <a:gd name="connsiteY6" fmla="*/ 1556344 h 1916105"/>
                  <a:gd name="connsiteX7" fmla="*/ 3770225 w 4113125"/>
                  <a:gd name="connsiteY7" fmla="*/ 1242303 h 1916105"/>
                  <a:gd name="connsiteX8" fmla="*/ 4052165 w 4113125"/>
                  <a:gd name="connsiteY8" fmla="*/ 960363 h 1916105"/>
                  <a:gd name="connsiteX9" fmla="*/ 4113125 w 4113125"/>
                  <a:gd name="connsiteY9" fmla="*/ 686043 h 1916105"/>
                  <a:gd name="connsiteX10" fmla="*/ 4014065 w 4113125"/>
                  <a:gd name="connsiteY10" fmla="*/ 419343 h 1916105"/>
                  <a:gd name="connsiteX11" fmla="*/ 3779331 w 4113125"/>
                  <a:gd name="connsiteY11" fmla="*/ 216359 h 1916105"/>
                  <a:gd name="connsiteX12" fmla="*/ 3450185 w 4113125"/>
                  <a:gd name="connsiteY12" fmla="*/ 23103 h 1916105"/>
                  <a:gd name="connsiteX13" fmla="*/ 3395548 w 4113125"/>
                  <a:gd name="connsiteY13" fmla="*/ 0 h 1916105"/>
                  <a:gd name="connsiteX14" fmla="*/ 676222 w 4113125"/>
                  <a:gd name="connsiteY14" fmla="*/ 649564 h 1916105"/>
                  <a:gd name="connsiteX0" fmla="*/ 676222 w 4113125"/>
                  <a:gd name="connsiteY0" fmla="*/ 649564 h 1916105"/>
                  <a:gd name="connsiteX1" fmla="*/ 0 w 4113125"/>
                  <a:gd name="connsiteY1" fmla="*/ 1891868 h 1916105"/>
                  <a:gd name="connsiteX2" fmla="*/ 818219 w 4113125"/>
                  <a:gd name="connsiteY2" fmla="*/ 1916105 h 1916105"/>
                  <a:gd name="connsiteX3" fmla="*/ 1420103 w 4113125"/>
                  <a:gd name="connsiteY3" fmla="*/ 1894867 h 1916105"/>
                  <a:gd name="connsiteX4" fmla="*/ 2017625 w 4113125"/>
                  <a:gd name="connsiteY4" fmla="*/ 1829043 h 1916105"/>
                  <a:gd name="connsiteX5" fmla="*/ 2618119 w 4113125"/>
                  <a:gd name="connsiteY5" fmla="*/ 1698125 h 1916105"/>
                  <a:gd name="connsiteX6" fmla="*/ 3130051 w 4113125"/>
                  <a:gd name="connsiteY6" fmla="*/ 1556344 h 1916105"/>
                  <a:gd name="connsiteX7" fmla="*/ 3770225 w 4113125"/>
                  <a:gd name="connsiteY7" fmla="*/ 1242303 h 1916105"/>
                  <a:gd name="connsiteX8" fmla="*/ 4052165 w 4113125"/>
                  <a:gd name="connsiteY8" fmla="*/ 960363 h 1916105"/>
                  <a:gd name="connsiteX9" fmla="*/ 4113125 w 4113125"/>
                  <a:gd name="connsiteY9" fmla="*/ 686043 h 1916105"/>
                  <a:gd name="connsiteX10" fmla="*/ 4014065 w 4113125"/>
                  <a:gd name="connsiteY10" fmla="*/ 419343 h 1916105"/>
                  <a:gd name="connsiteX11" fmla="*/ 3779331 w 4113125"/>
                  <a:gd name="connsiteY11" fmla="*/ 216359 h 1916105"/>
                  <a:gd name="connsiteX12" fmla="*/ 3450185 w 4113125"/>
                  <a:gd name="connsiteY12" fmla="*/ 23103 h 1916105"/>
                  <a:gd name="connsiteX13" fmla="*/ 3377335 w 4113125"/>
                  <a:gd name="connsiteY13" fmla="*/ 0 h 1916105"/>
                  <a:gd name="connsiteX14" fmla="*/ 676222 w 4113125"/>
                  <a:gd name="connsiteY14" fmla="*/ 649564 h 1916105"/>
                  <a:gd name="connsiteX0" fmla="*/ 685329 w 4113125"/>
                  <a:gd name="connsiteY0" fmla="*/ 668045 h 1916105"/>
                  <a:gd name="connsiteX1" fmla="*/ 0 w 4113125"/>
                  <a:gd name="connsiteY1" fmla="*/ 1891868 h 1916105"/>
                  <a:gd name="connsiteX2" fmla="*/ 818219 w 4113125"/>
                  <a:gd name="connsiteY2" fmla="*/ 1916105 h 1916105"/>
                  <a:gd name="connsiteX3" fmla="*/ 1420103 w 4113125"/>
                  <a:gd name="connsiteY3" fmla="*/ 1894867 h 1916105"/>
                  <a:gd name="connsiteX4" fmla="*/ 2017625 w 4113125"/>
                  <a:gd name="connsiteY4" fmla="*/ 1829043 h 1916105"/>
                  <a:gd name="connsiteX5" fmla="*/ 2618119 w 4113125"/>
                  <a:gd name="connsiteY5" fmla="*/ 1698125 h 1916105"/>
                  <a:gd name="connsiteX6" fmla="*/ 3130051 w 4113125"/>
                  <a:gd name="connsiteY6" fmla="*/ 1556344 h 1916105"/>
                  <a:gd name="connsiteX7" fmla="*/ 3770225 w 4113125"/>
                  <a:gd name="connsiteY7" fmla="*/ 1242303 h 1916105"/>
                  <a:gd name="connsiteX8" fmla="*/ 4052165 w 4113125"/>
                  <a:gd name="connsiteY8" fmla="*/ 960363 h 1916105"/>
                  <a:gd name="connsiteX9" fmla="*/ 4113125 w 4113125"/>
                  <a:gd name="connsiteY9" fmla="*/ 686043 h 1916105"/>
                  <a:gd name="connsiteX10" fmla="*/ 4014065 w 4113125"/>
                  <a:gd name="connsiteY10" fmla="*/ 419343 h 1916105"/>
                  <a:gd name="connsiteX11" fmla="*/ 3779331 w 4113125"/>
                  <a:gd name="connsiteY11" fmla="*/ 216359 h 1916105"/>
                  <a:gd name="connsiteX12" fmla="*/ 3450185 w 4113125"/>
                  <a:gd name="connsiteY12" fmla="*/ 23103 h 1916105"/>
                  <a:gd name="connsiteX13" fmla="*/ 3377335 w 4113125"/>
                  <a:gd name="connsiteY13" fmla="*/ 0 h 1916105"/>
                  <a:gd name="connsiteX14" fmla="*/ 685329 w 4113125"/>
                  <a:gd name="connsiteY14" fmla="*/ 668045 h 1916105"/>
                  <a:gd name="connsiteX0" fmla="*/ 685329 w 4113125"/>
                  <a:gd name="connsiteY0" fmla="*/ 895469 h 2143529"/>
                  <a:gd name="connsiteX1" fmla="*/ 0 w 4113125"/>
                  <a:gd name="connsiteY1" fmla="*/ 2119292 h 2143529"/>
                  <a:gd name="connsiteX2" fmla="*/ 818219 w 4113125"/>
                  <a:gd name="connsiteY2" fmla="*/ 2143529 h 2143529"/>
                  <a:gd name="connsiteX3" fmla="*/ 1420103 w 4113125"/>
                  <a:gd name="connsiteY3" fmla="*/ 2122291 h 2143529"/>
                  <a:gd name="connsiteX4" fmla="*/ 2017625 w 4113125"/>
                  <a:gd name="connsiteY4" fmla="*/ 2056467 h 2143529"/>
                  <a:gd name="connsiteX5" fmla="*/ 2618119 w 4113125"/>
                  <a:gd name="connsiteY5" fmla="*/ 1925549 h 2143529"/>
                  <a:gd name="connsiteX6" fmla="*/ 3130051 w 4113125"/>
                  <a:gd name="connsiteY6" fmla="*/ 1783768 h 2143529"/>
                  <a:gd name="connsiteX7" fmla="*/ 3770225 w 4113125"/>
                  <a:gd name="connsiteY7" fmla="*/ 1469727 h 2143529"/>
                  <a:gd name="connsiteX8" fmla="*/ 4052165 w 4113125"/>
                  <a:gd name="connsiteY8" fmla="*/ 1187787 h 2143529"/>
                  <a:gd name="connsiteX9" fmla="*/ 4113125 w 4113125"/>
                  <a:gd name="connsiteY9" fmla="*/ 913467 h 2143529"/>
                  <a:gd name="connsiteX10" fmla="*/ 4014065 w 4113125"/>
                  <a:gd name="connsiteY10" fmla="*/ 646767 h 2143529"/>
                  <a:gd name="connsiteX11" fmla="*/ 3779331 w 4113125"/>
                  <a:gd name="connsiteY11" fmla="*/ 443783 h 2143529"/>
                  <a:gd name="connsiteX12" fmla="*/ 3450185 w 4113125"/>
                  <a:gd name="connsiteY12" fmla="*/ 250527 h 2143529"/>
                  <a:gd name="connsiteX13" fmla="*/ 2894191 w 4113125"/>
                  <a:gd name="connsiteY13" fmla="*/ 0 h 2143529"/>
                  <a:gd name="connsiteX14" fmla="*/ 685329 w 4113125"/>
                  <a:gd name="connsiteY14" fmla="*/ 895469 h 2143529"/>
                  <a:gd name="connsiteX0" fmla="*/ 648163 w 4113125"/>
                  <a:gd name="connsiteY0" fmla="*/ 822694 h 2143529"/>
                  <a:gd name="connsiteX1" fmla="*/ 0 w 4113125"/>
                  <a:gd name="connsiteY1" fmla="*/ 2119292 h 2143529"/>
                  <a:gd name="connsiteX2" fmla="*/ 818219 w 4113125"/>
                  <a:gd name="connsiteY2" fmla="*/ 2143529 h 2143529"/>
                  <a:gd name="connsiteX3" fmla="*/ 1420103 w 4113125"/>
                  <a:gd name="connsiteY3" fmla="*/ 2122291 h 2143529"/>
                  <a:gd name="connsiteX4" fmla="*/ 2017625 w 4113125"/>
                  <a:gd name="connsiteY4" fmla="*/ 2056467 h 2143529"/>
                  <a:gd name="connsiteX5" fmla="*/ 2618119 w 4113125"/>
                  <a:gd name="connsiteY5" fmla="*/ 1925549 h 2143529"/>
                  <a:gd name="connsiteX6" fmla="*/ 3130051 w 4113125"/>
                  <a:gd name="connsiteY6" fmla="*/ 1783768 h 2143529"/>
                  <a:gd name="connsiteX7" fmla="*/ 3770225 w 4113125"/>
                  <a:gd name="connsiteY7" fmla="*/ 1469727 h 2143529"/>
                  <a:gd name="connsiteX8" fmla="*/ 4052165 w 4113125"/>
                  <a:gd name="connsiteY8" fmla="*/ 1187787 h 2143529"/>
                  <a:gd name="connsiteX9" fmla="*/ 4113125 w 4113125"/>
                  <a:gd name="connsiteY9" fmla="*/ 913467 h 2143529"/>
                  <a:gd name="connsiteX10" fmla="*/ 4014065 w 4113125"/>
                  <a:gd name="connsiteY10" fmla="*/ 646767 h 2143529"/>
                  <a:gd name="connsiteX11" fmla="*/ 3779331 w 4113125"/>
                  <a:gd name="connsiteY11" fmla="*/ 443783 h 2143529"/>
                  <a:gd name="connsiteX12" fmla="*/ 3450185 w 4113125"/>
                  <a:gd name="connsiteY12" fmla="*/ 250527 h 2143529"/>
                  <a:gd name="connsiteX13" fmla="*/ 2894191 w 4113125"/>
                  <a:gd name="connsiteY13" fmla="*/ 0 h 2143529"/>
                  <a:gd name="connsiteX14" fmla="*/ 648163 w 4113125"/>
                  <a:gd name="connsiteY14" fmla="*/ 822694 h 2143529"/>
                  <a:gd name="connsiteX0" fmla="*/ 460053 w 4113125"/>
                  <a:gd name="connsiteY0" fmla="*/ 983275 h 2143529"/>
                  <a:gd name="connsiteX1" fmla="*/ 0 w 4113125"/>
                  <a:gd name="connsiteY1" fmla="*/ 2119292 h 2143529"/>
                  <a:gd name="connsiteX2" fmla="*/ 818219 w 4113125"/>
                  <a:gd name="connsiteY2" fmla="*/ 2143529 h 2143529"/>
                  <a:gd name="connsiteX3" fmla="*/ 1420103 w 4113125"/>
                  <a:gd name="connsiteY3" fmla="*/ 2122291 h 2143529"/>
                  <a:gd name="connsiteX4" fmla="*/ 2017625 w 4113125"/>
                  <a:gd name="connsiteY4" fmla="*/ 2056467 h 2143529"/>
                  <a:gd name="connsiteX5" fmla="*/ 2618119 w 4113125"/>
                  <a:gd name="connsiteY5" fmla="*/ 1925549 h 2143529"/>
                  <a:gd name="connsiteX6" fmla="*/ 3130051 w 4113125"/>
                  <a:gd name="connsiteY6" fmla="*/ 1783768 h 2143529"/>
                  <a:gd name="connsiteX7" fmla="*/ 3770225 w 4113125"/>
                  <a:gd name="connsiteY7" fmla="*/ 1469727 h 2143529"/>
                  <a:gd name="connsiteX8" fmla="*/ 4052165 w 4113125"/>
                  <a:gd name="connsiteY8" fmla="*/ 1187787 h 2143529"/>
                  <a:gd name="connsiteX9" fmla="*/ 4113125 w 4113125"/>
                  <a:gd name="connsiteY9" fmla="*/ 913467 h 2143529"/>
                  <a:gd name="connsiteX10" fmla="*/ 4014065 w 4113125"/>
                  <a:gd name="connsiteY10" fmla="*/ 646767 h 2143529"/>
                  <a:gd name="connsiteX11" fmla="*/ 3779331 w 4113125"/>
                  <a:gd name="connsiteY11" fmla="*/ 443783 h 2143529"/>
                  <a:gd name="connsiteX12" fmla="*/ 3450185 w 4113125"/>
                  <a:gd name="connsiteY12" fmla="*/ 250527 h 2143529"/>
                  <a:gd name="connsiteX13" fmla="*/ 2894191 w 4113125"/>
                  <a:gd name="connsiteY13" fmla="*/ 0 h 2143529"/>
                  <a:gd name="connsiteX14" fmla="*/ 460053 w 4113125"/>
                  <a:gd name="connsiteY14" fmla="*/ 983275 h 2143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13125" h="2143529">
                    <a:moveTo>
                      <a:pt x="460053" y="983275"/>
                    </a:moveTo>
                    <a:lnTo>
                      <a:pt x="0" y="2119292"/>
                    </a:lnTo>
                    <a:lnTo>
                      <a:pt x="818219" y="2143529"/>
                    </a:lnTo>
                    <a:lnTo>
                      <a:pt x="1420103" y="2122291"/>
                    </a:lnTo>
                    <a:lnTo>
                      <a:pt x="2017625" y="2056467"/>
                    </a:lnTo>
                    <a:lnTo>
                      <a:pt x="2618119" y="1925549"/>
                    </a:lnTo>
                    <a:cubicBezTo>
                      <a:pt x="2785728" y="1882909"/>
                      <a:pt x="2898699" y="1863373"/>
                      <a:pt x="3130051" y="1783768"/>
                    </a:cubicBezTo>
                    <a:cubicBezTo>
                      <a:pt x="3366208" y="1679087"/>
                      <a:pt x="3556834" y="1579028"/>
                      <a:pt x="3770225" y="1469727"/>
                    </a:cubicBezTo>
                    <a:lnTo>
                      <a:pt x="4052165" y="1187787"/>
                    </a:lnTo>
                    <a:lnTo>
                      <a:pt x="4113125" y="913467"/>
                    </a:lnTo>
                    <a:lnTo>
                      <a:pt x="4014065" y="646767"/>
                    </a:lnTo>
                    <a:lnTo>
                      <a:pt x="3779331" y="443783"/>
                    </a:lnTo>
                    <a:lnTo>
                      <a:pt x="3450185" y="250527"/>
                    </a:lnTo>
                    <a:lnTo>
                      <a:pt x="2894191" y="0"/>
                    </a:lnTo>
                    <a:lnTo>
                      <a:pt x="460053" y="983275"/>
                    </a:lnTo>
                    <a:close/>
                  </a:path>
                </a:pathLst>
              </a:custGeom>
              <a:solidFill>
                <a:srgbClr val="FFFF99"/>
              </a:solidFill>
              <a:ln w="9525" cap="flat" cmpd="sng" algn="ctr">
                <a:solidFill>
                  <a:srgbClr val="FFFF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cxnSp>
            <p:nvCxnSpPr>
              <p:cNvPr id="110" name="直線接點 109"/>
              <p:cNvCxnSpPr/>
              <p:nvPr/>
            </p:nvCxnSpPr>
            <p:spPr bwMode="auto">
              <a:xfrm>
                <a:off x="20416160" y="16855229"/>
                <a:ext cx="2559109" cy="126207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1" name="手繪多邊形 110"/>
              <p:cNvSpPr/>
              <p:nvPr/>
            </p:nvSpPr>
            <p:spPr bwMode="auto">
              <a:xfrm>
                <a:off x="15980952" y="14996952"/>
                <a:ext cx="4172877" cy="3523877"/>
              </a:xfrm>
              <a:custGeom>
                <a:avLst/>
                <a:gdLst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40677 w 3332285"/>
                  <a:gd name="connsiteY3" fmla="*/ 870439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81654 w 3332285"/>
                  <a:gd name="connsiteY8" fmla="*/ 2303585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32285"/>
                  <a:gd name="connsiteY0" fmla="*/ 0 h 2321170"/>
                  <a:gd name="connsiteX1" fmla="*/ 1652954 w 3332285"/>
                  <a:gd name="connsiteY1" fmla="*/ 140677 h 2321170"/>
                  <a:gd name="connsiteX2" fmla="*/ 562708 w 3332285"/>
                  <a:gd name="connsiteY2" fmla="*/ 518746 h 2321170"/>
                  <a:gd name="connsiteX3" fmla="*/ 131672 w 3332285"/>
                  <a:gd name="connsiteY3" fmla="*/ 843278 h 2321170"/>
                  <a:gd name="connsiteX4" fmla="*/ 0 w 3332285"/>
                  <a:gd name="connsiteY4" fmla="*/ 1239716 h 2321170"/>
                  <a:gd name="connsiteX5" fmla="*/ 298938 w 3332285"/>
                  <a:gd name="connsiteY5" fmla="*/ 1670539 h 2321170"/>
                  <a:gd name="connsiteX6" fmla="*/ 1283677 w 3332285"/>
                  <a:gd name="connsiteY6" fmla="*/ 2110154 h 2321170"/>
                  <a:gd name="connsiteX7" fmla="*/ 2514600 w 3332285"/>
                  <a:gd name="connsiteY7" fmla="*/ 2321170 h 2321170"/>
                  <a:gd name="connsiteX8" fmla="*/ 2690659 w 3332285"/>
                  <a:gd name="connsiteY8" fmla="*/ 2312639 h 2321170"/>
                  <a:gd name="connsiteX9" fmla="*/ 3332285 w 3332285"/>
                  <a:gd name="connsiteY9" fmla="*/ 1169377 h 2321170"/>
                  <a:gd name="connsiteX10" fmla="*/ 3042138 w 3332285"/>
                  <a:gd name="connsiteY10" fmla="*/ 0 h 2321170"/>
                  <a:gd name="connsiteX0" fmla="*/ 3042138 w 3359299"/>
                  <a:gd name="connsiteY0" fmla="*/ 0 h 2321170"/>
                  <a:gd name="connsiteX1" fmla="*/ 1652954 w 3359299"/>
                  <a:gd name="connsiteY1" fmla="*/ 140677 h 2321170"/>
                  <a:gd name="connsiteX2" fmla="*/ 562708 w 3359299"/>
                  <a:gd name="connsiteY2" fmla="*/ 518746 h 2321170"/>
                  <a:gd name="connsiteX3" fmla="*/ 131672 w 3359299"/>
                  <a:gd name="connsiteY3" fmla="*/ 843278 h 2321170"/>
                  <a:gd name="connsiteX4" fmla="*/ 0 w 3359299"/>
                  <a:gd name="connsiteY4" fmla="*/ 1239716 h 2321170"/>
                  <a:gd name="connsiteX5" fmla="*/ 298938 w 3359299"/>
                  <a:gd name="connsiteY5" fmla="*/ 1670539 h 2321170"/>
                  <a:gd name="connsiteX6" fmla="*/ 1283677 w 3359299"/>
                  <a:gd name="connsiteY6" fmla="*/ 2110154 h 2321170"/>
                  <a:gd name="connsiteX7" fmla="*/ 2514600 w 3359299"/>
                  <a:gd name="connsiteY7" fmla="*/ 2321170 h 2321170"/>
                  <a:gd name="connsiteX8" fmla="*/ 2690659 w 3359299"/>
                  <a:gd name="connsiteY8" fmla="*/ 2312639 h 2321170"/>
                  <a:gd name="connsiteX9" fmla="*/ 3359299 w 3359299"/>
                  <a:gd name="connsiteY9" fmla="*/ 1142216 h 2321170"/>
                  <a:gd name="connsiteX10" fmla="*/ 3042138 w 3359299"/>
                  <a:gd name="connsiteY10" fmla="*/ 0 h 2321170"/>
                  <a:gd name="connsiteX0" fmla="*/ 3042139 w 3359299"/>
                  <a:gd name="connsiteY0" fmla="*/ 0 h 2312117"/>
                  <a:gd name="connsiteX1" fmla="*/ 1652954 w 3359299"/>
                  <a:gd name="connsiteY1" fmla="*/ 131624 h 2312117"/>
                  <a:gd name="connsiteX2" fmla="*/ 562708 w 3359299"/>
                  <a:gd name="connsiteY2" fmla="*/ 509693 h 2312117"/>
                  <a:gd name="connsiteX3" fmla="*/ 131672 w 3359299"/>
                  <a:gd name="connsiteY3" fmla="*/ 834225 h 2312117"/>
                  <a:gd name="connsiteX4" fmla="*/ 0 w 3359299"/>
                  <a:gd name="connsiteY4" fmla="*/ 1230663 h 2312117"/>
                  <a:gd name="connsiteX5" fmla="*/ 298938 w 3359299"/>
                  <a:gd name="connsiteY5" fmla="*/ 1661486 h 2312117"/>
                  <a:gd name="connsiteX6" fmla="*/ 1283677 w 3359299"/>
                  <a:gd name="connsiteY6" fmla="*/ 2101101 h 2312117"/>
                  <a:gd name="connsiteX7" fmla="*/ 2514600 w 3359299"/>
                  <a:gd name="connsiteY7" fmla="*/ 2312117 h 2312117"/>
                  <a:gd name="connsiteX8" fmla="*/ 2690659 w 3359299"/>
                  <a:gd name="connsiteY8" fmla="*/ 2303586 h 2312117"/>
                  <a:gd name="connsiteX9" fmla="*/ 3359299 w 3359299"/>
                  <a:gd name="connsiteY9" fmla="*/ 1133163 h 2312117"/>
                  <a:gd name="connsiteX10" fmla="*/ 3042139 w 3359299"/>
                  <a:gd name="connsiteY10" fmla="*/ 0 h 2312117"/>
                  <a:gd name="connsiteX0" fmla="*/ 3042139 w 3359299"/>
                  <a:gd name="connsiteY0" fmla="*/ 0 h 2312117"/>
                  <a:gd name="connsiteX1" fmla="*/ 1652954 w 3359299"/>
                  <a:gd name="connsiteY1" fmla="*/ 131624 h 2312117"/>
                  <a:gd name="connsiteX2" fmla="*/ 562708 w 3359299"/>
                  <a:gd name="connsiteY2" fmla="*/ 509693 h 2312117"/>
                  <a:gd name="connsiteX3" fmla="*/ 131672 w 3359299"/>
                  <a:gd name="connsiteY3" fmla="*/ 834225 h 2312117"/>
                  <a:gd name="connsiteX4" fmla="*/ 0 w 3359299"/>
                  <a:gd name="connsiteY4" fmla="*/ 1230663 h 2312117"/>
                  <a:gd name="connsiteX5" fmla="*/ 298938 w 3359299"/>
                  <a:gd name="connsiteY5" fmla="*/ 1661486 h 2312117"/>
                  <a:gd name="connsiteX6" fmla="*/ 1283677 w 3359299"/>
                  <a:gd name="connsiteY6" fmla="*/ 2101101 h 2312117"/>
                  <a:gd name="connsiteX7" fmla="*/ 2514600 w 3359299"/>
                  <a:gd name="connsiteY7" fmla="*/ 2312117 h 2312117"/>
                  <a:gd name="connsiteX8" fmla="*/ 2690659 w 3359299"/>
                  <a:gd name="connsiteY8" fmla="*/ 2303586 h 2312117"/>
                  <a:gd name="connsiteX9" fmla="*/ 3359299 w 3359299"/>
                  <a:gd name="connsiteY9" fmla="*/ 1133163 h 2312117"/>
                  <a:gd name="connsiteX10" fmla="*/ 3042139 w 3359299"/>
                  <a:gd name="connsiteY10" fmla="*/ 0 h 2312117"/>
                  <a:gd name="connsiteX0" fmla="*/ 3042139 w 3359299"/>
                  <a:gd name="connsiteY0" fmla="*/ 0 h 2312117"/>
                  <a:gd name="connsiteX1" fmla="*/ 1652954 w 3359299"/>
                  <a:gd name="connsiteY1" fmla="*/ 131624 h 2312117"/>
                  <a:gd name="connsiteX2" fmla="*/ 562708 w 3359299"/>
                  <a:gd name="connsiteY2" fmla="*/ 509693 h 2312117"/>
                  <a:gd name="connsiteX3" fmla="*/ 131672 w 3359299"/>
                  <a:gd name="connsiteY3" fmla="*/ 834225 h 2312117"/>
                  <a:gd name="connsiteX4" fmla="*/ 0 w 3359299"/>
                  <a:gd name="connsiteY4" fmla="*/ 1230663 h 2312117"/>
                  <a:gd name="connsiteX5" fmla="*/ 298938 w 3359299"/>
                  <a:gd name="connsiteY5" fmla="*/ 1661486 h 2312117"/>
                  <a:gd name="connsiteX6" fmla="*/ 1283677 w 3359299"/>
                  <a:gd name="connsiteY6" fmla="*/ 2101101 h 2312117"/>
                  <a:gd name="connsiteX7" fmla="*/ 2514600 w 3359299"/>
                  <a:gd name="connsiteY7" fmla="*/ 2312117 h 2312117"/>
                  <a:gd name="connsiteX8" fmla="*/ 2690659 w 3359299"/>
                  <a:gd name="connsiteY8" fmla="*/ 2303586 h 2312117"/>
                  <a:gd name="connsiteX9" fmla="*/ 3359299 w 3359299"/>
                  <a:gd name="connsiteY9" fmla="*/ 1133163 h 2312117"/>
                  <a:gd name="connsiteX10" fmla="*/ 3042139 w 3359299"/>
                  <a:gd name="connsiteY10" fmla="*/ 0 h 2312117"/>
                  <a:gd name="connsiteX0" fmla="*/ 3024132 w 3359299"/>
                  <a:gd name="connsiteY0" fmla="*/ 0 h 2321171"/>
                  <a:gd name="connsiteX1" fmla="*/ 1652954 w 3359299"/>
                  <a:gd name="connsiteY1" fmla="*/ 140678 h 2321171"/>
                  <a:gd name="connsiteX2" fmla="*/ 562708 w 3359299"/>
                  <a:gd name="connsiteY2" fmla="*/ 518747 h 2321171"/>
                  <a:gd name="connsiteX3" fmla="*/ 131672 w 3359299"/>
                  <a:gd name="connsiteY3" fmla="*/ 843279 h 2321171"/>
                  <a:gd name="connsiteX4" fmla="*/ 0 w 3359299"/>
                  <a:gd name="connsiteY4" fmla="*/ 1239717 h 2321171"/>
                  <a:gd name="connsiteX5" fmla="*/ 298938 w 3359299"/>
                  <a:gd name="connsiteY5" fmla="*/ 1670540 h 2321171"/>
                  <a:gd name="connsiteX6" fmla="*/ 1283677 w 3359299"/>
                  <a:gd name="connsiteY6" fmla="*/ 2110155 h 2321171"/>
                  <a:gd name="connsiteX7" fmla="*/ 2514600 w 3359299"/>
                  <a:gd name="connsiteY7" fmla="*/ 2321171 h 2321171"/>
                  <a:gd name="connsiteX8" fmla="*/ 2690659 w 3359299"/>
                  <a:gd name="connsiteY8" fmla="*/ 2312640 h 2321171"/>
                  <a:gd name="connsiteX9" fmla="*/ 3359299 w 3359299"/>
                  <a:gd name="connsiteY9" fmla="*/ 1142217 h 2321171"/>
                  <a:gd name="connsiteX10" fmla="*/ 3024132 w 3359299"/>
                  <a:gd name="connsiteY10" fmla="*/ 0 h 232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59299" h="2321171">
                    <a:moveTo>
                      <a:pt x="3024132" y="0"/>
                    </a:moveTo>
                    <a:cubicBezTo>
                      <a:pt x="2556569" y="30295"/>
                      <a:pt x="2116016" y="96803"/>
                      <a:pt x="1652954" y="140678"/>
                    </a:cubicBezTo>
                    <a:cubicBezTo>
                      <a:pt x="1289539" y="266701"/>
                      <a:pt x="944132" y="361037"/>
                      <a:pt x="562708" y="518747"/>
                    </a:cubicBezTo>
                    <a:lnTo>
                      <a:pt x="131672" y="843279"/>
                    </a:lnTo>
                    <a:cubicBezTo>
                      <a:pt x="51763" y="975425"/>
                      <a:pt x="43891" y="1107571"/>
                      <a:pt x="0" y="1239717"/>
                    </a:cubicBezTo>
                    <a:cubicBezTo>
                      <a:pt x="99646" y="1383325"/>
                      <a:pt x="145265" y="1526932"/>
                      <a:pt x="298938" y="1670540"/>
                    </a:cubicBezTo>
                    <a:cubicBezTo>
                      <a:pt x="717229" y="1889506"/>
                      <a:pt x="955431" y="1963617"/>
                      <a:pt x="1283677" y="2110155"/>
                    </a:cubicBezTo>
                    <a:lnTo>
                      <a:pt x="2514600" y="2321171"/>
                    </a:lnTo>
                    <a:lnTo>
                      <a:pt x="2690659" y="2312640"/>
                    </a:lnTo>
                    <a:lnTo>
                      <a:pt x="3359299" y="1142217"/>
                    </a:lnTo>
                    <a:lnTo>
                      <a:pt x="302413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sp>
            <p:nvSpPr>
              <p:cNvPr id="113" name="橢圓 112"/>
              <p:cNvSpPr/>
              <p:nvPr/>
            </p:nvSpPr>
            <p:spPr bwMode="auto">
              <a:xfrm>
                <a:off x="16055461" y="14994123"/>
                <a:ext cx="8537378" cy="3532958"/>
              </a:xfrm>
              <a:prstGeom prst="ellipse">
                <a:avLst/>
              </a:prstGeom>
              <a:noFill/>
              <a:ln w="76200" cap="flat" cmpd="sng" algn="ctr">
                <a:solidFill>
                  <a:srgbClr val="99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  <p:grpSp>
            <p:nvGrpSpPr>
              <p:cNvPr id="10" name="群組 13"/>
              <p:cNvGrpSpPr/>
              <p:nvPr/>
            </p:nvGrpSpPr>
            <p:grpSpPr>
              <a:xfrm>
                <a:off x="24634710" y="16191552"/>
                <a:ext cx="891633" cy="1224321"/>
                <a:chOff x="7164863" y="3471504"/>
                <a:chExt cx="499321" cy="621225"/>
              </a:xfrm>
            </p:grpSpPr>
            <p:cxnSp>
              <p:nvCxnSpPr>
                <p:cNvPr id="115" name="直線單箭頭接點 114"/>
                <p:cNvCxnSpPr/>
                <p:nvPr/>
              </p:nvCxnSpPr>
              <p:spPr bwMode="auto">
                <a:xfrm flipH="1">
                  <a:off x="7164863" y="3471504"/>
                  <a:ext cx="478972" cy="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單箭頭接點 115"/>
                <p:cNvCxnSpPr/>
                <p:nvPr/>
              </p:nvCxnSpPr>
              <p:spPr bwMode="auto">
                <a:xfrm flipH="1">
                  <a:off x="7199883" y="3791041"/>
                  <a:ext cx="464301" cy="4949"/>
                </a:xfrm>
                <a:prstGeom prst="straightConnector1">
                  <a:avLst/>
                </a:prstGeom>
                <a:ln w="76200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單箭頭接點 116"/>
                <p:cNvCxnSpPr/>
                <p:nvPr/>
              </p:nvCxnSpPr>
              <p:spPr bwMode="auto">
                <a:xfrm flipH="1">
                  <a:off x="7185212" y="4092729"/>
                  <a:ext cx="478972" cy="0"/>
                </a:xfrm>
                <a:prstGeom prst="straightConnector1">
                  <a:avLst/>
                </a:prstGeom>
                <a:ln w="76200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直線接點 118"/>
              <p:cNvCxnSpPr/>
              <p:nvPr/>
            </p:nvCxnSpPr>
            <p:spPr bwMode="auto">
              <a:xfrm>
                <a:off x="19696024" y="14990042"/>
                <a:ext cx="388203" cy="159216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1" name="文字方塊 120"/>
              <p:cNvSpPr txBox="1"/>
              <p:nvPr/>
            </p:nvSpPr>
            <p:spPr>
              <a:xfrm>
                <a:off x="16857019" y="16191553"/>
                <a:ext cx="259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未照太陽區</a:t>
                </a:r>
                <a:endPara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22094430" y="16447458"/>
                <a:ext cx="564030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C00000"/>
                    </a:solidFill>
                    <a:latin typeface="標楷體" pitchFamily="65" charset="-120"/>
                    <a:ea typeface="標楷體" pitchFamily="65" charset="-120"/>
                  </a:rPr>
                  <a:t>B.</a:t>
                </a:r>
                <a:endParaRPr lang="zh-TW" altLang="en-US" sz="2800" b="1" dirty="0">
                  <a:solidFill>
                    <a:srgbClr val="C0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3" name="文字方塊 122"/>
              <p:cNvSpPr txBox="1"/>
              <p:nvPr/>
            </p:nvSpPr>
            <p:spPr>
              <a:xfrm>
                <a:off x="17690719" y="16821302"/>
                <a:ext cx="564030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C00000"/>
                    </a:solidFill>
                    <a:latin typeface="標楷體" pitchFamily="65" charset="-120"/>
                    <a:ea typeface="標楷體" pitchFamily="65" charset="-120"/>
                  </a:rPr>
                  <a:t>A.</a:t>
                </a:r>
                <a:endParaRPr lang="zh-TW" altLang="en-US" sz="2800" b="1" dirty="0">
                  <a:solidFill>
                    <a:srgbClr val="C0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4" name="文字方塊 123"/>
              <p:cNvSpPr txBox="1"/>
              <p:nvPr/>
            </p:nvSpPr>
            <p:spPr>
              <a:xfrm>
                <a:off x="19493193" y="17788701"/>
                <a:ext cx="3278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太陽區</a:t>
                </a:r>
                <a:r>
                  <a:rPr lang="en-US" altLang="zh-TW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未穩定</a:t>
                </a:r>
                <a:r>
                  <a:rPr lang="en-US" altLang="zh-TW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26" name="直線單箭頭接點 125"/>
              <p:cNvCxnSpPr/>
              <p:nvPr/>
            </p:nvCxnSpPr>
            <p:spPr bwMode="auto">
              <a:xfrm flipV="1">
                <a:off x="21288596" y="17092282"/>
                <a:ext cx="493112" cy="372894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7" name="文字方塊 126"/>
              <p:cNvSpPr txBox="1"/>
              <p:nvPr/>
            </p:nvSpPr>
            <p:spPr>
              <a:xfrm>
                <a:off x="20416160" y="17397766"/>
                <a:ext cx="564030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C00000"/>
                    </a:solidFill>
                    <a:latin typeface="標楷體" pitchFamily="65" charset="-120"/>
                    <a:ea typeface="標楷體" pitchFamily="65" charset="-120"/>
                  </a:rPr>
                  <a:t>A.</a:t>
                </a:r>
                <a:endParaRPr lang="zh-TW" altLang="en-US" sz="2800" b="1" dirty="0">
                  <a:solidFill>
                    <a:srgbClr val="C0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8" name="文字方塊 127"/>
              <p:cNvSpPr txBox="1"/>
              <p:nvPr/>
            </p:nvSpPr>
            <p:spPr>
              <a:xfrm>
                <a:off x="21033411" y="15966977"/>
                <a:ext cx="323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太陽區</a:t>
                </a:r>
                <a:r>
                  <a:rPr lang="en-US" altLang="zh-TW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已穩定</a:t>
                </a:r>
                <a:r>
                  <a:rPr lang="en-US" altLang="zh-TW" sz="3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76" name="直線接點 175"/>
              <p:cNvCxnSpPr/>
              <p:nvPr/>
            </p:nvCxnSpPr>
            <p:spPr bwMode="auto">
              <a:xfrm flipV="1">
                <a:off x="19329188" y="16742742"/>
                <a:ext cx="838047" cy="1748922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20" name="圖片 119" descr="earth.jpg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587823" y="15809338"/>
                <a:ext cx="1484099" cy="1587381"/>
              </a:xfrm>
              <a:prstGeom prst="rect">
                <a:avLst/>
              </a:prstGeom>
            </p:spPr>
          </p:pic>
          <p:sp>
            <p:nvSpPr>
              <p:cNvPr id="134" name="弧形向右箭號 133"/>
              <p:cNvSpPr/>
              <p:nvPr/>
            </p:nvSpPr>
            <p:spPr bwMode="auto">
              <a:xfrm>
                <a:off x="16216325" y="16011880"/>
                <a:ext cx="603307" cy="1403993"/>
              </a:xfrm>
              <a:prstGeom prst="curvedRightArrow">
                <a:avLst>
                  <a:gd name="adj1" fmla="val 25000"/>
                  <a:gd name="adj2" fmla="val 50000"/>
                  <a:gd name="adj3" fmla="val 37340"/>
                </a:avLst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endParaRPr>
              </a:p>
            </p:txBody>
          </p:sp>
        </p:grpSp>
        <p:pic>
          <p:nvPicPr>
            <p:cNvPr id="133" name="圖片 132" descr="satellite.pn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9706585">
              <a:off x="16433818" y="14804938"/>
              <a:ext cx="2091889" cy="2282819"/>
            </a:xfrm>
            <a:prstGeom prst="rect">
              <a:avLst/>
            </a:prstGeom>
          </p:spPr>
        </p:pic>
      </p:grpSp>
      <p:sp>
        <p:nvSpPr>
          <p:cNvPr id="179" name="Google Shape;68;p2"/>
          <p:cNvSpPr txBox="1">
            <a:spLocks/>
          </p:cNvSpPr>
          <p:nvPr/>
        </p:nvSpPr>
        <p:spPr>
          <a:xfrm>
            <a:off x="17031900" y="19459100"/>
            <a:ext cx="9374460" cy="464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lnSpc>
                <a:spcPts val="4500"/>
              </a:lnSpc>
              <a:buNone/>
            </a:pP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Tcmd1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控制目的為穩定剛發射的衛星並使衛星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軸有一個維持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2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/sec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的轉速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(spin rate)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，這個步驟最終會使衛星成進動與章動的狀態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右圖為示意圖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，而當其旋轉軸之角動量比例為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0.8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時進入下一階段。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lnSpc>
                <a:spcPts val="4500"/>
              </a:lnSpc>
              <a:buNone/>
            </a:pP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 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其控制原理即是利用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Gyro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取得當前角速度，並給定目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/>
            </a:r>
            <a:b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</a:b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    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標角速度，乘上一個正的增益值做其反方向的控制。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Font typeface="Noto Sans Symbols"/>
              <a:buNone/>
            </a:pP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sp>
        <p:nvSpPr>
          <p:cNvPr id="180" name="Google Shape;68;p2"/>
          <p:cNvSpPr txBox="1">
            <a:spLocks/>
          </p:cNvSpPr>
          <p:nvPr/>
        </p:nvSpPr>
        <p:spPr>
          <a:xfrm>
            <a:off x="19036811" y="23594875"/>
            <a:ext cx="7247306" cy="37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lnSpc>
                <a:spcPts val="4500"/>
              </a:lnSpc>
              <a:buNone/>
            </a:pP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Tcmd2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控制目的為將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軸與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sun vector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對準，同時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減緩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進動與章動的狀態。但為了維持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/>
            </a:r>
            <a:b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</a:b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2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/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sec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Tcmd1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仍同時有作用。</a:t>
            </a:r>
            <a:endParaRPr lang="en-US" altLang="zh-TW" sz="3000" b="0" dirty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lnSpc>
                <a:spcPts val="4500"/>
              </a:lnSpc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   其控制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原理即是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利用太陽光線向量與角動量並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乘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上指向誤差達到指向目的，並加入光線變化向量改善軌道中光線微小改變。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Font typeface="Noto Sans Symbols"/>
              <a:buNone/>
            </a:pP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15791596" y="18760988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原理說明（第一階段</a:t>
            </a:r>
            <a:r>
              <a:rPr lang="en-US" altLang="zh-TW" sz="36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Detumbling</a:t>
            </a:r>
            <a:r>
              <a:rPr lang="en-US" altLang="zh-TW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8076559" y="23032415"/>
            <a:ext cx="9570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原理說明（第二階段</a:t>
            </a:r>
            <a:r>
              <a:rPr lang="en-US" altLang="zh-TW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Sun-pointing </a:t>
            </a:r>
            <a:r>
              <a:rPr lang="en-US" altLang="zh-TW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Mode 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216229" y="27151356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成果模擬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258277" y="6737768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itchFamily="34" charset="-120"/>
                <a:ea typeface="微軟正黑體" pitchFamily="34" charset="-120"/>
              </a:rPr>
              <a:t>摘要</a:t>
            </a:r>
            <a:endParaRPr lang="zh-TW" altLang="en-US" sz="4000" b="1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1333500" y="7493001"/>
            <a:ext cx="12471400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本次研究為開發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6U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衛星在安全模式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(SAFE Mode)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下之姿態演算法，使用磁力棒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(MTQ)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作為動力來源，達到減滾及太陽指向之控制。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Simulink</a:t>
            </a:r>
            <a:r>
              <a:rPr lang="zh-TW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設計控制器，模擬衛星姿態。</a:t>
            </a:r>
          </a:p>
          <a:p>
            <a:endParaRPr lang="zh-TW" altLang="en-US" dirty="0"/>
          </a:p>
        </p:txBody>
      </p:sp>
      <p:graphicFrame>
        <p:nvGraphicFramePr>
          <p:cNvPr id="129" name="表格 128"/>
          <p:cNvGraphicFramePr>
            <a:graphicFrameLocks noGrp="1"/>
          </p:cNvGraphicFramePr>
          <p:nvPr/>
        </p:nvGraphicFramePr>
        <p:xfrm>
          <a:off x="1448351" y="9270333"/>
          <a:ext cx="5523949" cy="29724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2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927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Sensors and Actuators</a:t>
                      </a:r>
                      <a:endParaRPr lang="zh-TW" altLang="en-US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540">
                <a:tc>
                  <a:txBody>
                    <a:bodyPr/>
                    <a:lstStyle/>
                    <a:p>
                      <a:pPr lvl="0"/>
                      <a:r>
                        <a:rPr lang="zh-TW" altLang="en-US" sz="3200" dirty="0" smtClean="0"/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Magnetometer (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磁力計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lvl="0"/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Magnetorqure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磁力棒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lvl="0"/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MEMS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Gyro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陀螺儀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lvl="0"/>
                      <a:r>
                        <a:rPr lang="zh-TW" altLang="en-US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</a:t>
                      </a:r>
                      <a:r>
                        <a:rPr lang="en-US" altLang="zh-TW" sz="3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Sun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sensor</a:t>
                      </a:r>
                      <a:r>
                        <a:rPr lang="zh-TW" altLang="en-US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太陽感測器</a:t>
                      </a:r>
                      <a:r>
                        <a:rPr lang="en-US" altLang="zh-TW" sz="32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3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7486650" y="9271001"/>
          <a:ext cx="5969000" cy="29613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158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</a:t>
                      </a:r>
                      <a:r>
                        <a:rPr lang="en-US" altLang="zh-TW" sz="3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Condition</a:t>
                      </a:r>
                      <a:endParaRPr lang="zh-TW" altLang="en-US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zh-TW" altLang="en-US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Weight: 10kg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Volume: 100*226*340 cm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MOI: </a:t>
                      </a:r>
                      <a:r>
                        <a:rPr lang="en-US" altLang="zh-TW" sz="3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[0.14, 0.1, 0.05]</a:t>
                      </a:r>
                      <a:r>
                        <a:rPr lang="zh-TW" altLang="en-US" sz="3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32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kg.m^2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</a:t>
                      </a:r>
                      <a:r>
                        <a:rPr lang="zh-TW" altLang="en-US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太陽能板面於衛星</a:t>
                      </a:r>
                      <a:r>
                        <a:rPr lang="en-US" altLang="zh-TW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-z</a:t>
                      </a:r>
                      <a:r>
                        <a:rPr lang="zh-TW" altLang="en-US" sz="3200" b="0" i="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方向</a:t>
                      </a:r>
                      <a:endParaRPr lang="zh-TW" altLang="en-US" sz="3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1" name="群組 130"/>
          <p:cNvGrpSpPr/>
          <p:nvPr/>
        </p:nvGrpSpPr>
        <p:grpSpPr>
          <a:xfrm>
            <a:off x="16805145" y="7726589"/>
            <a:ext cx="10962012" cy="4521844"/>
            <a:chOff x="15735300" y="6883400"/>
            <a:chExt cx="11036300" cy="50165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2" name="矩形 131"/>
            <p:cNvSpPr/>
            <p:nvPr/>
          </p:nvSpPr>
          <p:spPr>
            <a:xfrm>
              <a:off x="22326600" y="6883400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環境模型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735300" y="9842500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磁力控制器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5748000" y="6899175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太陽感測器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2326600" y="9829800"/>
              <a:ext cx="4445000" cy="2057400"/>
            </a:xfrm>
            <a:prstGeom prst="rect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立方衛星模型</a:t>
              </a:r>
            </a:p>
          </p:txBody>
        </p:sp>
        <p:cxnSp>
          <p:nvCxnSpPr>
            <p:cNvPr id="141" name="直線單箭頭接點 140"/>
            <p:cNvCxnSpPr>
              <a:stCxn id="132" idx="1"/>
              <a:endCxn id="139" idx="3"/>
            </p:cNvCxnSpPr>
            <p:nvPr/>
          </p:nvCxnSpPr>
          <p:spPr>
            <a:xfrm flipH="1">
              <a:off x="20193000" y="7912100"/>
              <a:ext cx="2133600" cy="15775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32" idx="2"/>
              <a:endCxn id="140" idx="0"/>
            </p:cNvCxnSpPr>
            <p:nvPr/>
          </p:nvCxnSpPr>
          <p:spPr>
            <a:xfrm>
              <a:off x="24549100" y="8940800"/>
              <a:ext cx="0" cy="8890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39" idx="2"/>
              <a:endCxn id="135" idx="0"/>
            </p:cNvCxnSpPr>
            <p:nvPr/>
          </p:nvCxnSpPr>
          <p:spPr>
            <a:xfrm flipH="1">
              <a:off x="17957800" y="8956575"/>
              <a:ext cx="12700" cy="885925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 flipH="1">
              <a:off x="20180300" y="10464800"/>
              <a:ext cx="2146300" cy="127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/>
            <p:nvPr/>
          </p:nvCxnSpPr>
          <p:spPr>
            <a:xfrm flipV="1">
              <a:off x="20180300" y="11112500"/>
              <a:ext cx="2146300" cy="127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/>
            <p:nvPr/>
          </p:nvCxnSpPr>
          <p:spPr>
            <a:xfrm flipH="1" flipV="1">
              <a:off x="20231100" y="8991600"/>
              <a:ext cx="2032000" cy="800100"/>
            </a:xfrm>
            <a:prstGeom prst="straightConnector1">
              <a:avLst/>
            </a:prstGeom>
            <a:grpFill/>
            <a:ln w="762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群組 197"/>
          <p:cNvGrpSpPr/>
          <p:nvPr/>
        </p:nvGrpSpPr>
        <p:grpSpPr>
          <a:xfrm>
            <a:off x="685800" y="18821401"/>
            <a:ext cx="12549830" cy="3809999"/>
            <a:chOff x="371194" y="2230596"/>
            <a:chExt cx="8772806" cy="2413833"/>
          </a:xfrm>
        </p:grpSpPr>
        <p:sp>
          <p:nvSpPr>
            <p:cNvPr id="199" name="手繪多邊形 198"/>
            <p:cNvSpPr/>
            <p:nvPr/>
          </p:nvSpPr>
          <p:spPr bwMode="auto">
            <a:xfrm>
              <a:off x="2489705" y="3440318"/>
              <a:ext cx="4689695" cy="1204111"/>
            </a:xfrm>
            <a:custGeom>
              <a:avLst/>
              <a:gdLst>
                <a:gd name="connsiteX0" fmla="*/ 1819747 w 4689695"/>
                <a:gd name="connsiteY0" fmla="*/ 27160 h 1204111"/>
                <a:gd name="connsiteX1" fmla="*/ 4689695 w 4689695"/>
                <a:gd name="connsiteY1" fmla="*/ 18107 h 1204111"/>
                <a:gd name="connsiteX2" fmla="*/ 4680642 w 4689695"/>
                <a:gd name="connsiteY2" fmla="*/ 99588 h 1204111"/>
                <a:gd name="connsiteX3" fmla="*/ 4608214 w 4689695"/>
                <a:gd name="connsiteY3" fmla="*/ 280657 h 1204111"/>
                <a:gd name="connsiteX4" fmla="*/ 4445251 w 4689695"/>
                <a:gd name="connsiteY4" fmla="*/ 461727 h 1204111"/>
                <a:gd name="connsiteX5" fmla="*/ 4209861 w 4689695"/>
                <a:gd name="connsiteY5" fmla="*/ 633742 h 1204111"/>
                <a:gd name="connsiteX6" fmla="*/ 3883937 w 4689695"/>
                <a:gd name="connsiteY6" fmla="*/ 787651 h 1204111"/>
                <a:gd name="connsiteX7" fmla="*/ 3521798 w 4689695"/>
                <a:gd name="connsiteY7" fmla="*/ 905346 h 1204111"/>
                <a:gd name="connsiteX8" fmla="*/ 3195873 w 4689695"/>
                <a:gd name="connsiteY8" fmla="*/ 986828 h 1204111"/>
                <a:gd name="connsiteX9" fmla="*/ 2833735 w 4689695"/>
                <a:gd name="connsiteY9" fmla="*/ 1068309 h 1204111"/>
                <a:gd name="connsiteX10" fmla="*/ 2426329 w 4689695"/>
                <a:gd name="connsiteY10" fmla="*/ 1122630 h 1204111"/>
                <a:gd name="connsiteX11" fmla="*/ 2027976 w 4689695"/>
                <a:gd name="connsiteY11" fmla="*/ 1167897 h 1204111"/>
                <a:gd name="connsiteX12" fmla="*/ 1566249 w 4689695"/>
                <a:gd name="connsiteY12" fmla="*/ 1204111 h 1204111"/>
                <a:gd name="connsiteX13" fmla="*/ 1050202 w 4689695"/>
                <a:gd name="connsiteY13" fmla="*/ 1195057 h 1204111"/>
                <a:gd name="connsiteX14" fmla="*/ 280657 w 4689695"/>
                <a:gd name="connsiteY14" fmla="*/ 1167897 h 1204111"/>
                <a:gd name="connsiteX15" fmla="*/ 0 w 4689695"/>
                <a:gd name="connsiteY15" fmla="*/ 1113576 h 1204111"/>
                <a:gd name="connsiteX16" fmla="*/ 1004935 w 4689695"/>
                <a:gd name="connsiteY16" fmla="*/ 217283 h 1204111"/>
                <a:gd name="connsiteX17" fmla="*/ 1747319 w 4689695"/>
                <a:gd name="connsiteY17" fmla="*/ 0 h 1204111"/>
                <a:gd name="connsiteX18" fmla="*/ 1819747 w 4689695"/>
                <a:gd name="connsiteY18" fmla="*/ 27160 h 120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89695" h="1204111">
                  <a:moveTo>
                    <a:pt x="1819747" y="27160"/>
                  </a:moveTo>
                  <a:lnTo>
                    <a:pt x="4689695" y="18107"/>
                  </a:lnTo>
                  <a:lnTo>
                    <a:pt x="4680642" y="99588"/>
                  </a:lnTo>
                  <a:lnTo>
                    <a:pt x="4608214" y="280657"/>
                  </a:lnTo>
                  <a:lnTo>
                    <a:pt x="4445251" y="461727"/>
                  </a:lnTo>
                  <a:lnTo>
                    <a:pt x="4209861" y="633742"/>
                  </a:lnTo>
                  <a:lnTo>
                    <a:pt x="3883937" y="787651"/>
                  </a:lnTo>
                  <a:lnTo>
                    <a:pt x="3521798" y="905346"/>
                  </a:lnTo>
                  <a:lnTo>
                    <a:pt x="3195873" y="986828"/>
                  </a:lnTo>
                  <a:lnTo>
                    <a:pt x="2833735" y="1068309"/>
                  </a:lnTo>
                  <a:lnTo>
                    <a:pt x="2426329" y="1122630"/>
                  </a:lnTo>
                  <a:lnTo>
                    <a:pt x="2027976" y="1167897"/>
                  </a:lnTo>
                  <a:lnTo>
                    <a:pt x="1566249" y="1204111"/>
                  </a:lnTo>
                  <a:lnTo>
                    <a:pt x="1050202" y="1195057"/>
                  </a:lnTo>
                  <a:lnTo>
                    <a:pt x="280657" y="1167897"/>
                  </a:lnTo>
                  <a:lnTo>
                    <a:pt x="0" y="1113576"/>
                  </a:lnTo>
                  <a:lnTo>
                    <a:pt x="1004935" y="217283"/>
                  </a:lnTo>
                  <a:lnTo>
                    <a:pt x="1747319" y="0"/>
                  </a:lnTo>
                  <a:lnTo>
                    <a:pt x="1819747" y="27160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00" name="手繪多邊形 199"/>
            <p:cNvSpPr/>
            <p:nvPr/>
          </p:nvSpPr>
          <p:spPr bwMode="auto">
            <a:xfrm>
              <a:off x="2592599" y="2281474"/>
              <a:ext cx="4586801" cy="1186004"/>
            </a:xfrm>
            <a:custGeom>
              <a:avLst/>
              <a:gdLst>
                <a:gd name="connsiteX0" fmla="*/ 0 w 4562947"/>
                <a:gd name="connsiteY0" fmla="*/ 63375 h 1186004"/>
                <a:gd name="connsiteX1" fmla="*/ 742385 w 4562947"/>
                <a:gd name="connsiteY1" fmla="*/ 760491 h 1186004"/>
                <a:gd name="connsiteX2" fmla="*/ 1674892 w 4562947"/>
                <a:gd name="connsiteY2" fmla="*/ 1186004 h 1186004"/>
                <a:gd name="connsiteX3" fmla="*/ 4562947 w 4562947"/>
                <a:gd name="connsiteY3" fmla="*/ 1176951 h 1186004"/>
                <a:gd name="connsiteX4" fmla="*/ 4481466 w 4562947"/>
                <a:gd name="connsiteY4" fmla="*/ 896293 h 1186004"/>
                <a:gd name="connsiteX5" fmla="*/ 4227969 w 4562947"/>
                <a:gd name="connsiteY5" fmla="*/ 669957 h 1186004"/>
                <a:gd name="connsiteX6" fmla="*/ 3766242 w 4562947"/>
                <a:gd name="connsiteY6" fmla="*/ 416460 h 1186004"/>
                <a:gd name="connsiteX7" fmla="*/ 3331676 w 4562947"/>
                <a:gd name="connsiteY7" fmla="*/ 289711 h 1186004"/>
                <a:gd name="connsiteX8" fmla="*/ 2824682 w 4562947"/>
                <a:gd name="connsiteY8" fmla="*/ 153909 h 1186004"/>
                <a:gd name="connsiteX9" fmla="*/ 2218099 w 4562947"/>
                <a:gd name="connsiteY9" fmla="*/ 63375 h 1186004"/>
                <a:gd name="connsiteX10" fmla="*/ 1394234 w 4562947"/>
                <a:gd name="connsiteY10" fmla="*/ 0 h 1186004"/>
                <a:gd name="connsiteX11" fmla="*/ 869133 w 4562947"/>
                <a:gd name="connsiteY11" fmla="*/ 9054 h 1186004"/>
                <a:gd name="connsiteX12" fmla="*/ 72428 w 4562947"/>
                <a:gd name="connsiteY12" fmla="*/ 63375 h 1186004"/>
                <a:gd name="connsiteX13" fmla="*/ 0 w 4562947"/>
                <a:gd name="connsiteY13" fmla="*/ 63375 h 1186004"/>
                <a:gd name="connsiteX0" fmla="*/ 0 w 4586801"/>
                <a:gd name="connsiteY0" fmla="*/ 87229 h 1186004"/>
                <a:gd name="connsiteX1" fmla="*/ 766239 w 4586801"/>
                <a:gd name="connsiteY1" fmla="*/ 760491 h 1186004"/>
                <a:gd name="connsiteX2" fmla="*/ 1698746 w 4586801"/>
                <a:gd name="connsiteY2" fmla="*/ 1186004 h 1186004"/>
                <a:gd name="connsiteX3" fmla="*/ 4586801 w 4586801"/>
                <a:gd name="connsiteY3" fmla="*/ 1176951 h 1186004"/>
                <a:gd name="connsiteX4" fmla="*/ 4505320 w 4586801"/>
                <a:gd name="connsiteY4" fmla="*/ 896293 h 1186004"/>
                <a:gd name="connsiteX5" fmla="*/ 4251823 w 4586801"/>
                <a:gd name="connsiteY5" fmla="*/ 669957 h 1186004"/>
                <a:gd name="connsiteX6" fmla="*/ 3790096 w 4586801"/>
                <a:gd name="connsiteY6" fmla="*/ 416460 h 1186004"/>
                <a:gd name="connsiteX7" fmla="*/ 3355530 w 4586801"/>
                <a:gd name="connsiteY7" fmla="*/ 289711 h 1186004"/>
                <a:gd name="connsiteX8" fmla="*/ 2848536 w 4586801"/>
                <a:gd name="connsiteY8" fmla="*/ 153909 h 1186004"/>
                <a:gd name="connsiteX9" fmla="*/ 2241953 w 4586801"/>
                <a:gd name="connsiteY9" fmla="*/ 63375 h 1186004"/>
                <a:gd name="connsiteX10" fmla="*/ 1418088 w 4586801"/>
                <a:gd name="connsiteY10" fmla="*/ 0 h 1186004"/>
                <a:gd name="connsiteX11" fmla="*/ 892987 w 4586801"/>
                <a:gd name="connsiteY11" fmla="*/ 9054 h 1186004"/>
                <a:gd name="connsiteX12" fmla="*/ 96282 w 4586801"/>
                <a:gd name="connsiteY12" fmla="*/ 63375 h 1186004"/>
                <a:gd name="connsiteX13" fmla="*/ 0 w 4586801"/>
                <a:gd name="connsiteY13" fmla="*/ 87229 h 11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801" h="1186004">
                  <a:moveTo>
                    <a:pt x="0" y="87229"/>
                  </a:moveTo>
                  <a:lnTo>
                    <a:pt x="766239" y="760491"/>
                  </a:lnTo>
                  <a:lnTo>
                    <a:pt x="1698746" y="1186004"/>
                  </a:lnTo>
                  <a:lnTo>
                    <a:pt x="4586801" y="1176951"/>
                  </a:lnTo>
                  <a:lnTo>
                    <a:pt x="4505320" y="896293"/>
                  </a:lnTo>
                  <a:lnTo>
                    <a:pt x="4251823" y="669957"/>
                  </a:lnTo>
                  <a:lnTo>
                    <a:pt x="3790096" y="416460"/>
                  </a:lnTo>
                  <a:lnTo>
                    <a:pt x="3355530" y="289711"/>
                  </a:lnTo>
                  <a:lnTo>
                    <a:pt x="2848536" y="153909"/>
                  </a:lnTo>
                  <a:lnTo>
                    <a:pt x="2241953" y="63375"/>
                  </a:lnTo>
                  <a:lnTo>
                    <a:pt x="1418088" y="0"/>
                  </a:lnTo>
                  <a:lnTo>
                    <a:pt x="892987" y="9054"/>
                  </a:lnTo>
                  <a:lnTo>
                    <a:pt x="96282" y="63375"/>
                  </a:lnTo>
                  <a:lnTo>
                    <a:pt x="0" y="87229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01" name="手繪多邊形 200"/>
            <p:cNvSpPr/>
            <p:nvPr/>
          </p:nvSpPr>
          <p:spPr bwMode="auto">
            <a:xfrm>
              <a:off x="371194" y="2362954"/>
              <a:ext cx="2996697" cy="2190939"/>
            </a:xfrm>
            <a:custGeom>
              <a:avLst/>
              <a:gdLst>
                <a:gd name="connsiteX0" fmla="*/ 2879002 w 2996697"/>
                <a:gd name="connsiteY0" fmla="*/ 615636 h 2190939"/>
                <a:gd name="connsiteX1" fmla="*/ 2218099 w 2996697"/>
                <a:gd name="connsiteY1" fmla="*/ 0 h 2190939"/>
                <a:gd name="connsiteX2" fmla="*/ 1557196 w 2996697"/>
                <a:gd name="connsiteY2" fmla="*/ 99589 h 2190939"/>
                <a:gd name="connsiteX3" fmla="*/ 1050202 w 2996697"/>
                <a:gd name="connsiteY3" fmla="*/ 235391 h 2190939"/>
                <a:gd name="connsiteX4" fmla="*/ 669956 w 2996697"/>
                <a:gd name="connsiteY4" fmla="*/ 407406 h 2190939"/>
                <a:gd name="connsiteX5" fmla="*/ 271604 w 2996697"/>
                <a:gd name="connsiteY5" fmla="*/ 651850 h 2190939"/>
                <a:gd name="connsiteX6" fmla="*/ 45267 w 2996697"/>
                <a:gd name="connsiteY6" fmla="*/ 869133 h 2190939"/>
                <a:gd name="connsiteX7" fmla="*/ 0 w 2996697"/>
                <a:gd name="connsiteY7" fmla="*/ 1032096 h 2190939"/>
                <a:gd name="connsiteX8" fmla="*/ 18106 w 2996697"/>
                <a:gd name="connsiteY8" fmla="*/ 1249379 h 2190939"/>
                <a:gd name="connsiteX9" fmla="*/ 117695 w 2996697"/>
                <a:gd name="connsiteY9" fmla="*/ 1448555 h 2190939"/>
                <a:gd name="connsiteX10" fmla="*/ 371192 w 2996697"/>
                <a:gd name="connsiteY10" fmla="*/ 1638678 h 2190939"/>
                <a:gd name="connsiteX11" fmla="*/ 778598 w 2996697"/>
                <a:gd name="connsiteY11" fmla="*/ 1855961 h 2190939"/>
                <a:gd name="connsiteX12" fmla="*/ 1204110 w 2996697"/>
                <a:gd name="connsiteY12" fmla="*/ 2009870 h 2190939"/>
                <a:gd name="connsiteX13" fmla="*/ 1548142 w 2996697"/>
                <a:gd name="connsiteY13" fmla="*/ 2082297 h 2190939"/>
                <a:gd name="connsiteX14" fmla="*/ 2018922 w 2996697"/>
                <a:gd name="connsiteY14" fmla="*/ 2181886 h 2190939"/>
                <a:gd name="connsiteX15" fmla="*/ 2118510 w 2996697"/>
                <a:gd name="connsiteY15" fmla="*/ 2190939 h 2190939"/>
                <a:gd name="connsiteX16" fmla="*/ 2996697 w 2996697"/>
                <a:gd name="connsiteY16" fmla="*/ 1394234 h 2190939"/>
                <a:gd name="connsiteX17" fmla="*/ 2879002 w 2996697"/>
                <a:gd name="connsiteY17" fmla="*/ 615636 h 219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96697" h="2190939">
                  <a:moveTo>
                    <a:pt x="2879002" y="615636"/>
                  </a:moveTo>
                  <a:lnTo>
                    <a:pt x="2218099" y="0"/>
                  </a:lnTo>
                  <a:lnTo>
                    <a:pt x="1557196" y="99589"/>
                  </a:lnTo>
                  <a:lnTo>
                    <a:pt x="1050202" y="235391"/>
                  </a:lnTo>
                  <a:lnTo>
                    <a:pt x="669956" y="407406"/>
                  </a:lnTo>
                  <a:lnTo>
                    <a:pt x="271604" y="651850"/>
                  </a:lnTo>
                  <a:lnTo>
                    <a:pt x="45267" y="869133"/>
                  </a:lnTo>
                  <a:lnTo>
                    <a:pt x="0" y="1032096"/>
                  </a:lnTo>
                  <a:lnTo>
                    <a:pt x="18106" y="1249379"/>
                  </a:lnTo>
                  <a:lnTo>
                    <a:pt x="117695" y="1448555"/>
                  </a:lnTo>
                  <a:lnTo>
                    <a:pt x="371192" y="1638678"/>
                  </a:lnTo>
                  <a:lnTo>
                    <a:pt x="778598" y="1855961"/>
                  </a:lnTo>
                  <a:lnTo>
                    <a:pt x="1204110" y="2009870"/>
                  </a:lnTo>
                  <a:lnTo>
                    <a:pt x="1548142" y="2082297"/>
                  </a:lnTo>
                  <a:lnTo>
                    <a:pt x="2018922" y="2181886"/>
                  </a:lnTo>
                  <a:lnTo>
                    <a:pt x="2118510" y="2190939"/>
                  </a:lnTo>
                  <a:lnTo>
                    <a:pt x="2996697" y="1394234"/>
                  </a:lnTo>
                  <a:lnTo>
                    <a:pt x="2879002" y="61563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pic>
          <p:nvPicPr>
            <p:cNvPr id="202" name="圖片 201" descr="sun.pn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E6E6E7"/>
                </a:clrFrom>
                <a:clrTo>
                  <a:srgbClr val="E6E6E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46872" y="2758055"/>
              <a:ext cx="1297128" cy="1080000"/>
            </a:xfrm>
            <a:prstGeom prst="rect">
              <a:avLst/>
            </a:prstGeom>
          </p:spPr>
        </p:pic>
        <p:sp>
          <p:nvSpPr>
            <p:cNvPr id="203" name="橢圓 202"/>
            <p:cNvSpPr/>
            <p:nvPr/>
          </p:nvSpPr>
          <p:spPr bwMode="auto">
            <a:xfrm>
              <a:off x="374469" y="2281620"/>
              <a:ext cx="6792686" cy="2351315"/>
            </a:xfrm>
            <a:prstGeom prst="ellipse">
              <a:avLst/>
            </a:prstGeom>
            <a:noFill/>
            <a:ln w="28575" cap="flat" cmpd="sng" algn="ctr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pic>
          <p:nvPicPr>
            <p:cNvPr id="204" name="圖片 203" descr="satellite.pn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9706585">
              <a:off x="500885" y="2230596"/>
              <a:ext cx="1092273" cy="1080000"/>
            </a:xfrm>
            <a:prstGeom prst="rect">
              <a:avLst/>
            </a:prstGeom>
          </p:spPr>
        </p:pic>
        <p:grpSp>
          <p:nvGrpSpPr>
            <p:cNvPr id="205" name="群組 13"/>
            <p:cNvGrpSpPr/>
            <p:nvPr/>
          </p:nvGrpSpPr>
          <p:grpSpPr>
            <a:xfrm>
              <a:off x="7384869" y="2969596"/>
              <a:ext cx="487680" cy="627013"/>
              <a:chOff x="7367451" y="3483429"/>
              <a:chExt cx="487680" cy="627013"/>
            </a:xfrm>
          </p:grpSpPr>
          <p:cxnSp>
            <p:nvCxnSpPr>
              <p:cNvPr id="218" name="直線單箭頭接點 217"/>
              <p:cNvCxnSpPr/>
              <p:nvPr/>
            </p:nvCxnSpPr>
            <p:spPr bwMode="auto">
              <a:xfrm flipH="1">
                <a:off x="7367451" y="3483429"/>
                <a:ext cx="47897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9" name="直線單箭頭接點 218"/>
              <p:cNvCxnSpPr/>
              <p:nvPr/>
            </p:nvCxnSpPr>
            <p:spPr bwMode="auto">
              <a:xfrm flipH="1">
                <a:off x="7371808" y="3801292"/>
                <a:ext cx="47897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0" name="直線單箭頭接點 219"/>
              <p:cNvCxnSpPr/>
              <p:nvPr/>
            </p:nvCxnSpPr>
            <p:spPr bwMode="auto">
              <a:xfrm flipH="1">
                <a:off x="7376159" y="4110442"/>
                <a:ext cx="47897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206" name="直線接點 205"/>
            <p:cNvCxnSpPr/>
            <p:nvPr/>
          </p:nvCxnSpPr>
          <p:spPr bwMode="auto">
            <a:xfrm flipV="1">
              <a:off x="2508069" y="3439862"/>
              <a:ext cx="1227908" cy="109727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線接點 206"/>
            <p:cNvCxnSpPr/>
            <p:nvPr/>
          </p:nvCxnSpPr>
          <p:spPr bwMode="auto">
            <a:xfrm>
              <a:off x="2595156" y="2351315"/>
              <a:ext cx="1175657" cy="10885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線接點 207"/>
            <p:cNvCxnSpPr>
              <a:endCxn id="203" idx="6"/>
            </p:cNvCxnSpPr>
            <p:nvPr/>
          </p:nvCxnSpPr>
          <p:spPr bwMode="auto">
            <a:xfrm flipV="1">
              <a:off x="3744686" y="3457277"/>
              <a:ext cx="3422469" cy="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09" name="圖片 208" descr="earth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8248" y="2824597"/>
              <a:ext cx="1283208" cy="1243584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 bwMode="auto">
            <a:xfrm>
              <a:off x="5024846" y="3239590"/>
              <a:ext cx="0" cy="452845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11" name="圖片 210" descr="formula1.pn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62923" y="3203078"/>
              <a:ext cx="1130358" cy="247663"/>
            </a:xfrm>
            <a:prstGeom prst="rect">
              <a:avLst/>
            </a:prstGeom>
          </p:spPr>
        </p:pic>
        <p:sp>
          <p:nvSpPr>
            <p:cNvPr id="212" name="文字方塊 211"/>
            <p:cNvSpPr txBox="1"/>
            <p:nvPr/>
          </p:nvSpPr>
          <p:spPr>
            <a:xfrm>
              <a:off x="1066099" y="3020150"/>
              <a:ext cx="2128229" cy="386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latin typeface="微軟正黑體" pitchFamily="34" charset="-120"/>
                  <a:ea typeface="微軟正黑體" pitchFamily="34" charset="-120"/>
                </a:rPr>
                <a:t>未照太陽區</a:t>
              </a:r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4316086" y="2875213"/>
              <a:ext cx="2472523" cy="27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Course Sun-pointing</a:t>
              </a:r>
              <a:endParaRPr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4" name="文字方塊 213"/>
            <p:cNvSpPr txBox="1"/>
            <p:nvPr/>
          </p:nvSpPr>
          <p:spPr>
            <a:xfrm>
              <a:off x="399973" y="3400338"/>
              <a:ext cx="2819852" cy="52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err="1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Detumbling</a:t>
              </a:r>
              <a:endPara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2400" b="1" dirty="0" err="1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Bdot</a:t>
              </a:r>
              <a:r>
                <a:rPr lang="en-US" altLang="zh-TW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 Control</a:t>
              </a:r>
              <a:endParaRPr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5140637" y="3646066"/>
              <a:ext cx="1129842" cy="386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latin typeface="微軟正黑體" pitchFamily="34" charset="-120"/>
                  <a:ea typeface="微軟正黑體" pitchFamily="34" charset="-120"/>
                </a:rPr>
                <a:t>太陽區</a:t>
              </a:r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4307718" y="2466773"/>
              <a:ext cx="1110494" cy="386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latin typeface="微軟正黑體" pitchFamily="34" charset="-120"/>
                  <a:ea typeface="微軟正黑體" pitchFamily="34" charset="-120"/>
                </a:rPr>
                <a:t>太陽區</a:t>
              </a:r>
              <a:endParaRPr lang="zh-TW" altLang="en-US" sz="3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3997706" y="4012097"/>
              <a:ext cx="2472523" cy="27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Course Sun-pointing</a:t>
              </a:r>
              <a:endParaRPr lang="zh-TW" altLang="en-US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07" name="圖片 106" descr="6UCubeSat_SolarOpen_081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4891797" flipH="1" flipV="1">
            <a:off x="7959323" y="17660319"/>
            <a:ext cx="13171117" cy="6835643"/>
          </a:xfrm>
          <a:prstGeom prst="rect">
            <a:avLst/>
          </a:prstGeom>
        </p:spPr>
      </p:pic>
      <p:sp>
        <p:nvSpPr>
          <p:cNvPr id="221" name="矩形 220"/>
          <p:cNvSpPr/>
          <p:nvPr/>
        </p:nvSpPr>
        <p:spPr>
          <a:xfrm>
            <a:off x="710346" y="14468388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原理說明（第一階段）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2" name="圖片 221" descr="detmblingF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650" y="17183101"/>
            <a:ext cx="7714288" cy="108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224" name="文字方塊 223"/>
          <p:cNvSpPr txBox="1"/>
          <p:nvPr/>
        </p:nvSpPr>
        <p:spPr>
          <a:xfrm>
            <a:off x="2733010" y="21437961"/>
            <a:ext cx="5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A.</a:t>
            </a:r>
            <a:endParaRPr lang="zh-TW" altLang="en-US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" name="文字方塊 224"/>
          <p:cNvSpPr txBox="1"/>
          <p:nvPr/>
        </p:nvSpPr>
        <p:spPr>
          <a:xfrm>
            <a:off x="8004071" y="19443176"/>
            <a:ext cx="5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B.</a:t>
            </a:r>
            <a:endParaRPr lang="zh-TW" altLang="en-US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文字方塊 225"/>
          <p:cNvSpPr txBox="1"/>
          <p:nvPr/>
        </p:nvSpPr>
        <p:spPr>
          <a:xfrm>
            <a:off x="5165621" y="21843476"/>
            <a:ext cx="5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C.</a:t>
            </a:r>
            <a:endParaRPr lang="zh-TW" altLang="en-US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7" name="Google Shape;68;p2"/>
          <p:cNvSpPr txBox="1">
            <a:spLocks/>
          </p:cNvSpPr>
          <p:nvPr/>
        </p:nvSpPr>
        <p:spPr>
          <a:xfrm>
            <a:off x="855012" y="15236915"/>
            <a:ext cx="9418468" cy="175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buFont typeface="Noto Sans Symbols"/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第一階段利用磁力向量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(B and </a:t>
            </a:r>
            <a:r>
              <a:rPr lang="en-US" altLang="zh-TW" sz="3000" b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Bdot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來穩定衛星，並使其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軸維持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2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/sec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的轉速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(spin rate)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。當衛星於剛發射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轉速極為不穩時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及未照太陽區，會使用此演算法。</a:t>
            </a:r>
            <a:endParaRPr lang="en-US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46993" y="18293490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指向示意圖</a:t>
            </a:r>
            <a:endParaRPr lang="zh-TW" altLang="en-US" sz="36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723046" y="22666238"/>
            <a:ext cx="592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原理說明（第二、三階段）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2" name="圖片 231" descr="spinrate=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5850" y="27340855"/>
            <a:ext cx="11131861" cy="5400000"/>
          </a:xfrm>
          <a:prstGeom prst="rect">
            <a:avLst/>
          </a:prstGeom>
        </p:spPr>
      </p:pic>
      <p:sp>
        <p:nvSpPr>
          <p:cNvPr id="233" name="矩形 232"/>
          <p:cNvSpPr/>
          <p:nvPr/>
        </p:nvSpPr>
        <p:spPr>
          <a:xfrm>
            <a:off x="1105085" y="26629164"/>
            <a:ext cx="90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成果模擬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4" name="Google Shape;68;p2"/>
          <p:cNvSpPr txBox="1">
            <a:spLocks/>
          </p:cNvSpPr>
          <p:nvPr/>
        </p:nvSpPr>
        <p:spPr>
          <a:xfrm>
            <a:off x="855012" y="23352215"/>
            <a:ext cx="12454588" cy="178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just"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當衛星於太陽區且穩定時，會使用第二階段之演算法。衛星的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-Z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軸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會逐漸對齊太陽方向，但此演算法會造成衛星有章動及進動的現象。因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此，當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sun vector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的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Z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向量達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0.99(8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度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，會進入第三階段，改善其現象。</a:t>
            </a:r>
            <a:endParaRPr lang="en-US" altLang="zh-TW" sz="3000" b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 algn="just">
              <a:buNone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  <p:grpSp>
        <p:nvGrpSpPr>
          <p:cNvPr id="250" name="群組 249"/>
          <p:cNvGrpSpPr/>
          <p:nvPr/>
        </p:nvGrpSpPr>
        <p:grpSpPr>
          <a:xfrm>
            <a:off x="1085850" y="32868281"/>
            <a:ext cx="11144250" cy="488269"/>
            <a:chOff x="0" y="6274481"/>
            <a:chExt cx="9163052" cy="414235"/>
          </a:xfrm>
        </p:grpSpPr>
        <p:cxnSp>
          <p:nvCxnSpPr>
            <p:cNvPr id="251" name="直線接點 250"/>
            <p:cNvCxnSpPr/>
            <p:nvPr/>
          </p:nvCxnSpPr>
          <p:spPr bwMode="auto">
            <a:xfrm flipV="1">
              <a:off x="0" y="6294400"/>
              <a:ext cx="1384663" cy="870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線接點 251"/>
            <p:cNvCxnSpPr/>
            <p:nvPr/>
          </p:nvCxnSpPr>
          <p:spPr bwMode="auto">
            <a:xfrm flipV="1">
              <a:off x="1384126" y="6295348"/>
              <a:ext cx="601151" cy="286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線接點 252"/>
            <p:cNvCxnSpPr/>
            <p:nvPr/>
          </p:nvCxnSpPr>
          <p:spPr bwMode="auto">
            <a:xfrm flipV="1">
              <a:off x="1985275" y="6288868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線接點 253"/>
            <p:cNvCxnSpPr/>
            <p:nvPr/>
          </p:nvCxnSpPr>
          <p:spPr bwMode="auto">
            <a:xfrm flipV="1">
              <a:off x="2485153" y="6285467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直線接點 254"/>
            <p:cNvCxnSpPr/>
            <p:nvPr/>
          </p:nvCxnSpPr>
          <p:spPr bwMode="auto">
            <a:xfrm flipV="1">
              <a:off x="3399254" y="6287968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線接點 255"/>
            <p:cNvCxnSpPr/>
            <p:nvPr/>
          </p:nvCxnSpPr>
          <p:spPr bwMode="auto">
            <a:xfrm flipV="1">
              <a:off x="3899132" y="6284567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線接點 256"/>
            <p:cNvCxnSpPr/>
            <p:nvPr/>
          </p:nvCxnSpPr>
          <p:spPr bwMode="auto">
            <a:xfrm flipV="1">
              <a:off x="4811025" y="6282519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線接點 257"/>
            <p:cNvCxnSpPr/>
            <p:nvPr/>
          </p:nvCxnSpPr>
          <p:spPr bwMode="auto">
            <a:xfrm flipV="1">
              <a:off x="5310903" y="6279117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直線接點 258"/>
            <p:cNvCxnSpPr/>
            <p:nvPr/>
          </p:nvCxnSpPr>
          <p:spPr bwMode="auto">
            <a:xfrm flipV="1">
              <a:off x="6220725" y="6279343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直線接點 259"/>
            <p:cNvCxnSpPr/>
            <p:nvPr/>
          </p:nvCxnSpPr>
          <p:spPr bwMode="auto">
            <a:xfrm flipV="1">
              <a:off x="6720603" y="6275941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直線接點 260"/>
            <p:cNvCxnSpPr/>
            <p:nvPr/>
          </p:nvCxnSpPr>
          <p:spPr bwMode="auto">
            <a:xfrm flipV="1">
              <a:off x="7630425" y="6279343"/>
              <a:ext cx="500486" cy="14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線接點 261"/>
            <p:cNvCxnSpPr/>
            <p:nvPr/>
          </p:nvCxnSpPr>
          <p:spPr bwMode="auto">
            <a:xfrm flipV="1">
              <a:off x="8130303" y="6275941"/>
              <a:ext cx="913286" cy="36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線接點 262"/>
            <p:cNvCxnSpPr/>
            <p:nvPr/>
          </p:nvCxnSpPr>
          <p:spPr bwMode="auto">
            <a:xfrm>
              <a:off x="9033777" y="6274481"/>
              <a:ext cx="129275" cy="2683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文字方塊 263"/>
            <p:cNvSpPr txBox="1"/>
            <p:nvPr/>
          </p:nvSpPr>
          <p:spPr>
            <a:xfrm>
              <a:off x="44450" y="6340664"/>
              <a:ext cx="1352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00B050"/>
                  </a:solidFill>
                </a:rPr>
                <a:t>Detumbling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1403350" y="6350162"/>
              <a:ext cx="654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CSP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5402856" y="6343812"/>
              <a:ext cx="654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9933"/>
                  </a:solidFill>
                </a:rPr>
                <a:t>FSP</a:t>
              </a:r>
              <a:endParaRPr lang="zh-TW" altLang="en-US" sz="1600" b="1" dirty="0">
                <a:solidFill>
                  <a:srgbClr val="FF9933"/>
                </a:solidFill>
              </a:endParaRPr>
            </a:p>
          </p:txBody>
        </p:sp>
      </p:grpSp>
      <p:pic>
        <p:nvPicPr>
          <p:cNvPr id="267" name="圖片 266" descr="CSPF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9855" y="25085593"/>
            <a:ext cx="5223003" cy="153788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268" name="圖片 267" descr="FSPF.png"/>
          <p:cNvPicPr>
            <a:picLocks noChangeAspect="1"/>
          </p:cNvPicPr>
          <p:nvPr/>
        </p:nvPicPr>
        <p:blipFill>
          <a:blip r:embed="rId13" cstate="print"/>
          <a:srcRect b="30884"/>
          <a:stretch>
            <a:fillRect/>
          </a:stretch>
        </p:blipFill>
        <p:spPr>
          <a:xfrm>
            <a:off x="6100131" y="25085583"/>
            <a:ext cx="5264108" cy="219241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269" name="圖片 268" descr="FSPF.png"/>
          <p:cNvPicPr>
            <a:picLocks noChangeAspect="1"/>
          </p:cNvPicPr>
          <p:nvPr/>
        </p:nvPicPr>
        <p:blipFill>
          <a:blip r:embed="rId13" cstate="print"/>
          <a:srcRect t="71718" r="43951"/>
          <a:stretch>
            <a:fillRect/>
          </a:stretch>
        </p:blipFill>
        <p:spPr>
          <a:xfrm>
            <a:off x="11703535" y="25356969"/>
            <a:ext cx="3323875" cy="101065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cxnSp>
        <p:nvCxnSpPr>
          <p:cNvPr id="272" name="直線接點 271"/>
          <p:cNvCxnSpPr/>
          <p:nvPr/>
        </p:nvCxnSpPr>
        <p:spPr>
          <a:xfrm>
            <a:off x="8749364" y="26479099"/>
            <a:ext cx="1501541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>
            <a:off x="10480307" y="26467871"/>
            <a:ext cx="848628" cy="1603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9185179" y="264623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進動</a:t>
            </a:r>
            <a:endParaRPr lang="zh-TW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10617737" y="26441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章動</a:t>
            </a:r>
            <a:endParaRPr lang="zh-TW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6605163" y="6738669"/>
            <a:ext cx="9052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u="sng" dirty="0" smtClean="0">
                <a:latin typeface="微軟正黑體" pitchFamily="34" charset="-120"/>
                <a:ea typeface="微軟正黑體" pitchFamily="34" charset="-120"/>
              </a:rPr>
              <a:t>控制</a:t>
            </a:r>
            <a:r>
              <a:rPr lang="zh-TW" altLang="en-US" sz="4000" b="1" u="sng" dirty="0">
                <a:latin typeface="微軟正黑體" pitchFamily="34" charset="-120"/>
                <a:ea typeface="微軟正黑體" pitchFamily="34" charset="-120"/>
              </a:rPr>
              <a:t>模型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26886664" y="19096193"/>
            <a:ext cx="2554138" cy="2768486"/>
            <a:chOff x="27021390" y="20284841"/>
            <a:chExt cx="2454777" cy="2490795"/>
          </a:xfrm>
        </p:grpSpPr>
        <p:grpSp>
          <p:nvGrpSpPr>
            <p:cNvPr id="44" name="群組 43"/>
            <p:cNvGrpSpPr/>
            <p:nvPr/>
          </p:nvGrpSpPr>
          <p:grpSpPr>
            <a:xfrm>
              <a:off x="27284853" y="20670762"/>
              <a:ext cx="2040637" cy="1995476"/>
              <a:chOff x="27408998" y="22377473"/>
              <a:chExt cx="2040637" cy="1995476"/>
            </a:xfrm>
          </p:grpSpPr>
          <p:grpSp>
            <p:nvGrpSpPr>
              <p:cNvPr id="236" name="群組 235"/>
              <p:cNvGrpSpPr/>
              <p:nvPr/>
            </p:nvGrpSpPr>
            <p:grpSpPr>
              <a:xfrm rot="21359777">
                <a:off x="27781569" y="22377473"/>
                <a:ext cx="1530421" cy="1948665"/>
                <a:chOff x="28325888" y="25239285"/>
                <a:chExt cx="1048905" cy="1335558"/>
              </a:xfrm>
            </p:grpSpPr>
            <p:cxnSp>
              <p:nvCxnSpPr>
                <p:cNvPr id="237" name="直線單箭頭接點 236"/>
                <p:cNvCxnSpPr/>
                <p:nvPr/>
              </p:nvCxnSpPr>
              <p:spPr>
                <a:xfrm flipV="1">
                  <a:off x="28325888" y="25239285"/>
                  <a:ext cx="870142" cy="133555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單箭頭接點 237"/>
                <p:cNvCxnSpPr>
                  <a:endCxn id="241" idx="6"/>
                </p:cNvCxnSpPr>
                <p:nvPr/>
              </p:nvCxnSpPr>
              <p:spPr>
                <a:xfrm rot="240223" flipV="1">
                  <a:off x="28340897" y="25739024"/>
                  <a:ext cx="959430" cy="824836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線單箭頭接點 238"/>
                <p:cNvCxnSpPr>
                  <a:endCxn id="241" idx="0"/>
                </p:cNvCxnSpPr>
                <p:nvPr/>
              </p:nvCxnSpPr>
              <p:spPr>
                <a:xfrm rot="240223" flipV="1">
                  <a:off x="28351953" y="25437506"/>
                  <a:ext cx="650633" cy="1122029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線單箭頭接點 239"/>
                <p:cNvCxnSpPr>
                  <a:endCxn id="241" idx="2"/>
                </p:cNvCxnSpPr>
                <p:nvPr/>
              </p:nvCxnSpPr>
              <p:spPr>
                <a:xfrm rot="240223" flipV="1">
                  <a:off x="28375171" y="25416195"/>
                  <a:ext cx="189402" cy="1133285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橢圓 240"/>
                <p:cNvSpPr/>
                <p:nvPr/>
              </p:nvSpPr>
              <p:spPr>
                <a:xfrm rot="1630534">
                  <a:off x="28561729" y="25443083"/>
                  <a:ext cx="813064" cy="30898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2" name="弧形箭號 (上彎) 241"/>
                <p:cNvSpPr/>
                <p:nvPr/>
              </p:nvSpPr>
              <p:spPr>
                <a:xfrm rot="19274846">
                  <a:off x="28831193" y="25937177"/>
                  <a:ext cx="281568" cy="158647"/>
                </a:xfrm>
                <a:prstGeom prst="curvedUpArrow">
                  <a:avLst/>
                </a:prstGeom>
                <a:solidFill>
                  <a:srgbClr val="FF0000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43" name="直線單箭頭接點 242"/>
              <p:cNvCxnSpPr/>
              <p:nvPr/>
            </p:nvCxnSpPr>
            <p:spPr>
              <a:xfrm flipV="1">
                <a:off x="27835872" y="23757954"/>
                <a:ext cx="1613763" cy="614995"/>
              </a:xfrm>
              <a:prstGeom prst="straightConnector1">
                <a:avLst/>
              </a:prstGeom>
              <a:ln w="76200">
                <a:solidFill>
                  <a:srgbClr val="FF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單箭頭接點 243"/>
              <p:cNvCxnSpPr/>
              <p:nvPr/>
            </p:nvCxnSpPr>
            <p:spPr>
              <a:xfrm flipH="1" flipV="1">
                <a:off x="27408998" y="22776856"/>
                <a:ext cx="409375" cy="1577691"/>
              </a:xfrm>
              <a:prstGeom prst="straightConnector1">
                <a:avLst/>
              </a:prstGeom>
              <a:ln w="76200">
                <a:solidFill>
                  <a:srgbClr val="FF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向下箭號 42"/>
              <p:cNvSpPr/>
              <p:nvPr/>
            </p:nvSpPr>
            <p:spPr>
              <a:xfrm rot="15399250">
                <a:off x="27675960" y="23284504"/>
                <a:ext cx="116198" cy="235721"/>
              </a:xfrm>
              <a:prstGeom prst="downArrow">
                <a:avLst/>
              </a:prstGeom>
              <a:solidFill>
                <a:srgbClr val="FF9999"/>
              </a:solidFill>
              <a:ln w="762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5C5"/>
                  </a:solidFill>
                </a:endParaRPr>
              </a:p>
            </p:txBody>
          </p:sp>
          <p:sp>
            <p:nvSpPr>
              <p:cNvPr id="247" name="向下箭號 246"/>
              <p:cNvSpPr/>
              <p:nvPr/>
            </p:nvSpPr>
            <p:spPr>
              <a:xfrm rot="9543687">
                <a:off x="28643203" y="23760570"/>
                <a:ext cx="95568" cy="245912"/>
              </a:xfrm>
              <a:prstGeom prst="downArrow">
                <a:avLst/>
              </a:prstGeom>
              <a:solidFill>
                <a:srgbClr val="FF9999"/>
              </a:solidFill>
              <a:ln w="762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5C5"/>
                  </a:solidFill>
                </a:endParaRPr>
              </a:p>
            </p:txBody>
          </p:sp>
        </p:grpSp>
        <p:sp>
          <p:nvSpPr>
            <p:cNvPr id="248" name="圓角矩形 247"/>
            <p:cNvSpPr/>
            <p:nvPr/>
          </p:nvSpPr>
          <p:spPr>
            <a:xfrm flipV="1">
              <a:off x="27021390" y="20284841"/>
              <a:ext cx="2454777" cy="249079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6417920" y="23989746"/>
            <a:ext cx="3101930" cy="2254350"/>
            <a:chOff x="26780677" y="24339978"/>
            <a:chExt cx="3261363" cy="2428305"/>
          </a:xfrm>
        </p:grpSpPr>
        <p:grpSp>
          <p:nvGrpSpPr>
            <p:cNvPr id="45" name="群組 44"/>
            <p:cNvGrpSpPr/>
            <p:nvPr/>
          </p:nvGrpSpPr>
          <p:grpSpPr>
            <a:xfrm>
              <a:off x="26792548" y="24704201"/>
              <a:ext cx="3083026" cy="1852122"/>
              <a:chOff x="26863783" y="25081157"/>
              <a:chExt cx="3083026" cy="1852122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28464287" y="25106324"/>
                <a:ext cx="1482522" cy="1826955"/>
                <a:chOff x="28322078" y="25239285"/>
                <a:chExt cx="1083767" cy="1335558"/>
              </a:xfrm>
            </p:grpSpPr>
            <p:cxnSp>
              <p:nvCxnSpPr>
                <p:cNvPr id="12" name="直線單箭頭接點 11"/>
                <p:cNvCxnSpPr/>
                <p:nvPr/>
              </p:nvCxnSpPr>
              <p:spPr>
                <a:xfrm flipV="1">
                  <a:off x="28325888" y="25239285"/>
                  <a:ext cx="870142" cy="1335558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單箭頭接點 177"/>
                <p:cNvCxnSpPr/>
                <p:nvPr/>
              </p:nvCxnSpPr>
              <p:spPr>
                <a:xfrm flipV="1">
                  <a:off x="28322078" y="25671807"/>
                  <a:ext cx="1053856" cy="888065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單箭頭接點 180"/>
                <p:cNvCxnSpPr>
                  <a:endCxn id="20" idx="0"/>
                </p:cNvCxnSpPr>
                <p:nvPr/>
              </p:nvCxnSpPr>
              <p:spPr>
                <a:xfrm flipV="1">
                  <a:off x="28322078" y="25375413"/>
                  <a:ext cx="723282" cy="1184461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單箭頭接點 184"/>
                <p:cNvCxnSpPr/>
                <p:nvPr/>
              </p:nvCxnSpPr>
              <p:spPr>
                <a:xfrm flipV="1">
                  <a:off x="28322078" y="25325070"/>
                  <a:ext cx="277740" cy="1242289"/>
                </a:xfrm>
                <a:prstGeom prst="straightConnector1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橢圓 19"/>
                <p:cNvSpPr/>
                <p:nvPr/>
              </p:nvSpPr>
              <p:spPr>
                <a:xfrm rot="1630534">
                  <a:off x="28521280" y="25355642"/>
                  <a:ext cx="884565" cy="358194"/>
                </a:xfrm>
                <a:prstGeom prst="ellipse">
                  <a:avLst/>
                </a:prstGeom>
                <a:noFill/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弧形箭號 (上彎) 21"/>
                <p:cNvSpPr/>
                <p:nvPr/>
              </p:nvSpPr>
              <p:spPr>
                <a:xfrm rot="19274846">
                  <a:off x="28834068" y="25925762"/>
                  <a:ext cx="311150" cy="178241"/>
                </a:xfrm>
                <a:prstGeom prst="curvedUpArrow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 rot="17701515">
                <a:off x="26951456" y="24993484"/>
                <a:ext cx="1773319" cy="1948665"/>
                <a:chOff x="28110178" y="25239285"/>
                <a:chExt cx="1215380" cy="1335558"/>
              </a:xfrm>
            </p:grpSpPr>
            <p:cxnSp>
              <p:nvCxnSpPr>
                <p:cNvPr id="196" name="直線單箭頭接點 195"/>
                <p:cNvCxnSpPr/>
                <p:nvPr/>
              </p:nvCxnSpPr>
              <p:spPr>
                <a:xfrm flipV="1">
                  <a:off x="28325888" y="25239285"/>
                  <a:ext cx="870142" cy="133555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線單箭頭接點 196"/>
                <p:cNvCxnSpPr>
                  <a:endCxn id="230" idx="6"/>
                </p:cNvCxnSpPr>
                <p:nvPr/>
              </p:nvCxnSpPr>
              <p:spPr>
                <a:xfrm rot="3898485" flipH="1" flipV="1">
                  <a:off x="28512511" y="25541728"/>
                  <a:ext cx="463574" cy="116252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線單箭頭接點 222"/>
                <p:cNvCxnSpPr>
                  <a:endCxn id="230" idx="0"/>
                </p:cNvCxnSpPr>
                <p:nvPr/>
              </p:nvCxnSpPr>
              <p:spPr>
                <a:xfrm rot="3898485" flipH="1" flipV="1">
                  <a:off x="28324737" y="25470315"/>
                  <a:ext cx="697393" cy="1104002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單箭頭接點 228"/>
                <p:cNvCxnSpPr>
                  <a:endCxn id="230" idx="2"/>
                </p:cNvCxnSpPr>
                <p:nvPr/>
              </p:nvCxnSpPr>
              <p:spPr>
                <a:xfrm rot="3898485" flipH="1" flipV="1">
                  <a:off x="28145875" y="25582539"/>
                  <a:ext cx="809439" cy="880833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橢圓 229"/>
                <p:cNvSpPr/>
                <p:nvPr/>
              </p:nvSpPr>
              <p:spPr>
                <a:xfrm rot="1630534">
                  <a:off x="28749681" y="25466616"/>
                  <a:ext cx="445443" cy="21410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5" name="弧形箭號 (上彎) 234"/>
                <p:cNvSpPr/>
                <p:nvPr/>
              </p:nvSpPr>
              <p:spPr>
                <a:xfrm rot="19274846">
                  <a:off x="28787820" y="25974429"/>
                  <a:ext cx="227447" cy="128153"/>
                </a:xfrm>
                <a:prstGeom prst="curvedUpArrow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9" name="圓角矩形 248"/>
            <p:cNvSpPr/>
            <p:nvPr/>
          </p:nvSpPr>
          <p:spPr>
            <a:xfrm flipV="1">
              <a:off x="26780677" y="24339978"/>
              <a:ext cx="3261363" cy="242830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0" name="矩形 269"/>
          <p:cNvSpPr/>
          <p:nvPr/>
        </p:nvSpPr>
        <p:spPr>
          <a:xfrm>
            <a:off x="26760798" y="26374207"/>
            <a:ext cx="247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指向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示意圖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26780061" y="22216054"/>
            <a:ext cx="247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自</a:t>
            </a:r>
            <a:r>
              <a:rPr lang="zh-TW" altLang="en-US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旋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示意圖</a:t>
            </a:r>
            <a:endParaRPr lang="zh-TW" altLang="en-US" sz="3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3" name="文字方塊 272"/>
          <p:cNvSpPr txBox="1"/>
          <p:nvPr/>
        </p:nvSpPr>
        <p:spPr>
          <a:xfrm>
            <a:off x="26763928" y="28563550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有效光照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5" name="文字方塊 274"/>
          <p:cNvSpPr txBox="1"/>
          <p:nvPr/>
        </p:nvSpPr>
        <p:spPr>
          <a:xfrm>
            <a:off x="26824362" y="30251568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</a:p>
        </p:txBody>
      </p:sp>
      <p:sp>
        <p:nvSpPr>
          <p:cNvPr id="276" name="文字方塊 275"/>
          <p:cNvSpPr txBox="1"/>
          <p:nvPr/>
        </p:nvSpPr>
        <p:spPr>
          <a:xfrm>
            <a:off x="26855710" y="31929262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角速度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7" name="文字方塊 276"/>
          <p:cNvSpPr txBox="1"/>
          <p:nvPr/>
        </p:nvSpPr>
        <p:spPr>
          <a:xfrm>
            <a:off x="12527776" y="27874146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有效光照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8" name="文字方塊 277"/>
          <p:cNvSpPr txBox="1"/>
          <p:nvPr/>
        </p:nvSpPr>
        <p:spPr>
          <a:xfrm>
            <a:off x="12501377" y="29828511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</a:p>
        </p:txBody>
      </p:sp>
      <p:sp>
        <p:nvSpPr>
          <p:cNvPr id="281" name="文字方塊 280"/>
          <p:cNvSpPr txBox="1"/>
          <p:nvPr/>
        </p:nvSpPr>
        <p:spPr>
          <a:xfrm>
            <a:off x="12435053" y="31530653"/>
            <a:ext cx="20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角速度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字版面配置區 2"/>
              <p:cNvSpPr txBox="1">
                <a:spLocks/>
              </p:cNvSpPr>
              <p:nvPr/>
            </p:nvSpPr>
            <p:spPr>
              <a:xfrm>
                <a:off x="26480702" y="19224066"/>
                <a:ext cx="1709483" cy="437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65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262626"/>
                  </a:buClr>
                  <a:buSzPts val="1700"/>
                  <a:buFont typeface="Noto Sans Symbols"/>
                  <a:buChar char="■"/>
                  <a:defRPr sz="2000" b="1" i="0" u="none" strike="noStrike" cap="none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31469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262699"/>
                  </a:buClr>
                  <a:buSzPts val="1620"/>
                  <a:buFont typeface="Noto Sans Symbols"/>
                  <a:buChar char="🞐"/>
                  <a:defRPr sz="1800" b="1" i="0" u="none" strike="noStrike" cap="none">
                    <a:solidFill>
                      <a:srgbClr val="262699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–"/>
                  <a:defRPr sz="1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Char char="»"/>
                  <a:defRPr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9pPr>
              </a:lstStyle>
              <a:p>
                <a:pPr marL="120650" indent="0" algn="ctr">
                  <a:buFont typeface="Noto Sans Symbols"/>
                  <a:buNone/>
                </a:pPr>
                <a:r>
                  <a:rPr lang="zh-TW" altLang="en-US" sz="1800" dirty="0" smtClean="0"/>
                  <a:t>當前</a:t>
                </a:r>
                <a:r>
                  <a:rPr lang="en-US" altLang="zh-TW" sz="1800" dirty="0" smtClean="0"/>
                  <a:t>Z</a:t>
                </a:r>
                <a:r>
                  <a:rPr lang="zh-TW" altLang="en-US" sz="1800" dirty="0" smtClean="0"/>
                  <a:t>軸</a:t>
                </a:r>
                <a:r>
                  <a:rPr lang="en-US" altLang="zh-TW" sz="1800" dirty="0" smtClean="0"/>
                  <a:t>(2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TW" sz="1800" dirty="0" smtClean="0"/>
                  <a:t>sec)</a:t>
                </a:r>
                <a:endParaRPr lang="en-US" altLang="zh-TW" sz="1800" dirty="0"/>
              </a:p>
            </p:txBody>
          </p:sp>
        </mc:Choice>
        <mc:Fallback xmlns="">
          <p:sp>
            <p:nvSpPr>
              <p:cNvPr id="282" name="文字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702" y="19224066"/>
                <a:ext cx="1709483" cy="437185"/>
              </a:xfrm>
              <a:prstGeom prst="rect">
                <a:avLst/>
              </a:prstGeom>
              <a:blipFill>
                <a:blip r:embed="rId14"/>
                <a:stretch>
                  <a:fillRect b="-83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向下箭號 282"/>
          <p:cNvSpPr/>
          <p:nvPr/>
        </p:nvSpPr>
        <p:spPr>
          <a:xfrm rot="19065490">
            <a:off x="27653342" y="19898871"/>
            <a:ext cx="53066" cy="166440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85" name="文字版面配置區 2"/>
          <p:cNvSpPr txBox="1">
            <a:spLocks/>
          </p:cNvSpPr>
          <p:nvPr/>
        </p:nvSpPr>
        <p:spPr>
          <a:xfrm>
            <a:off x="27528983" y="19145586"/>
            <a:ext cx="1709483" cy="4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 algn="ctr">
              <a:buFont typeface="Noto Sans Symbols"/>
              <a:buNone/>
            </a:pPr>
            <a:r>
              <a:rPr lang="zh-TW" altLang="en-US" sz="1800" dirty="0"/>
              <a:t>目標</a:t>
            </a:r>
            <a:r>
              <a:rPr lang="en-US" altLang="zh-TW" sz="1800" dirty="0" smtClean="0"/>
              <a:t>Z</a:t>
            </a:r>
            <a:r>
              <a:rPr lang="zh-TW" altLang="en-US" sz="1800" dirty="0" smtClean="0"/>
              <a:t>軸</a:t>
            </a:r>
            <a:endParaRPr lang="en-US" altLang="zh-TW" sz="1800" dirty="0"/>
          </a:p>
        </p:txBody>
      </p:sp>
      <p:sp>
        <p:nvSpPr>
          <p:cNvPr id="286" name="向下箭號 285"/>
          <p:cNvSpPr/>
          <p:nvPr/>
        </p:nvSpPr>
        <p:spPr>
          <a:xfrm rot="19065490">
            <a:off x="28468136" y="19487425"/>
            <a:ext cx="53066" cy="16644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87" name="文字版面配置區 2"/>
          <p:cNvSpPr txBox="1">
            <a:spLocks/>
          </p:cNvSpPr>
          <p:nvPr/>
        </p:nvSpPr>
        <p:spPr>
          <a:xfrm>
            <a:off x="26831742" y="23984236"/>
            <a:ext cx="1709483" cy="4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 algn="ctr">
              <a:buFont typeface="Noto Sans Symbols"/>
              <a:buNone/>
            </a:pPr>
            <a:r>
              <a:rPr lang="zh-TW" altLang="en-US" sz="1800" dirty="0" smtClean="0"/>
              <a:t>目標</a:t>
            </a:r>
            <a:r>
              <a:rPr lang="zh-TW" altLang="en-US" sz="1800" dirty="0"/>
              <a:t>指向</a:t>
            </a:r>
            <a:endParaRPr lang="en-US" altLang="zh-TW" sz="1800" dirty="0"/>
          </a:p>
        </p:txBody>
      </p:sp>
      <p:sp>
        <p:nvSpPr>
          <p:cNvPr id="288" name="文字版面配置區 2"/>
          <p:cNvSpPr txBox="1">
            <a:spLocks/>
          </p:cNvSpPr>
          <p:nvPr/>
        </p:nvSpPr>
        <p:spPr>
          <a:xfrm>
            <a:off x="26090652" y="25522764"/>
            <a:ext cx="1709483" cy="4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 algn="ctr">
              <a:buFont typeface="Noto Sans Symbols"/>
              <a:buNone/>
            </a:pPr>
            <a:r>
              <a:rPr lang="zh-TW" altLang="en-US" sz="1800" dirty="0" smtClean="0"/>
              <a:t>當</a:t>
            </a:r>
            <a:r>
              <a:rPr lang="zh-TW" altLang="en-US" sz="1800" dirty="0"/>
              <a:t>前</a:t>
            </a:r>
            <a:r>
              <a:rPr lang="zh-TW" altLang="en-US" sz="1800" dirty="0" smtClean="0"/>
              <a:t>指向</a:t>
            </a:r>
            <a:endParaRPr lang="en-US" altLang="zh-TW" sz="1800" dirty="0"/>
          </a:p>
        </p:txBody>
      </p:sp>
      <p:sp>
        <p:nvSpPr>
          <p:cNvPr id="292" name="向下箭號 291"/>
          <p:cNvSpPr/>
          <p:nvPr/>
        </p:nvSpPr>
        <p:spPr>
          <a:xfrm rot="13757882">
            <a:off x="27152930" y="25497620"/>
            <a:ext cx="45719" cy="101123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93" name="向下箭號 292"/>
          <p:cNvSpPr/>
          <p:nvPr/>
        </p:nvSpPr>
        <p:spPr>
          <a:xfrm rot="2588687">
            <a:off x="27203641" y="24160646"/>
            <a:ext cx="45719" cy="14339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5C5"/>
              </a:solidFill>
            </a:endParaRPr>
          </a:p>
        </p:txBody>
      </p:sp>
      <p:sp>
        <p:nvSpPr>
          <p:cNvPr id="294" name="文字版面配置區 2"/>
          <p:cNvSpPr txBox="1">
            <a:spLocks/>
          </p:cNvSpPr>
          <p:nvPr/>
        </p:nvSpPr>
        <p:spPr>
          <a:xfrm>
            <a:off x="21078430" y="34313756"/>
            <a:ext cx="6889009" cy="76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Noto Sans Symbols"/>
              <a:buChar char="■"/>
              <a:defRPr sz="2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ts val="1620"/>
              <a:buFont typeface="Noto Sans Symbols"/>
              <a:buChar char="🞐"/>
              <a:defRPr sz="1800" b="1" i="0" u="none" strike="noStrike" cap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20650" indent="0">
              <a:buFont typeface="Noto Sans Symbols"/>
              <a:buNone/>
            </a:pPr>
            <a:r>
              <a:rPr lang="zh-TW" altLang="en-US" sz="4000" u="sng" dirty="0" smtClean="0"/>
              <a:t>結論</a:t>
            </a:r>
            <a:endParaRPr lang="en-US" altLang="zh-TW" sz="4000" u="sn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矩形 294"/>
              <p:cNvSpPr/>
              <p:nvPr/>
            </p:nvSpPr>
            <p:spPr>
              <a:xfrm>
                <a:off x="23046939" y="15127737"/>
                <a:ext cx="9052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𝑐𝑚𝑑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cs typeface="MS Gothic" panose="020B0609070205080204" pitchFamily="49" charset="-128"/>
                        </a:rPr>
                        <m:t>𝐾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cs typeface="MS Gothic" panose="020B0609070205080204" pitchFamily="49" charset="-128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𝑒𝑠𝑡</m:t>
                              </m:r>
                            </m:sub>
                          </m:sSub>
                        </m:e>
                      </m:acc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TW" altLang="en-US" sz="2400" i="1">
                              <a:effectLst/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cs typeface="MS Gothic" panose="020B0609070205080204" pitchFamily="49" charset="-128"/>
                        </a:rPr>
                        <m:t>)</m:t>
                      </m:r>
                    </m:oMath>
                  </m:oMathPara>
                </a14:m>
                <a:endParaRPr lang="en-US" altLang="zh-TW" sz="2400" b="1" u="sng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95" name="矩形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939" y="15127737"/>
                <a:ext cx="9052348" cy="461665"/>
              </a:xfrm>
              <a:prstGeom prst="rect">
                <a:avLst/>
              </a:prstGeom>
              <a:blipFill>
                <a:blip r:embed="rId1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矩形 295"/>
              <p:cNvSpPr/>
              <p:nvPr/>
            </p:nvSpPr>
            <p:spPr>
              <a:xfrm>
                <a:off x="22031362" y="17079895"/>
                <a:ext cx="11135294" cy="982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𝑐𝑚𝑑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𝑐𝑚𝑑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acc>
                        <m:accPr>
                          <m:chr m:val="̃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𝜗</m:t>
                          </m:r>
                        </m:e>
                      </m:acc>
                    </m:oMath>
                  </m:oMathPara>
                </a14:m>
                <a:endParaRPr lang="en-US" altLang="zh-TW" sz="2400" i="1" dirty="0" smtClean="0"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𝓁</m:t>
                              </m:r>
                            </m:e>
                          </m:acc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𝓁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̇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TW" altLang="zh-TW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</m:e>
                      </m:d>
                      <m:r>
                        <a:rPr lang="zh-TW" altLang="en-US" sz="2400" i="1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⃑"/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⊙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sz="36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96" name="矩形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362" y="17079895"/>
                <a:ext cx="11135294" cy="9825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25440421" y="16216435"/>
            <a:ext cx="415697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Sun-pointing Control</a:t>
            </a:r>
          </a:p>
          <a:p>
            <a:pPr lvl="0"/>
            <a:r>
              <a:rPr lang="zh-TW" altLang="en-US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太陽指向控制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6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519765" y="14255751"/>
            <a:ext cx="386201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AutoNum type="alphaUcPeriod"/>
            </a:pPr>
            <a:r>
              <a:rPr lang="en-US" altLang="zh-TW" sz="2600" b="1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Detumbling</a:t>
            </a: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</a:t>
            </a:r>
            <a:r>
              <a:rPr lang="en-US" altLang="zh-TW" sz="2600" b="1" u="sng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600" b="1" u="sng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磁力減滾控制</a:t>
            </a:r>
            <a:r>
              <a:rPr lang="en-US" altLang="zh-TW" sz="26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1901441" y="16981490"/>
                <a:ext cx="2186944" cy="601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a:rPr lang="zh-TW" altLang="en-US" sz="28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&gt;0.8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441" y="16981490"/>
                <a:ext cx="2186944" cy="6018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圖片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829608" y="27991370"/>
            <a:ext cx="10865408" cy="5166728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sp>
        <p:nvSpPr>
          <p:cNvPr id="158" name="矩形 157"/>
          <p:cNvSpPr/>
          <p:nvPr/>
        </p:nvSpPr>
        <p:spPr>
          <a:xfrm>
            <a:off x="16200514" y="32028554"/>
            <a:ext cx="1006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Detumbling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7" name="群組 1043"/>
          <p:cNvGrpSpPr/>
          <p:nvPr/>
        </p:nvGrpSpPr>
        <p:grpSpPr>
          <a:xfrm>
            <a:off x="15700262" y="33096200"/>
            <a:ext cx="3174740" cy="417524"/>
            <a:chOff x="16629555" y="32927325"/>
            <a:chExt cx="3174740" cy="417524"/>
          </a:xfrm>
        </p:grpSpPr>
        <p:cxnSp>
          <p:nvCxnSpPr>
            <p:cNvPr id="144" name="直線接點 143"/>
            <p:cNvCxnSpPr/>
            <p:nvPr/>
          </p:nvCxnSpPr>
          <p:spPr>
            <a:xfrm>
              <a:off x="16720889" y="32927325"/>
              <a:ext cx="1415571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版面配置區 2"/>
            <p:cNvSpPr txBox="1">
              <a:spLocks/>
            </p:cNvSpPr>
            <p:nvPr/>
          </p:nvSpPr>
          <p:spPr>
            <a:xfrm>
              <a:off x="16629555" y="33001008"/>
              <a:ext cx="3174740" cy="343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262626"/>
                </a:buClr>
                <a:buSzPts val="1700"/>
                <a:buFont typeface="Noto Sans Symbols"/>
                <a:buChar char="■"/>
                <a:defRPr sz="2000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31469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262699"/>
                </a:buClr>
                <a:buSzPts val="1620"/>
                <a:buFont typeface="Noto Sans Symbols"/>
                <a:buChar char="🞐"/>
                <a:defRPr sz="1800" b="1" i="0" u="none" strike="noStrike" cap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–"/>
                <a:defRPr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»"/>
                <a:defRPr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9pPr>
            </a:lstStyle>
            <a:p>
              <a:pPr marL="120650" indent="0">
                <a:buFont typeface="Noto Sans Symbols"/>
                <a:buNone/>
              </a:pPr>
              <a:r>
                <a:rPr lang="en-US" altLang="zh-TW" sz="1400" dirty="0" err="1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Detumbling</a:t>
              </a:r>
              <a:r>
                <a:rPr lang="en-US" altLang="zh-TW" sz="14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dirty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藍</a:t>
              </a:r>
              <a:r>
                <a:rPr lang="zh-TW" altLang="en-US" sz="14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色   </a:t>
              </a:r>
              <a:r>
                <a:rPr lang="en-US" altLang="zh-TW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</a:t>
              </a:r>
              <a:r>
                <a:rPr lang="zh-TW" altLang="en-US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Mode:</a:t>
              </a:r>
              <a:r>
                <a:rPr lang="zh-TW" altLang="en-US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紅色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17207167" y="33090734"/>
            <a:ext cx="3264932" cy="5466"/>
            <a:chOff x="24137249" y="33508258"/>
            <a:chExt cx="3264932" cy="5466"/>
          </a:xfrm>
        </p:grpSpPr>
        <p:cxnSp>
          <p:nvCxnSpPr>
            <p:cNvPr id="303" name="直線接點 302"/>
            <p:cNvCxnSpPr/>
            <p:nvPr/>
          </p:nvCxnSpPr>
          <p:spPr>
            <a:xfrm>
              <a:off x="24137249" y="33513724"/>
              <a:ext cx="104629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>
              <a:off x="25183539" y="33513724"/>
              <a:ext cx="567934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>
              <a:off x="25751473" y="33513724"/>
              <a:ext cx="104950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V="1">
              <a:off x="26800976" y="33508258"/>
              <a:ext cx="601205" cy="5466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群組 312"/>
          <p:cNvGrpSpPr/>
          <p:nvPr/>
        </p:nvGrpSpPr>
        <p:grpSpPr>
          <a:xfrm>
            <a:off x="20472099" y="33090734"/>
            <a:ext cx="3234308" cy="0"/>
            <a:chOff x="24137249" y="33513724"/>
            <a:chExt cx="3234308" cy="0"/>
          </a:xfrm>
        </p:grpSpPr>
        <p:cxnSp>
          <p:nvCxnSpPr>
            <p:cNvPr id="314" name="直線接點 313"/>
            <p:cNvCxnSpPr/>
            <p:nvPr/>
          </p:nvCxnSpPr>
          <p:spPr>
            <a:xfrm>
              <a:off x="24137249" y="33513724"/>
              <a:ext cx="104629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25183539" y="33513724"/>
              <a:ext cx="567934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25751473" y="33513724"/>
              <a:ext cx="104950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26800976" y="33513724"/>
              <a:ext cx="570581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群組 323"/>
          <p:cNvGrpSpPr/>
          <p:nvPr/>
        </p:nvGrpSpPr>
        <p:grpSpPr>
          <a:xfrm>
            <a:off x="23704077" y="33090734"/>
            <a:ext cx="2884643" cy="0"/>
            <a:chOff x="24137249" y="33513724"/>
            <a:chExt cx="2884643" cy="0"/>
          </a:xfrm>
        </p:grpSpPr>
        <p:cxnSp>
          <p:nvCxnSpPr>
            <p:cNvPr id="325" name="直線接點 324"/>
            <p:cNvCxnSpPr/>
            <p:nvPr/>
          </p:nvCxnSpPr>
          <p:spPr>
            <a:xfrm>
              <a:off x="24137249" y="33513724"/>
              <a:ext cx="104629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>
              <a:off x="25183539" y="33513724"/>
              <a:ext cx="567934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>
              <a:off x="25751473" y="33513724"/>
              <a:ext cx="104950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>
              <a:off x="26800976" y="33513724"/>
              <a:ext cx="220916" cy="0"/>
            </a:xfrm>
            <a:prstGeom prst="line">
              <a:avLst/>
            </a:prstGeom>
            <a:ln w="76200"/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5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773</Words>
  <Application>Microsoft Office PowerPoint</Application>
  <PresentationFormat>自訂</PresentationFormat>
  <Paragraphs>129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4" baseType="lpstr">
      <vt:lpstr>MS Gothic</vt:lpstr>
      <vt:lpstr>Noto Sans Symbols</vt:lpstr>
      <vt:lpstr>微軟正黑體</vt:lpstr>
      <vt:lpstr>新細明體</vt:lpstr>
      <vt:lpstr>DFKai-SB</vt:lpstr>
      <vt:lpstr>DFKai-SB</vt:lpstr>
      <vt:lpstr>Arial</vt:lpstr>
      <vt:lpstr>Calibri</vt:lpstr>
      <vt:lpstr>Calibri Light</vt:lpstr>
      <vt:lpstr>Cambria Math</vt:lpstr>
      <vt:lpstr>Helvetica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</dc:creator>
  <cp:lastModifiedBy>郁茹 邱</cp:lastModifiedBy>
  <cp:revision>74</cp:revision>
  <dcterms:created xsi:type="dcterms:W3CDTF">2019-08-12T06:42:02Z</dcterms:created>
  <dcterms:modified xsi:type="dcterms:W3CDTF">2020-08-19T07:50:01Z</dcterms:modified>
</cp:coreProperties>
</file>