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3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6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2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5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4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5022-71C2-4460-81BD-4D0EDC0BAB6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36F3-2814-4A62-9F97-68F7B0C15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9%B9%E6%AE%8A%E6%A8%A1%E5%9E%8B/19071206" TargetMode="External"/><Relationship Id="rId2" Type="http://schemas.openxmlformats.org/officeDocument/2006/relationships/hyperlink" Target="https://baike.baidu.com/item/%E4%BA%8C%E5%88%86%E5%9B%BE/908909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5278" y="896645"/>
            <a:ext cx="134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二分图</a:t>
            </a:r>
            <a:endParaRPr lang="en-US" altLang="zh-CN" sz="28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二分图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又称作二部图，是图论中的一种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136EC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特殊模型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 设G=(V,E)是一个无向图，如果顶点V可分割为两个互不相交的子集(A,B)，并且图中的每条边（i，j）所关联的两个顶点i和j分别属于这两个不同的顶点集(i in A,j in B)，则称图G为一个二分图。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CN" altLang="zh-CN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219392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二分图又称作二部图，是图论中的一种特殊模型。 设</a:t>
            </a:r>
            <a:r>
              <a:rPr lang="en-US" altLang="zh-CN" sz="2400" dirty="0" smtClean="0"/>
              <a:t>G=(V,E)</a:t>
            </a:r>
            <a:r>
              <a:rPr lang="zh-CN" altLang="en-US" sz="2400" dirty="0" smtClean="0"/>
              <a:t>是一个无向图，如果顶点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可分割为两个互不相交的子集</a:t>
            </a:r>
            <a:r>
              <a:rPr lang="en-US" altLang="zh-CN" sz="2400" dirty="0" smtClean="0"/>
              <a:t>(A,B)</a:t>
            </a:r>
            <a:r>
              <a:rPr lang="zh-CN" altLang="en-US" sz="2400" dirty="0" smtClean="0"/>
              <a:t>，并且图中的每条边（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）所关联的两个顶点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分别属于这两个不同的顶点集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in </a:t>
            </a:r>
            <a:r>
              <a:rPr lang="en-US" altLang="zh-CN" sz="2400" dirty="0" err="1" smtClean="0"/>
              <a:t>A,j</a:t>
            </a:r>
            <a:r>
              <a:rPr lang="en-US" altLang="zh-CN" sz="2400" dirty="0" smtClean="0"/>
              <a:t> in B)</a:t>
            </a:r>
            <a:r>
              <a:rPr lang="zh-CN" altLang="en-US" sz="2400" dirty="0" smtClean="0"/>
              <a:t>，则称图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为一个二分图。                   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       -</a:t>
            </a:r>
            <a:r>
              <a:rPr lang="zh-CN" altLang="en-US" sz="2400" dirty="0" smtClean="0"/>
              <a:t>百度百科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335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78" y="529838"/>
            <a:ext cx="8466108" cy="59242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40140" y="6084733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百度百科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076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37676" y="177035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472257" y="295108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472257" y="177035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37677" y="249462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37677" y="321889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37676" y="466743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37676" y="394316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16026" y="177035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16027" y="249462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316027" y="321889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16026" y="466743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316026" y="394316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6"/>
            <a:endCxn id="12" idx="2"/>
          </p:cNvCxnSpPr>
          <p:nvPr/>
        </p:nvCxnSpPr>
        <p:spPr>
          <a:xfrm>
            <a:off x="1961963" y="1841378"/>
            <a:ext cx="2354064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12" idx="2"/>
          </p:cNvCxnSpPr>
          <p:nvPr/>
        </p:nvCxnSpPr>
        <p:spPr>
          <a:xfrm>
            <a:off x="1961964" y="2565648"/>
            <a:ext cx="235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6"/>
            <a:endCxn id="15" idx="2"/>
          </p:cNvCxnSpPr>
          <p:nvPr/>
        </p:nvCxnSpPr>
        <p:spPr>
          <a:xfrm>
            <a:off x="1961964" y="3289918"/>
            <a:ext cx="2354062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13" idx="2"/>
          </p:cNvCxnSpPr>
          <p:nvPr/>
        </p:nvCxnSpPr>
        <p:spPr>
          <a:xfrm>
            <a:off x="1961964" y="2565648"/>
            <a:ext cx="2354063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6"/>
            <a:endCxn id="14" idx="2"/>
          </p:cNvCxnSpPr>
          <p:nvPr/>
        </p:nvCxnSpPr>
        <p:spPr>
          <a:xfrm>
            <a:off x="1961963" y="4738458"/>
            <a:ext cx="235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" idx="7"/>
            <a:endCxn id="13" idx="2"/>
          </p:cNvCxnSpPr>
          <p:nvPr/>
        </p:nvCxnSpPr>
        <p:spPr>
          <a:xfrm flipV="1">
            <a:off x="1943762" y="3289918"/>
            <a:ext cx="2372265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7" idx="6"/>
            <a:endCxn id="11" idx="2"/>
          </p:cNvCxnSpPr>
          <p:nvPr/>
        </p:nvCxnSpPr>
        <p:spPr>
          <a:xfrm flipV="1">
            <a:off x="1961964" y="1841378"/>
            <a:ext cx="2354062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472257" y="377079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472257" y="466743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435702" y="295108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435702" y="177035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435702" y="377079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435702" y="4667437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stCxn id="6" idx="6"/>
            <a:endCxn id="43" idx="2"/>
          </p:cNvCxnSpPr>
          <p:nvPr/>
        </p:nvCxnSpPr>
        <p:spPr>
          <a:xfrm>
            <a:off x="8596544" y="1841378"/>
            <a:ext cx="1839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6"/>
            <a:endCxn id="43" idx="2"/>
          </p:cNvCxnSpPr>
          <p:nvPr/>
        </p:nvCxnSpPr>
        <p:spPr>
          <a:xfrm flipV="1">
            <a:off x="8596544" y="1841378"/>
            <a:ext cx="1839158" cy="1180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2" idx="2"/>
          </p:cNvCxnSpPr>
          <p:nvPr/>
        </p:nvCxnSpPr>
        <p:spPr>
          <a:xfrm>
            <a:off x="8596544" y="3022108"/>
            <a:ext cx="1839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1" idx="6"/>
            <a:endCxn id="45" idx="2"/>
          </p:cNvCxnSpPr>
          <p:nvPr/>
        </p:nvCxnSpPr>
        <p:spPr>
          <a:xfrm>
            <a:off x="8596544" y="4738458"/>
            <a:ext cx="1839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9" idx="6"/>
            <a:endCxn id="44" idx="2"/>
          </p:cNvCxnSpPr>
          <p:nvPr/>
        </p:nvCxnSpPr>
        <p:spPr>
          <a:xfrm>
            <a:off x="8596544" y="3841816"/>
            <a:ext cx="1839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9" idx="6"/>
            <a:endCxn id="45" idx="2"/>
          </p:cNvCxnSpPr>
          <p:nvPr/>
        </p:nvCxnSpPr>
        <p:spPr>
          <a:xfrm>
            <a:off x="8596544" y="3841816"/>
            <a:ext cx="1839158" cy="896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6027939" y="1770357"/>
            <a:ext cx="90254" cy="49944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319510" y="626438"/>
            <a:ext cx="585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它们都是二分图</a:t>
            </a:r>
            <a:endParaRPr lang="zh-CN" altLang="en-US" sz="2800" dirty="0"/>
          </a:p>
        </p:txBody>
      </p:sp>
      <p:sp>
        <p:nvSpPr>
          <p:cNvPr id="72" name="椭圆 71"/>
          <p:cNvSpPr/>
          <p:nvPr/>
        </p:nvSpPr>
        <p:spPr>
          <a:xfrm>
            <a:off x="1482571" y="1278384"/>
            <a:ext cx="807868" cy="4136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18178" y="1278384"/>
            <a:ext cx="807868" cy="41369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149701" y="1278384"/>
            <a:ext cx="781235" cy="4261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10101310" y="1278384"/>
            <a:ext cx="781235" cy="4261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二分图匹配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48396" y="1926454"/>
            <a:ext cx="8282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给定一个二分图</a:t>
            </a:r>
            <a:r>
              <a:rPr lang="en-US" altLang="zh-CN" sz="4000" dirty="0" smtClean="0"/>
              <a:t>G</a:t>
            </a:r>
            <a:r>
              <a:rPr lang="zh-CN" altLang="en-US" sz="4000" dirty="0" smtClean="0"/>
              <a:t>，在</a:t>
            </a:r>
            <a:r>
              <a:rPr lang="en-US" altLang="zh-CN" sz="4000" dirty="0" smtClean="0"/>
              <a:t>G</a:t>
            </a:r>
            <a:r>
              <a:rPr lang="zh-CN" altLang="en-US" sz="4000" dirty="0" smtClean="0"/>
              <a:t>的一个子图</a:t>
            </a:r>
            <a:r>
              <a:rPr lang="en-US" altLang="zh-CN" sz="4000" dirty="0" smtClean="0"/>
              <a:t>M</a:t>
            </a:r>
            <a:r>
              <a:rPr lang="zh-CN" altLang="en-US" sz="4000" dirty="0" smtClean="0"/>
              <a:t>中，</a:t>
            </a:r>
            <a:r>
              <a:rPr lang="en-US" altLang="zh-CN" sz="4000" dirty="0" smtClean="0"/>
              <a:t>M</a:t>
            </a:r>
            <a:r>
              <a:rPr lang="zh-CN" altLang="en-US" sz="4000" dirty="0" smtClean="0"/>
              <a:t>的边集</a:t>
            </a:r>
            <a:r>
              <a:rPr lang="en-US" altLang="zh-CN" sz="4000" dirty="0" smtClean="0"/>
              <a:t>{E}</a:t>
            </a:r>
            <a:r>
              <a:rPr lang="zh-CN" altLang="en-US" sz="4000" dirty="0" smtClean="0"/>
              <a:t>中的任意两条边都不依附于同一个顶点，则称</a:t>
            </a:r>
            <a:r>
              <a:rPr lang="en-US" altLang="zh-CN" sz="4000" dirty="0" smtClean="0"/>
              <a:t>M</a:t>
            </a:r>
            <a:r>
              <a:rPr lang="zh-CN" altLang="en-US" sz="4000" dirty="0" smtClean="0"/>
              <a:t>是一个匹配。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3251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45723" y="51860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45724" y="124287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45724" y="196714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45723" y="341568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45723" y="269141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24073" y="51860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24074" y="124287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24074" y="196714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24073" y="341568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24073" y="2691416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4" idx="6"/>
            <a:endCxn id="10" idx="2"/>
          </p:cNvCxnSpPr>
          <p:nvPr/>
        </p:nvCxnSpPr>
        <p:spPr>
          <a:xfrm>
            <a:off x="870010" y="589627"/>
            <a:ext cx="2354064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6"/>
            <a:endCxn id="10" idx="2"/>
          </p:cNvCxnSpPr>
          <p:nvPr/>
        </p:nvCxnSpPr>
        <p:spPr>
          <a:xfrm>
            <a:off x="870011" y="1313897"/>
            <a:ext cx="235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13" idx="2"/>
          </p:cNvCxnSpPr>
          <p:nvPr/>
        </p:nvCxnSpPr>
        <p:spPr>
          <a:xfrm>
            <a:off x="870011" y="2038167"/>
            <a:ext cx="2354062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6"/>
            <a:endCxn id="11" idx="2"/>
          </p:cNvCxnSpPr>
          <p:nvPr/>
        </p:nvCxnSpPr>
        <p:spPr>
          <a:xfrm>
            <a:off x="870011" y="1313897"/>
            <a:ext cx="2354063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12" idx="2"/>
          </p:cNvCxnSpPr>
          <p:nvPr/>
        </p:nvCxnSpPr>
        <p:spPr>
          <a:xfrm>
            <a:off x="870010" y="3486707"/>
            <a:ext cx="235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7"/>
            <a:endCxn id="11" idx="2"/>
          </p:cNvCxnSpPr>
          <p:nvPr/>
        </p:nvCxnSpPr>
        <p:spPr>
          <a:xfrm flipV="1">
            <a:off x="851809" y="2038167"/>
            <a:ext cx="2372265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6"/>
            <a:endCxn id="9" idx="2"/>
          </p:cNvCxnSpPr>
          <p:nvPr/>
        </p:nvCxnSpPr>
        <p:spPr>
          <a:xfrm flipV="1">
            <a:off x="870011" y="589627"/>
            <a:ext cx="2354062" cy="72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038946" y="37656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038947" y="110083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038947" y="182510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038946" y="327364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038946" y="254937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517296" y="37656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1517297" y="110083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517297" y="182510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517296" y="327364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517296" y="2549374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21" idx="6"/>
            <a:endCxn id="27" idx="2"/>
          </p:cNvCxnSpPr>
          <p:nvPr/>
        </p:nvCxnSpPr>
        <p:spPr>
          <a:xfrm>
            <a:off x="9163233" y="447585"/>
            <a:ext cx="2354064" cy="724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2" idx="6"/>
            <a:endCxn id="28" idx="2"/>
          </p:cNvCxnSpPr>
          <p:nvPr/>
        </p:nvCxnSpPr>
        <p:spPr>
          <a:xfrm>
            <a:off x="9163234" y="1171855"/>
            <a:ext cx="2354063" cy="724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7"/>
            <a:endCxn id="28" idx="2"/>
          </p:cNvCxnSpPr>
          <p:nvPr/>
        </p:nvCxnSpPr>
        <p:spPr>
          <a:xfrm flipV="1">
            <a:off x="9145032" y="1896125"/>
            <a:ext cx="2372265" cy="674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643759" y="44758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643760" y="117185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643760" y="189612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643759" y="334466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9" y="262039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122109" y="44758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122110" y="117185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122110" y="189612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122109" y="334466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122109" y="2620395"/>
            <a:ext cx="124287" cy="1420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stCxn id="38" idx="6"/>
            <a:endCxn id="44" idx="2"/>
          </p:cNvCxnSpPr>
          <p:nvPr/>
        </p:nvCxnSpPr>
        <p:spPr>
          <a:xfrm>
            <a:off x="4768046" y="518606"/>
            <a:ext cx="2354064" cy="724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0" idx="6"/>
            <a:endCxn id="47" idx="2"/>
          </p:cNvCxnSpPr>
          <p:nvPr/>
        </p:nvCxnSpPr>
        <p:spPr>
          <a:xfrm>
            <a:off x="4768047" y="1967146"/>
            <a:ext cx="2354062" cy="724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4768046" y="3415686"/>
            <a:ext cx="23540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2" idx="7"/>
            <a:endCxn id="45" idx="2"/>
          </p:cNvCxnSpPr>
          <p:nvPr/>
        </p:nvCxnSpPr>
        <p:spPr>
          <a:xfrm flipV="1">
            <a:off x="4749845" y="1967146"/>
            <a:ext cx="2372265" cy="674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9" idx="6"/>
            <a:endCxn id="43" idx="2"/>
          </p:cNvCxnSpPr>
          <p:nvPr/>
        </p:nvCxnSpPr>
        <p:spPr>
          <a:xfrm flipV="1">
            <a:off x="4768047" y="518606"/>
            <a:ext cx="2354062" cy="724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9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二分图最大匹配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9272" y="2530135"/>
            <a:ext cx="104845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当然就是能选出来的边的数量最多喽，这还用说？</a:t>
            </a:r>
            <a:r>
              <a:rPr lang="en-US" altLang="zh-CN" sz="4400" dirty="0"/>
              <a:t>!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295206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6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276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二分图匹配</vt:lpstr>
      <vt:lpstr>PowerPoint 演示文稿</vt:lpstr>
      <vt:lpstr>二分图最大匹配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2019-08-09T09:16:34Z</dcterms:created>
  <dcterms:modified xsi:type="dcterms:W3CDTF">2019-08-09T09:42:05Z</dcterms:modified>
</cp:coreProperties>
</file>