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e48b9725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e48b9725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e48b972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e48b972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e48b972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e48b972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e48b9725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e48b972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e48b972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e48b972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e48b9725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e48b972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e48b9725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e48b9725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e48b972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e48b972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e48b9725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e48b9725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and Clustering Natural Disaster News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Iya Chivileva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60800" y="22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998100"/>
            <a:ext cx="85206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40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54">
                <a:solidFill>
                  <a:schemeClr val="dk1"/>
                </a:solidFill>
              </a:rPr>
              <a:t>This project built a </a:t>
            </a:r>
            <a:r>
              <a:rPr b="1" lang="en" sz="1454">
                <a:solidFill>
                  <a:schemeClr val="dk1"/>
                </a:solidFill>
              </a:rPr>
              <a:t>complete NLP pipeline</a:t>
            </a:r>
            <a:r>
              <a:rPr lang="en" sz="1454">
                <a:solidFill>
                  <a:schemeClr val="dk1"/>
                </a:solidFill>
              </a:rPr>
              <a:t> for extracting and clustering global disaster-related news articles.</a:t>
            </a:r>
            <a:br>
              <a:rPr lang="en" sz="1454">
                <a:solidFill>
                  <a:schemeClr val="dk1"/>
                </a:solidFill>
              </a:rPr>
            </a:br>
            <a:endParaRPr sz="1454">
              <a:solidFill>
                <a:schemeClr val="dk1"/>
              </a:solidFill>
            </a:endParaRPr>
          </a:p>
          <a:p>
            <a:pPr indent="-314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54">
                <a:solidFill>
                  <a:schemeClr val="dk1"/>
                </a:solidFill>
              </a:rPr>
              <a:t>Extensive </a:t>
            </a:r>
            <a:r>
              <a:rPr b="1" lang="en" sz="1454">
                <a:solidFill>
                  <a:schemeClr val="dk1"/>
                </a:solidFill>
              </a:rPr>
              <a:t>EDA</a:t>
            </a:r>
            <a:r>
              <a:rPr lang="en" sz="1454">
                <a:solidFill>
                  <a:schemeClr val="dk1"/>
                </a:solidFill>
              </a:rPr>
              <a:t> revealed valuable patterns in article publishing, geography, and content structure — informing cleaning and modeling decisions.</a:t>
            </a:r>
            <a:br>
              <a:rPr lang="en" sz="1454">
                <a:solidFill>
                  <a:schemeClr val="dk1"/>
                </a:solidFill>
              </a:rPr>
            </a:br>
            <a:endParaRPr sz="1454">
              <a:solidFill>
                <a:schemeClr val="dk1"/>
              </a:solidFill>
            </a:endParaRPr>
          </a:p>
          <a:p>
            <a:pPr indent="-314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54">
                <a:solidFill>
                  <a:schemeClr val="dk1"/>
                </a:solidFill>
              </a:rPr>
              <a:t>Two NER approaches were compared:</a:t>
            </a:r>
            <a:br>
              <a:rPr lang="en" sz="1454">
                <a:solidFill>
                  <a:schemeClr val="dk1"/>
                </a:solidFill>
              </a:rPr>
            </a:br>
            <a:endParaRPr sz="1454">
              <a:solidFill>
                <a:schemeClr val="dk1"/>
              </a:solidFill>
            </a:endParaRPr>
          </a:p>
          <a:p>
            <a:pPr indent="-314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454">
                <a:solidFill>
                  <a:schemeClr val="dk1"/>
                </a:solidFill>
              </a:rPr>
              <a:t>Transformer-based NER</a:t>
            </a:r>
            <a:r>
              <a:rPr lang="en" sz="1454">
                <a:solidFill>
                  <a:schemeClr val="dk1"/>
                </a:solidFill>
              </a:rPr>
              <a:t>: slower but far more accurate and semantically aware</a:t>
            </a:r>
            <a:br>
              <a:rPr lang="en" sz="1454">
                <a:solidFill>
                  <a:schemeClr val="dk1"/>
                </a:solidFill>
              </a:rPr>
            </a:br>
            <a:endParaRPr sz="1454">
              <a:solidFill>
                <a:schemeClr val="dk1"/>
              </a:solidFill>
            </a:endParaRPr>
          </a:p>
          <a:p>
            <a:pPr indent="-314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454">
                <a:solidFill>
                  <a:schemeClr val="dk1"/>
                </a:solidFill>
              </a:rPr>
              <a:t>Rule-based SpaCy NER</a:t>
            </a:r>
            <a:r>
              <a:rPr lang="en" sz="1454">
                <a:solidFill>
                  <a:schemeClr val="dk1"/>
                </a:solidFill>
              </a:rPr>
              <a:t>: lightweight but more error-prone</a:t>
            </a:r>
            <a:br>
              <a:rPr lang="en" sz="1454">
                <a:solidFill>
                  <a:schemeClr val="dk1"/>
                </a:solidFill>
              </a:rPr>
            </a:br>
            <a:endParaRPr sz="1454">
              <a:solidFill>
                <a:schemeClr val="dk1"/>
              </a:solidFill>
            </a:endParaRPr>
          </a:p>
          <a:p>
            <a:pPr indent="-314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54">
                <a:solidFill>
                  <a:schemeClr val="dk1"/>
                </a:solidFill>
              </a:rPr>
              <a:t>Feature engineering choices</a:t>
            </a:r>
            <a:r>
              <a:rPr lang="en" sz="1454">
                <a:solidFill>
                  <a:schemeClr val="dk1"/>
                </a:solidFill>
              </a:rPr>
              <a:t> were critical to clustering success.</a:t>
            </a:r>
            <a:br>
              <a:rPr lang="en" sz="1454">
                <a:solidFill>
                  <a:schemeClr val="dk1"/>
                </a:solidFill>
              </a:rPr>
            </a:br>
            <a:endParaRPr sz="1454">
              <a:solidFill>
                <a:schemeClr val="dk1"/>
              </a:solidFill>
            </a:endParaRPr>
          </a:p>
          <a:p>
            <a:pPr indent="-314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54">
                <a:solidFill>
                  <a:schemeClr val="dk1"/>
                </a:solidFill>
              </a:rPr>
              <a:t>KMeans clustering</a:t>
            </a:r>
            <a:r>
              <a:rPr lang="en" sz="1454">
                <a:solidFill>
                  <a:schemeClr val="dk1"/>
                </a:solidFill>
              </a:rPr>
              <a:t> delivered the best performance and interpretability after balancing and feature pruning.</a:t>
            </a:r>
            <a:br>
              <a:rPr lang="en" sz="1454">
                <a:solidFill>
                  <a:schemeClr val="dk1"/>
                </a:solidFill>
              </a:rPr>
            </a:br>
            <a:endParaRPr sz="1454">
              <a:solidFill>
                <a:schemeClr val="dk1"/>
              </a:solidFill>
            </a:endParaRPr>
          </a:p>
          <a:p>
            <a:pPr indent="-314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54">
                <a:solidFill>
                  <a:schemeClr val="dk1"/>
                </a:solidFill>
              </a:rPr>
              <a:t>The final result was a set of </a:t>
            </a:r>
            <a:r>
              <a:rPr b="1" lang="en" sz="1454">
                <a:solidFill>
                  <a:schemeClr val="dk1"/>
                </a:solidFill>
              </a:rPr>
              <a:t>semantically meaningful and balanced disaster event clusters</a:t>
            </a:r>
            <a:r>
              <a:rPr lang="en" sz="1454">
                <a:solidFill>
                  <a:schemeClr val="dk1"/>
                </a:solidFill>
              </a:rPr>
              <a:t>, ready for use in alerting systems, research, or real-time dashboards.</a:t>
            </a:r>
            <a:endParaRPr/>
          </a:p>
        </p:txBody>
      </p:sp>
      <p:pic>
        <p:nvPicPr>
          <p:cNvPr id="127" name="Google Shape;127;p22" title="download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825" y="0"/>
            <a:ext cx="2729850" cy="10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3800" y="12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Methodology Overview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98375" y="547800"/>
            <a:ext cx="5292600" cy="4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200">
                <a:solidFill>
                  <a:schemeClr val="dk1"/>
                </a:solidFill>
              </a:rPr>
              <a:t>1. Data Understanding (EDA)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Analyzed publishing trends, title structure, and keyword focus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Identified data quality issues (duplicates, missing links, encoding)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200">
                <a:solidFill>
                  <a:schemeClr val="dk1"/>
                </a:solidFill>
              </a:rPr>
              <a:t>🔹 2. Data Cleaning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200">
                <a:solidFill>
                  <a:schemeClr val="dk1"/>
                </a:solidFill>
              </a:rPr>
              <a:t>🔹 3. NER &amp; Event Extraction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Compared: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🧠 </a:t>
            </a:r>
            <a:r>
              <a:rPr b="1" lang="en" sz="1200">
                <a:solidFill>
                  <a:schemeClr val="dk1"/>
                </a:solidFill>
              </a:rPr>
              <a:t>Transformer-based NER</a:t>
            </a:r>
            <a:r>
              <a:rPr lang="en" sz="1200">
                <a:solidFill>
                  <a:schemeClr val="dk1"/>
                </a:solidFill>
              </a:rPr>
              <a:t> (high precision, context-aware)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⚙️ </a:t>
            </a:r>
            <a:r>
              <a:rPr b="1" lang="en" sz="1200">
                <a:solidFill>
                  <a:schemeClr val="dk1"/>
                </a:solidFill>
              </a:rPr>
              <a:t>SpaCy + Rule-based</a:t>
            </a:r>
            <a:r>
              <a:rPr lang="en" sz="1200">
                <a:solidFill>
                  <a:schemeClr val="dk1"/>
                </a:solidFill>
              </a:rPr>
              <a:t> (faster, but less accurate)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200">
                <a:solidFill>
                  <a:schemeClr val="dk1"/>
                </a:solidFill>
              </a:rPr>
              <a:t>🔹 4. Feature Engineering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200">
                <a:solidFill>
                  <a:schemeClr val="dk1"/>
                </a:solidFill>
              </a:rPr>
              <a:t>🔹 5. Clustering &amp; Evaluation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Tested KMeans, Agglomerative, DBSCAN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Final clusters refined via downsampling + feature pruning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Best results with KMeans (silhouette ~0.85 → ~0.40 after balancing)</a:t>
            </a:r>
            <a:endParaRPr sz="1200"/>
          </a:p>
        </p:txBody>
      </p:sp>
      <p:pic>
        <p:nvPicPr>
          <p:cNvPr id="62" name="Google Shape;62;p14" title="c94c9ac9-aa12-4ef4-8396-e942f476a1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975" y="2140675"/>
            <a:ext cx="3605125" cy="28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22425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" sz="2750"/>
              <a:t>Exploratory Data Analysis (EDA) Key Findings </a:t>
            </a:r>
            <a:endParaRPr b="1" sz="275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39000" y="674825"/>
            <a:ext cx="76671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87">
                <a:solidFill>
                  <a:schemeClr val="dk1"/>
                </a:solidFill>
              </a:rPr>
              <a:t>📦 </a:t>
            </a:r>
            <a:r>
              <a:rPr b="1" lang="en" sz="1087">
                <a:solidFill>
                  <a:schemeClr val="dk1"/>
                </a:solidFill>
              </a:rPr>
              <a:t>Dataset Size:</a:t>
            </a:r>
            <a:r>
              <a:rPr lang="en" sz="1087">
                <a:solidFill>
                  <a:schemeClr val="dk1"/>
                </a:solidFill>
              </a:rPr>
              <a:t> 91K+ disaster-related English articles from 135 countries &amp; 5.8K+ domains</a:t>
            </a:r>
            <a:endParaRPr sz="10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87">
                <a:solidFill>
                  <a:schemeClr val="dk1"/>
                </a:solidFill>
              </a:rPr>
              <a:t>📉 </a:t>
            </a:r>
            <a:r>
              <a:rPr b="1" lang="en" sz="1087">
                <a:solidFill>
                  <a:schemeClr val="dk1"/>
                </a:solidFill>
              </a:rPr>
              <a:t>Missing Data:</a:t>
            </a:r>
            <a:endParaRPr b="1" sz="1087">
              <a:solidFill>
                <a:schemeClr val="dk1"/>
              </a:solidFill>
            </a:endParaRPr>
          </a:p>
          <a:p>
            <a:pPr indent="-2976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88"/>
              <a:buChar char="●"/>
            </a:pPr>
            <a:r>
              <a:rPr lang="en" sz="108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url_mobile</a:t>
            </a:r>
            <a:r>
              <a:rPr lang="en" sz="1087">
                <a:solidFill>
                  <a:schemeClr val="dk1"/>
                </a:solidFill>
              </a:rPr>
              <a:t> missing in 72%</a:t>
            </a:r>
            <a:endParaRPr sz="1087">
              <a:solidFill>
                <a:schemeClr val="dk1"/>
              </a:solidFill>
            </a:endParaRPr>
          </a:p>
          <a:p>
            <a:pPr indent="-2976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88"/>
              <a:buChar char="●"/>
            </a:pPr>
            <a:r>
              <a:rPr lang="en" sz="108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socialimage</a:t>
            </a:r>
            <a:r>
              <a:rPr lang="en" sz="1087">
                <a:solidFill>
                  <a:schemeClr val="dk1"/>
                </a:solidFill>
              </a:rPr>
              <a:t> missing in 13%</a:t>
            </a:r>
            <a:endParaRPr sz="10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87">
                <a:solidFill>
                  <a:schemeClr val="dk1"/>
                </a:solidFill>
              </a:rPr>
              <a:t>📄 </a:t>
            </a:r>
            <a:r>
              <a:rPr b="1" lang="en" sz="1087">
                <a:solidFill>
                  <a:schemeClr val="dk1"/>
                </a:solidFill>
              </a:rPr>
              <a:t>Duplicates:</a:t>
            </a:r>
            <a:endParaRPr b="1" sz="1087">
              <a:solidFill>
                <a:schemeClr val="dk1"/>
              </a:solidFill>
            </a:endParaRPr>
          </a:p>
          <a:p>
            <a:pPr indent="-2976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88"/>
              <a:buChar char="●"/>
            </a:pPr>
            <a:r>
              <a:rPr lang="en" sz="1087">
                <a:solidFill>
                  <a:schemeClr val="dk1"/>
                </a:solidFill>
              </a:rPr>
              <a:t>2,176 exact row duplicates</a:t>
            </a:r>
            <a:endParaRPr sz="1087">
              <a:solidFill>
                <a:schemeClr val="dk1"/>
              </a:solidFill>
            </a:endParaRPr>
          </a:p>
          <a:p>
            <a:pPr indent="-2976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8"/>
              <a:buChar char="●"/>
            </a:pPr>
            <a:r>
              <a:rPr lang="en" sz="1087">
                <a:solidFill>
                  <a:schemeClr val="dk1"/>
                </a:solidFill>
              </a:rPr>
              <a:t>26K+ duplicate titles (syndicated/reposted content)</a:t>
            </a:r>
            <a:endParaRPr sz="10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87">
                <a:solidFill>
                  <a:schemeClr val="dk1"/>
                </a:solidFill>
              </a:rPr>
              <a:t>🌍 </a:t>
            </a:r>
            <a:r>
              <a:rPr b="1" lang="en" sz="1087">
                <a:solidFill>
                  <a:schemeClr val="dk1"/>
                </a:solidFill>
              </a:rPr>
              <a:t>Geographic Bias:</a:t>
            </a:r>
            <a:endParaRPr b="1" sz="1087">
              <a:solidFill>
                <a:schemeClr val="dk1"/>
              </a:solidFill>
            </a:endParaRPr>
          </a:p>
          <a:p>
            <a:pPr indent="-2976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88"/>
              <a:buChar char="●"/>
            </a:pPr>
            <a:r>
              <a:rPr lang="en" sz="1087">
                <a:solidFill>
                  <a:schemeClr val="dk1"/>
                </a:solidFill>
              </a:rPr>
              <a:t>65% of content from US</a:t>
            </a:r>
            <a:endParaRPr sz="1087">
              <a:solidFill>
                <a:schemeClr val="dk1"/>
              </a:solidFill>
            </a:endParaRPr>
          </a:p>
          <a:p>
            <a:pPr indent="-2976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8"/>
              <a:buChar char="●"/>
            </a:pPr>
            <a:r>
              <a:rPr lang="en" sz="1087">
                <a:solidFill>
                  <a:schemeClr val="dk1"/>
                </a:solidFill>
              </a:rPr>
              <a:t>UK, Canada, India follow</a:t>
            </a:r>
            <a:endParaRPr sz="10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87">
                <a:solidFill>
                  <a:schemeClr val="dk1"/>
                </a:solidFill>
              </a:rPr>
              <a:t>🕒 </a:t>
            </a:r>
            <a:r>
              <a:rPr b="1" lang="en" sz="1087">
                <a:solidFill>
                  <a:schemeClr val="dk1"/>
                </a:solidFill>
              </a:rPr>
              <a:t>Temporal Trends:</a:t>
            </a:r>
            <a:endParaRPr b="1" sz="1087">
              <a:solidFill>
                <a:schemeClr val="dk1"/>
              </a:solidFill>
            </a:endParaRPr>
          </a:p>
          <a:p>
            <a:pPr indent="-2976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88"/>
              <a:buChar char="●"/>
            </a:pPr>
            <a:r>
              <a:rPr lang="en" sz="1087">
                <a:solidFill>
                  <a:schemeClr val="dk1"/>
                </a:solidFill>
              </a:rPr>
              <a:t>Publishing spikes at midnight (likely automated)</a:t>
            </a:r>
            <a:endParaRPr sz="1087">
              <a:solidFill>
                <a:schemeClr val="dk1"/>
              </a:solidFill>
            </a:endParaRPr>
          </a:p>
          <a:p>
            <a:pPr indent="-2976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8"/>
              <a:buChar char="●"/>
            </a:pPr>
            <a:r>
              <a:rPr lang="en" sz="1087">
                <a:solidFill>
                  <a:schemeClr val="dk1"/>
                </a:solidFill>
              </a:rPr>
              <a:t>Consistent activity across all days</a:t>
            </a:r>
            <a:endParaRPr i="1" sz="108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87">
                <a:solidFill>
                  <a:schemeClr val="dk1"/>
                </a:solidFill>
              </a:rPr>
              <a:t>⚠️ </a:t>
            </a:r>
            <a:r>
              <a:rPr b="1" lang="en" sz="1087">
                <a:solidFill>
                  <a:schemeClr val="dk1"/>
                </a:solidFill>
              </a:rPr>
              <a:t>Data Quality Flags:</a:t>
            </a:r>
            <a:endParaRPr b="1" sz="1087">
              <a:solidFill>
                <a:schemeClr val="dk1"/>
              </a:solidFill>
            </a:endParaRPr>
          </a:p>
          <a:p>
            <a:pPr indent="-2976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88"/>
              <a:buChar char="●"/>
            </a:pPr>
            <a:r>
              <a:rPr lang="en" sz="1087">
                <a:solidFill>
                  <a:schemeClr val="dk1"/>
                </a:solidFill>
              </a:rPr>
              <a:t>514 broken URLs</a:t>
            </a:r>
            <a:endParaRPr sz="1087">
              <a:solidFill>
                <a:schemeClr val="dk1"/>
              </a:solidFill>
            </a:endParaRPr>
          </a:p>
          <a:p>
            <a:pPr indent="-2976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8"/>
              <a:buChar char="●"/>
            </a:pPr>
            <a:r>
              <a:rPr lang="en" sz="1087">
                <a:solidFill>
                  <a:schemeClr val="dk1"/>
                </a:solidFill>
              </a:rPr>
              <a:t>Domain metadata mismatches</a:t>
            </a:r>
            <a:endParaRPr sz="1275"/>
          </a:p>
        </p:txBody>
      </p:sp>
      <p:pic>
        <p:nvPicPr>
          <p:cNvPr id="69" name="Google Shape;69;p15" title="e2060824-a7e0-41e1-9e07-a1119856b7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300" y="997425"/>
            <a:ext cx="4992450" cy="30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995200" y="4030000"/>
            <a:ext cx="403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Most titles range between </a:t>
            </a:r>
            <a:r>
              <a:rPr b="1" lang="en" sz="1100">
                <a:solidFill>
                  <a:schemeClr val="dk1"/>
                </a:solidFill>
              </a:rPr>
              <a:t>40–90 characters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Follows a near-normal distribution centered around </a:t>
            </a:r>
            <a:r>
              <a:rPr b="1" lang="en" sz="1100">
                <a:solidFill>
                  <a:schemeClr val="dk1"/>
                </a:solidFill>
              </a:rPr>
              <a:t>60–70 characters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Very few titles exceed 150 characters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75800" y="13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 Summary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75800" y="1059775"/>
            <a:ext cx="78777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 Core Steps</a:t>
            </a:r>
            <a:endParaRPr b="1"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Removed </a:t>
            </a:r>
            <a:r>
              <a:rPr b="1" lang="en" sz="1300">
                <a:solidFill>
                  <a:schemeClr val="dk1"/>
                </a:solidFill>
              </a:rPr>
              <a:t>duplicates</a:t>
            </a:r>
            <a:r>
              <a:rPr lang="en" sz="1300">
                <a:solidFill>
                  <a:schemeClr val="dk1"/>
                </a:solidFill>
              </a:rPr>
              <a:t> (full-row, URL, title)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Normalized </a:t>
            </a:r>
            <a:r>
              <a:rPr b="1" lang="en" sz="1300">
                <a:solidFill>
                  <a:schemeClr val="dk1"/>
                </a:solidFill>
              </a:rPr>
              <a:t>non-ASCII</a:t>
            </a:r>
            <a:r>
              <a:rPr lang="en" sz="1300">
                <a:solidFill>
                  <a:schemeClr val="dk1"/>
                </a:solidFill>
              </a:rPr>
              <a:t> titles (e.g., “Türkiye”, em dashes)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Flagged and dropped </a:t>
            </a:r>
            <a:r>
              <a:rPr b="1" lang="en" sz="1300">
                <a:solidFill>
                  <a:schemeClr val="dk1"/>
                </a:solidFill>
              </a:rPr>
              <a:t>broken URLs</a:t>
            </a:r>
            <a:r>
              <a:rPr lang="en" sz="1300">
                <a:solidFill>
                  <a:schemeClr val="dk1"/>
                </a:solidFill>
              </a:rPr>
              <a:t> (</a:t>
            </a:r>
            <a:r>
              <a:rPr lang="en" sz="1300">
                <a:solidFill>
                  <a:srgbClr val="188038"/>
                </a:solidFill>
              </a:rPr>
              <a:t>404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188038"/>
                </a:solidFill>
              </a:rPr>
              <a:t>error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Cleaned </a:t>
            </a:r>
            <a:r>
              <a:rPr b="1" lang="en" sz="1300">
                <a:solidFill>
                  <a:schemeClr val="dk1"/>
                </a:solidFill>
              </a:rPr>
              <a:t>categorical fields</a:t>
            </a:r>
            <a:r>
              <a:rPr lang="en" sz="1300">
                <a:solidFill>
                  <a:schemeClr val="dk1"/>
                </a:solidFill>
              </a:rPr>
              <a:t> (</a:t>
            </a:r>
            <a:r>
              <a:rPr lang="en" sz="1300">
                <a:solidFill>
                  <a:srgbClr val="188038"/>
                </a:solidFill>
              </a:rPr>
              <a:t>language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188038"/>
                </a:solidFill>
              </a:rPr>
              <a:t>sourcecountry</a:t>
            </a:r>
            <a:r>
              <a:rPr lang="en" sz="1300">
                <a:solidFill>
                  <a:schemeClr val="dk1"/>
                </a:solidFill>
              </a:rPr>
              <a:t>)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Parsed domains into subdomain, root, TLD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</a:rPr>
              <a:t>Approach 1</a:t>
            </a:r>
            <a:r>
              <a:rPr lang="en" sz="1300">
                <a:solidFill>
                  <a:schemeClr val="dk1"/>
                </a:solidFill>
              </a:rPr>
              <a:t>: Extracted </a:t>
            </a:r>
            <a:r>
              <a:rPr b="1" lang="en" sz="1300">
                <a:solidFill>
                  <a:schemeClr val="dk1"/>
                </a:solidFill>
              </a:rPr>
              <a:t>locations</a:t>
            </a:r>
            <a:r>
              <a:rPr lang="en" sz="1300">
                <a:solidFill>
                  <a:schemeClr val="dk1"/>
                </a:solidFill>
              </a:rPr>
              <a:t> using spaCy (NER) + </a:t>
            </a:r>
            <a:r>
              <a:rPr lang="en" sz="1300">
                <a:solidFill>
                  <a:schemeClr val="dk1"/>
                </a:solidFill>
              </a:rPr>
              <a:t>Matched </a:t>
            </a:r>
            <a:r>
              <a:rPr b="1" lang="en" sz="1300">
                <a:solidFill>
                  <a:schemeClr val="dk1"/>
                </a:solidFill>
              </a:rPr>
              <a:t>disaster keywords</a:t>
            </a:r>
            <a:r>
              <a:rPr lang="en" sz="1300">
                <a:solidFill>
                  <a:schemeClr val="dk1"/>
                </a:solidFill>
              </a:rPr>
              <a:t> (e.g., </a:t>
            </a:r>
            <a:r>
              <a:rPr i="1" lang="en" sz="1300">
                <a:solidFill>
                  <a:schemeClr val="dk1"/>
                </a:solidFill>
              </a:rPr>
              <a:t>earthquake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i="1" lang="en" sz="1300">
                <a:solidFill>
                  <a:schemeClr val="dk1"/>
                </a:solidFill>
              </a:rPr>
              <a:t>flood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</a:rPr>
              <a:t>Approach 2: </a:t>
            </a:r>
            <a:r>
              <a:rPr lang="en" sz="1300">
                <a:solidFill>
                  <a:schemeClr val="dk1"/>
                </a:solidFill>
              </a:rPr>
              <a:t>extracted </a:t>
            </a:r>
            <a:r>
              <a:rPr b="1" lang="en" sz="1300">
                <a:solidFill>
                  <a:schemeClr val="dk1"/>
                </a:solidFill>
              </a:rPr>
              <a:t>disaster events &amp; locations</a:t>
            </a:r>
            <a:r>
              <a:rPr lang="en" sz="1300">
                <a:solidFill>
                  <a:schemeClr val="dk1"/>
                </a:solidFill>
              </a:rPr>
              <a:t> using </a:t>
            </a:r>
            <a:r>
              <a:rPr b="1" lang="en" sz="1300">
                <a:solidFill>
                  <a:schemeClr val="dk1"/>
                </a:solidFill>
              </a:rPr>
              <a:t>Transformers model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222425" y="437430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576950" y="658000"/>
            <a:ext cx="250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Removed </a:t>
            </a:r>
            <a:r>
              <a:rPr b="1" lang="en" sz="1200">
                <a:solidFill>
                  <a:schemeClr val="dk1"/>
                </a:solidFill>
              </a:rPr>
              <a:t>2176</a:t>
            </a:r>
            <a:r>
              <a:rPr lang="en" sz="1200">
                <a:solidFill>
                  <a:schemeClr val="dk1"/>
                </a:solidFill>
              </a:rPr>
              <a:t> exact duplicate rows.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Removed </a:t>
            </a:r>
            <a:r>
              <a:rPr b="1" lang="en" sz="1200">
                <a:solidFill>
                  <a:schemeClr val="dk1"/>
                </a:solidFill>
              </a:rPr>
              <a:t>0</a:t>
            </a:r>
            <a:r>
              <a:rPr lang="en" sz="1200">
                <a:solidFill>
                  <a:schemeClr val="dk1"/>
                </a:solidFill>
              </a:rPr>
              <a:t> duplicate URLs.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Removed </a:t>
            </a:r>
            <a:r>
              <a:rPr b="1" lang="en" sz="1200">
                <a:solidFill>
                  <a:schemeClr val="dk1"/>
                </a:solidFill>
              </a:rPr>
              <a:t>24144</a:t>
            </a:r>
            <a:r>
              <a:rPr lang="en" sz="1200">
                <a:solidFill>
                  <a:schemeClr val="dk1"/>
                </a:solidFill>
              </a:rPr>
              <a:t> duplicate titles.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Removing </a:t>
            </a:r>
            <a:r>
              <a:rPr b="1" lang="en" sz="1200">
                <a:solidFill>
                  <a:schemeClr val="dk1"/>
                </a:solidFill>
              </a:rPr>
              <a:t>220</a:t>
            </a:r>
            <a:r>
              <a:rPr lang="en" sz="1200">
                <a:solidFill>
                  <a:schemeClr val="dk1"/>
                </a:solidFill>
              </a:rPr>
              <a:t> truly inaccessible URLs.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Removed </a:t>
            </a:r>
            <a:r>
              <a:rPr b="1" lang="en" sz="1200">
                <a:solidFill>
                  <a:schemeClr val="dk1"/>
                </a:solidFill>
              </a:rPr>
              <a:t>1</a:t>
            </a:r>
            <a:r>
              <a:rPr lang="en" sz="1200">
                <a:solidFill>
                  <a:schemeClr val="dk1"/>
                </a:solidFill>
              </a:rPr>
              <a:t> empty title row.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63425" y="176275"/>
            <a:ext cx="87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Title Processing: Transformers vs. Spacy + Rule-Based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63425" y="748975"/>
            <a:ext cx="56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 Key Takeaways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Transformers found more relevant titles</a:t>
            </a:r>
            <a:r>
              <a:rPr lang="en" sz="1100">
                <a:solidFill>
                  <a:schemeClr val="dk1"/>
                </a:solidFill>
              </a:rPr>
              <a:t> (23.6k vs. 20.6k rows)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Higher quality input</a:t>
            </a:r>
            <a:r>
              <a:rPr lang="en" sz="1100">
                <a:solidFill>
                  <a:schemeClr val="dk1"/>
                </a:solidFill>
              </a:rPr>
              <a:t> = better clustering (silhouette ~0.85 vs ~0.13)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Spacy + Rule-Based model included </a:t>
            </a:r>
            <a:r>
              <a:rPr b="1" lang="en" sz="1100">
                <a:solidFill>
                  <a:schemeClr val="dk1"/>
                </a:solidFill>
              </a:rPr>
              <a:t>non-disaster content</a:t>
            </a:r>
            <a:r>
              <a:rPr lang="en" sz="1100">
                <a:solidFill>
                  <a:schemeClr val="dk1"/>
                </a:solidFill>
              </a:rPr>
              <a:t> (e.g., tourism, geology)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Transformers better capture </a:t>
            </a:r>
            <a:r>
              <a:rPr b="1" lang="en" sz="1100">
                <a:solidFill>
                  <a:schemeClr val="dk1"/>
                </a:solidFill>
              </a:rPr>
              <a:t>urgency + event context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Used ChatGPT to classify 25 random titles per model into disaster, ambiguous, or irrelevant.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 title="Screenshot 2025-04-23 at 02.17.4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749" y="3061125"/>
            <a:ext cx="66112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title="e7b13d31-1d0f-42de-a194-54abc103402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46" y="794400"/>
            <a:ext cx="3581279" cy="22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44875" y="12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I</a:t>
            </a:r>
            <a:r>
              <a:rPr b="1" lang="en" sz="2500"/>
              <a:t>nitial Workflow &amp; Clustering Methods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44875" y="702625"/>
            <a:ext cx="86226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dk1"/>
                </a:solidFill>
              </a:rPr>
              <a:t>🔹 </a:t>
            </a:r>
            <a:r>
              <a:rPr b="1" lang="en" sz="4900">
                <a:solidFill>
                  <a:schemeClr val="dk1"/>
                </a:solidFill>
              </a:rPr>
              <a:t>Steps Taken</a:t>
            </a:r>
            <a:endParaRPr b="1" sz="4900">
              <a:solidFill>
                <a:schemeClr val="dk1"/>
              </a:solidFill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900">
                <a:solidFill>
                  <a:schemeClr val="dk1"/>
                </a:solidFill>
              </a:rPr>
              <a:t>Filtered “transformers dataset” to include rows with both </a:t>
            </a:r>
            <a:r>
              <a:rPr lang="en" sz="4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Disaster_Event</a:t>
            </a:r>
            <a:r>
              <a:rPr lang="en" sz="4900">
                <a:solidFill>
                  <a:schemeClr val="dk1"/>
                </a:solidFill>
              </a:rPr>
              <a:t> and </a:t>
            </a:r>
            <a:r>
              <a:rPr lang="en" sz="4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br>
              <a:rPr lang="en" sz="4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4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900">
                <a:solidFill>
                  <a:schemeClr val="dk1"/>
                </a:solidFill>
              </a:rPr>
              <a:t>Extracted keywords using YAKE from cleaned titles</a:t>
            </a:r>
            <a:br>
              <a:rPr lang="en" sz="4900">
                <a:solidFill>
                  <a:schemeClr val="dk1"/>
                </a:solidFill>
              </a:rPr>
            </a:br>
            <a:endParaRPr sz="4900">
              <a:solidFill>
                <a:schemeClr val="dk1"/>
              </a:solidFill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900">
                <a:solidFill>
                  <a:schemeClr val="dk1"/>
                </a:solidFill>
              </a:rPr>
              <a:t>Engineered features: </a:t>
            </a:r>
            <a:r>
              <a:rPr lang="en" sz="4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4900">
                <a:solidFill>
                  <a:schemeClr val="dk1"/>
                </a:solidFill>
              </a:rPr>
              <a:t>, </a:t>
            </a:r>
            <a:r>
              <a:rPr lang="en" sz="4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season</a:t>
            </a:r>
            <a:r>
              <a:rPr lang="en" sz="4900">
                <a:solidFill>
                  <a:schemeClr val="dk1"/>
                </a:solidFill>
              </a:rPr>
              <a:t>, </a:t>
            </a:r>
            <a:r>
              <a:rPr lang="en" sz="4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country_extracted</a:t>
            </a:r>
            <a:br>
              <a:rPr lang="en" sz="4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4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900">
                <a:solidFill>
                  <a:schemeClr val="dk1"/>
                </a:solidFill>
              </a:rPr>
              <a:t>Embedded keywords using </a:t>
            </a:r>
            <a:r>
              <a:rPr b="1" lang="en" sz="4900">
                <a:solidFill>
                  <a:schemeClr val="dk1"/>
                </a:solidFill>
              </a:rPr>
              <a:t>SentenceTransformer</a:t>
            </a:r>
            <a:r>
              <a:rPr lang="en" sz="4900">
                <a:solidFill>
                  <a:schemeClr val="dk1"/>
                </a:solidFill>
              </a:rPr>
              <a:t> (</a:t>
            </a:r>
            <a:r>
              <a:rPr lang="en" sz="4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all-MiniLM-L6-v2</a:t>
            </a:r>
            <a:r>
              <a:rPr lang="en" sz="4900">
                <a:solidFill>
                  <a:schemeClr val="dk1"/>
                </a:solidFill>
              </a:rPr>
              <a:t>)</a:t>
            </a:r>
            <a:br>
              <a:rPr lang="en" sz="4900">
                <a:solidFill>
                  <a:schemeClr val="dk1"/>
                </a:solidFill>
              </a:rPr>
            </a:br>
            <a:endParaRPr sz="4900">
              <a:solidFill>
                <a:schemeClr val="dk1"/>
              </a:solidFill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900">
                <a:solidFill>
                  <a:schemeClr val="dk1"/>
                </a:solidFill>
              </a:rPr>
              <a:t>Combined structured and embedded features</a:t>
            </a:r>
            <a:endParaRPr sz="4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dk1"/>
                </a:solidFill>
              </a:rPr>
              <a:t>🔹 Clustering Methods Compared</a:t>
            </a:r>
            <a:endParaRPr b="1" sz="4900">
              <a:solidFill>
                <a:schemeClr val="dk1"/>
              </a:solidFill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900">
                <a:solidFill>
                  <a:schemeClr val="dk1"/>
                </a:solidFill>
              </a:rPr>
              <a:t>KMeans (n=5)</a:t>
            </a:r>
            <a:br>
              <a:rPr b="1" lang="en" sz="4900">
                <a:solidFill>
                  <a:schemeClr val="dk1"/>
                </a:solidFill>
              </a:rPr>
            </a:br>
            <a:endParaRPr b="1" sz="4900">
              <a:solidFill>
                <a:schemeClr val="dk1"/>
              </a:solidFill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900">
                <a:solidFill>
                  <a:schemeClr val="dk1"/>
                </a:solidFill>
              </a:rPr>
              <a:t>Agglomerative Clustering</a:t>
            </a:r>
            <a:br>
              <a:rPr b="1" lang="en" sz="4900">
                <a:solidFill>
                  <a:schemeClr val="dk1"/>
                </a:solidFill>
              </a:rPr>
            </a:br>
            <a:endParaRPr b="1" sz="4900">
              <a:solidFill>
                <a:schemeClr val="dk1"/>
              </a:solidFill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900">
                <a:solidFill>
                  <a:schemeClr val="dk1"/>
                </a:solidFill>
              </a:rPr>
              <a:t>DBSCAN (eps=1.5, min_samples=5)</a:t>
            </a:r>
            <a:br>
              <a:rPr b="1" lang="en" sz="4900">
                <a:solidFill>
                  <a:schemeClr val="dk1"/>
                </a:solidFill>
              </a:rPr>
            </a:br>
            <a:endParaRPr b="1" sz="4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dk1"/>
                </a:solidFill>
              </a:rPr>
              <a:t>🔹 Initial Results</a:t>
            </a:r>
            <a:endParaRPr b="1" sz="4900">
              <a:solidFill>
                <a:schemeClr val="dk1"/>
              </a:solidFill>
            </a:endParaRPr>
          </a:p>
          <a:p>
            <a:pPr indent="-30638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900">
                <a:solidFill>
                  <a:schemeClr val="dk1"/>
                </a:solidFill>
              </a:rPr>
              <a:t>KMeans:</a:t>
            </a:r>
            <a:r>
              <a:rPr lang="en" sz="4900">
                <a:solidFill>
                  <a:schemeClr val="dk1"/>
                </a:solidFill>
              </a:rPr>
              <a:t> Best performance</a:t>
            </a:r>
            <a:br>
              <a:rPr lang="en" sz="4900">
                <a:solidFill>
                  <a:schemeClr val="dk1"/>
                </a:solidFill>
              </a:rPr>
            </a:br>
            <a:endParaRPr sz="4900">
              <a:solidFill>
                <a:schemeClr val="dk1"/>
              </a:solidFill>
            </a:endParaRPr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673"/>
              <a:buChar char="●"/>
            </a:pPr>
            <a:r>
              <a:rPr lang="en" sz="4900">
                <a:solidFill>
                  <a:schemeClr val="dk1"/>
                </a:solidFill>
              </a:rPr>
              <a:t>Silhouette Score: </a:t>
            </a:r>
            <a:r>
              <a:rPr b="1" lang="en" sz="4900">
                <a:solidFill>
                  <a:schemeClr val="dk1"/>
                </a:solidFill>
              </a:rPr>
              <a:t>~0.85</a:t>
            </a:r>
            <a:br>
              <a:rPr b="1" lang="en" sz="4100">
                <a:solidFill>
                  <a:schemeClr val="dk1"/>
                </a:solidFill>
              </a:rPr>
            </a:br>
            <a:endParaRPr b="1" sz="4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 title="Screenshot 2025-04-23 at 02.25.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825" y="2991576"/>
            <a:ext cx="3948475" cy="72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569800" y="3781150"/>
            <a:ext cx="29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Comparison of Clustering Models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59075" y="15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Engineering Insights</a:t>
            </a:r>
            <a:endParaRPr b="1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11200" y="727725"/>
            <a:ext cx="4819200" cy="42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 1. Seasonality Patterns</a:t>
            </a: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Tornadoes are highly </a:t>
            </a:r>
            <a:r>
              <a:rPr b="1" lang="en" sz="1100">
                <a:solidFill>
                  <a:schemeClr val="dk1"/>
                </a:solidFill>
              </a:rPr>
              <a:t>seasonal</a:t>
            </a:r>
            <a:r>
              <a:rPr lang="en" sz="1100">
                <a:solidFill>
                  <a:schemeClr val="dk1"/>
                </a:solidFill>
              </a:rPr>
              <a:t>, peaking in </a:t>
            </a:r>
            <a:r>
              <a:rPr b="1" lang="en" sz="1100">
                <a:solidFill>
                  <a:schemeClr val="dk1"/>
                </a:solidFill>
              </a:rPr>
              <a:t>spring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Wildfires dominate in </a:t>
            </a:r>
            <a:r>
              <a:rPr b="1" lang="en" sz="1100">
                <a:solidFill>
                  <a:schemeClr val="dk1"/>
                </a:solidFill>
              </a:rPr>
              <a:t>summer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Earthquakes and floods occur </a:t>
            </a:r>
            <a:r>
              <a:rPr b="1" lang="en" sz="1100">
                <a:solidFill>
                  <a:schemeClr val="dk1"/>
                </a:solidFill>
              </a:rPr>
              <a:t>year-round</a:t>
            </a:r>
            <a:r>
              <a:rPr lang="en" sz="1100">
                <a:solidFill>
                  <a:schemeClr val="dk1"/>
                </a:solidFill>
              </a:rPr>
              <a:t> but spike in </a:t>
            </a:r>
            <a:r>
              <a:rPr b="1" lang="en" sz="1100">
                <a:solidFill>
                  <a:schemeClr val="dk1"/>
                </a:solidFill>
              </a:rPr>
              <a:t>winter and autumn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➡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season</a:t>
            </a:r>
            <a:r>
              <a:rPr b="1" lang="en" sz="1100">
                <a:solidFill>
                  <a:schemeClr val="dk1"/>
                </a:solidFill>
              </a:rPr>
              <a:t> is a valuable feature</a:t>
            </a:r>
            <a:r>
              <a:rPr lang="en" sz="1100">
                <a:solidFill>
                  <a:schemeClr val="dk1"/>
                </a:solidFill>
              </a:rPr>
              <a:t> for capturing disaster type variability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 3. Monthly Trends</a:t>
            </a: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Tornadoes peak around </a:t>
            </a:r>
            <a:r>
              <a:rPr b="1" lang="en" sz="1100">
                <a:solidFill>
                  <a:schemeClr val="dk1"/>
                </a:solidFill>
              </a:rPr>
              <a:t>April–May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Earthquakes spike in </a:t>
            </a:r>
            <a:r>
              <a:rPr b="1" lang="en" sz="1100">
                <a:solidFill>
                  <a:schemeClr val="dk1"/>
                </a:solidFill>
              </a:rPr>
              <a:t>winter months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Wildfires rise in </a:t>
            </a:r>
            <a:r>
              <a:rPr b="1" lang="en" sz="1100">
                <a:solidFill>
                  <a:schemeClr val="dk1"/>
                </a:solidFill>
              </a:rPr>
              <a:t>summer (Jul–Aug)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Floods consistent but surge in </a:t>
            </a:r>
            <a:r>
              <a:rPr b="1" lang="en" sz="1100">
                <a:solidFill>
                  <a:schemeClr val="dk1"/>
                </a:solidFill>
              </a:rPr>
              <a:t>September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➡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b="1" lang="en" sz="1100">
                <a:solidFill>
                  <a:schemeClr val="dk1"/>
                </a:solidFill>
              </a:rPr>
              <a:t> is a strong time-based signal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🧠 Conclusion</a:t>
            </a:r>
            <a:endParaRPr b="1" sz="13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season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" sz="1100">
                <a:solidFill>
                  <a:schemeClr val="dk1"/>
                </a:solidFill>
              </a:rPr>
              <a:t> are </a:t>
            </a:r>
            <a:r>
              <a:rPr b="1" lang="en" sz="1100">
                <a:solidFill>
                  <a:schemeClr val="dk1"/>
                </a:solidFill>
              </a:rPr>
              <a:t>strong temporal features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country_extracted</a:t>
            </a:r>
            <a:r>
              <a:rPr lang="en" sz="1100">
                <a:solidFill>
                  <a:schemeClr val="dk1"/>
                </a:solidFill>
              </a:rPr>
              <a:t> is relevant but noisy</a:t>
            </a:r>
            <a:endParaRPr/>
          </a:p>
        </p:txBody>
      </p:sp>
      <p:pic>
        <p:nvPicPr>
          <p:cNvPr id="101" name="Google Shape;101;p19" title="c7d0b059-643c-43a7-9acc-24f7b52bdba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675" y="2723475"/>
            <a:ext cx="4982000" cy="230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a8e47512-03d9-4947-b091-1d2f5166c6e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800" y="183225"/>
            <a:ext cx="4302875" cy="25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13300" y="9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 KMeans Clustering Results</a:t>
            </a:r>
            <a:endParaRPr b="1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85350" y="666675"/>
            <a:ext cx="4828500" cy="4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b="1" lang="en" sz="3307">
                <a:solidFill>
                  <a:schemeClr val="dk1"/>
                </a:solidFill>
              </a:rPr>
              <a:t>Key Findings</a:t>
            </a:r>
            <a:endParaRPr b="1" sz="3307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307">
                <a:solidFill>
                  <a:schemeClr val="dk1"/>
                </a:solidFill>
              </a:rPr>
              <a:t>One dominant cluster (</a:t>
            </a:r>
            <a:r>
              <a:rPr b="1" lang="en" sz="3307">
                <a:solidFill>
                  <a:schemeClr val="dk1"/>
                </a:solidFill>
              </a:rPr>
              <a:t>Cluster 0</a:t>
            </a:r>
            <a:r>
              <a:rPr lang="en" sz="3307">
                <a:solidFill>
                  <a:schemeClr val="dk1"/>
                </a:solidFill>
              </a:rPr>
              <a:t>) captured most well-structured disaster data</a:t>
            </a:r>
            <a:br>
              <a:rPr lang="en" sz="3307">
                <a:solidFill>
                  <a:schemeClr val="dk1"/>
                </a:solidFill>
              </a:rPr>
            </a:br>
            <a:endParaRPr sz="3307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307">
                <a:solidFill>
                  <a:schemeClr val="dk1"/>
                </a:solidFill>
              </a:rPr>
              <a:t>Remaining clusters were small, low-quality, and noisy</a:t>
            </a:r>
            <a:br>
              <a:rPr lang="en" sz="3307">
                <a:solidFill>
                  <a:schemeClr val="dk1"/>
                </a:solidFill>
              </a:rPr>
            </a:br>
            <a:endParaRPr sz="3307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307">
                <a:solidFill>
                  <a:schemeClr val="dk1"/>
                </a:solidFill>
              </a:rPr>
              <a:t>Overclustering observed due to dataset imbalance</a:t>
            </a:r>
            <a:endParaRPr sz="330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b="1" lang="en" sz="3307">
                <a:solidFill>
                  <a:schemeClr val="dk1"/>
                </a:solidFill>
              </a:rPr>
              <a:t>🔹 Cluster Quality (Silhouette Plot)</a:t>
            </a:r>
            <a:endParaRPr b="1" sz="3307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307">
                <a:solidFill>
                  <a:schemeClr val="dk1"/>
                </a:solidFill>
              </a:rPr>
              <a:t>Cluster 0: ~0.85 (strong cohesion)</a:t>
            </a:r>
            <a:br>
              <a:rPr lang="en" sz="3307">
                <a:solidFill>
                  <a:schemeClr val="dk1"/>
                </a:solidFill>
              </a:rPr>
            </a:br>
            <a:endParaRPr sz="3307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307">
                <a:solidFill>
                  <a:schemeClr val="dk1"/>
                </a:solidFill>
              </a:rPr>
              <a:t>Others: narrow width, low score</a:t>
            </a:r>
            <a:endParaRPr sz="33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255"/>
              <a:buFont typeface="Arial"/>
              <a:buNone/>
            </a:pPr>
            <a:r>
              <a:rPr b="1" lang="en" sz="3307">
                <a:solidFill>
                  <a:schemeClr val="dk1"/>
                </a:solidFill>
              </a:rPr>
              <a:t>🔹 Initial Issues</a:t>
            </a:r>
            <a:endParaRPr b="1" sz="3307">
              <a:solidFill>
                <a:schemeClr val="dk1"/>
              </a:solidFill>
            </a:endParaRPr>
          </a:p>
          <a:p>
            <a:pPr indent="-29686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307">
                <a:solidFill>
                  <a:schemeClr val="dk1"/>
                </a:solidFill>
              </a:rPr>
              <a:t>Highly imbalanced categories (e.g., Earthquake: 6,700+ vs. Volcano: 600)</a:t>
            </a:r>
            <a:br>
              <a:rPr lang="en" sz="3307">
                <a:solidFill>
                  <a:schemeClr val="dk1"/>
                </a:solidFill>
              </a:rPr>
            </a:br>
            <a:endParaRPr sz="3307">
              <a:solidFill>
                <a:schemeClr val="dk1"/>
              </a:solidFill>
            </a:endParaRPr>
          </a:p>
          <a:p>
            <a:pPr indent="-2968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307">
                <a:solidFill>
                  <a:schemeClr val="dk1"/>
                </a:solidFill>
              </a:rPr>
              <a:t>Noisy categorical features (</a:t>
            </a:r>
            <a:r>
              <a:rPr lang="en" sz="330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country_extracted</a:t>
            </a:r>
            <a:r>
              <a:rPr lang="en" sz="3307">
                <a:solidFill>
                  <a:schemeClr val="dk1"/>
                </a:solidFill>
              </a:rPr>
              <a:t>) (92 unique values)</a:t>
            </a:r>
            <a:br>
              <a:rPr lang="en" sz="3307">
                <a:solidFill>
                  <a:schemeClr val="dk1"/>
                </a:solidFill>
              </a:rPr>
            </a:br>
            <a:endParaRPr sz="3307">
              <a:solidFill>
                <a:schemeClr val="dk1"/>
              </a:solidFill>
            </a:endParaRPr>
          </a:p>
          <a:p>
            <a:pPr indent="-2968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307">
                <a:solidFill>
                  <a:schemeClr val="dk1"/>
                </a:solidFill>
              </a:rPr>
              <a:t>Embedding dominated clustering due to dimensionality</a:t>
            </a:r>
            <a:endParaRPr sz="33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350" y="539075"/>
            <a:ext cx="4321324" cy="27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 title="Screenshot 2025-04-23 at 02.27.3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650" y="3820953"/>
            <a:ext cx="1940025" cy="100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5918875" y="4774200"/>
            <a:ext cx="386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Initial Value Counts for Disaster Event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09775" y="13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" sz="2750"/>
              <a:t>Improvements &amp; Final KMeans Results</a:t>
            </a:r>
            <a:endParaRPr b="1" sz="275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44875" y="711900"/>
            <a:ext cx="3858600" cy="4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🔹 Steps Taken to Improve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Removed noisy features: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country_extracted</a:t>
            </a:r>
            <a:r>
              <a:rPr lang="en" sz="1100">
                <a:solidFill>
                  <a:schemeClr val="dk1"/>
                </a:solidFill>
              </a:rPr>
              <a:t>, embedded keywords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Balanced disaster categories via </a:t>
            </a:r>
            <a:r>
              <a:rPr b="1" lang="en" sz="1100">
                <a:solidFill>
                  <a:schemeClr val="dk1"/>
                </a:solidFill>
              </a:rPr>
              <a:t>downsampling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Normalized and scaled combined features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Re-clustered using </a:t>
            </a:r>
            <a:r>
              <a:rPr b="1" lang="en" sz="1100">
                <a:solidFill>
                  <a:schemeClr val="dk1"/>
                </a:solidFill>
              </a:rPr>
              <a:t>KMeans (n=5)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🔹 Final Results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Silhouette Score:</a:t>
            </a:r>
            <a:r>
              <a:rPr lang="en" sz="1100">
                <a:solidFill>
                  <a:schemeClr val="dk1"/>
                </a:solidFill>
              </a:rPr>
              <a:t> Dropped to ~0.40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(expected with more balanced data)</a:t>
            </a:r>
            <a:br>
              <a:rPr i="1" lang="en" sz="1100">
                <a:solidFill>
                  <a:schemeClr val="dk1"/>
                </a:solidFill>
              </a:rPr>
            </a:b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Clusters became </a:t>
            </a:r>
            <a:r>
              <a:rPr b="1" lang="en" sz="1100">
                <a:solidFill>
                  <a:schemeClr val="dk1"/>
                </a:solidFill>
              </a:rPr>
              <a:t>more interpretable and semantically meaningful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cluster mapped to a distinct disaster type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🔹 Conclusion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Sacrificed numeric cohesion for better </a:t>
            </a:r>
            <a:r>
              <a:rPr b="1" lang="en" sz="1100">
                <a:solidFill>
                  <a:schemeClr val="dk1"/>
                </a:solidFill>
              </a:rPr>
              <a:t>semantic clarity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Achieved cleaner, fairer disaster clustering across categories</a:t>
            </a:r>
            <a:endParaRPr/>
          </a:p>
        </p:txBody>
      </p:sp>
      <p:pic>
        <p:nvPicPr>
          <p:cNvPr id="118" name="Google Shape;118;p21" title="1ab04d05-5956-44e3-8e08-e775f6f1ada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50" y="658000"/>
            <a:ext cx="5167800" cy="28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374300" y="3577275"/>
            <a:ext cx="2872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Cluster 0: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Most common keyword: Volcano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Size: 339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Cluster 1: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Most common keyword: Earthquake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Size: 746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Cluster 2: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Most common keyword: Tornado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Size: 767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802375" y="3785175"/>
            <a:ext cx="256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Cluster 3: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Most common keyword: Wildfire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Size: 817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Cluster 4: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Most common keyword: Flood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Size: 371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