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47E3-D548-A275-07AE1E1DB6B5}"/>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47E3-D548-A275-07AE1E1DB6B5}"/>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47E3-D548-A275-07AE1E1DB6B5}"/>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S.SRIRAM</a:t>
            </a:r>
            <a:endParaRPr lang="en-US" sz="2400" dirty="0"/>
          </a:p>
          <a:p>
            <a:r>
              <a:rPr lang="en-US" sz="2400" dirty="0"/>
              <a:t>REGISTER NO:</a:t>
            </a:r>
            <a:r>
              <a:rPr lang="en-IN" sz="2400" dirty="0"/>
              <a:t>312200</a:t>
            </a:r>
            <a:r>
              <a:rPr lang="en-GB" sz="2400" dirty="0"/>
              <a:t>553</a:t>
            </a:r>
            <a:endParaRPr lang="en-US" sz="2400" dirty="0"/>
          </a:p>
          <a:p>
            <a:r>
              <a:rPr lang="en-US" sz="2400" dirty="0"/>
              <a:t>DEPARTMENT:</a:t>
            </a:r>
            <a:r>
              <a:rPr lang="en-IN" sz="2400" dirty="0"/>
              <a:t>B.COM</a:t>
            </a:r>
            <a:endParaRPr lang="en-US" sz="2400" dirty="0"/>
          </a:p>
          <a:p>
            <a:r>
              <a:rPr lang="en-US" sz="2400" dirty="0"/>
              <a:t>COLLEGE</a:t>
            </a:r>
            <a:r>
              <a:rPr lang="en-IN" sz="2400" dirty="0"/>
              <a:t>:PACHAIYAPPA’S COLLEGE FOR MEN, KANCHIPURAM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9ECED5-E4DC-A2DD-1994-7FB33ED9B006}"/>
              </a:ext>
            </a:extLst>
          </p:cNvPr>
          <p:cNvSpPr txBox="1"/>
          <p:nvPr/>
        </p:nvSpPr>
        <p:spPr>
          <a:xfrm>
            <a:off x="714348" y="1000108"/>
            <a:ext cx="6643734" cy="6924973"/>
          </a:xfrm>
          <a:prstGeom prst="rect">
            <a:avLst/>
          </a:prstGeom>
          <a:noFill/>
        </p:spPr>
        <p:txBody>
          <a:bodyPr wrap="square" rtlCol="0">
            <a:spAutoFit/>
          </a:bodyPr>
          <a:lstStyle/>
          <a:p>
            <a:endParaRPr lang="en-GB" sz="2400" b="1" dirty="0">
              <a:latin typeface="Times New Roman" pitchFamily="18" charset="0"/>
              <a:cs typeface="Times New Roman" pitchFamily="18" charset="0"/>
            </a:endParaRPr>
          </a:p>
          <a:p>
            <a:endParaRPr lang="en-GB" b="1" dirty="0"/>
          </a:p>
          <a:p>
            <a:pPr>
              <a:buFont typeface="Arial" pitchFamily="34" charset="0"/>
              <a:buChar char="•"/>
            </a:pPr>
            <a:r>
              <a:rPr lang="en-GB" dirty="0">
                <a:latin typeface="Times New Roman" pitchFamily="18" charset="0"/>
                <a:cs typeface="Times New Roman" pitchFamily="18" charset="0"/>
              </a:rPr>
              <a:t>    </a:t>
            </a:r>
            <a:r>
              <a:rPr lang="en-GB" sz="2400" dirty="0">
                <a:latin typeface="Times New Roman" pitchFamily="18" charset="0"/>
                <a:cs typeface="Times New Roman" pitchFamily="18" charset="0"/>
              </a:rPr>
              <a:t>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p>
          <a:p>
            <a:pPr marL="342900" indent="-342900"/>
            <a:r>
              <a:rPr lang="en-GB" sz="2400" dirty="0">
                <a:latin typeface="Times New Roman" pitchFamily="18" charset="0"/>
                <a:cs typeface="Times New Roman" pitchFamily="18" charset="0"/>
              </a:rPr>
              <a:t> </a:t>
            </a:r>
          </a:p>
          <a:p>
            <a:pPr marL="1257300" lvl="2" indent="-342900">
              <a:buAutoNum type="arabicPeriod"/>
            </a:pPr>
            <a:endParaRPr lang="en-GB" sz="2400"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A9D9554-9217-49AC-C661-708CFA116964}"/>
              </a:ext>
            </a:extLst>
          </p:cNvPr>
          <p:cNvGraphicFramePr/>
          <p:nvPr>
            <p:extLst>
              <p:ext uri="{D42A27DB-BD31-4B8C-83A1-F6EECF244321}">
                <p14:modId xmlns:p14="http://schemas.microsoft.com/office/powerpoint/2010/main" val="2928876212"/>
              </p:ext>
            </p:extLst>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7114C0-8839-5925-F292-A1C57E410548}"/>
              </a:ext>
            </a:extLst>
          </p:cNvPr>
          <p:cNvSpPr txBox="1"/>
          <p:nvPr/>
        </p:nvSpPr>
        <p:spPr>
          <a:xfrm>
            <a:off x="1285852" y="1000108"/>
            <a:ext cx="5572164" cy="4708981"/>
          </a:xfrm>
          <a:prstGeom prst="rect">
            <a:avLst/>
          </a:prstGeom>
          <a:noFill/>
        </p:spPr>
        <p:txBody>
          <a:bodyPr wrap="square" rtlCol="0">
            <a:spAutoFit/>
          </a:bodyPr>
          <a:lstStyle/>
          <a:p>
            <a:endParaRPr lang="en-GB" sz="2000" b="1" dirty="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This Statement Ensures Transparency And Accuracy In Salary Disbursement Supporting Both The Employee And Employer In Financial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28B1EE-7151-33CE-6C28-09A62A9D15D3}"/>
              </a:ext>
            </a:extLst>
          </p:cNvPr>
          <p:cNvSpPr txBox="1"/>
          <p:nvPr/>
        </p:nvSpPr>
        <p:spPr>
          <a:xfrm>
            <a:off x="1142976" y="2214554"/>
            <a:ext cx="6143668" cy="3268652"/>
          </a:xfrm>
          <a:prstGeom prst="rect">
            <a:avLst/>
          </a:prstGeom>
          <a:noFill/>
        </p:spPr>
        <p:txBody>
          <a:bodyPr wrap="square" rtlCol="0">
            <a:spAutoFit/>
          </a:bodyPr>
          <a:lstStyle/>
          <a:p>
            <a:pPr>
              <a:lnSpc>
                <a:spcPct val="150000"/>
              </a:lnSpc>
            </a:pPr>
            <a:r>
              <a:rPr lang="en-GB" sz="2000"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023F24-985D-18DE-9634-7FF27D548E51}"/>
              </a:ext>
            </a:extLst>
          </p:cNvPr>
          <p:cNvSpPr txBox="1"/>
          <p:nvPr/>
        </p:nvSpPr>
        <p:spPr>
          <a:xfrm>
            <a:off x="1169939" y="2697018"/>
            <a:ext cx="5902391" cy="3903954"/>
          </a:xfrm>
          <a:prstGeom prst="rect">
            <a:avLst/>
          </a:prstGeom>
          <a:noFill/>
        </p:spPr>
        <p:txBody>
          <a:bodyPr wrap="square" rtlCol="0">
            <a:spAutoFit/>
          </a:bodyPr>
          <a:lstStyle/>
          <a:p>
            <a:pPr>
              <a:lnSpc>
                <a:spcPct val="150000"/>
              </a:lnSpc>
            </a:pPr>
            <a:r>
              <a:rPr lang="en-IN" dirty="0">
                <a:latin typeface="Times New Roman" pitchFamily="18" charset="0"/>
                <a:cs typeface="Times New Roman" pitchFamily="18" charset="0"/>
              </a:rPr>
              <a:t>     </a:t>
            </a: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9A402A-50BD-F3E4-C4BD-6844E2E40168}"/>
              </a:ext>
            </a:extLst>
          </p:cNvPr>
          <p:cNvSpPr txBox="1"/>
          <p:nvPr/>
        </p:nvSpPr>
        <p:spPr>
          <a:xfrm>
            <a:off x="1990722" y="2019300"/>
            <a:ext cx="5145907" cy="2554545"/>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Employer</a:t>
            </a:r>
          </a:p>
          <a:p>
            <a:pPr marL="457200" indent="-457200" algn="l">
              <a:buFont typeface="Arial" panose="020B0604020202020204" pitchFamily="34" charset="0"/>
              <a:buChar char="•"/>
            </a:pPr>
            <a:r>
              <a:rPr lang="en-IN" sz="3200" dirty="0"/>
              <a:t>Accountant</a:t>
            </a:r>
          </a:p>
          <a:p>
            <a:pPr marL="457200" indent="-457200" algn="l">
              <a:buFont typeface="Arial" panose="020B0604020202020204" pitchFamily="34" charset="0"/>
              <a:buChar char="•"/>
            </a:pPr>
            <a:r>
              <a:rPr lang="en-IN" sz="3200" dirty="0"/>
              <a:t>Auditor</a:t>
            </a:r>
          </a:p>
          <a:p>
            <a:pPr marL="457200" indent="-457200" algn="l">
              <a:buFont typeface="Arial" panose="020B0604020202020204" pitchFamily="34" charset="0"/>
              <a:buChar char="•"/>
            </a:pPr>
            <a:r>
              <a:rPr lang="en-IN" sz="3200" dirty="0"/>
              <a:t>Manager</a:t>
            </a:r>
          </a:p>
          <a:p>
            <a:pPr marL="457200" indent="-457200" algn="l">
              <a:buFont typeface="Arial" panose="020B0604020202020204" pitchFamily="34" charset="0"/>
              <a:buChar char="•"/>
            </a:pPr>
            <a:r>
              <a:rPr lang="en-IN" sz="3200" dirty="0"/>
              <a:t>Income Tax Authority etc.</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B20B505-2B20-C3F6-4D3C-BD3FC4A94AD1}"/>
              </a:ext>
            </a:extLst>
          </p:cNvPr>
          <p:cNvSpPr txBox="1"/>
          <p:nvPr/>
        </p:nvSpPr>
        <p:spPr>
          <a:xfrm>
            <a:off x="3793067" y="2339585"/>
            <a:ext cx="6528223" cy="2585323"/>
          </a:xfrm>
          <a:prstGeom prst="rect">
            <a:avLst/>
          </a:prstGeom>
          <a:noFill/>
        </p:spPr>
        <p:txBody>
          <a:bodyPr wrap="square" rtlCol="0">
            <a:spAutoFit/>
          </a:bodyPr>
          <a:lstStyle/>
          <a:p>
            <a:pPr>
              <a:lnSpc>
                <a:spcPct val="150000"/>
              </a:lnSpc>
            </a:pPr>
            <a:r>
              <a:rPr lang="en-GB" sz="2400" dirty="0"/>
              <a:t>CONDITIONAL FORMATTING – MISSING VALUES</a:t>
            </a:r>
          </a:p>
          <a:p>
            <a:pPr>
              <a:lnSpc>
                <a:spcPct val="150000"/>
              </a:lnSpc>
            </a:pPr>
            <a:r>
              <a:rPr lang="en-GB" sz="2400" dirty="0"/>
              <a:t>FILTER-FILTER OUT MISSING  VALUES</a:t>
            </a:r>
          </a:p>
          <a:p>
            <a:pPr>
              <a:lnSpc>
                <a:spcPct val="150000"/>
              </a:lnSpc>
            </a:pPr>
            <a:r>
              <a:rPr lang="en-GB" sz="2400" dirty="0"/>
              <a:t>PIVOT TABLE- SUMMARY OF DATA</a:t>
            </a:r>
          </a:p>
          <a:p>
            <a:pPr>
              <a:lnSpc>
                <a:spcPct val="150000"/>
              </a:lnSpc>
            </a:pPr>
            <a:r>
              <a:rPr lang="en-GB" sz="2400" dirty="0"/>
              <a:t>GRAPH- DATA VISUALISATION</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F2A38D6-36DF-1BF3-33D2-7E0718AAC5B9}"/>
              </a:ext>
            </a:extLst>
          </p:cNvPr>
          <p:cNvSpPr txBox="1"/>
          <p:nvPr/>
        </p:nvSpPr>
        <p:spPr>
          <a:xfrm>
            <a:off x="2155152" y="1571612"/>
            <a:ext cx="4242568" cy="3908762"/>
          </a:xfrm>
          <a:prstGeom prst="rect">
            <a:avLst/>
          </a:prstGeom>
          <a:noFill/>
        </p:spPr>
        <p:txBody>
          <a:bodyPr wrap="square" rtlCol="0">
            <a:spAutoFit/>
          </a:bodyPr>
          <a:lstStyle/>
          <a:p>
            <a:endParaRPr lang="en-GB" sz="2000" b="1" dirty="0"/>
          </a:p>
          <a:p>
            <a:endParaRPr lang="en-GB" dirty="0"/>
          </a:p>
          <a:p>
            <a:endParaRPr lang="en-GB" dirty="0"/>
          </a:p>
          <a:p>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Features- 21 </a:t>
            </a:r>
          </a:p>
          <a:p>
            <a:r>
              <a:rPr lang="en-GB" sz="2400" dirty="0">
                <a:latin typeface="Times New Roman" pitchFamily="18" charset="0"/>
                <a:cs typeface="Times New Roman" pitchFamily="18" charset="0"/>
              </a:rPr>
              <a:t>Considered-7</a:t>
            </a:r>
          </a:p>
          <a:p>
            <a:r>
              <a:rPr lang="en-GB" sz="2400" dirty="0">
                <a:latin typeface="Times New Roman" pitchFamily="18" charset="0"/>
                <a:cs typeface="Times New Roman" pitchFamily="18" charset="0"/>
              </a:rPr>
              <a:t>Name- Text</a:t>
            </a:r>
          </a:p>
          <a:p>
            <a:r>
              <a:rPr lang="en-GB" sz="2400" dirty="0">
                <a:latin typeface="Times New Roman" pitchFamily="18" charset="0"/>
                <a:cs typeface="Times New Roman" pitchFamily="18" charset="0"/>
              </a:rPr>
              <a:t>Provident Fund-numerical</a:t>
            </a:r>
          </a:p>
          <a:p>
            <a:r>
              <a:rPr lang="en-GB" sz="2400" dirty="0">
                <a:latin typeface="Times New Roman" pitchFamily="18" charset="0"/>
                <a:cs typeface="Times New Roman" pitchFamily="18" charset="0"/>
              </a:rPr>
              <a:t>D.A- Numerical</a:t>
            </a:r>
          </a:p>
          <a:p>
            <a:r>
              <a:rPr lang="en-GB" sz="2400" dirty="0">
                <a:latin typeface="Times New Roman" pitchFamily="18" charset="0"/>
                <a:cs typeface="Times New Roman" pitchFamily="18" charset="0"/>
              </a:rPr>
              <a:t>Gross Salary- Numerical</a:t>
            </a:r>
          </a:p>
          <a:p>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3C9D15-7434-3B4A-B3A3-5FE208E43E2C}"/>
              </a:ext>
            </a:extLst>
          </p:cNvPr>
          <p:cNvSpPr txBox="1"/>
          <p:nvPr/>
        </p:nvSpPr>
        <p:spPr>
          <a:xfrm>
            <a:off x="2185809" y="2019300"/>
            <a:ext cx="7348716" cy="2523768"/>
          </a:xfrm>
          <a:prstGeom prst="rect">
            <a:avLst/>
          </a:prstGeom>
          <a:noFill/>
        </p:spPr>
        <p:txBody>
          <a:bodyPr wrap="square" rtlCol="0">
            <a:spAutoFit/>
          </a:bodyPr>
          <a:lstStyle/>
          <a:p>
            <a:endParaRPr lang="en-GB" sz="2800" b="1" dirty="0">
              <a:latin typeface="Times New Roman" pitchFamily="18" charset="0"/>
              <a:cs typeface="Times New Roman" pitchFamily="18" charset="0"/>
            </a:endParaRPr>
          </a:p>
          <a:p>
            <a:endParaRPr lang="en-GB" sz="2800" b="1" dirty="0"/>
          </a:p>
          <a:p>
            <a:r>
              <a:rPr lang="en-GB" sz="2800" dirty="0">
                <a:latin typeface="Times New Roman" pitchFamily="18" charset="0"/>
                <a:cs typeface="Times New Roman" pitchFamily="18" charset="0"/>
              </a:rPr>
              <a:t>=SALARY IFS(G15&gt;=29182, “ VERY HIGH”,G15&gt;=4, “HIGH”,G15&gt;=13, “LOW”)</a:t>
            </a:r>
          </a:p>
          <a:p>
            <a:endParaRPr lang="en-GB" sz="2800" b="1" dirty="0"/>
          </a:p>
          <a:p>
            <a:endParaRPr lang="en-GB"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Sathish</cp:lastModifiedBy>
  <cp:revision>28</cp:revision>
  <dcterms:created xsi:type="dcterms:W3CDTF">2024-03-29T15:07:22Z</dcterms:created>
  <dcterms:modified xsi:type="dcterms:W3CDTF">2024-09-03T04:57:32Z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