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d67373a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d67373a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d67373a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d67373a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9451dc6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9451dc6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d67373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d67373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d67373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d67373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d67373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d67373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d67373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d67373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d67373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d67373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d67373a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d67373a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d67373a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ad67373a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749178" y="15664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0330"/>
                </a:solidFill>
              </a:rPr>
              <a:t>Smart Table Component</a:t>
            </a:r>
            <a:endParaRPr>
              <a:solidFill>
                <a:srgbClr val="DD033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5725" y="3107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Gabriele Schincaglia, Luca Pasini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150" y="1431033"/>
            <a:ext cx="1619200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819150" y="54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Directive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16331" l="0" r="0" t="0"/>
          <a:stretch/>
        </p:blipFill>
        <p:spPr>
          <a:xfrm>
            <a:off x="5035050" y="719550"/>
            <a:ext cx="3360625" cy="421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00" y="1365124"/>
            <a:ext cx="4490150" cy="2182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2"/>
          <p:cNvSpPr txBox="1"/>
          <p:nvPr/>
        </p:nvSpPr>
        <p:spPr>
          <a:xfrm>
            <a:off x="2449775" y="3932425"/>
            <a:ext cx="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data: 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2"/>
          <p:cNvCxnSpPr>
            <a:stCxn id="211" idx="2"/>
            <a:endCxn id="212" idx="0"/>
          </p:cNvCxnSpPr>
          <p:nvPr/>
        </p:nvCxnSpPr>
        <p:spPr>
          <a:xfrm>
            <a:off x="2789975" y="3547725"/>
            <a:ext cx="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819150" y="54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ContentTemplate vs RenderCallback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1331725" y="1940700"/>
            <a:ext cx="304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RenderCallback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è molto più semplice da implementare rispetto al complesso meccanismo di templates offerto da angular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000" y="1364750"/>
            <a:ext cx="3057000" cy="3013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5" y="2045726"/>
            <a:ext cx="1488711" cy="10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(2.0+)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2235700"/>
            <a:ext cx="75057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Nato nel 2014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Discendente di AngularJS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Typescript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MVVM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One way binding e two way binding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47650" y="1364375"/>
            <a:ext cx="4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 JS framework for superheroes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50" y="513308"/>
            <a:ext cx="1619200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2614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 Way Binding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2949" r="2219" t="0"/>
          <a:stretch/>
        </p:blipFill>
        <p:spPr>
          <a:xfrm>
            <a:off x="534313" y="1515225"/>
            <a:ext cx="3797075" cy="2880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500" y="1515225"/>
            <a:ext cx="3674558" cy="2880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5"/>
          <p:cNvSpPr txBox="1"/>
          <p:nvPr/>
        </p:nvSpPr>
        <p:spPr>
          <a:xfrm>
            <a:off x="801438" y="1150650"/>
            <a:ext cx="32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5019363" y="1150650"/>
            <a:ext cx="32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Interpolation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2614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Two </a:t>
            </a:r>
            <a:r>
              <a:rPr b="1" lang="en">
                <a:solidFill>
                  <a:schemeClr val="dk1"/>
                </a:solidFill>
              </a:rPr>
              <a:t>Way Binding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661" r="651" t="0"/>
          <a:stretch/>
        </p:blipFill>
        <p:spPr>
          <a:xfrm>
            <a:off x="2229800" y="1216025"/>
            <a:ext cx="4487501" cy="34039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2614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Services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50" y="1216025"/>
            <a:ext cx="4945326" cy="34039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526" y="1394125"/>
            <a:ext cx="3019425" cy="7143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2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vs React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633175" y="2108675"/>
            <a:ext cx="2950800" cy="25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D0330"/>
              </a:buClr>
              <a:buSzPts val="1300"/>
              <a:buChar char="●"/>
            </a:pPr>
            <a:r>
              <a:rPr lang="en">
                <a:solidFill>
                  <a:srgbClr val="DD0330"/>
                </a:solidFill>
              </a:rPr>
              <a:t>Si basa su TypeScript</a:t>
            </a:r>
            <a:endParaRPr>
              <a:solidFill>
                <a:srgbClr val="DD033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D0330"/>
              </a:buClr>
              <a:buSzPts val="1300"/>
              <a:buChar char="●"/>
            </a:pPr>
            <a:r>
              <a:rPr lang="en">
                <a:solidFill>
                  <a:srgbClr val="DD0330"/>
                </a:solidFill>
              </a:rPr>
              <a:t>Migliore gestione della condivisione dei dati tra i componenti</a:t>
            </a:r>
            <a:endParaRPr>
              <a:solidFill>
                <a:srgbClr val="DD033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D0330"/>
              </a:buClr>
              <a:buSzPts val="1300"/>
              <a:buChar char="●"/>
            </a:pPr>
            <a:r>
              <a:rPr lang="en">
                <a:solidFill>
                  <a:srgbClr val="DD0330"/>
                </a:solidFill>
              </a:rPr>
              <a:t>Framework completo e ricco di funzionalità</a:t>
            </a:r>
            <a:endParaRPr>
              <a:solidFill>
                <a:srgbClr val="DD0330"/>
              </a:solidFill>
            </a:endParaRPr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5459800" y="2108675"/>
            <a:ext cx="2950800" cy="25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>
                <a:solidFill>
                  <a:schemeClr val="accent1"/>
                </a:solidFill>
              </a:rPr>
              <a:t>Si basa su JavaScript ma supporta anche TypeScript</a:t>
            </a:r>
            <a:endParaRPr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>
                <a:solidFill>
                  <a:schemeClr val="accent1"/>
                </a:solidFill>
              </a:rPr>
              <a:t>Complessa </a:t>
            </a:r>
            <a:r>
              <a:rPr lang="en">
                <a:solidFill>
                  <a:schemeClr val="accent1"/>
                </a:solidFill>
              </a:rPr>
              <a:t>gestione della condivisione dei dati tra i componenti</a:t>
            </a:r>
            <a:endParaRPr sz="1200"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>
                <a:solidFill>
                  <a:schemeClr val="accent1"/>
                </a:solidFill>
              </a:rPr>
              <a:t>Libreria finalizzata e concentrata sul rendering dei componenti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450" y="1638601"/>
            <a:ext cx="1488711" cy="10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63" y="1672012"/>
            <a:ext cx="985275" cy="9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54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Implementazione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575" y="1240250"/>
            <a:ext cx="3189966" cy="33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2835325" y="1486775"/>
            <a:ext cx="2379300" cy="273000"/>
          </a:xfrm>
          <a:prstGeom prst="rect">
            <a:avLst/>
          </a:prstGeom>
          <a:noFill/>
          <a:ln cap="flat" cmpd="sng" w="28575">
            <a:solidFill>
              <a:srgbClr val="DD033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9"/>
          <p:cNvCxnSpPr>
            <a:stCxn id="176" idx="3"/>
            <a:endCxn id="178" idx="1"/>
          </p:cNvCxnSpPr>
          <p:nvPr/>
        </p:nvCxnSpPr>
        <p:spPr>
          <a:xfrm flipH="1" rot="10800000">
            <a:off x="5214625" y="1588775"/>
            <a:ext cx="1045800" cy="34500"/>
          </a:xfrm>
          <a:prstGeom prst="straightConnector1">
            <a:avLst/>
          </a:prstGeom>
          <a:noFill/>
          <a:ln cap="flat" cmpd="sng" w="9525">
            <a:solidFill>
              <a:srgbClr val="DD0330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78" name="Google Shape;178;p19"/>
          <p:cNvSpPr txBox="1"/>
          <p:nvPr/>
        </p:nvSpPr>
        <p:spPr>
          <a:xfrm>
            <a:off x="6260375" y="1388575"/>
            <a:ext cx="4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SmartTableHeading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260375" y="1740600"/>
            <a:ext cx="4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SmartTableSearchBar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260375" y="2738600"/>
            <a:ext cx="4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SmartTableContent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260375" y="3800000"/>
            <a:ext cx="4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SmartTableBottomBar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835325" y="1759675"/>
            <a:ext cx="2379300" cy="299400"/>
          </a:xfrm>
          <a:prstGeom prst="rect">
            <a:avLst/>
          </a:prstGeom>
          <a:noFill/>
          <a:ln cap="flat" cmpd="sng" w="28575">
            <a:solidFill>
              <a:srgbClr val="DD033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9"/>
          <p:cNvCxnSpPr>
            <a:stCxn id="182" idx="3"/>
            <a:endCxn id="179" idx="1"/>
          </p:cNvCxnSpPr>
          <p:nvPr/>
        </p:nvCxnSpPr>
        <p:spPr>
          <a:xfrm>
            <a:off x="5214625" y="1909375"/>
            <a:ext cx="1045800" cy="31200"/>
          </a:xfrm>
          <a:prstGeom prst="straightConnector1">
            <a:avLst/>
          </a:prstGeom>
          <a:noFill/>
          <a:ln cap="flat" cmpd="sng" w="9525">
            <a:solidFill>
              <a:srgbClr val="DD0330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84" name="Google Shape;184;p19"/>
          <p:cNvSpPr/>
          <p:nvPr/>
        </p:nvSpPr>
        <p:spPr>
          <a:xfrm>
            <a:off x="2835325" y="2058950"/>
            <a:ext cx="2379300" cy="1759500"/>
          </a:xfrm>
          <a:prstGeom prst="rect">
            <a:avLst/>
          </a:prstGeom>
          <a:noFill/>
          <a:ln cap="flat" cmpd="sng" w="28575">
            <a:solidFill>
              <a:srgbClr val="DD033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>
            <a:stCxn id="184" idx="3"/>
            <a:endCxn id="180" idx="1"/>
          </p:cNvCxnSpPr>
          <p:nvPr/>
        </p:nvCxnSpPr>
        <p:spPr>
          <a:xfrm>
            <a:off x="5214625" y="2938700"/>
            <a:ext cx="1045800" cy="0"/>
          </a:xfrm>
          <a:prstGeom prst="straightConnector1">
            <a:avLst/>
          </a:prstGeom>
          <a:noFill/>
          <a:ln cap="flat" cmpd="sng" w="9525">
            <a:solidFill>
              <a:srgbClr val="DD0330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86" name="Google Shape;186;p19"/>
          <p:cNvSpPr/>
          <p:nvPr/>
        </p:nvSpPr>
        <p:spPr>
          <a:xfrm>
            <a:off x="2835325" y="3818450"/>
            <a:ext cx="2379300" cy="363300"/>
          </a:xfrm>
          <a:prstGeom prst="rect">
            <a:avLst/>
          </a:prstGeom>
          <a:noFill/>
          <a:ln cap="flat" cmpd="sng" w="28575">
            <a:solidFill>
              <a:srgbClr val="DD033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>
            <a:stCxn id="186" idx="3"/>
            <a:endCxn id="181" idx="1"/>
          </p:cNvCxnSpPr>
          <p:nvPr/>
        </p:nvCxnSpPr>
        <p:spPr>
          <a:xfrm>
            <a:off x="5214625" y="4000100"/>
            <a:ext cx="1045800" cy="0"/>
          </a:xfrm>
          <a:prstGeom prst="straightConnector1">
            <a:avLst/>
          </a:prstGeom>
          <a:noFill/>
          <a:ln cap="flat" cmpd="sng" w="9525">
            <a:solidFill>
              <a:srgbClr val="DD0330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88" name="Google Shape;188;p19"/>
          <p:cNvSpPr txBox="1"/>
          <p:nvPr/>
        </p:nvSpPr>
        <p:spPr>
          <a:xfrm>
            <a:off x="591350" y="2611550"/>
            <a:ext cx="1259400" cy="400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DataService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9"/>
          <p:cNvCxnSpPr>
            <a:stCxn id="182" idx="1"/>
            <a:endCxn id="188" idx="3"/>
          </p:cNvCxnSpPr>
          <p:nvPr/>
        </p:nvCxnSpPr>
        <p:spPr>
          <a:xfrm flipH="1">
            <a:off x="1850725" y="1909375"/>
            <a:ext cx="984600" cy="902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0" name="Google Shape;190;p19"/>
          <p:cNvCxnSpPr>
            <a:stCxn id="184" idx="1"/>
            <a:endCxn id="188" idx="3"/>
          </p:cNvCxnSpPr>
          <p:nvPr/>
        </p:nvCxnSpPr>
        <p:spPr>
          <a:xfrm rot="10800000">
            <a:off x="1850725" y="2811800"/>
            <a:ext cx="984600" cy="126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1" name="Google Shape;191;p19"/>
          <p:cNvCxnSpPr>
            <a:stCxn id="186" idx="1"/>
            <a:endCxn id="188" idx="3"/>
          </p:cNvCxnSpPr>
          <p:nvPr/>
        </p:nvCxnSpPr>
        <p:spPr>
          <a:xfrm rot="10800000">
            <a:off x="1850725" y="2811800"/>
            <a:ext cx="984600" cy="1188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2" name="Google Shape;192;p19"/>
          <p:cNvCxnSpPr>
            <a:stCxn id="176" idx="1"/>
            <a:endCxn id="188" idx="3"/>
          </p:cNvCxnSpPr>
          <p:nvPr/>
        </p:nvCxnSpPr>
        <p:spPr>
          <a:xfrm flipH="1">
            <a:off x="1850725" y="1623275"/>
            <a:ext cx="984600" cy="1188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19150" y="54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dati locale/remoto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650" y="1334775"/>
            <a:ext cx="3489069" cy="33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819150" y="54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Disaccoppiamento da model/back-end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1380300"/>
            <a:ext cx="66770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2A2A2A"/>
      </a:lt1>
      <a:dk2>
        <a:srgbClr val="236FC4"/>
      </a:dk2>
      <a:lt2>
        <a:srgbClr val="D9D9D9"/>
      </a:lt2>
      <a:accent1>
        <a:srgbClr val="40A2F2"/>
      </a:accent1>
      <a:accent2>
        <a:srgbClr val="D9563F"/>
      </a:accent2>
      <a:accent3>
        <a:srgbClr val="C3002F"/>
      </a:accent3>
      <a:accent4>
        <a:srgbClr val="14F597"/>
      </a:accent4>
      <a:accent5>
        <a:srgbClr val="3D4594"/>
      </a:accent5>
      <a:accent6>
        <a:srgbClr val="383838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