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789" autoAdjust="0"/>
  </p:normalViewPr>
  <p:slideViewPr>
    <p:cSldViewPr snapToGrid="0">
      <p:cViewPr>
        <p:scale>
          <a:sx n="80" d="100"/>
          <a:sy n="80" d="100"/>
        </p:scale>
        <p:origin x="173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70021-9A9F-4612-811C-D2A5FD971FEB}"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08801-D05C-4B84-AAD8-34E3C34C7768}" type="slidenum">
              <a:rPr lang="en-US" smtClean="0"/>
              <a:t>‹#›</a:t>
            </a:fld>
            <a:endParaRPr lang="en-US"/>
          </a:p>
        </p:txBody>
      </p:sp>
    </p:spTree>
    <p:extLst>
      <p:ext uri="{BB962C8B-B14F-4D97-AF65-F5344CB8AC3E}">
        <p14:creationId xmlns:p14="http://schemas.microsoft.com/office/powerpoint/2010/main" val="352523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essentially three roles on a Scrum-agile team. First one I want to go over is the product owner, who is in charge of the product backlog. They are responsible for managing the product backlog and keeping in contact with the customer. Ensuring the team clearly understands the product backlog and to clarify anything to make it completely transparent. The product owner represents the customer/business and will direct the team on what needs to be done. The scrum master is responsible for making sure that scrum is understood. They make sure the team sticks to the theory, rules, and practices of scrum and helps the team understand the need to concise product backlog items. Scrum masters are also responsible for facilitating scrum events like the daily scrum meetings and coaching. The team (development team) are a group of professionals that work together on delivering a “Done” product at the end of a sprint. They are the only ones that can create increments and are very organized and manage their own work. Teams are cross-functional and recognizes that everyone is responsible and accountable throughout the project. </a:t>
            </a:r>
          </a:p>
        </p:txBody>
      </p:sp>
      <p:sp>
        <p:nvSpPr>
          <p:cNvPr id="4" name="Slide Number Placeholder 3"/>
          <p:cNvSpPr>
            <a:spLocks noGrp="1"/>
          </p:cNvSpPr>
          <p:nvPr>
            <p:ph type="sldNum" sz="quarter" idx="5"/>
          </p:nvPr>
        </p:nvSpPr>
        <p:spPr/>
        <p:txBody>
          <a:bodyPr/>
          <a:lstStyle/>
          <a:p>
            <a:fld id="{0BE08801-D05C-4B84-AAD8-34E3C34C7768}" type="slidenum">
              <a:rPr lang="en-US" smtClean="0"/>
              <a:t>2</a:t>
            </a:fld>
            <a:endParaRPr lang="en-US"/>
          </a:p>
        </p:txBody>
      </p:sp>
    </p:spTree>
    <p:extLst>
      <p:ext uri="{BB962C8B-B14F-4D97-AF65-F5344CB8AC3E}">
        <p14:creationId xmlns:p14="http://schemas.microsoft.com/office/powerpoint/2010/main" val="149415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phase in an agile approach is to create initial documentation that will have the initial requirements. This includes what the project is going to achieve, what features it will support, and features that won’t be initially supported. The client and the product owner review these stated requirements and go over them before moving on to the next phase. Phase 2 is design; this is either visual and/or architectural. The product owner with gather their development team and then go over the requirements that were made in phase 1. They will discuss how they want to go about the requirements and what tools they can use to achieve those requirements. Phase 3 is the development phase where code is written, and the designs are converted into the software. Which then moves into phase 4 of testing. This phase is making sure the software/code works and is bug-free. The testers do a series of tests to make sure the code works properly, and the client's goals are met. Deployment is phase 5 and this is when the application is deployed on the servers and the customers are able to access it. Can be a demo or the real deal, but it should be working, nonetheless. The final phase is review, this is where the product owner will pull everyone together and go over the progress made towards completing the requirements made in phase 1. They discuss and problems and how to resolve them. </a:t>
            </a:r>
          </a:p>
        </p:txBody>
      </p:sp>
      <p:sp>
        <p:nvSpPr>
          <p:cNvPr id="4" name="Slide Number Placeholder 3"/>
          <p:cNvSpPr>
            <a:spLocks noGrp="1"/>
          </p:cNvSpPr>
          <p:nvPr>
            <p:ph type="sldNum" sz="quarter" idx="5"/>
          </p:nvPr>
        </p:nvSpPr>
        <p:spPr/>
        <p:txBody>
          <a:bodyPr/>
          <a:lstStyle/>
          <a:p>
            <a:fld id="{0BE08801-D05C-4B84-AAD8-34E3C34C7768}" type="slidenum">
              <a:rPr lang="en-US" smtClean="0"/>
              <a:t>3</a:t>
            </a:fld>
            <a:endParaRPr lang="en-US"/>
          </a:p>
        </p:txBody>
      </p:sp>
    </p:spTree>
    <p:extLst>
      <p:ext uri="{BB962C8B-B14F-4D97-AF65-F5344CB8AC3E}">
        <p14:creationId xmlns:p14="http://schemas.microsoft.com/office/powerpoint/2010/main" val="101827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to consider when deciding to use a waterfall method or an agile method for a project. It all depends on the characteristics of the project (</a:t>
            </a:r>
            <a:r>
              <a:rPr lang="en-US" dirty="0" err="1"/>
              <a:t>Eby</a:t>
            </a:r>
            <a:r>
              <a:rPr lang="en-US" dirty="0"/>
              <a:t>, 2016). If the project has fully understood requirements and change is not likely to occur, then waterfall would be a better choice. If the project has requirements that aren’t fully understood and changes might happen, then agile is the better approach. During the project, if the customer doesn’t want to be involved except at the beginning and then the very end for the delivered project, waterfall would work best. If the customer does want to be involved, agile would be better as agile keeps in consistent contact with the customer to make sure the requirements are being met and are understood. The team members on a waterfall approach also only know one role whereas a team in agile can do much more than just one role which makes the project easier as everyone can help anywhere for the most part. Really it all comes back on what kind of project is at hand, if it’s small I’d look at waterfall first to see if it could work but if one of the criteria doesn’t fit I’d choose agile as agile is very useful for many different types of projects. </a:t>
            </a:r>
          </a:p>
        </p:txBody>
      </p:sp>
      <p:sp>
        <p:nvSpPr>
          <p:cNvPr id="4" name="Slide Number Placeholder 3"/>
          <p:cNvSpPr>
            <a:spLocks noGrp="1"/>
          </p:cNvSpPr>
          <p:nvPr>
            <p:ph type="sldNum" sz="quarter" idx="5"/>
          </p:nvPr>
        </p:nvSpPr>
        <p:spPr/>
        <p:txBody>
          <a:bodyPr/>
          <a:lstStyle/>
          <a:p>
            <a:fld id="{0BE08801-D05C-4B84-AAD8-34E3C34C7768}" type="slidenum">
              <a:rPr lang="en-US" smtClean="0"/>
              <a:t>5</a:t>
            </a:fld>
            <a:endParaRPr lang="en-US"/>
          </a:p>
        </p:txBody>
      </p:sp>
    </p:spTree>
    <p:extLst>
      <p:ext uri="{BB962C8B-B14F-4D97-AF65-F5344CB8AC3E}">
        <p14:creationId xmlns:p14="http://schemas.microsoft.com/office/powerpoint/2010/main" val="191414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08801-D05C-4B84-AAD8-34E3C34C7768}" type="slidenum">
              <a:rPr lang="en-US" smtClean="0"/>
              <a:t>6</a:t>
            </a:fld>
            <a:endParaRPr lang="en-US"/>
          </a:p>
        </p:txBody>
      </p:sp>
    </p:spTree>
    <p:extLst>
      <p:ext uri="{BB962C8B-B14F-4D97-AF65-F5344CB8AC3E}">
        <p14:creationId xmlns:p14="http://schemas.microsoft.com/office/powerpoint/2010/main" val="94761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9330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October 18,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6641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October 18,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695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October 18,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2066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October 18,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6377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October 18,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37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October 18,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0801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October 18,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9448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October 18,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0723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October 18,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3817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October 18,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4029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October 18,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81870692"/>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smartsheet.com/when-choose-waterfall-project-management-over-agil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relevant.software/blog/agile-software-development-lifecycle-phases-explai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68FA6A90-6D7C-4808-8AF6-4C89A5671A93}"/>
              </a:ext>
            </a:extLst>
          </p:cNvPr>
          <p:cNvPicPr>
            <a:picLocks noChangeAspect="1"/>
          </p:cNvPicPr>
          <p:nvPr/>
        </p:nvPicPr>
        <p:blipFill rotWithShape="1">
          <a:blip r:embed="rId2"/>
          <a:srcRect t="698" b="31937"/>
          <a:stretch/>
        </p:blipFill>
        <p:spPr>
          <a:xfrm>
            <a:off x="20" y="1"/>
            <a:ext cx="12191980" cy="6858000"/>
          </a:xfrm>
          <a:prstGeom prst="rect">
            <a:avLst/>
          </a:prstGeom>
        </p:spPr>
      </p:pic>
      <p:sp>
        <p:nvSpPr>
          <p:cNvPr id="46" name="Rectangle 30">
            <a:extLst>
              <a:ext uri="{FF2B5EF4-FFF2-40B4-BE49-F238E27FC236}">
                <a16:creationId xmlns:a16="http://schemas.microsoft.com/office/drawing/2014/main" id="{D7750348-5249-48BE-B8D8-43608AD7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80397-27C6-4B77-B6C6-5C890C39EFCA}"/>
              </a:ext>
            </a:extLst>
          </p:cNvPr>
          <p:cNvSpPr>
            <a:spLocks noGrp="1"/>
          </p:cNvSpPr>
          <p:nvPr>
            <p:ph type="ctrTitle"/>
          </p:nvPr>
        </p:nvSpPr>
        <p:spPr>
          <a:xfrm>
            <a:off x="550863" y="549275"/>
            <a:ext cx="5437187" cy="2986234"/>
          </a:xfrm>
        </p:spPr>
        <p:txBody>
          <a:bodyPr anchor="b">
            <a:normAutofit/>
          </a:bodyPr>
          <a:lstStyle/>
          <a:p>
            <a:r>
              <a:rPr lang="en-US"/>
              <a:t>Scrum-Agile Approach	</a:t>
            </a:r>
          </a:p>
        </p:txBody>
      </p:sp>
      <p:sp>
        <p:nvSpPr>
          <p:cNvPr id="47" name="Rectangle 32">
            <a:extLst>
              <a:ext uri="{FF2B5EF4-FFF2-40B4-BE49-F238E27FC236}">
                <a16:creationId xmlns:a16="http://schemas.microsoft.com/office/drawing/2014/main" id="{1BC3C586-41D9-4369-AF7F-3A2DB21DB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8CF91BB-5642-47A8-A892-33CBDADBD24E}"/>
              </a:ext>
            </a:extLst>
          </p:cNvPr>
          <p:cNvSpPr>
            <a:spLocks noGrp="1"/>
          </p:cNvSpPr>
          <p:nvPr>
            <p:ph type="subTitle" idx="1"/>
          </p:nvPr>
        </p:nvSpPr>
        <p:spPr>
          <a:xfrm>
            <a:off x="550863" y="3827610"/>
            <a:ext cx="5437187" cy="2265216"/>
          </a:xfrm>
        </p:spPr>
        <p:txBody>
          <a:bodyPr>
            <a:normAutofit/>
          </a:bodyPr>
          <a:lstStyle/>
          <a:p>
            <a:r>
              <a:rPr lang="en-US">
                <a:solidFill>
                  <a:schemeClr val="tx1">
                    <a:alpha val="60000"/>
                  </a:schemeClr>
                </a:solidFill>
              </a:rPr>
              <a:t>By: Chloe Ninefeldt</a:t>
            </a:r>
          </a:p>
        </p:txBody>
      </p:sp>
    </p:spTree>
    <p:extLst>
      <p:ext uri="{BB962C8B-B14F-4D97-AF65-F5344CB8AC3E}">
        <p14:creationId xmlns:p14="http://schemas.microsoft.com/office/powerpoint/2010/main" val="418062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1" name="Freeform: Shape 3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4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4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4" name="Group 4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5" name="Freeform: Shape 4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4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4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4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99" name="Rectangle 5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96174-316A-4EA9-A5E8-8D9230676866}"/>
              </a:ext>
            </a:extLst>
          </p:cNvPr>
          <p:cNvSpPr>
            <a:spLocks noGrp="1"/>
          </p:cNvSpPr>
          <p:nvPr>
            <p:ph type="title"/>
          </p:nvPr>
        </p:nvSpPr>
        <p:spPr>
          <a:xfrm>
            <a:off x="6203949" y="285004"/>
            <a:ext cx="5437187" cy="1409785"/>
          </a:xfrm>
        </p:spPr>
        <p:txBody>
          <a:bodyPr vert="horz" wrap="square" lIns="0" tIns="0" rIns="0" bIns="0" rtlCol="0" anchor="b" anchorCtr="0">
            <a:normAutofit fontScale="90000"/>
          </a:bodyPr>
          <a:lstStyle/>
          <a:p>
            <a:r>
              <a:rPr lang="en-US" sz="4800" dirty="0"/>
              <a:t>Roles on a Scrum-agile Team</a:t>
            </a:r>
          </a:p>
        </p:txBody>
      </p:sp>
      <p:sp>
        <p:nvSpPr>
          <p:cNvPr id="3" name="Text Placeholder 2">
            <a:extLst>
              <a:ext uri="{FF2B5EF4-FFF2-40B4-BE49-F238E27FC236}">
                <a16:creationId xmlns:a16="http://schemas.microsoft.com/office/drawing/2014/main" id="{BE120B71-6593-4117-B8EF-286988D84C8B}"/>
              </a:ext>
            </a:extLst>
          </p:cNvPr>
          <p:cNvSpPr>
            <a:spLocks noGrp="1"/>
          </p:cNvSpPr>
          <p:nvPr>
            <p:ph type="body" idx="1"/>
          </p:nvPr>
        </p:nvSpPr>
        <p:spPr>
          <a:xfrm>
            <a:off x="6203949" y="1941719"/>
            <a:ext cx="5437187" cy="4684368"/>
          </a:xfrm>
        </p:spPr>
        <p:txBody>
          <a:bodyPr vert="horz" wrap="square" lIns="0" tIns="0" rIns="0" bIns="0" rtlCol="0">
            <a:normAutofit/>
          </a:bodyPr>
          <a:lstStyle/>
          <a:p>
            <a:pPr>
              <a:lnSpc>
                <a:spcPct val="90000"/>
              </a:lnSpc>
              <a:spcBef>
                <a:spcPts val="1000"/>
              </a:spcBef>
            </a:pPr>
            <a:r>
              <a:rPr lang="en-US" sz="1000" dirty="0">
                <a:solidFill>
                  <a:schemeClr val="tx1">
                    <a:alpha val="60000"/>
                  </a:schemeClr>
                </a:solidFill>
              </a:rPr>
              <a:t> </a:t>
            </a:r>
            <a:r>
              <a:rPr lang="en-US" sz="2000" b="1" dirty="0">
                <a:solidFill>
                  <a:schemeClr val="tx1">
                    <a:alpha val="60000"/>
                  </a:schemeClr>
                </a:solidFill>
              </a:rPr>
              <a:t>Product Owner:</a:t>
            </a:r>
          </a:p>
          <a:p>
            <a:pPr marL="342900" indent="-342900">
              <a:lnSpc>
                <a:spcPct val="90000"/>
              </a:lnSpc>
              <a:spcBef>
                <a:spcPts val="1000"/>
              </a:spcBef>
              <a:buFont typeface="Wingdings" panose="05000000000000000000" pitchFamily="2" charset="2"/>
              <a:buChar char="q"/>
            </a:pPr>
            <a:r>
              <a:rPr lang="en-US" sz="2000" dirty="0">
                <a:solidFill>
                  <a:schemeClr val="tx1">
                    <a:alpha val="60000"/>
                  </a:schemeClr>
                </a:solidFill>
              </a:rPr>
              <a:t> In charge of the product backlog items and to make sure the development team understands the product backlog fully</a:t>
            </a:r>
          </a:p>
          <a:p>
            <a:pPr>
              <a:lnSpc>
                <a:spcPct val="90000"/>
              </a:lnSpc>
              <a:spcBef>
                <a:spcPts val="1000"/>
              </a:spcBef>
            </a:pPr>
            <a:r>
              <a:rPr lang="en-US" sz="2000" b="1" dirty="0">
                <a:solidFill>
                  <a:schemeClr val="tx1">
                    <a:alpha val="60000"/>
                  </a:schemeClr>
                </a:solidFill>
              </a:rPr>
              <a:t>Scrum Master:</a:t>
            </a:r>
          </a:p>
          <a:p>
            <a:pPr marL="342900" indent="-342900">
              <a:lnSpc>
                <a:spcPct val="90000"/>
              </a:lnSpc>
              <a:spcBef>
                <a:spcPts val="1000"/>
              </a:spcBef>
              <a:buFont typeface="Wingdings" panose="05000000000000000000" pitchFamily="2" charset="2"/>
              <a:buChar char="q"/>
            </a:pPr>
            <a:r>
              <a:rPr lang="en-US" sz="2000" dirty="0">
                <a:solidFill>
                  <a:schemeClr val="tx1">
                    <a:alpha val="60000"/>
                  </a:schemeClr>
                </a:solidFill>
              </a:rPr>
              <a:t>Making sure Scrum is fully understood and enforces scrum theory, practices, and rules</a:t>
            </a:r>
          </a:p>
          <a:p>
            <a:pPr>
              <a:lnSpc>
                <a:spcPct val="90000"/>
              </a:lnSpc>
              <a:spcBef>
                <a:spcPts val="1000"/>
              </a:spcBef>
            </a:pPr>
            <a:r>
              <a:rPr lang="en-US" sz="2000" b="1" dirty="0">
                <a:solidFill>
                  <a:schemeClr val="tx1">
                    <a:alpha val="60000"/>
                  </a:schemeClr>
                </a:solidFill>
              </a:rPr>
              <a:t>Team:</a:t>
            </a:r>
          </a:p>
          <a:p>
            <a:pPr marL="342900" indent="-342900">
              <a:lnSpc>
                <a:spcPct val="90000"/>
              </a:lnSpc>
              <a:spcBef>
                <a:spcPts val="1000"/>
              </a:spcBef>
              <a:buFont typeface="Wingdings" panose="05000000000000000000" pitchFamily="2" charset="2"/>
              <a:buChar char="q"/>
            </a:pPr>
            <a:r>
              <a:rPr lang="en-US" sz="2000" dirty="0">
                <a:solidFill>
                  <a:schemeClr val="tx1">
                    <a:alpha val="60000"/>
                  </a:schemeClr>
                </a:solidFill>
              </a:rPr>
              <a:t>Create increments and are the ones who do the work of delivering a “Done” product at the end of each sprint</a:t>
            </a:r>
          </a:p>
        </p:txBody>
      </p:sp>
      <p:pic>
        <p:nvPicPr>
          <p:cNvPr id="4" name="Picture 3">
            <a:extLst>
              <a:ext uri="{FF2B5EF4-FFF2-40B4-BE49-F238E27FC236}">
                <a16:creationId xmlns:a16="http://schemas.microsoft.com/office/drawing/2014/main" id="{F2FD46CE-46DA-4F03-8541-8A0B8730511F}"/>
              </a:ext>
            </a:extLst>
          </p:cNvPr>
          <p:cNvPicPr>
            <a:picLocks noChangeAspect="1"/>
          </p:cNvPicPr>
          <p:nvPr/>
        </p:nvPicPr>
        <p:blipFill>
          <a:blip r:embed="rId3"/>
          <a:stretch>
            <a:fillRect/>
          </a:stretch>
        </p:blipFill>
        <p:spPr>
          <a:xfrm>
            <a:off x="550863" y="1892749"/>
            <a:ext cx="5102225" cy="3074089"/>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382662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7CA1F-F2B6-4A85-9DB2-6BE8F919568C}"/>
              </a:ext>
            </a:extLst>
          </p:cNvPr>
          <p:cNvSpPr>
            <a:spLocks noGrp="1"/>
          </p:cNvSpPr>
          <p:nvPr>
            <p:ph type="title"/>
          </p:nvPr>
        </p:nvSpPr>
        <p:spPr>
          <a:xfrm>
            <a:off x="384942" y="237197"/>
            <a:ext cx="7999200" cy="2215991"/>
          </a:xfrm>
        </p:spPr>
        <p:txBody>
          <a:bodyPr vert="horz" wrap="square" lIns="0" tIns="0" rIns="0" bIns="0" rtlCol="0" anchor="ctr" anchorCtr="0">
            <a:normAutofit/>
          </a:bodyPr>
          <a:lstStyle/>
          <a:p>
            <a:r>
              <a:rPr lang="en-US" sz="4800" dirty="0"/>
              <a:t>Phases of the SDLC Work in an Agile Approach</a:t>
            </a:r>
          </a:p>
        </p:txBody>
      </p:sp>
      <p:sp>
        <p:nvSpPr>
          <p:cNvPr id="22" name="Freeform: Shape 21">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6">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TextBox 3">
            <a:extLst>
              <a:ext uri="{FF2B5EF4-FFF2-40B4-BE49-F238E27FC236}">
                <a16:creationId xmlns:a16="http://schemas.microsoft.com/office/drawing/2014/main" id="{6D557082-5FF2-4532-95A8-5A9A3D34D01E}"/>
              </a:ext>
            </a:extLst>
          </p:cNvPr>
          <p:cNvSpPr txBox="1"/>
          <p:nvPr/>
        </p:nvSpPr>
        <p:spPr>
          <a:xfrm>
            <a:off x="424094" y="2641889"/>
            <a:ext cx="2614941" cy="3539430"/>
          </a:xfrm>
          <a:prstGeom prst="rect">
            <a:avLst/>
          </a:prstGeom>
          <a:noFill/>
        </p:spPr>
        <p:txBody>
          <a:bodyPr wrap="square" rtlCol="0">
            <a:spAutoFit/>
          </a:bodyPr>
          <a:lstStyle/>
          <a:p>
            <a:r>
              <a:rPr lang="en-US" sz="3200" dirty="0">
                <a:latin typeface="Footlight MT Light" panose="0204060206030A020304" pitchFamily="18" charset="0"/>
                <a:cs typeface="Aldhabi" panose="020B0604020202020204" pitchFamily="2" charset="-78"/>
              </a:rPr>
              <a:t>Requirements</a:t>
            </a:r>
          </a:p>
          <a:p>
            <a:r>
              <a:rPr lang="en-US" sz="3200" dirty="0">
                <a:latin typeface="Footlight MT Light" panose="0204060206030A020304" pitchFamily="18" charset="0"/>
                <a:cs typeface="Aldhabi" panose="020B0604020202020204" pitchFamily="2" charset="-78"/>
              </a:rPr>
              <a:t>Design</a:t>
            </a:r>
          </a:p>
          <a:p>
            <a:r>
              <a:rPr lang="en-US" sz="3200" dirty="0">
                <a:latin typeface="Footlight MT Light" panose="0204060206030A020304" pitchFamily="18" charset="0"/>
                <a:cs typeface="Aldhabi" panose="020B0604020202020204" pitchFamily="2" charset="-78"/>
              </a:rPr>
              <a:t>Develop</a:t>
            </a:r>
          </a:p>
          <a:p>
            <a:r>
              <a:rPr lang="en-US" sz="3200" dirty="0">
                <a:latin typeface="Footlight MT Light" panose="0204060206030A020304" pitchFamily="18" charset="0"/>
                <a:cs typeface="Aldhabi" panose="020B0604020202020204" pitchFamily="2" charset="-78"/>
              </a:rPr>
              <a:t>Test</a:t>
            </a:r>
          </a:p>
          <a:p>
            <a:r>
              <a:rPr lang="en-US" sz="3200" dirty="0">
                <a:latin typeface="Footlight MT Light" panose="0204060206030A020304" pitchFamily="18" charset="0"/>
                <a:cs typeface="Aldhabi" panose="020B0604020202020204" pitchFamily="2" charset="-78"/>
              </a:rPr>
              <a:t>Deploy</a:t>
            </a:r>
          </a:p>
          <a:p>
            <a:r>
              <a:rPr lang="en-US" sz="3200" dirty="0">
                <a:latin typeface="Footlight MT Light" panose="0204060206030A020304" pitchFamily="18" charset="0"/>
                <a:cs typeface="Aldhabi" panose="020B0604020202020204" pitchFamily="2" charset="-78"/>
              </a:rPr>
              <a:t>Review</a:t>
            </a:r>
          </a:p>
          <a:p>
            <a:endParaRPr lang="en-US" sz="3200" dirty="0">
              <a:latin typeface="Footlight MT Light" panose="0204060206030A020304" pitchFamily="18" charset="0"/>
              <a:cs typeface="Aldhabi" panose="020B0604020202020204" pitchFamily="2" charset="-78"/>
            </a:endParaRPr>
          </a:p>
        </p:txBody>
      </p:sp>
      <p:pic>
        <p:nvPicPr>
          <p:cNvPr id="5" name="Picture 4">
            <a:extLst>
              <a:ext uri="{FF2B5EF4-FFF2-40B4-BE49-F238E27FC236}">
                <a16:creationId xmlns:a16="http://schemas.microsoft.com/office/drawing/2014/main" id="{502BA220-B67B-4DDF-97BA-B7733FDA8C40}"/>
              </a:ext>
            </a:extLst>
          </p:cNvPr>
          <p:cNvPicPr>
            <a:picLocks noChangeAspect="1"/>
          </p:cNvPicPr>
          <p:nvPr/>
        </p:nvPicPr>
        <p:blipFill>
          <a:blip r:embed="rId3"/>
          <a:stretch>
            <a:fillRect/>
          </a:stretch>
        </p:blipFill>
        <p:spPr>
          <a:xfrm>
            <a:off x="6876195" y="1899689"/>
            <a:ext cx="4910675" cy="4651683"/>
          </a:xfrm>
          <a:prstGeom prst="rect">
            <a:avLst/>
          </a:prstGeom>
        </p:spPr>
      </p:pic>
    </p:spTree>
    <p:extLst>
      <p:ext uri="{BB962C8B-B14F-4D97-AF65-F5344CB8AC3E}">
        <p14:creationId xmlns:p14="http://schemas.microsoft.com/office/powerpoint/2010/main" val="198692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oup 41">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55" name="Freeform: Shape 42">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43">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14DE2387-D217-4455-83CF-0D212A6A9B1E}"/>
              </a:ext>
            </a:extLst>
          </p:cNvPr>
          <p:cNvSpPr>
            <a:spLocks noGrp="1"/>
          </p:cNvSpPr>
          <p:nvPr>
            <p:ph type="title"/>
          </p:nvPr>
        </p:nvSpPr>
        <p:spPr>
          <a:xfrm>
            <a:off x="3485372" y="224569"/>
            <a:ext cx="5221256" cy="1051193"/>
          </a:xfrm>
        </p:spPr>
        <p:txBody>
          <a:bodyPr vert="horz" wrap="square" lIns="0" tIns="0" rIns="0" bIns="0" rtlCol="0" anchor="b" anchorCtr="0">
            <a:normAutofit/>
          </a:bodyPr>
          <a:lstStyle/>
          <a:p>
            <a:r>
              <a:rPr lang="en-US" sz="5400" dirty="0"/>
              <a:t>Waterfall vs Agile</a:t>
            </a:r>
          </a:p>
        </p:txBody>
      </p:sp>
      <p:grpSp>
        <p:nvGrpSpPr>
          <p:cNvPr id="57" name="Group 45">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5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FB1CD660-EEEB-4AC1-A0F0-EBCA6C269F4D}"/>
              </a:ext>
            </a:extLst>
          </p:cNvPr>
          <p:cNvSpPr>
            <a:spLocks noGrp="1"/>
          </p:cNvSpPr>
          <p:nvPr>
            <p:ph type="body" idx="1"/>
          </p:nvPr>
        </p:nvSpPr>
        <p:spPr>
          <a:xfrm>
            <a:off x="550863" y="1511164"/>
            <a:ext cx="5714470" cy="4581661"/>
          </a:xfrm>
        </p:spPr>
        <p:txBody>
          <a:bodyPr vert="horz" wrap="square" lIns="0" tIns="0" rIns="0" bIns="0" rtlCol="0">
            <a:normAutofit fontScale="92500" lnSpcReduction="10000"/>
          </a:bodyPr>
          <a:lstStyle/>
          <a:p>
            <a:pPr>
              <a:lnSpc>
                <a:spcPct val="90000"/>
              </a:lnSpc>
              <a:spcBef>
                <a:spcPts val="1000"/>
              </a:spcBef>
            </a:pPr>
            <a:r>
              <a:rPr lang="en-US" dirty="0">
                <a:solidFill>
                  <a:schemeClr val="tx1">
                    <a:alpha val="60000"/>
                  </a:schemeClr>
                </a:solidFill>
              </a:rPr>
              <a:t>When a waterfall project starts, all requirements are laid out in the very beginning and then when the project starts, it’s very rigid and hard to change anything.  Agile is basically a mini collection of projects that are within one big project known as an epic. Agile is also much more flexible than waterfall. An example of this is when the SNHU Travel project took a turn. They wanted the vacation styles to be completely different as what was in demand changed. In an agile approach, this was no big deal whatsoever. It was frustrating, but very doable and the team can adapt to these changes. In a waterfall approach, we would have had to start all over. Change is not expected nor welcomed from what I understood about waterfall. </a:t>
            </a:r>
          </a:p>
        </p:txBody>
      </p:sp>
      <p:pic>
        <p:nvPicPr>
          <p:cNvPr id="4" name="Picture 3">
            <a:extLst>
              <a:ext uri="{FF2B5EF4-FFF2-40B4-BE49-F238E27FC236}">
                <a16:creationId xmlns:a16="http://schemas.microsoft.com/office/drawing/2014/main" id="{690283AD-C5A0-4849-B4DB-300D0FD1A260}"/>
              </a:ext>
            </a:extLst>
          </p:cNvPr>
          <p:cNvPicPr>
            <a:picLocks noChangeAspect="1"/>
          </p:cNvPicPr>
          <p:nvPr/>
        </p:nvPicPr>
        <p:blipFill>
          <a:blip r:embed="rId2"/>
          <a:stretch>
            <a:fillRect/>
          </a:stretch>
        </p:blipFill>
        <p:spPr>
          <a:xfrm>
            <a:off x="6660320" y="1895618"/>
            <a:ext cx="5310414" cy="3066763"/>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232625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34A8-10B2-40E3-B5FD-E44112C928BC}"/>
              </a:ext>
            </a:extLst>
          </p:cNvPr>
          <p:cNvSpPr>
            <a:spLocks noGrp="1"/>
          </p:cNvSpPr>
          <p:nvPr>
            <p:ph type="title"/>
          </p:nvPr>
        </p:nvSpPr>
        <p:spPr>
          <a:xfrm>
            <a:off x="5891918" y="305011"/>
            <a:ext cx="5927548" cy="902899"/>
          </a:xfrm>
        </p:spPr>
        <p:txBody>
          <a:bodyPr>
            <a:normAutofit fontScale="90000"/>
          </a:bodyPr>
          <a:lstStyle/>
          <a:p>
            <a:r>
              <a:rPr lang="en-US" dirty="0"/>
              <a:t>What to Consider…</a:t>
            </a:r>
          </a:p>
        </p:txBody>
      </p:sp>
      <p:sp>
        <p:nvSpPr>
          <p:cNvPr id="4" name="TextBox 3">
            <a:extLst>
              <a:ext uri="{FF2B5EF4-FFF2-40B4-BE49-F238E27FC236}">
                <a16:creationId xmlns:a16="http://schemas.microsoft.com/office/drawing/2014/main" id="{FF8EE65B-54D0-4E7D-A281-D22B56462F0E}"/>
              </a:ext>
            </a:extLst>
          </p:cNvPr>
          <p:cNvSpPr txBox="1"/>
          <p:nvPr/>
        </p:nvSpPr>
        <p:spPr>
          <a:xfrm>
            <a:off x="5891918" y="1726310"/>
            <a:ext cx="5706524" cy="3912033"/>
          </a:xfrm>
          <a:prstGeom prst="rect">
            <a:avLst/>
          </a:prstGeom>
          <a:noFill/>
        </p:spPr>
        <p:txBody>
          <a:bodyPr wrap="square" rtlCol="0">
            <a:spAutoFit/>
          </a:bodyPr>
          <a:lstStyle/>
          <a:p>
            <a:r>
              <a:rPr lang="en-US" sz="3600" dirty="0"/>
              <a:t>Agile:</a:t>
            </a:r>
          </a:p>
          <a:p>
            <a:pPr marL="285750" indent="-285750">
              <a:lnSpc>
                <a:spcPct val="150000"/>
              </a:lnSpc>
              <a:buFont typeface="Courier New" panose="02070309020205020404" pitchFamily="49" charset="0"/>
              <a:buChar char="o"/>
            </a:pPr>
            <a:r>
              <a:rPr lang="en-US" sz="2400" dirty="0"/>
              <a:t>Requirements aren’t fully understood</a:t>
            </a:r>
          </a:p>
          <a:p>
            <a:pPr marL="285750" indent="-285750">
              <a:lnSpc>
                <a:spcPct val="150000"/>
              </a:lnSpc>
              <a:buFont typeface="Courier New" panose="02070309020205020404" pitchFamily="49" charset="0"/>
              <a:buChar char="o"/>
            </a:pPr>
            <a:r>
              <a:rPr lang="en-US" sz="2400" dirty="0"/>
              <a:t>Change is expected</a:t>
            </a:r>
          </a:p>
          <a:p>
            <a:pPr marL="285750" indent="-285750">
              <a:lnSpc>
                <a:spcPct val="150000"/>
              </a:lnSpc>
              <a:buFont typeface="Courier New" panose="02070309020205020404" pitchFamily="49" charset="0"/>
              <a:buChar char="o"/>
            </a:pPr>
            <a:r>
              <a:rPr lang="en-US" sz="2400" dirty="0"/>
              <a:t>Customer/client wants to be involved</a:t>
            </a:r>
          </a:p>
          <a:p>
            <a:pPr marL="285750" indent="-285750">
              <a:lnSpc>
                <a:spcPct val="150000"/>
              </a:lnSpc>
              <a:buFont typeface="Courier New" panose="02070309020205020404" pitchFamily="49" charset="0"/>
              <a:buChar char="o"/>
            </a:pPr>
            <a:r>
              <a:rPr lang="en-US" sz="2400" dirty="0"/>
              <a:t>Delivery speed is important</a:t>
            </a:r>
          </a:p>
          <a:p>
            <a:pPr marL="285750" indent="-285750">
              <a:lnSpc>
                <a:spcPct val="150000"/>
              </a:lnSpc>
              <a:buFont typeface="Courier New" panose="02070309020205020404" pitchFamily="49" charset="0"/>
              <a:buChar char="o"/>
            </a:pPr>
            <a:r>
              <a:rPr lang="en-US" sz="2400" dirty="0"/>
              <a:t>Management wants working software</a:t>
            </a:r>
          </a:p>
          <a:p>
            <a:pPr marL="285750" indent="-285750">
              <a:lnSpc>
                <a:spcPct val="150000"/>
              </a:lnSpc>
              <a:buFont typeface="Courier New" panose="02070309020205020404" pitchFamily="49" charset="0"/>
              <a:buChar char="o"/>
            </a:pPr>
            <a:r>
              <a:rPr lang="en-US" sz="2400" dirty="0"/>
              <a:t>Team members can do many things</a:t>
            </a:r>
          </a:p>
        </p:txBody>
      </p:sp>
      <p:sp>
        <p:nvSpPr>
          <p:cNvPr id="7" name="TextBox 6">
            <a:extLst>
              <a:ext uri="{FF2B5EF4-FFF2-40B4-BE49-F238E27FC236}">
                <a16:creationId xmlns:a16="http://schemas.microsoft.com/office/drawing/2014/main" id="{F879454D-2267-4EDB-A9E4-05CB9DFA4304}"/>
              </a:ext>
            </a:extLst>
          </p:cNvPr>
          <p:cNvSpPr txBox="1"/>
          <p:nvPr/>
        </p:nvSpPr>
        <p:spPr>
          <a:xfrm>
            <a:off x="509337" y="1860427"/>
            <a:ext cx="5298360" cy="3600986"/>
          </a:xfrm>
          <a:prstGeom prst="rect">
            <a:avLst/>
          </a:prstGeom>
          <a:noFill/>
        </p:spPr>
        <p:txBody>
          <a:bodyPr wrap="square" rtlCol="0">
            <a:spAutoFit/>
          </a:bodyPr>
          <a:lstStyle/>
          <a:p>
            <a:r>
              <a:rPr lang="en-US" sz="3600" dirty="0"/>
              <a:t>Waterfall:</a:t>
            </a:r>
          </a:p>
          <a:p>
            <a:pPr marL="342900" indent="-342900">
              <a:lnSpc>
                <a:spcPct val="100000"/>
              </a:lnSpc>
              <a:buFont typeface="Courier New" panose="02070309020205020404" pitchFamily="49" charset="0"/>
              <a:buChar char="o"/>
            </a:pPr>
            <a:r>
              <a:rPr lang="en-US" dirty="0"/>
              <a:t> </a:t>
            </a:r>
            <a:r>
              <a:rPr lang="en-US" sz="2400" dirty="0"/>
              <a:t>Requirements are understood</a:t>
            </a:r>
          </a:p>
          <a:p>
            <a:pPr marL="342900" indent="-342900">
              <a:lnSpc>
                <a:spcPct val="100000"/>
              </a:lnSpc>
              <a:buFont typeface="Courier New" panose="02070309020205020404" pitchFamily="49" charset="0"/>
              <a:buChar char="o"/>
            </a:pPr>
            <a:r>
              <a:rPr lang="en-US" sz="2400" dirty="0"/>
              <a:t>Customer/client isn’t prone to changes</a:t>
            </a:r>
          </a:p>
          <a:p>
            <a:pPr marL="342900" indent="-342900">
              <a:lnSpc>
                <a:spcPct val="100000"/>
              </a:lnSpc>
              <a:buFont typeface="Courier New" panose="02070309020205020404" pitchFamily="49" charset="0"/>
              <a:buChar char="o"/>
            </a:pPr>
            <a:r>
              <a:rPr lang="en-US" sz="2400" dirty="0"/>
              <a:t>Customer/client doesn’t want to be involved</a:t>
            </a:r>
          </a:p>
          <a:p>
            <a:pPr marL="342900" indent="-342900">
              <a:lnSpc>
                <a:spcPct val="100000"/>
              </a:lnSpc>
              <a:buFont typeface="Courier New" panose="02070309020205020404" pitchFamily="49" charset="0"/>
              <a:buChar char="o"/>
            </a:pPr>
            <a:r>
              <a:rPr lang="en-US" sz="2400" dirty="0"/>
              <a:t>The project isn’t very big</a:t>
            </a:r>
          </a:p>
          <a:p>
            <a:pPr marL="342900" indent="-342900">
              <a:lnSpc>
                <a:spcPct val="100000"/>
              </a:lnSpc>
              <a:buFont typeface="Courier New" panose="02070309020205020404" pitchFamily="49" charset="0"/>
              <a:buChar char="o"/>
            </a:pPr>
            <a:r>
              <a:rPr lang="en-US" sz="2400" dirty="0"/>
              <a:t>Delivery speed isn’t very important</a:t>
            </a:r>
          </a:p>
          <a:p>
            <a:pPr marL="342900" indent="-342900">
              <a:lnSpc>
                <a:spcPct val="100000"/>
              </a:lnSpc>
              <a:buFont typeface="Courier New" panose="02070309020205020404" pitchFamily="49" charset="0"/>
              <a:buChar char="o"/>
            </a:pPr>
            <a:r>
              <a:rPr lang="en-US" sz="2400" dirty="0"/>
              <a:t>Team members only know one role</a:t>
            </a:r>
          </a:p>
        </p:txBody>
      </p:sp>
    </p:spTree>
    <p:extLst>
      <p:ext uri="{BB962C8B-B14F-4D97-AF65-F5344CB8AC3E}">
        <p14:creationId xmlns:p14="http://schemas.microsoft.com/office/powerpoint/2010/main" val="62869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2DB3-4511-42A0-BBAD-781E40088BA0}"/>
              </a:ext>
            </a:extLst>
          </p:cNvPr>
          <p:cNvSpPr>
            <a:spLocks noGrp="1"/>
          </p:cNvSpPr>
          <p:nvPr>
            <p:ph type="title"/>
          </p:nvPr>
        </p:nvSpPr>
        <p:spPr>
          <a:xfrm>
            <a:off x="4502897" y="380216"/>
            <a:ext cx="3201614" cy="897255"/>
          </a:xfrm>
        </p:spPr>
        <p:txBody>
          <a:bodyPr>
            <a:normAutofit/>
          </a:bodyPr>
          <a:lstStyle/>
          <a:p>
            <a:r>
              <a:rPr lang="en-US" sz="5400" dirty="0"/>
              <a:t>References</a:t>
            </a:r>
          </a:p>
        </p:txBody>
      </p:sp>
      <p:sp>
        <p:nvSpPr>
          <p:cNvPr id="3" name="Text Placeholder 2">
            <a:extLst>
              <a:ext uri="{FF2B5EF4-FFF2-40B4-BE49-F238E27FC236}">
                <a16:creationId xmlns:a16="http://schemas.microsoft.com/office/drawing/2014/main" id="{236B7483-2BFA-489B-A837-1ED2731E7F0D}"/>
              </a:ext>
            </a:extLst>
          </p:cNvPr>
          <p:cNvSpPr>
            <a:spLocks noGrp="1"/>
          </p:cNvSpPr>
          <p:nvPr>
            <p:ph type="body" idx="1"/>
          </p:nvPr>
        </p:nvSpPr>
        <p:spPr>
          <a:xfrm>
            <a:off x="566270" y="1873161"/>
            <a:ext cx="11140455" cy="4604623"/>
          </a:xfrm>
        </p:spPr>
        <p:txBody>
          <a:bodyPr>
            <a:normAutofit/>
          </a:bodyPr>
          <a:lstStyle/>
          <a:p>
            <a:r>
              <a:rPr lang="en-US" dirty="0"/>
              <a:t>Charles G. Cobb. (2015). The Project Manager’s Guide to Mastering Agile: Principles and Practices for an Adaptive Approach. Wiley.</a:t>
            </a:r>
          </a:p>
          <a:p>
            <a:endParaRPr lang="en-US" dirty="0"/>
          </a:p>
          <a:p>
            <a:r>
              <a:rPr lang="en-US" dirty="0" err="1"/>
              <a:t>Eby</a:t>
            </a:r>
            <a:r>
              <a:rPr lang="en-US" dirty="0"/>
              <a:t>, K. (2016, September 28). Using Waterfall Project Management Over Agile. Retrieved October 18, 2020, from </a:t>
            </a:r>
            <a:r>
              <a:rPr lang="en-US" dirty="0">
                <a:hlinkClick r:id="rId3"/>
              </a:rPr>
              <a:t>https://www.smartsheet.com/when-choose-waterfall-project-management-over-agile</a:t>
            </a:r>
            <a:endParaRPr lang="en-US" dirty="0"/>
          </a:p>
          <a:p>
            <a:endParaRPr lang="en-US" dirty="0"/>
          </a:p>
          <a:p>
            <a:r>
              <a:rPr lang="en-US" dirty="0" err="1"/>
              <a:t>Feoktistov</a:t>
            </a:r>
            <a:r>
              <a:rPr lang="en-US" dirty="0"/>
              <a:t>, I. (2020, August 21). Agile Software Development Lifecycle Phases Explained. Retrieved October 18, 2020, from </a:t>
            </a:r>
            <a:r>
              <a:rPr lang="en-US" dirty="0">
                <a:hlinkClick r:id="rId4"/>
              </a:rPr>
              <a:t>https://relevant.software/blog/agile-software-development-lifecycle-phases-explained/</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181403770"/>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A1633"/>
      </a:dk2>
      <a:lt2>
        <a:srgbClr val="F0F3F1"/>
      </a:lt2>
      <a:accent1>
        <a:srgbClr val="D13FBA"/>
      </a:accent1>
      <a:accent2>
        <a:srgbClr val="9A2DBF"/>
      </a:accent2>
      <a:accent3>
        <a:srgbClr val="6F3FD1"/>
      </a:accent3>
      <a:accent4>
        <a:srgbClr val="313EC0"/>
      </a:accent4>
      <a:accent5>
        <a:srgbClr val="3F89D1"/>
      </a:accent5>
      <a:accent6>
        <a:srgbClr val="2DB4BF"/>
      </a:accent6>
      <a:hlink>
        <a:srgbClr val="3F6B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1120</Words>
  <Application>Microsoft Office PowerPoint</Application>
  <PresentationFormat>Widescreen</PresentationFormat>
  <Paragraphs>47</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Courier New</vt:lpstr>
      <vt:lpstr>Footlight MT Light</vt:lpstr>
      <vt:lpstr>Sitka Heading</vt:lpstr>
      <vt:lpstr>Source Sans Pro</vt:lpstr>
      <vt:lpstr>Wingdings</vt:lpstr>
      <vt:lpstr>3DFloatVTI</vt:lpstr>
      <vt:lpstr>Scrum-Agile Approach </vt:lpstr>
      <vt:lpstr>Roles on a Scrum-agile Team</vt:lpstr>
      <vt:lpstr>Phases of the SDLC Work in an Agile Approach</vt:lpstr>
      <vt:lpstr>Waterfall vs Agile</vt:lpstr>
      <vt:lpstr>What to Consider…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 </dc:title>
  <dc:creator>Ninefeldt, Chloe</dc:creator>
  <cp:lastModifiedBy>Ninefeldt, Chloe</cp:lastModifiedBy>
  <cp:revision>5</cp:revision>
  <dcterms:created xsi:type="dcterms:W3CDTF">2020-10-18T15:47:38Z</dcterms:created>
  <dcterms:modified xsi:type="dcterms:W3CDTF">2020-10-18T16:12:47Z</dcterms:modified>
</cp:coreProperties>
</file>