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7" r:id="rId2"/>
    <p:sldId id="268" r:id="rId3"/>
    <p:sldId id="273" r:id="rId4"/>
    <p:sldId id="274" r:id="rId5"/>
    <p:sldId id="278" r:id="rId6"/>
    <p:sldId id="279" r:id="rId7"/>
    <p:sldId id="270" r:id="rId8"/>
    <p:sldId id="271"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8/11/2023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8/11/2023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8/11/2023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8/11/2023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8/11/2023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8/11/2023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8/11/2023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8/11/2023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8/11/2023</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8/11/2023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8/11/2023</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AQUAPONICS</a:t>
            </a:r>
          </a:p>
        </p:txBody>
      </p:sp>
      <p:sp>
        <p:nvSpPr>
          <p:cNvPr id="3" name="Subtitle 2"/>
          <p:cNvSpPr>
            <a:spLocks noGrp="1"/>
          </p:cNvSpPr>
          <p:nvPr>
            <p:ph type="subTitle" idx="1"/>
          </p:nvPr>
        </p:nvSpPr>
        <p:spPr/>
        <p:txBody>
          <a:bodyPr/>
          <a:lstStyle/>
          <a:p>
            <a:r>
              <a:rPr lang="en-US" dirty="0"/>
              <a:t>WATER QUALITY MONITORING SYSTEM</a:t>
            </a:r>
          </a:p>
        </p:txBody>
      </p:sp>
      <p:sp>
        <p:nvSpPr>
          <p:cNvPr id="4" name="TextBox 3">
            <a:extLst>
              <a:ext uri="{FF2B5EF4-FFF2-40B4-BE49-F238E27FC236}">
                <a16:creationId xmlns:a16="http://schemas.microsoft.com/office/drawing/2014/main" id="{EA5252AA-B129-8DC7-49F1-32ECCE6C8351}"/>
              </a:ext>
            </a:extLst>
          </p:cNvPr>
          <p:cNvSpPr txBox="1"/>
          <p:nvPr/>
        </p:nvSpPr>
        <p:spPr>
          <a:xfrm>
            <a:off x="609600" y="4758185"/>
            <a:ext cx="5415379" cy="1200329"/>
          </a:xfrm>
          <a:prstGeom prst="rect">
            <a:avLst/>
          </a:prstGeom>
          <a:noFill/>
        </p:spPr>
        <p:txBody>
          <a:bodyPr wrap="square" rtlCol="0">
            <a:spAutoFit/>
          </a:bodyPr>
          <a:lstStyle/>
          <a:p>
            <a:r>
              <a:rPr lang="en-US" dirty="0"/>
              <a:t>TEAM OMEGA</a:t>
            </a:r>
          </a:p>
          <a:p>
            <a:pPr marL="285750" indent="-285750">
              <a:buFont typeface="Arial" panose="020B0604020202020204" pitchFamily="34" charset="0"/>
              <a:buChar char="•"/>
            </a:pPr>
            <a:r>
              <a:rPr lang="en-US" dirty="0" err="1"/>
              <a:t>Pratam</a:t>
            </a:r>
            <a:r>
              <a:rPr lang="en-US" dirty="0"/>
              <a:t> </a:t>
            </a:r>
            <a:r>
              <a:rPr lang="en-US" dirty="0" err="1"/>
              <a:t>Kalligudda</a:t>
            </a:r>
            <a:endParaRPr lang="en-US" dirty="0"/>
          </a:p>
          <a:p>
            <a:pPr marL="285750" indent="-285750">
              <a:buFont typeface="Arial" panose="020B0604020202020204" pitchFamily="34" charset="0"/>
              <a:buChar char="•"/>
            </a:pPr>
            <a:r>
              <a:rPr lang="en-US" dirty="0"/>
              <a:t>Pankaj </a:t>
            </a:r>
            <a:r>
              <a:rPr lang="en-US" dirty="0" err="1"/>
              <a:t>Sangtani</a:t>
            </a:r>
            <a:endParaRPr lang="en-US" dirty="0"/>
          </a:p>
          <a:p>
            <a:pPr marL="285750" indent="-285750">
              <a:buFont typeface="Arial" panose="020B0604020202020204" pitchFamily="34" charset="0"/>
              <a:buChar char="•"/>
            </a:pPr>
            <a:r>
              <a:rPr lang="en-US" dirty="0"/>
              <a:t>Chloe Rowley</a:t>
            </a:r>
            <a:endParaRPr lang="en-IN"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02A879-1294-297E-63CA-FE5E31A14D61}"/>
              </a:ext>
            </a:extLst>
          </p:cNvPr>
          <p:cNvSpPr>
            <a:spLocks noGrp="1"/>
          </p:cNvSpPr>
          <p:nvPr>
            <p:ph type="title"/>
          </p:nvPr>
        </p:nvSpPr>
        <p:spPr>
          <a:xfrm>
            <a:off x="1295400" y="2894030"/>
            <a:ext cx="9601200" cy="1069940"/>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6173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buNone/>
            </a:pPr>
            <a:r>
              <a:rPr lang="en-US" dirty="0"/>
              <a:t>Develop a solution ensuring food security, addressing inefficient agriculture, weak supply chains, and limited market access for small, low-income farmers, which cause food scarcity, poverty, and environment damage, hampering overall development.</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ctr"/>
            <a:r>
              <a:rPr lang="en-US" dirty="0"/>
              <a:t>INTRODUCTION</a:t>
            </a:r>
          </a:p>
        </p:txBody>
      </p:sp>
      <p:sp>
        <p:nvSpPr>
          <p:cNvPr id="13" name="Text Placeholder 12"/>
          <p:cNvSpPr>
            <a:spLocks noGrp="1"/>
          </p:cNvSpPr>
          <p:nvPr>
            <p:ph type="body" idx="1"/>
          </p:nvPr>
        </p:nvSpPr>
        <p:spPr/>
        <p:txBody>
          <a:bodyPr/>
          <a:lstStyle/>
          <a:p>
            <a:r>
              <a:rPr lang="en-US" dirty="0"/>
              <a:t>What is Aquaponics?</a:t>
            </a:r>
          </a:p>
        </p:txBody>
      </p:sp>
      <p:sp>
        <p:nvSpPr>
          <p:cNvPr id="14" name="Content Placeholder 13"/>
          <p:cNvSpPr>
            <a:spLocks noGrp="1"/>
          </p:cNvSpPr>
          <p:nvPr>
            <p:ph sz="half" idx="2"/>
          </p:nvPr>
        </p:nvSpPr>
        <p:spPr/>
        <p:txBody>
          <a:bodyPr/>
          <a:lstStyle/>
          <a:p>
            <a:r>
              <a:rPr lang="en-US" dirty="0"/>
              <a:t>It is a combination of aquaculture and hydroponics</a:t>
            </a:r>
          </a:p>
        </p:txBody>
      </p:sp>
      <p:sp>
        <p:nvSpPr>
          <p:cNvPr id="15" name="Text Placeholder 14"/>
          <p:cNvSpPr>
            <a:spLocks noGrp="1"/>
          </p:cNvSpPr>
          <p:nvPr>
            <p:ph type="body" sz="quarter" idx="3"/>
          </p:nvPr>
        </p:nvSpPr>
        <p:spPr/>
        <p:txBody>
          <a:bodyPr/>
          <a:lstStyle/>
          <a:p>
            <a:r>
              <a:rPr lang="en-US" dirty="0"/>
              <a:t>How Aquaponics works?</a:t>
            </a:r>
          </a:p>
        </p:txBody>
      </p:sp>
      <p:sp>
        <p:nvSpPr>
          <p:cNvPr id="16" name="Content Placeholder 15"/>
          <p:cNvSpPr>
            <a:spLocks noGrp="1"/>
          </p:cNvSpPr>
          <p:nvPr>
            <p:ph sz="quarter" idx="4"/>
          </p:nvPr>
        </p:nvSpPr>
        <p:spPr/>
        <p:txBody>
          <a:bodyPr/>
          <a:lstStyle/>
          <a:p>
            <a:r>
              <a:rPr lang="en-US" dirty="0"/>
              <a:t>Fish produce waste that the bacteria convert into nutrients for the plants</a:t>
            </a:r>
          </a:p>
          <a:p>
            <a:r>
              <a:rPr lang="en-US" dirty="0"/>
              <a:t>Plant roots absorb these nutrients</a:t>
            </a:r>
          </a:p>
          <a:p>
            <a:r>
              <a:rPr lang="en-US" dirty="0"/>
              <a:t>In return, plant roots clean and filter the water for the fish to live</a:t>
            </a:r>
          </a:p>
          <a:p>
            <a:endParaRPr lang="en-US" dirty="0"/>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281F0D-18A6-6877-D63F-1DBA251050FC}"/>
              </a:ext>
            </a:extLst>
          </p:cNvPr>
          <p:cNvPicPr>
            <a:picLocks noChangeAspect="1"/>
          </p:cNvPicPr>
          <p:nvPr/>
        </p:nvPicPr>
        <p:blipFill>
          <a:blip r:embed="rId2"/>
          <a:stretch>
            <a:fillRect/>
          </a:stretch>
        </p:blipFill>
        <p:spPr>
          <a:xfrm>
            <a:off x="2286000" y="571500"/>
            <a:ext cx="7620000" cy="5715000"/>
          </a:xfrm>
          <a:prstGeom prst="rect">
            <a:avLst/>
          </a:prstGeom>
        </p:spPr>
      </p:pic>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585F0-EC3C-5F83-C3A0-057D4D8746A3}"/>
              </a:ext>
            </a:extLst>
          </p:cNvPr>
          <p:cNvSpPr>
            <a:spLocks noGrp="1"/>
          </p:cNvSpPr>
          <p:nvPr>
            <p:ph type="body" idx="1"/>
          </p:nvPr>
        </p:nvSpPr>
        <p:spPr>
          <a:xfrm>
            <a:off x="1298448" y="739491"/>
            <a:ext cx="4572000" cy="685800"/>
          </a:xfrm>
        </p:spPr>
        <p:txBody>
          <a:bodyPr/>
          <a:lstStyle/>
          <a:p>
            <a:r>
              <a:rPr lang="en-US" dirty="0"/>
              <a:t>Advantages </a:t>
            </a:r>
          </a:p>
        </p:txBody>
      </p:sp>
      <p:sp>
        <p:nvSpPr>
          <p:cNvPr id="4" name="Content Placeholder 3">
            <a:extLst>
              <a:ext uri="{FF2B5EF4-FFF2-40B4-BE49-F238E27FC236}">
                <a16:creationId xmlns:a16="http://schemas.microsoft.com/office/drawing/2014/main" id="{C633E11B-DA47-D9D3-E5D0-FBCAF875C6FC}"/>
              </a:ext>
            </a:extLst>
          </p:cNvPr>
          <p:cNvSpPr>
            <a:spLocks noGrp="1"/>
          </p:cNvSpPr>
          <p:nvPr>
            <p:ph sz="half" idx="2"/>
          </p:nvPr>
        </p:nvSpPr>
        <p:spPr>
          <a:xfrm>
            <a:off x="1298448" y="1518082"/>
            <a:ext cx="4572000" cy="4695682"/>
          </a:xfrm>
        </p:spPr>
        <p:txBody>
          <a:bodyPr>
            <a:normAutofit fontScale="85000" lnSpcReduction="20000"/>
          </a:bodyPr>
          <a:lstStyle/>
          <a:p>
            <a:pPr algn="l">
              <a:buFont typeface="Arial" panose="020B0604020202020204" pitchFamily="34" charset="0"/>
              <a:buChar char="•"/>
            </a:pPr>
            <a:r>
              <a:rPr lang="en-US" b="0" i="0" dirty="0">
                <a:effectLst/>
                <a:latin typeface="Georgia" panose="02040502050405020303" pitchFamily="18" charset="0"/>
              </a:rPr>
              <a:t>Aquaponics is a sustainable and intensive production system.</a:t>
            </a:r>
          </a:p>
          <a:p>
            <a:pPr algn="l">
              <a:buFont typeface="Arial" panose="020B0604020202020204" pitchFamily="34" charset="0"/>
              <a:buChar char="•"/>
            </a:pPr>
            <a:r>
              <a:rPr lang="en-US" b="0" i="0" dirty="0">
                <a:effectLst/>
                <a:latin typeface="Georgia" panose="02040502050405020303" pitchFamily="18" charset="0"/>
              </a:rPr>
              <a:t>It offers two potential incomes from fish and plant production. </a:t>
            </a:r>
          </a:p>
          <a:p>
            <a:pPr algn="l">
              <a:buFont typeface="Arial" panose="020B0604020202020204" pitchFamily="34" charset="0"/>
              <a:buChar char="•"/>
            </a:pPr>
            <a:r>
              <a:rPr lang="en-US" b="0" i="0" dirty="0">
                <a:effectLst/>
                <a:latin typeface="Georgia" panose="02040502050405020303" pitchFamily="18" charset="0"/>
              </a:rPr>
              <a:t>Aquaponics is water efficient.</a:t>
            </a:r>
          </a:p>
          <a:p>
            <a:pPr algn="l">
              <a:buFont typeface="Arial" panose="020B0604020202020204" pitchFamily="34" charset="0"/>
              <a:buChar char="•"/>
            </a:pPr>
            <a:r>
              <a:rPr lang="en-US" b="0" i="0" dirty="0">
                <a:effectLst/>
                <a:latin typeface="Georgia" panose="02040502050405020303" pitchFamily="18" charset="0"/>
              </a:rPr>
              <a:t>It does not require soil or large space of land. </a:t>
            </a:r>
          </a:p>
          <a:p>
            <a:pPr algn="l">
              <a:buFont typeface="Arial" panose="020B0604020202020204" pitchFamily="34" charset="0"/>
              <a:buChar char="•"/>
            </a:pPr>
            <a:r>
              <a:rPr lang="en-US" b="0" i="0" dirty="0">
                <a:effectLst/>
                <a:latin typeface="Georgia" panose="02040502050405020303" pitchFamily="18" charset="0"/>
              </a:rPr>
              <a:t>Do not use fertilizer, pesticides, and other chemicals because they might affect the fish in the system. </a:t>
            </a:r>
          </a:p>
          <a:p>
            <a:pPr algn="l">
              <a:buFont typeface="Arial" panose="020B0604020202020204" pitchFamily="34" charset="0"/>
              <a:buChar char="•"/>
            </a:pPr>
            <a:r>
              <a:rPr lang="en-US" b="0" i="0" dirty="0">
                <a:effectLst/>
                <a:latin typeface="Georgia" panose="02040502050405020303" pitchFamily="18" charset="0"/>
              </a:rPr>
              <a:t>Aquaponics allows you to grow food all year round by regulating the temperatures as per what you are growing and using greenhouses.</a:t>
            </a:r>
          </a:p>
          <a:p>
            <a:pPr algn="l">
              <a:buFont typeface="Arial" panose="020B0604020202020204" pitchFamily="34" charset="0"/>
              <a:buChar char="•"/>
            </a:pPr>
            <a:r>
              <a:rPr lang="en-US" b="0" i="0" dirty="0">
                <a:effectLst/>
                <a:latin typeface="Georgia" panose="02040502050405020303" pitchFamily="18" charset="0"/>
              </a:rPr>
              <a:t>The produce harvested from aquaponic systems is organic and free from chemicals.</a:t>
            </a:r>
          </a:p>
        </p:txBody>
      </p:sp>
      <p:sp>
        <p:nvSpPr>
          <p:cNvPr id="5" name="Text Placeholder 4">
            <a:extLst>
              <a:ext uri="{FF2B5EF4-FFF2-40B4-BE49-F238E27FC236}">
                <a16:creationId xmlns:a16="http://schemas.microsoft.com/office/drawing/2014/main" id="{D75AF640-8896-9583-4234-6ABCA8647F25}"/>
              </a:ext>
            </a:extLst>
          </p:cNvPr>
          <p:cNvSpPr>
            <a:spLocks noGrp="1"/>
          </p:cNvSpPr>
          <p:nvPr>
            <p:ph type="body" sz="quarter" idx="3"/>
          </p:nvPr>
        </p:nvSpPr>
        <p:spPr>
          <a:xfrm>
            <a:off x="6327648" y="739491"/>
            <a:ext cx="4572000" cy="685800"/>
          </a:xfrm>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id="{1066337F-C878-39BB-ACA7-411D8D5F02E6}"/>
              </a:ext>
            </a:extLst>
          </p:cNvPr>
          <p:cNvSpPr>
            <a:spLocks noGrp="1"/>
          </p:cNvSpPr>
          <p:nvPr>
            <p:ph sz="quarter" idx="4"/>
          </p:nvPr>
        </p:nvSpPr>
        <p:spPr>
          <a:xfrm>
            <a:off x="6327648" y="1518082"/>
            <a:ext cx="4572000" cy="4695682"/>
          </a:xfrm>
        </p:spPr>
        <p:txBody>
          <a:bodyPr>
            <a:normAutofit fontScale="85000" lnSpcReduction="20000"/>
          </a:bodyPr>
          <a:lstStyle/>
          <a:p>
            <a:pPr algn="l">
              <a:buFont typeface="Arial" panose="020B0604020202020204" pitchFamily="34" charset="0"/>
              <a:buChar char="•"/>
            </a:pPr>
            <a:r>
              <a:rPr lang="en-US" b="0" i="0" dirty="0">
                <a:effectLst/>
                <a:latin typeface="Georgia" panose="02040502050405020303" pitchFamily="18" charset="0"/>
              </a:rPr>
              <a:t>It might be expensive to set up and build.</a:t>
            </a:r>
          </a:p>
          <a:p>
            <a:pPr algn="l">
              <a:buFont typeface="Arial" panose="020B0604020202020204" pitchFamily="34" charset="0"/>
              <a:buChar char="•"/>
            </a:pPr>
            <a:r>
              <a:rPr lang="en-US" b="0" i="0" dirty="0">
                <a:effectLst/>
                <a:latin typeface="Georgia" panose="02040502050405020303" pitchFamily="18" charset="0"/>
              </a:rPr>
              <a:t>Daily maintenance is required.</a:t>
            </a:r>
          </a:p>
          <a:p>
            <a:pPr algn="l">
              <a:buFont typeface="Arial" panose="020B0604020202020204" pitchFamily="34" charset="0"/>
              <a:buChar char="•"/>
            </a:pPr>
            <a:r>
              <a:rPr lang="en-US" b="0" i="0" dirty="0">
                <a:effectLst/>
                <a:latin typeface="Georgia" panose="02040502050405020303" pitchFamily="18" charset="0"/>
              </a:rPr>
              <a:t>It needs knowledge of fish, bacteria, and plant production.</a:t>
            </a:r>
          </a:p>
          <a:p>
            <a:pPr algn="l">
              <a:buFont typeface="Arial" panose="020B0604020202020204" pitchFamily="34" charset="0"/>
              <a:buChar char="•"/>
            </a:pPr>
            <a:r>
              <a:rPr lang="en-US" b="0" i="0" dirty="0">
                <a:effectLst/>
                <a:latin typeface="Georgia" panose="02040502050405020303" pitchFamily="18" charset="0"/>
              </a:rPr>
              <a:t>It requires a reliable electrical source.</a:t>
            </a:r>
          </a:p>
          <a:p>
            <a:endParaRPr lang="en-IN" dirty="0"/>
          </a:p>
        </p:txBody>
      </p:sp>
    </p:spTree>
    <p:extLst>
      <p:ext uri="{BB962C8B-B14F-4D97-AF65-F5344CB8AC3E}">
        <p14:creationId xmlns:p14="http://schemas.microsoft.com/office/powerpoint/2010/main" val="31472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7409BC-3D3E-5B51-5ADE-6C28179CC242}"/>
              </a:ext>
            </a:extLst>
          </p:cNvPr>
          <p:cNvSpPr>
            <a:spLocks noGrp="1"/>
          </p:cNvSpPr>
          <p:nvPr>
            <p:ph type="title"/>
          </p:nvPr>
        </p:nvSpPr>
        <p:spPr/>
        <p:txBody>
          <a:bodyPr/>
          <a:lstStyle/>
          <a:p>
            <a:r>
              <a:rPr lang="en-US" dirty="0"/>
              <a:t>Types of Plants that can be grown in Aquaponics</a:t>
            </a:r>
            <a:endParaRPr lang="en-IN" dirty="0"/>
          </a:p>
        </p:txBody>
      </p:sp>
      <p:sp>
        <p:nvSpPr>
          <p:cNvPr id="8" name="Content Placeholder 7">
            <a:extLst>
              <a:ext uri="{FF2B5EF4-FFF2-40B4-BE49-F238E27FC236}">
                <a16:creationId xmlns:a16="http://schemas.microsoft.com/office/drawing/2014/main" id="{566E9200-2712-48EA-A7DA-89B51E03071F}"/>
              </a:ext>
            </a:extLst>
          </p:cNvPr>
          <p:cNvSpPr>
            <a:spLocks noGrp="1"/>
          </p:cNvSpPr>
          <p:nvPr>
            <p:ph idx="1"/>
          </p:nvPr>
        </p:nvSpPr>
        <p:spPr/>
        <p:txBody>
          <a:bodyPr/>
          <a:lstStyle/>
          <a:p>
            <a:pPr algn="l">
              <a:buFont typeface="Arial" panose="020B0604020202020204" pitchFamily="34" charset="0"/>
              <a:buChar char="•"/>
            </a:pPr>
            <a:r>
              <a:rPr lang="en-IN" b="0" i="0" dirty="0">
                <a:effectLst/>
                <a:latin typeface="Georgia" panose="02040502050405020303" pitchFamily="18" charset="0"/>
              </a:rPr>
              <a:t>Media Based Aquaponics System:</a:t>
            </a:r>
            <a:r>
              <a:rPr lang="en-IN" dirty="0">
                <a:latin typeface="Georgia" panose="02040502050405020303" pitchFamily="18" charset="0"/>
              </a:rPr>
              <a:t> lettuce</a:t>
            </a:r>
            <a:r>
              <a:rPr lang="en-IN" b="0" i="0" dirty="0">
                <a:effectLst/>
                <a:latin typeface="Georgia" panose="02040502050405020303" pitchFamily="18" charset="0"/>
              </a:rPr>
              <a:t>,  tomato, ginger, eggplant, cucumber, and any plants that will fit your grow bed. </a:t>
            </a:r>
          </a:p>
          <a:p>
            <a:pPr algn="l">
              <a:buFont typeface="Arial" panose="020B0604020202020204" pitchFamily="34" charset="0"/>
              <a:buChar char="•"/>
            </a:pPr>
            <a:r>
              <a:rPr lang="en-IN" b="0" i="0" dirty="0">
                <a:effectLst/>
                <a:latin typeface="Georgia" panose="02040502050405020303" pitchFamily="18" charset="0"/>
              </a:rPr>
              <a:t>Raft System: lettuce, basil, kale, cabbage, </a:t>
            </a:r>
            <a:r>
              <a:rPr lang="en-IN" b="0" i="0" dirty="0" err="1">
                <a:effectLst/>
                <a:latin typeface="Georgia" panose="02040502050405020303" pitchFamily="18" charset="0"/>
              </a:rPr>
              <a:t>swiss</a:t>
            </a:r>
            <a:r>
              <a:rPr lang="en-IN" b="0" i="0" dirty="0">
                <a:effectLst/>
                <a:latin typeface="Georgia" panose="02040502050405020303" pitchFamily="18" charset="0"/>
              </a:rPr>
              <a:t> chard, </a:t>
            </a:r>
            <a:r>
              <a:rPr lang="en-IN" b="0" i="0" dirty="0" err="1">
                <a:effectLst/>
                <a:latin typeface="Georgia" panose="02040502050405020303" pitchFamily="18" charset="0"/>
              </a:rPr>
              <a:t>bok</a:t>
            </a:r>
            <a:r>
              <a:rPr lang="en-IN" b="0" i="0" dirty="0">
                <a:effectLst/>
                <a:latin typeface="Georgia" panose="02040502050405020303" pitchFamily="18" charset="0"/>
              </a:rPr>
              <a:t> choy, mint, watercress, and other small rooting plants</a:t>
            </a:r>
          </a:p>
          <a:p>
            <a:pPr algn="l">
              <a:buFont typeface="Arial" panose="020B0604020202020204" pitchFamily="34" charset="0"/>
              <a:buChar char="•"/>
            </a:pPr>
            <a:r>
              <a:rPr lang="en-IN" b="0" i="0" dirty="0">
                <a:effectLst/>
                <a:latin typeface="Georgia" panose="02040502050405020303" pitchFamily="18" charset="0"/>
              </a:rPr>
              <a:t>Nutrient Film Technique (NFT): lettuce, strawberry, spinach, parsley, dill, and other small rooting plants. </a:t>
            </a:r>
          </a:p>
          <a:p>
            <a:endParaRPr lang="en-IN" dirty="0"/>
          </a:p>
        </p:txBody>
      </p:sp>
    </p:spTree>
    <p:extLst>
      <p:ext uri="{BB962C8B-B14F-4D97-AF65-F5344CB8AC3E}">
        <p14:creationId xmlns:p14="http://schemas.microsoft.com/office/powerpoint/2010/main" val="34367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 Quality Parameters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925556778"/>
              </p:ext>
            </p:extLst>
          </p:nvPr>
        </p:nvGraphicFramePr>
        <p:xfrm>
          <a:off x="3576000" y="1809000"/>
          <a:ext cx="5040000" cy="3240000"/>
        </p:xfrm>
        <a:graphic>
          <a:graphicData uri="http://schemas.openxmlformats.org/drawingml/2006/table">
            <a:tbl>
              <a:tblPr firstRow="1" bandRow="1">
                <a:tableStyleId>{BC89EF96-8CEA-46FF-86C4-4CE0E7609802}</a:tableStyleId>
              </a:tblPr>
              <a:tblGrid>
                <a:gridCol w="2520000">
                  <a:extLst>
                    <a:ext uri="{9D8B030D-6E8A-4147-A177-3AD203B41FA5}">
                      <a16:colId xmlns:a16="http://schemas.microsoft.com/office/drawing/2014/main" val="20000"/>
                    </a:ext>
                  </a:extLst>
                </a:gridCol>
                <a:gridCol w="2520000">
                  <a:extLst>
                    <a:ext uri="{9D8B030D-6E8A-4147-A177-3AD203B41FA5}">
                      <a16:colId xmlns:a16="http://schemas.microsoft.com/office/drawing/2014/main" val="20001"/>
                    </a:ext>
                  </a:extLst>
                </a:gridCol>
              </a:tblGrid>
              <a:tr h="540000">
                <a:tc>
                  <a:txBody>
                    <a:bodyPr/>
                    <a:lstStyle/>
                    <a:p>
                      <a:pPr algn="ctr"/>
                      <a:r>
                        <a:rPr lang="en-US" dirty="0"/>
                        <a:t>Parameter</a:t>
                      </a:r>
                    </a:p>
                  </a:txBody>
                  <a:tcPr anchor="ctr"/>
                </a:tc>
                <a:tc>
                  <a:txBody>
                    <a:bodyPr/>
                    <a:lstStyle/>
                    <a:p>
                      <a:pPr algn="ctr"/>
                      <a:r>
                        <a:rPr lang="en-US" dirty="0"/>
                        <a:t>Target Range</a:t>
                      </a:r>
                    </a:p>
                  </a:txBody>
                  <a:tcPr anchor="ctr"/>
                </a:tc>
                <a:extLst>
                  <a:ext uri="{0D108BD9-81ED-4DB2-BD59-A6C34878D82A}">
                    <a16:rowId xmlns:a16="http://schemas.microsoft.com/office/drawing/2014/main" val="10000"/>
                  </a:ext>
                </a:extLst>
              </a:tr>
              <a:tr h="540000">
                <a:tc>
                  <a:txBody>
                    <a:bodyPr/>
                    <a:lstStyle/>
                    <a:p>
                      <a:pPr algn="ctr"/>
                      <a:r>
                        <a:rPr lang="en-US" dirty="0"/>
                        <a:t>Ammonia</a:t>
                      </a:r>
                    </a:p>
                  </a:txBody>
                  <a:tcPr anchor="ctr"/>
                </a:tc>
                <a:tc>
                  <a:txBody>
                    <a:bodyPr/>
                    <a:lstStyle/>
                    <a:p>
                      <a:pPr algn="ctr"/>
                      <a:r>
                        <a:rPr lang="en-US" dirty="0"/>
                        <a:t>0 ppm</a:t>
                      </a:r>
                    </a:p>
                  </a:txBody>
                  <a:tcPr anchor="ctr"/>
                </a:tc>
                <a:extLst>
                  <a:ext uri="{0D108BD9-81ED-4DB2-BD59-A6C34878D82A}">
                    <a16:rowId xmlns:a16="http://schemas.microsoft.com/office/drawing/2014/main" val="10001"/>
                  </a:ext>
                </a:extLst>
              </a:tr>
              <a:tr h="540000">
                <a:tc>
                  <a:txBody>
                    <a:bodyPr/>
                    <a:lstStyle/>
                    <a:p>
                      <a:pPr algn="ctr"/>
                      <a:r>
                        <a:rPr lang="en-US" dirty="0"/>
                        <a:t>Nitrate</a:t>
                      </a:r>
                    </a:p>
                  </a:txBody>
                  <a:tcPr anchor="ctr"/>
                </a:tc>
                <a:tc>
                  <a:txBody>
                    <a:bodyPr/>
                    <a:lstStyle/>
                    <a:p>
                      <a:pPr algn="ctr"/>
                      <a:r>
                        <a:rPr lang="en-US" dirty="0"/>
                        <a:t>0 ppm</a:t>
                      </a:r>
                    </a:p>
                  </a:txBody>
                  <a:tcPr anchor="ctr"/>
                </a:tc>
                <a:extLst>
                  <a:ext uri="{0D108BD9-81ED-4DB2-BD59-A6C34878D82A}">
                    <a16:rowId xmlns:a16="http://schemas.microsoft.com/office/drawing/2014/main" val="10002"/>
                  </a:ext>
                </a:extLst>
              </a:tr>
              <a:tr h="540000">
                <a:tc>
                  <a:txBody>
                    <a:bodyPr/>
                    <a:lstStyle/>
                    <a:p>
                      <a:pPr algn="ctr"/>
                      <a:r>
                        <a:rPr lang="en-US" dirty="0"/>
                        <a:t>pH</a:t>
                      </a:r>
                    </a:p>
                  </a:txBody>
                  <a:tcPr anchor="ctr"/>
                </a:tc>
                <a:tc>
                  <a:txBody>
                    <a:bodyPr/>
                    <a:lstStyle/>
                    <a:p>
                      <a:pPr algn="ctr"/>
                      <a:r>
                        <a:rPr lang="en-US" dirty="0"/>
                        <a:t>6-7</a:t>
                      </a:r>
                    </a:p>
                  </a:txBody>
                  <a:tcPr anchor="ctr"/>
                </a:tc>
                <a:extLst>
                  <a:ext uri="{0D108BD9-81ED-4DB2-BD59-A6C34878D82A}">
                    <a16:rowId xmlns:a16="http://schemas.microsoft.com/office/drawing/2014/main" val="10003"/>
                  </a:ext>
                </a:extLst>
              </a:tr>
              <a:tr h="540000">
                <a:tc>
                  <a:txBody>
                    <a:bodyPr/>
                    <a:lstStyle/>
                    <a:p>
                      <a:pPr algn="ctr"/>
                      <a:r>
                        <a:rPr lang="en-US" dirty="0"/>
                        <a:t>Water temperature</a:t>
                      </a:r>
                    </a:p>
                  </a:txBody>
                  <a:tcPr anchor="ctr"/>
                </a:tc>
                <a:tc>
                  <a:txBody>
                    <a:bodyPr/>
                    <a:lstStyle/>
                    <a:p>
                      <a:pPr algn="ctr"/>
                      <a:r>
                        <a:rPr lang="en-US" dirty="0"/>
                        <a:t>64-86 </a:t>
                      </a:r>
                      <a:r>
                        <a:rPr lang="en-IN" sz="1800" b="0" i="0" kern="1200" dirty="0">
                          <a:solidFill>
                            <a:schemeClr val="tx1"/>
                          </a:solidFill>
                          <a:effectLst/>
                          <a:latin typeface="+mn-lt"/>
                          <a:ea typeface="+mn-ea"/>
                          <a:cs typeface="+mn-cs"/>
                        </a:rPr>
                        <a:t> Fahrenheit</a:t>
                      </a:r>
                      <a:endParaRPr lang="en-US" dirty="0"/>
                    </a:p>
                  </a:txBody>
                  <a:tcPr anchor="ctr"/>
                </a:tc>
                <a:extLst>
                  <a:ext uri="{0D108BD9-81ED-4DB2-BD59-A6C34878D82A}">
                    <a16:rowId xmlns:a16="http://schemas.microsoft.com/office/drawing/2014/main" val="1629309470"/>
                  </a:ext>
                </a:extLst>
              </a:tr>
              <a:tr h="540000">
                <a:tc>
                  <a:txBody>
                    <a:bodyPr/>
                    <a:lstStyle/>
                    <a:p>
                      <a:pPr algn="ctr"/>
                      <a:r>
                        <a:rPr lang="en-US" dirty="0"/>
                        <a:t>Dissolved oxygen</a:t>
                      </a:r>
                    </a:p>
                  </a:txBody>
                  <a:tcPr anchor="ctr"/>
                </a:tc>
                <a:tc>
                  <a:txBody>
                    <a:bodyPr/>
                    <a:lstStyle/>
                    <a:p>
                      <a:pPr algn="ctr"/>
                      <a:r>
                        <a:rPr lang="en-US" dirty="0"/>
                        <a:t>5-8 ppm</a:t>
                      </a:r>
                    </a:p>
                  </a:txBody>
                  <a:tcPr anchor="ctr"/>
                </a:tc>
                <a:extLst>
                  <a:ext uri="{0D108BD9-81ED-4DB2-BD59-A6C34878D82A}">
                    <a16:rowId xmlns:a16="http://schemas.microsoft.com/office/drawing/2014/main" val="424754989"/>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application works?</a:t>
            </a:r>
          </a:p>
        </p:txBody>
      </p:sp>
      <p:sp>
        <p:nvSpPr>
          <p:cNvPr id="3" name="Content Placeholder 2"/>
          <p:cNvSpPr>
            <a:spLocks noGrp="1"/>
          </p:cNvSpPr>
          <p:nvPr>
            <p:ph sz="half" idx="1"/>
          </p:nvPr>
        </p:nvSpPr>
        <p:spPr>
          <a:xfrm>
            <a:off x="1295400" y="1828800"/>
            <a:ext cx="9601199" cy="4348163"/>
          </a:xfrm>
        </p:spPr>
        <p:txBody>
          <a:bodyPr>
            <a:normAutofit/>
          </a:bodyPr>
          <a:lstStyle/>
          <a:p>
            <a:pPr algn="l"/>
            <a:r>
              <a:rPr lang="en-US" b="0" i="0" dirty="0">
                <a:effectLst/>
                <a:latin typeface="Georgia" panose="02040502050405020303" pitchFamily="18" charset="0"/>
              </a:rPr>
              <a:t>This app allows a user to check the water quality of the aquaponics even when the user is far away </a:t>
            </a:r>
          </a:p>
          <a:p>
            <a:pPr algn="l"/>
            <a:r>
              <a:rPr lang="en-US" dirty="0">
                <a:latin typeface="Georgia" panose="02040502050405020303" pitchFamily="18" charset="0"/>
              </a:rPr>
              <a:t>It gives the data from the IoT devices from which we can see if the parameter is below or above the ideal range from which users will be able to tweak the nutrition or pH or other water quality to make sure that the plant grows fast</a:t>
            </a:r>
            <a:endParaRPr lang="en-US" b="0" i="0" dirty="0">
              <a:effectLst/>
              <a:latin typeface="Georgia" panose="02040502050405020303" pitchFamily="18" charset="0"/>
            </a:endParaRPr>
          </a:p>
          <a:p>
            <a:pPr algn="l"/>
            <a:r>
              <a:rPr lang="en-US" dirty="0">
                <a:latin typeface="Georgia" panose="02040502050405020303" pitchFamily="18" charset="0"/>
              </a:rPr>
              <a:t>By regularly testing the water quality</a:t>
            </a:r>
            <a:r>
              <a:rPr lang="en-US" b="0" i="0" dirty="0">
                <a:effectLst/>
                <a:latin typeface="Georgia" panose="02040502050405020303" pitchFamily="18" charset="0"/>
              </a:rPr>
              <a:t>, you ensure any problems that arise be resolved long before they have had the chance to cause actual damage.</a:t>
            </a:r>
          </a:p>
          <a:p>
            <a:endParaRPr lang="en-US" dirty="0"/>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Future Scope</a:t>
            </a:r>
          </a:p>
        </p:txBody>
      </p:sp>
      <p:sp>
        <p:nvSpPr>
          <p:cNvPr id="10" name="Text Placeholder 9"/>
          <p:cNvSpPr>
            <a:spLocks noGrp="1"/>
          </p:cNvSpPr>
          <p:nvPr>
            <p:ph type="body" sz="half" idx="2"/>
          </p:nvPr>
        </p:nvSpPr>
        <p:spPr/>
        <p:txBody>
          <a:bodyPr/>
          <a:lstStyle/>
          <a:p>
            <a:r>
              <a:rPr lang="en-US" sz="2000" b="1" dirty="0">
                <a:latin typeface="Georgia" panose="02040502050405020303" pitchFamily="18" charset="0"/>
              </a:rPr>
              <a:t>Add T</a:t>
            </a:r>
            <a:r>
              <a:rPr lang="en-US" sz="2000" b="1" i="0" dirty="0">
                <a:effectLst/>
                <a:latin typeface="Georgia" panose="02040502050405020303" pitchFamily="18" charset="0"/>
              </a:rPr>
              <a:t>imers and Controllers</a:t>
            </a:r>
            <a:r>
              <a:rPr lang="en-US" sz="2000" b="0" i="0" dirty="0">
                <a:effectLst/>
                <a:latin typeface="Georgia" panose="02040502050405020303" pitchFamily="18" charset="0"/>
              </a:rPr>
              <a:t> </a:t>
            </a:r>
          </a:p>
          <a:p>
            <a:r>
              <a:rPr lang="en-US" sz="2000" b="0" i="0" dirty="0">
                <a:effectLst/>
                <a:latin typeface="Georgia" panose="02040502050405020303" pitchFamily="18" charset="0"/>
              </a:rPr>
              <a:t>These are used for controlling the lighting, pumping, and temperature.</a:t>
            </a:r>
          </a:p>
          <a:p>
            <a:endParaRPr lang="en-US" dirty="0"/>
          </a:p>
        </p:txBody>
      </p:sp>
      <p:pic>
        <p:nvPicPr>
          <p:cNvPr id="3" name="Picture 2">
            <a:extLst>
              <a:ext uri="{FF2B5EF4-FFF2-40B4-BE49-F238E27FC236}">
                <a16:creationId xmlns:a16="http://schemas.microsoft.com/office/drawing/2014/main" id="{55399AF8-D6D8-722D-8619-5EC42D8A7CB7}"/>
              </a:ext>
            </a:extLst>
          </p:cNvPr>
          <p:cNvPicPr>
            <a:picLocks noChangeAspect="1"/>
          </p:cNvPicPr>
          <p:nvPr/>
        </p:nvPicPr>
        <p:blipFill>
          <a:blip r:embed="rId2"/>
          <a:stretch>
            <a:fillRect/>
          </a:stretch>
        </p:blipFill>
        <p:spPr>
          <a:xfrm>
            <a:off x="580008" y="1024652"/>
            <a:ext cx="6422849" cy="4808695"/>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197</TotalTime>
  <Words>456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Georgia</vt:lpstr>
      <vt:lpstr>Brushed Metal 16x9</vt:lpstr>
      <vt:lpstr>AQUAPONICS</vt:lpstr>
      <vt:lpstr>PROBLEM STATEMENT</vt:lpstr>
      <vt:lpstr>INTRODUCTION</vt:lpstr>
      <vt:lpstr>PowerPoint Presentation</vt:lpstr>
      <vt:lpstr>PowerPoint Presentation</vt:lpstr>
      <vt:lpstr>Types of Plants that can be grown in Aquaponics</vt:lpstr>
      <vt:lpstr>Water Quality Parameters</vt:lpstr>
      <vt:lpstr>How the application works?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AQUAPONICS</dc:title>
  <dc:creator>HP</dc:creator>
  <cp:lastModifiedBy>HP</cp:lastModifiedBy>
  <cp:revision>32</cp:revision>
  <dcterms:created xsi:type="dcterms:W3CDTF">2023-08-11T02:45:25Z</dcterms:created>
  <dcterms:modified xsi:type="dcterms:W3CDTF">2023-08-11T06:02:48Z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