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97" autoAdjust="0"/>
    <p:restoredTop sz="94660"/>
  </p:normalViewPr>
  <p:slideViewPr>
    <p:cSldViewPr snapToGrid="0">
      <p:cViewPr varScale="1">
        <p:scale>
          <a:sx n="46" d="100"/>
          <a:sy n="46" d="100"/>
        </p:scale>
        <p:origin x="4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7275590551181"/>
          <c:y val="0.10749617941091399"/>
          <c:w val="0.52794881889763801"/>
          <c:h val="0.79192317963071002"/>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524-4534-8A7D-52183B5414E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524-4534-8A7D-52183B5414E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524-4534-8A7D-52183B5414E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524-4534-8A7D-52183B5414E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524-4534-8A7D-52183B5414E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D1-443D-81BB-9C6DC1008D31}"/>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D1-443D-81BB-9C6DC1008D31}"/>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D1-443D-81BB-9C6DC1008D31}"/>
            </c:ext>
          </c:extLst>
        </c:ser>
        <c:dLbls>
          <c:showLegendKey val="0"/>
          <c:showVal val="0"/>
          <c:showCatName val="0"/>
          <c:showSerName val="0"/>
          <c:showPercent val="0"/>
          <c:showBubbleSize val="0"/>
        </c:dLbls>
        <c:gapWidth val="219"/>
        <c:overlap val="-27"/>
        <c:axId val="134869888"/>
        <c:axId val="134304704"/>
      </c:barChart>
      <c:catAx>
        <c:axId val="134869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304704"/>
        <c:crosses val="autoZero"/>
        <c:auto val="1"/>
        <c:lblAlgn val="ctr"/>
        <c:lblOffset val="100"/>
        <c:noMultiLvlLbl val="0"/>
      </c:catAx>
      <c:valAx>
        <c:axId val="13430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869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9EBFC7-A049-4206-ABF1-24CDF6F863B0}"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2AF5B60-B2CA-4447-9E70-B413842460E7}" type="slidenum">
              <a:rPr lang="en-US" smtClean="0"/>
              <a:t>‹#›</a:t>
            </a:fld>
            <a:endParaRPr lang="en-US"/>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EBFC7-A049-4206-ABF1-24CDF6F863B0}"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F5B60-B2CA-4447-9E70-B413842460E7}"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9EBFC7-A049-4206-ABF1-24CDF6F863B0}"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F5B60-B2CA-4447-9E70-B413842460E7}"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9EBFC7-A049-4206-ABF1-24CDF6F863B0}"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F5B60-B2CA-4447-9E70-B413842460E7}"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39EBFC7-A049-4206-ABF1-24CDF6F863B0}" type="datetimeFigureOut">
              <a:rPr lang="en-US" smtClean="0"/>
              <a:t>3/6/2017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2AF5B60-B2CA-4447-9E70-B413842460E7}"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9EBFC7-A049-4206-ABF1-24CDF6F863B0}"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F5B60-B2CA-4447-9E70-B413842460E7}"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9EBFC7-A049-4206-ABF1-24CDF6F863B0}" type="datetimeFigureOut">
              <a:rPr lang="en-US"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F5B60-B2CA-4447-9E70-B413842460E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9EBFC7-A049-4206-ABF1-24CDF6F863B0}" type="datetimeFigureOut">
              <a:rPr lang="en-US"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F5B60-B2CA-4447-9E70-B413842460E7}"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EBFC7-A049-4206-ABF1-24CDF6F863B0}" type="datetimeFigureOut">
              <a:rPr lang="en-US"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F5B60-B2CA-4447-9E70-B413842460E7}" type="slidenum">
              <a:rPr lang="en-US" smtClean="0"/>
              <a:t>‹#›</a:t>
            </a:fld>
            <a:endParaRPr lang="en-US"/>
          </a:p>
        </p:txBody>
      </p:sp>
    </p:spTree>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EBFC7-A049-4206-ABF1-24CDF6F863B0}"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2AF5B60-B2CA-4447-9E70-B413842460E7}" type="slidenum">
              <a:rPr lang="en-US" smtClean="0"/>
              <a:t>‹#›</a:t>
            </a:fld>
            <a:endParaRPr lang="en-US"/>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EBFC7-A049-4206-ABF1-24CDF6F863B0}" type="datetimeFigureOut">
              <a:rPr lang="en-US" smtClean="0"/>
              <a:t>3/6/2017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2AF5B60-B2CA-4447-9E70-B413842460E7}"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39EBFC7-A049-4206-ABF1-24CDF6F863B0}" type="datetimeFigureOut">
              <a:rPr lang="en-US" smtClean="0"/>
              <a:t>3/6/2017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2AF5B60-B2CA-4447-9E70-B413842460E7}" type="slidenum">
              <a:rPr lang="en-US" smtClean="0"/>
              <a:t>‹#›</a:t>
            </a:fld>
            <a:endParaRPr lang="en-US"/>
          </a:p>
        </p:txBody>
      </p:sp>
    </p:spTree>
    <p:extLst>
      <p:ext uri="{BB962C8B-B14F-4D97-AF65-F5344CB8AC3E}">
        <p14:creationId xmlns:p14="http://schemas.microsoft.com/office/powerpoint/2010/main" val="71865056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chart" Target="../charts/chart2.x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zh-CN" altLang="en-US" dirty="0" smtClean="0"/>
              <a:t> </a:t>
            </a:r>
            <a:r>
              <a:rPr lang="en-US" altLang="zh-CN" dirty="0" err="1" smtClean="0">
                <a:solidFill>
                  <a:srgbClr val="FFC000"/>
                </a:solidFill>
              </a:rPr>
              <a:t>yWY</a:t>
            </a:r>
            <a:r>
              <a:rPr lang="zh-CN" altLang="en-US" dirty="0" smtClean="0"/>
              <a:t> </a:t>
            </a:r>
            <a:r>
              <a:rPr lang="en-US" altLang="zh-CN" dirty="0" smtClean="0"/>
              <a:t>Pet</a:t>
            </a:r>
            <a:r>
              <a:rPr lang="zh-CN" altLang="en-US" dirty="0" smtClean="0"/>
              <a:t> </a:t>
            </a:r>
            <a:r>
              <a:rPr lang="en-US" altLang="zh-CN" dirty="0" smtClean="0"/>
              <a:t>Store</a:t>
            </a:r>
            <a:endParaRPr lang="en-US" dirty="0"/>
          </a:p>
        </p:txBody>
      </p:sp>
      <p:sp>
        <p:nvSpPr>
          <p:cNvPr id="12" name="Text Placeholder 11"/>
          <p:cNvSpPr>
            <a:spLocks noGrp="1"/>
          </p:cNvSpPr>
          <p:nvPr>
            <p:ph type="body" idx="1"/>
          </p:nvPr>
        </p:nvSpPr>
        <p:spPr/>
        <p:txBody>
          <a:bodyPr>
            <a:normAutofit/>
          </a:bodyPr>
          <a:lstStyle/>
          <a:p>
            <a:r>
              <a:rPr lang="en-US" altLang="zh-CN" sz="3200" dirty="0" smtClean="0"/>
              <a:t>Give</a:t>
            </a:r>
            <a:r>
              <a:rPr lang="zh-CN" altLang="en-US" sz="3200" dirty="0" smtClean="0"/>
              <a:t> </a:t>
            </a:r>
            <a:r>
              <a:rPr lang="en-US" altLang="zh-CN" sz="3200" dirty="0" smtClean="0"/>
              <a:t>your</a:t>
            </a:r>
            <a:r>
              <a:rPr lang="zh-CN" altLang="en-US" sz="3200" dirty="0" smtClean="0"/>
              <a:t>  </a:t>
            </a:r>
            <a:r>
              <a:rPr lang="en-US" altLang="zh-CN" sz="3200" dirty="0" smtClean="0"/>
              <a:t>cute</a:t>
            </a:r>
            <a:r>
              <a:rPr lang="zh-CN" altLang="en-US" sz="3200" dirty="0" smtClean="0"/>
              <a:t> </a:t>
            </a:r>
            <a:r>
              <a:rPr lang="en-US" altLang="zh-CN" sz="3200" dirty="0" smtClean="0"/>
              <a:t>pet</a:t>
            </a:r>
            <a:r>
              <a:rPr lang="zh-CN" altLang="en-US" sz="3200" dirty="0" smtClean="0"/>
              <a:t> </a:t>
            </a:r>
            <a:r>
              <a:rPr lang="en-US" altLang="zh-CN" sz="3200" dirty="0" smtClean="0"/>
              <a:t>a</a:t>
            </a:r>
            <a:r>
              <a:rPr lang="zh-CN" altLang="en-US" sz="3200" dirty="0" smtClean="0"/>
              <a:t> </a:t>
            </a:r>
            <a:r>
              <a:rPr lang="en-US" altLang="zh-CN" sz="3200" dirty="0" smtClean="0"/>
              <a:t>different</a:t>
            </a:r>
            <a:r>
              <a:rPr lang="zh-CN" altLang="en-US" sz="3200" dirty="0" smtClean="0"/>
              <a:t> </a:t>
            </a:r>
            <a:r>
              <a:rPr lang="en-US" altLang="zh-CN" sz="3200" dirty="0" smtClean="0"/>
              <a:t>feeling</a:t>
            </a:r>
            <a:r>
              <a:rPr lang="zh-CN" altLang="en-US" sz="3200" dirty="0" smtClean="0"/>
              <a:t> ！</a:t>
            </a:r>
            <a:endParaRPr lang="en-US" sz="3200" dirty="0"/>
          </a:p>
        </p:txBody>
      </p:sp>
    </p:spTree>
    <p:extLst>
      <p:ext uri="{BB962C8B-B14F-4D97-AF65-F5344CB8AC3E}">
        <p14:creationId xmlns:p14="http://schemas.microsoft.com/office/powerpoint/2010/main" val="1885798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1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499" y="1202994"/>
            <a:ext cx="10522960" cy="3520440"/>
          </a:xfrm>
        </p:spPr>
        <p:txBody>
          <a:bodyPr>
            <a:normAutofit fontScale="90000"/>
          </a:bodyPr>
          <a:lstStyle/>
          <a:p>
            <a:r>
              <a:rPr lang="en-US" dirty="0"/>
              <a:t> Medical care </a:t>
            </a:r>
            <a:r>
              <a:rPr lang="en-US" dirty="0" smtClean="0"/>
              <a:t/>
            </a:r>
            <a:br>
              <a:rPr lang="en-US" dirty="0" smtClean="0"/>
            </a:br>
            <a:r>
              <a:rPr lang="en-US" dirty="0" smtClean="0"/>
              <a:t> </a:t>
            </a:r>
            <a:r>
              <a:rPr lang="en-US" dirty="0"/>
              <a:t>Healthy diet </a:t>
            </a:r>
            <a:r>
              <a:rPr lang="en-US" dirty="0" smtClean="0"/>
              <a:t/>
            </a:r>
            <a:br>
              <a:rPr lang="en-US" dirty="0" smtClean="0"/>
            </a:br>
            <a:r>
              <a:rPr lang="en-US" dirty="0" smtClean="0"/>
              <a:t> </a:t>
            </a:r>
            <a:r>
              <a:rPr lang="en-US" dirty="0"/>
              <a:t>Money plan </a:t>
            </a:r>
            <a:r>
              <a:rPr lang="en-US" dirty="0" smtClean="0"/>
              <a:t/>
            </a:r>
            <a:br>
              <a:rPr lang="en-US" dirty="0" smtClean="0"/>
            </a:br>
            <a:r>
              <a:rPr lang="en-US" dirty="0" smtClean="0"/>
              <a:t> </a:t>
            </a:r>
            <a:r>
              <a:rPr lang="en-US" dirty="0"/>
              <a:t>Good After-sales service </a:t>
            </a:r>
          </a:p>
        </p:txBody>
      </p:sp>
      <p:sp>
        <p:nvSpPr>
          <p:cNvPr id="3" name="Text Placeholder 2"/>
          <p:cNvSpPr>
            <a:spLocks noGrp="1"/>
          </p:cNvSpPr>
          <p:nvPr>
            <p:ph type="body" idx="1"/>
          </p:nvPr>
        </p:nvSpPr>
        <p:spPr>
          <a:xfrm>
            <a:off x="671510" y="5533012"/>
            <a:ext cx="9052560" cy="1066800"/>
          </a:xfrm>
        </p:spPr>
        <p:txBody>
          <a:bodyPr>
            <a:normAutofit/>
          </a:bodyPr>
          <a:lstStyle/>
          <a:p>
            <a:r>
              <a:rPr lang="en-US" altLang="zh-CN" sz="4400" dirty="0" smtClean="0">
                <a:solidFill>
                  <a:schemeClr val="accent6"/>
                </a:solidFill>
                <a:latin typeface="DecoType Naskh" charset="-78"/>
                <a:ea typeface="DecoType Naskh" charset="-78"/>
                <a:cs typeface="DecoType Naskh" charset="-78"/>
              </a:rPr>
              <a:t>WHAT</a:t>
            </a:r>
            <a:r>
              <a:rPr lang="zh-CN" altLang="en-US" sz="4400" dirty="0" smtClean="0">
                <a:solidFill>
                  <a:schemeClr val="accent6"/>
                </a:solidFill>
                <a:latin typeface="DecoType Naskh" charset="-78"/>
                <a:ea typeface="DecoType Naskh" charset="-78"/>
                <a:cs typeface="DecoType Naskh" charset="-78"/>
              </a:rPr>
              <a:t> </a:t>
            </a:r>
            <a:r>
              <a:rPr lang="en-US" altLang="zh-CN" sz="4400" dirty="0" smtClean="0">
                <a:solidFill>
                  <a:schemeClr val="accent6"/>
                </a:solidFill>
                <a:latin typeface="DecoType Naskh" charset="-78"/>
                <a:ea typeface="DecoType Naskh" charset="-78"/>
                <a:cs typeface="DecoType Naskh" charset="-78"/>
              </a:rPr>
              <a:t>DO</a:t>
            </a:r>
            <a:r>
              <a:rPr lang="zh-CN" altLang="en-US" sz="4400" dirty="0">
                <a:solidFill>
                  <a:schemeClr val="accent6"/>
                </a:solidFill>
                <a:latin typeface="DecoType Naskh" charset="-78"/>
                <a:ea typeface="DecoType Naskh" charset="-78"/>
                <a:cs typeface="DecoType Naskh" charset="-78"/>
              </a:rPr>
              <a:t> </a:t>
            </a:r>
            <a:r>
              <a:rPr lang="en-US" altLang="zh-CN" sz="4400" dirty="0" smtClean="0">
                <a:solidFill>
                  <a:schemeClr val="accent6"/>
                </a:solidFill>
                <a:latin typeface="DecoType Naskh" charset="-78"/>
                <a:ea typeface="DecoType Naskh" charset="-78"/>
                <a:cs typeface="DecoType Naskh" charset="-78"/>
              </a:rPr>
              <a:t>WE</a:t>
            </a:r>
            <a:r>
              <a:rPr lang="zh-CN" altLang="en-US" sz="4400" dirty="0" smtClean="0">
                <a:solidFill>
                  <a:schemeClr val="accent6"/>
                </a:solidFill>
                <a:latin typeface="DecoType Naskh" charset="-78"/>
                <a:ea typeface="DecoType Naskh" charset="-78"/>
                <a:cs typeface="DecoType Naskh" charset="-78"/>
              </a:rPr>
              <a:t> </a:t>
            </a:r>
            <a:r>
              <a:rPr lang="en-US" altLang="zh-CN" sz="4400" dirty="0" smtClean="0">
                <a:solidFill>
                  <a:schemeClr val="accent6"/>
                </a:solidFill>
                <a:latin typeface="DecoType Naskh" charset="-78"/>
                <a:ea typeface="DecoType Naskh" charset="-78"/>
                <a:cs typeface="DecoType Naskh" charset="-78"/>
              </a:rPr>
              <a:t>SUPPORT</a:t>
            </a:r>
            <a:r>
              <a:rPr lang="zh-CN" altLang="en-US" sz="4400" dirty="0" smtClean="0">
                <a:solidFill>
                  <a:schemeClr val="accent6"/>
                </a:solidFill>
                <a:latin typeface="DecoType Naskh" charset="-78"/>
                <a:ea typeface="DecoType Naskh" charset="-78"/>
                <a:cs typeface="DecoType Naskh" charset="-78"/>
              </a:rPr>
              <a:t>？</a:t>
            </a:r>
            <a:endParaRPr lang="en-US" sz="4400" dirty="0">
              <a:solidFill>
                <a:schemeClr val="accent6"/>
              </a:solidFill>
              <a:latin typeface="DecoType Naskh" charset="-78"/>
              <a:ea typeface="DecoType Naskh" charset="-78"/>
              <a:cs typeface="DecoType Naskh" charset="-78"/>
            </a:endParaRPr>
          </a:p>
        </p:txBody>
      </p:sp>
    </p:spTree>
    <p:extLst>
      <p:ext uri="{BB962C8B-B14F-4D97-AF65-F5344CB8AC3E}">
        <p14:creationId xmlns:p14="http://schemas.microsoft.com/office/powerpoint/2010/main" val="126248951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265" y="444711"/>
            <a:ext cx="4345184" cy="1384089"/>
          </a:xfrm>
        </p:spPr>
        <p:txBody>
          <a:bodyPr/>
          <a:lstStyle/>
          <a:p>
            <a:r>
              <a:rPr lang="en-US" altLang="zh-CN" dirty="0" smtClean="0"/>
              <a:t>conclusion</a:t>
            </a:r>
            <a:endParaRPr lang="en-US" dirty="0"/>
          </a:p>
        </p:txBody>
      </p:sp>
      <p:sp>
        <p:nvSpPr>
          <p:cNvPr id="3" name="Text Placeholder 2"/>
          <p:cNvSpPr>
            <a:spLocks noGrp="1"/>
          </p:cNvSpPr>
          <p:nvPr>
            <p:ph type="body" idx="1"/>
          </p:nvPr>
        </p:nvSpPr>
        <p:spPr>
          <a:xfrm>
            <a:off x="2165774" y="2163337"/>
            <a:ext cx="9052560" cy="3923519"/>
          </a:xfrm>
        </p:spPr>
        <p:txBody>
          <a:bodyPr>
            <a:normAutofit/>
          </a:bodyPr>
          <a:lstStyle/>
          <a:p>
            <a:r>
              <a:rPr lang="en-US" sz="2800" b="1" dirty="0"/>
              <a:t>If</a:t>
            </a:r>
            <a:r>
              <a:rPr lang="en-US" sz="2800" dirty="0"/>
              <a:t> you choose YWY, </a:t>
            </a:r>
            <a:endParaRPr lang="en-US" sz="2800" dirty="0" smtClean="0"/>
          </a:p>
          <a:p>
            <a:r>
              <a:rPr lang="en-US" sz="2800" dirty="0" smtClean="0"/>
              <a:t>you </a:t>
            </a:r>
            <a:r>
              <a:rPr lang="en-US" sz="2800" dirty="0"/>
              <a:t>can enjoy the new type of way to have pets. </a:t>
            </a:r>
            <a:endParaRPr lang="en-US" sz="2800" dirty="0" smtClean="0"/>
          </a:p>
          <a:p>
            <a:r>
              <a:rPr lang="en-US" sz="2800" dirty="0" smtClean="0"/>
              <a:t>Your </a:t>
            </a:r>
            <a:r>
              <a:rPr lang="en-US" sz="2800" dirty="0"/>
              <a:t>lovely pet will get the best care, the warmest place and the most healthy diet.</a:t>
            </a:r>
          </a:p>
        </p:txBody>
      </p:sp>
    </p:spTree>
    <p:extLst>
      <p:ext uri="{BB962C8B-B14F-4D97-AF65-F5344CB8AC3E}">
        <p14:creationId xmlns:p14="http://schemas.microsoft.com/office/powerpoint/2010/main" val="15229134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128" y="1225296"/>
            <a:ext cx="6734276" cy="379569"/>
          </a:xfrm>
        </p:spPr>
        <p:txBody>
          <a:bodyPr>
            <a:noAutofit/>
          </a:bodyPr>
          <a:lstStyle/>
          <a:p>
            <a:r>
              <a:rPr lang="en-US" altLang="zh-CN" sz="4400" dirty="0" smtClean="0"/>
              <a:t>Introduction</a:t>
            </a:r>
            <a:endParaRPr lang="en-US" sz="4400" dirty="0"/>
          </a:p>
        </p:txBody>
      </p:sp>
      <p:sp>
        <p:nvSpPr>
          <p:cNvPr id="3" name="Text Placeholder 2"/>
          <p:cNvSpPr>
            <a:spLocks noGrp="1"/>
          </p:cNvSpPr>
          <p:nvPr>
            <p:ph type="body" idx="1"/>
          </p:nvPr>
        </p:nvSpPr>
        <p:spPr>
          <a:xfrm>
            <a:off x="8510590" y="1604865"/>
            <a:ext cx="3413932" cy="3810187"/>
          </a:xfrm>
        </p:spPr>
        <p:txBody>
          <a:bodyPr/>
          <a:lstStyle/>
          <a:p>
            <a:r>
              <a:rPr lang="en-US" dirty="0"/>
              <a:t>Phone</a:t>
            </a:r>
            <a:r>
              <a:rPr lang="zh-CN" altLang="en-US" dirty="0"/>
              <a:t>：</a:t>
            </a:r>
            <a:r>
              <a:rPr lang="en-US" dirty="0"/>
              <a:t>509-964-6700                                                            </a:t>
            </a:r>
            <a:endParaRPr lang="en-US" dirty="0" smtClean="0"/>
          </a:p>
          <a:p>
            <a:r>
              <a:rPr lang="en-US" dirty="0" smtClean="0"/>
              <a:t>Email</a:t>
            </a:r>
            <a:r>
              <a:rPr lang="zh-CN" altLang="en-US" dirty="0"/>
              <a:t>：</a:t>
            </a:r>
            <a:r>
              <a:rPr lang="en-US" dirty="0"/>
              <a:t>876283486@qq.com</a:t>
            </a:r>
          </a:p>
          <a:p>
            <a:endParaRPr lang="en-US" dirty="0"/>
          </a:p>
          <a:p>
            <a:r>
              <a:rPr lang="en-US" dirty="0" smtClean="0"/>
              <a:t>CWU</a:t>
            </a:r>
            <a:endParaRPr lang="en-US" dirty="0"/>
          </a:p>
          <a:p>
            <a:r>
              <a:rPr lang="en-US" dirty="0"/>
              <a:t>400 E. University Way </a:t>
            </a:r>
          </a:p>
          <a:p>
            <a:r>
              <a:rPr lang="en-US" dirty="0"/>
              <a:t>Ellensburg, WA 98926</a:t>
            </a:r>
          </a:p>
          <a:p>
            <a:endParaRPr lang="en-US" dirty="0" smtClean="0"/>
          </a:p>
          <a:p>
            <a:endParaRPr lang="en-US" dirty="0"/>
          </a:p>
        </p:txBody>
      </p:sp>
      <p:sp>
        <p:nvSpPr>
          <p:cNvPr id="5" name="TextBox 4"/>
          <p:cNvSpPr txBox="1"/>
          <p:nvPr/>
        </p:nvSpPr>
        <p:spPr>
          <a:xfrm>
            <a:off x="2167128" y="2183363"/>
            <a:ext cx="4606896" cy="1200329"/>
          </a:xfrm>
          <a:prstGeom prst="rect">
            <a:avLst/>
          </a:prstGeom>
          <a:noFill/>
        </p:spPr>
        <p:txBody>
          <a:bodyPr wrap="square" rtlCol="0">
            <a:spAutoFit/>
          </a:bodyPr>
          <a:lstStyle/>
          <a:p>
            <a:r>
              <a:rPr lang="en-US" altLang="zh-CN" dirty="0" smtClean="0"/>
              <a:t>A</a:t>
            </a:r>
            <a:r>
              <a:rPr lang="zh-CN" altLang="en-US" dirty="0" smtClean="0"/>
              <a:t> </a:t>
            </a:r>
            <a:r>
              <a:rPr lang="en-US" altLang="zh-CN" dirty="0" smtClean="0"/>
              <a:t>new</a:t>
            </a:r>
            <a:r>
              <a:rPr lang="zh-CN" altLang="en-US" dirty="0"/>
              <a:t> </a:t>
            </a:r>
            <a:r>
              <a:rPr lang="en-US" altLang="zh-CN" dirty="0" smtClean="0"/>
              <a:t>kind of business </a:t>
            </a:r>
          </a:p>
          <a:p>
            <a:endParaRPr lang="en-US" dirty="0"/>
          </a:p>
          <a:p>
            <a:r>
              <a:rPr lang="en-US" dirty="0" smtClean="0"/>
              <a:t>The store which can help you take care of everything about your pets</a:t>
            </a:r>
            <a:endParaRPr lang="en-US" dirty="0"/>
          </a:p>
        </p:txBody>
      </p:sp>
    </p:spTree>
    <p:extLst>
      <p:ext uri="{BB962C8B-B14F-4D97-AF65-F5344CB8AC3E}">
        <p14:creationId xmlns:p14="http://schemas.microsoft.com/office/powerpoint/2010/main" val="17560651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ircle(in)">
                                      <p:cBhvr>
                                        <p:cTn id="4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paying more attention to the quality of toys, clothes and food will be helpful to the sales volume </a:t>
            </a:r>
          </a:p>
        </p:txBody>
      </p:sp>
      <p:sp>
        <p:nvSpPr>
          <p:cNvPr id="3" name="Text Placeholder 2"/>
          <p:cNvSpPr>
            <a:spLocks noGrp="1"/>
          </p:cNvSpPr>
          <p:nvPr>
            <p:ph type="body" idx="1"/>
          </p:nvPr>
        </p:nvSpPr>
        <p:spPr>
          <a:xfrm>
            <a:off x="1429793" y="1225296"/>
            <a:ext cx="9052560" cy="1066800"/>
          </a:xfrm>
        </p:spPr>
        <p:txBody>
          <a:bodyPr>
            <a:normAutofit/>
          </a:bodyPr>
          <a:lstStyle/>
          <a:p>
            <a:r>
              <a:rPr lang="en-US" altLang="zh-CN" sz="3600" dirty="0" smtClean="0"/>
              <a:t>MARKET</a:t>
            </a:r>
            <a:r>
              <a:rPr lang="zh-CN" altLang="en-US" sz="3600" dirty="0" smtClean="0"/>
              <a:t> </a:t>
            </a:r>
            <a:r>
              <a:rPr lang="en-US" altLang="zh-CN" sz="3600" dirty="0" smtClean="0"/>
              <a:t>SEARCH</a:t>
            </a:r>
            <a:endParaRPr lang="en-US" sz="3600" dirty="0"/>
          </a:p>
        </p:txBody>
      </p:sp>
    </p:spTree>
    <p:extLst>
      <p:ext uri="{BB962C8B-B14F-4D97-AF65-F5344CB8AC3E}">
        <p14:creationId xmlns:p14="http://schemas.microsoft.com/office/powerpoint/2010/main" val="13191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2" presetClass="emph" presetSubtype="0" fill="hold" grpId="0" nodeType="clickEffect">
                                  <p:stCondLst>
                                    <p:cond delay="0"/>
                                  </p:stCondLst>
                                  <p:childTnLst>
                                    <p:animClr clrSpc="hsl" dir="cw">
                                      <p:cBhvr override="childStyle">
                                        <p:cTn id="10" dur="500" fill="hold"/>
                                        <p:tgtEl>
                                          <p:spTgt spid="2"/>
                                        </p:tgtEl>
                                        <p:attrNameLst>
                                          <p:attrName>style.color</p:attrName>
                                        </p:attrNameLst>
                                      </p:cBhvr>
                                      <p:by>
                                        <p:hsl h="-7200000" s="0" l="0"/>
                                      </p:by>
                                    </p:animClr>
                                    <p:animClr clrSpc="hsl" dir="cw">
                                      <p:cBhvr>
                                        <p:cTn id="11" dur="500" fill="hold"/>
                                        <p:tgtEl>
                                          <p:spTgt spid="2"/>
                                        </p:tgtEl>
                                        <p:attrNameLst>
                                          <p:attrName>fillcolor</p:attrName>
                                        </p:attrNameLst>
                                      </p:cBhvr>
                                      <p:by>
                                        <p:hsl h="-7200000" s="0" l="0"/>
                                      </p:by>
                                    </p:animClr>
                                    <p:animClr clrSpc="hsl" dir="cw">
                                      <p:cBhvr>
                                        <p:cTn id="12" dur="500" fill="hold"/>
                                        <p:tgtEl>
                                          <p:spTgt spid="2"/>
                                        </p:tgtEl>
                                        <p:attrNameLst>
                                          <p:attrName>stroke.color</p:attrName>
                                        </p:attrNameLst>
                                      </p:cBhvr>
                                      <p:by>
                                        <p:hsl h="-7200000" s="0" l="0"/>
                                      </p:by>
                                    </p:animClr>
                                    <p:set>
                                      <p:cBhvr>
                                        <p:cTn id="13"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Although </a:t>
            </a:r>
            <a:r>
              <a:rPr lang="en-US" sz="4800" dirty="0"/>
              <a:t>big pet market might have more spaces and options, small individual stores have their own customers and special places </a:t>
            </a:r>
          </a:p>
        </p:txBody>
      </p:sp>
      <p:sp>
        <p:nvSpPr>
          <p:cNvPr id="4" name="Text Placeholder 2"/>
          <p:cNvSpPr txBox="1">
            <a:spLocks/>
          </p:cNvSpPr>
          <p:nvPr/>
        </p:nvSpPr>
        <p:spPr>
          <a:xfrm>
            <a:off x="1429793" y="1225296"/>
            <a:ext cx="9052560" cy="10668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r>
              <a:rPr lang="en-US" altLang="zh-CN" sz="3600" smtClean="0"/>
              <a:t>MARKET</a:t>
            </a:r>
            <a:r>
              <a:rPr lang="zh-CN" altLang="en-US" sz="3600" smtClean="0"/>
              <a:t> </a:t>
            </a:r>
            <a:r>
              <a:rPr lang="en-US" altLang="zh-CN" sz="3600" smtClean="0"/>
              <a:t>SEARCH</a:t>
            </a:r>
            <a:endParaRPr lang="en-US" sz="3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483876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adapt the veterinary’s </a:t>
            </a:r>
            <a:r>
              <a:rPr lang="en-US" sz="6000" dirty="0" err="1" smtClean="0"/>
              <a:t>idea</a:t>
            </a:r>
            <a:r>
              <a:rPr lang="en-US" altLang="zh-CN" sz="6000" dirty="0" err="1" smtClean="0"/>
              <a:t>r</a:t>
            </a:r>
            <a:r>
              <a:rPr lang="en-US" sz="6000" dirty="0" smtClean="0"/>
              <a:t> </a:t>
            </a:r>
            <a:endParaRPr lang="en-US" sz="6000" dirty="0"/>
          </a:p>
        </p:txBody>
      </p:sp>
      <p:sp>
        <p:nvSpPr>
          <p:cNvPr id="4" name="Text Placeholder 2"/>
          <p:cNvSpPr txBox="1">
            <a:spLocks/>
          </p:cNvSpPr>
          <p:nvPr/>
        </p:nvSpPr>
        <p:spPr>
          <a:xfrm>
            <a:off x="1429793" y="1225296"/>
            <a:ext cx="9052560" cy="10668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r>
              <a:rPr lang="en-US" altLang="zh-CN" sz="3600" smtClean="0"/>
              <a:t>MARKET</a:t>
            </a:r>
            <a:r>
              <a:rPr lang="zh-CN" altLang="en-US" sz="3600" smtClean="0"/>
              <a:t> </a:t>
            </a:r>
            <a:r>
              <a:rPr lang="en-US" altLang="zh-CN" sz="3600" smtClean="0"/>
              <a:t>SEARCH</a:t>
            </a:r>
            <a:endParaRPr lang="en-US" sz="3600" dirty="0"/>
          </a:p>
        </p:txBody>
      </p:sp>
    </p:spTree>
    <p:extLst>
      <p:ext uri="{BB962C8B-B14F-4D97-AF65-F5344CB8AC3E}">
        <p14:creationId xmlns:p14="http://schemas.microsoft.com/office/powerpoint/2010/main" val="151529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939" y="1315992"/>
            <a:ext cx="9043865" cy="3520440"/>
          </a:xfrm>
        </p:spPr>
        <p:txBody>
          <a:bodyPr>
            <a:noAutofit/>
          </a:bodyPr>
          <a:lstStyle/>
          <a:p>
            <a:r>
              <a:rPr lang="en-US" sz="2800" dirty="0"/>
              <a:t>Pets are always the way to give people happiness. However, many people don’t always have a chance to raise them. For example, students who live in dorm will prohibited to take animals home except emotional support animals, because it will disturb others or cause some hygiene issue. Besides, there is a kind of people who love animals but have a disability to be close to animals. </a:t>
            </a:r>
          </a:p>
        </p:txBody>
      </p:sp>
      <p:sp>
        <p:nvSpPr>
          <p:cNvPr id="3" name="Text Placeholder 2"/>
          <p:cNvSpPr>
            <a:spLocks noGrp="1"/>
          </p:cNvSpPr>
          <p:nvPr>
            <p:ph type="body" idx="1"/>
          </p:nvPr>
        </p:nvSpPr>
        <p:spPr>
          <a:xfrm>
            <a:off x="1898144" y="782592"/>
            <a:ext cx="9052560" cy="1066800"/>
          </a:xfrm>
        </p:spPr>
        <p:txBody>
          <a:bodyPr>
            <a:normAutofit/>
          </a:bodyPr>
          <a:lstStyle/>
          <a:p>
            <a:r>
              <a:rPr lang="en-US" altLang="zh-CN" sz="3200" b="1" dirty="0" smtClean="0"/>
              <a:t>WHY</a:t>
            </a:r>
            <a:r>
              <a:rPr lang="zh-CN" altLang="en-US" sz="3200" b="1" dirty="0" smtClean="0"/>
              <a:t> </a:t>
            </a:r>
            <a:r>
              <a:rPr lang="en-US" altLang="zh-CN" sz="3200" b="1" dirty="0" smtClean="0"/>
              <a:t>YWY</a:t>
            </a:r>
            <a:r>
              <a:rPr lang="zh-CN" altLang="en-US" sz="3200" b="1" dirty="0" smtClean="0"/>
              <a:t> </a:t>
            </a:r>
            <a:r>
              <a:rPr lang="en-US" altLang="zh-CN" sz="3200" b="1" dirty="0" smtClean="0"/>
              <a:t>SET</a:t>
            </a:r>
            <a:r>
              <a:rPr lang="zh-CN" altLang="en-US" sz="3200" b="1" dirty="0" smtClean="0"/>
              <a:t> </a:t>
            </a:r>
            <a:r>
              <a:rPr lang="en-US" altLang="zh-CN" sz="3200" b="1" dirty="0" smtClean="0"/>
              <a:t>UP</a:t>
            </a:r>
            <a:r>
              <a:rPr lang="zh-CN" altLang="en-US" sz="3200" b="1" dirty="0" smtClean="0"/>
              <a:t>？</a:t>
            </a:r>
            <a:endParaRPr lang="en-US" sz="3200" b="1" dirty="0"/>
          </a:p>
        </p:txBody>
      </p:sp>
    </p:spTree>
    <p:extLst>
      <p:ext uri="{BB962C8B-B14F-4D97-AF65-F5344CB8AC3E}">
        <p14:creationId xmlns:p14="http://schemas.microsoft.com/office/powerpoint/2010/main" val="547654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3"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
                                        <p:tgtEl>
                                          <p:spTgt spid="2"/>
                                        </p:tgtEl>
                                      </p:cBhvr>
                                    </p:animEffect>
                                    <p:anim calcmode="lin" valueType="num">
                                      <p:cBhvr>
                                        <p:cTn id="16" dur="400" fill="hold"/>
                                        <p:tgtEl>
                                          <p:spTgt spid="2"/>
                                        </p:tgtEl>
                                        <p:attrNameLst>
                                          <p:attrName>ppt_x</p:attrName>
                                        </p:attrNameLst>
                                      </p:cBhvr>
                                      <p:tavLst>
                                        <p:tav tm="0">
                                          <p:val>
                                            <p:strVal val="#ppt_x"/>
                                          </p:val>
                                        </p:tav>
                                        <p:tav tm="100000">
                                          <p:val>
                                            <p:strVal val="#ppt_x"/>
                                          </p:val>
                                        </p:tav>
                                      </p:tavLst>
                                    </p:anim>
                                    <p:anim calcmode="lin" valueType="num">
                                      <p:cBhvr>
                                        <p:cTn id="17" dur="400" fill="hold"/>
                                        <p:tgtEl>
                                          <p:spTgt spid="2"/>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9504524"/>
              </p:ext>
            </p:extLst>
          </p:nvPr>
        </p:nvGraphicFramePr>
        <p:xfrm>
          <a:off x="2592546" y="2047665"/>
          <a:ext cx="7449015" cy="4039191"/>
        </p:xfrm>
        <a:graphic>
          <a:graphicData uri="http://schemas.openxmlformats.org/drawingml/2006/table">
            <a:tbl>
              <a:tblPr>
                <a:tableStyleId>{5C22544A-7EE6-4342-B048-85BDC9FD1C3A}</a:tableStyleId>
              </a:tblPr>
              <a:tblGrid>
                <a:gridCol w="1410347">
                  <a:extLst>
                    <a:ext uri="{9D8B030D-6E8A-4147-A177-3AD203B41FA5}">
                      <a16:colId xmlns:a16="http://schemas.microsoft.com/office/drawing/2014/main" val="20000"/>
                    </a:ext>
                  </a:extLst>
                </a:gridCol>
                <a:gridCol w="1450075">
                  <a:extLst>
                    <a:ext uri="{9D8B030D-6E8A-4147-A177-3AD203B41FA5}">
                      <a16:colId xmlns:a16="http://schemas.microsoft.com/office/drawing/2014/main" val="20001"/>
                    </a:ext>
                  </a:extLst>
                </a:gridCol>
                <a:gridCol w="1410347">
                  <a:extLst>
                    <a:ext uri="{9D8B030D-6E8A-4147-A177-3AD203B41FA5}">
                      <a16:colId xmlns:a16="http://schemas.microsoft.com/office/drawing/2014/main" val="20002"/>
                    </a:ext>
                  </a:extLst>
                </a:gridCol>
                <a:gridCol w="1589123">
                  <a:extLst>
                    <a:ext uri="{9D8B030D-6E8A-4147-A177-3AD203B41FA5}">
                      <a16:colId xmlns:a16="http://schemas.microsoft.com/office/drawing/2014/main" val="20003"/>
                    </a:ext>
                  </a:extLst>
                </a:gridCol>
                <a:gridCol w="1589123">
                  <a:extLst>
                    <a:ext uri="{9D8B030D-6E8A-4147-A177-3AD203B41FA5}">
                      <a16:colId xmlns:a16="http://schemas.microsoft.com/office/drawing/2014/main" val="20004"/>
                    </a:ext>
                  </a:extLst>
                </a:gridCol>
              </a:tblGrid>
              <a:tr h="141835">
                <a:tc>
                  <a:txBody>
                    <a:bodyPr/>
                    <a:lstStyle/>
                    <a:p>
                      <a:pPr algn="l" fontAlgn="b"/>
                      <a:r>
                        <a:rPr lang="en-US" sz="500" u="none" strike="noStrike">
                          <a:effectLst/>
                        </a:rPr>
                        <a:t>FOOD</a:t>
                      </a:r>
                      <a:endParaRPr lang="en-US" sz="500" b="0" i="0" u="none" strike="noStrike">
                        <a:solidFill>
                          <a:srgbClr val="000000"/>
                        </a:solidFill>
                        <a:effectLst/>
                        <a:latin typeface="Arial" charset="0"/>
                      </a:endParaRPr>
                    </a:p>
                  </a:txBody>
                  <a:tcPr marL="3600" marR="3600" marT="3600" marB="0" anchor="b"/>
                </a:tc>
                <a:tc>
                  <a:txBody>
                    <a:bodyPr/>
                    <a:lstStyle/>
                    <a:p>
                      <a:pPr algn="l" fontAlgn="b"/>
                      <a:r>
                        <a:rPr lang="en-US" sz="500" u="none" strike="noStrike">
                          <a:effectLst/>
                        </a:rPr>
                        <a:t>cost of labor used</a:t>
                      </a:r>
                      <a:endParaRPr lang="en-US" sz="500" b="0" i="0" u="none" strike="noStrike">
                        <a:solidFill>
                          <a:srgbClr val="000000"/>
                        </a:solidFill>
                        <a:effectLst/>
                        <a:latin typeface="Arial" charset="0"/>
                      </a:endParaRPr>
                    </a:p>
                  </a:txBody>
                  <a:tcPr marL="3600" marR="3600" marT="3600" marB="0" anchor="b"/>
                </a:tc>
                <a:tc>
                  <a:txBody>
                    <a:bodyPr/>
                    <a:lstStyle/>
                    <a:p>
                      <a:pPr algn="l" fontAlgn="b"/>
                      <a:r>
                        <a:rPr lang="en-US" sz="500" u="none" strike="noStrike">
                          <a:effectLst/>
                        </a:rPr>
                        <a:t>rent  </a:t>
                      </a:r>
                      <a:endParaRPr lang="en-US" sz="500" b="0" i="0" u="none" strike="noStrike">
                        <a:solidFill>
                          <a:srgbClr val="000000"/>
                        </a:solidFill>
                        <a:effectLst/>
                        <a:latin typeface="Arial" charset="0"/>
                      </a:endParaRPr>
                    </a:p>
                  </a:txBody>
                  <a:tcPr marL="3600" marR="3600" marT="3600" marB="0" anchor="b"/>
                </a:tc>
                <a:tc>
                  <a:txBody>
                    <a:bodyPr/>
                    <a:lstStyle/>
                    <a:p>
                      <a:pPr algn="l" fontAlgn="b"/>
                      <a:r>
                        <a:rPr lang="en-US" sz="500" u="none" strike="noStrike">
                          <a:effectLst/>
                        </a:rPr>
                        <a:t>medical fee</a:t>
                      </a:r>
                      <a:endParaRPr lang="en-US" sz="500" b="0" i="0" u="none" strike="noStrike">
                        <a:solidFill>
                          <a:srgbClr val="000000"/>
                        </a:solidFill>
                        <a:effectLst/>
                        <a:latin typeface="Arial" charset="0"/>
                      </a:endParaRPr>
                    </a:p>
                  </a:txBody>
                  <a:tcPr marL="3600" marR="3600" marT="3600" marB="0" anchor="b"/>
                </a:tc>
                <a:tc>
                  <a:txBody>
                    <a:bodyPr/>
                    <a:lstStyle/>
                    <a:p>
                      <a:pPr algn="l" fontAlgn="b"/>
                      <a:r>
                        <a:rPr lang="en-US" sz="500" u="none" strike="noStrike">
                          <a:effectLst/>
                        </a:rPr>
                        <a:t>subtotal</a:t>
                      </a:r>
                      <a:endParaRPr lang="en-US" sz="500" b="0" i="0" u="none" strike="noStrike">
                        <a:solidFill>
                          <a:srgbClr val="000000"/>
                        </a:solidFill>
                        <a:effectLst/>
                        <a:latin typeface="Arial" charset="0"/>
                      </a:endParaRPr>
                    </a:p>
                  </a:txBody>
                  <a:tcPr marL="3600" marR="3600" marT="3600" marB="0" anchor="b"/>
                </a:tc>
                <a:extLst>
                  <a:ext uri="{0D108BD9-81ED-4DB2-BD59-A6C34878D82A}">
                    <a16:rowId xmlns:a16="http://schemas.microsoft.com/office/drawing/2014/main" val="10000"/>
                  </a:ext>
                </a:extLst>
              </a:tr>
              <a:tr h="237592">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1"/>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b"/>
                      <a:r>
                        <a:rPr lang="nb-NO" sz="700" u="none" strike="noStrike">
                          <a:effectLst/>
                        </a:rPr>
                        <a:t>600.00</a:t>
                      </a:r>
                      <a:endParaRPr lang="nb-NO"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600.00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2"/>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3"/>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4"/>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5"/>
                  </a:ext>
                </a:extLst>
              </a:tr>
              <a:tr h="122396">
                <a:tc>
                  <a:txBody>
                    <a:bodyPr/>
                    <a:lstStyle/>
                    <a:p>
                      <a:pPr algn="r" fontAlgn="b"/>
                      <a:r>
                        <a:rPr lang="nb-NO" sz="700" u="none" strike="noStrike">
                          <a:effectLst/>
                        </a:rPr>
                        <a:t>300.00</a:t>
                      </a:r>
                      <a:endParaRPr lang="nb-NO"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300.00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6"/>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7"/>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8"/>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09"/>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0"/>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1"/>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2"/>
                  </a:ext>
                </a:extLst>
              </a:tr>
              <a:tr h="58412">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3"/>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4"/>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5"/>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b"/>
                      <a:r>
                        <a:rPr lang="nb-NO" sz="700" u="none" strike="noStrike">
                          <a:effectLst/>
                        </a:rPr>
                        <a:t>100.00</a:t>
                      </a:r>
                      <a:endParaRPr lang="nb-NO"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100.00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6"/>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7"/>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8"/>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19"/>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0"/>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1"/>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2"/>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3"/>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4"/>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5"/>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6"/>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7"/>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8"/>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29"/>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nb-NO" sz="700" u="none" strike="noStrike">
                          <a:effectLst/>
                        </a:rPr>
                        <a:t>0.00</a:t>
                      </a:r>
                      <a:endParaRPr lang="nb-NO" sz="700" b="0" i="0" u="none" strike="noStrike">
                        <a:solidFill>
                          <a:srgbClr val="000000"/>
                        </a:solidFill>
                        <a:effectLst/>
                        <a:latin typeface="Arial" charset="0"/>
                      </a:endParaRPr>
                    </a:p>
                  </a:txBody>
                  <a:tcPr marL="3600" marR="3600" marT="3600" marB="0" anchor="ctr"/>
                </a:tc>
                <a:extLst>
                  <a:ext uri="{0D108BD9-81ED-4DB2-BD59-A6C34878D82A}">
                    <a16:rowId xmlns:a16="http://schemas.microsoft.com/office/drawing/2014/main" val="10030"/>
                  </a:ext>
                </a:extLst>
              </a:tr>
              <a:tr h="122396">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b"/>
                      <a:r>
                        <a:rPr lang="en-US" sz="700" u="none" strike="noStrike">
                          <a:effectLst/>
                        </a:rPr>
                        <a:t>3,000.00</a:t>
                      </a:r>
                      <a:endParaRPr lang="en-US"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l" fontAlgn="b"/>
                      <a:r>
                        <a:rPr lang="sk-SK" sz="700" u="none" strike="noStrike">
                          <a:effectLst/>
                        </a:rPr>
                        <a:t> </a:t>
                      </a:r>
                      <a:endParaRPr lang="sk-SK" sz="700" b="0" i="0" u="none" strike="noStrike">
                        <a:solidFill>
                          <a:srgbClr val="000000"/>
                        </a:solidFill>
                        <a:effectLst/>
                        <a:latin typeface="Arial" charset="0"/>
                      </a:endParaRPr>
                    </a:p>
                  </a:txBody>
                  <a:tcPr marL="3600" marR="3600" marT="3600" marB="0" anchor="b"/>
                </a:tc>
                <a:tc>
                  <a:txBody>
                    <a:bodyPr/>
                    <a:lstStyle/>
                    <a:p>
                      <a:pPr algn="r" fontAlgn="ctr"/>
                      <a:r>
                        <a:rPr lang="en-US" sz="700" u="none" strike="noStrike" dirty="0">
                          <a:effectLst/>
                        </a:rPr>
                        <a:t>3,000.00</a:t>
                      </a:r>
                      <a:endParaRPr lang="en-US" sz="700" b="0" i="0" u="none" strike="noStrike" dirty="0">
                        <a:solidFill>
                          <a:srgbClr val="000000"/>
                        </a:solidFill>
                        <a:effectLst/>
                        <a:latin typeface="Arial" charset="0"/>
                      </a:endParaRPr>
                    </a:p>
                  </a:txBody>
                  <a:tcPr marL="3600" marR="3600" marT="3600" marB="0" anchor="ctr"/>
                </a:tc>
                <a:extLst>
                  <a:ext uri="{0D108BD9-81ED-4DB2-BD59-A6C34878D82A}">
                    <a16:rowId xmlns:a16="http://schemas.microsoft.com/office/drawing/2014/main" val="10031"/>
                  </a:ext>
                </a:extLst>
              </a:tr>
            </a:tbl>
          </a:graphicData>
        </a:graphic>
      </p:graphicFrame>
      <p:sp>
        <p:nvSpPr>
          <p:cNvPr id="5" name="TextBox 4"/>
          <p:cNvSpPr txBox="1"/>
          <p:nvPr/>
        </p:nvSpPr>
        <p:spPr>
          <a:xfrm>
            <a:off x="1628838" y="780583"/>
            <a:ext cx="9376429" cy="707886"/>
          </a:xfrm>
          <a:prstGeom prst="rect">
            <a:avLst/>
          </a:prstGeom>
          <a:noFill/>
        </p:spPr>
        <p:txBody>
          <a:bodyPr wrap="square" rtlCol="0">
            <a:spAutoFit/>
          </a:bodyPr>
          <a:lstStyle/>
          <a:p>
            <a:r>
              <a:rPr lang="en-US" altLang="zh-CN" sz="4000" dirty="0" smtClean="0"/>
              <a:t>Cost</a:t>
            </a:r>
            <a:r>
              <a:rPr lang="zh-CN" altLang="en-US" sz="4000" dirty="0" smtClean="0"/>
              <a:t>（</a:t>
            </a:r>
            <a:r>
              <a:rPr lang="en-US" altLang="zh-CN" sz="4000" dirty="0" smtClean="0"/>
              <a:t>HOW</a:t>
            </a:r>
            <a:r>
              <a:rPr lang="zh-CN" altLang="en-US" sz="4000" dirty="0" smtClean="0"/>
              <a:t> </a:t>
            </a:r>
            <a:r>
              <a:rPr lang="en-US" altLang="zh-CN" sz="4000" dirty="0" smtClean="0"/>
              <a:t>MUCH</a:t>
            </a:r>
            <a:r>
              <a:rPr lang="zh-CN" altLang="en-US" sz="4000" dirty="0" smtClean="0"/>
              <a:t> </a:t>
            </a:r>
            <a:r>
              <a:rPr lang="en-US" altLang="zh-CN" sz="4000" dirty="0" smtClean="0"/>
              <a:t>SHOULD</a:t>
            </a:r>
            <a:r>
              <a:rPr lang="zh-CN" altLang="en-US" sz="4000" dirty="0" smtClean="0"/>
              <a:t> </a:t>
            </a:r>
            <a:r>
              <a:rPr lang="en-US" altLang="zh-CN" sz="4000" dirty="0" smtClean="0"/>
              <a:t>SPEND</a:t>
            </a:r>
            <a:r>
              <a:rPr lang="zh-CN" altLang="en-US" sz="4000" dirty="0" smtClean="0"/>
              <a:t>？） </a:t>
            </a:r>
            <a:endParaRPr lang="en-US" sz="4000" dirty="0"/>
          </a:p>
        </p:txBody>
      </p:sp>
    </p:spTree>
    <p:extLst>
      <p:ext uri="{BB962C8B-B14F-4D97-AF65-F5344CB8AC3E}">
        <p14:creationId xmlns:p14="http://schemas.microsoft.com/office/powerpoint/2010/main" val="25017820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5"/>
                                        </p:tgtEl>
                                        <p:attrNameLst>
                                          <p:attrName>style.color</p:attrName>
                                        </p:attrNameLst>
                                      </p:cBhvr>
                                      <p:to>
                                        <a:schemeClr val="accent2"/>
                                      </p:to>
                                    </p:animClr>
                                    <p:animClr clrSpc="rgb" dir="cw">
                                      <p:cBhvr>
                                        <p:cTn id="7" dur="500" fill="hold"/>
                                        <p:tgtEl>
                                          <p:spTgt spid="5"/>
                                        </p:tgtEl>
                                        <p:attrNameLst>
                                          <p:attrName>fillcolor</p:attrName>
                                        </p:attrNameLst>
                                      </p:cBhvr>
                                      <p:to>
                                        <a:schemeClr val="accent2"/>
                                      </p:to>
                                    </p:animClr>
                                    <p:set>
                                      <p:cBhvr>
                                        <p:cTn id="8" dur="500" fill="hold"/>
                                        <p:tgtEl>
                                          <p:spTgt spid="5"/>
                                        </p:tgtEl>
                                        <p:attrNameLst>
                                          <p:attrName>fill.type</p:attrName>
                                        </p:attrNameLst>
                                      </p:cBhvr>
                                      <p:to>
                                        <p:strVal val="solid"/>
                                      </p:to>
                                    </p:set>
                                    <p:anim to="1.5" calcmode="lin" valueType="num">
                                      <p:cBhvr override="childStyle">
                                        <p:cTn id="9" dur="500" fill="hold"/>
                                        <p:tgtEl>
                                          <p:spTgt spid="5"/>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69720" y="5468434"/>
            <a:ext cx="9052560" cy="1066800"/>
          </a:xfrm>
        </p:spPr>
        <p:txBody>
          <a:bodyPr/>
          <a:lstStyle/>
          <a:p>
            <a:endParaRPr lang="en-US" dirty="0"/>
          </a:p>
        </p:txBody>
      </p:sp>
      <p:graphicFrame>
        <p:nvGraphicFramePr>
          <p:cNvPr id="4" name="Chart 3"/>
          <p:cNvGraphicFramePr/>
          <p:nvPr>
            <p:extLst>
              <p:ext uri="{D42A27DB-BD31-4B8C-83A1-F6EECF244321}">
                <p14:modId xmlns:p14="http://schemas.microsoft.com/office/powerpoint/2010/main" val="198402227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14897464"/>
              </p:ext>
            </p:extLst>
          </p:nvPr>
        </p:nvGraphicFramePr>
        <p:xfrm>
          <a:off x="2647175" y="3857075"/>
          <a:ext cx="965200" cy="609600"/>
        </p:xfrm>
        <a:graphic>
          <a:graphicData uri="http://schemas.openxmlformats.org/presentationml/2006/ole">
            <mc:AlternateContent xmlns:mc="http://schemas.openxmlformats.org/markup-compatibility/2006">
              <mc:Choice xmlns:v="urn:schemas-microsoft-com:vml" Requires="v">
                <p:oleObj spid="_x0000_s3080" name="Worksheet" showAsIcon="1" r:id="rId4" imgW="965200" imgH="609600" progId="Excel.Sheet.12">
                  <p:embed/>
                </p:oleObj>
              </mc:Choice>
              <mc:Fallback>
                <p:oleObj name="Worksheet" showAsIcon="1" r:id="rId4" imgW="965200" imgH="609600" progId="Excel.Sheet.12">
                  <p:embed/>
                  <p:pic>
                    <p:nvPicPr>
                      <p:cNvPr id="0" name=""/>
                      <p:cNvPicPr/>
                      <p:nvPr/>
                    </p:nvPicPr>
                    <p:blipFill>
                      <a:blip r:embed="rId5"/>
                      <a:stretch>
                        <a:fillRect/>
                      </a:stretch>
                    </p:blipFill>
                    <p:spPr>
                      <a:xfrm>
                        <a:off x="2647175" y="3857075"/>
                        <a:ext cx="965200" cy="609600"/>
                      </a:xfrm>
                      <a:prstGeom prst="rect">
                        <a:avLst/>
                      </a:prstGeom>
                    </p:spPr>
                  </p:pic>
                </p:oleObj>
              </mc:Fallback>
            </mc:AlternateContent>
          </a:graphicData>
        </a:graphic>
      </p:graphicFrame>
      <p:graphicFrame>
        <p:nvGraphicFramePr>
          <p:cNvPr id="7" name="Chart 6"/>
          <p:cNvGraphicFramePr/>
          <p:nvPr>
            <p:extLst>
              <p:ext uri="{D42A27DB-BD31-4B8C-83A1-F6EECF244321}">
                <p14:modId xmlns:p14="http://schemas.microsoft.com/office/powerpoint/2010/main" val="1725378415"/>
              </p:ext>
            </p:extLst>
          </p:nvPr>
        </p:nvGraphicFramePr>
        <p:xfrm>
          <a:off x="2647175" y="0"/>
          <a:ext cx="8128000" cy="541866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19594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399558158"/>
              </p:ext>
            </p:extLst>
          </p:nvPr>
        </p:nvGraphicFramePr>
        <p:xfrm>
          <a:off x="2628054" y="668189"/>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1924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95</TotalTime>
  <Words>274</Words>
  <Application>Microsoft Office PowerPoint</Application>
  <PresentationFormat>Widescreen</PresentationFormat>
  <Paragraphs>188</Paragraphs>
  <Slides>11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Arial</vt:lpstr>
      <vt:lpstr>Calibri</vt:lpstr>
      <vt:lpstr>DecoType Naskh</vt:lpstr>
      <vt:lpstr>方正姚体</vt:lpstr>
      <vt:lpstr>Rockwell</vt:lpstr>
      <vt:lpstr>Rockwell Condensed</vt:lpstr>
      <vt:lpstr>Rockwell Extra Bold</vt:lpstr>
      <vt:lpstr>Wingdings</vt:lpstr>
      <vt:lpstr>Wood Type</vt:lpstr>
      <vt:lpstr>Worksheet</vt:lpstr>
      <vt:lpstr> yWY Pet Store</vt:lpstr>
      <vt:lpstr>Introduction</vt:lpstr>
      <vt:lpstr>paying more attention to the quality of toys, clothes and food will be helpful to the sales volume </vt:lpstr>
      <vt:lpstr>Although big pet market might have more spaces and options, small individual stores have their own customers and special places </vt:lpstr>
      <vt:lpstr>adapt the veterinary’s idear </vt:lpstr>
      <vt:lpstr>Pets are always the way to give people happiness. However, many people don’t always have a chance to raise them. For example, students who live in dorm will prohibited to take animals home except emotional support animals, because it will disturb others or cause some hygiene issue. Besides, there is a kind of people who love animals but have a disability to be close to animals. </vt:lpstr>
      <vt:lpstr>PowerPoint Presentation</vt:lpstr>
      <vt:lpstr>PowerPoint Presentation</vt:lpstr>
      <vt:lpstr>PowerPoint Presentation</vt:lpstr>
      <vt:lpstr> Medical care   Healthy diet   Money plan   Good After-sales service </vt:lpstr>
      <vt:lpstr>conclusion</vt:lpstr>
    </vt:vector>
  </TitlesOfParts>
  <Company>Computer Science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cs101005_66</dc:creator>
  <cp:lastModifiedBy>cs101005_66</cp:lastModifiedBy>
  <cp:revision>12</cp:revision>
  <dcterms:created xsi:type="dcterms:W3CDTF">2017-02-13T21:15:00Z</dcterms:created>
  <dcterms:modified xsi:type="dcterms:W3CDTF">2017-03-06T21:24:12Z</dcterms:modified>
</cp:coreProperties>
</file>