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0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2" r:id="rId11"/>
    <p:sldId id="274" r:id="rId12"/>
    <p:sldId id="273" r:id="rId13"/>
    <p:sldId id="263" r:id="rId14"/>
    <p:sldId id="269" r:id="rId15"/>
    <p:sldId id="271" r:id="rId16"/>
    <p:sldId id="275" r:id="rId17"/>
    <p:sldId id="270" r:id="rId18"/>
    <p:sldId id="264" r:id="rId19"/>
    <p:sldId id="265" r:id="rId20"/>
    <p:sldId id="266" r:id="rId21"/>
    <p:sldId id="26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6AEAD-3887-4E52-BE3B-C262A283669D}" v="446" dt="2024-05-28T17:11:59.284"/>
    <p1510:client id="{F7A519BF-3E5D-F2EB-FE89-D1186441F94C}" v="220" dt="2024-05-28T15:07:2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9281D-711F-4785-B99A-F50964AAAD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4CB33E-05CF-42E4-B4DC-AFC5C113D128}">
      <dgm:prSet/>
      <dgm:spPr/>
      <dgm:t>
        <a:bodyPr/>
        <a:lstStyle/>
        <a:p>
          <a:r>
            <a:rPr lang="zh-TW"/>
            <a:t>「食得其所」是一個以影像辨識為基礎的食物識別系統，目的是幫助使用者辨識食物並提供詳細的食材信息。隨著人工智慧和深度學習技術的迅速發展，影像辨識技術在各個領域都有廣泛應用，其中在食品行業的應用也越來越受到關注。</a:t>
          </a:r>
          <a:endParaRPr lang="en-US"/>
        </a:p>
      </dgm:t>
    </dgm:pt>
    <dgm:pt modelId="{0618FD80-0D6F-48A4-B23B-23F3FAC2689B}" type="parTrans" cxnId="{6FCBDE75-0E5C-4E96-B839-88D3D4832D29}">
      <dgm:prSet/>
      <dgm:spPr/>
      <dgm:t>
        <a:bodyPr/>
        <a:lstStyle/>
        <a:p>
          <a:endParaRPr lang="en-US"/>
        </a:p>
      </dgm:t>
    </dgm:pt>
    <dgm:pt modelId="{BF5BD6BD-E5D2-4208-B790-7D30CB27BE60}" type="sibTrans" cxnId="{6FCBDE75-0E5C-4E96-B839-88D3D4832D29}">
      <dgm:prSet/>
      <dgm:spPr/>
      <dgm:t>
        <a:bodyPr/>
        <a:lstStyle/>
        <a:p>
          <a:endParaRPr lang="en-US"/>
        </a:p>
      </dgm:t>
    </dgm:pt>
    <dgm:pt modelId="{85CC4A79-9576-48E5-A072-821BA8758FF5}">
      <dgm:prSet/>
      <dgm:spPr/>
      <dgm:t>
        <a:bodyPr/>
        <a:lstStyle/>
        <a:p>
          <a:r>
            <a:rPr lang="zh-TW"/>
            <a:t>台灣從南到北到處都有好吃的美食、小吃、手搖等，但我們有認真思考過是用什麼材料做的嗎</a:t>
          </a:r>
          <a:r>
            <a:rPr lang="en-US"/>
            <a:t>?</a:t>
          </a:r>
          <a:r>
            <a:rPr lang="zh-TW"/>
            <a:t>我們又知道這些東西有多少熱量嗎</a:t>
          </a:r>
          <a:r>
            <a:rPr lang="en-US"/>
            <a:t>?</a:t>
          </a:r>
          <a:r>
            <a:rPr lang="zh-TW"/>
            <a:t>當下附近有賣你要吃的食物嗎</a:t>
          </a:r>
          <a:r>
            <a:rPr lang="en-US"/>
            <a:t>?</a:t>
          </a:r>
          <a:r>
            <a:rPr lang="zh-TW"/>
            <a:t>在這個科技發達的時代，網路上或許都查的到，但在找的過程中可能會有點繁瑣，為了解決以上的這些問題，所以我們就想要做一套可以完成所有程序的東西。</a:t>
          </a:r>
          <a:endParaRPr lang="en-US"/>
        </a:p>
      </dgm:t>
    </dgm:pt>
    <dgm:pt modelId="{87B66889-6B9B-455F-9EFC-38C64E04098C}" type="parTrans" cxnId="{5954E33D-6E6F-4202-8159-0F0EEA930495}">
      <dgm:prSet/>
      <dgm:spPr/>
      <dgm:t>
        <a:bodyPr/>
        <a:lstStyle/>
        <a:p>
          <a:endParaRPr lang="en-US"/>
        </a:p>
      </dgm:t>
    </dgm:pt>
    <dgm:pt modelId="{69D4AFDE-366D-42B8-8484-6F7B57A28409}" type="sibTrans" cxnId="{5954E33D-6E6F-4202-8159-0F0EEA930495}">
      <dgm:prSet/>
      <dgm:spPr/>
      <dgm:t>
        <a:bodyPr/>
        <a:lstStyle/>
        <a:p>
          <a:endParaRPr lang="en-US"/>
        </a:p>
      </dgm:t>
    </dgm:pt>
    <dgm:pt modelId="{BDD4CAB9-940B-412A-AD5E-07359391E6CB}" type="pres">
      <dgm:prSet presAssocID="{3619281D-711F-4785-B99A-F50964AAADB9}" presName="vert0" presStyleCnt="0">
        <dgm:presLayoutVars>
          <dgm:dir/>
          <dgm:animOne val="branch"/>
          <dgm:animLvl val="lvl"/>
        </dgm:presLayoutVars>
      </dgm:prSet>
      <dgm:spPr/>
    </dgm:pt>
    <dgm:pt modelId="{E2DD915B-FAB6-4B1B-924A-1118C3CF8306}" type="pres">
      <dgm:prSet presAssocID="{474CB33E-05CF-42E4-B4DC-AFC5C113D128}" presName="thickLine" presStyleLbl="alignNode1" presStyleIdx="0" presStyleCnt="2"/>
      <dgm:spPr/>
    </dgm:pt>
    <dgm:pt modelId="{89AEFA26-B65C-4FDD-BA51-774EC753011C}" type="pres">
      <dgm:prSet presAssocID="{474CB33E-05CF-42E4-B4DC-AFC5C113D128}" presName="horz1" presStyleCnt="0"/>
      <dgm:spPr/>
    </dgm:pt>
    <dgm:pt modelId="{3652742F-E792-4A39-87C7-822E8A7F94EB}" type="pres">
      <dgm:prSet presAssocID="{474CB33E-05CF-42E4-B4DC-AFC5C113D128}" presName="tx1" presStyleLbl="revTx" presStyleIdx="0" presStyleCnt="2"/>
      <dgm:spPr/>
    </dgm:pt>
    <dgm:pt modelId="{C54E8475-671A-4D6E-92D6-D1A290D2B987}" type="pres">
      <dgm:prSet presAssocID="{474CB33E-05CF-42E4-B4DC-AFC5C113D128}" presName="vert1" presStyleCnt="0"/>
      <dgm:spPr/>
    </dgm:pt>
    <dgm:pt modelId="{2BE57D9F-6480-4086-B15C-B3883D368ACC}" type="pres">
      <dgm:prSet presAssocID="{85CC4A79-9576-48E5-A072-821BA8758FF5}" presName="thickLine" presStyleLbl="alignNode1" presStyleIdx="1" presStyleCnt="2"/>
      <dgm:spPr/>
    </dgm:pt>
    <dgm:pt modelId="{8394FD63-191E-42EB-B9CA-3F2C9783C8C0}" type="pres">
      <dgm:prSet presAssocID="{85CC4A79-9576-48E5-A072-821BA8758FF5}" presName="horz1" presStyleCnt="0"/>
      <dgm:spPr/>
    </dgm:pt>
    <dgm:pt modelId="{FC7905EB-C16A-4B09-AD59-61265FD5AF89}" type="pres">
      <dgm:prSet presAssocID="{85CC4A79-9576-48E5-A072-821BA8758FF5}" presName="tx1" presStyleLbl="revTx" presStyleIdx="1" presStyleCnt="2"/>
      <dgm:spPr/>
    </dgm:pt>
    <dgm:pt modelId="{6368C4B9-66D9-4EC1-AF4F-83D095EF6B83}" type="pres">
      <dgm:prSet presAssocID="{85CC4A79-9576-48E5-A072-821BA8758FF5}" presName="vert1" presStyleCnt="0"/>
      <dgm:spPr/>
    </dgm:pt>
  </dgm:ptLst>
  <dgm:cxnLst>
    <dgm:cxn modelId="{F4C8E438-1275-48CB-A3AF-534CEC0B069A}" type="presOf" srcId="{474CB33E-05CF-42E4-B4DC-AFC5C113D128}" destId="{3652742F-E792-4A39-87C7-822E8A7F94EB}" srcOrd="0" destOrd="0" presId="urn:microsoft.com/office/officeart/2008/layout/LinedList"/>
    <dgm:cxn modelId="{5954E33D-6E6F-4202-8159-0F0EEA930495}" srcId="{3619281D-711F-4785-B99A-F50964AAADB9}" destId="{85CC4A79-9576-48E5-A072-821BA8758FF5}" srcOrd="1" destOrd="0" parTransId="{87B66889-6B9B-455F-9EFC-38C64E04098C}" sibTransId="{69D4AFDE-366D-42B8-8484-6F7B57A28409}"/>
    <dgm:cxn modelId="{48DE9F5F-ACF6-4D92-B55D-AB0E1DD1CFBA}" type="presOf" srcId="{85CC4A79-9576-48E5-A072-821BA8758FF5}" destId="{FC7905EB-C16A-4B09-AD59-61265FD5AF89}" srcOrd="0" destOrd="0" presId="urn:microsoft.com/office/officeart/2008/layout/LinedList"/>
    <dgm:cxn modelId="{6FCBDE75-0E5C-4E96-B839-88D3D4832D29}" srcId="{3619281D-711F-4785-B99A-F50964AAADB9}" destId="{474CB33E-05CF-42E4-B4DC-AFC5C113D128}" srcOrd="0" destOrd="0" parTransId="{0618FD80-0D6F-48A4-B23B-23F3FAC2689B}" sibTransId="{BF5BD6BD-E5D2-4208-B790-7D30CB27BE60}"/>
    <dgm:cxn modelId="{283AABAF-A21B-4B24-9531-942002692FE2}" type="presOf" srcId="{3619281D-711F-4785-B99A-F50964AAADB9}" destId="{BDD4CAB9-940B-412A-AD5E-07359391E6CB}" srcOrd="0" destOrd="0" presId="urn:microsoft.com/office/officeart/2008/layout/LinedList"/>
    <dgm:cxn modelId="{2253122F-1EB3-4C1D-A452-B5C2F59790BA}" type="presParOf" srcId="{BDD4CAB9-940B-412A-AD5E-07359391E6CB}" destId="{E2DD915B-FAB6-4B1B-924A-1118C3CF8306}" srcOrd="0" destOrd="0" presId="urn:microsoft.com/office/officeart/2008/layout/LinedList"/>
    <dgm:cxn modelId="{6CCC1C85-AF7F-4CAB-9E96-CD0E7C97AF71}" type="presParOf" srcId="{BDD4CAB9-940B-412A-AD5E-07359391E6CB}" destId="{89AEFA26-B65C-4FDD-BA51-774EC753011C}" srcOrd="1" destOrd="0" presId="urn:microsoft.com/office/officeart/2008/layout/LinedList"/>
    <dgm:cxn modelId="{51CDFD42-F3A4-4C1F-8E9E-17AABD3CA300}" type="presParOf" srcId="{89AEFA26-B65C-4FDD-BA51-774EC753011C}" destId="{3652742F-E792-4A39-87C7-822E8A7F94EB}" srcOrd="0" destOrd="0" presId="urn:microsoft.com/office/officeart/2008/layout/LinedList"/>
    <dgm:cxn modelId="{95188073-C31E-4D6A-9673-8723974A3D6C}" type="presParOf" srcId="{89AEFA26-B65C-4FDD-BA51-774EC753011C}" destId="{C54E8475-671A-4D6E-92D6-D1A290D2B987}" srcOrd="1" destOrd="0" presId="urn:microsoft.com/office/officeart/2008/layout/LinedList"/>
    <dgm:cxn modelId="{46DC569D-DC0A-46EC-8631-E64F05F5B53B}" type="presParOf" srcId="{BDD4CAB9-940B-412A-AD5E-07359391E6CB}" destId="{2BE57D9F-6480-4086-B15C-B3883D368ACC}" srcOrd="2" destOrd="0" presId="urn:microsoft.com/office/officeart/2008/layout/LinedList"/>
    <dgm:cxn modelId="{20041727-E212-49E2-9745-D2700B615A34}" type="presParOf" srcId="{BDD4CAB9-940B-412A-AD5E-07359391E6CB}" destId="{8394FD63-191E-42EB-B9CA-3F2C9783C8C0}" srcOrd="3" destOrd="0" presId="urn:microsoft.com/office/officeart/2008/layout/LinedList"/>
    <dgm:cxn modelId="{3E0F07FF-DAB6-4082-B662-A24A6A159311}" type="presParOf" srcId="{8394FD63-191E-42EB-B9CA-3F2C9783C8C0}" destId="{FC7905EB-C16A-4B09-AD59-61265FD5AF89}" srcOrd="0" destOrd="0" presId="urn:microsoft.com/office/officeart/2008/layout/LinedList"/>
    <dgm:cxn modelId="{AF6B755B-30C0-4E9B-B24B-40A09F53CB79}" type="presParOf" srcId="{8394FD63-191E-42EB-B9CA-3F2C9783C8C0}" destId="{6368C4B9-66D9-4EC1-AF4F-83D095EF6B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915B-FAB6-4B1B-924A-1118C3CF8306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2742F-E792-4A39-87C7-822E8A7F94EB}">
      <dsp:nvSpPr>
        <dsp:cNvPr id="0" name=""/>
        <dsp:cNvSpPr/>
      </dsp:nvSpPr>
      <dsp:spPr>
        <a:xfrm>
          <a:off x="0" y="0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/>
            <a:t>「食得其所」是一個以影像辨識為基礎的食物識別系統，目的是幫助使用者辨識食物並提供詳細的食材信息。隨著人工智慧和深度學習技術的迅速發展，影像辨識技術在各個領域都有廣泛應用，其中在食品行業的應用也越來越受到關注。</a:t>
          </a:r>
          <a:endParaRPr lang="en-US" sz="1900" kern="1200"/>
        </a:p>
      </dsp:txBody>
      <dsp:txXfrm>
        <a:off x="0" y="0"/>
        <a:ext cx="8915400" cy="1889125"/>
      </dsp:txXfrm>
    </dsp:sp>
    <dsp:sp modelId="{2BE57D9F-6480-4086-B15C-B3883D368ACC}">
      <dsp:nvSpPr>
        <dsp:cNvPr id="0" name=""/>
        <dsp:cNvSpPr/>
      </dsp:nvSpPr>
      <dsp:spPr>
        <a:xfrm>
          <a:off x="0" y="188912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905EB-C16A-4B09-AD59-61265FD5AF89}">
      <dsp:nvSpPr>
        <dsp:cNvPr id="0" name=""/>
        <dsp:cNvSpPr/>
      </dsp:nvSpPr>
      <dsp:spPr>
        <a:xfrm>
          <a:off x="0" y="1889125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/>
            <a:t>台灣從南到北到處都有好吃的美食、小吃、手搖等，但我們有認真思考過是用什麼材料做的嗎</a:t>
          </a:r>
          <a:r>
            <a:rPr lang="en-US" sz="1900" kern="1200"/>
            <a:t>?</a:t>
          </a:r>
          <a:r>
            <a:rPr lang="zh-TW" sz="1900" kern="1200"/>
            <a:t>我們又知道這些東西有多少熱量嗎</a:t>
          </a:r>
          <a:r>
            <a:rPr lang="en-US" sz="1900" kern="1200"/>
            <a:t>?</a:t>
          </a:r>
          <a:r>
            <a:rPr lang="zh-TW" sz="1900" kern="1200"/>
            <a:t>當下附近有賣你要吃的食物嗎</a:t>
          </a:r>
          <a:r>
            <a:rPr lang="en-US" sz="1900" kern="1200"/>
            <a:t>?</a:t>
          </a:r>
          <a:r>
            <a:rPr lang="zh-TW" sz="1900" kern="1200"/>
            <a:t>在這個科技發達的時代，網路上或許都查的到，但在找的過程中可能會有點繁瑣，為了解決以上的這些問題，所以我們就想要做一套可以完成所有程序的東西。</a:t>
          </a:r>
          <a:endParaRPr lang="en-US" sz="1900" kern="1200"/>
        </a:p>
      </dsp:txBody>
      <dsp:txXfrm>
        <a:off x="0" y="1889125"/>
        <a:ext cx="8915400" cy="188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49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0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961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55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605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48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6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935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52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95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50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15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29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39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0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498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  <p:sldLayoutId id="2147484912" r:id="rId12"/>
    <p:sldLayoutId id="2147484913" r:id="rId13"/>
    <p:sldLayoutId id="2147484914" r:id="rId14"/>
    <p:sldLayoutId id="2147484915" r:id="rId15"/>
    <p:sldLayoutId id="21474849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7E8A6-76C2-67BF-89E9-C785091E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80" y="735496"/>
            <a:ext cx="4818656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/>
              <a:t>食得其所</a:t>
            </a:r>
            <a:endParaRPr lang="zh-TW" altLang="en-US" sz="5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1EDF0C-AFEF-E604-87F3-DC98010B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895" y="824948"/>
            <a:ext cx="4878959" cy="4603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指導老師</a:t>
            </a:r>
            <a:r>
              <a:rPr lang="en-US" altLang="zh-TW">
                <a:solidFill>
                  <a:schemeClr val="tx1"/>
                </a:solidFill>
              </a:rPr>
              <a:t>: </a:t>
            </a:r>
            <a:r>
              <a:rPr lang="zh-TW" altLang="en-US">
                <a:solidFill>
                  <a:schemeClr val="tx1"/>
                </a:solidFill>
              </a:rPr>
              <a:t>滕元翔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411004053 </a:t>
            </a:r>
            <a:r>
              <a:rPr lang="zh-TW" altLang="en-US">
                <a:solidFill>
                  <a:schemeClr val="tx1"/>
                </a:solidFill>
              </a:rPr>
              <a:t>葉峻豪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411004079 </a:t>
            </a:r>
            <a:r>
              <a:rPr lang="zh-TW" altLang="en-US">
                <a:solidFill>
                  <a:schemeClr val="tx1"/>
                </a:solidFill>
              </a:rPr>
              <a:t>黃昱傑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411004037 </a:t>
            </a:r>
            <a:r>
              <a:rPr lang="zh-TW" altLang="en-US">
                <a:solidFill>
                  <a:schemeClr val="tx1"/>
                </a:solidFill>
              </a:rPr>
              <a:t>吳東翰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411030478 </a:t>
            </a:r>
            <a:r>
              <a:rPr lang="zh-TW" altLang="en-US">
                <a:solidFill>
                  <a:schemeClr val="tx1"/>
                </a:solidFill>
              </a:rPr>
              <a:t>朱奕吉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411030575 </a:t>
            </a:r>
            <a:r>
              <a:rPr lang="zh-TW" altLang="en-US">
                <a:solidFill>
                  <a:schemeClr val="tx1"/>
                </a:solidFill>
              </a:rPr>
              <a:t>葉宇軒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1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010E1-EB9B-F023-22F6-F5F20131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666" y="1132521"/>
            <a:ext cx="3267882" cy="1077229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系統設計與架構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C9901-9873-319F-9305-E71DBF74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70" y="2061948"/>
            <a:ext cx="7796540" cy="3997828"/>
          </a:xfrm>
        </p:spPr>
        <p:txBody>
          <a:bodyPr/>
          <a:lstStyle/>
          <a:p>
            <a:r>
              <a:rPr lang="zh-TW" altLang="en-US" dirty="0"/>
              <a:t>流程圖</a:t>
            </a:r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r>
              <a:rPr lang="en-US" altLang="zh-TW" dirty="0"/>
              <a:t>Data base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51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ECD98-42F6-3ADC-5E3A-CC9323AC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1547236" cy="1077229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流程圖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C5E07E-A167-5259-A009-6E74C6B02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984" y="2133600"/>
            <a:ext cx="6967858" cy="377825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50A6993-04F1-3080-9E79-C931F8E310EC}"/>
              </a:ext>
            </a:extLst>
          </p:cNvPr>
          <p:cNvSpPr txBox="1"/>
          <p:nvPr/>
        </p:nvSpPr>
        <p:spPr>
          <a:xfrm>
            <a:off x="3048000" y="29697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流程圖</a:t>
            </a:r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r>
              <a:rPr lang="en-US" altLang="zh-TW" dirty="0"/>
              <a:t>Data base</a:t>
            </a:r>
          </a:p>
        </p:txBody>
      </p:sp>
    </p:spTree>
    <p:extLst>
      <p:ext uri="{BB962C8B-B14F-4D97-AF65-F5344CB8AC3E}">
        <p14:creationId xmlns:p14="http://schemas.microsoft.com/office/powerpoint/2010/main" val="193585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99B1E-5679-B7AE-6BE1-BC5EBF42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架構圖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D49ECA-6BDD-D4D3-313B-B5DCE814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48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CB9AB-C4A3-B044-EF12-5D59635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base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D0BA53-674D-B664-23BD-3E1CD2F4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00395"/>
              </p:ext>
            </p:extLst>
          </p:nvPr>
        </p:nvGraphicFramePr>
        <p:xfrm>
          <a:off x="2267588" y="2047020"/>
          <a:ext cx="8704824" cy="3439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206">
                  <a:extLst>
                    <a:ext uri="{9D8B030D-6E8A-4147-A177-3AD203B41FA5}">
                      <a16:colId xmlns:a16="http://schemas.microsoft.com/office/drawing/2014/main" val="1983363748"/>
                    </a:ext>
                  </a:extLst>
                </a:gridCol>
                <a:gridCol w="2176206">
                  <a:extLst>
                    <a:ext uri="{9D8B030D-6E8A-4147-A177-3AD203B41FA5}">
                      <a16:colId xmlns:a16="http://schemas.microsoft.com/office/drawing/2014/main" val="3728530298"/>
                    </a:ext>
                  </a:extLst>
                </a:gridCol>
                <a:gridCol w="2176206">
                  <a:extLst>
                    <a:ext uri="{9D8B030D-6E8A-4147-A177-3AD203B41FA5}">
                      <a16:colId xmlns:a16="http://schemas.microsoft.com/office/drawing/2014/main" val="668244363"/>
                    </a:ext>
                  </a:extLst>
                </a:gridCol>
                <a:gridCol w="2176206">
                  <a:extLst>
                    <a:ext uri="{9D8B030D-6E8A-4147-A177-3AD203B41FA5}">
                      <a16:colId xmlns:a16="http://schemas.microsoft.com/office/drawing/2014/main" val="2696210148"/>
                    </a:ext>
                  </a:extLst>
                </a:gridCol>
              </a:tblGrid>
              <a:tr h="8301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MenuItems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79088"/>
                  </a:ext>
                </a:extLst>
              </a:tr>
              <a:tr h="26091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標識每個菜單項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菜單項名稱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菜單項描述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菜單項價格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標識每個訂單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標識訂單的客戶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訂單日期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訂單總金額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標識每個庫存項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識該庫存項所屬的菜單項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庫存數量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最後補貨日期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標識每個天氣記錄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溫度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天氣類型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7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7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A8673-C3D1-EDAB-0A00-A587EDFA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588" y="973947"/>
            <a:ext cx="2517058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Data base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CF9714-0F58-0942-0DEF-8AF86EDE7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28298"/>
              </p:ext>
            </p:extLst>
          </p:nvPr>
        </p:nvGraphicFramePr>
        <p:xfrm>
          <a:off x="1244684" y="1933931"/>
          <a:ext cx="2658722" cy="3950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722">
                  <a:extLst>
                    <a:ext uri="{9D8B030D-6E8A-4147-A177-3AD203B41FA5}">
                      <a16:colId xmlns:a16="http://schemas.microsoft.com/office/drawing/2014/main" val="2578352231"/>
                    </a:ext>
                  </a:extLst>
                </a:gridCol>
              </a:tblGrid>
              <a:tr h="88844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MenuItems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11127"/>
                  </a:ext>
                </a:extLst>
              </a:tr>
              <a:tr h="30616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標識每個菜單項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菜單項名稱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菜單項描述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菜單項價格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905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D23F49-1679-2178-4561-9391FDD32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03185"/>
              </p:ext>
            </p:extLst>
          </p:nvPr>
        </p:nvGraphicFramePr>
        <p:xfrm>
          <a:off x="3903406" y="1929787"/>
          <a:ext cx="2517058" cy="395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058">
                  <a:extLst>
                    <a:ext uri="{9D8B030D-6E8A-4147-A177-3AD203B41FA5}">
                      <a16:colId xmlns:a16="http://schemas.microsoft.com/office/drawing/2014/main" val="2578352231"/>
                    </a:ext>
                  </a:extLst>
                </a:gridCol>
              </a:tblGrid>
              <a:tr h="887874"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11127"/>
                  </a:ext>
                </a:extLst>
              </a:tr>
              <a:tr h="3066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標識每個訂單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標識訂單的客戶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訂單日期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訂單總金額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905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4068730-DBD3-60BD-3181-6AEE575F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96973"/>
              </p:ext>
            </p:extLst>
          </p:nvPr>
        </p:nvGraphicFramePr>
        <p:xfrm>
          <a:off x="8937521" y="1917290"/>
          <a:ext cx="2517058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058">
                  <a:extLst>
                    <a:ext uri="{9D8B030D-6E8A-4147-A177-3AD203B41FA5}">
                      <a16:colId xmlns:a16="http://schemas.microsoft.com/office/drawing/2014/main" val="2578352231"/>
                    </a:ext>
                  </a:extLst>
                </a:gridCol>
              </a:tblGrid>
              <a:tr h="894736"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11127"/>
                  </a:ext>
                </a:extLst>
              </a:tr>
              <a:tr h="30676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標識每個天氣記錄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溫度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天氣類型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905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0CE684-064A-866D-FA78-0FC24BAF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76038"/>
              </p:ext>
            </p:extLst>
          </p:nvPr>
        </p:nvGraphicFramePr>
        <p:xfrm>
          <a:off x="6420464" y="1917290"/>
          <a:ext cx="2517058" cy="3966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058">
                  <a:extLst>
                    <a:ext uri="{9D8B030D-6E8A-4147-A177-3AD203B41FA5}">
                      <a16:colId xmlns:a16="http://schemas.microsoft.com/office/drawing/2014/main" val="2578352231"/>
                    </a:ext>
                  </a:extLst>
                </a:gridCol>
              </a:tblGrid>
              <a:tr h="890986"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11127"/>
                  </a:ext>
                </a:extLst>
              </a:tr>
              <a:tr h="30757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標識每個庫存項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識該庫存項所屬的菜單項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庫存數量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最後補貨日期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9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3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588FF-39C3-55A9-2EC2-2CDA0736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0" y="974887"/>
            <a:ext cx="2265680" cy="1077229"/>
          </a:xfrm>
        </p:spPr>
        <p:txBody>
          <a:bodyPr/>
          <a:lstStyle/>
          <a:p>
            <a:pPr algn="l"/>
            <a:r>
              <a:rPr lang="zh-TW" altLang="en-US" dirty="0"/>
              <a:t>實現方法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AD745-D1A2-A875-3797-4ADD9732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194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B215B-F0EE-E1CC-096E-BD045E63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結果與討論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8579D-8E98-754D-C5F0-2F7618C0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50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C91E8-755B-F432-C5F5-7A770FC1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9992E-B90E-2AAF-83A1-EA20C2F0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1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1CE36-151C-9424-9FA6-896F27A6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設備需求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674AF-FEC7-5924-7FF8-8520378A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900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F60C2-1307-7BD0-EE6A-4F0E6920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97" y="2890385"/>
            <a:ext cx="8547805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b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8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746A5-8778-79C9-6CF0-513C4C5C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502" y="639095"/>
            <a:ext cx="9042884" cy="1739107"/>
          </a:xfrm>
        </p:spPr>
        <p:txBody>
          <a:bodyPr>
            <a:normAutofit/>
          </a:bodyPr>
          <a:lstStyle/>
          <a:p>
            <a:pPr algn="l"/>
            <a:r>
              <a:rPr lang="zh-TW" altLang="en-US" sz="5200" dirty="0"/>
              <a:t>目錄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15056F-1052-8B1C-F169-D9E4AB46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520" y="1783743"/>
            <a:ext cx="4878959" cy="46037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摘要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研究動機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/>
              <a:t>研究目的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技術介紹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系統設計與架構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實現方法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結果與討論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813C-D12C-BB5F-7EDA-374B5FB1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摘要</a:t>
            </a:r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1C1AC5F8-AEB6-7C2C-BE2B-7FA9B38E31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5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哺乳動物, 貓, 家貓, 小型到中型大小的貓 的圖片&#10;&#10;自動產生的描述">
            <a:extLst>
              <a:ext uri="{FF2B5EF4-FFF2-40B4-BE49-F238E27FC236}">
                <a16:creationId xmlns:a16="http://schemas.microsoft.com/office/drawing/2014/main" id="{39085C84-5060-9C81-BD02-8749DD47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8" r="-2" b="23760"/>
          <a:stretch/>
        </p:blipFill>
        <p:spPr>
          <a:xfrm>
            <a:off x="960120" y="3594538"/>
            <a:ext cx="4818888" cy="2586806"/>
          </a:xfrm>
          <a:prstGeom prst="rect">
            <a:avLst/>
          </a:prstGeom>
          <a:noFill/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B81FA9-E116-1AF2-1AE7-1A8F95094FE5}"/>
              </a:ext>
            </a:extLst>
          </p:cNvPr>
          <p:cNvSpPr txBox="1"/>
          <p:nvPr/>
        </p:nvSpPr>
        <p:spPr>
          <a:xfrm>
            <a:off x="6409944" y="2587752"/>
            <a:ext cx="4818888" cy="892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</a:pPr>
            <a:r>
              <a:rPr lang="zh-TW" altLang="en-US" sz="2600" b="0" kern="1200" cap="all" spc="50" baseline="0">
                <a:latin typeface="+mn-lt"/>
                <a:ea typeface="+mn-ea"/>
                <a:cs typeface="+mn-cs"/>
              </a:rPr>
              <a:t>如果你家是開餐廳會想知道的事</a:t>
            </a:r>
            <a:r>
              <a:rPr lang="en-US" altLang="zh-TW" sz="2600" b="0" kern="1200" cap="all" spc="50" baseline="0"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B4F73B-44F7-7049-9BE6-46B44686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b="1" kern="1200" cap="all" spc="120" baseline="0" dirty="0">
                <a:latin typeface="+mj-lt"/>
                <a:ea typeface="+mj-ea"/>
                <a:cs typeface="+mj-cs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054402-381A-E672-35BA-355C45F82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altLang="zh-TW">
              <a:effectLst/>
            </a:endParaRPr>
          </a:p>
          <a:p>
            <a:endParaRPr lang="en-US" altLang="zh-TW"/>
          </a:p>
        </p:txBody>
      </p:sp>
      <p:sp>
        <p:nvSpPr>
          <p:cNvPr id="31" name="Date Placeholder 6" hidden="1">
            <a:extLst>
              <a:ext uri="{FF2B5EF4-FFF2-40B4-BE49-F238E27FC236}">
                <a16:creationId xmlns:a16="http://schemas.microsoft.com/office/drawing/2014/main" id="{C07C288F-49B8-196F-526F-BA7179F9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C611CDB-2BC1-49D7-80BC-9F83B7DBE484}" type="datetime1">
              <a:rPr lang="en-US" altLang="zh-TW"/>
              <a:pPr>
                <a:spcAft>
                  <a:spcPts val="600"/>
                </a:spcAft>
              </a:pPr>
              <a:t>5/28/2024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A5764971-0DFB-212C-462C-A361C0C3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44" y="1716836"/>
            <a:ext cx="3537977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/>
            <a:r>
              <a:rPr lang="en-US" altLang="zh-TW" b="1">
                <a:ea typeface="新細明體"/>
              </a:rPr>
              <a:t> </a:t>
            </a:r>
            <a:r>
              <a:rPr lang="en-US" altLang="zh-TW" b="1" err="1">
                <a:latin typeface="PMingLiU"/>
                <a:ea typeface="新細明體"/>
              </a:rPr>
              <a:t>如何</a:t>
            </a:r>
            <a:r>
              <a:rPr lang="zh-TW" altLang="en-US" b="1">
                <a:latin typeface="PMingLiU"/>
                <a:ea typeface="PMingLiU"/>
              </a:rPr>
              <a:t>減少浪費原料</a:t>
            </a:r>
            <a:endParaRPr lang="en-US">
              <a:latin typeface="PMingLiU"/>
              <a:ea typeface="PMingLiU"/>
            </a:endParaRPr>
          </a:p>
          <a:p>
            <a:pPr marL="344170" indent="-344170"/>
            <a:r>
              <a:rPr lang="zh-TW" b="1">
                <a:latin typeface="PMingLiU"/>
                <a:ea typeface="PMingLiU"/>
              </a:rPr>
              <a:t>提升顧客服務質量</a:t>
            </a:r>
            <a:endParaRPr lang="zh-TW" altLang="en-US" b="1">
              <a:latin typeface="PMingLiU"/>
              <a:ea typeface="PMingLiU"/>
            </a:endParaRPr>
          </a:p>
          <a:p>
            <a:pPr marL="344170" indent="-344170"/>
            <a:endParaRPr lang="zh-TW" altLang="en-US" sz="1600" b="1">
              <a:ea typeface="新細明體"/>
              <a:cs typeface="Arial" panose="020B0604020202020204"/>
            </a:endParaRPr>
          </a:p>
          <a:p>
            <a:pPr marL="344170" indent="-344170">
              <a:buClr>
                <a:srgbClr val="000000"/>
              </a:buClr>
            </a:pPr>
            <a:endParaRPr lang="zh-TW" altLang="en-US" sz="1600" b="1">
              <a:ea typeface="新細明體"/>
              <a:cs typeface="Arial" panose="020B0604020202020204"/>
            </a:endParaRPr>
          </a:p>
          <a:p>
            <a:pPr marL="344170" indent="-344170">
              <a:buClr>
                <a:srgbClr val="000000"/>
              </a:buClr>
            </a:pPr>
            <a:endParaRPr lang="en-US" sz="1600">
              <a:cs typeface="Arial" panose="020B0604020202020204"/>
            </a:endParaRPr>
          </a:p>
        </p:txBody>
      </p:sp>
      <p:pic>
        <p:nvPicPr>
          <p:cNvPr id="8" name="圖片 7" descr="一張含有 生產, 蔬菜, 食物, 素食者營養 的圖片&#10;&#10;自動產生的描述">
            <a:extLst>
              <a:ext uri="{FF2B5EF4-FFF2-40B4-BE49-F238E27FC236}">
                <a16:creationId xmlns:a16="http://schemas.microsoft.com/office/drawing/2014/main" id="{DFF859A4-E018-7EEC-C96B-D431042A7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16" r="-1" b="21581"/>
          <a:stretch/>
        </p:blipFill>
        <p:spPr>
          <a:xfrm>
            <a:off x="5436752" y="10"/>
            <a:ext cx="5948167" cy="3432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圖片 6" descr="一張含有 文字, 螢幕擷取畫面, 筆記型電腦, 電子裝置 的圖片&#10;&#10;自動產生的描述">
            <a:extLst>
              <a:ext uri="{FF2B5EF4-FFF2-40B4-BE49-F238E27FC236}">
                <a16:creationId xmlns:a16="http://schemas.microsoft.com/office/drawing/2014/main" id="{CB5F74FE-70F2-FA87-1C44-291406283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46" r="-3" b="-3"/>
          <a:stretch/>
        </p:blipFill>
        <p:spPr>
          <a:xfrm>
            <a:off x="5436753" y="3425635"/>
            <a:ext cx="594816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25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0DF5D-8023-FEF4-1A22-BEEBF439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DC686-641E-225E-0376-1BE11D2D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2" y="2005781"/>
            <a:ext cx="7958330" cy="5058697"/>
          </a:xfrm>
        </p:spPr>
        <p:txBody>
          <a:bodyPr>
            <a:normAutofit/>
          </a:bodyPr>
          <a:lstStyle/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各個年齡層對於食物的喜好程度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食材進貨量的控制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天氣變化帶來的影響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每日的備料量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節省成本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62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87DA7-68ED-617C-B61F-8D652771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3" y="974887"/>
            <a:ext cx="2078179" cy="1077229"/>
          </a:xfrm>
        </p:spPr>
        <p:txBody>
          <a:bodyPr/>
          <a:lstStyle/>
          <a:p>
            <a:pPr algn="l"/>
            <a:r>
              <a:rPr lang="zh-TW" altLang="en-US" dirty="0"/>
              <a:t>技術介紹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2A138-AD7F-D922-2809-0D95AADD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62795"/>
            <a:ext cx="7796540" cy="3997828"/>
          </a:xfrm>
        </p:spPr>
        <p:txBody>
          <a:bodyPr/>
          <a:lstStyle/>
          <a:p>
            <a:r>
              <a:rPr lang="zh-TW" altLang="en-US" dirty="0"/>
              <a:t>資料庫</a:t>
            </a:r>
            <a:endParaRPr lang="en-US" altLang="zh-TW" dirty="0"/>
          </a:p>
          <a:p>
            <a:r>
              <a:rPr lang="zh-TW" altLang="en-US" dirty="0"/>
              <a:t>決策數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43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5FDF9-938B-F925-FB5E-C67F49E2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2B94D-4E89-450C-2D09-823F8E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/>
          <a:lstStyle/>
          <a:p>
            <a:r>
              <a:rPr lang="zh-TW" altLang="en-US" sz="20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資料庫是一個有組織的資料集合，通常以電子方式儲存在計算機系統中。資料庫的主要目的是高效地儲存、管理和檢索資料，在影像辨識食物，當這個動作完成之後，就會從資料庫讀取該食物的食材。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46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025D7-87F5-288C-8CA6-29FD05BD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技術介紹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219E-80BD-94AD-072F-C906AFFE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5310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55D9A885221D842A37A69D9498C6613" ma:contentTypeVersion="3" ma:contentTypeDescription="建立新的文件。" ma:contentTypeScope="" ma:versionID="6106a4ab6b6c9f78ca0f5cd394109bd2">
  <xsd:schema xmlns:xsd="http://www.w3.org/2001/XMLSchema" xmlns:xs="http://www.w3.org/2001/XMLSchema" xmlns:p="http://schemas.microsoft.com/office/2006/metadata/properties" xmlns:ns3="452b7478-52ca-4631-b838-437214e1219c" targetNamespace="http://schemas.microsoft.com/office/2006/metadata/properties" ma:root="true" ma:fieldsID="5f23f27b9bcecb4c3a82acebb700b5a0" ns3:_="">
    <xsd:import namespace="452b7478-52ca-4631-b838-437214e121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b7478-52ca-4631-b838-437214e121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3A357C-27D8-4AC8-9CB7-EBA680068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b7478-52ca-4631-b838-437214e121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3F719E-88B1-4673-8C15-295ED3D97B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8E5421-A9DC-48D3-9604-79250033BE17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52b7478-52ca-4631-b838-437214e1219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484</Words>
  <Application>Microsoft Office PowerPoint</Application>
  <PresentationFormat>寬螢幕</PresentationFormat>
  <Paragraphs>102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微软雅黑</vt:lpstr>
      <vt:lpstr>新細明體</vt:lpstr>
      <vt:lpstr>新細明體</vt:lpstr>
      <vt:lpstr>Arial</vt:lpstr>
      <vt:lpstr>Century Gothic</vt:lpstr>
      <vt:lpstr>Times New Roman</vt:lpstr>
      <vt:lpstr>Wingdings 3</vt:lpstr>
      <vt:lpstr>絲縷</vt:lpstr>
      <vt:lpstr>食得其所</vt:lpstr>
      <vt:lpstr>目錄</vt:lpstr>
      <vt:lpstr>摘要</vt:lpstr>
      <vt:lpstr>研究動機</vt:lpstr>
      <vt:lpstr>PowerPoint 簡報</vt:lpstr>
      <vt:lpstr>研究目的</vt:lpstr>
      <vt:lpstr>技術介紹</vt:lpstr>
      <vt:lpstr>資料庫</vt:lpstr>
      <vt:lpstr>技術介紹</vt:lpstr>
      <vt:lpstr>系統設計與架構</vt:lpstr>
      <vt:lpstr>流程圖</vt:lpstr>
      <vt:lpstr>架構圖</vt:lpstr>
      <vt:lpstr>Data base</vt:lpstr>
      <vt:lpstr>Data base</vt:lpstr>
      <vt:lpstr>實現方法</vt:lpstr>
      <vt:lpstr>結果與討論</vt:lpstr>
      <vt:lpstr>參考文獻</vt:lpstr>
      <vt:lpstr>設備需求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食得其所</dc:title>
  <dc:creator>葉峻豪</dc:creator>
  <cp:lastModifiedBy>黃昱傑</cp:lastModifiedBy>
  <cp:revision>3</cp:revision>
  <dcterms:created xsi:type="dcterms:W3CDTF">2024-05-23T04:45:14Z</dcterms:created>
  <dcterms:modified xsi:type="dcterms:W3CDTF">2024-05-28T17:15:52Z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0x010100155D9A885221D842A37A69D9498C6613</vt:lpwstr>
  </property>
</Properties>
</file>