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embeddedFontLst>
    <p:embeddedFont>
      <p:font typeface="Quattrocento Sans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C1739F6-7D53-4E2E-8E75-C9988429019F}">
  <a:tblStyle styleId="{9C1739F6-7D53-4E2E-8E75-C9988429019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QuattrocentoSans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QuattrocentoSans-italic.fntdata"/><Relationship Id="rId63" Type="http://schemas.openxmlformats.org/officeDocument/2006/relationships/font" Target="fonts/Quattrocento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Quattrocento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d62bf97e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4d62bf97ec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e3a547d3e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4e3a547d3e_2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4d62bf97e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4d62bf97e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d62bf97ec_1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4d62bf97ec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4d62bf97ec_2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4d62bf97ec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d62bf97ec_2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d62bf97ec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d62bf97ec_2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4d62bf97ec_2_2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4d938e864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4d938e8645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4d62bf97ec_2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g4d62bf97ec_2_5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4d62bf97ec_2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g4d62bf97ec_2_6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d62bf97ec_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4d62bf97ec_2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4d62bf97ec_2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g4d62bf97ec_2_6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4e3a547d3e_2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g4e3a547d3e_2_3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4e3a547d3e_2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g4e3a547d3e_2_3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4d62bf97ec_2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g4d62bf97ec_2_7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4d62bf97ec_2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g4d62bf97ec_2_7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4d6c75b98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g4d6c75b988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4d767fcb32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g4d767fcb32_3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4d767fcb32_3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4d767fcb32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4d767fcb32_3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g4d767fcb32_3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4d767fcb32_3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g4d767fcb32_3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6b0d22c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4d6b0d22c3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4d767fcb3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g4d767fcb32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4d767fcb32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4d767fcb3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4d6b0d22c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g4d6b0d22c3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4d6b0d22c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g4d6b0d22c3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4d6b0d22c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g4d6b0d22c3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4d6b0d22c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g4d6b0d22c3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4d766b19bf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g4d766b19bf_0_3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4d856a650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g4d856a6501_1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4d766b19bf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g4d766b19bf_0_3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4d767fcb32_3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g4d767fcb32_3_3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d6b0d22c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4d6b0d22c3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4d6b0d22c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g4d6b0d22c3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4d767fcb32_9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4d767fcb32_9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4d6b0d22c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g4d6b0d22c3_0_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4d6b0d22c3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g4d6b0d22c3_0_2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4d6b0d22c3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g4d6b0d22c3_0_2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4d6b0d22c3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g4d6b0d22c3_0_3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4d767fcb32_1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g4d767fcb32_1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4d856a650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g4d856a6501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g4d856a650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g4d856a6501_0_2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4d8b886d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g4d8b886d2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d6b0d22c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4d6b0d22c3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4d8b886d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g4d8b886d2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4d8b886d2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g4d8b886d2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4d8b886d2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g4d8b886d2f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4afb480fa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g4afb480fae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4d8b886d2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g4d8b886d2f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4da97a27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g4da97a276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d6b0d22c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4d6b0d22c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d502e2ea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4d502e2ea9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d766b19bf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4d766b19bf_0_4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e3a547d3e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4e3a547d3e_2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9" name="Google Shape;99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6" name="Google Shape;106;p18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18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8" name="Google Shape;108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4" name="Google Shape;124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8900" y="343450"/>
            <a:ext cx="7128000" cy="47721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hyperlink" Target="mailto:teamleader@naver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18.png"/><Relationship Id="rId8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narish.tistory.com/entry/4%EB%AA%85%EC%9D%98-%EC%8B%A0%ED%99%94%EB%A1%9C-%EC%8B%9C%EC%9E%91%EB%90%9C-%EC%B9%B4%EC%B9%B4%EC%98%A4%ED%86%A1-kakao-talk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hyperlink" Target="mailto:gmlrud1211@naver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5"/>
          <p:cNvGrpSpPr/>
          <p:nvPr/>
        </p:nvGrpSpPr>
        <p:grpSpPr>
          <a:xfrm>
            <a:off x="164040" y="202515"/>
            <a:ext cx="8809242" cy="4752000"/>
            <a:chOff x="164040" y="202515"/>
            <a:chExt cx="8809242" cy="4752000"/>
          </a:xfrm>
        </p:grpSpPr>
        <p:sp>
          <p:nvSpPr>
            <p:cNvPr id="151" name="Google Shape;151;p25"/>
            <p:cNvSpPr/>
            <p:nvPr/>
          </p:nvSpPr>
          <p:spPr>
            <a:xfrm>
              <a:off x="5675082" y="202515"/>
              <a:ext cx="3298200" cy="47520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00" lIns="91400" spcFirstLastPara="1" rIns="9140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164040" y="202515"/>
              <a:ext cx="5508000" cy="47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00" lIns="91400" spcFirstLastPara="1" rIns="9140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53" name="Google Shape;153;p25"/>
          <p:cNvGraphicFramePr/>
          <p:nvPr/>
        </p:nvGraphicFramePr>
        <p:xfrm>
          <a:off x="525739" y="519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803425"/>
                <a:gridCol w="1081975"/>
                <a:gridCol w="1244800"/>
                <a:gridCol w="1329375"/>
              </a:tblGrid>
              <a:tr h="18273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스터디 모집관리 웹사이트 화면설계서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2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버전</a:t>
                      </a:r>
                      <a:endParaRPr/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b="1" sz="9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>
                          <a:solidFill>
                            <a:srgbClr val="FFFFFF"/>
                          </a:solidFill>
                        </a:rPr>
                        <a:t>작성일</a:t>
                      </a:r>
                      <a:endParaRPr b="1" sz="9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</a:t>
                      </a:r>
                      <a:r>
                        <a:rPr b="1" lang="en-US" sz="900">
                          <a:solidFill>
                            <a:srgbClr val="FFFFFF"/>
                          </a:solidFill>
                        </a:rPr>
                        <a:t>9</a:t>
                      </a:r>
                      <a:r>
                        <a:rPr b="1" lang="en-US" sz="9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0</a:t>
                      </a:r>
                      <a:r>
                        <a:rPr b="1" lang="en-US" sz="90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b="1" lang="en-US" sz="9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1</a:t>
                      </a:r>
                      <a:r>
                        <a:rPr b="1" lang="en-US" sz="9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9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4" name="Google Shape;154;p25"/>
          <p:cNvCxnSpPr/>
          <p:nvPr/>
        </p:nvCxnSpPr>
        <p:spPr>
          <a:xfrm>
            <a:off x="6105741" y="954320"/>
            <a:ext cx="2296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3" name="Google Shape;353;p34"/>
          <p:cNvCxnSpPr/>
          <p:nvPr/>
        </p:nvCxnSpPr>
        <p:spPr>
          <a:xfrm>
            <a:off x="59386" y="1255625"/>
            <a:ext cx="7073400" cy="13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34"/>
          <p:cNvSpPr/>
          <p:nvPr/>
        </p:nvSpPr>
        <p:spPr>
          <a:xfrm>
            <a:off x="50425" y="1277864"/>
            <a:ext cx="7097400" cy="348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3283712" y="1439601"/>
            <a:ext cx="722400" cy="36600"/>
            <a:chOff x="4360069" y="2279810"/>
            <a:chExt cx="722400" cy="36600"/>
          </a:xfrm>
        </p:grpSpPr>
        <p:sp>
          <p:nvSpPr>
            <p:cNvPr id="356" name="Google Shape;356;p34"/>
            <p:cNvSpPr/>
            <p:nvPr/>
          </p:nvSpPr>
          <p:spPr>
            <a:xfrm>
              <a:off x="4360069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4445794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4531519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4617244" y="2279810"/>
              <a:ext cx="36600" cy="36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4702969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4788694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4874419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4960144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5045869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5" name="Google Shape;365;p34"/>
          <p:cNvSpPr txBox="1"/>
          <p:nvPr/>
        </p:nvSpPr>
        <p:spPr>
          <a:xfrm>
            <a:off x="485983" y="1755475"/>
            <a:ext cx="37695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카테고리 별 인기많은 스터디</a:t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999999"/>
                </a:solidFill>
              </a:rPr>
              <a:t>카테고리 별로 가장 핫한 스터디 입니다</a:t>
            </a:r>
            <a:endParaRPr b="1" sz="700">
              <a:solidFill>
                <a:srgbClr val="999999"/>
              </a:solidFill>
            </a:endParaRPr>
          </a:p>
        </p:txBody>
      </p:sp>
      <p:graphicFrame>
        <p:nvGraphicFramePr>
          <p:cNvPr id="366" name="Google Shape;366;p34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#-Main 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#-Main</a:t>
                      </a:r>
                      <a:r>
                        <a:rPr lang="en-US" sz="700"/>
                        <a:t>-2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스크롤 시 상단 픽스화면 , 카테고리 별 인기많은 스터디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7" name="Google Shape;367;p34"/>
          <p:cNvGraphicFramePr/>
          <p:nvPr/>
        </p:nvGraphicFramePr>
        <p:xfrm>
          <a:off x="7233043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스크롤 시 </a:t>
                      </a: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로고 + 카테고리 영역 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상단 픽스.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카테고리 영역은 텍스트로 픽스된다.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카테고리 별 조회수가 가장 많은 스터디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3X2  총 6개 스터디 노출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- 화살표 버튼으로 탭 이동 가능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- 탭 클릭 하여 이동 가능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- 7초 후 자동 탭 전환 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노출내용 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대표 이미지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[지역] 스터디 명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카테리명 (2depth까지)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희망 시간대 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짧은소개글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----------------------------------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[강남] 자바개발자 취준생 스터디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IT 프로그래밍 ⠂ 자바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주말 무관 / 주중 오후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안녕하세요 같이 자바신이 되실분 모집중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390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68" name="Google Shape;368;p34"/>
          <p:cNvGrpSpPr/>
          <p:nvPr/>
        </p:nvGrpSpPr>
        <p:grpSpPr>
          <a:xfrm>
            <a:off x="546607" y="2425748"/>
            <a:ext cx="4911118" cy="196500"/>
            <a:chOff x="743089" y="1275613"/>
            <a:chExt cx="3773139" cy="196500"/>
          </a:xfrm>
        </p:grpSpPr>
        <p:grpSp>
          <p:nvGrpSpPr>
            <p:cNvPr id="369" name="Google Shape;369;p34"/>
            <p:cNvGrpSpPr/>
            <p:nvPr/>
          </p:nvGrpSpPr>
          <p:grpSpPr>
            <a:xfrm>
              <a:off x="743089" y="1275624"/>
              <a:ext cx="2265917" cy="196366"/>
              <a:chOff x="731969" y="970098"/>
              <a:chExt cx="3438940" cy="216000"/>
            </a:xfrm>
          </p:grpSpPr>
          <p:sp>
            <p:nvSpPr>
              <p:cNvPr id="370" name="Google Shape;370;p34"/>
              <p:cNvSpPr/>
              <p:nvPr/>
            </p:nvSpPr>
            <p:spPr>
              <a:xfrm>
                <a:off x="3024609" y="970098"/>
                <a:ext cx="1146300" cy="2160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A5A5A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음악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4"/>
              <p:cNvSpPr/>
              <p:nvPr/>
            </p:nvSpPr>
            <p:spPr>
              <a:xfrm>
                <a:off x="1878289" y="970098"/>
                <a:ext cx="1146300" cy="2160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A5A5A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외국어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4"/>
              <p:cNvSpPr/>
              <p:nvPr/>
            </p:nvSpPr>
            <p:spPr>
              <a:xfrm>
                <a:off x="731969" y="970098"/>
                <a:ext cx="1146300" cy="216000"/>
              </a:xfrm>
              <a:prstGeom prst="rect">
                <a:avLst/>
              </a:prstGeom>
              <a:solidFill>
                <a:srgbClr val="595959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FFFFFF"/>
                    </a:solidFill>
                  </a:rPr>
                  <a:t>IT 프로그래밍</a:t>
                </a:r>
                <a:endParaRPr sz="1500"/>
              </a:p>
            </p:txBody>
          </p:sp>
        </p:grpSp>
        <p:sp>
          <p:nvSpPr>
            <p:cNvPr id="373" name="Google Shape;373;p34"/>
            <p:cNvSpPr/>
            <p:nvPr/>
          </p:nvSpPr>
          <p:spPr>
            <a:xfrm>
              <a:off x="3005533" y="1275613"/>
              <a:ext cx="755400" cy="196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디자인</a:t>
              </a:r>
              <a:endParaRPr sz="1500"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3760828" y="1275613"/>
              <a:ext cx="755400" cy="196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공무원</a:t>
              </a: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5" name="Google Shape;375;p34"/>
          <p:cNvSpPr/>
          <p:nvPr/>
        </p:nvSpPr>
        <p:spPr>
          <a:xfrm>
            <a:off x="2705402" y="4192579"/>
            <a:ext cx="12822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4"/>
          <p:cNvSpPr/>
          <p:nvPr/>
        </p:nvSpPr>
        <p:spPr>
          <a:xfrm>
            <a:off x="2671965" y="2942266"/>
            <a:ext cx="1697700" cy="11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4"/>
          <p:cNvSpPr/>
          <p:nvPr/>
        </p:nvSpPr>
        <p:spPr>
          <a:xfrm>
            <a:off x="2705391" y="4290851"/>
            <a:ext cx="16641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4"/>
          <p:cNvSpPr/>
          <p:nvPr/>
        </p:nvSpPr>
        <p:spPr>
          <a:xfrm>
            <a:off x="4544067" y="4192579"/>
            <a:ext cx="12822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4"/>
          <p:cNvSpPr/>
          <p:nvPr/>
        </p:nvSpPr>
        <p:spPr>
          <a:xfrm>
            <a:off x="4510630" y="2942266"/>
            <a:ext cx="1697700" cy="11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4"/>
          <p:cNvSpPr/>
          <p:nvPr/>
        </p:nvSpPr>
        <p:spPr>
          <a:xfrm>
            <a:off x="4544056" y="4290851"/>
            <a:ext cx="16641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4"/>
          <p:cNvSpPr/>
          <p:nvPr/>
        </p:nvSpPr>
        <p:spPr>
          <a:xfrm>
            <a:off x="5457625" y="2425675"/>
            <a:ext cx="983100" cy="19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취업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4"/>
          <p:cNvSpPr/>
          <p:nvPr/>
        </p:nvSpPr>
        <p:spPr>
          <a:xfrm>
            <a:off x="6349514" y="3433656"/>
            <a:ext cx="111300" cy="2268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4"/>
          <p:cNvSpPr/>
          <p:nvPr/>
        </p:nvSpPr>
        <p:spPr>
          <a:xfrm rot="10800000">
            <a:off x="462165" y="3433547"/>
            <a:ext cx="111300" cy="2268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4"/>
          <p:cNvSpPr/>
          <p:nvPr/>
        </p:nvSpPr>
        <p:spPr>
          <a:xfrm>
            <a:off x="850520" y="4192579"/>
            <a:ext cx="12822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4"/>
          <p:cNvSpPr/>
          <p:nvPr/>
        </p:nvSpPr>
        <p:spPr>
          <a:xfrm>
            <a:off x="817083" y="2942266"/>
            <a:ext cx="1697700" cy="11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4"/>
          <p:cNvSpPr/>
          <p:nvPr/>
        </p:nvSpPr>
        <p:spPr>
          <a:xfrm>
            <a:off x="850509" y="4290851"/>
            <a:ext cx="16641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34"/>
          <p:cNvPicPr preferRelativeResize="0"/>
          <p:nvPr/>
        </p:nvPicPr>
        <p:blipFill rotWithShape="1">
          <a:blip r:embed="rId3">
            <a:alphaModFix/>
          </a:blip>
          <a:srcRect b="0" l="0" r="0" t="61874"/>
          <a:stretch/>
        </p:blipFill>
        <p:spPr>
          <a:xfrm>
            <a:off x="393252" y="923073"/>
            <a:ext cx="6344249" cy="2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4"/>
          <p:cNvSpPr txBox="1"/>
          <p:nvPr/>
        </p:nvSpPr>
        <p:spPr>
          <a:xfrm>
            <a:off x="487742" y="454199"/>
            <a:ext cx="721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LOGO</a:t>
            </a:r>
            <a:endParaRPr/>
          </a:p>
        </p:txBody>
      </p:sp>
      <p:sp>
        <p:nvSpPr>
          <p:cNvPr id="389" name="Google Shape;389;p34"/>
          <p:cNvSpPr/>
          <p:nvPr/>
        </p:nvSpPr>
        <p:spPr>
          <a:xfrm>
            <a:off x="4192200" y="552400"/>
            <a:ext cx="880500" cy="204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390" name="Google Shape;390;p34"/>
          <p:cNvSpPr txBox="1"/>
          <p:nvPr/>
        </p:nvSpPr>
        <p:spPr>
          <a:xfrm>
            <a:off x="2539525" y="505850"/>
            <a:ext cx="27048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   공지사항     FAQ     </a:t>
            </a:r>
            <a:r>
              <a:rPr lang="en-US" sz="800">
                <a:solidFill>
                  <a:schemeClr val="dk1"/>
                </a:solidFill>
              </a:rPr>
              <a:t>자유게시판    </a:t>
            </a:r>
            <a:r>
              <a:rPr b="1" lang="en-US" sz="800">
                <a:solidFill>
                  <a:schemeClr val="dk1"/>
                </a:solidFill>
              </a:rPr>
              <a:t> 스터디 개설하기  </a:t>
            </a:r>
            <a:r>
              <a:rPr lang="en-US" sz="800">
                <a:solidFill>
                  <a:schemeClr val="dk1"/>
                </a:solidFill>
              </a:rPr>
              <a:t>     </a:t>
            </a:r>
            <a:endParaRPr sz="800"/>
          </a:p>
        </p:txBody>
      </p:sp>
      <p:sp>
        <p:nvSpPr>
          <p:cNvPr id="391" name="Google Shape;391;p34"/>
          <p:cNvSpPr txBox="1"/>
          <p:nvPr/>
        </p:nvSpPr>
        <p:spPr>
          <a:xfrm>
            <a:off x="5252987" y="509475"/>
            <a:ext cx="13953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6D9EEB"/>
                </a:solidFill>
              </a:rPr>
              <a:t>박보검 </a:t>
            </a:r>
            <a:r>
              <a:rPr lang="en-US" sz="800">
                <a:solidFill>
                  <a:schemeClr val="dk1"/>
                </a:solidFill>
              </a:rPr>
              <a:t>회원님 안녕하세요!     </a:t>
            </a:r>
            <a:endParaRPr/>
          </a:p>
        </p:txBody>
      </p:sp>
      <p:pic>
        <p:nvPicPr>
          <p:cNvPr id="392" name="Google Shape;39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1610" y="563449"/>
            <a:ext cx="177625" cy="177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3" name="Google Shape;393;p34"/>
          <p:cNvGrpSpPr/>
          <p:nvPr/>
        </p:nvGrpSpPr>
        <p:grpSpPr>
          <a:xfrm>
            <a:off x="278025" y="1751770"/>
            <a:ext cx="246900" cy="304800"/>
            <a:chOff x="587150" y="2421542"/>
            <a:chExt cx="246900" cy="304800"/>
          </a:xfrm>
        </p:grpSpPr>
        <p:sp>
          <p:nvSpPr>
            <p:cNvPr id="394" name="Google Shape;394;p34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4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2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396" name="Google Shape;396;p34"/>
          <p:cNvGrpSpPr/>
          <p:nvPr/>
        </p:nvGrpSpPr>
        <p:grpSpPr>
          <a:xfrm>
            <a:off x="193238" y="489636"/>
            <a:ext cx="246900" cy="304800"/>
            <a:chOff x="587150" y="2421542"/>
            <a:chExt cx="246900" cy="304800"/>
          </a:xfrm>
        </p:grpSpPr>
        <p:sp>
          <p:nvSpPr>
            <p:cNvPr id="397" name="Google Shape;397;p34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4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1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399" name="Google Shape;399;p34"/>
          <p:cNvGrpSpPr/>
          <p:nvPr/>
        </p:nvGrpSpPr>
        <p:grpSpPr>
          <a:xfrm>
            <a:off x="573475" y="2880045"/>
            <a:ext cx="246900" cy="304800"/>
            <a:chOff x="587150" y="2421542"/>
            <a:chExt cx="246900" cy="304800"/>
          </a:xfrm>
        </p:grpSpPr>
        <p:sp>
          <p:nvSpPr>
            <p:cNvPr id="400" name="Google Shape;400;p34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4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3</a:t>
              </a:r>
              <a:endParaRPr sz="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6" name="Google Shape;406;p35"/>
          <p:cNvCxnSpPr/>
          <p:nvPr/>
        </p:nvCxnSpPr>
        <p:spPr>
          <a:xfrm>
            <a:off x="59386" y="1255625"/>
            <a:ext cx="7073400" cy="13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35"/>
          <p:cNvSpPr/>
          <p:nvPr/>
        </p:nvSpPr>
        <p:spPr>
          <a:xfrm>
            <a:off x="50425" y="1277864"/>
            <a:ext cx="7097400" cy="348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8" name="Google Shape;408;p35"/>
          <p:cNvGrpSpPr/>
          <p:nvPr/>
        </p:nvGrpSpPr>
        <p:grpSpPr>
          <a:xfrm>
            <a:off x="3283712" y="1439601"/>
            <a:ext cx="722400" cy="36600"/>
            <a:chOff x="4360069" y="2279810"/>
            <a:chExt cx="722400" cy="36600"/>
          </a:xfrm>
        </p:grpSpPr>
        <p:sp>
          <p:nvSpPr>
            <p:cNvPr id="409" name="Google Shape;409;p35"/>
            <p:cNvSpPr/>
            <p:nvPr/>
          </p:nvSpPr>
          <p:spPr>
            <a:xfrm>
              <a:off x="4360069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4445794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4531519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4617244" y="2279810"/>
              <a:ext cx="36600" cy="36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4702969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4788694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4874419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4960144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5045869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p35"/>
          <p:cNvSpPr txBox="1"/>
          <p:nvPr/>
        </p:nvSpPr>
        <p:spPr>
          <a:xfrm>
            <a:off x="485983" y="1755475"/>
            <a:ext cx="37695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카테고리 별 인기많은 스터디</a:t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999999"/>
                </a:solidFill>
              </a:rPr>
              <a:t>카테고리 별로 가장 핫한 스터디 입니다</a:t>
            </a:r>
            <a:endParaRPr b="1" sz="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999999"/>
              </a:solidFill>
            </a:endParaRPr>
          </a:p>
        </p:txBody>
      </p:sp>
      <p:graphicFrame>
        <p:nvGraphicFramePr>
          <p:cNvPr id="419" name="Google Shape;419;p35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#-Main 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#-Main</a:t>
                      </a:r>
                      <a:r>
                        <a:rPr lang="en-US" sz="700"/>
                        <a:t>-2-1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상단 GNB영역 하위 카테고리 노출 화면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0" name="Google Shape;420;p35"/>
          <p:cNvGraphicFramePr/>
          <p:nvPr/>
        </p:nvGraphicFramePr>
        <p:xfrm>
          <a:off x="7233043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대카테고리 마우스 오버 시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하위 분류 영역 노출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390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21" name="Google Shape;421;p35"/>
          <p:cNvGrpSpPr/>
          <p:nvPr/>
        </p:nvGrpSpPr>
        <p:grpSpPr>
          <a:xfrm>
            <a:off x="546607" y="2425748"/>
            <a:ext cx="4911118" cy="196500"/>
            <a:chOff x="743089" y="1275613"/>
            <a:chExt cx="3773139" cy="196500"/>
          </a:xfrm>
        </p:grpSpPr>
        <p:grpSp>
          <p:nvGrpSpPr>
            <p:cNvPr id="422" name="Google Shape;422;p35"/>
            <p:cNvGrpSpPr/>
            <p:nvPr/>
          </p:nvGrpSpPr>
          <p:grpSpPr>
            <a:xfrm>
              <a:off x="743089" y="1275624"/>
              <a:ext cx="2265917" cy="196366"/>
              <a:chOff x="731969" y="970098"/>
              <a:chExt cx="3438940" cy="216000"/>
            </a:xfrm>
          </p:grpSpPr>
          <p:sp>
            <p:nvSpPr>
              <p:cNvPr id="423" name="Google Shape;423;p35"/>
              <p:cNvSpPr/>
              <p:nvPr/>
            </p:nvSpPr>
            <p:spPr>
              <a:xfrm>
                <a:off x="3024609" y="970098"/>
                <a:ext cx="1146300" cy="2160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A5A5A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음악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5"/>
              <p:cNvSpPr/>
              <p:nvPr/>
            </p:nvSpPr>
            <p:spPr>
              <a:xfrm>
                <a:off x="1878289" y="970098"/>
                <a:ext cx="1146300" cy="2160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A5A5A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외국어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5"/>
              <p:cNvSpPr/>
              <p:nvPr/>
            </p:nvSpPr>
            <p:spPr>
              <a:xfrm>
                <a:off x="731969" y="970098"/>
                <a:ext cx="1146300" cy="216000"/>
              </a:xfrm>
              <a:prstGeom prst="rect">
                <a:avLst/>
              </a:prstGeom>
              <a:solidFill>
                <a:srgbClr val="595959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FFFFFF"/>
                    </a:solidFill>
                  </a:rPr>
                  <a:t>IT 프로그래밍</a:t>
                </a:r>
                <a:endParaRPr sz="1500"/>
              </a:p>
            </p:txBody>
          </p:sp>
        </p:grpSp>
        <p:sp>
          <p:nvSpPr>
            <p:cNvPr id="426" name="Google Shape;426;p35"/>
            <p:cNvSpPr/>
            <p:nvPr/>
          </p:nvSpPr>
          <p:spPr>
            <a:xfrm>
              <a:off x="3005533" y="1275613"/>
              <a:ext cx="755400" cy="196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디자인</a:t>
              </a:r>
              <a:endParaRPr sz="1500"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3760828" y="1275613"/>
              <a:ext cx="755400" cy="196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공무원</a:t>
              </a: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35"/>
          <p:cNvSpPr/>
          <p:nvPr/>
        </p:nvSpPr>
        <p:spPr>
          <a:xfrm>
            <a:off x="2705402" y="4192579"/>
            <a:ext cx="12822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5"/>
          <p:cNvSpPr/>
          <p:nvPr/>
        </p:nvSpPr>
        <p:spPr>
          <a:xfrm>
            <a:off x="2671965" y="2942266"/>
            <a:ext cx="1697700" cy="11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5"/>
          <p:cNvSpPr/>
          <p:nvPr/>
        </p:nvSpPr>
        <p:spPr>
          <a:xfrm>
            <a:off x="2705391" y="4290851"/>
            <a:ext cx="16641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5"/>
          <p:cNvSpPr/>
          <p:nvPr/>
        </p:nvSpPr>
        <p:spPr>
          <a:xfrm>
            <a:off x="4544067" y="4192579"/>
            <a:ext cx="12822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5"/>
          <p:cNvSpPr/>
          <p:nvPr/>
        </p:nvSpPr>
        <p:spPr>
          <a:xfrm>
            <a:off x="4510630" y="2942266"/>
            <a:ext cx="1697700" cy="11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5"/>
          <p:cNvSpPr/>
          <p:nvPr/>
        </p:nvSpPr>
        <p:spPr>
          <a:xfrm>
            <a:off x="4544056" y="4290851"/>
            <a:ext cx="16641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5"/>
          <p:cNvSpPr/>
          <p:nvPr/>
        </p:nvSpPr>
        <p:spPr>
          <a:xfrm>
            <a:off x="5457625" y="2425675"/>
            <a:ext cx="983100" cy="19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취업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5"/>
          <p:cNvSpPr/>
          <p:nvPr/>
        </p:nvSpPr>
        <p:spPr>
          <a:xfrm>
            <a:off x="6349514" y="3433656"/>
            <a:ext cx="111300" cy="2268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"/>
          <p:cNvSpPr/>
          <p:nvPr/>
        </p:nvSpPr>
        <p:spPr>
          <a:xfrm rot="10800000">
            <a:off x="462165" y="3433547"/>
            <a:ext cx="111300" cy="2268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"/>
          <p:cNvSpPr/>
          <p:nvPr/>
        </p:nvSpPr>
        <p:spPr>
          <a:xfrm>
            <a:off x="850520" y="4192579"/>
            <a:ext cx="12822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5"/>
          <p:cNvSpPr/>
          <p:nvPr/>
        </p:nvSpPr>
        <p:spPr>
          <a:xfrm>
            <a:off x="817083" y="2942266"/>
            <a:ext cx="1697700" cy="11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5"/>
          <p:cNvSpPr/>
          <p:nvPr/>
        </p:nvSpPr>
        <p:spPr>
          <a:xfrm>
            <a:off x="850509" y="4290851"/>
            <a:ext cx="16641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p35"/>
          <p:cNvPicPr preferRelativeResize="0"/>
          <p:nvPr/>
        </p:nvPicPr>
        <p:blipFill rotWithShape="1">
          <a:blip r:embed="rId3">
            <a:alphaModFix/>
          </a:blip>
          <a:srcRect b="0" l="0" r="0" t="61874"/>
          <a:stretch/>
        </p:blipFill>
        <p:spPr>
          <a:xfrm>
            <a:off x="393252" y="923073"/>
            <a:ext cx="6344249" cy="2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5"/>
          <p:cNvSpPr txBox="1"/>
          <p:nvPr/>
        </p:nvSpPr>
        <p:spPr>
          <a:xfrm>
            <a:off x="487742" y="454199"/>
            <a:ext cx="721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LOGO</a:t>
            </a:r>
            <a:endParaRPr/>
          </a:p>
        </p:txBody>
      </p:sp>
      <p:sp>
        <p:nvSpPr>
          <p:cNvPr id="442" name="Google Shape;442;p35"/>
          <p:cNvSpPr/>
          <p:nvPr/>
        </p:nvSpPr>
        <p:spPr>
          <a:xfrm>
            <a:off x="927400" y="1255625"/>
            <a:ext cx="1071900" cy="145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50"/>
              <a:t>  IT · 프로그래밍 전체</a:t>
            </a:r>
            <a:endParaRPr sz="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50"/>
              <a:t>  자바 프로그래밍</a:t>
            </a:r>
            <a:endParaRPr sz="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50"/>
              <a:t>  C / C++ / C#</a:t>
            </a:r>
            <a:endParaRPr sz="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50"/>
              <a:t>  파이썬 </a:t>
            </a:r>
            <a:endParaRPr sz="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50"/>
              <a:t>  JSP </a:t>
            </a:r>
            <a:endParaRPr sz="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50"/>
              <a:t>  데이터베이스</a:t>
            </a:r>
            <a:endParaRPr sz="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50"/>
              <a:t>  HTML / CSS / JavaScript</a:t>
            </a:r>
            <a:endParaRPr sz="650"/>
          </a:p>
        </p:txBody>
      </p:sp>
      <p:sp>
        <p:nvSpPr>
          <p:cNvPr id="443" name="Google Shape;443;p35"/>
          <p:cNvSpPr/>
          <p:nvPr/>
        </p:nvSpPr>
        <p:spPr>
          <a:xfrm>
            <a:off x="4192200" y="552400"/>
            <a:ext cx="880500" cy="204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444" name="Google Shape;444;p35"/>
          <p:cNvSpPr txBox="1"/>
          <p:nvPr/>
        </p:nvSpPr>
        <p:spPr>
          <a:xfrm>
            <a:off x="2539525" y="505850"/>
            <a:ext cx="27048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   공지사항     FAQ     </a:t>
            </a:r>
            <a:r>
              <a:rPr lang="en-US" sz="800">
                <a:solidFill>
                  <a:schemeClr val="dk1"/>
                </a:solidFill>
              </a:rPr>
              <a:t>자유게시판    </a:t>
            </a:r>
            <a:r>
              <a:rPr b="1" lang="en-US" sz="800">
                <a:solidFill>
                  <a:schemeClr val="dk1"/>
                </a:solidFill>
              </a:rPr>
              <a:t> 스터디 개설하기  </a:t>
            </a:r>
            <a:r>
              <a:rPr lang="en-US" sz="800">
                <a:solidFill>
                  <a:schemeClr val="dk1"/>
                </a:solidFill>
              </a:rPr>
              <a:t>     </a:t>
            </a:r>
            <a:endParaRPr sz="800"/>
          </a:p>
        </p:txBody>
      </p:sp>
      <p:sp>
        <p:nvSpPr>
          <p:cNvPr id="445" name="Google Shape;445;p35"/>
          <p:cNvSpPr txBox="1"/>
          <p:nvPr/>
        </p:nvSpPr>
        <p:spPr>
          <a:xfrm>
            <a:off x="5252987" y="509475"/>
            <a:ext cx="13953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6D9EEB"/>
                </a:solidFill>
              </a:rPr>
              <a:t>박보검 </a:t>
            </a:r>
            <a:r>
              <a:rPr lang="en-US" sz="800">
                <a:solidFill>
                  <a:schemeClr val="dk1"/>
                </a:solidFill>
              </a:rPr>
              <a:t>회원님 안녕하세요!     </a:t>
            </a:r>
            <a:endParaRPr/>
          </a:p>
        </p:txBody>
      </p:sp>
      <p:pic>
        <p:nvPicPr>
          <p:cNvPr id="446" name="Google Shape;4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1610" y="563449"/>
            <a:ext cx="177625" cy="1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5"/>
          <p:cNvSpPr txBox="1"/>
          <p:nvPr/>
        </p:nvSpPr>
        <p:spPr>
          <a:xfrm>
            <a:off x="6654146" y="457451"/>
            <a:ext cx="246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</a:rPr>
              <a:t>1</a:t>
            </a:r>
            <a:endParaRPr sz="800">
              <a:solidFill>
                <a:srgbClr val="FFFFFF"/>
              </a:solidFill>
            </a:endParaRPr>
          </a:p>
        </p:txBody>
      </p:sp>
      <p:grpSp>
        <p:nvGrpSpPr>
          <p:cNvPr id="448" name="Google Shape;448;p35"/>
          <p:cNvGrpSpPr/>
          <p:nvPr/>
        </p:nvGrpSpPr>
        <p:grpSpPr>
          <a:xfrm>
            <a:off x="6672012" y="473767"/>
            <a:ext cx="246900" cy="304800"/>
            <a:chOff x="585775" y="2424742"/>
            <a:chExt cx="246900" cy="304800"/>
          </a:xfrm>
        </p:grpSpPr>
        <p:sp>
          <p:nvSpPr>
            <p:cNvPr id="449" name="Google Shape;449;p35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5"/>
            <p:cNvSpPr txBox="1"/>
            <p:nvPr/>
          </p:nvSpPr>
          <p:spPr>
            <a:xfrm>
              <a:off x="585775" y="24247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1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451" name="Google Shape;451;p35"/>
          <p:cNvGrpSpPr/>
          <p:nvPr/>
        </p:nvGrpSpPr>
        <p:grpSpPr>
          <a:xfrm>
            <a:off x="735225" y="761170"/>
            <a:ext cx="246900" cy="304800"/>
            <a:chOff x="587150" y="2421542"/>
            <a:chExt cx="246900" cy="304800"/>
          </a:xfrm>
        </p:grpSpPr>
        <p:sp>
          <p:nvSpPr>
            <p:cNvPr id="452" name="Google Shape;452;p35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5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1</a:t>
              </a:r>
              <a:r>
                <a:rPr lang="en-US" sz="800">
                  <a:solidFill>
                    <a:srgbClr val="FFFFFF"/>
                  </a:solidFill>
                </a:rPr>
                <a:t>2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sp>
        <p:nvSpPr>
          <p:cNvPr id="454" name="Google Shape;454;p35"/>
          <p:cNvSpPr/>
          <p:nvPr/>
        </p:nvSpPr>
        <p:spPr>
          <a:xfrm>
            <a:off x="944575" y="890175"/>
            <a:ext cx="721200" cy="2673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"/>
          <p:cNvSpPr txBox="1"/>
          <p:nvPr/>
        </p:nvSpPr>
        <p:spPr>
          <a:xfrm>
            <a:off x="491741" y="975907"/>
            <a:ext cx="35478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나의 맞춤 스터디</a:t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999999"/>
                </a:solidFill>
              </a:rPr>
              <a:t>회원님의 관심사에 맞는 스터디를 추천해드려요!</a:t>
            </a:r>
            <a:endParaRPr b="1" sz="700">
              <a:solidFill>
                <a:srgbClr val="999999"/>
              </a:solidFill>
            </a:endParaRPr>
          </a:p>
        </p:txBody>
      </p:sp>
      <p:grpSp>
        <p:nvGrpSpPr>
          <p:cNvPr id="460" name="Google Shape;460;p36"/>
          <p:cNvGrpSpPr/>
          <p:nvPr/>
        </p:nvGrpSpPr>
        <p:grpSpPr>
          <a:xfrm>
            <a:off x="6358831" y="2379713"/>
            <a:ext cx="975354" cy="1225198"/>
            <a:chOff x="6358831" y="2379713"/>
            <a:chExt cx="975354" cy="1225198"/>
          </a:xfrm>
        </p:grpSpPr>
        <p:sp>
          <p:nvSpPr>
            <p:cNvPr id="461" name="Google Shape;461;p36"/>
            <p:cNvSpPr/>
            <p:nvPr/>
          </p:nvSpPr>
          <p:spPr>
            <a:xfrm>
              <a:off x="6529336" y="2628566"/>
              <a:ext cx="348000" cy="3480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6529336" y="3034991"/>
              <a:ext cx="348000" cy="3480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6"/>
            <p:cNvSpPr txBox="1"/>
            <p:nvPr/>
          </p:nvSpPr>
          <p:spPr>
            <a:xfrm>
              <a:off x="6358831" y="2379713"/>
              <a:ext cx="8391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최근 본 스터디</a:t>
              </a:r>
              <a:endParaRPr sz="600"/>
            </a:p>
          </p:txBody>
        </p:sp>
        <p:pic>
          <p:nvPicPr>
            <p:cNvPr id="464" name="Google Shape;464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52129" y="2651363"/>
              <a:ext cx="302400" cy="30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" name="Google Shape;465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52129" y="3057788"/>
              <a:ext cx="302400" cy="3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Google Shape;466;p36"/>
            <p:cNvSpPr/>
            <p:nvPr/>
          </p:nvSpPr>
          <p:spPr>
            <a:xfrm>
              <a:off x="6529336" y="3034991"/>
              <a:ext cx="348000" cy="348000"/>
            </a:xfrm>
            <a:prstGeom prst="rect">
              <a:avLst/>
            </a:prstGeom>
            <a:solidFill>
              <a:srgbClr val="666666">
                <a:alpha val="69230"/>
              </a:srgbClr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6"/>
            <p:cNvSpPr txBox="1"/>
            <p:nvPr/>
          </p:nvSpPr>
          <p:spPr>
            <a:xfrm>
              <a:off x="6495085" y="3041775"/>
              <a:ext cx="8391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FFFFFF"/>
                  </a:solidFill>
                </a:rPr>
                <a:t>자격증</a:t>
              </a:r>
              <a:endParaRPr sz="6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FFFFFF"/>
                  </a:solidFill>
                </a:rPr>
                <a:t>스터디</a:t>
              </a:r>
              <a:endParaRPr sz="600">
                <a:solidFill>
                  <a:srgbClr val="FFFFFF"/>
                </a:solidFill>
              </a:endParaRPr>
            </a:p>
          </p:txBody>
        </p:sp>
        <p:pic>
          <p:nvPicPr>
            <p:cNvPr id="468" name="Google Shape;468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0509" y="3433011"/>
              <a:ext cx="445628" cy="17190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469" name="Google Shape;469;p36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#-Main 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#-Main</a:t>
                      </a:r>
                      <a:r>
                        <a:rPr lang="en-US" sz="700"/>
                        <a:t>-3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나의 맞춤 스터디  /  Side Navigation Bar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0" name="Google Shape;470;p36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회원가입 시 입력한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나의 관심 카테고리 기반으로 노출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로그인 한 고객에게만 노출되는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개인화영역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내가 선택한 카테고리 중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현재 모집중이며,  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가장 조회수가 높은 5개의 스터디가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추천된다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가장조회수가 높은 스터디의 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이미지 비율확대 노출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&lt;&lt;&lt; 노출필드 &gt;&gt;&gt; 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[지역] 스터디 명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카테리명 (2depth까지)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희망 시간대 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짧은소개글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(페이지의 다채로운 화면 표현을 위해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레이아웃을 변경했으나, 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개발일정에 영향을 미친다면, 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기본 레이아웃으로 구현해도 무방.)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SNB 영역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최근 본 스터디 / TOP 버튼 노출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최근 본 스터디가 없다면,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조회하신 스터디가 없습니다.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텍스트 노출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대표이미지 노출 되며, 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마우스 오버 시 해당 스터디명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이미지 위로 DIM처리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노출 시점 ::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대배너가 화면을 벗어나는 시점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1" name="Google Shape;471;p36"/>
          <p:cNvSpPr/>
          <p:nvPr/>
        </p:nvSpPr>
        <p:spPr>
          <a:xfrm>
            <a:off x="28902" y="344735"/>
            <a:ext cx="7128000" cy="388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스크롤 시 상단픽스영역 (공간상 제약으로 생략)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6"/>
          <p:cNvSpPr/>
          <p:nvPr/>
        </p:nvSpPr>
        <p:spPr>
          <a:xfrm>
            <a:off x="3465534" y="1660850"/>
            <a:ext cx="1289400" cy="106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6"/>
          <p:cNvSpPr/>
          <p:nvPr/>
        </p:nvSpPr>
        <p:spPr>
          <a:xfrm>
            <a:off x="3465534" y="2873993"/>
            <a:ext cx="1289400" cy="106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6"/>
          <p:cNvSpPr/>
          <p:nvPr/>
        </p:nvSpPr>
        <p:spPr>
          <a:xfrm>
            <a:off x="4875629" y="1660850"/>
            <a:ext cx="1289400" cy="106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6"/>
          <p:cNvSpPr/>
          <p:nvPr/>
        </p:nvSpPr>
        <p:spPr>
          <a:xfrm>
            <a:off x="4875629" y="2873993"/>
            <a:ext cx="1289400" cy="106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6" name="Google Shape;4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805" y="1753566"/>
            <a:ext cx="1908000" cy="19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6"/>
          <p:cNvSpPr/>
          <p:nvPr/>
        </p:nvSpPr>
        <p:spPr>
          <a:xfrm>
            <a:off x="567950" y="1660863"/>
            <a:ext cx="2776800" cy="2278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6"/>
          <p:cNvSpPr/>
          <p:nvPr/>
        </p:nvSpPr>
        <p:spPr>
          <a:xfrm>
            <a:off x="568025" y="3314499"/>
            <a:ext cx="2776800" cy="624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>
            <a:off x="3463400" y="2443375"/>
            <a:ext cx="1289400" cy="267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6"/>
          <p:cNvSpPr/>
          <p:nvPr/>
        </p:nvSpPr>
        <p:spPr>
          <a:xfrm>
            <a:off x="4875700" y="2438100"/>
            <a:ext cx="1289400" cy="267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6"/>
          <p:cNvSpPr/>
          <p:nvPr/>
        </p:nvSpPr>
        <p:spPr>
          <a:xfrm>
            <a:off x="3463400" y="3659050"/>
            <a:ext cx="1289400" cy="267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6"/>
          <p:cNvSpPr/>
          <p:nvPr/>
        </p:nvSpPr>
        <p:spPr>
          <a:xfrm>
            <a:off x="4875700" y="3653775"/>
            <a:ext cx="1289400" cy="267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6"/>
          <p:cNvSpPr txBox="1"/>
          <p:nvPr/>
        </p:nvSpPr>
        <p:spPr>
          <a:xfrm>
            <a:off x="649375" y="3369191"/>
            <a:ext cx="20586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[강남] 자바개발자 취준생 스터디</a:t>
            </a:r>
            <a:endParaRPr sz="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IT 프로그래밍 ⠂ 자바</a:t>
            </a:r>
            <a:endParaRPr sz="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주중 오후 / 주말 무관</a:t>
            </a:r>
            <a:endParaRPr sz="700"/>
          </a:p>
        </p:txBody>
      </p:sp>
      <p:grpSp>
        <p:nvGrpSpPr>
          <p:cNvPr id="484" name="Google Shape;484;p36"/>
          <p:cNvGrpSpPr/>
          <p:nvPr/>
        </p:nvGrpSpPr>
        <p:grpSpPr>
          <a:xfrm>
            <a:off x="278025" y="1548931"/>
            <a:ext cx="246900" cy="304800"/>
            <a:chOff x="587150" y="2421542"/>
            <a:chExt cx="246900" cy="304800"/>
          </a:xfrm>
        </p:grpSpPr>
        <p:sp>
          <p:nvSpPr>
            <p:cNvPr id="485" name="Google Shape;485;p36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6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1</a:t>
              </a:r>
              <a:r>
                <a:rPr lang="en-US" sz="800">
                  <a:solidFill>
                    <a:srgbClr val="FFFFFF"/>
                  </a:solidFill>
                </a:rPr>
                <a:t>2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487" name="Google Shape;487;p36"/>
          <p:cNvGrpSpPr/>
          <p:nvPr/>
        </p:nvGrpSpPr>
        <p:grpSpPr>
          <a:xfrm>
            <a:off x="6562725" y="2133306"/>
            <a:ext cx="246900" cy="304800"/>
            <a:chOff x="587150" y="2421542"/>
            <a:chExt cx="246900" cy="304800"/>
          </a:xfrm>
        </p:grpSpPr>
        <p:sp>
          <p:nvSpPr>
            <p:cNvPr id="488" name="Google Shape;488;p36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6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2</a:t>
              </a:r>
              <a:endParaRPr sz="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7"/>
          <p:cNvSpPr txBox="1"/>
          <p:nvPr/>
        </p:nvSpPr>
        <p:spPr>
          <a:xfrm>
            <a:off x="468061" y="982359"/>
            <a:ext cx="37695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모집마감 임박 스터디</a:t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999999"/>
                </a:solidFill>
              </a:rPr>
              <a:t>망설이면 스터디 모집이 마감됩니다!</a:t>
            </a:r>
            <a:endParaRPr b="1" sz="700">
              <a:solidFill>
                <a:srgbClr val="999999"/>
              </a:solidFill>
            </a:endParaRPr>
          </a:p>
        </p:txBody>
      </p:sp>
      <p:graphicFrame>
        <p:nvGraphicFramePr>
          <p:cNvPr id="495" name="Google Shape;495;p37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#-Main 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#-Main</a:t>
                      </a:r>
                      <a:r>
                        <a:rPr lang="en-US" sz="700"/>
                        <a:t>-4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모집마감 임박 스터디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6" name="Google Shape;496;p37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모집마감 임박 스터디영역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모집기간이 D-3일 이며,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총 인원 - 모집인원이 적은 순서대로 노출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대표 이미지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~모집마감일 / [남은인원수]명남음</a:t>
                      </a:r>
                      <a:endParaRPr sz="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300">
                          <a:solidFill>
                            <a:schemeClr val="dk1"/>
                          </a:solidFill>
                        </a:rPr>
                        <a:t> </a:t>
                      </a:r>
                      <a:endParaRPr sz="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[지역] 스터디 명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카테리명 (2depth까지)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희망 시간대 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짧은소개글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----------------------------------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~2/10  1명 남음  </a:t>
                      </a:r>
                      <a:endParaRPr sz="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[서울] 자바개발자 취준생 스터디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IT 프로그래밍 ⠂ 자바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주말 무관 / 주중 오후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안녕하세요 같이 자바신이 되실분 모집중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7" name="Google Shape;497;p37"/>
          <p:cNvSpPr/>
          <p:nvPr/>
        </p:nvSpPr>
        <p:spPr>
          <a:xfrm>
            <a:off x="28902" y="344735"/>
            <a:ext cx="7128000" cy="388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스크롤 시 상단픽스영역 (공간상 제약으로 생략)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7"/>
          <p:cNvSpPr/>
          <p:nvPr/>
        </p:nvSpPr>
        <p:spPr>
          <a:xfrm>
            <a:off x="2602320" y="2910653"/>
            <a:ext cx="12822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7"/>
          <p:cNvSpPr/>
          <p:nvPr/>
        </p:nvSpPr>
        <p:spPr>
          <a:xfrm>
            <a:off x="2568883" y="1660341"/>
            <a:ext cx="1697700" cy="11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"/>
          <p:cNvSpPr/>
          <p:nvPr/>
        </p:nvSpPr>
        <p:spPr>
          <a:xfrm>
            <a:off x="2602309" y="3008925"/>
            <a:ext cx="16641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4440985" y="2910653"/>
            <a:ext cx="12822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4407548" y="1660341"/>
            <a:ext cx="1697700" cy="11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7"/>
          <p:cNvSpPr/>
          <p:nvPr/>
        </p:nvSpPr>
        <p:spPr>
          <a:xfrm>
            <a:off x="4440974" y="3008925"/>
            <a:ext cx="16641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7"/>
          <p:cNvSpPr/>
          <p:nvPr/>
        </p:nvSpPr>
        <p:spPr>
          <a:xfrm>
            <a:off x="747437" y="2910653"/>
            <a:ext cx="12822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7"/>
          <p:cNvSpPr/>
          <p:nvPr/>
        </p:nvSpPr>
        <p:spPr>
          <a:xfrm>
            <a:off x="714000" y="1660341"/>
            <a:ext cx="1697700" cy="11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7"/>
          <p:cNvSpPr/>
          <p:nvPr/>
        </p:nvSpPr>
        <p:spPr>
          <a:xfrm>
            <a:off x="747426" y="3008925"/>
            <a:ext cx="16641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7"/>
          <p:cNvSpPr/>
          <p:nvPr/>
        </p:nvSpPr>
        <p:spPr>
          <a:xfrm>
            <a:off x="2602320" y="4510853"/>
            <a:ext cx="12822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7"/>
          <p:cNvSpPr/>
          <p:nvPr/>
        </p:nvSpPr>
        <p:spPr>
          <a:xfrm>
            <a:off x="2568883" y="3260541"/>
            <a:ext cx="1697700" cy="11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7"/>
          <p:cNvSpPr/>
          <p:nvPr/>
        </p:nvSpPr>
        <p:spPr>
          <a:xfrm>
            <a:off x="2602309" y="4609125"/>
            <a:ext cx="16641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7"/>
          <p:cNvSpPr/>
          <p:nvPr/>
        </p:nvSpPr>
        <p:spPr>
          <a:xfrm>
            <a:off x="4440985" y="4510853"/>
            <a:ext cx="12822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7"/>
          <p:cNvSpPr/>
          <p:nvPr/>
        </p:nvSpPr>
        <p:spPr>
          <a:xfrm>
            <a:off x="4407548" y="3260541"/>
            <a:ext cx="1697700" cy="11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7"/>
          <p:cNvSpPr/>
          <p:nvPr/>
        </p:nvSpPr>
        <p:spPr>
          <a:xfrm>
            <a:off x="4440974" y="4609125"/>
            <a:ext cx="16641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7"/>
          <p:cNvSpPr/>
          <p:nvPr/>
        </p:nvSpPr>
        <p:spPr>
          <a:xfrm>
            <a:off x="747437" y="4510853"/>
            <a:ext cx="12822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7"/>
          <p:cNvSpPr/>
          <p:nvPr/>
        </p:nvSpPr>
        <p:spPr>
          <a:xfrm>
            <a:off x="714000" y="3260541"/>
            <a:ext cx="1697700" cy="11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7"/>
          <p:cNvSpPr/>
          <p:nvPr/>
        </p:nvSpPr>
        <p:spPr>
          <a:xfrm>
            <a:off x="747426" y="4609125"/>
            <a:ext cx="16641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Google Shape;516;p37"/>
          <p:cNvGrpSpPr/>
          <p:nvPr/>
        </p:nvGrpSpPr>
        <p:grpSpPr>
          <a:xfrm>
            <a:off x="6358831" y="2379713"/>
            <a:ext cx="975354" cy="1225198"/>
            <a:chOff x="6358831" y="2379713"/>
            <a:chExt cx="975354" cy="1225198"/>
          </a:xfrm>
        </p:grpSpPr>
        <p:sp>
          <p:nvSpPr>
            <p:cNvPr id="517" name="Google Shape;517;p37"/>
            <p:cNvSpPr/>
            <p:nvPr/>
          </p:nvSpPr>
          <p:spPr>
            <a:xfrm>
              <a:off x="6529336" y="2628566"/>
              <a:ext cx="348000" cy="3480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6529336" y="3034991"/>
              <a:ext cx="348000" cy="3480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 txBox="1"/>
            <p:nvPr/>
          </p:nvSpPr>
          <p:spPr>
            <a:xfrm>
              <a:off x="6358831" y="2379713"/>
              <a:ext cx="8391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최근 본 스터디</a:t>
              </a:r>
              <a:endParaRPr sz="600"/>
            </a:p>
          </p:txBody>
        </p:sp>
        <p:pic>
          <p:nvPicPr>
            <p:cNvPr id="520" name="Google Shape;520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52129" y="2651363"/>
              <a:ext cx="302400" cy="30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1" name="Google Shape;521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52129" y="3057788"/>
              <a:ext cx="302400" cy="3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2" name="Google Shape;522;p37"/>
            <p:cNvSpPr/>
            <p:nvPr/>
          </p:nvSpPr>
          <p:spPr>
            <a:xfrm>
              <a:off x="6529336" y="3034991"/>
              <a:ext cx="348000" cy="348000"/>
            </a:xfrm>
            <a:prstGeom prst="rect">
              <a:avLst/>
            </a:prstGeom>
            <a:solidFill>
              <a:srgbClr val="666666">
                <a:alpha val="69230"/>
              </a:srgbClr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 txBox="1"/>
            <p:nvPr/>
          </p:nvSpPr>
          <p:spPr>
            <a:xfrm>
              <a:off x="6495085" y="3041775"/>
              <a:ext cx="8391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FFFFFF"/>
                  </a:solidFill>
                </a:rPr>
                <a:t>자격증</a:t>
              </a:r>
              <a:endParaRPr sz="6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FFFFFF"/>
                  </a:solidFill>
                </a:rPr>
                <a:t>스터디</a:t>
              </a:r>
              <a:endParaRPr sz="600">
                <a:solidFill>
                  <a:srgbClr val="FFFFFF"/>
                </a:solidFill>
              </a:endParaRPr>
            </a:p>
          </p:txBody>
        </p:sp>
        <p:pic>
          <p:nvPicPr>
            <p:cNvPr id="524" name="Google Shape;524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0509" y="3433011"/>
              <a:ext cx="445628" cy="171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5" name="Google Shape;525;p37"/>
          <p:cNvGrpSpPr/>
          <p:nvPr/>
        </p:nvGrpSpPr>
        <p:grpSpPr>
          <a:xfrm>
            <a:off x="278025" y="981183"/>
            <a:ext cx="246900" cy="304800"/>
            <a:chOff x="587150" y="2421542"/>
            <a:chExt cx="246900" cy="304800"/>
          </a:xfrm>
        </p:grpSpPr>
        <p:sp>
          <p:nvSpPr>
            <p:cNvPr id="526" name="Google Shape;526;p37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7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12</a:t>
              </a:r>
              <a:endParaRPr sz="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" name="Google Shape;532;p38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#-Main 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#-Main</a:t>
                      </a:r>
                      <a:r>
                        <a:rPr lang="en-US" sz="700"/>
                        <a:t>-5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이번주 베스트 게시글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3" name="Google Shape;533;p38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최근 7일간 게시글 중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추천수가 많은 글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최신순으로 정렬 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최대10개 노출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더 많은 게시글 보기 클릭 시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자유게시판 메인으로 이동.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4" name="Google Shape;534;p38"/>
          <p:cNvSpPr/>
          <p:nvPr/>
        </p:nvSpPr>
        <p:spPr>
          <a:xfrm>
            <a:off x="28902" y="344735"/>
            <a:ext cx="7128000" cy="388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스크롤 시 상단픽스영역 (공간상 제약으로 생략)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5" name="Google Shape;535;p38"/>
          <p:cNvGrpSpPr/>
          <p:nvPr/>
        </p:nvGrpSpPr>
        <p:grpSpPr>
          <a:xfrm>
            <a:off x="6358831" y="2379713"/>
            <a:ext cx="975354" cy="1225198"/>
            <a:chOff x="6358831" y="2379713"/>
            <a:chExt cx="975354" cy="1225198"/>
          </a:xfrm>
        </p:grpSpPr>
        <p:sp>
          <p:nvSpPr>
            <p:cNvPr id="536" name="Google Shape;536;p38"/>
            <p:cNvSpPr/>
            <p:nvPr/>
          </p:nvSpPr>
          <p:spPr>
            <a:xfrm>
              <a:off x="6529336" y="2628566"/>
              <a:ext cx="348000" cy="3480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6529336" y="3034991"/>
              <a:ext cx="348000" cy="3480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 txBox="1"/>
            <p:nvPr/>
          </p:nvSpPr>
          <p:spPr>
            <a:xfrm>
              <a:off x="6358831" y="2379713"/>
              <a:ext cx="8391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최근 본 스터디</a:t>
              </a:r>
              <a:endParaRPr sz="600"/>
            </a:p>
          </p:txBody>
        </p:sp>
        <p:pic>
          <p:nvPicPr>
            <p:cNvPr id="539" name="Google Shape;539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52129" y="2651363"/>
              <a:ext cx="302400" cy="30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0" name="Google Shape;540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52129" y="3057788"/>
              <a:ext cx="302400" cy="3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1" name="Google Shape;541;p38"/>
            <p:cNvSpPr/>
            <p:nvPr/>
          </p:nvSpPr>
          <p:spPr>
            <a:xfrm>
              <a:off x="6529336" y="3034991"/>
              <a:ext cx="348000" cy="348000"/>
            </a:xfrm>
            <a:prstGeom prst="rect">
              <a:avLst/>
            </a:prstGeom>
            <a:solidFill>
              <a:srgbClr val="666666">
                <a:alpha val="69230"/>
              </a:srgbClr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8"/>
            <p:cNvSpPr txBox="1"/>
            <p:nvPr/>
          </p:nvSpPr>
          <p:spPr>
            <a:xfrm>
              <a:off x="6495085" y="3041775"/>
              <a:ext cx="8391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FFFFFF"/>
                  </a:solidFill>
                </a:rPr>
                <a:t>자격증</a:t>
              </a:r>
              <a:endParaRPr sz="6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FFFFFF"/>
                  </a:solidFill>
                </a:rPr>
                <a:t>스터디</a:t>
              </a:r>
              <a:endParaRPr sz="600">
                <a:solidFill>
                  <a:srgbClr val="FFFFFF"/>
                </a:solidFill>
              </a:endParaRPr>
            </a:p>
          </p:txBody>
        </p:sp>
        <p:pic>
          <p:nvPicPr>
            <p:cNvPr id="543" name="Google Shape;543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0509" y="3433011"/>
              <a:ext cx="445628" cy="17190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544" name="Google Shape;544;p38"/>
          <p:cNvGraphicFramePr/>
          <p:nvPr/>
        </p:nvGraphicFramePr>
        <p:xfrm>
          <a:off x="649382" y="15260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512350"/>
                <a:gridCol w="539225"/>
                <a:gridCol w="1817800"/>
                <a:gridCol w="688825"/>
                <a:gridCol w="845525"/>
                <a:gridCol w="560300"/>
                <a:gridCol w="558475"/>
              </a:tblGrid>
              <a:tr h="25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번호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말머리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조회수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추천수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69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정보공유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262626"/>
                          </a:solidFill>
                        </a:rPr>
                        <a:t> </a:t>
                      </a: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토익 LC 꿀팁 공유합니다!! 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[40]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김준환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305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102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68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정보공유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정처기 합격했습니다~~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[19]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신희경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402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93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67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정보공유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기타 악보공유해요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[6]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선예나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206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75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66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질문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집중이 잘 안될때 어떻게 하시나요?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[32]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우무현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402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93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65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정보공유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강남 조용한 카페 추천합니다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[5]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lang="en-US" sz="700"/>
                        <a:t>김수정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206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75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64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질문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스터디 며칠에 한번씩 모이세요? 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[10]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김준환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402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93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66</a:t>
                      </a:r>
                      <a:endParaRPr sz="15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질문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집중이 잘 안될때 어떻게 하시나요?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[32]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선예나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206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75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65</a:t>
                      </a:r>
                      <a:endParaRPr sz="15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정보공유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강남 조용한 카페 추천합니다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[5]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우무현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402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93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5" name="Google Shape;545;p38"/>
          <p:cNvSpPr txBox="1"/>
          <p:nvPr/>
        </p:nvSpPr>
        <p:spPr>
          <a:xfrm>
            <a:off x="468061" y="906159"/>
            <a:ext cx="37695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이번주 베스트 게시글 </a:t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999999"/>
                </a:solidFill>
              </a:rPr>
              <a:t>가장 많은 추천을 받은 베스트 게시글입니다</a:t>
            </a:r>
            <a:endParaRPr b="1" sz="700">
              <a:solidFill>
                <a:srgbClr val="999999"/>
              </a:solidFill>
            </a:endParaRPr>
          </a:p>
        </p:txBody>
      </p:sp>
      <p:sp>
        <p:nvSpPr>
          <p:cNvPr id="546" name="Google Shape;546;p38"/>
          <p:cNvSpPr/>
          <p:nvPr/>
        </p:nvSpPr>
        <p:spPr>
          <a:xfrm>
            <a:off x="2225373" y="4663269"/>
            <a:ext cx="2735100" cy="2673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더 많은 게시글 보기</a:t>
            </a:r>
            <a:endParaRPr b="1" sz="1700"/>
          </a:p>
        </p:txBody>
      </p:sp>
      <p:grpSp>
        <p:nvGrpSpPr>
          <p:cNvPr id="547" name="Google Shape;547;p38"/>
          <p:cNvGrpSpPr/>
          <p:nvPr/>
        </p:nvGrpSpPr>
        <p:grpSpPr>
          <a:xfrm>
            <a:off x="278025" y="887810"/>
            <a:ext cx="246900" cy="304800"/>
            <a:chOff x="587150" y="2421542"/>
            <a:chExt cx="246900" cy="304800"/>
          </a:xfrm>
        </p:grpSpPr>
        <p:sp>
          <p:nvSpPr>
            <p:cNvPr id="548" name="Google Shape;548;p38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12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550" name="Google Shape;550;p38"/>
          <p:cNvGrpSpPr/>
          <p:nvPr/>
        </p:nvGrpSpPr>
        <p:grpSpPr>
          <a:xfrm>
            <a:off x="1928665" y="4621610"/>
            <a:ext cx="246900" cy="304800"/>
            <a:chOff x="587150" y="2421542"/>
            <a:chExt cx="246900" cy="304800"/>
          </a:xfrm>
        </p:grpSpPr>
        <p:sp>
          <p:nvSpPr>
            <p:cNvPr id="551" name="Google Shape;551;p38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8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2</a:t>
              </a:r>
              <a:endParaRPr sz="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7" name="Google Shape;557;p39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#-Main 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#-Main</a:t>
                      </a:r>
                      <a:r>
                        <a:rPr lang="en-US" sz="700"/>
                        <a:t>-6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Footer 영역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8" name="Google Shape;558;p39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About Us, SNS 영역은 구현범위 미포함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Community 클릭 시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해당 페이지 이동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9" name="Google Shape;559;p39"/>
          <p:cNvSpPr/>
          <p:nvPr/>
        </p:nvSpPr>
        <p:spPr>
          <a:xfrm>
            <a:off x="28902" y="344735"/>
            <a:ext cx="7128000" cy="388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스크롤 시 상단픽스영역 (공간상 제약으로 생략)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0" name="Google Shape;560;p39"/>
          <p:cNvCxnSpPr/>
          <p:nvPr/>
        </p:nvCxnSpPr>
        <p:spPr>
          <a:xfrm>
            <a:off x="28986" y="2504713"/>
            <a:ext cx="7128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1" name="Google Shape;561;p39"/>
          <p:cNvCxnSpPr/>
          <p:nvPr/>
        </p:nvCxnSpPr>
        <p:spPr>
          <a:xfrm>
            <a:off x="30151" y="4109070"/>
            <a:ext cx="7128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2" name="Google Shape;562;p39"/>
          <p:cNvSpPr txBox="1"/>
          <p:nvPr/>
        </p:nvSpPr>
        <p:spPr>
          <a:xfrm>
            <a:off x="2353774" y="2842270"/>
            <a:ext cx="11724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/>
              <a:t>About  Us</a:t>
            </a:r>
            <a:endParaRPr b="1" sz="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회사소개</a:t>
            </a:r>
            <a:endParaRPr sz="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서비스소개</a:t>
            </a:r>
            <a:endParaRPr sz="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이용약관</a:t>
            </a:r>
            <a:endParaRPr sz="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개인정보취급방침</a:t>
            </a:r>
            <a:endParaRPr sz="700"/>
          </a:p>
        </p:txBody>
      </p:sp>
      <p:cxnSp>
        <p:nvCxnSpPr>
          <p:cNvPr id="563" name="Google Shape;563;p39"/>
          <p:cNvCxnSpPr/>
          <p:nvPr/>
        </p:nvCxnSpPr>
        <p:spPr>
          <a:xfrm>
            <a:off x="2156976" y="2857763"/>
            <a:ext cx="0" cy="10701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4" name="Google Shape;564;p39"/>
          <p:cNvSpPr txBox="1"/>
          <p:nvPr/>
        </p:nvSpPr>
        <p:spPr>
          <a:xfrm>
            <a:off x="3628823" y="2842270"/>
            <a:ext cx="10683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/>
              <a:t>Community</a:t>
            </a:r>
            <a:endParaRPr b="1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9"/>
          <p:cNvSpPr txBox="1"/>
          <p:nvPr/>
        </p:nvSpPr>
        <p:spPr>
          <a:xfrm>
            <a:off x="685607" y="2634675"/>
            <a:ext cx="12816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</a:rPr>
              <a:t>CALL CENTER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AF0000"/>
                </a:solidFill>
              </a:rPr>
              <a:t>1577-1577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A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OPEN / AM 10:00 ~ PM 06:00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LUNCH / PM 12:30 ~ PM 01:30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SAT / AM 09:30 ~ PM 01:30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SUN, HOLIDAY OFF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566" name="Google Shape;566;p39"/>
          <p:cNvCxnSpPr/>
          <p:nvPr/>
        </p:nvCxnSpPr>
        <p:spPr>
          <a:xfrm>
            <a:off x="3409676" y="2848038"/>
            <a:ext cx="0" cy="10701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7" name="Google Shape;567;p39"/>
          <p:cNvSpPr/>
          <p:nvPr/>
        </p:nvSpPr>
        <p:spPr>
          <a:xfrm>
            <a:off x="3637782" y="3102649"/>
            <a:ext cx="562800" cy="327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9"/>
          <p:cNvSpPr/>
          <p:nvPr/>
        </p:nvSpPr>
        <p:spPr>
          <a:xfrm>
            <a:off x="4289685" y="3102649"/>
            <a:ext cx="562800" cy="327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FAQ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9"/>
          <p:cNvSpPr/>
          <p:nvPr/>
        </p:nvSpPr>
        <p:spPr>
          <a:xfrm>
            <a:off x="3628832" y="3526878"/>
            <a:ext cx="562800" cy="327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자유게시판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9"/>
          <p:cNvSpPr/>
          <p:nvPr/>
        </p:nvSpPr>
        <p:spPr>
          <a:xfrm>
            <a:off x="4289676" y="3520439"/>
            <a:ext cx="562800" cy="327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나의 스터디룸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1" name="Google Shape;571;p39"/>
          <p:cNvCxnSpPr/>
          <p:nvPr/>
        </p:nvCxnSpPr>
        <p:spPr>
          <a:xfrm>
            <a:off x="5148101" y="2848038"/>
            <a:ext cx="0" cy="10701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72" name="Google Shape;5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638" y="3489255"/>
            <a:ext cx="279004" cy="279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568" y="3492806"/>
            <a:ext cx="279004" cy="279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1514" y="3167401"/>
            <a:ext cx="279004" cy="279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1568" y="3170751"/>
            <a:ext cx="279004" cy="279004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9"/>
          <p:cNvSpPr txBox="1"/>
          <p:nvPr/>
        </p:nvSpPr>
        <p:spPr>
          <a:xfrm>
            <a:off x="479500" y="4163270"/>
            <a:ext cx="6389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KH정보교육원  |  사업자등록번호 : 851-87-00622  |  서울 강남 제2014-01호  |  대표자 : 양진선  |  책임자 : 양성남  |   개인정보관리책임자 : 강명주</a:t>
            </a:r>
            <a:endParaRPr/>
          </a:p>
        </p:txBody>
      </p:sp>
      <p:sp>
        <p:nvSpPr>
          <p:cNvPr id="577" name="Google Shape;577;p39"/>
          <p:cNvSpPr txBox="1"/>
          <p:nvPr/>
        </p:nvSpPr>
        <p:spPr>
          <a:xfrm>
            <a:off x="5345513" y="2869152"/>
            <a:ext cx="10683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/>
              <a:t>SNS</a:t>
            </a:r>
            <a:endParaRPr b="1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8" name="Google Shape;578;p39"/>
          <p:cNvGraphicFramePr/>
          <p:nvPr/>
        </p:nvGraphicFramePr>
        <p:xfrm>
          <a:off x="649382" y="7640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512350"/>
                <a:gridCol w="539225"/>
                <a:gridCol w="1817800"/>
                <a:gridCol w="688825"/>
                <a:gridCol w="845525"/>
                <a:gridCol w="560300"/>
                <a:gridCol w="558475"/>
              </a:tblGrid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66</a:t>
                      </a:r>
                      <a:endParaRPr sz="15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질문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집중이 잘 안될때 어떻게 하시나요?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[32]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선예나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206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75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65</a:t>
                      </a:r>
                      <a:endParaRPr sz="15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정보공유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강남 조용한 카페 추천합니다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[5]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우무현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402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93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79" name="Google Shape;579;p39"/>
          <p:cNvGrpSpPr/>
          <p:nvPr/>
        </p:nvGrpSpPr>
        <p:grpSpPr>
          <a:xfrm>
            <a:off x="2106825" y="2759247"/>
            <a:ext cx="246900" cy="304800"/>
            <a:chOff x="587150" y="2421542"/>
            <a:chExt cx="246900" cy="304800"/>
          </a:xfrm>
        </p:grpSpPr>
        <p:sp>
          <p:nvSpPr>
            <p:cNvPr id="580" name="Google Shape;580;p39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12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582" name="Google Shape;582;p39"/>
          <p:cNvGrpSpPr/>
          <p:nvPr/>
        </p:nvGrpSpPr>
        <p:grpSpPr>
          <a:xfrm>
            <a:off x="3402225" y="2759247"/>
            <a:ext cx="246900" cy="304800"/>
            <a:chOff x="587150" y="2421542"/>
            <a:chExt cx="246900" cy="304800"/>
          </a:xfrm>
        </p:grpSpPr>
        <p:sp>
          <p:nvSpPr>
            <p:cNvPr id="583" name="Google Shape;583;p39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2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585" name="Google Shape;585;p39"/>
          <p:cNvGrpSpPr/>
          <p:nvPr/>
        </p:nvGrpSpPr>
        <p:grpSpPr>
          <a:xfrm>
            <a:off x="5078625" y="2759247"/>
            <a:ext cx="246900" cy="304800"/>
            <a:chOff x="587150" y="2421542"/>
            <a:chExt cx="246900" cy="304800"/>
          </a:xfrm>
        </p:grpSpPr>
        <p:sp>
          <p:nvSpPr>
            <p:cNvPr id="586" name="Google Shape;586;p39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12</a:t>
              </a:r>
              <a:endParaRPr sz="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0"/>
          <p:cNvSpPr txBox="1"/>
          <p:nvPr/>
        </p:nvSpPr>
        <p:spPr>
          <a:xfrm>
            <a:off x="1778662" y="2624828"/>
            <a:ext cx="558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FBFBF"/>
                </a:solidFill>
              </a:rPr>
              <a:t>카테고리 </a:t>
            </a:r>
            <a:r>
              <a:rPr b="1" lang="en-US" sz="40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페이지</a:t>
            </a:r>
            <a:endParaRPr b="1" sz="40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40"/>
          <p:cNvSpPr/>
          <p:nvPr/>
        </p:nvSpPr>
        <p:spPr>
          <a:xfrm>
            <a:off x="3975268" y="1457145"/>
            <a:ext cx="1016100" cy="976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LOGO</a:t>
            </a:r>
            <a:endParaRPr b="1"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8" name="Google Shape;598;p41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lang="en-US" sz="700"/>
                        <a:t>-Category</a:t>
                      </a: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-Category-1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카테고리 상단 필터링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9" name="Google Shape;599;p41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카테고리 별 중분류 선택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체크박스를 통한 지역선택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(다중선택 가능)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체크박스를 통한 시간대 선택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(다중선택 가능)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라디오 버튼을 통한 성별 선택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(다중선택 불가)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선택한 조건으로 검색 시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위 설정한 필터에 맞는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검색결과 노출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조건 초기화 시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선택한 조건 모두 초기화된다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초기화 상태 &gt;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카테고리 : 전체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지역 : 전체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희망시간 : 전시간 가능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성별 : 무관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0" name="Google Shape;600;p41"/>
          <p:cNvSpPr txBox="1"/>
          <p:nvPr/>
        </p:nvSpPr>
        <p:spPr>
          <a:xfrm>
            <a:off x="826807" y="752500"/>
            <a:ext cx="141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IT 프로그래밍</a:t>
            </a:r>
            <a:endParaRPr b="1" sz="1050">
              <a:solidFill>
                <a:schemeClr val="dk1"/>
              </a:solidFill>
            </a:endParaRPr>
          </a:p>
        </p:txBody>
      </p:sp>
      <p:grpSp>
        <p:nvGrpSpPr>
          <p:cNvPr id="601" name="Google Shape;601;p41"/>
          <p:cNvGrpSpPr/>
          <p:nvPr/>
        </p:nvGrpSpPr>
        <p:grpSpPr>
          <a:xfrm>
            <a:off x="1119680" y="1457101"/>
            <a:ext cx="3506911" cy="208251"/>
            <a:chOff x="746571" y="1275613"/>
            <a:chExt cx="3769656" cy="196500"/>
          </a:xfrm>
        </p:grpSpPr>
        <p:grpSp>
          <p:nvGrpSpPr>
            <p:cNvPr id="602" name="Google Shape;602;p41"/>
            <p:cNvGrpSpPr/>
            <p:nvPr/>
          </p:nvGrpSpPr>
          <p:grpSpPr>
            <a:xfrm>
              <a:off x="746571" y="1275624"/>
              <a:ext cx="2262435" cy="196366"/>
              <a:chOff x="737255" y="970098"/>
              <a:chExt cx="3433654" cy="216000"/>
            </a:xfrm>
          </p:grpSpPr>
          <p:sp>
            <p:nvSpPr>
              <p:cNvPr id="603" name="Google Shape;603;p41"/>
              <p:cNvSpPr/>
              <p:nvPr/>
            </p:nvSpPr>
            <p:spPr>
              <a:xfrm>
                <a:off x="3024609" y="970098"/>
                <a:ext cx="1146300" cy="2160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A5A5A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/>
                  <a:t>C언어</a:t>
                </a:r>
                <a:endParaRPr sz="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41"/>
              <p:cNvSpPr/>
              <p:nvPr/>
            </p:nvSpPr>
            <p:spPr>
              <a:xfrm>
                <a:off x="737255" y="970098"/>
                <a:ext cx="1146300" cy="2160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A5A5A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/>
                  <a:t>전체</a:t>
                </a:r>
                <a:endParaRPr sz="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41"/>
              <p:cNvSpPr/>
              <p:nvPr/>
            </p:nvSpPr>
            <p:spPr>
              <a:xfrm>
                <a:off x="1873277" y="970098"/>
                <a:ext cx="1146300" cy="216000"/>
              </a:xfrm>
              <a:prstGeom prst="rect">
                <a:avLst/>
              </a:prstGeom>
              <a:solidFill>
                <a:srgbClr val="595959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rgbClr val="FFFFFF"/>
                    </a:solidFill>
                  </a:rPr>
                  <a:t>자바</a:t>
                </a:r>
                <a:endParaRPr/>
              </a:p>
            </p:txBody>
          </p:sp>
        </p:grpSp>
        <p:sp>
          <p:nvSpPr>
            <p:cNvPr id="606" name="Google Shape;606;p41"/>
            <p:cNvSpPr/>
            <p:nvPr/>
          </p:nvSpPr>
          <p:spPr>
            <a:xfrm>
              <a:off x="3005533" y="1275613"/>
              <a:ext cx="755400" cy="196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C++</a:t>
              </a: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3760828" y="1275613"/>
              <a:ext cx="755400" cy="196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파이썬</a:t>
              </a:r>
              <a:endParaRPr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8" name="Google Shape;608;p41"/>
          <p:cNvSpPr/>
          <p:nvPr/>
        </p:nvSpPr>
        <p:spPr>
          <a:xfrm>
            <a:off x="4626352" y="1457073"/>
            <a:ext cx="702600" cy="20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php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41"/>
          <p:cNvSpPr/>
          <p:nvPr/>
        </p:nvSpPr>
        <p:spPr>
          <a:xfrm>
            <a:off x="5328974" y="1457073"/>
            <a:ext cx="702600" cy="20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기타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41"/>
          <p:cNvSpPr txBox="1"/>
          <p:nvPr/>
        </p:nvSpPr>
        <p:spPr>
          <a:xfrm>
            <a:off x="988050" y="1843000"/>
            <a:ext cx="769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chemeClr val="dk1"/>
                </a:solidFill>
              </a:rPr>
              <a:t>지역</a:t>
            </a:r>
            <a:endParaRPr b="1" sz="850">
              <a:solidFill>
                <a:schemeClr val="dk1"/>
              </a:solidFill>
            </a:endParaRPr>
          </a:p>
        </p:txBody>
      </p:sp>
      <p:grpSp>
        <p:nvGrpSpPr>
          <p:cNvPr id="611" name="Google Shape;611;p41"/>
          <p:cNvGrpSpPr/>
          <p:nvPr/>
        </p:nvGrpSpPr>
        <p:grpSpPr>
          <a:xfrm>
            <a:off x="1788275" y="1948000"/>
            <a:ext cx="4401726" cy="1029300"/>
            <a:chOff x="1788300" y="1948000"/>
            <a:chExt cx="3786431" cy="1029300"/>
          </a:xfrm>
        </p:grpSpPr>
        <p:grpSp>
          <p:nvGrpSpPr>
            <p:cNvPr id="612" name="Google Shape;612;p41"/>
            <p:cNvGrpSpPr/>
            <p:nvPr/>
          </p:nvGrpSpPr>
          <p:grpSpPr>
            <a:xfrm>
              <a:off x="2415626" y="1948000"/>
              <a:ext cx="627424" cy="267300"/>
              <a:chOff x="3270775" y="2783025"/>
              <a:chExt cx="627424" cy="267300"/>
            </a:xfrm>
          </p:grpSpPr>
          <p:sp>
            <p:nvSpPr>
              <p:cNvPr id="613" name="Google Shape;613;p41"/>
              <p:cNvSpPr/>
              <p:nvPr/>
            </p:nvSpPr>
            <p:spPr>
              <a:xfrm>
                <a:off x="3270775" y="2881650"/>
                <a:ext cx="107400" cy="107400"/>
              </a:xfrm>
              <a:prstGeom prst="rect">
                <a:avLst/>
              </a:prstGeom>
              <a:noFill/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41"/>
              <p:cNvSpPr txBox="1"/>
              <p:nvPr/>
            </p:nvSpPr>
            <p:spPr>
              <a:xfrm>
                <a:off x="3360299" y="2783025"/>
                <a:ext cx="537900" cy="26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신촌(12)</a:t>
                </a:r>
                <a:endParaRPr sz="700"/>
              </a:p>
            </p:txBody>
          </p:sp>
        </p:grpSp>
        <p:grpSp>
          <p:nvGrpSpPr>
            <p:cNvPr id="615" name="Google Shape;615;p41"/>
            <p:cNvGrpSpPr/>
            <p:nvPr/>
          </p:nvGrpSpPr>
          <p:grpSpPr>
            <a:xfrm>
              <a:off x="3025226" y="1948000"/>
              <a:ext cx="627424" cy="267300"/>
              <a:chOff x="3270775" y="2783025"/>
              <a:chExt cx="627424" cy="267300"/>
            </a:xfrm>
          </p:grpSpPr>
          <p:sp>
            <p:nvSpPr>
              <p:cNvPr id="616" name="Google Shape;616;p41"/>
              <p:cNvSpPr/>
              <p:nvPr/>
            </p:nvSpPr>
            <p:spPr>
              <a:xfrm>
                <a:off x="3270775" y="2881650"/>
                <a:ext cx="107400" cy="107400"/>
              </a:xfrm>
              <a:prstGeom prst="rect">
                <a:avLst/>
              </a:prstGeom>
              <a:noFill/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41"/>
              <p:cNvSpPr txBox="1"/>
              <p:nvPr/>
            </p:nvSpPr>
            <p:spPr>
              <a:xfrm>
                <a:off x="3360299" y="2783025"/>
                <a:ext cx="537900" cy="26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홍대(11)</a:t>
                </a:r>
                <a:endParaRPr sz="700"/>
              </a:p>
            </p:txBody>
          </p:sp>
        </p:grpSp>
        <p:grpSp>
          <p:nvGrpSpPr>
            <p:cNvPr id="618" name="Google Shape;618;p41"/>
            <p:cNvGrpSpPr/>
            <p:nvPr/>
          </p:nvGrpSpPr>
          <p:grpSpPr>
            <a:xfrm>
              <a:off x="3665851" y="1948000"/>
              <a:ext cx="564427" cy="267300"/>
              <a:chOff x="3270775" y="2783025"/>
              <a:chExt cx="564427" cy="267300"/>
            </a:xfrm>
          </p:grpSpPr>
          <p:sp>
            <p:nvSpPr>
              <p:cNvPr id="619" name="Google Shape;619;p41"/>
              <p:cNvSpPr/>
              <p:nvPr/>
            </p:nvSpPr>
            <p:spPr>
              <a:xfrm>
                <a:off x="3270775" y="2881650"/>
                <a:ext cx="107400" cy="107400"/>
              </a:xfrm>
              <a:prstGeom prst="rect">
                <a:avLst/>
              </a:prstGeom>
              <a:noFill/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41"/>
              <p:cNvSpPr txBox="1"/>
              <p:nvPr/>
            </p:nvSpPr>
            <p:spPr>
              <a:xfrm>
                <a:off x="3360302" y="2783025"/>
                <a:ext cx="474900" cy="26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종로(9)</a:t>
                </a:r>
                <a:endParaRPr sz="700"/>
              </a:p>
            </p:txBody>
          </p:sp>
        </p:grpSp>
        <p:grpSp>
          <p:nvGrpSpPr>
            <p:cNvPr id="621" name="Google Shape;621;p41"/>
            <p:cNvGrpSpPr/>
            <p:nvPr/>
          </p:nvGrpSpPr>
          <p:grpSpPr>
            <a:xfrm>
              <a:off x="4306676" y="1948000"/>
              <a:ext cx="564427" cy="267300"/>
              <a:chOff x="3270775" y="2783025"/>
              <a:chExt cx="564427" cy="267300"/>
            </a:xfrm>
          </p:grpSpPr>
          <p:sp>
            <p:nvSpPr>
              <p:cNvPr id="622" name="Google Shape;622;p41"/>
              <p:cNvSpPr/>
              <p:nvPr/>
            </p:nvSpPr>
            <p:spPr>
              <a:xfrm>
                <a:off x="3270775" y="2881650"/>
                <a:ext cx="107400" cy="107400"/>
              </a:xfrm>
              <a:prstGeom prst="rect">
                <a:avLst/>
              </a:prstGeom>
              <a:noFill/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41"/>
              <p:cNvSpPr txBox="1"/>
              <p:nvPr/>
            </p:nvSpPr>
            <p:spPr>
              <a:xfrm>
                <a:off x="3360302" y="2783025"/>
                <a:ext cx="474900" cy="26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잠실(8)</a:t>
                </a:r>
                <a:endParaRPr sz="700"/>
              </a:p>
            </p:txBody>
          </p:sp>
        </p:grpSp>
        <p:grpSp>
          <p:nvGrpSpPr>
            <p:cNvPr id="624" name="Google Shape;624;p41"/>
            <p:cNvGrpSpPr/>
            <p:nvPr/>
          </p:nvGrpSpPr>
          <p:grpSpPr>
            <a:xfrm>
              <a:off x="4947301" y="1948000"/>
              <a:ext cx="627430" cy="267300"/>
              <a:chOff x="3270775" y="2783025"/>
              <a:chExt cx="627430" cy="267300"/>
            </a:xfrm>
          </p:grpSpPr>
          <p:sp>
            <p:nvSpPr>
              <p:cNvPr id="625" name="Google Shape;625;p41"/>
              <p:cNvSpPr/>
              <p:nvPr/>
            </p:nvSpPr>
            <p:spPr>
              <a:xfrm>
                <a:off x="3270775" y="2881650"/>
                <a:ext cx="107400" cy="107400"/>
              </a:xfrm>
              <a:prstGeom prst="rect">
                <a:avLst/>
              </a:prstGeom>
              <a:noFill/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41"/>
              <p:cNvSpPr txBox="1"/>
              <p:nvPr/>
            </p:nvSpPr>
            <p:spPr>
              <a:xfrm>
                <a:off x="3360305" y="2783025"/>
                <a:ext cx="537900" cy="26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영등포(6)</a:t>
                </a:r>
                <a:endParaRPr sz="700"/>
              </a:p>
            </p:txBody>
          </p:sp>
        </p:grpSp>
        <p:grpSp>
          <p:nvGrpSpPr>
            <p:cNvPr id="627" name="Google Shape;627;p41"/>
            <p:cNvGrpSpPr/>
            <p:nvPr/>
          </p:nvGrpSpPr>
          <p:grpSpPr>
            <a:xfrm>
              <a:off x="1788300" y="2329000"/>
              <a:ext cx="555467" cy="267300"/>
              <a:chOff x="3270774" y="2783025"/>
              <a:chExt cx="555467" cy="267300"/>
            </a:xfrm>
          </p:grpSpPr>
          <p:sp>
            <p:nvSpPr>
              <p:cNvPr id="628" name="Google Shape;628;p41"/>
              <p:cNvSpPr/>
              <p:nvPr/>
            </p:nvSpPr>
            <p:spPr>
              <a:xfrm>
                <a:off x="3270774" y="2881650"/>
                <a:ext cx="107400" cy="107400"/>
              </a:xfrm>
              <a:prstGeom prst="rect">
                <a:avLst/>
              </a:prstGeom>
              <a:noFill/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41"/>
              <p:cNvSpPr txBox="1"/>
              <p:nvPr/>
            </p:nvSpPr>
            <p:spPr>
              <a:xfrm>
                <a:off x="3351341" y="2783025"/>
                <a:ext cx="474900" cy="26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강남(5)</a:t>
                </a:r>
                <a:endParaRPr sz="700"/>
              </a:p>
            </p:txBody>
          </p:sp>
        </p:grpSp>
        <p:grpSp>
          <p:nvGrpSpPr>
            <p:cNvPr id="630" name="Google Shape;630;p41"/>
            <p:cNvGrpSpPr/>
            <p:nvPr/>
          </p:nvGrpSpPr>
          <p:grpSpPr>
            <a:xfrm>
              <a:off x="2415626" y="2329000"/>
              <a:ext cx="564427" cy="267300"/>
              <a:chOff x="3270775" y="2783025"/>
              <a:chExt cx="564427" cy="267300"/>
            </a:xfrm>
          </p:grpSpPr>
          <p:sp>
            <p:nvSpPr>
              <p:cNvPr id="631" name="Google Shape;631;p41"/>
              <p:cNvSpPr/>
              <p:nvPr/>
            </p:nvSpPr>
            <p:spPr>
              <a:xfrm>
                <a:off x="3270775" y="2881650"/>
                <a:ext cx="107400" cy="107400"/>
              </a:xfrm>
              <a:prstGeom prst="rect">
                <a:avLst/>
              </a:prstGeom>
              <a:noFill/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41"/>
              <p:cNvSpPr txBox="1"/>
              <p:nvPr/>
            </p:nvSpPr>
            <p:spPr>
              <a:xfrm>
                <a:off x="3360302" y="2783025"/>
                <a:ext cx="474900" cy="26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목동(3)</a:t>
                </a:r>
                <a:endParaRPr sz="700"/>
              </a:p>
            </p:txBody>
          </p:sp>
        </p:grpSp>
        <p:grpSp>
          <p:nvGrpSpPr>
            <p:cNvPr id="633" name="Google Shape;633;p41"/>
            <p:cNvGrpSpPr/>
            <p:nvPr/>
          </p:nvGrpSpPr>
          <p:grpSpPr>
            <a:xfrm>
              <a:off x="3025226" y="2329000"/>
              <a:ext cx="564427" cy="267300"/>
              <a:chOff x="3270775" y="2783025"/>
              <a:chExt cx="564427" cy="267300"/>
            </a:xfrm>
          </p:grpSpPr>
          <p:sp>
            <p:nvSpPr>
              <p:cNvPr id="634" name="Google Shape;634;p41"/>
              <p:cNvSpPr/>
              <p:nvPr/>
            </p:nvSpPr>
            <p:spPr>
              <a:xfrm>
                <a:off x="3270775" y="2881650"/>
                <a:ext cx="107400" cy="107400"/>
              </a:xfrm>
              <a:prstGeom prst="rect">
                <a:avLst/>
              </a:prstGeom>
              <a:noFill/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41"/>
              <p:cNvSpPr txBox="1"/>
              <p:nvPr/>
            </p:nvSpPr>
            <p:spPr>
              <a:xfrm>
                <a:off x="3360302" y="2783025"/>
                <a:ext cx="474900" cy="26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노원(3)</a:t>
                </a:r>
                <a:endParaRPr sz="700"/>
              </a:p>
            </p:txBody>
          </p:sp>
        </p:grpSp>
        <p:grpSp>
          <p:nvGrpSpPr>
            <p:cNvPr id="636" name="Google Shape;636;p41"/>
            <p:cNvGrpSpPr/>
            <p:nvPr/>
          </p:nvGrpSpPr>
          <p:grpSpPr>
            <a:xfrm>
              <a:off x="3665851" y="2329000"/>
              <a:ext cx="627414" cy="267300"/>
              <a:chOff x="3270775" y="2783025"/>
              <a:chExt cx="627414" cy="267300"/>
            </a:xfrm>
          </p:grpSpPr>
          <p:sp>
            <p:nvSpPr>
              <p:cNvPr id="637" name="Google Shape;637;p41"/>
              <p:cNvSpPr/>
              <p:nvPr/>
            </p:nvSpPr>
            <p:spPr>
              <a:xfrm>
                <a:off x="3270775" y="2881650"/>
                <a:ext cx="107400" cy="107400"/>
              </a:xfrm>
              <a:prstGeom prst="rect">
                <a:avLst/>
              </a:prstGeom>
              <a:noFill/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41"/>
              <p:cNvSpPr txBox="1"/>
              <p:nvPr/>
            </p:nvSpPr>
            <p:spPr>
              <a:xfrm>
                <a:off x="3360289" y="2783025"/>
                <a:ext cx="537900" cy="26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왕십리(2)</a:t>
                </a:r>
                <a:endParaRPr sz="700"/>
              </a:p>
            </p:txBody>
          </p:sp>
        </p:grpSp>
        <p:grpSp>
          <p:nvGrpSpPr>
            <p:cNvPr id="639" name="Google Shape;639;p41"/>
            <p:cNvGrpSpPr/>
            <p:nvPr/>
          </p:nvGrpSpPr>
          <p:grpSpPr>
            <a:xfrm>
              <a:off x="4306676" y="2329000"/>
              <a:ext cx="564427" cy="267300"/>
              <a:chOff x="3270775" y="2783025"/>
              <a:chExt cx="564427" cy="267300"/>
            </a:xfrm>
          </p:grpSpPr>
          <p:sp>
            <p:nvSpPr>
              <p:cNvPr id="640" name="Google Shape;640;p41"/>
              <p:cNvSpPr/>
              <p:nvPr/>
            </p:nvSpPr>
            <p:spPr>
              <a:xfrm>
                <a:off x="3270775" y="2881650"/>
                <a:ext cx="107400" cy="107400"/>
              </a:xfrm>
              <a:prstGeom prst="rect">
                <a:avLst/>
              </a:prstGeom>
              <a:noFill/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41"/>
              <p:cNvSpPr txBox="1"/>
              <p:nvPr/>
            </p:nvSpPr>
            <p:spPr>
              <a:xfrm>
                <a:off x="3360302" y="2783025"/>
                <a:ext cx="474900" cy="26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분당(2)</a:t>
                </a:r>
                <a:endParaRPr sz="700"/>
              </a:p>
            </p:txBody>
          </p:sp>
        </p:grpSp>
        <p:grpSp>
          <p:nvGrpSpPr>
            <p:cNvPr id="642" name="Google Shape;642;p41"/>
            <p:cNvGrpSpPr/>
            <p:nvPr/>
          </p:nvGrpSpPr>
          <p:grpSpPr>
            <a:xfrm>
              <a:off x="4947301" y="2329000"/>
              <a:ext cx="564427" cy="267300"/>
              <a:chOff x="3270775" y="2783025"/>
              <a:chExt cx="564427" cy="267300"/>
            </a:xfrm>
          </p:grpSpPr>
          <p:sp>
            <p:nvSpPr>
              <p:cNvPr id="643" name="Google Shape;643;p41"/>
              <p:cNvSpPr/>
              <p:nvPr/>
            </p:nvSpPr>
            <p:spPr>
              <a:xfrm>
                <a:off x="3270775" y="2881650"/>
                <a:ext cx="107400" cy="107400"/>
              </a:xfrm>
              <a:prstGeom prst="rect">
                <a:avLst/>
              </a:prstGeom>
              <a:noFill/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41"/>
              <p:cNvSpPr txBox="1"/>
              <p:nvPr/>
            </p:nvSpPr>
            <p:spPr>
              <a:xfrm>
                <a:off x="3360302" y="2783025"/>
                <a:ext cx="474900" cy="26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혜화(2)</a:t>
                </a:r>
                <a:endParaRPr sz="700"/>
              </a:p>
            </p:txBody>
          </p:sp>
        </p:grpSp>
        <p:grpSp>
          <p:nvGrpSpPr>
            <p:cNvPr id="645" name="Google Shape;645;p41"/>
            <p:cNvGrpSpPr/>
            <p:nvPr/>
          </p:nvGrpSpPr>
          <p:grpSpPr>
            <a:xfrm>
              <a:off x="1788301" y="2710000"/>
              <a:ext cx="813461" cy="267300"/>
              <a:chOff x="3270775" y="2783025"/>
              <a:chExt cx="813461" cy="267300"/>
            </a:xfrm>
          </p:grpSpPr>
          <p:sp>
            <p:nvSpPr>
              <p:cNvPr id="646" name="Google Shape;646;p41"/>
              <p:cNvSpPr/>
              <p:nvPr/>
            </p:nvSpPr>
            <p:spPr>
              <a:xfrm>
                <a:off x="3270775" y="2881650"/>
                <a:ext cx="107400" cy="107400"/>
              </a:xfrm>
              <a:prstGeom prst="rect">
                <a:avLst/>
              </a:prstGeom>
              <a:noFill/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41"/>
              <p:cNvSpPr txBox="1"/>
              <p:nvPr/>
            </p:nvSpPr>
            <p:spPr>
              <a:xfrm>
                <a:off x="3351336" y="2783025"/>
                <a:ext cx="732900" cy="26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부산서면(2)</a:t>
                </a:r>
                <a:endParaRPr sz="700"/>
              </a:p>
            </p:txBody>
          </p:sp>
        </p:grpSp>
        <p:grpSp>
          <p:nvGrpSpPr>
            <p:cNvPr id="648" name="Google Shape;648;p41"/>
            <p:cNvGrpSpPr/>
            <p:nvPr/>
          </p:nvGrpSpPr>
          <p:grpSpPr>
            <a:xfrm>
              <a:off x="2415626" y="2710000"/>
              <a:ext cx="668236" cy="267300"/>
              <a:chOff x="3270775" y="2783025"/>
              <a:chExt cx="668236" cy="267300"/>
            </a:xfrm>
          </p:grpSpPr>
          <p:sp>
            <p:nvSpPr>
              <p:cNvPr id="649" name="Google Shape;649;p41"/>
              <p:cNvSpPr/>
              <p:nvPr/>
            </p:nvSpPr>
            <p:spPr>
              <a:xfrm>
                <a:off x="3270775" y="2881650"/>
                <a:ext cx="107400" cy="107400"/>
              </a:xfrm>
              <a:prstGeom prst="rect">
                <a:avLst/>
              </a:prstGeom>
              <a:noFill/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41"/>
              <p:cNvSpPr txBox="1"/>
              <p:nvPr/>
            </p:nvSpPr>
            <p:spPr>
              <a:xfrm>
                <a:off x="3360311" y="2783025"/>
                <a:ext cx="578700" cy="26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대구중앙(1)</a:t>
                </a:r>
                <a:endParaRPr sz="700"/>
              </a:p>
            </p:txBody>
          </p:sp>
        </p:grpSp>
        <p:grpSp>
          <p:nvGrpSpPr>
            <p:cNvPr id="651" name="Google Shape;651;p41"/>
            <p:cNvGrpSpPr/>
            <p:nvPr/>
          </p:nvGrpSpPr>
          <p:grpSpPr>
            <a:xfrm>
              <a:off x="3040236" y="2710000"/>
              <a:ext cx="549417" cy="267300"/>
              <a:chOff x="3285785" y="2783025"/>
              <a:chExt cx="549417" cy="267300"/>
            </a:xfrm>
          </p:grpSpPr>
          <p:sp>
            <p:nvSpPr>
              <p:cNvPr id="652" name="Google Shape;652;p41"/>
              <p:cNvSpPr/>
              <p:nvPr/>
            </p:nvSpPr>
            <p:spPr>
              <a:xfrm>
                <a:off x="3285785" y="2881650"/>
                <a:ext cx="92400" cy="107400"/>
              </a:xfrm>
              <a:prstGeom prst="rect">
                <a:avLst/>
              </a:prstGeom>
              <a:noFill/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41"/>
              <p:cNvSpPr txBox="1"/>
              <p:nvPr/>
            </p:nvSpPr>
            <p:spPr>
              <a:xfrm>
                <a:off x="3360302" y="2783025"/>
                <a:ext cx="474900" cy="26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수원(1)</a:t>
                </a:r>
                <a:endParaRPr sz="700"/>
              </a:p>
            </p:txBody>
          </p:sp>
        </p:grpSp>
        <p:grpSp>
          <p:nvGrpSpPr>
            <p:cNvPr id="654" name="Google Shape;654;p41"/>
            <p:cNvGrpSpPr/>
            <p:nvPr/>
          </p:nvGrpSpPr>
          <p:grpSpPr>
            <a:xfrm>
              <a:off x="3665851" y="2710000"/>
              <a:ext cx="564427" cy="267300"/>
              <a:chOff x="3270775" y="2783025"/>
              <a:chExt cx="564427" cy="267300"/>
            </a:xfrm>
          </p:grpSpPr>
          <p:sp>
            <p:nvSpPr>
              <p:cNvPr id="655" name="Google Shape;655;p41"/>
              <p:cNvSpPr/>
              <p:nvPr/>
            </p:nvSpPr>
            <p:spPr>
              <a:xfrm>
                <a:off x="3270775" y="2881650"/>
                <a:ext cx="107400" cy="107400"/>
              </a:xfrm>
              <a:prstGeom prst="rect">
                <a:avLst/>
              </a:prstGeom>
              <a:noFill/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41"/>
              <p:cNvSpPr txBox="1"/>
              <p:nvPr/>
            </p:nvSpPr>
            <p:spPr>
              <a:xfrm>
                <a:off x="3360302" y="2783025"/>
                <a:ext cx="474900" cy="26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판교(1)</a:t>
                </a:r>
                <a:endParaRPr sz="700"/>
              </a:p>
            </p:txBody>
          </p:sp>
        </p:grpSp>
        <p:grpSp>
          <p:nvGrpSpPr>
            <p:cNvPr id="657" name="Google Shape;657;p41"/>
            <p:cNvGrpSpPr/>
            <p:nvPr/>
          </p:nvGrpSpPr>
          <p:grpSpPr>
            <a:xfrm>
              <a:off x="4306676" y="2710000"/>
              <a:ext cx="564427" cy="267300"/>
              <a:chOff x="3270775" y="2783025"/>
              <a:chExt cx="564427" cy="267300"/>
            </a:xfrm>
          </p:grpSpPr>
          <p:sp>
            <p:nvSpPr>
              <p:cNvPr id="658" name="Google Shape;658;p41"/>
              <p:cNvSpPr/>
              <p:nvPr/>
            </p:nvSpPr>
            <p:spPr>
              <a:xfrm>
                <a:off x="3270775" y="2881650"/>
                <a:ext cx="107400" cy="107400"/>
              </a:xfrm>
              <a:prstGeom prst="rect">
                <a:avLst/>
              </a:prstGeom>
              <a:noFill/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41"/>
              <p:cNvSpPr txBox="1"/>
              <p:nvPr/>
            </p:nvSpPr>
            <p:spPr>
              <a:xfrm>
                <a:off x="3360302" y="2783025"/>
                <a:ext cx="474900" cy="26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건대(1)</a:t>
                </a:r>
                <a:endParaRPr sz="700"/>
              </a:p>
            </p:txBody>
          </p:sp>
        </p:grpSp>
        <p:grpSp>
          <p:nvGrpSpPr>
            <p:cNvPr id="660" name="Google Shape;660;p41"/>
            <p:cNvGrpSpPr/>
            <p:nvPr/>
          </p:nvGrpSpPr>
          <p:grpSpPr>
            <a:xfrm>
              <a:off x="1788301" y="1948000"/>
              <a:ext cx="618475" cy="267300"/>
              <a:chOff x="3270775" y="2783025"/>
              <a:chExt cx="618475" cy="267300"/>
            </a:xfrm>
          </p:grpSpPr>
          <p:sp>
            <p:nvSpPr>
              <p:cNvPr id="661" name="Google Shape;661;p41"/>
              <p:cNvSpPr/>
              <p:nvPr/>
            </p:nvSpPr>
            <p:spPr>
              <a:xfrm>
                <a:off x="3270775" y="2881650"/>
                <a:ext cx="107400" cy="107400"/>
              </a:xfrm>
              <a:prstGeom prst="rect">
                <a:avLst/>
              </a:prstGeom>
              <a:noFill/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41"/>
              <p:cNvSpPr txBox="1"/>
              <p:nvPr/>
            </p:nvSpPr>
            <p:spPr>
              <a:xfrm>
                <a:off x="3351350" y="2783025"/>
                <a:ext cx="537900" cy="26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전체(1559)</a:t>
                </a:r>
                <a:endParaRPr sz="700"/>
              </a:p>
            </p:txBody>
          </p:sp>
        </p:grpSp>
        <p:grpSp>
          <p:nvGrpSpPr>
            <p:cNvPr id="663" name="Google Shape;663;p41"/>
            <p:cNvGrpSpPr/>
            <p:nvPr/>
          </p:nvGrpSpPr>
          <p:grpSpPr>
            <a:xfrm>
              <a:off x="2413340" y="2042731"/>
              <a:ext cx="83032" cy="99028"/>
              <a:chOff x="2175665" y="3508450"/>
              <a:chExt cx="135077" cy="161100"/>
            </a:xfrm>
          </p:grpSpPr>
          <p:cxnSp>
            <p:nvCxnSpPr>
              <p:cNvPr id="664" name="Google Shape;664;p41"/>
              <p:cNvCxnSpPr/>
              <p:nvPr/>
            </p:nvCxnSpPr>
            <p:spPr>
              <a:xfrm rot="893411">
                <a:off x="2190963" y="3538620"/>
                <a:ext cx="53703" cy="12545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5" name="Google Shape;665;p41"/>
              <p:cNvCxnSpPr/>
              <p:nvPr/>
            </p:nvCxnSpPr>
            <p:spPr>
              <a:xfrm flipH="1" rot="902269">
                <a:off x="2249729" y="3511209"/>
                <a:ext cx="41625" cy="15558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6" name="Google Shape;666;p41"/>
            <p:cNvGrpSpPr/>
            <p:nvPr/>
          </p:nvGrpSpPr>
          <p:grpSpPr>
            <a:xfrm>
              <a:off x="3031901" y="2051692"/>
              <a:ext cx="83032" cy="99028"/>
              <a:chOff x="2175665" y="3508450"/>
              <a:chExt cx="135077" cy="161100"/>
            </a:xfrm>
          </p:grpSpPr>
          <p:cxnSp>
            <p:nvCxnSpPr>
              <p:cNvPr id="667" name="Google Shape;667;p41"/>
              <p:cNvCxnSpPr/>
              <p:nvPr/>
            </p:nvCxnSpPr>
            <p:spPr>
              <a:xfrm rot="893411">
                <a:off x="2190963" y="3538620"/>
                <a:ext cx="53703" cy="12545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8" name="Google Shape;668;p41"/>
              <p:cNvCxnSpPr/>
              <p:nvPr/>
            </p:nvCxnSpPr>
            <p:spPr>
              <a:xfrm flipH="1" rot="902269">
                <a:off x="2249729" y="3511209"/>
                <a:ext cx="41625" cy="15558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69" name="Google Shape;669;p41"/>
          <p:cNvSpPr txBox="1"/>
          <p:nvPr/>
        </p:nvSpPr>
        <p:spPr>
          <a:xfrm>
            <a:off x="988050" y="1081000"/>
            <a:ext cx="769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chemeClr val="dk1"/>
                </a:solidFill>
              </a:rPr>
              <a:t>카테고리</a:t>
            </a:r>
            <a:endParaRPr b="1" sz="850">
              <a:solidFill>
                <a:schemeClr val="dk1"/>
              </a:solidFill>
            </a:endParaRPr>
          </a:p>
        </p:txBody>
      </p:sp>
      <p:sp>
        <p:nvSpPr>
          <p:cNvPr id="670" name="Google Shape;670;p41"/>
          <p:cNvSpPr txBox="1"/>
          <p:nvPr/>
        </p:nvSpPr>
        <p:spPr>
          <a:xfrm>
            <a:off x="988050" y="3062200"/>
            <a:ext cx="769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chemeClr val="dk1"/>
                </a:solidFill>
              </a:rPr>
              <a:t>희망시간</a:t>
            </a:r>
            <a:endParaRPr b="1" sz="850">
              <a:solidFill>
                <a:schemeClr val="dk1"/>
              </a:solidFill>
            </a:endParaRPr>
          </a:p>
        </p:txBody>
      </p:sp>
      <p:sp>
        <p:nvSpPr>
          <p:cNvPr id="671" name="Google Shape;671;p41"/>
          <p:cNvSpPr txBox="1"/>
          <p:nvPr/>
        </p:nvSpPr>
        <p:spPr>
          <a:xfrm>
            <a:off x="988050" y="3570111"/>
            <a:ext cx="769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chemeClr val="dk1"/>
                </a:solidFill>
              </a:rPr>
              <a:t>성별</a:t>
            </a:r>
            <a:endParaRPr b="1" sz="850">
              <a:solidFill>
                <a:schemeClr val="dk1"/>
              </a:solidFill>
            </a:endParaRPr>
          </a:p>
        </p:txBody>
      </p:sp>
      <p:grpSp>
        <p:nvGrpSpPr>
          <p:cNvPr id="672" name="Google Shape;672;p41"/>
          <p:cNvGrpSpPr/>
          <p:nvPr/>
        </p:nvGrpSpPr>
        <p:grpSpPr>
          <a:xfrm>
            <a:off x="1784293" y="3091000"/>
            <a:ext cx="824232" cy="267300"/>
            <a:chOff x="3270775" y="2783025"/>
            <a:chExt cx="824232" cy="267300"/>
          </a:xfrm>
        </p:grpSpPr>
        <p:sp>
          <p:nvSpPr>
            <p:cNvPr id="673" name="Google Shape;673;p41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1"/>
            <p:cNvSpPr txBox="1"/>
            <p:nvPr/>
          </p:nvSpPr>
          <p:spPr>
            <a:xfrm>
              <a:off x="3360307" y="2783025"/>
              <a:ext cx="7347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전시간 가능</a:t>
              </a:r>
              <a:endParaRPr sz="700"/>
            </a:p>
          </p:txBody>
        </p:sp>
      </p:grpSp>
      <p:grpSp>
        <p:nvGrpSpPr>
          <p:cNvPr id="675" name="Google Shape;675;p41"/>
          <p:cNvGrpSpPr/>
          <p:nvPr/>
        </p:nvGrpSpPr>
        <p:grpSpPr>
          <a:xfrm>
            <a:off x="2622493" y="3091000"/>
            <a:ext cx="1089739" cy="267300"/>
            <a:chOff x="3270775" y="2783025"/>
            <a:chExt cx="1089739" cy="267300"/>
          </a:xfrm>
        </p:grpSpPr>
        <p:sp>
          <p:nvSpPr>
            <p:cNvPr id="676" name="Google Shape;676;p41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1"/>
            <p:cNvSpPr txBox="1"/>
            <p:nvPr/>
          </p:nvSpPr>
          <p:spPr>
            <a:xfrm>
              <a:off x="3360314" y="2783025"/>
              <a:ext cx="10002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주중 시간무관</a:t>
              </a:r>
              <a:endParaRPr sz="700"/>
            </a:p>
          </p:txBody>
        </p:sp>
      </p:grpSp>
      <p:sp>
        <p:nvSpPr>
          <p:cNvPr id="678" name="Google Shape;678;p41"/>
          <p:cNvSpPr txBox="1"/>
          <p:nvPr/>
        </p:nvSpPr>
        <p:spPr>
          <a:xfrm>
            <a:off x="3696628" y="3091000"/>
            <a:ext cx="701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주중 오전</a:t>
            </a:r>
            <a:endParaRPr sz="700"/>
          </a:p>
        </p:txBody>
      </p:sp>
      <p:grpSp>
        <p:nvGrpSpPr>
          <p:cNvPr id="679" name="Google Shape;679;p41"/>
          <p:cNvGrpSpPr/>
          <p:nvPr/>
        </p:nvGrpSpPr>
        <p:grpSpPr>
          <a:xfrm>
            <a:off x="4361143" y="3091000"/>
            <a:ext cx="858736" cy="267300"/>
            <a:chOff x="3270775" y="2783025"/>
            <a:chExt cx="858736" cy="267300"/>
          </a:xfrm>
        </p:grpSpPr>
        <p:sp>
          <p:nvSpPr>
            <p:cNvPr id="680" name="Google Shape;680;p41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1"/>
            <p:cNvSpPr txBox="1"/>
            <p:nvPr/>
          </p:nvSpPr>
          <p:spPr>
            <a:xfrm>
              <a:off x="3360311" y="2783025"/>
              <a:ext cx="7692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주중 오후</a:t>
              </a:r>
              <a:endParaRPr sz="700"/>
            </a:p>
          </p:txBody>
        </p:sp>
      </p:grpSp>
      <p:sp>
        <p:nvSpPr>
          <p:cNvPr id="682" name="Google Shape;682;p41"/>
          <p:cNvSpPr/>
          <p:nvPr/>
        </p:nvSpPr>
        <p:spPr>
          <a:xfrm>
            <a:off x="3622384" y="3185869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41"/>
          <p:cNvGrpSpPr/>
          <p:nvPr/>
        </p:nvGrpSpPr>
        <p:grpSpPr>
          <a:xfrm>
            <a:off x="2622493" y="3319600"/>
            <a:ext cx="1089739" cy="267300"/>
            <a:chOff x="3270775" y="2783025"/>
            <a:chExt cx="1089739" cy="267300"/>
          </a:xfrm>
        </p:grpSpPr>
        <p:sp>
          <p:nvSpPr>
            <p:cNvPr id="684" name="Google Shape;684;p41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1"/>
            <p:cNvSpPr txBox="1"/>
            <p:nvPr/>
          </p:nvSpPr>
          <p:spPr>
            <a:xfrm>
              <a:off x="3360314" y="2783025"/>
              <a:ext cx="10002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주말 시간무관</a:t>
              </a:r>
              <a:endParaRPr sz="700"/>
            </a:p>
          </p:txBody>
        </p:sp>
      </p:grpSp>
      <p:sp>
        <p:nvSpPr>
          <p:cNvPr id="686" name="Google Shape;686;p41"/>
          <p:cNvSpPr txBox="1"/>
          <p:nvPr/>
        </p:nvSpPr>
        <p:spPr>
          <a:xfrm>
            <a:off x="3696628" y="3319600"/>
            <a:ext cx="701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주말 오전</a:t>
            </a:r>
            <a:endParaRPr sz="700"/>
          </a:p>
        </p:txBody>
      </p:sp>
      <p:grpSp>
        <p:nvGrpSpPr>
          <p:cNvPr id="687" name="Google Shape;687;p41"/>
          <p:cNvGrpSpPr/>
          <p:nvPr/>
        </p:nvGrpSpPr>
        <p:grpSpPr>
          <a:xfrm>
            <a:off x="4361143" y="3319600"/>
            <a:ext cx="858736" cy="267300"/>
            <a:chOff x="3270775" y="2783025"/>
            <a:chExt cx="858736" cy="267300"/>
          </a:xfrm>
        </p:grpSpPr>
        <p:sp>
          <p:nvSpPr>
            <p:cNvPr id="688" name="Google Shape;688;p41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1"/>
            <p:cNvSpPr txBox="1"/>
            <p:nvPr/>
          </p:nvSpPr>
          <p:spPr>
            <a:xfrm>
              <a:off x="3360311" y="2783025"/>
              <a:ext cx="7692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주말 오후</a:t>
              </a:r>
              <a:endParaRPr sz="700"/>
            </a:p>
          </p:txBody>
        </p:sp>
      </p:grpSp>
      <p:sp>
        <p:nvSpPr>
          <p:cNvPr id="690" name="Google Shape;690;p41"/>
          <p:cNvSpPr/>
          <p:nvPr/>
        </p:nvSpPr>
        <p:spPr>
          <a:xfrm>
            <a:off x="3622384" y="3414469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1"/>
          <p:cNvSpPr txBox="1"/>
          <p:nvPr/>
        </p:nvSpPr>
        <p:spPr>
          <a:xfrm>
            <a:off x="1870063" y="3598911"/>
            <a:ext cx="474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무관</a:t>
            </a:r>
            <a:endParaRPr sz="700"/>
          </a:p>
        </p:txBody>
      </p:sp>
      <p:sp>
        <p:nvSpPr>
          <p:cNvPr id="692" name="Google Shape;692;p41"/>
          <p:cNvSpPr txBox="1"/>
          <p:nvPr/>
        </p:nvSpPr>
        <p:spPr>
          <a:xfrm>
            <a:off x="2510688" y="3598911"/>
            <a:ext cx="474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남</a:t>
            </a:r>
            <a:endParaRPr sz="700"/>
          </a:p>
        </p:txBody>
      </p:sp>
      <p:sp>
        <p:nvSpPr>
          <p:cNvPr id="693" name="Google Shape;693;p41"/>
          <p:cNvSpPr txBox="1"/>
          <p:nvPr/>
        </p:nvSpPr>
        <p:spPr>
          <a:xfrm>
            <a:off x="3151513" y="3598911"/>
            <a:ext cx="474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여</a:t>
            </a:r>
            <a:endParaRPr sz="700"/>
          </a:p>
        </p:txBody>
      </p:sp>
      <p:sp>
        <p:nvSpPr>
          <p:cNvPr id="694" name="Google Shape;694;p41"/>
          <p:cNvSpPr/>
          <p:nvPr/>
        </p:nvSpPr>
        <p:spPr>
          <a:xfrm>
            <a:off x="1789836" y="3693355"/>
            <a:ext cx="107400" cy="1074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1"/>
          <p:cNvSpPr/>
          <p:nvPr/>
        </p:nvSpPr>
        <p:spPr>
          <a:xfrm>
            <a:off x="2406680" y="3693355"/>
            <a:ext cx="107400" cy="1074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1"/>
          <p:cNvSpPr/>
          <p:nvPr/>
        </p:nvSpPr>
        <p:spPr>
          <a:xfrm>
            <a:off x="3030769" y="3693355"/>
            <a:ext cx="107400" cy="1074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1"/>
          <p:cNvSpPr/>
          <p:nvPr/>
        </p:nvSpPr>
        <p:spPr>
          <a:xfrm>
            <a:off x="28900" y="344730"/>
            <a:ext cx="7128000" cy="183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상단공통 GNB (공간상 제약으로 생략)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41"/>
          <p:cNvSpPr/>
          <p:nvPr/>
        </p:nvSpPr>
        <p:spPr>
          <a:xfrm>
            <a:off x="1827009" y="4103800"/>
            <a:ext cx="1673400" cy="267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선택한 조건으로 검색</a:t>
            </a:r>
            <a:endParaRPr sz="700"/>
          </a:p>
        </p:txBody>
      </p:sp>
      <p:sp>
        <p:nvSpPr>
          <p:cNvPr id="699" name="Google Shape;699;p41"/>
          <p:cNvSpPr/>
          <p:nvPr/>
        </p:nvSpPr>
        <p:spPr>
          <a:xfrm>
            <a:off x="3682809" y="4103800"/>
            <a:ext cx="1673400" cy="267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조건 초기화</a:t>
            </a:r>
            <a:endParaRPr sz="700"/>
          </a:p>
        </p:txBody>
      </p:sp>
      <p:grpSp>
        <p:nvGrpSpPr>
          <p:cNvPr id="700" name="Google Shape;700;p41"/>
          <p:cNvGrpSpPr/>
          <p:nvPr/>
        </p:nvGrpSpPr>
        <p:grpSpPr>
          <a:xfrm>
            <a:off x="752006" y="1387647"/>
            <a:ext cx="246900" cy="304800"/>
            <a:chOff x="587150" y="2421542"/>
            <a:chExt cx="246900" cy="304800"/>
          </a:xfrm>
        </p:grpSpPr>
        <p:sp>
          <p:nvSpPr>
            <p:cNvPr id="701" name="Google Shape;701;p41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1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12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703" name="Google Shape;703;p41"/>
          <p:cNvGrpSpPr/>
          <p:nvPr/>
        </p:nvGrpSpPr>
        <p:grpSpPr>
          <a:xfrm>
            <a:off x="752006" y="1844847"/>
            <a:ext cx="246900" cy="304800"/>
            <a:chOff x="587150" y="2421542"/>
            <a:chExt cx="246900" cy="304800"/>
          </a:xfrm>
        </p:grpSpPr>
        <p:sp>
          <p:nvSpPr>
            <p:cNvPr id="704" name="Google Shape;704;p41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1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2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706" name="Google Shape;706;p41"/>
          <p:cNvGrpSpPr/>
          <p:nvPr/>
        </p:nvGrpSpPr>
        <p:grpSpPr>
          <a:xfrm>
            <a:off x="752006" y="3047265"/>
            <a:ext cx="246900" cy="304800"/>
            <a:chOff x="587150" y="2421542"/>
            <a:chExt cx="246900" cy="304800"/>
          </a:xfrm>
        </p:grpSpPr>
        <p:sp>
          <p:nvSpPr>
            <p:cNvPr id="707" name="Google Shape;707;p41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1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3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709" name="Google Shape;709;p41"/>
          <p:cNvGrpSpPr/>
          <p:nvPr/>
        </p:nvGrpSpPr>
        <p:grpSpPr>
          <a:xfrm>
            <a:off x="752006" y="3563200"/>
            <a:ext cx="246900" cy="304800"/>
            <a:chOff x="587150" y="2421542"/>
            <a:chExt cx="246900" cy="304800"/>
          </a:xfrm>
        </p:grpSpPr>
        <p:sp>
          <p:nvSpPr>
            <p:cNvPr id="710" name="Google Shape;710;p41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1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4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712" name="Google Shape;712;p41"/>
          <p:cNvGrpSpPr/>
          <p:nvPr/>
        </p:nvGrpSpPr>
        <p:grpSpPr>
          <a:xfrm>
            <a:off x="1522397" y="4045572"/>
            <a:ext cx="246900" cy="304800"/>
            <a:chOff x="587150" y="2421542"/>
            <a:chExt cx="246900" cy="304800"/>
          </a:xfrm>
        </p:grpSpPr>
        <p:sp>
          <p:nvSpPr>
            <p:cNvPr id="713" name="Google Shape;713;p41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1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5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715" name="Google Shape;715;p41"/>
          <p:cNvGrpSpPr/>
          <p:nvPr/>
        </p:nvGrpSpPr>
        <p:grpSpPr>
          <a:xfrm>
            <a:off x="3969871" y="4079819"/>
            <a:ext cx="246900" cy="304800"/>
            <a:chOff x="587150" y="2421542"/>
            <a:chExt cx="246900" cy="304800"/>
          </a:xfrm>
        </p:grpSpPr>
        <p:sp>
          <p:nvSpPr>
            <p:cNvPr id="716" name="Google Shape;716;p41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1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6</a:t>
              </a:r>
              <a:endParaRPr sz="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427" y="3234576"/>
            <a:ext cx="712850" cy="712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3" name="Google Shape;723;p42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#-Main 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#-Main</a:t>
                      </a:r>
                      <a:r>
                        <a:rPr lang="en-US" sz="700"/>
                        <a:t>-1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4" name="Google Shape;724;p42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해당 필터에 맞는 검색결과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건수 노출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검색결과 </a:t>
                      </a: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정렬기능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br>
                        <a:rPr lang="en-US" sz="700">
                          <a:solidFill>
                            <a:schemeClr val="dk1"/>
                          </a:solidFill>
                        </a:rPr>
                      </a:b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최신순 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조회 많은 순 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마감 임박 순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대표이미지 와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스터디 개설시 입력했던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스터디 소개 필드 노출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마감된 스터디의 경우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대표이미지 위 마감 문구가 노출되며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상세페이지 조회는 가능하나,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신청이 불가하다.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725" name="Google Shape;725;p42"/>
          <p:cNvSpPr/>
          <p:nvPr/>
        </p:nvSpPr>
        <p:spPr>
          <a:xfrm>
            <a:off x="933676" y="2907564"/>
            <a:ext cx="1697700" cy="1175400"/>
          </a:xfrm>
          <a:prstGeom prst="rect">
            <a:avLst/>
          </a:prstGeom>
          <a:solidFill>
            <a:srgbClr val="666666">
              <a:alpha val="58069"/>
            </a:srgbClr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</a:rPr>
              <a:t>마감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26" name="Google Shape;726;p42"/>
          <p:cNvSpPr/>
          <p:nvPr/>
        </p:nvSpPr>
        <p:spPr>
          <a:xfrm>
            <a:off x="933676" y="1567039"/>
            <a:ext cx="1697700" cy="11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2"/>
          <p:cNvSpPr txBox="1"/>
          <p:nvPr/>
        </p:nvSpPr>
        <p:spPr>
          <a:xfrm>
            <a:off x="2728676" y="1538109"/>
            <a:ext cx="2930100" cy="1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자바 웹 프로그래머 취업 스터디</a:t>
            </a:r>
            <a:endParaRPr b="1"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600"/>
            </a:br>
            <a:r>
              <a:rPr lang="en-US" sz="600"/>
              <a:t>IT 프로그래밍 ⠂ 자바</a:t>
            </a:r>
            <a:endParaRPr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희망지역  : 서울, 경기,  인천</a:t>
            </a:r>
            <a:endParaRPr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시간대 : 주중 시간무관, 주말 오후 가능</a:t>
            </a:r>
            <a:endParaRPr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인원 : 5 / 10</a:t>
            </a:r>
            <a:endParaRPr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성별 : 무관</a:t>
            </a:r>
            <a:endParaRPr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모집 기간 : 2019-01-30 ~ 2019-05.31 </a:t>
            </a:r>
            <a:endParaRPr sz="600"/>
          </a:p>
        </p:txBody>
      </p:sp>
      <p:sp>
        <p:nvSpPr>
          <p:cNvPr id="728" name="Google Shape;728;p42"/>
          <p:cNvSpPr txBox="1"/>
          <p:nvPr/>
        </p:nvSpPr>
        <p:spPr>
          <a:xfrm>
            <a:off x="2728676" y="2867929"/>
            <a:ext cx="2697300" cy="1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/>
              <a:t>현직 개발자 자기계발 스터디</a:t>
            </a:r>
            <a:endParaRPr b="1"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600"/>
            </a:br>
            <a:r>
              <a:rPr lang="en-US" sz="700"/>
              <a:t>IT 프로그래밍 ⠂ 자바</a:t>
            </a:r>
            <a:endParaRPr sz="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희망지역  : 서울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dk1"/>
                </a:solidFill>
              </a:rPr>
              <a:t>시간대 : 주중 시간무관, 주말 오후 가능</a:t>
            </a:r>
            <a:endParaRPr sz="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인원 : 10 명 (마감) </a:t>
            </a:r>
            <a:endParaRPr sz="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</a:rPr>
              <a:t>성별 : 무관</a:t>
            </a:r>
            <a:endParaRPr sz="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기간 : 2019-01-30 ~ 2019-05.31 </a:t>
            </a:r>
            <a:endParaRPr sz="700"/>
          </a:p>
        </p:txBody>
      </p:sp>
      <p:grpSp>
        <p:nvGrpSpPr>
          <p:cNvPr id="729" name="Google Shape;729;p42"/>
          <p:cNvGrpSpPr/>
          <p:nvPr/>
        </p:nvGrpSpPr>
        <p:grpSpPr>
          <a:xfrm>
            <a:off x="6358831" y="2379713"/>
            <a:ext cx="975354" cy="1225198"/>
            <a:chOff x="6358831" y="2379713"/>
            <a:chExt cx="975354" cy="1225198"/>
          </a:xfrm>
        </p:grpSpPr>
        <p:sp>
          <p:nvSpPr>
            <p:cNvPr id="730" name="Google Shape;730;p42"/>
            <p:cNvSpPr/>
            <p:nvPr/>
          </p:nvSpPr>
          <p:spPr>
            <a:xfrm>
              <a:off x="6529336" y="2628566"/>
              <a:ext cx="348000" cy="3480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6529336" y="3034991"/>
              <a:ext cx="348000" cy="3480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2"/>
            <p:cNvSpPr txBox="1"/>
            <p:nvPr/>
          </p:nvSpPr>
          <p:spPr>
            <a:xfrm>
              <a:off x="6358831" y="2379713"/>
              <a:ext cx="8391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최근 본 스터디</a:t>
              </a:r>
              <a:endParaRPr sz="600"/>
            </a:p>
          </p:txBody>
        </p:sp>
        <p:pic>
          <p:nvPicPr>
            <p:cNvPr id="733" name="Google Shape;733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52129" y="2651363"/>
              <a:ext cx="302400" cy="30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" name="Google Shape;734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52129" y="3057788"/>
              <a:ext cx="302400" cy="3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5" name="Google Shape;735;p42"/>
            <p:cNvSpPr/>
            <p:nvPr/>
          </p:nvSpPr>
          <p:spPr>
            <a:xfrm>
              <a:off x="6529336" y="3034991"/>
              <a:ext cx="348000" cy="348000"/>
            </a:xfrm>
            <a:prstGeom prst="rect">
              <a:avLst/>
            </a:prstGeom>
            <a:solidFill>
              <a:srgbClr val="666666">
                <a:alpha val="69230"/>
              </a:srgbClr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2"/>
            <p:cNvSpPr txBox="1"/>
            <p:nvPr/>
          </p:nvSpPr>
          <p:spPr>
            <a:xfrm>
              <a:off x="6495085" y="3041775"/>
              <a:ext cx="8391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FFFFFF"/>
                  </a:solidFill>
                </a:rPr>
                <a:t>자격증</a:t>
              </a:r>
              <a:endParaRPr sz="6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FFFFFF"/>
                  </a:solidFill>
                </a:rPr>
                <a:t>스터디</a:t>
              </a:r>
              <a:endParaRPr sz="600">
                <a:solidFill>
                  <a:srgbClr val="FFFFFF"/>
                </a:solidFill>
              </a:endParaRPr>
            </a:p>
          </p:txBody>
        </p:sp>
        <p:pic>
          <p:nvPicPr>
            <p:cNvPr id="737" name="Google Shape;737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0509" y="3433011"/>
              <a:ext cx="445628" cy="171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8" name="Google Shape;738;p42"/>
          <p:cNvSpPr/>
          <p:nvPr/>
        </p:nvSpPr>
        <p:spPr>
          <a:xfrm>
            <a:off x="28975" y="4897834"/>
            <a:ext cx="7128000" cy="2241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FOOTER </a:t>
            </a:r>
            <a:r>
              <a:rPr lang="en-US" sz="700"/>
              <a:t>영역 (공간상 제약으로 생략)</a:t>
            </a:r>
            <a:endParaRPr sz="1500"/>
          </a:p>
        </p:txBody>
      </p:sp>
      <p:grpSp>
        <p:nvGrpSpPr>
          <p:cNvPr id="739" name="Google Shape;739;p42"/>
          <p:cNvGrpSpPr/>
          <p:nvPr/>
        </p:nvGrpSpPr>
        <p:grpSpPr>
          <a:xfrm>
            <a:off x="2636433" y="4461798"/>
            <a:ext cx="1913169" cy="183725"/>
            <a:chOff x="3096746" y="4130043"/>
            <a:chExt cx="1913169" cy="202095"/>
          </a:xfrm>
        </p:grpSpPr>
        <p:grpSp>
          <p:nvGrpSpPr>
            <p:cNvPr id="740" name="Google Shape;740;p42"/>
            <p:cNvGrpSpPr/>
            <p:nvPr/>
          </p:nvGrpSpPr>
          <p:grpSpPr>
            <a:xfrm>
              <a:off x="3096746" y="4130043"/>
              <a:ext cx="1913169" cy="196304"/>
              <a:chOff x="2910416" y="4121556"/>
              <a:chExt cx="1913169" cy="196304"/>
            </a:xfrm>
          </p:grpSpPr>
          <p:sp>
            <p:nvSpPr>
              <p:cNvPr id="741" name="Google Shape;741;p42"/>
              <p:cNvSpPr/>
              <p:nvPr/>
            </p:nvSpPr>
            <p:spPr>
              <a:xfrm>
                <a:off x="3277964" y="4125810"/>
                <a:ext cx="189600" cy="1896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42"/>
              <p:cNvSpPr/>
              <p:nvPr/>
            </p:nvSpPr>
            <p:spPr>
              <a:xfrm>
                <a:off x="3517346" y="4121557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42"/>
              <p:cNvSpPr/>
              <p:nvPr/>
            </p:nvSpPr>
            <p:spPr>
              <a:xfrm>
                <a:off x="3770979" y="4121557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42"/>
              <p:cNvSpPr/>
              <p:nvPr/>
            </p:nvSpPr>
            <p:spPr>
              <a:xfrm>
                <a:off x="4619585" y="4121960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&gt;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42"/>
              <p:cNvSpPr/>
              <p:nvPr/>
            </p:nvSpPr>
            <p:spPr>
              <a:xfrm>
                <a:off x="2910416" y="4121556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&lt;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6" name="Google Shape;746;p42"/>
            <p:cNvSpPr/>
            <p:nvPr/>
          </p:nvSpPr>
          <p:spPr>
            <a:xfrm>
              <a:off x="4215311" y="4130043"/>
              <a:ext cx="2040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4471069" y="4136238"/>
              <a:ext cx="2040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8" name="Google Shape;748;p42"/>
          <p:cNvSpPr/>
          <p:nvPr/>
        </p:nvSpPr>
        <p:spPr>
          <a:xfrm>
            <a:off x="28900" y="344730"/>
            <a:ext cx="7128000" cy="183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스크롤 시 상단픽스영역 (공간상 제약으로 생략)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42"/>
          <p:cNvSpPr/>
          <p:nvPr/>
        </p:nvSpPr>
        <p:spPr>
          <a:xfrm>
            <a:off x="1794275" y="685275"/>
            <a:ext cx="1673400" cy="267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선택한 조건으로 검색</a:t>
            </a:r>
            <a:endParaRPr sz="700"/>
          </a:p>
        </p:txBody>
      </p:sp>
      <p:sp>
        <p:nvSpPr>
          <p:cNvPr id="750" name="Google Shape;750;p42"/>
          <p:cNvSpPr/>
          <p:nvPr/>
        </p:nvSpPr>
        <p:spPr>
          <a:xfrm>
            <a:off x="3650075" y="685275"/>
            <a:ext cx="1673400" cy="267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조건 초기화</a:t>
            </a:r>
            <a:endParaRPr sz="700"/>
          </a:p>
        </p:txBody>
      </p:sp>
      <p:sp>
        <p:nvSpPr>
          <p:cNvPr id="751" name="Google Shape;751;p42"/>
          <p:cNvSpPr txBox="1"/>
          <p:nvPr/>
        </p:nvSpPr>
        <p:spPr>
          <a:xfrm>
            <a:off x="826807" y="1126256"/>
            <a:ext cx="141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">
                <a:solidFill>
                  <a:schemeClr val="dk1"/>
                </a:solidFill>
              </a:rPr>
              <a:t>검색결과 87건</a:t>
            </a:r>
            <a:endParaRPr b="1" sz="950">
              <a:solidFill>
                <a:schemeClr val="dk1"/>
              </a:solidFill>
            </a:endParaRPr>
          </a:p>
        </p:txBody>
      </p:sp>
      <p:sp>
        <p:nvSpPr>
          <p:cNvPr id="752" name="Google Shape;752;p42"/>
          <p:cNvSpPr/>
          <p:nvPr/>
        </p:nvSpPr>
        <p:spPr>
          <a:xfrm>
            <a:off x="5204560" y="1159044"/>
            <a:ext cx="712800" cy="2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 최신순</a:t>
            </a:r>
            <a:r>
              <a:rPr lang="en-US" sz="700"/>
              <a:t>       ▼ </a:t>
            </a:r>
            <a:endParaRPr sz="1600"/>
          </a:p>
        </p:txBody>
      </p:sp>
      <p:grpSp>
        <p:nvGrpSpPr>
          <p:cNvPr id="753" name="Google Shape;753;p42"/>
          <p:cNvGrpSpPr/>
          <p:nvPr/>
        </p:nvGrpSpPr>
        <p:grpSpPr>
          <a:xfrm>
            <a:off x="633169" y="1133875"/>
            <a:ext cx="246900" cy="304800"/>
            <a:chOff x="587150" y="2421542"/>
            <a:chExt cx="246900" cy="304800"/>
          </a:xfrm>
        </p:grpSpPr>
        <p:sp>
          <p:nvSpPr>
            <p:cNvPr id="754" name="Google Shape;754;p42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2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12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756" name="Google Shape;756;p42"/>
          <p:cNvGrpSpPr/>
          <p:nvPr/>
        </p:nvGrpSpPr>
        <p:grpSpPr>
          <a:xfrm>
            <a:off x="4957644" y="1140300"/>
            <a:ext cx="246900" cy="304800"/>
            <a:chOff x="587150" y="2421542"/>
            <a:chExt cx="246900" cy="304800"/>
          </a:xfrm>
        </p:grpSpPr>
        <p:sp>
          <p:nvSpPr>
            <p:cNvPr id="757" name="Google Shape;757;p42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2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2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759" name="Google Shape;759;p42"/>
          <p:cNvGrpSpPr/>
          <p:nvPr/>
        </p:nvGrpSpPr>
        <p:grpSpPr>
          <a:xfrm>
            <a:off x="709369" y="1456140"/>
            <a:ext cx="246900" cy="304800"/>
            <a:chOff x="587150" y="2421542"/>
            <a:chExt cx="246900" cy="304800"/>
          </a:xfrm>
        </p:grpSpPr>
        <p:sp>
          <p:nvSpPr>
            <p:cNvPr id="760" name="Google Shape;760;p42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2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3</a:t>
              </a:r>
              <a:endParaRPr sz="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3"/>
          <p:cNvSpPr txBox="1"/>
          <p:nvPr/>
        </p:nvSpPr>
        <p:spPr>
          <a:xfrm>
            <a:off x="1778662" y="2624828"/>
            <a:ext cx="558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FBFBF"/>
                </a:solidFill>
              </a:rPr>
              <a:t>상세 </a:t>
            </a:r>
            <a:r>
              <a:rPr b="1" lang="en-US" sz="40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페이지</a:t>
            </a:r>
            <a:endParaRPr b="1" sz="40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43"/>
          <p:cNvSpPr/>
          <p:nvPr/>
        </p:nvSpPr>
        <p:spPr>
          <a:xfrm>
            <a:off x="3975268" y="1457145"/>
            <a:ext cx="1016100" cy="976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LOGO</a:t>
            </a:r>
            <a:endParaRPr b="1"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/>
        </p:nvSpPr>
        <p:spPr>
          <a:xfrm>
            <a:off x="1778662" y="2624828"/>
            <a:ext cx="558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FBFBF"/>
                </a:solidFill>
              </a:rPr>
              <a:t>로그인</a:t>
            </a:r>
            <a:endParaRPr b="1" sz="40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3975268" y="1457145"/>
            <a:ext cx="1016100" cy="976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LOGO</a:t>
            </a:r>
            <a:endParaRPr b="1"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4"/>
          <p:cNvSpPr/>
          <p:nvPr/>
        </p:nvSpPr>
        <p:spPr>
          <a:xfrm>
            <a:off x="2020150" y="4225013"/>
            <a:ext cx="177600" cy="174300"/>
          </a:xfrm>
          <a:prstGeom prst="heart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4"/>
          <p:cNvSpPr/>
          <p:nvPr/>
        </p:nvSpPr>
        <p:spPr>
          <a:xfrm>
            <a:off x="1695700" y="3798600"/>
            <a:ext cx="826500" cy="267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찜</a:t>
            </a:r>
            <a:endParaRPr sz="700"/>
          </a:p>
        </p:txBody>
      </p:sp>
      <p:graphicFrame>
        <p:nvGraphicFramePr>
          <p:cNvPr id="774" name="Google Shape;774;p44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lang="en-US" sz="700"/>
                        <a:t>-Detail</a:t>
                      </a: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-Detail-1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스터디 별 상세페이지 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5" name="Google Shape;775;p44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신청하기 버튼 클릭 시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스터디 신청하기 페이지로 이동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찜 클릭 시 아이콘 변경 및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alert 노출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: “나의관심스터디에 저장되었습니다“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해제시 아이콘 변경 및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alert 노출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: “나의관심스터디에서 삭제되었습니다”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스터디 개설 시 등록했던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스터디정보 필드 노출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팀장 이름 클릭 시 팀장정보 노출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쪽지보내기 클릭 시 쪽지 전송 폼 노출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6" name="Google Shape;776;p44"/>
          <p:cNvSpPr/>
          <p:nvPr/>
        </p:nvSpPr>
        <p:spPr>
          <a:xfrm>
            <a:off x="792700" y="2139125"/>
            <a:ext cx="1729500" cy="1553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44"/>
          <p:cNvSpPr txBox="1"/>
          <p:nvPr/>
        </p:nvSpPr>
        <p:spPr>
          <a:xfrm>
            <a:off x="2691681" y="2054534"/>
            <a:ext cx="2930100" cy="27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자바 웹 프로그래머 취업 스터디</a:t>
            </a:r>
            <a:endParaRPr b="1"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800"/>
            </a:br>
            <a:r>
              <a:rPr lang="en-US" sz="800"/>
              <a:t>IT 프로그래밍 ⠂ 자바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희망지역  : 강남, 홍대, 신촌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시간대 : 주중 시간무관, 주말 오후 가능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스터디 횟수 : 주 2회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현재 인원 : 5 / 10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성별 : 무관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모집 기간 : 2019-01-30 ~ 2019-05.31 </a:t>
            </a:r>
            <a:endParaRPr b="1"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팀장 : </a:t>
            </a:r>
            <a:r>
              <a:rPr lang="en-US" sz="800" u="sng">
                <a:solidFill>
                  <a:srgbClr val="3C78D8"/>
                </a:solidFill>
              </a:rPr>
              <a:t>김준환</a:t>
            </a:r>
            <a:endParaRPr sz="800" u="sng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상세 내용 : 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스터디 대상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- 개발을 공부하고자 준비하시는 분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- 차별화된 어플리케이션 디자이너가 되고 싶은 분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. . .</a:t>
            </a:r>
            <a:endParaRPr sz="800"/>
          </a:p>
        </p:txBody>
      </p:sp>
      <p:sp>
        <p:nvSpPr>
          <p:cNvPr id="778" name="Google Shape;778;p44"/>
          <p:cNvSpPr/>
          <p:nvPr/>
        </p:nvSpPr>
        <p:spPr>
          <a:xfrm>
            <a:off x="792700" y="3798600"/>
            <a:ext cx="826500" cy="2673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</a:rPr>
              <a:t>신청하기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779" name="Google Shape;779;p44"/>
          <p:cNvGrpSpPr/>
          <p:nvPr/>
        </p:nvGrpSpPr>
        <p:grpSpPr>
          <a:xfrm>
            <a:off x="6066506" y="2062925"/>
            <a:ext cx="975354" cy="1225198"/>
            <a:chOff x="6358831" y="2379713"/>
            <a:chExt cx="975354" cy="1225198"/>
          </a:xfrm>
        </p:grpSpPr>
        <p:sp>
          <p:nvSpPr>
            <p:cNvPr id="780" name="Google Shape;780;p44"/>
            <p:cNvSpPr/>
            <p:nvPr/>
          </p:nvSpPr>
          <p:spPr>
            <a:xfrm>
              <a:off x="6529336" y="2628566"/>
              <a:ext cx="348000" cy="3480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6529336" y="3034991"/>
              <a:ext cx="348000" cy="3480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4"/>
            <p:cNvSpPr txBox="1"/>
            <p:nvPr/>
          </p:nvSpPr>
          <p:spPr>
            <a:xfrm>
              <a:off x="6358831" y="2379713"/>
              <a:ext cx="8391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최근 본 스터디</a:t>
              </a:r>
              <a:endParaRPr sz="600"/>
            </a:p>
          </p:txBody>
        </p:sp>
        <p:pic>
          <p:nvPicPr>
            <p:cNvPr id="783" name="Google Shape;783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52129" y="2651363"/>
              <a:ext cx="302400" cy="30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4" name="Google Shape;784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52129" y="3057788"/>
              <a:ext cx="302400" cy="3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5" name="Google Shape;785;p44"/>
            <p:cNvSpPr/>
            <p:nvPr/>
          </p:nvSpPr>
          <p:spPr>
            <a:xfrm>
              <a:off x="6529336" y="3034991"/>
              <a:ext cx="348000" cy="348000"/>
            </a:xfrm>
            <a:prstGeom prst="rect">
              <a:avLst/>
            </a:prstGeom>
            <a:solidFill>
              <a:srgbClr val="666666">
                <a:alpha val="69230"/>
              </a:srgbClr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4"/>
            <p:cNvSpPr txBox="1"/>
            <p:nvPr/>
          </p:nvSpPr>
          <p:spPr>
            <a:xfrm>
              <a:off x="6495085" y="3041775"/>
              <a:ext cx="8391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FFFFFF"/>
                  </a:solidFill>
                </a:rPr>
                <a:t>자격증</a:t>
              </a:r>
              <a:endParaRPr sz="6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FFFFFF"/>
                  </a:solidFill>
                </a:rPr>
                <a:t>스터디</a:t>
              </a:r>
              <a:endParaRPr sz="600">
                <a:solidFill>
                  <a:srgbClr val="FFFFFF"/>
                </a:solidFill>
              </a:endParaRPr>
            </a:p>
          </p:txBody>
        </p:sp>
        <p:pic>
          <p:nvPicPr>
            <p:cNvPr id="787" name="Google Shape;787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0509" y="3433011"/>
              <a:ext cx="445628" cy="171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8" name="Google Shape;788;p44"/>
          <p:cNvSpPr/>
          <p:nvPr/>
        </p:nvSpPr>
        <p:spPr>
          <a:xfrm>
            <a:off x="4192200" y="552400"/>
            <a:ext cx="880500" cy="204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cxnSp>
        <p:nvCxnSpPr>
          <p:cNvPr id="789" name="Google Shape;789;p44"/>
          <p:cNvCxnSpPr/>
          <p:nvPr/>
        </p:nvCxnSpPr>
        <p:spPr>
          <a:xfrm>
            <a:off x="41464" y="92506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0" name="Google Shape;790;p44"/>
          <p:cNvSpPr txBox="1"/>
          <p:nvPr/>
        </p:nvSpPr>
        <p:spPr>
          <a:xfrm>
            <a:off x="487742" y="454199"/>
            <a:ext cx="721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LOGO</a:t>
            </a:r>
            <a:endParaRPr/>
          </a:p>
        </p:txBody>
      </p:sp>
      <p:sp>
        <p:nvSpPr>
          <p:cNvPr id="791" name="Google Shape;791;p44"/>
          <p:cNvSpPr txBox="1"/>
          <p:nvPr/>
        </p:nvSpPr>
        <p:spPr>
          <a:xfrm>
            <a:off x="2539525" y="505850"/>
            <a:ext cx="27048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   공지사항     FAQ     </a:t>
            </a:r>
            <a:r>
              <a:rPr lang="en-US" sz="800">
                <a:solidFill>
                  <a:schemeClr val="dk1"/>
                </a:solidFill>
              </a:rPr>
              <a:t>자유게시판    </a:t>
            </a:r>
            <a:r>
              <a:rPr b="1" lang="en-US" sz="800">
                <a:solidFill>
                  <a:schemeClr val="dk1"/>
                </a:solidFill>
              </a:rPr>
              <a:t> 스터디 개설하기  </a:t>
            </a:r>
            <a:r>
              <a:rPr lang="en-US" sz="800">
                <a:solidFill>
                  <a:schemeClr val="dk1"/>
                </a:solidFill>
              </a:rPr>
              <a:t>     </a:t>
            </a:r>
            <a:endParaRPr sz="800"/>
          </a:p>
        </p:txBody>
      </p:sp>
      <p:sp>
        <p:nvSpPr>
          <p:cNvPr id="792" name="Google Shape;792;p44"/>
          <p:cNvSpPr txBox="1"/>
          <p:nvPr/>
        </p:nvSpPr>
        <p:spPr>
          <a:xfrm>
            <a:off x="5252987" y="509475"/>
            <a:ext cx="13953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6D9EEB"/>
                </a:solidFill>
              </a:rPr>
              <a:t>박보검 </a:t>
            </a:r>
            <a:r>
              <a:rPr lang="en-US" sz="800">
                <a:solidFill>
                  <a:schemeClr val="dk1"/>
                </a:solidFill>
              </a:rPr>
              <a:t>회원님 안녕하세요!     </a:t>
            </a:r>
            <a:endParaRPr/>
          </a:p>
        </p:txBody>
      </p:sp>
      <p:pic>
        <p:nvPicPr>
          <p:cNvPr id="793" name="Google Shape;79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425" y="1093825"/>
            <a:ext cx="5962505" cy="53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1610" y="563449"/>
            <a:ext cx="177625" cy="1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44"/>
          <p:cNvSpPr txBox="1"/>
          <p:nvPr/>
        </p:nvSpPr>
        <p:spPr>
          <a:xfrm>
            <a:off x="6654146" y="457451"/>
            <a:ext cx="246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</a:rPr>
              <a:t>1</a:t>
            </a:r>
            <a:endParaRPr sz="800">
              <a:solidFill>
                <a:srgbClr val="FFFFFF"/>
              </a:solidFill>
            </a:endParaRPr>
          </a:p>
        </p:txBody>
      </p:sp>
      <p:grpSp>
        <p:nvGrpSpPr>
          <p:cNvPr id="796" name="Google Shape;796;p44"/>
          <p:cNvGrpSpPr/>
          <p:nvPr/>
        </p:nvGrpSpPr>
        <p:grpSpPr>
          <a:xfrm>
            <a:off x="534425" y="3692821"/>
            <a:ext cx="246900" cy="304800"/>
            <a:chOff x="587150" y="2421542"/>
            <a:chExt cx="246900" cy="304800"/>
          </a:xfrm>
        </p:grpSpPr>
        <p:sp>
          <p:nvSpPr>
            <p:cNvPr id="797" name="Google Shape;797;p44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4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12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sp>
        <p:nvSpPr>
          <p:cNvPr id="799" name="Google Shape;799;p44"/>
          <p:cNvSpPr/>
          <p:nvPr/>
        </p:nvSpPr>
        <p:spPr>
          <a:xfrm>
            <a:off x="1695700" y="4179600"/>
            <a:ext cx="826500" cy="267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</a:rPr>
              <a:t>찜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800" name="Google Shape;800;p44"/>
          <p:cNvSpPr/>
          <p:nvPr/>
        </p:nvSpPr>
        <p:spPr>
          <a:xfrm>
            <a:off x="2020150" y="3841762"/>
            <a:ext cx="178800" cy="172200"/>
          </a:xfrm>
          <a:prstGeom prst="hear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1" name="Google Shape;801;p44"/>
          <p:cNvGrpSpPr/>
          <p:nvPr/>
        </p:nvGrpSpPr>
        <p:grpSpPr>
          <a:xfrm>
            <a:off x="2608300" y="1942596"/>
            <a:ext cx="246900" cy="304800"/>
            <a:chOff x="587150" y="2421542"/>
            <a:chExt cx="246900" cy="304800"/>
          </a:xfrm>
        </p:grpSpPr>
        <p:sp>
          <p:nvSpPr>
            <p:cNvPr id="802" name="Google Shape;802;p44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4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2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804" name="Google Shape;804;p44"/>
          <p:cNvGrpSpPr/>
          <p:nvPr/>
        </p:nvGrpSpPr>
        <p:grpSpPr>
          <a:xfrm>
            <a:off x="2573528" y="3650868"/>
            <a:ext cx="246900" cy="304800"/>
            <a:chOff x="587150" y="2421542"/>
            <a:chExt cx="246900" cy="304800"/>
          </a:xfrm>
        </p:grpSpPr>
        <p:sp>
          <p:nvSpPr>
            <p:cNvPr id="805" name="Google Shape;805;p44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4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3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sp>
        <p:nvSpPr>
          <p:cNvPr id="807" name="Google Shape;807;p44"/>
          <p:cNvSpPr/>
          <p:nvPr/>
        </p:nvSpPr>
        <p:spPr>
          <a:xfrm>
            <a:off x="3420975" y="3722850"/>
            <a:ext cx="721200" cy="177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</a:rPr>
              <a:t>쪽지보내기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5"/>
          <p:cNvSpPr/>
          <p:nvPr/>
        </p:nvSpPr>
        <p:spPr>
          <a:xfrm>
            <a:off x="1695700" y="3798600"/>
            <a:ext cx="826500" cy="267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찜</a:t>
            </a:r>
            <a:endParaRPr sz="700"/>
          </a:p>
        </p:txBody>
      </p:sp>
      <p:graphicFrame>
        <p:nvGraphicFramePr>
          <p:cNvPr id="813" name="Google Shape;813;p45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lang="en-US" sz="700"/>
                        <a:t>-Detail</a:t>
                      </a: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-Detail-2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팀장 상세정보 알럿창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4" name="Google Shape;814;p45"/>
          <p:cNvSpPr/>
          <p:nvPr/>
        </p:nvSpPr>
        <p:spPr>
          <a:xfrm>
            <a:off x="792700" y="2139125"/>
            <a:ext cx="1729500" cy="1553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45"/>
          <p:cNvSpPr txBox="1"/>
          <p:nvPr/>
        </p:nvSpPr>
        <p:spPr>
          <a:xfrm>
            <a:off x="2691681" y="2054534"/>
            <a:ext cx="2930100" cy="27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자바 웹 프로그래머 취업 스터디</a:t>
            </a:r>
            <a:endParaRPr b="1"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800"/>
            </a:br>
            <a:r>
              <a:rPr lang="en-US" sz="800"/>
              <a:t>IT 프로그래밍 ⠂ 자바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희망지역  : 강남, 홍대, 신촌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시간대 : 주중 시간무관, 주말 오후 가능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스터디 횟수 : 주 2회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현재 인원 : 5 / 10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성별 : 무관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모집 기간 : 2019-01-30 ~ 2019-05.31 </a:t>
            </a:r>
            <a:endParaRPr b="1"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팀장 : </a:t>
            </a:r>
            <a:r>
              <a:rPr lang="en-US" sz="800" u="sng">
                <a:solidFill>
                  <a:srgbClr val="3C78D8"/>
                </a:solidFill>
              </a:rPr>
              <a:t>김준환</a:t>
            </a:r>
            <a:endParaRPr sz="800" u="sng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상세 내용 : 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스터디 대상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- 개발을 공부하고자 준비하시는 분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- 차별화된 어플리케이션 디자이너가 되고 싶은 분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. . .</a:t>
            </a:r>
            <a:endParaRPr sz="800"/>
          </a:p>
        </p:txBody>
      </p:sp>
      <p:sp>
        <p:nvSpPr>
          <p:cNvPr id="816" name="Google Shape;816;p45"/>
          <p:cNvSpPr/>
          <p:nvPr/>
        </p:nvSpPr>
        <p:spPr>
          <a:xfrm>
            <a:off x="792700" y="3798600"/>
            <a:ext cx="826500" cy="2673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</a:rPr>
              <a:t>신청하기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817" name="Google Shape;817;p45"/>
          <p:cNvGrpSpPr/>
          <p:nvPr/>
        </p:nvGrpSpPr>
        <p:grpSpPr>
          <a:xfrm>
            <a:off x="6066506" y="2062925"/>
            <a:ext cx="975354" cy="1225198"/>
            <a:chOff x="6358831" y="2379713"/>
            <a:chExt cx="975354" cy="1225198"/>
          </a:xfrm>
        </p:grpSpPr>
        <p:sp>
          <p:nvSpPr>
            <p:cNvPr id="818" name="Google Shape;818;p45"/>
            <p:cNvSpPr/>
            <p:nvPr/>
          </p:nvSpPr>
          <p:spPr>
            <a:xfrm>
              <a:off x="6529336" y="2628566"/>
              <a:ext cx="348000" cy="3480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5"/>
            <p:cNvSpPr/>
            <p:nvPr/>
          </p:nvSpPr>
          <p:spPr>
            <a:xfrm>
              <a:off x="6529336" y="3034991"/>
              <a:ext cx="348000" cy="3480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5"/>
            <p:cNvSpPr txBox="1"/>
            <p:nvPr/>
          </p:nvSpPr>
          <p:spPr>
            <a:xfrm>
              <a:off x="6358831" y="2379713"/>
              <a:ext cx="8391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최근 본 스터디</a:t>
              </a:r>
              <a:endParaRPr sz="600"/>
            </a:p>
          </p:txBody>
        </p:sp>
        <p:pic>
          <p:nvPicPr>
            <p:cNvPr id="821" name="Google Shape;821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52129" y="2651363"/>
              <a:ext cx="302400" cy="30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2" name="Google Shape;822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52129" y="3057788"/>
              <a:ext cx="302400" cy="3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3" name="Google Shape;823;p45"/>
            <p:cNvSpPr/>
            <p:nvPr/>
          </p:nvSpPr>
          <p:spPr>
            <a:xfrm>
              <a:off x="6529336" y="3034991"/>
              <a:ext cx="348000" cy="348000"/>
            </a:xfrm>
            <a:prstGeom prst="rect">
              <a:avLst/>
            </a:prstGeom>
            <a:solidFill>
              <a:srgbClr val="666666">
                <a:alpha val="69230"/>
              </a:srgbClr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5"/>
            <p:cNvSpPr txBox="1"/>
            <p:nvPr/>
          </p:nvSpPr>
          <p:spPr>
            <a:xfrm>
              <a:off x="6495085" y="3041775"/>
              <a:ext cx="8391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FFFFFF"/>
                  </a:solidFill>
                </a:rPr>
                <a:t>자격증</a:t>
              </a:r>
              <a:endParaRPr sz="6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FFFFFF"/>
                  </a:solidFill>
                </a:rPr>
                <a:t>스터디</a:t>
              </a:r>
              <a:endParaRPr sz="600">
                <a:solidFill>
                  <a:srgbClr val="FFFFFF"/>
                </a:solidFill>
              </a:endParaRPr>
            </a:p>
          </p:txBody>
        </p:sp>
        <p:pic>
          <p:nvPicPr>
            <p:cNvPr id="825" name="Google Shape;825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0509" y="3433011"/>
              <a:ext cx="445628" cy="171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6" name="Google Shape;826;p45"/>
          <p:cNvSpPr/>
          <p:nvPr/>
        </p:nvSpPr>
        <p:spPr>
          <a:xfrm>
            <a:off x="4192200" y="552400"/>
            <a:ext cx="880500" cy="204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cxnSp>
        <p:nvCxnSpPr>
          <p:cNvPr id="827" name="Google Shape;827;p45"/>
          <p:cNvCxnSpPr/>
          <p:nvPr/>
        </p:nvCxnSpPr>
        <p:spPr>
          <a:xfrm>
            <a:off x="41464" y="92506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8" name="Google Shape;828;p45"/>
          <p:cNvSpPr txBox="1"/>
          <p:nvPr/>
        </p:nvSpPr>
        <p:spPr>
          <a:xfrm>
            <a:off x="487742" y="454199"/>
            <a:ext cx="721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LOGO</a:t>
            </a:r>
            <a:endParaRPr/>
          </a:p>
        </p:txBody>
      </p:sp>
      <p:sp>
        <p:nvSpPr>
          <p:cNvPr id="829" name="Google Shape;829;p45"/>
          <p:cNvSpPr txBox="1"/>
          <p:nvPr/>
        </p:nvSpPr>
        <p:spPr>
          <a:xfrm>
            <a:off x="2539525" y="505850"/>
            <a:ext cx="27048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   공지사항     FAQ     </a:t>
            </a:r>
            <a:r>
              <a:rPr lang="en-US" sz="800">
                <a:solidFill>
                  <a:schemeClr val="dk1"/>
                </a:solidFill>
              </a:rPr>
              <a:t>자유게시판    </a:t>
            </a:r>
            <a:r>
              <a:rPr b="1" lang="en-US" sz="800">
                <a:solidFill>
                  <a:schemeClr val="dk1"/>
                </a:solidFill>
              </a:rPr>
              <a:t> 스터디 개설하기  </a:t>
            </a:r>
            <a:r>
              <a:rPr lang="en-US" sz="800">
                <a:solidFill>
                  <a:schemeClr val="dk1"/>
                </a:solidFill>
              </a:rPr>
              <a:t>     </a:t>
            </a:r>
            <a:endParaRPr sz="800"/>
          </a:p>
        </p:txBody>
      </p:sp>
      <p:sp>
        <p:nvSpPr>
          <p:cNvPr id="830" name="Google Shape;830;p45"/>
          <p:cNvSpPr txBox="1"/>
          <p:nvPr/>
        </p:nvSpPr>
        <p:spPr>
          <a:xfrm>
            <a:off x="5252987" y="509475"/>
            <a:ext cx="13953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6D9EEB"/>
                </a:solidFill>
              </a:rPr>
              <a:t>박보검 </a:t>
            </a:r>
            <a:r>
              <a:rPr lang="en-US" sz="800">
                <a:solidFill>
                  <a:schemeClr val="dk1"/>
                </a:solidFill>
              </a:rPr>
              <a:t>회원님 안녕하세요!     </a:t>
            </a:r>
            <a:endParaRPr/>
          </a:p>
        </p:txBody>
      </p:sp>
      <p:pic>
        <p:nvPicPr>
          <p:cNvPr id="831" name="Google Shape;83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425" y="1093825"/>
            <a:ext cx="5962505" cy="53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1610" y="563449"/>
            <a:ext cx="177625" cy="1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45"/>
          <p:cNvSpPr txBox="1"/>
          <p:nvPr/>
        </p:nvSpPr>
        <p:spPr>
          <a:xfrm>
            <a:off x="6654146" y="457451"/>
            <a:ext cx="246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</a:rPr>
              <a:t>1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834" name="Google Shape;834;p45"/>
          <p:cNvSpPr/>
          <p:nvPr/>
        </p:nvSpPr>
        <p:spPr>
          <a:xfrm>
            <a:off x="2020150" y="3841762"/>
            <a:ext cx="178800" cy="172200"/>
          </a:xfrm>
          <a:prstGeom prst="hear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45"/>
          <p:cNvSpPr/>
          <p:nvPr/>
        </p:nvSpPr>
        <p:spPr>
          <a:xfrm>
            <a:off x="3420975" y="3722850"/>
            <a:ext cx="721200" cy="177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</a:rPr>
              <a:t>쪽지보내기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836" name="Google Shape;836;p45"/>
          <p:cNvGrpSpPr/>
          <p:nvPr/>
        </p:nvGrpSpPr>
        <p:grpSpPr>
          <a:xfrm>
            <a:off x="1969932" y="1954160"/>
            <a:ext cx="3148373" cy="2232797"/>
            <a:chOff x="656562" y="256548"/>
            <a:chExt cx="3858300" cy="2667300"/>
          </a:xfrm>
        </p:grpSpPr>
        <p:sp>
          <p:nvSpPr>
            <p:cNvPr id="837" name="Google Shape;837;p45"/>
            <p:cNvSpPr/>
            <p:nvPr/>
          </p:nvSpPr>
          <p:spPr>
            <a:xfrm>
              <a:off x="656562" y="256548"/>
              <a:ext cx="3858300" cy="2667300"/>
            </a:xfrm>
            <a:prstGeom prst="roundRect">
              <a:avLst>
                <a:gd fmla="val 1508" name="adj"/>
              </a:avLst>
            </a:prstGeom>
            <a:solidFill>
              <a:srgbClr val="434343"/>
            </a:solidFill>
            <a:ln cap="flat" cmpd="sng" w="9525">
              <a:solidFill>
                <a:srgbClr val="3333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6100" lIns="65300" spcFirstLastPara="1" rIns="65300" wrap="square" tIns="26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">
                  <a:solidFill>
                    <a:srgbClr val="FFFFFF"/>
                  </a:solidFill>
                </a:rPr>
                <a:t>[김준환] 팀장 정보</a:t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5"/>
            <p:cNvSpPr/>
            <p:nvPr/>
          </p:nvSpPr>
          <p:spPr>
            <a:xfrm>
              <a:off x="690566" y="497555"/>
              <a:ext cx="3789900" cy="236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333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16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5"/>
            <p:cNvSpPr/>
            <p:nvPr/>
          </p:nvSpPr>
          <p:spPr>
            <a:xfrm>
              <a:off x="4260161" y="300984"/>
              <a:ext cx="145301" cy="144188"/>
            </a:xfrm>
            <a:custGeom>
              <a:rect b="b" l="l" r="r" t="t"/>
              <a:pathLst>
                <a:path extrusionOk="0" h="241" w="246">
                  <a:moveTo>
                    <a:pt x="12" y="15"/>
                  </a:moveTo>
                  <a:cubicBezTo>
                    <a:pt x="0" y="26"/>
                    <a:pt x="0" y="45"/>
                    <a:pt x="12" y="56"/>
                  </a:cubicBezTo>
                  <a:lnTo>
                    <a:pt x="80" y="122"/>
                  </a:lnTo>
                  <a:lnTo>
                    <a:pt x="12" y="188"/>
                  </a:lnTo>
                  <a:cubicBezTo>
                    <a:pt x="0" y="199"/>
                    <a:pt x="0" y="218"/>
                    <a:pt x="12" y="229"/>
                  </a:cubicBezTo>
                  <a:cubicBezTo>
                    <a:pt x="24" y="241"/>
                    <a:pt x="44" y="241"/>
                    <a:pt x="56" y="229"/>
                  </a:cubicBezTo>
                  <a:lnTo>
                    <a:pt x="123" y="165"/>
                  </a:lnTo>
                  <a:lnTo>
                    <a:pt x="190" y="229"/>
                  </a:lnTo>
                  <a:cubicBezTo>
                    <a:pt x="202" y="241"/>
                    <a:pt x="222" y="241"/>
                    <a:pt x="234" y="229"/>
                  </a:cubicBezTo>
                  <a:cubicBezTo>
                    <a:pt x="246" y="218"/>
                    <a:pt x="246" y="199"/>
                    <a:pt x="234" y="188"/>
                  </a:cubicBezTo>
                  <a:lnTo>
                    <a:pt x="167" y="122"/>
                  </a:lnTo>
                  <a:lnTo>
                    <a:pt x="234" y="56"/>
                  </a:lnTo>
                  <a:cubicBezTo>
                    <a:pt x="246" y="45"/>
                    <a:pt x="246" y="26"/>
                    <a:pt x="234" y="15"/>
                  </a:cubicBezTo>
                  <a:cubicBezTo>
                    <a:pt x="222" y="3"/>
                    <a:pt x="202" y="3"/>
                    <a:pt x="190" y="15"/>
                  </a:cubicBezTo>
                  <a:lnTo>
                    <a:pt x="123" y="79"/>
                  </a:lnTo>
                  <a:lnTo>
                    <a:pt x="56" y="15"/>
                  </a:lnTo>
                  <a:cubicBezTo>
                    <a:pt x="41" y="0"/>
                    <a:pt x="26" y="3"/>
                    <a:pt x="12" y="15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1450" lIns="82925" spcFirstLastPara="1" rIns="82925" wrap="square" tIns="41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16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0" name="Google Shape;840;p45"/>
          <p:cNvSpPr txBox="1"/>
          <p:nvPr/>
        </p:nvSpPr>
        <p:spPr>
          <a:xfrm>
            <a:off x="2102703" y="2317790"/>
            <a:ext cx="3052500" cy="1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이름 : 김준환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아이디 : jhkim01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연락처 : 비공개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E-mail : </a:t>
            </a:r>
            <a:r>
              <a:rPr b="1" lang="en-US" sz="800" u="sng">
                <a:solidFill>
                  <a:schemeClr val="hlink"/>
                </a:solidFill>
                <a:hlinkClick r:id="rId7"/>
              </a:rPr>
              <a:t>teamleader@naver.com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선호 카테고리 : #IT #프로그래밍 #java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참여중인 스터디</a:t>
            </a:r>
            <a:endParaRPr b="1"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-US" sz="800">
                <a:solidFill>
                  <a:schemeClr val="dk1"/>
                </a:solidFill>
              </a:rPr>
              <a:t>자바 웹 프로그래머 취업 스터디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-US" sz="800">
                <a:solidFill>
                  <a:schemeClr val="dk1"/>
                </a:solidFill>
              </a:rPr>
              <a:t>영어 회화 끝판왕 스터디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841" name="Google Shape;841;p45"/>
          <p:cNvSpPr/>
          <p:nvPr/>
        </p:nvSpPr>
        <p:spPr>
          <a:xfrm>
            <a:off x="2887575" y="2384813"/>
            <a:ext cx="721200" cy="177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</a:rPr>
              <a:t>쪽지보내기</a:t>
            </a:r>
            <a:endParaRPr b="1" sz="700">
              <a:solidFill>
                <a:srgbClr val="FFFFFF"/>
              </a:solidFill>
            </a:endParaRPr>
          </a:p>
        </p:txBody>
      </p:sp>
      <p:graphicFrame>
        <p:nvGraphicFramePr>
          <p:cNvPr id="842" name="Google Shape;842;p45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팀장 정보 alert창 </a:t>
                      </a:r>
                      <a:endParaRPr sz="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마이페이지에서 공개로 설정한</a:t>
                      </a:r>
                      <a:endParaRPr sz="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정보들이 노출됨.</a:t>
                      </a:r>
                      <a:endParaRPr sz="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쪽지보내기 클릭 시 </a:t>
                      </a:r>
                      <a:endParaRPr sz="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쪽지전송 폼 노출 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843" name="Google Shape;843;p45"/>
          <p:cNvGrpSpPr/>
          <p:nvPr/>
        </p:nvGrpSpPr>
        <p:grpSpPr>
          <a:xfrm>
            <a:off x="1829825" y="1761965"/>
            <a:ext cx="246900" cy="304800"/>
            <a:chOff x="587150" y="2421542"/>
            <a:chExt cx="246900" cy="304800"/>
          </a:xfrm>
        </p:grpSpPr>
        <p:sp>
          <p:nvSpPr>
            <p:cNvPr id="844" name="Google Shape;844;p45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5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12</a:t>
              </a:r>
              <a:endParaRPr sz="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6"/>
          <p:cNvSpPr/>
          <p:nvPr/>
        </p:nvSpPr>
        <p:spPr>
          <a:xfrm>
            <a:off x="1695700" y="3798600"/>
            <a:ext cx="826500" cy="267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찜</a:t>
            </a:r>
            <a:endParaRPr sz="700"/>
          </a:p>
        </p:txBody>
      </p:sp>
      <p:graphicFrame>
        <p:nvGraphicFramePr>
          <p:cNvPr id="851" name="Google Shape;851;p46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lang="en-US" sz="700"/>
                        <a:t>-Detail</a:t>
                      </a: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-Detail-3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쪽지보내기 기능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2" name="Google Shape;852;p46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쪽지 전송 폼</a:t>
                      </a:r>
                      <a:endParaRPr sz="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최대 300 byte 작성가능.</a:t>
                      </a:r>
                      <a:endParaRPr sz="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전송버튼 클릭 후 정상처리 되었다면, </a:t>
                      </a:r>
                      <a:endParaRPr sz="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“전송되었습니다” alert 노출</a:t>
                      </a:r>
                      <a:endParaRPr sz="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실패 시 “전송에 실패하였습니다”</a:t>
                      </a:r>
                      <a:endParaRPr sz="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alert 노출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3" name="Google Shape;853;p46"/>
          <p:cNvSpPr/>
          <p:nvPr/>
        </p:nvSpPr>
        <p:spPr>
          <a:xfrm>
            <a:off x="792700" y="2139125"/>
            <a:ext cx="1729500" cy="1553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46"/>
          <p:cNvSpPr txBox="1"/>
          <p:nvPr/>
        </p:nvSpPr>
        <p:spPr>
          <a:xfrm>
            <a:off x="2691681" y="2054534"/>
            <a:ext cx="2930100" cy="27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자바 웹 프로그래머 취업 스터디</a:t>
            </a:r>
            <a:endParaRPr b="1"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800"/>
            </a:br>
            <a:r>
              <a:rPr lang="en-US" sz="800"/>
              <a:t>IT 프로그래밍 ⠂ 자바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희망지역  : 강남, 홍대, 신촌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시간대 : 주중 시간무관, 주말 오후 가능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스터디 횟수 : 주 2회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현재 인원 : 5 / 10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성별 : 무관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모집 기간 : 2019-01-30 ~ 2019-05.31 </a:t>
            </a:r>
            <a:endParaRPr b="1"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팀장 : </a:t>
            </a:r>
            <a:r>
              <a:rPr lang="en-US" sz="800" u="sng">
                <a:solidFill>
                  <a:srgbClr val="3C78D8"/>
                </a:solidFill>
              </a:rPr>
              <a:t>김준환</a:t>
            </a:r>
            <a:endParaRPr sz="800" u="sng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상세 내용 : 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스터디 대상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- 개발을 공부하고자 준비하시는 분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 - 차별화된 어플리케이션 디자이너가 되고 싶은 분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. . .</a:t>
            </a:r>
            <a:endParaRPr sz="800"/>
          </a:p>
        </p:txBody>
      </p:sp>
      <p:sp>
        <p:nvSpPr>
          <p:cNvPr id="855" name="Google Shape;855;p46"/>
          <p:cNvSpPr/>
          <p:nvPr/>
        </p:nvSpPr>
        <p:spPr>
          <a:xfrm>
            <a:off x="792700" y="3798600"/>
            <a:ext cx="826500" cy="2673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</a:rPr>
              <a:t>신청하기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856" name="Google Shape;856;p46"/>
          <p:cNvGrpSpPr/>
          <p:nvPr/>
        </p:nvGrpSpPr>
        <p:grpSpPr>
          <a:xfrm>
            <a:off x="6066506" y="2062925"/>
            <a:ext cx="975354" cy="1225198"/>
            <a:chOff x="6358831" y="2379713"/>
            <a:chExt cx="975354" cy="1225198"/>
          </a:xfrm>
        </p:grpSpPr>
        <p:sp>
          <p:nvSpPr>
            <p:cNvPr id="857" name="Google Shape;857;p46"/>
            <p:cNvSpPr/>
            <p:nvPr/>
          </p:nvSpPr>
          <p:spPr>
            <a:xfrm>
              <a:off x="6529336" y="2628566"/>
              <a:ext cx="348000" cy="3480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6"/>
            <p:cNvSpPr/>
            <p:nvPr/>
          </p:nvSpPr>
          <p:spPr>
            <a:xfrm>
              <a:off x="6529336" y="3034991"/>
              <a:ext cx="348000" cy="3480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6"/>
            <p:cNvSpPr txBox="1"/>
            <p:nvPr/>
          </p:nvSpPr>
          <p:spPr>
            <a:xfrm>
              <a:off x="6358831" y="2379713"/>
              <a:ext cx="8391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최근 본 스터디</a:t>
              </a:r>
              <a:endParaRPr sz="600"/>
            </a:p>
          </p:txBody>
        </p:sp>
        <p:pic>
          <p:nvPicPr>
            <p:cNvPr id="860" name="Google Shape;860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52129" y="2651363"/>
              <a:ext cx="302400" cy="30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1" name="Google Shape;861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52129" y="3057788"/>
              <a:ext cx="302400" cy="3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2" name="Google Shape;862;p46"/>
            <p:cNvSpPr/>
            <p:nvPr/>
          </p:nvSpPr>
          <p:spPr>
            <a:xfrm>
              <a:off x="6529336" y="3034991"/>
              <a:ext cx="348000" cy="348000"/>
            </a:xfrm>
            <a:prstGeom prst="rect">
              <a:avLst/>
            </a:prstGeom>
            <a:solidFill>
              <a:srgbClr val="666666">
                <a:alpha val="69230"/>
              </a:srgbClr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6"/>
            <p:cNvSpPr txBox="1"/>
            <p:nvPr/>
          </p:nvSpPr>
          <p:spPr>
            <a:xfrm>
              <a:off x="6495085" y="3041775"/>
              <a:ext cx="8391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FFFFFF"/>
                  </a:solidFill>
                </a:rPr>
                <a:t>자격증</a:t>
              </a:r>
              <a:endParaRPr sz="6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FFFFFF"/>
                  </a:solidFill>
                </a:rPr>
                <a:t>스터디</a:t>
              </a:r>
              <a:endParaRPr sz="600">
                <a:solidFill>
                  <a:srgbClr val="FFFFFF"/>
                </a:solidFill>
              </a:endParaRPr>
            </a:p>
          </p:txBody>
        </p:sp>
        <p:pic>
          <p:nvPicPr>
            <p:cNvPr id="864" name="Google Shape;864;p4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0509" y="3433011"/>
              <a:ext cx="445628" cy="171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5" name="Google Shape;865;p46"/>
          <p:cNvSpPr/>
          <p:nvPr/>
        </p:nvSpPr>
        <p:spPr>
          <a:xfrm>
            <a:off x="4192200" y="552400"/>
            <a:ext cx="880500" cy="204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cxnSp>
        <p:nvCxnSpPr>
          <p:cNvPr id="866" name="Google Shape;866;p46"/>
          <p:cNvCxnSpPr/>
          <p:nvPr/>
        </p:nvCxnSpPr>
        <p:spPr>
          <a:xfrm>
            <a:off x="41464" y="92506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7" name="Google Shape;867;p46"/>
          <p:cNvSpPr txBox="1"/>
          <p:nvPr/>
        </p:nvSpPr>
        <p:spPr>
          <a:xfrm>
            <a:off x="487742" y="454199"/>
            <a:ext cx="721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LOGO</a:t>
            </a:r>
            <a:endParaRPr/>
          </a:p>
        </p:txBody>
      </p:sp>
      <p:sp>
        <p:nvSpPr>
          <p:cNvPr id="868" name="Google Shape;868;p46"/>
          <p:cNvSpPr txBox="1"/>
          <p:nvPr/>
        </p:nvSpPr>
        <p:spPr>
          <a:xfrm>
            <a:off x="2539525" y="505850"/>
            <a:ext cx="27048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   공지사항     FAQ     </a:t>
            </a:r>
            <a:r>
              <a:rPr lang="en-US" sz="800">
                <a:solidFill>
                  <a:schemeClr val="dk1"/>
                </a:solidFill>
              </a:rPr>
              <a:t>자유게시판    </a:t>
            </a:r>
            <a:r>
              <a:rPr b="1" lang="en-US" sz="800">
                <a:solidFill>
                  <a:schemeClr val="dk1"/>
                </a:solidFill>
              </a:rPr>
              <a:t> 스터디 개설하기  </a:t>
            </a:r>
            <a:r>
              <a:rPr lang="en-US" sz="800">
                <a:solidFill>
                  <a:schemeClr val="dk1"/>
                </a:solidFill>
              </a:rPr>
              <a:t>     </a:t>
            </a:r>
            <a:endParaRPr sz="800"/>
          </a:p>
        </p:txBody>
      </p:sp>
      <p:sp>
        <p:nvSpPr>
          <p:cNvPr id="869" name="Google Shape;869;p46"/>
          <p:cNvSpPr txBox="1"/>
          <p:nvPr/>
        </p:nvSpPr>
        <p:spPr>
          <a:xfrm>
            <a:off x="5252987" y="509475"/>
            <a:ext cx="13953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6D9EEB"/>
                </a:solidFill>
              </a:rPr>
              <a:t>박보검 </a:t>
            </a:r>
            <a:r>
              <a:rPr lang="en-US" sz="800">
                <a:solidFill>
                  <a:schemeClr val="dk1"/>
                </a:solidFill>
              </a:rPr>
              <a:t>회원님 안녕하세요!     </a:t>
            </a:r>
            <a:endParaRPr/>
          </a:p>
        </p:txBody>
      </p:sp>
      <p:pic>
        <p:nvPicPr>
          <p:cNvPr id="870" name="Google Shape;87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425" y="1093825"/>
            <a:ext cx="5962505" cy="53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1610" y="563449"/>
            <a:ext cx="177625" cy="1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46"/>
          <p:cNvSpPr txBox="1"/>
          <p:nvPr/>
        </p:nvSpPr>
        <p:spPr>
          <a:xfrm>
            <a:off x="6654146" y="457451"/>
            <a:ext cx="246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</a:rPr>
              <a:t>1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873" name="Google Shape;873;p46"/>
          <p:cNvSpPr/>
          <p:nvPr/>
        </p:nvSpPr>
        <p:spPr>
          <a:xfrm>
            <a:off x="2020150" y="3841762"/>
            <a:ext cx="178800" cy="172200"/>
          </a:xfrm>
          <a:prstGeom prst="hear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6"/>
          <p:cNvSpPr/>
          <p:nvPr/>
        </p:nvSpPr>
        <p:spPr>
          <a:xfrm>
            <a:off x="3420975" y="3722850"/>
            <a:ext cx="721200" cy="177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</a:rPr>
              <a:t>쪽지보내기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875" name="Google Shape;875;p46"/>
          <p:cNvGrpSpPr/>
          <p:nvPr/>
        </p:nvGrpSpPr>
        <p:grpSpPr>
          <a:xfrm>
            <a:off x="1969932" y="1954160"/>
            <a:ext cx="3148373" cy="2232797"/>
            <a:chOff x="656562" y="256548"/>
            <a:chExt cx="3858300" cy="2667300"/>
          </a:xfrm>
        </p:grpSpPr>
        <p:sp>
          <p:nvSpPr>
            <p:cNvPr id="876" name="Google Shape;876;p46"/>
            <p:cNvSpPr/>
            <p:nvPr/>
          </p:nvSpPr>
          <p:spPr>
            <a:xfrm>
              <a:off x="656562" y="256548"/>
              <a:ext cx="3858300" cy="2667300"/>
            </a:xfrm>
            <a:prstGeom prst="roundRect">
              <a:avLst>
                <a:gd fmla="val 1508" name="adj"/>
              </a:avLst>
            </a:prstGeom>
            <a:solidFill>
              <a:srgbClr val="434343"/>
            </a:solidFill>
            <a:ln cap="flat" cmpd="sng" w="9525">
              <a:solidFill>
                <a:srgbClr val="3333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6100" lIns="65300" spcFirstLastPara="1" rIns="65300" wrap="square" tIns="26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">
                  <a:solidFill>
                    <a:srgbClr val="FFFFFF"/>
                  </a:solidFill>
                </a:rPr>
                <a:t>쪽지전송</a:t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690566" y="497555"/>
              <a:ext cx="3789900" cy="236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333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16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4260161" y="300984"/>
              <a:ext cx="145301" cy="144188"/>
            </a:xfrm>
            <a:custGeom>
              <a:rect b="b" l="l" r="r" t="t"/>
              <a:pathLst>
                <a:path extrusionOk="0" h="241" w="246">
                  <a:moveTo>
                    <a:pt x="12" y="15"/>
                  </a:moveTo>
                  <a:cubicBezTo>
                    <a:pt x="0" y="26"/>
                    <a:pt x="0" y="45"/>
                    <a:pt x="12" y="56"/>
                  </a:cubicBezTo>
                  <a:lnTo>
                    <a:pt x="80" y="122"/>
                  </a:lnTo>
                  <a:lnTo>
                    <a:pt x="12" y="188"/>
                  </a:lnTo>
                  <a:cubicBezTo>
                    <a:pt x="0" y="199"/>
                    <a:pt x="0" y="218"/>
                    <a:pt x="12" y="229"/>
                  </a:cubicBezTo>
                  <a:cubicBezTo>
                    <a:pt x="24" y="241"/>
                    <a:pt x="44" y="241"/>
                    <a:pt x="56" y="229"/>
                  </a:cubicBezTo>
                  <a:lnTo>
                    <a:pt x="123" y="165"/>
                  </a:lnTo>
                  <a:lnTo>
                    <a:pt x="190" y="229"/>
                  </a:lnTo>
                  <a:cubicBezTo>
                    <a:pt x="202" y="241"/>
                    <a:pt x="222" y="241"/>
                    <a:pt x="234" y="229"/>
                  </a:cubicBezTo>
                  <a:cubicBezTo>
                    <a:pt x="246" y="218"/>
                    <a:pt x="246" y="199"/>
                    <a:pt x="234" y="188"/>
                  </a:cubicBezTo>
                  <a:lnTo>
                    <a:pt x="167" y="122"/>
                  </a:lnTo>
                  <a:lnTo>
                    <a:pt x="234" y="56"/>
                  </a:lnTo>
                  <a:cubicBezTo>
                    <a:pt x="246" y="45"/>
                    <a:pt x="246" y="26"/>
                    <a:pt x="234" y="15"/>
                  </a:cubicBezTo>
                  <a:cubicBezTo>
                    <a:pt x="222" y="3"/>
                    <a:pt x="202" y="3"/>
                    <a:pt x="190" y="15"/>
                  </a:cubicBezTo>
                  <a:lnTo>
                    <a:pt x="123" y="79"/>
                  </a:lnTo>
                  <a:lnTo>
                    <a:pt x="56" y="15"/>
                  </a:lnTo>
                  <a:cubicBezTo>
                    <a:pt x="41" y="0"/>
                    <a:pt x="26" y="3"/>
                    <a:pt x="12" y="15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1450" lIns="82925" spcFirstLastPara="1" rIns="82925" wrap="square" tIns="41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16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9" name="Google Shape;879;p46"/>
          <p:cNvSpPr txBox="1"/>
          <p:nvPr/>
        </p:nvSpPr>
        <p:spPr>
          <a:xfrm>
            <a:off x="2060743" y="2225502"/>
            <a:ext cx="28059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받는사람 : 김준환 (</a:t>
            </a:r>
            <a:r>
              <a:rPr b="1" lang="en-US" sz="800">
                <a:solidFill>
                  <a:schemeClr val="dk1"/>
                </a:solidFill>
              </a:rPr>
              <a:t>jhkim01</a:t>
            </a:r>
            <a:r>
              <a:rPr b="1" lang="en-US" sz="800"/>
              <a:t>)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880" name="Google Shape;880;p46"/>
          <p:cNvSpPr/>
          <p:nvPr/>
        </p:nvSpPr>
        <p:spPr>
          <a:xfrm>
            <a:off x="2120075" y="2519295"/>
            <a:ext cx="2805900" cy="1156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|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6"/>
          <p:cNvSpPr txBox="1"/>
          <p:nvPr/>
        </p:nvSpPr>
        <p:spPr>
          <a:xfrm>
            <a:off x="4363173" y="3451225"/>
            <a:ext cx="654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0/300 byte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882" name="Google Shape;882;p46"/>
          <p:cNvSpPr/>
          <p:nvPr/>
        </p:nvSpPr>
        <p:spPr>
          <a:xfrm>
            <a:off x="4338003" y="3781819"/>
            <a:ext cx="605400" cy="2673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</a:rPr>
              <a:t>전송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883" name="Google Shape;883;p46"/>
          <p:cNvSpPr/>
          <p:nvPr/>
        </p:nvSpPr>
        <p:spPr>
          <a:xfrm>
            <a:off x="2120078" y="3781819"/>
            <a:ext cx="605400" cy="267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/>
              <a:t>닫기</a:t>
            </a:r>
            <a:endParaRPr b="1" sz="700"/>
          </a:p>
        </p:txBody>
      </p:sp>
      <p:grpSp>
        <p:nvGrpSpPr>
          <p:cNvPr id="884" name="Google Shape;884;p46"/>
          <p:cNvGrpSpPr/>
          <p:nvPr/>
        </p:nvGrpSpPr>
        <p:grpSpPr>
          <a:xfrm>
            <a:off x="1829825" y="1761965"/>
            <a:ext cx="246900" cy="304800"/>
            <a:chOff x="587150" y="2421542"/>
            <a:chExt cx="246900" cy="304800"/>
          </a:xfrm>
        </p:grpSpPr>
        <p:sp>
          <p:nvSpPr>
            <p:cNvPr id="885" name="Google Shape;885;p46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6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1</a:t>
              </a:r>
              <a:endParaRPr sz="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7"/>
          <p:cNvSpPr txBox="1"/>
          <p:nvPr/>
        </p:nvSpPr>
        <p:spPr>
          <a:xfrm>
            <a:off x="1778662" y="2624828"/>
            <a:ext cx="558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FBFBF"/>
                </a:solidFill>
              </a:rPr>
              <a:t>스터디 개설하기</a:t>
            </a:r>
            <a:endParaRPr b="1" sz="40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47"/>
          <p:cNvSpPr/>
          <p:nvPr/>
        </p:nvSpPr>
        <p:spPr>
          <a:xfrm>
            <a:off x="3975268" y="1457145"/>
            <a:ext cx="1016100" cy="976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LOGO</a:t>
            </a:r>
            <a:endParaRPr b="1"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7" name="Google Shape;897;p48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#-Main 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#-Main</a:t>
                      </a:r>
                      <a:r>
                        <a:rPr lang="en-US" sz="700"/>
                        <a:t>-1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스터디 개설하기 페이지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8" name="Google Shape;898;p48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스터디 대표이미지 설정.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추천이미지 사용 시,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관리자 페이지에 등록되어있는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디폴트 이미지로 사용가능하며,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썸네일 위 아이콘을 통해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파일 선택하여 이미지를 선택할 수 있다.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스터디 명 입력 Input Box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카테고리 선택 Select Box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희망 지역 선택 Check Box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마감기한 까지 최소인원이 충족되지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않는경우 스터디 자동삭제.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재개설 해야함.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9" name="Google Shape;899;p48"/>
          <p:cNvSpPr txBox="1"/>
          <p:nvPr/>
        </p:nvSpPr>
        <p:spPr>
          <a:xfrm>
            <a:off x="598198" y="1743100"/>
            <a:ext cx="1908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</a:rPr>
              <a:t>스터디 개설하기</a:t>
            </a:r>
            <a:endParaRPr b="1" sz="1350">
              <a:solidFill>
                <a:schemeClr val="dk1"/>
              </a:solidFill>
            </a:endParaRPr>
          </a:p>
        </p:txBody>
      </p:sp>
      <p:sp>
        <p:nvSpPr>
          <p:cNvPr id="900" name="Google Shape;900;p48"/>
          <p:cNvSpPr/>
          <p:nvPr/>
        </p:nvSpPr>
        <p:spPr>
          <a:xfrm>
            <a:off x="771475" y="2243200"/>
            <a:ext cx="1559400" cy="11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48"/>
          <p:cNvSpPr/>
          <p:nvPr/>
        </p:nvSpPr>
        <p:spPr>
          <a:xfrm>
            <a:off x="771475" y="3524150"/>
            <a:ext cx="1559400" cy="177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02" name="Google Shape;902;p48"/>
          <p:cNvSpPr txBox="1"/>
          <p:nvPr/>
        </p:nvSpPr>
        <p:spPr>
          <a:xfrm>
            <a:off x="1095500" y="3469720"/>
            <a:ext cx="1051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/>
              <a:t>추천 이미지 사용</a:t>
            </a:r>
            <a:endParaRPr sz="750"/>
          </a:p>
        </p:txBody>
      </p:sp>
      <p:sp>
        <p:nvSpPr>
          <p:cNvPr id="903" name="Google Shape;903;p48"/>
          <p:cNvSpPr txBox="1"/>
          <p:nvPr/>
        </p:nvSpPr>
        <p:spPr>
          <a:xfrm>
            <a:off x="2539953" y="2230462"/>
            <a:ext cx="799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chemeClr val="dk1"/>
                </a:solidFill>
              </a:rPr>
              <a:t>스터디 명</a:t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chemeClr val="dk1"/>
                </a:solidFill>
              </a:rPr>
              <a:t>카테고리 </a:t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chemeClr val="dk1"/>
                </a:solidFill>
              </a:rPr>
              <a:t>희망지역</a:t>
            </a:r>
            <a:endParaRPr b="1" sz="850">
              <a:solidFill>
                <a:schemeClr val="dk1"/>
              </a:solidFill>
            </a:endParaRPr>
          </a:p>
        </p:txBody>
      </p:sp>
      <p:pic>
        <p:nvPicPr>
          <p:cNvPr id="904" name="Google Shape;9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209" y="3094894"/>
            <a:ext cx="267275" cy="2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48"/>
          <p:cNvSpPr/>
          <p:nvPr/>
        </p:nvSpPr>
        <p:spPr>
          <a:xfrm>
            <a:off x="4192200" y="552400"/>
            <a:ext cx="880500" cy="204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cxnSp>
        <p:nvCxnSpPr>
          <p:cNvPr id="906" name="Google Shape;906;p48"/>
          <p:cNvCxnSpPr/>
          <p:nvPr/>
        </p:nvCxnSpPr>
        <p:spPr>
          <a:xfrm>
            <a:off x="41464" y="92506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7" name="Google Shape;907;p48"/>
          <p:cNvSpPr txBox="1"/>
          <p:nvPr/>
        </p:nvSpPr>
        <p:spPr>
          <a:xfrm>
            <a:off x="487742" y="454199"/>
            <a:ext cx="721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LOGO</a:t>
            </a:r>
            <a:endParaRPr/>
          </a:p>
        </p:txBody>
      </p:sp>
      <p:sp>
        <p:nvSpPr>
          <p:cNvPr id="908" name="Google Shape;908;p48"/>
          <p:cNvSpPr txBox="1"/>
          <p:nvPr/>
        </p:nvSpPr>
        <p:spPr>
          <a:xfrm>
            <a:off x="2539525" y="505850"/>
            <a:ext cx="27048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   공지사항     FAQ     </a:t>
            </a:r>
            <a:r>
              <a:rPr lang="en-US" sz="800">
                <a:solidFill>
                  <a:schemeClr val="dk1"/>
                </a:solidFill>
              </a:rPr>
              <a:t>자유게시판    </a:t>
            </a:r>
            <a:r>
              <a:rPr b="1" lang="en-US" sz="800">
                <a:solidFill>
                  <a:schemeClr val="dk1"/>
                </a:solidFill>
              </a:rPr>
              <a:t> 스터디 개설하기  </a:t>
            </a:r>
            <a:r>
              <a:rPr lang="en-US" sz="800">
                <a:solidFill>
                  <a:schemeClr val="dk1"/>
                </a:solidFill>
              </a:rPr>
              <a:t>     </a:t>
            </a:r>
            <a:endParaRPr sz="800"/>
          </a:p>
        </p:txBody>
      </p:sp>
      <p:sp>
        <p:nvSpPr>
          <p:cNvPr id="909" name="Google Shape;909;p48"/>
          <p:cNvSpPr txBox="1"/>
          <p:nvPr/>
        </p:nvSpPr>
        <p:spPr>
          <a:xfrm>
            <a:off x="5252987" y="509475"/>
            <a:ext cx="13953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6D9EEB"/>
                </a:solidFill>
              </a:rPr>
              <a:t>박보검 </a:t>
            </a:r>
            <a:r>
              <a:rPr lang="en-US" sz="800">
                <a:solidFill>
                  <a:schemeClr val="dk1"/>
                </a:solidFill>
              </a:rPr>
              <a:t>회원님 안녕하세요!     </a:t>
            </a:r>
            <a:endParaRPr/>
          </a:p>
        </p:txBody>
      </p:sp>
      <p:pic>
        <p:nvPicPr>
          <p:cNvPr id="910" name="Google Shape;91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25" y="1093825"/>
            <a:ext cx="5962505" cy="53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1610" y="563449"/>
            <a:ext cx="177625" cy="1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48"/>
          <p:cNvSpPr txBox="1"/>
          <p:nvPr/>
        </p:nvSpPr>
        <p:spPr>
          <a:xfrm>
            <a:off x="6654146" y="457451"/>
            <a:ext cx="246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</a:rPr>
              <a:t>1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13" name="Google Shape;913;p48"/>
          <p:cNvSpPr/>
          <p:nvPr/>
        </p:nvSpPr>
        <p:spPr>
          <a:xfrm>
            <a:off x="3351904" y="2271915"/>
            <a:ext cx="2675100" cy="2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999999"/>
                </a:solidFill>
              </a:rPr>
              <a:t> 스터디 이름을 입력해주세요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914" name="Google Shape;914;p48"/>
          <p:cNvSpPr/>
          <p:nvPr/>
        </p:nvSpPr>
        <p:spPr>
          <a:xfrm>
            <a:off x="3351902" y="2661300"/>
            <a:ext cx="1302600" cy="2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999999"/>
                </a:solidFill>
              </a:rPr>
              <a:t> 1차 카테고리 선택             ▼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915" name="Google Shape;915;p48"/>
          <p:cNvSpPr/>
          <p:nvPr/>
        </p:nvSpPr>
        <p:spPr>
          <a:xfrm>
            <a:off x="3398470" y="3486515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48"/>
          <p:cNvSpPr txBox="1"/>
          <p:nvPr/>
        </p:nvSpPr>
        <p:spPr>
          <a:xfrm>
            <a:off x="3485109" y="3387887"/>
            <a:ext cx="625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신촌</a:t>
            </a:r>
            <a:endParaRPr sz="700"/>
          </a:p>
        </p:txBody>
      </p:sp>
      <p:sp>
        <p:nvSpPr>
          <p:cNvPr id="917" name="Google Shape;917;p48"/>
          <p:cNvSpPr txBox="1"/>
          <p:nvPr/>
        </p:nvSpPr>
        <p:spPr>
          <a:xfrm>
            <a:off x="4193769" y="3387887"/>
            <a:ext cx="625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홍대</a:t>
            </a:r>
            <a:endParaRPr sz="700"/>
          </a:p>
        </p:txBody>
      </p:sp>
      <p:sp>
        <p:nvSpPr>
          <p:cNvPr id="918" name="Google Shape;918;p48"/>
          <p:cNvSpPr txBox="1"/>
          <p:nvPr/>
        </p:nvSpPr>
        <p:spPr>
          <a:xfrm>
            <a:off x="4938498" y="3387887"/>
            <a:ext cx="552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종로</a:t>
            </a:r>
            <a:endParaRPr sz="700"/>
          </a:p>
        </p:txBody>
      </p:sp>
      <p:sp>
        <p:nvSpPr>
          <p:cNvPr id="919" name="Google Shape;919;p48"/>
          <p:cNvSpPr txBox="1"/>
          <p:nvPr/>
        </p:nvSpPr>
        <p:spPr>
          <a:xfrm>
            <a:off x="5683457" y="3387887"/>
            <a:ext cx="552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잠실</a:t>
            </a:r>
            <a:endParaRPr sz="700"/>
          </a:p>
        </p:txBody>
      </p:sp>
      <p:sp>
        <p:nvSpPr>
          <p:cNvPr id="920" name="Google Shape;920;p48"/>
          <p:cNvSpPr txBox="1"/>
          <p:nvPr/>
        </p:nvSpPr>
        <p:spPr>
          <a:xfrm>
            <a:off x="6351988" y="3387887"/>
            <a:ext cx="625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영등포</a:t>
            </a:r>
            <a:endParaRPr sz="700"/>
          </a:p>
        </p:txBody>
      </p:sp>
      <p:sp>
        <p:nvSpPr>
          <p:cNvPr id="921" name="Google Shape;921;p48"/>
          <p:cNvSpPr/>
          <p:nvPr/>
        </p:nvSpPr>
        <p:spPr>
          <a:xfrm>
            <a:off x="2669197" y="3867515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48"/>
          <p:cNvSpPr txBox="1"/>
          <p:nvPr/>
        </p:nvSpPr>
        <p:spPr>
          <a:xfrm>
            <a:off x="2745430" y="3768887"/>
            <a:ext cx="552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강남</a:t>
            </a:r>
            <a:endParaRPr sz="700"/>
          </a:p>
        </p:txBody>
      </p:sp>
      <p:sp>
        <p:nvSpPr>
          <p:cNvPr id="923" name="Google Shape;923;p48"/>
          <p:cNvSpPr/>
          <p:nvPr/>
        </p:nvSpPr>
        <p:spPr>
          <a:xfrm>
            <a:off x="3398470" y="3867515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48"/>
          <p:cNvSpPr txBox="1"/>
          <p:nvPr/>
        </p:nvSpPr>
        <p:spPr>
          <a:xfrm>
            <a:off x="3485112" y="3768887"/>
            <a:ext cx="552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목동</a:t>
            </a:r>
            <a:endParaRPr sz="700"/>
          </a:p>
        </p:txBody>
      </p:sp>
      <p:sp>
        <p:nvSpPr>
          <p:cNvPr id="925" name="Google Shape;925;p48"/>
          <p:cNvSpPr txBox="1"/>
          <p:nvPr/>
        </p:nvSpPr>
        <p:spPr>
          <a:xfrm>
            <a:off x="4193772" y="3768887"/>
            <a:ext cx="552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노원</a:t>
            </a:r>
            <a:endParaRPr sz="700"/>
          </a:p>
        </p:txBody>
      </p:sp>
      <p:sp>
        <p:nvSpPr>
          <p:cNvPr id="926" name="Google Shape;926;p48"/>
          <p:cNvSpPr txBox="1"/>
          <p:nvPr/>
        </p:nvSpPr>
        <p:spPr>
          <a:xfrm>
            <a:off x="4938484" y="3768887"/>
            <a:ext cx="625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왕십리</a:t>
            </a:r>
            <a:endParaRPr sz="700"/>
          </a:p>
        </p:txBody>
      </p:sp>
      <p:sp>
        <p:nvSpPr>
          <p:cNvPr id="927" name="Google Shape;927;p48"/>
          <p:cNvSpPr txBox="1"/>
          <p:nvPr/>
        </p:nvSpPr>
        <p:spPr>
          <a:xfrm>
            <a:off x="5683457" y="3768887"/>
            <a:ext cx="552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분당</a:t>
            </a:r>
            <a:endParaRPr sz="700"/>
          </a:p>
        </p:txBody>
      </p:sp>
      <p:sp>
        <p:nvSpPr>
          <p:cNvPr id="928" name="Google Shape;928;p48"/>
          <p:cNvSpPr txBox="1"/>
          <p:nvPr/>
        </p:nvSpPr>
        <p:spPr>
          <a:xfrm>
            <a:off x="6351984" y="3768887"/>
            <a:ext cx="552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혜화</a:t>
            </a:r>
            <a:endParaRPr sz="700"/>
          </a:p>
        </p:txBody>
      </p:sp>
      <p:sp>
        <p:nvSpPr>
          <p:cNvPr id="929" name="Google Shape;929;p48"/>
          <p:cNvSpPr/>
          <p:nvPr/>
        </p:nvSpPr>
        <p:spPr>
          <a:xfrm>
            <a:off x="2669198" y="4248515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48"/>
          <p:cNvSpPr txBox="1"/>
          <p:nvPr/>
        </p:nvSpPr>
        <p:spPr>
          <a:xfrm>
            <a:off x="2745424" y="4149887"/>
            <a:ext cx="852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부산서면</a:t>
            </a:r>
            <a:endParaRPr sz="700"/>
          </a:p>
        </p:txBody>
      </p:sp>
      <p:sp>
        <p:nvSpPr>
          <p:cNvPr id="931" name="Google Shape;931;p48"/>
          <p:cNvSpPr/>
          <p:nvPr/>
        </p:nvSpPr>
        <p:spPr>
          <a:xfrm>
            <a:off x="3398470" y="4248515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8"/>
          <p:cNvSpPr txBox="1"/>
          <p:nvPr/>
        </p:nvSpPr>
        <p:spPr>
          <a:xfrm>
            <a:off x="3485123" y="4149887"/>
            <a:ext cx="6726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대구중앙</a:t>
            </a:r>
            <a:endParaRPr sz="700"/>
          </a:p>
        </p:txBody>
      </p:sp>
      <p:sp>
        <p:nvSpPr>
          <p:cNvPr id="933" name="Google Shape;933;p48"/>
          <p:cNvSpPr txBox="1"/>
          <p:nvPr/>
        </p:nvSpPr>
        <p:spPr>
          <a:xfrm>
            <a:off x="4193772" y="4149887"/>
            <a:ext cx="552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수원</a:t>
            </a:r>
            <a:endParaRPr sz="700"/>
          </a:p>
        </p:txBody>
      </p:sp>
      <p:sp>
        <p:nvSpPr>
          <p:cNvPr id="934" name="Google Shape;934;p48"/>
          <p:cNvSpPr txBox="1"/>
          <p:nvPr/>
        </p:nvSpPr>
        <p:spPr>
          <a:xfrm>
            <a:off x="4938498" y="4149887"/>
            <a:ext cx="552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판교</a:t>
            </a:r>
            <a:endParaRPr sz="700"/>
          </a:p>
        </p:txBody>
      </p:sp>
      <p:sp>
        <p:nvSpPr>
          <p:cNvPr id="935" name="Google Shape;935;p48"/>
          <p:cNvSpPr txBox="1"/>
          <p:nvPr/>
        </p:nvSpPr>
        <p:spPr>
          <a:xfrm>
            <a:off x="5683457" y="4149887"/>
            <a:ext cx="552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건대</a:t>
            </a:r>
            <a:endParaRPr sz="700"/>
          </a:p>
        </p:txBody>
      </p:sp>
      <p:sp>
        <p:nvSpPr>
          <p:cNvPr id="936" name="Google Shape;936;p48"/>
          <p:cNvSpPr/>
          <p:nvPr/>
        </p:nvSpPr>
        <p:spPr>
          <a:xfrm>
            <a:off x="2669198" y="3486515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48"/>
          <p:cNvSpPr txBox="1"/>
          <p:nvPr/>
        </p:nvSpPr>
        <p:spPr>
          <a:xfrm>
            <a:off x="2745441" y="3387887"/>
            <a:ext cx="625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전체</a:t>
            </a:r>
            <a:endParaRPr sz="700"/>
          </a:p>
        </p:txBody>
      </p:sp>
      <p:cxnSp>
        <p:nvCxnSpPr>
          <p:cNvPr id="938" name="Google Shape;938;p48"/>
          <p:cNvCxnSpPr/>
          <p:nvPr/>
        </p:nvCxnSpPr>
        <p:spPr>
          <a:xfrm rot="763461">
            <a:off x="3397905" y="3500678"/>
            <a:ext cx="38137" cy="77904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Google Shape;939;p48"/>
          <p:cNvCxnSpPr/>
          <p:nvPr/>
        </p:nvCxnSpPr>
        <p:spPr>
          <a:xfrm flipH="1" rot="774445">
            <a:off x="3439721" y="3483764"/>
            <a:ext cx="29547" cy="96784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0" name="Google Shape;940;p48"/>
          <p:cNvSpPr/>
          <p:nvPr/>
        </p:nvSpPr>
        <p:spPr>
          <a:xfrm>
            <a:off x="4116997" y="3867515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48"/>
          <p:cNvSpPr/>
          <p:nvPr/>
        </p:nvSpPr>
        <p:spPr>
          <a:xfrm>
            <a:off x="4116998" y="4248515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48"/>
          <p:cNvSpPr/>
          <p:nvPr/>
        </p:nvSpPr>
        <p:spPr>
          <a:xfrm>
            <a:off x="4116998" y="3486515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48"/>
          <p:cNvSpPr/>
          <p:nvPr/>
        </p:nvSpPr>
        <p:spPr>
          <a:xfrm>
            <a:off x="4844750" y="3867515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48"/>
          <p:cNvSpPr/>
          <p:nvPr/>
        </p:nvSpPr>
        <p:spPr>
          <a:xfrm>
            <a:off x="4844751" y="4248515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48"/>
          <p:cNvSpPr/>
          <p:nvPr/>
        </p:nvSpPr>
        <p:spPr>
          <a:xfrm>
            <a:off x="4844751" y="3486515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48"/>
          <p:cNvSpPr/>
          <p:nvPr/>
        </p:nvSpPr>
        <p:spPr>
          <a:xfrm>
            <a:off x="5564797" y="3867515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48"/>
          <p:cNvSpPr/>
          <p:nvPr/>
        </p:nvSpPr>
        <p:spPr>
          <a:xfrm>
            <a:off x="5564798" y="4248515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48"/>
          <p:cNvSpPr/>
          <p:nvPr/>
        </p:nvSpPr>
        <p:spPr>
          <a:xfrm>
            <a:off x="5564798" y="3486515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48"/>
          <p:cNvSpPr/>
          <p:nvPr/>
        </p:nvSpPr>
        <p:spPr>
          <a:xfrm>
            <a:off x="6250597" y="3867515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48"/>
          <p:cNvSpPr/>
          <p:nvPr/>
        </p:nvSpPr>
        <p:spPr>
          <a:xfrm>
            <a:off x="6250598" y="3486515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1" name="Google Shape;951;p48"/>
          <p:cNvGrpSpPr/>
          <p:nvPr/>
        </p:nvGrpSpPr>
        <p:grpSpPr>
          <a:xfrm>
            <a:off x="686825" y="2092374"/>
            <a:ext cx="246900" cy="304800"/>
            <a:chOff x="587150" y="2421542"/>
            <a:chExt cx="246900" cy="304800"/>
          </a:xfrm>
        </p:grpSpPr>
        <p:sp>
          <p:nvSpPr>
            <p:cNvPr id="952" name="Google Shape;952;p48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8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1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954" name="Google Shape;954;p48"/>
          <p:cNvGrpSpPr/>
          <p:nvPr/>
        </p:nvGrpSpPr>
        <p:grpSpPr>
          <a:xfrm>
            <a:off x="2363225" y="2219478"/>
            <a:ext cx="246900" cy="304800"/>
            <a:chOff x="587150" y="2421542"/>
            <a:chExt cx="246900" cy="304800"/>
          </a:xfrm>
        </p:grpSpPr>
        <p:sp>
          <p:nvSpPr>
            <p:cNvPr id="955" name="Google Shape;955;p48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8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2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sp>
        <p:nvSpPr>
          <p:cNvPr id="957" name="Google Shape;957;p48"/>
          <p:cNvSpPr/>
          <p:nvPr/>
        </p:nvSpPr>
        <p:spPr>
          <a:xfrm>
            <a:off x="4724402" y="2663275"/>
            <a:ext cx="1302600" cy="2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999999"/>
                </a:solidFill>
              </a:rPr>
              <a:t> 2차 카테고리 선택             ▼</a:t>
            </a:r>
            <a:endParaRPr sz="1600">
              <a:solidFill>
                <a:srgbClr val="999999"/>
              </a:solidFill>
            </a:endParaRPr>
          </a:p>
        </p:txBody>
      </p:sp>
      <p:grpSp>
        <p:nvGrpSpPr>
          <p:cNvPr id="958" name="Google Shape;958;p48"/>
          <p:cNvGrpSpPr/>
          <p:nvPr/>
        </p:nvGrpSpPr>
        <p:grpSpPr>
          <a:xfrm>
            <a:off x="2363225" y="2634206"/>
            <a:ext cx="246900" cy="304800"/>
            <a:chOff x="587150" y="2421542"/>
            <a:chExt cx="246900" cy="304800"/>
          </a:xfrm>
        </p:grpSpPr>
        <p:sp>
          <p:nvSpPr>
            <p:cNvPr id="959" name="Google Shape;959;p48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8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3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961" name="Google Shape;961;p48"/>
          <p:cNvGrpSpPr/>
          <p:nvPr/>
        </p:nvGrpSpPr>
        <p:grpSpPr>
          <a:xfrm>
            <a:off x="2363225" y="3032070"/>
            <a:ext cx="246900" cy="304800"/>
            <a:chOff x="587150" y="2421542"/>
            <a:chExt cx="246900" cy="304800"/>
          </a:xfrm>
        </p:grpSpPr>
        <p:sp>
          <p:nvSpPr>
            <p:cNvPr id="962" name="Google Shape;962;p48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8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4</a:t>
              </a:r>
              <a:endParaRPr sz="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8" name="Google Shape;968;p49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#-Main 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#-Main</a:t>
                      </a:r>
                      <a:r>
                        <a:rPr lang="en-US" sz="700"/>
                        <a:t>-1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스터디 개설 페이지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9" name="Google Shape;969;p49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스터디 개설시 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최소인원과 최대 인원을 설정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마감기한 까지 최소인원이 충족되지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않는경우 스터디 자동삭제.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재개설 해야함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700">
                          <a:solidFill>
                            <a:schemeClr val="dk1"/>
                          </a:solidFill>
                        </a:rPr>
                        <a:t>알림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700">
                          <a:solidFill>
                            <a:schemeClr val="dk1"/>
                          </a:solidFill>
                        </a:rPr>
                        <a:t>알림함 기능 추가 OR 메일로 안내메일 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2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신청등록하면 등록완료됨 알람창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0" name="Google Shape;970;p49"/>
          <p:cNvSpPr/>
          <p:nvPr/>
        </p:nvSpPr>
        <p:spPr>
          <a:xfrm>
            <a:off x="28900" y="328144"/>
            <a:ext cx="7128000" cy="162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스크롤 시 상단픽스영역 (공간상 제약으로 생략)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49"/>
          <p:cNvSpPr/>
          <p:nvPr/>
        </p:nvSpPr>
        <p:spPr>
          <a:xfrm>
            <a:off x="5690145" y="4579917"/>
            <a:ext cx="601800" cy="240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FFFF"/>
                </a:solidFill>
              </a:rPr>
              <a:t>등록하기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972" name="Google Shape;972;p49"/>
          <p:cNvSpPr/>
          <p:nvPr/>
        </p:nvSpPr>
        <p:spPr>
          <a:xfrm>
            <a:off x="28975" y="4897834"/>
            <a:ext cx="7128000" cy="2241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FOOTER </a:t>
            </a:r>
            <a:r>
              <a:rPr lang="en-US" sz="700"/>
              <a:t>영역 (공간상 제약으로 생략)</a:t>
            </a:r>
            <a:endParaRPr sz="1500"/>
          </a:p>
        </p:txBody>
      </p:sp>
      <p:sp>
        <p:nvSpPr>
          <p:cNvPr id="973" name="Google Shape;973;p49"/>
          <p:cNvSpPr txBox="1"/>
          <p:nvPr/>
        </p:nvSpPr>
        <p:spPr>
          <a:xfrm>
            <a:off x="1468800" y="620525"/>
            <a:ext cx="10896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chemeClr val="dk1"/>
                </a:solidFill>
              </a:rPr>
              <a:t>연령대</a:t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chemeClr val="dk1"/>
                </a:solidFill>
              </a:rPr>
              <a:t>시간대</a:t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chemeClr val="dk1"/>
                </a:solidFill>
              </a:rPr>
              <a:t>스터디 횟수</a:t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chemeClr val="dk1"/>
                </a:solidFill>
              </a:rPr>
              <a:t>모집인원</a:t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chemeClr val="dk1"/>
                </a:solidFill>
              </a:rPr>
              <a:t>목표 및 방향</a:t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chemeClr val="dk1"/>
                </a:solidFill>
              </a:rPr>
              <a:t>예상기간</a:t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chemeClr val="dk1"/>
                </a:solidFill>
              </a:rPr>
              <a:t>모집마감</a:t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chemeClr val="dk1"/>
                </a:solidFill>
              </a:rPr>
              <a:t>하고싶은말</a:t>
            </a:r>
            <a:endParaRPr b="1" sz="850">
              <a:solidFill>
                <a:schemeClr val="dk1"/>
              </a:solidFill>
            </a:endParaRPr>
          </a:p>
        </p:txBody>
      </p:sp>
      <p:sp>
        <p:nvSpPr>
          <p:cNvPr id="974" name="Google Shape;974;p49"/>
          <p:cNvSpPr/>
          <p:nvPr/>
        </p:nvSpPr>
        <p:spPr>
          <a:xfrm>
            <a:off x="2331670" y="717707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49"/>
          <p:cNvSpPr txBox="1"/>
          <p:nvPr/>
        </p:nvSpPr>
        <p:spPr>
          <a:xfrm>
            <a:off x="2418323" y="619078"/>
            <a:ext cx="6726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연령 무관</a:t>
            </a:r>
            <a:endParaRPr sz="700"/>
          </a:p>
        </p:txBody>
      </p:sp>
      <p:sp>
        <p:nvSpPr>
          <p:cNvPr id="976" name="Google Shape;976;p49"/>
          <p:cNvSpPr txBox="1"/>
          <p:nvPr/>
        </p:nvSpPr>
        <p:spPr>
          <a:xfrm>
            <a:off x="3152268" y="619078"/>
            <a:ext cx="552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10대</a:t>
            </a:r>
            <a:endParaRPr sz="700"/>
          </a:p>
        </p:txBody>
      </p:sp>
      <p:sp>
        <p:nvSpPr>
          <p:cNvPr id="977" name="Google Shape;977;p49"/>
          <p:cNvSpPr txBox="1"/>
          <p:nvPr/>
        </p:nvSpPr>
        <p:spPr>
          <a:xfrm>
            <a:off x="3668394" y="619078"/>
            <a:ext cx="552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20대</a:t>
            </a:r>
            <a:endParaRPr sz="700"/>
          </a:p>
        </p:txBody>
      </p:sp>
      <p:sp>
        <p:nvSpPr>
          <p:cNvPr id="978" name="Google Shape;978;p49"/>
          <p:cNvSpPr txBox="1"/>
          <p:nvPr/>
        </p:nvSpPr>
        <p:spPr>
          <a:xfrm>
            <a:off x="4184753" y="619078"/>
            <a:ext cx="552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30대</a:t>
            </a:r>
            <a:endParaRPr sz="700"/>
          </a:p>
        </p:txBody>
      </p:sp>
      <p:sp>
        <p:nvSpPr>
          <p:cNvPr id="979" name="Google Shape;979;p49"/>
          <p:cNvSpPr/>
          <p:nvPr/>
        </p:nvSpPr>
        <p:spPr>
          <a:xfrm>
            <a:off x="3075493" y="717707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49"/>
          <p:cNvSpPr/>
          <p:nvPr/>
        </p:nvSpPr>
        <p:spPr>
          <a:xfrm>
            <a:off x="3574647" y="717707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49"/>
          <p:cNvSpPr/>
          <p:nvPr/>
        </p:nvSpPr>
        <p:spPr>
          <a:xfrm>
            <a:off x="4066093" y="717707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49"/>
          <p:cNvSpPr txBox="1"/>
          <p:nvPr/>
        </p:nvSpPr>
        <p:spPr>
          <a:xfrm>
            <a:off x="4718147" y="619075"/>
            <a:ext cx="972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40대 이상</a:t>
            </a:r>
            <a:endParaRPr sz="700"/>
          </a:p>
        </p:txBody>
      </p:sp>
      <p:sp>
        <p:nvSpPr>
          <p:cNvPr id="983" name="Google Shape;983;p49"/>
          <p:cNvSpPr/>
          <p:nvPr/>
        </p:nvSpPr>
        <p:spPr>
          <a:xfrm>
            <a:off x="4599493" y="717707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4" name="Google Shape;984;p49"/>
          <p:cNvGrpSpPr/>
          <p:nvPr/>
        </p:nvGrpSpPr>
        <p:grpSpPr>
          <a:xfrm>
            <a:off x="2331668" y="1035725"/>
            <a:ext cx="824232" cy="267300"/>
            <a:chOff x="3270775" y="2783025"/>
            <a:chExt cx="824232" cy="267300"/>
          </a:xfrm>
        </p:grpSpPr>
        <p:sp>
          <p:nvSpPr>
            <p:cNvPr id="985" name="Google Shape;985;p49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9"/>
            <p:cNvSpPr txBox="1"/>
            <p:nvPr/>
          </p:nvSpPr>
          <p:spPr>
            <a:xfrm>
              <a:off x="3360307" y="2783025"/>
              <a:ext cx="7347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전시간 가능</a:t>
              </a:r>
              <a:endParaRPr sz="700"/>
            </a:p>
          </p:txBody>
        </p:sp>
      </p:grpSp>
      <p:grpSp>
        <p:nvGrpSpPr>
          <p:cNvPr id="987" name="Google Shape;987;p49"/>
          <p:cNvGrpSpPr/>
          <p:nvPr/>
        </p:nvGrpSpPr>
        <p:grpSpPr>
          <a:xfrm>
            <a:off x="3169868" y="1035725"/>
            <a:ext cx="1089739" cy="267300"/>
            <a:chOff x="3270775" y="2783025"/>
            <a:chExt cx="1089739" cy="267300"/>
          </a:xfrm>
        </p:grpSpPr>
        <p:sp>
          <p:nvSpPr>
            <p:cNvPr id="988" name="Google Shape;988;p49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9"/>
            <p:cNvSpPr txBox="1"/>
            <p:nvPr/>
          </p:nvSpPr>
          <p:spPr>
            <a:xfrm>
              <a:off x="3360314" y="2783025"/>
              <a:ext cx="10002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주중 시간무관</a:t>
              </a:r>
              <a:endParaRPr sz="700"/>
            </a:p>
          </p:txBody>
        </p:sp>
      </p:grpSp>
      <p:sp>
        <p:nvSpPr>
          <p:cNvPr id="990" name="Google Shape;990;p49"/>
          <p:cNvSpPr txBox="1"/>
          <p:nvPr/>
        </p:nvSpPr>
        <p:spPr>
          <a:xfrm>
            <a:off x="4244003" y="1035725"/>
            <a:ext cx="701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주중 오전</a:t>
            </a:r>
            <a:endParaRPr sz="700"/>
          </a:p>
        </p:txBody>
      </p:sp>
      <p:grpSp>
        <p:nvGrpSpPr>
          <p:cNvPr id="991" name="Google Shape;991;p49"/>
          <p:cNvGrpSpPr/>
          <p:nvPr/>
        </p:nvGrpSpPr>
        <p:grpSpPr>
          <a:xfrm>
            <a:off x="4908518" y="1035725"/>
            <a:ext cx="858736" cy="267300"/>
            <a:chOff x="3270775" y="2783025"/>
            <a:chExt cx="858736" cy="267300"/>
          </a:xfrm>
        </p:grpSpPr>
        <p:sp>
          <p:nvSpPr>
            <p:cNvPr id="992" name="Google Shape;992;p49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9"/>
            <p:cNvSpPr txBox="1"/>
            <p:nvPr/>
          </p:nvSpPr>
          <p:spPr>
            <a:xfrm>
              <a:off x="3360311" y="2783025"/>
              <a:ext cx="7692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주중 오후</a:t>
              </a:r>
              <a:endParaRPr sz="700"/>
            </a:p>
          </p:txBody>
        </p:sp>
      </p:grpSp>
      <p:sp>
        <p:nvSpPr>
          <p:cNvPr id="994" name="Google Shape;994;p49"/>
          <p:cNvSpPr/>
          <p:nvPr/>
        </p:nvSpPr>
        <p:spPr>
          <a:xfrm>
            <a:off x="4169759" y="1130594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5" name="Google Shape;995;p49"/>
          <p:cNvGrpSpPr/>
          <p:nvPr/>
        </p:nvGrpSpPr>
        <p:grpSpPr>
          <a:xfrm>
            <a:off x="3169868" y="1264325"/>
            <a:ext cx="1089739" cy="267300"/>
            <a:chOff x="3270775" y="2783025"/>
            <a:chExt cx="1089739" cy="267300"/>
          </a:xfrm>
        </p:grpSpPr>
        <p:sp>
          <p:nvSpPr>
            <p:cNvPr id="996" name="Google Shape;996;p49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9"/>
            <p:cNvSpPr txBox="1"/>
            <p:nvPr/>
          </p:nvSpPr>
          <p:spPr>
            <a:xfrm>
              <a:off x="3360314" y="2783025"/>
              <a:ext cx="10002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주말 시간무관</a:t>
              </a:r>
              <a:endParaRPr sz="700"/>
            </a:p>
          </p:txBody>
        </p:sp>
      </p:grpSp>
      <p:sp>
        <p:nvSpPr>
          <p:cNvPr id="998" name="Google Shape;998;p49"/>
          <p:cNvSpPr txBox="1"/>
          <p:nvPr/>
        </p:nvSpPr>
        <p:spPr>
          <a:xfrm>
            <a:off x="4244003" y="1264325"/>
            <a:ext cx="701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주말 오전</a:t>
            </a:r>
            <a:endParaRPr sz="700"/>
          </a:p>
        </p:txBody>
      </p:sp>
      <p:grpSp>
        <p:nvGrpSpPr>
          <p:cNvPr id="999" name="Google Shape;999;p49"/>
          <p:cNvGrpSpPr/>
          <p:nvPr/>
        </p:nvGrpSpPr>
        <p:grpSpPr>
          <a:xfrm>
            <a:off x="4908518" y="1264325"/>
            <a:ext cx="858736" cy="267300"/>
            <a:chOff x="3270775" y="2783025"/>
            <a:chExt cx="858736" cy="267300"/>
          </a:xfrm>
        </p:grpSpPr>
        <p:sp>
          <p:nvSpPr>
            <p:cNvPr id="1000" name="Google Shape;1000;p49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9"/>
            <p:cNvSpPr txBox="1"/>
            <p:nvPr/>
          </p:nvSpPr>
          <p:spPr>
            <a:xfrm>
              <a:off x="3360311" y="2783025"/>
              <a:ext cx="7692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주말 오후</a:t>
              </a:r>
              <a:endParaRPr sz="700"/>
            </a:p>
          </p:txBody>
        </p:sp>
      </p:grpSp>
      <p:sp>
        <p:nvSpPr>
          <p:cNvPr id="1002" name="Google Shape;1002;p49"/>
          <p:cNvSpPr/>
          <p:nvPr/>
        </p:nvSpPr>
        <p:spPr>
          <a:xfrm>
            <a:off x="4169759" y="1359194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3" name="Google Shape;1003;p49"/>
          <p:cNvGrpSpPr/>
          <p:nvPr/>
        </p:nvGrpSpPr>
        <p:grpSpPr>
          <a:xfrm>
            <a:off x="2331668" y="1569125"/>
            <a:ext cx="824232" cy="267300"/>
            <a:chOff x="3270775" y="2783025"/>
            <a:chExt cx="824232" cy="267300"/>
          </a:xfrm>
        </p:grpSpPr>
        <p:sp>
          <p:nvSpPr>
            <p:cNvPr id="1004" name="Google Shape;1004;p49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9"/>
            <p:cNvSpPr txBox="1"/>
            <p:nvPr/>
          </p:nvSpPr>
          <p:spPr>
            <a:xfrm>
              <a:off x="3360307" y="2783025"/>
              <a:ext cx="7347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미정</a:t>
              </a:r>
              <a:endParaRPr sz="700"/>
            </a:p>
          </p:txBody>
        </p:sp>
      </p:grpSp>
      <p:sp>
        <p:nvSpPr>
          <p:cNvPr id="1006" name="Google Shape;1006;p49"/>
          <p:cNvSpPr/>
          <p:nvPr/>
        </p:nvSpPr>
        <p:spPr>
          <a:xfrm>
            <a:off x="2970900" y="1602896"/>
            <a:ext cx="552000" cy="22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999999"/>
                </a:solidFill>
              </a:rPr>
              <a:t>주          ▼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1007" name="Google Shape;1007;p49"/>
          <p:cNvSpPr/>
          <p:nvPr/>
        </p:nvSpPr>
        <p:spPr>
          <a:xfrm>
            <a:off x="3610620" y="1602707"/>
            <a:ext cx="1302600" cy="22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999999"/>
                </a:solidFill>
              </a:rPr>
              <a:t>횟수를 입력해주세요.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1008" name="Google Shape;1008;p49"/>
          <p:cNvSpPr txBox="1"/>
          <p:nvPr/>
        </p:nvSpPr>
        <p:spPr>
          <a:xfrm>
            <a:off x="4885028" y="1582375"/>
            <a:ext cx="2922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회</a:t>
            </a:r>
            <a:endParaRPr sz="800"/>
          </a:p>
        </p:txBody>
      </p:sp>
      <p:sp>
        <p:nvSpPr>
          <p:cNvPr id="1009" name="Google Shape;1009;p49"/>
          <p:cNvSpPr txBox="1"/>
          <p:nvPr/>
        </p:nvSpPr>
        <p:spPr>
          <a:xfrm>
            <a:off x="2230180" y="2002650"/>
            <a:ext cx="7017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최소인원</a:t>
            </a:r>
            <a:endParaRPr sz="800"/>
          </a:p>
        </p:txBody>
      </p:sp>
      <p:sp>
        <p:nvSpPr>
          <p:cNvPr id="1010" name="Google Shape;1010;p49"/>
          <p:cNvSpPr/>
          <p:nvPr/>
        </p:nvSpPr>
        <p:spPr>
          <a:xfrm>
            <a:off x="2824079" y="2041975"/>
            <a:ext cx="467700" cy="22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999999"/>
                </a:solidFill>
              </a:rPr>
              <a:t>  선택</a:t>
            </a:r>
            <a:r>
              <a:rPr lang="en-US" sz="700">
                <a:solidFill>
                  <a:srgbClr val="999999"/>
                </a:solidFill>
              </a:rPr>
              <a:t> ▼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1011" name="Google Shape;1011;p49"/>
          <p:cNvSpPr txBox="1"/>
          <p:nvPr/>
        </p:nvSpPr>
        <p:spPr>
          <a:xfrm>
            <a:off x="3284229" y="2002650"/>
            <a:ext cx="8586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~   </a:t>
            </a:r>
            <a:r>
              <a:rPr lang="en-US" sz="800"/>
              <a:t>최대인원</a:t>
            </a:r>
            <a:endParaRPr sz="800"/>
          </a:p>
        </p:txBody>
      </p:sp>
      <p:sp>
        <p:nvSpPr>
          <p:cNvPr id="1012" name="Google Shape;1012;p49"/>
          <p:cNvSpPr/>
          <p:nvPr/>
        </p:nvSpPr>
        <p:spPr>
          <a:xfrm>
            <a:off x="4035159" y="2041975"/>
            <a:ext cx="467700" cy="22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999999"/>
                </a:solidFill>
              </a:rPr>
              <a:t> 선택   ▼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1013" name="Google Shape;1013;p49"/>
          <p:cNvSpPr/>
          <p:nvPr/>
        </p:nvSpPr>
        <p:spPr>
          <a:xfrm>
            <a:off x="3816100" y="3230882"/>
            <a:ext cx="1302600" cy="22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999999"/>
                </a:solidFill>
              </a:rPr>
              <a:t> 예상 종료일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1014" name="Google Shape;1014;p49"/>
          <p:cNvSpPr txBox="1"/>
          <p:nvPr/>
        </p:nvSpPr>
        <p:spPr>
          <a:xfrm>
            <a:off x="3611751" y="3188736"/>
            <a:ext cx="1626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~</a:t>
            </a:r>
            <a:endParaRPr sz="800"/>
          </a:p>
        </p:txBody>
      </p:sp>
      <p:sp>
        <p:nvSpPr>
          <p:cNvPr id="1015" name="Google Shape;1015;p49"/>
          <p:cNvSpPr/>
          <p:nvPr/>
        </p:nvSpPr>
        <p:spPr>
          <a:xfrm>
            <a:off x="2344800" y="3700879"/>
            <a:ext cx="1508700" cy="22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999999"/>
                </a:solidFill>
              </a:rPr>
              <a:t>  30일 이내로 선택가능합니다</a:t>
            </a:r>
            <a:endParaRPr sz="1600">
              <a:solidFill>
                <a:srgbClr val="999999"/>
              </a:solidFill>
            </a:endParaRPr>
          </a:p>
        </p:txBody>
      </p:sp>
      <p:pic>
        <p:nvPicPr>
          <p:cNvPr id="1016" name="Google Shape;101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669" y="3723060"/>
            <a:ext cx="162575" cy="1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080" y="3256175"/>
            <a:ext cx="162575" cy="1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49"/>
          <p:cNvSpPr/>
          <p:nvPr/>
        </p:nvSpPr>
        <p:spPr>
          <a:xfrm>
            <a:off x="2342692" y="3230882"/>
            <a:ext cx="1302600" cy="22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999999"/>
                </a:solidFill>
              </a:rPr>
              <a:t> 예상 시작일</a:t>
            </a:r>
            <a:endParaRPr sz="1600">
              <a:solidFill>
                <a:srgbClr val="999999"/>
              </a:solidFill>
            </a:endParaRPr>
          </a:p>
        </p:txBody>
      </p:sp>
      <p:pic>
        <p:nvPicPr>
          <p:cNvPr id="1019" name="Google Shape;101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672" y="3256175"/>
            <a:ext cx="162575" cy="1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0" name="Google Shape;1020;p49"/>
          <p:cNvSpPr/>
          <p:nvPr/>
        </p:nvSpPr>
        <p:spPr>
          <a:xfrm>
            <a:off x="2348675" y="2443100"/>
            <a:ext cx="2805900" cy="650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9"/>
          <p:cNvSpPr txBox="1"/>
          <p:nvPr/>
        </p:nvSpPr>
        <p:spPr>
          <a:xfrm>
            <a:off x="4591773" y="2841625"/>
            <a:ext cx="654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CCCCCC"/>
                </a:solidFill>
              </a:rPr>
              <a:t>0/300 byte</a:t>
            </a:r>
            <a:endParaRPr sz="700">
              <a:solidFill>
                <a:srgbClr val="CCCCCC"/>
              </a:solidFill>
            </a:endParaRPr>
          </a:p>
        </p:txBody>
      </p:sp>
      <p:sp>
        <p:nvSpPr>
          <p:cNvPr id="1022" name="Google Shape;1022;p49"/>
          <p:cNvSpPr/>
          <p:nvPr/>
        </p:nvSpPr>
        <p:spPr>
          <a:xfrm>
            <a:off x="2348675" y="4043300"/>
            <a:ext cx="2805900" cy="650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49"/>
          <p:cNvSpPr txBox="1"/>
          <p:nvPr/>
        </p:nvSpPr>
        <p:spPr>
          <a:xfrm>
            <a:off x="4591773" y="4467121"/>
            <a:ext cx="654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CCCCCC"/>
                </a:solidFill>
              </a:rPr>
              <a:t>0/300 byte</a:t>
            </a:r>
            <a:endParaRPr sz="7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0"/>
          <p:cNvSpPr txBox="1"/>
          <p:nvPr/>
        </p:nvSpPr>
        <p:spPr>
          <a:xfrm>
            <a:off x="1778662" y="2624828"/>
            <a:ext cx="558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FBFBF"/>
                </a:solidFill>
              </a:rPr>
              <a:t>자유게시판</a:t>
            </a:r>
            <a:endParaRPr b="1" sz="40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50"/>
          <p:cNvSpPr/>
          <p:nvPr/>
        </p:nvSpPr>
        <p:spPr>
          <a:xfrm>
            <a:off x="3975268" y="1457145"/>
            <a:ext cx="1016100" cy="976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LOGO</a:t>
            </a:r>
            <a:endParaRPr b="1"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" name="Google Shape;1034;p51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자유게시판</a:t>
                      </a: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자유게시판01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5" name="Google Shape;1035;p51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자유게시판 defalt정렬은 최신순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(최신순 / 오래된순 / 조회높은순,적은/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추천수 높은/낮은)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↑ 추천수로 조회할 경우는 일주일 기준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2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내가 작성한 게시물 조회는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여기페이지에서 조회하는 버튼을 만들어서 조회하여 수정,삭제 가능하게 할건지?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or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마이페이지에 내가작성한게시물들 페이지를 따로 하나 작성할건지?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036" name="Google Shape;1036;p51"/>
          <p:cNvGrpSpPr/>
          <p:nvPr/>
        </p:nvGrpSpPr>
        <p:grpSpPr>
          <a:xfrm>
            <a:off x="6358831" y="2379713"/>
            <a:ext cx="975354" cy="1225198"/>
            <a:chOff x="6358831" y="2379713"/>
            <a:chExt cx="975354" cy="1225198"/>
          </a:xfrm>
        </p:grpSpPr>
        <p:sp>
          <p:nvSpPr>
            <p:cNvPr id="1037" name="Google Shape;1037;p51"/>
            <p:cNvSpPr/>
            <p:nvPr/>
          </p:nvSpPr>
          <p:spPr>
            <a:xfrm>
              <a:off x="6529336" y="2628566"/>
              <a:ext cx="348000" cy="3480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1"/>
            <p:cNvSpPr/>
            <p:nvPr/>
          </p:nvSpPr>
          <p:spPr>
            <a:xfrm>
              <a:off x="6529336" y="3034991"/>
              <a:ext cx="348000" cy="3480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1"/>
            <p:cNvSpPr txBox="1"/>
            <p:nvPr/>
          </p:nvSpPr>
          <p:spPr>
            <a:xfrm>
              <a:off x="6358831" y="2379713"/>
              <a:ext cx="8391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최근 본 스터디</a:t>
              </a:r>
              <a:endParaRPr sz="600"/>
            </a:p>
          </p:txBody>
        </p:sp>
        <p:pic>
          <p:nvPicPr>
            <p:cNvPr id="1040" name="Google Shape;1040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52129" y="2651363"/>
              <a:ext cx="302400" cy="30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1" name="Google Shape;1041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52129" y="3057788"/>
              <a:ext cx="302400" cy="3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2" name="Google Shape;1042;p51"/>
            <p:cNvSpPr/>
            <p:nvPr/>
          </p:nvSpPr>
          <p:spPr>
            <a:xfrm>
              <a:off x="6529336" y="3034991"/>
              <a:ext cx="348000" cy="348000"/>
            </a:xfrm>
            <a:prstGeom prst="rect">
              <a:avLst/>
            </a:prstGeom>
            <a:solidFill>
              <a:srgbClr val="666666">
                <a:alpha val="69230"/>
              </a:srgbClr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1"/>
            <p:cNvSpPr txBox="1"/>
            <p:nvPr/>
          </p:nvSpPr>
          <p:spPr>
            <a:xfrm>
              <a:off x="6495085" y="3041775"/>
              <a:ext cx="8391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FFFFFF"/>
                  </a:solidFill>
                </a:rPr>
                <a:t>자격증</a:t>
              </a:r>
              <a:endParaRPr sz="6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FFFFFF"/>
                  </a:solidFill>
                </a:rPr>
                <a:t>스터디</a:t>
              </a:r>
              <a:endParaRPr sz="600">
                <a:solidFill>
                  <a:srgbClr val="FFFFFF"/>
                </a:solidFill>
              </a:endParaRPr>
            </a:p>
          </p:txBody>
        </p:sp>
        <p:pic>
          <p:nvPicPr>
            <p:cNvPr id="1044" name="Google Shape;1044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0509" y="3433011"/>
              <a:ext cx="445628" cy="17190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045" name="Google Shape;1045;p51"/>
          <p:cNvGraphicFramePr/>
          <p:nvPr/>
        </p:nvGraphicFramePr>
        <p:xfrm>
          <a:off x="649382" y="11450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512350"/>
                <a:gridCol w="539225"/>
                <a:gridCol w="1817800"/>
                <a:gridCol w="688825"/>
                <a:gridCol w="845525"/>
                <a:gridCol w="560300"/>
                <a:gridCol w="558475"/>
              </a:tblGrid>
              <a:tr h="25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번호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말머리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조회수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추천수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69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정보공유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262626"/>
                          </a:solidFill>
                        </a:rPr>
                        <a:t> </a:t>
                      </a: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토익 LC 꿀팁 공유합니다!! 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[40]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김준환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305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102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68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정보공유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정처기 합격했습니다~~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[19]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신희경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402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93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67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정보공유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기타 악보공유해요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[6]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선예나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206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75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66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질문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집중이 잘 안될때 어떻게 하시나요?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[32]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우무현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402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93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65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정보공유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강남 조용한 카페 추천합니다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[5]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lang="en-US" sz="700"/>
                        <a:t>김수정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206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75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64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질문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스터디 며칠에 한번씩 모이세요? 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[10]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김준환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402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93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66</a:t>
                      </a:r>
                      <a:endParaRPr sz="15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질문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집중이 잘 안될때 어떻게 하시나요?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[32]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선예나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206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75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65</a:t>
                      </a:r>
                      <a:endParaRPr sz="15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정보공유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강남 조용한 카페 추천합니다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[5]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우무현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402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93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6" name="Google Shape;1046;p51"/>
          <p:cNvSpPr/>
          <p:nvPr/>
        </p:nvSpPr>
        <p:spPr>
          <a:xfrm>
            <a:off x="5517474" y="849483"/>
            <a:ext cx="646500" cy="267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51"/>
          <p:cNvSpPr txBox="1"/>
          <p:nvPr/>
        </p:nvSpPr>
        <p:spPr>
          <a:xfrm>
            <a:off x="5517475" y="833706"/>
            <a:ext cx="724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666666"/>
                </a:solidFill>
              </a:rPr>
              <a:t>추천순 </a:t>
            </a:r>
            <a:r>
              <a:rPr lang="en-US" sz="850">
                <a:solidFill>
                  <a:srgbClr val="666666"/>
                </a:solidFill>
              </a:rPr>
              <a:t>▼</a:t>
            </a:r>
            <a:endParaRPr sz="850">
              <a:solidFill>
                <a:srgbClr val="666666"/>
              </a:solidFill>
            </a:endParaRPr>
          </a:p>
        </p:txBody>
      </p:sp>
      <p:sp>
        <p:nvSpPr>
          <p:cNvPr id="1048" name="Google Shape;1048;p51"/>
          <p:cNvSpPr/>
          <p:nvPr/>
        </p:nvSpPr>
        <p:spPr>
          <a:xfrm>
            <a:off x="4742649" y="849470"/>
            <a:ext cx="646500" cy="267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51"/>
          <p:cNvSpPr txBox="1"/>
          <p:nvPr/>
        </p:nvSpPr>
        <p:spPr>
          <a:xfrm>
            <a:off x="5869655" y="4265524"/>
            <a:ext cx="449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등록</a:t>
            </a:r>
            <a:endParaRPr sz="800">
              <a:solidFill>
                <a:srgbClr val="666666"/>
              </a:solidFill>
            </a:endParaRPr>
          </a:p>
        </p:txBody>
      </p:sp>
      <p:grpSp>
        <p:nvGrpSpPr>
          <p:cNvPr id="1050" name="Google Shape;1050;p51"/>
          <p:cNvGrpSpPr/>
          <p:nvPr/>
        </p:nvGrpSpPr>
        <p:grpSpPr>
          <a:xfrm>
            <a:off x="2546001" y="4726048"/>
            <a:ext cx="1913169" cy="183725"/>
            <a:chOff x="3096746" y="4130043"/>
            <a:chExt cx="1913169" cy="202095"/>
          </a:xfrm>
        </p:grpSpPr>
        <p:grpSp>
          <p:nvGrpSpPr>
            <p:cNvPr id="1051" name="Google Shape;1051;p51"/>
            <p:cNvGrpSpPr/>
            <p:nvPr/>
          </p:nvGrpSpPr>
          <p:grpSpPr>
            <a:xfrm>
              <a:off x="3096746" y="4130043"/>
              <a:ext cx="1913169" cy="196304"/>
              <a:chOff x="2910416" y="4121556"/>
              <a:chExt cx="1913169" cy="196304"/>
            </a:xfrm>
          </p:grpSpPr>
          <p:sp>
            <p:nvSpPr>
              <p:cNvPr id="1052" name="Google Shape;1052;p51"/>
              <p:cNvSpPr/>
              <p:nvPr/>
            </p:nvSpPr>
            <p:spPr>
              <a:xfrm>
                <a:off x="3277964" y="4125810"/>
                <a:ext cx="189600" cy="1896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51"/>
              <p:cNvSpPr/>
              <p:nvPr/>
            </p:nvSpPr>
            <p:spPr>
              <a:xfrm>
                <a:off x="3517346" y="4121557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51"/>
              <p:cNvSpPr/>
              <p:nvPr/>
            </p:nvSpPr>
            <p:spPr>
              <a:xfrm>
                <a:off x="3770979" y="4121557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51"/>
              <p:cNvSpPr/>
              <p:nvPr/>
            </p:nvSpPr>
            <p:spPr>
              <a:xfrm>
                <a:off x="4619585" y="4121960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&gt;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51"/>
              <p:cNvSpPr/>
              <p:nvPr/>
            </p:nvSpPr>
            <p:spPr>
              <a:xfrm>
                <a:off x="2910416" y="4121556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&lt;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7" name="Google Shape;1057;p51"/>
            <p:cNvSpPr/>
            <p:nvPr/>
          </p:nvSpPr>
          <p:spPr>
            <a:xfrm>
              <a:off x="4215311" y="4130043"/>
              <a:ext cx="2040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51"/>
            <p:cNvSpPr/>
            <p:nvPr/>
          </p:nvSpPr>
          <p:spPr>
            <a:xfrm>
              <a:off x="4471069" y="4136238"/>
              <a:ext cx="2040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9" name="Google Shape;1059;p51"/>
          <p:cNvSpPr txBox="1"/>
          <p:nvPr/>
        </p:nvSpPr>
        <p:spPr>
          <a:xfrm>
            <a:off x="468056" y="525150"/>
            <a:ext cx="1614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자유게시판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999999"/>
                </a:solidFill>
              </a:rPr>
              <a:t>자유롭게 정보 나눔해주세용~~~~</a:t>
            </a:r>
            <a:endParaRPr b="1" sz="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52"/>
          <p:cNvSpPr/>
          <p:nvPr/>
        </p:nvSpPr>
        <p:spPr>
          <a:xfrm>
            <a:off x="989450" y="2842775"/>
            <a:ext cx="5522400" cy="181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5" name="Google Shape;1065;p52"/>
          <p:cNvCxnSpPr/>
          <p:nvPr/>
        </p:nvCxnSpPr>
        <p:spPr>
          <a:xfrm>
            <a:off x="41464" y="95082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66" name="Google Shape;1066;p52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자유게시판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자유게시판02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67" name="Google Shape;1067;p52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700">
                          <a:solidFill>
                            <a:schemeClr val="dk1"/>
                          </a:solidFill>
                        </a:rPr>
                        <a:t>댓글은 최근작성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700">
                          <a:solidFill>
                            <a:schemeClr val="dk1"/>
                          </a:solidFill>
                        </a:rPr>
                        <a:t>위? 아래??!!?!??!?!?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L 통상 오래된글이 위에 올라오더라구요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     L SO GOOD~~~~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2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chemeClr val="dk1"/>
                          </a:solidFill>
                        </a:rPr>
                        <a:t>댓글 입력시 비밀번호입력하고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chemeClr val="dk1"/>
                          </a:solidFill>
                        </a:rPr>
                        <a:t>수정시 비밀번호로 입력하도록??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L 댓글을 회원만 작성가능하게 하면 될것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같아용 ^_^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   L아 회원이 자기 댓글 수정할때용!(그냥 모르는척할까..ㅎㅎㅎ)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L 로그인 한 상태에서는 바로수정 가능하게 해도될거같은데영!!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  L오 맞네용 오케오케~!~~!~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ㅋㅋㅋㅋㅋㅋㅋㅋㅋㅋㅋㅋㅋㅋㅋㅋㅋㅋ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기획장인 ㅇㅈ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으갸갸갸 더 추가하고싶다.,,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068" name="Google Shape;1068;p52"/>
          <p:cNvGrpSpPr/>
          <p:nvPr/>
        </p:nvGrpSpPr>
        <p:grpSpPr>
          <a:xfrm>
            <a:off x="393265" y="437025"/>
            <a:ext cx="4840800" cy="564900"/>
            <a:chOff x="357422" y="437025"/>
            <a:chExt cx="4840800" cy="564900"/>
          </a:xfrm>
        </p:grpSpPr>
        <p:sp>
          <p:nvSpPr>
            <p:cNvPr id="1069" name="Google Shape;1069;p52"/>
            <p:cNvSpPr txBox="1"/>
            <p:nvPr/>
          </p:nvSpPr>
          <p:spPr>
            <a:xfrm>
              <a:off x="357422" y="437025"/>
              <a:ext cx="48408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LOGO</a:t>
              </a:r>
              <a:endParaRPr/>
            </a:p>
          </p:txBody>
        </p:sp>
        <p:sp>
          <p:nvSpPr>
            <p:cNvPr id="1070" name="Google Shape;1070;p52"/>
            <p:cNvSpPr/>
            <p:nvPr/>
          </p:nvSpPr>
          <p:spPr>
            <a:xfrm>
              <a:off x="1096490" y="497000"/>
              <a:ext cx="2913600" cy="30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Hola! 스페인어를  잘하고 싶다면?</a:t>
              </a:r>
              <a:endParaRPr sz="900"/>
            </a:p>
          </p:txBody>
        </p:sp>
        <p:pic>
          <p:nvPicPr>
            <p:cNvPr id="1071" name="Google Shape;1071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12773" y="560727"/>
              <a:ext cx="171900" cy="171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72" name="Google Shape;1072;p52"/>
            <p:cNvGrpSpPr/>
            <p:nvPr/>
          </p:nvGrpSpPr>
          <p:grpSpPr>
            <a:xfrm>
              <a:off x="4329317" y="497182"/>
              <a:ext cx="839100" cy="266180"/>
              <a:chOff x="4221721" y="497182"/>
              <a:chExt cx="839100" cy="266180"/>
            </a:xfrm>
          </p:grpSpPr>
          <p:sp>
            <p:nvSpPr>
              <p:cNvPr id="1073" name="Google Shape;1073;p52"/>
              <p:cNvSpPr/>
              <p:nvPr/>
            </p:nvSpPr>
            <p:spPr>
              <a:xfrm>
                <a:off x="4266522" y="530563"/>
                <a:ext cx="721200" cy="232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074" name="Google Shape;1074;p52"/>
              <p:cNvSpPr txBox="1"/>
              <p:nvPr/>
            </p:nvSpPr>
            <p:spPr>
              <a:xfrm>
                <a:off x="4221721" y="497182"/>
                <a:ext cx="8391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</a:rPr>
                  <a:t>스터디개설하기 </a:t>
                </a:r>
                <a:endParaRPr/>
              </a:p>
            </p:txBody>
          </p:sp>
        </p:grpSp>
      </p:grpSp>
      <p:sp>
        <p:nvSpPr>
          <p:cNvPr id="1075" name="Google Shape;1075;p52"/>
          <p:cNvSpPr txBox="1"/>
          <p:nvPr/>
        </p:nvSpPr>
        <p:spPr>
          <a:xfrm>
            <a:off x="598199" y="1003225"/>
            <a:ext cx="1177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</a:rPr>
              <a:t>게시글 조회</a:t>
            </a:r>
            <a:endParaRPr b="1" sz="1350">
              <a:solidFill>
                <a:schemeClr val="dk1"/>
              </a:solidFill>
            </a:endParaRPr>
          </a:p>
        </p:txBody>
      </p:sp>
      <p:sp>
        <p:nvSpPr>
          <p:cNvPr id="1076" name="Google Shape;1076;p52"/>
          <p:cNvSpPr txBox="1"/>
          <p:nvPr/>
        </p:nvSpPr>
        <p:spPr>
          <a:xfrm>
            <a:off x="5032420" y="491100"/>
            <a:ext cx="169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    </a:t>
            </a:r>
            <a:r>
              <a:rPr lang="en-US" sz="700">
                <a:solidFill>
                  <a:schemeClr val="dk1"/>
                </a:solidFill>
              </a:rPr>
              <a:t>~~~~님 오늘도 열공~!~!~!~^_^</a:t>
            </a:r>
            <a:endParaRPr sz="700"/>
          </a:p>
        </p:txBody>
      </p:sp>
      <p:sp>
        <p:nvSpPr>
          <p:cNvPr id="1077" name="Google Shape;1077;p52"/>
          <p:cNvSpPr/>
          <p:nvPr/>
        </p:nvSpPr>
        <p:spPr>
          <a:xfrm>
            <a:off x="989300" y="1395100"/>
            <a:ext cx="5522400" cy="153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78" name="Google Shape;1078;p52"/>
          <p:cNvGraphicFramePr/>
          <p:nvPr/>
        </p:nvGraphicFramePr>
        <p:xfrm>
          <a:off x="989407" y="13950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512350"/>
                <a:gridCol w="539225"/>
                <a:gridCol w="1817800"/>
                <a:gridCol w="688825"/>
                <a:gridCol w="845525"/>
                <a:gridCol w="560300"/>
                <a:gridCol w="558475"/>
              </a:tblGrid>
              <a:tr h="274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68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정보공유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정처기 합격했습니다~~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[19]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신희경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402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93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9" name="Google Shape;1079;p52"/>
          <p:cNvSpPr txBox="1"/>
          <p:nvPr>
            <p:ph idx="4294967295" type="body"/>
          </p:nvPr>
        </p:nvSpPr>
        <p:spPr>
          <a:xfrm>
            <a:off x="925475" y="1776875"/>
            <a:ext cx="5092800" cy="106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/>
              <a:t>안녕하세여~</a:t>
            </a:r>
            <a:endParaRPr sz="750"/>
          </a:p>
          <a:p>
            <a:pPr indent="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/>
              <a:t>정처기 합격 honey tip 알려드립니다^^</a:t>
            </a:r>
            <a:endParaRPr sz="750"/>
          </a:p>
          <a:p>
            <a:pPr indent="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/>
              <a:t>일단 필기는 최근  3년기출문제만 달달달달 풀면 합격보장입니다~</a:t>
            </a:r>
            <a:endParaRPr sz="750"/>
          </a:p>
          <a:p>
            <a:pPr indent="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/>
              <a:t>그리고 실기는 알고리즘과 DB위주로 공부하시고 신기술동향언어 2주잡고 달달달 외워보세욧ㅇ!</a:t>
            </a:r>
            <a:endParaRPr sz="750"/>
          </a:p>
          <a:p>
            <a:pPr indent="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/>
              <a:t>유후!!!!!!!!!!!!!!!!!!!!</a:t>
            </a:r>
            <a:endParaRPr sz="750"/>
          </a:p>
          <a:p>
            <a:pPr indent="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/>
              <a:t>여러분 모두 합격하실 수 있어요</a:t>
            </a:r>
            <a:endParaRPr sz="750"/>
          </a:p>
          <a:p>
            <a:pPr indent="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/>
              <a:t>화이팅!!!!!!! cheer up ~~~~~~</a:t>
            </a:r>
            <a:endParaRPr sz="750"/>
          </a:p>
        </p:txBody>
      </p:sp>
      <p:sp>
        <p:nvSpPr>
          <p:cNvPr id="1080" name="Google Shape;1080;p52"/>
          <p:cNvSpPr/>
          <p:nvPr/>
        </p:nvSpPr>
        <p:spPr>
          <a:xfrm>
            <a:off x="989300" y="2934151"/>
            <a:ext cx="5522400" cy="267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52"/>
          <p:cNvSpPr txBox="1"/>
          <p:nvPr/>
        </p:nvSpPr>
        <p:spPr>
          <a:xfrm>
            <a:off x="1226530" y="2934151"/>
            <a:ext cx="7413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</a:rPr>
              <a:t>댓글    19개</a:t>
            </a:r>
            <a:endParaRPr sz="750">
              <a:solidFill>
                <a:schemeClr val="dk1"/>
              </a:solidFill>
            </a:endParaRPr>
          </a:p>
        </p:txBody>
      </p:sp>
      <p:pic>
        <p:nvPicPr>
          <p:cNvPr id="1082" name="Google Shape;108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035" y="3009726"/>
            <a:ext cx="142875" cy="142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3" name="Google Shape;1083;p52"/>
          <p:cNvGraphicFramePr/>
          <p:nvPr/>
        </p:nvGraphicFramePr>
        <p:xfrm>
          <a:off x="989257" y="32013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35525"/>
                <a:gridCol w="869100"/>
                <a:gridCol w="4017875"/>
              </a:tblGrid>
              <a:tr h="274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현빈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우와 축하드려요~~!!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4" name="Google Shape;1084;p52"/>
          <p:cNvGraphicFramePr/>
          <p:nvPr/>
        </p:nvGraphicFramePr>
        <p:xfrm>
          <a:off x="989257" y="34771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35525"/>
                <a:gridCol w="869100"/>
                <a:gridCol w="4017875"/>
              </a:tblGrid>
              <a:tr h="274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2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강준상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이게 뭐 어려운거라고 .. 나때 학력고사시절엔 말이야..</a:t>
                      </a:r>
                      <a:endParaRPr sz="700" u="none" cap="none" strike="noStrike"/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5" name="Google Shape;1085;p52"/>
          <p:cNvGraphicFramePr/>
          <p:nvPr/>
        </p:nvGraphicFramePr>
        <p:xfrm>
          <a:off x="989257" y="37529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35525"/>
                <a:gridCol w="869100"/>
                <a:gridCol w="4017875"/>
              </a:tblGrid>
              <a:tr h="274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3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강예서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대박!대박! 쌤만믿어도되죠? 쌤만믿으면 합격까지는 끼양아아옹↗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6" name="Google Shape;1086;p52"/>
          <p:cNvGraphicFramePr/>
          <p:nvPr/>
        </p:nvGraphicFramePr>
        <p:xfrm>
          <a:off x="989257" y="40272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35525"/>
                <a:gridCol w="869100"/>
                <a:gridCol w="4017875"/>
              </a:tblGrid>
              <a:tr h="274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4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김주영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제 스터디원은 제가 모두 합격시켰습니다. 전적으로 저만 믿으시면 됩니다.</a:t>
                      </a:r>
                      <a:endParaRPr sz="700" u="none" cap="none" strike="noStrike"/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7" name="Google Shape;1087;p52"/>
          <p:cNvSpPr txBox="1"/>
          <p:nvPr/>
        </p:nvSpPr>
        <p:spPr>
          <a:xfrm>
            <a:off x="5385229" y="2637962"/>
            <a:ext cx="7413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</a:rPr>
              <a:t>추천 up!</a:t>
            </a:r>
            <a:endParaRPr sz="750">
              <a:solidFill>
                <a:schemeClr val="dk1"/>
              </a:solidFill>
            </a:endParaRPr>
          </a:p>
        </p:txBody>
      </p:sp>
      <p:pic>
        <p:nvPicPr>
          <p:cNvPr id="1088" name="Google Shape;108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400" y="2699901"/>
            <a:ext cx="1428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Google Shape;1089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6147" y="2695139"/>
            <a:ext cx="152400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52"/>
          <p:cNvSpPr txBox="1"/>
          <p:nvPr/>
        </p:nvSpPr>
        <p:spPr>
          <a:xfrm>
            <a:off x="6086950" y="2633225"/>
            <a:ext cx="501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</a:rPr>
              <a:t>신고</a:t>
            </a:r>
            <a:endParaRPr sz="750">
              <a:solidFill>
                <a:schemeClr val="dk1"/>
              </a:solidFill>
            </a:endParaRPr>
          </a:p>
        </p:txBody>
      </p:sp>
      <p:sp>
        <p:nvSpPr>
          <p:cNvPr id="1091" name="Google Shape;1091;p52"/>
          <p:cNvSpPr/>
          <p:nvPr/>
        </p:nvSpPr>
        <p:spPr>
          <a:xfrm>
            <a:off x="1091125" y="4337950"/>
            <a:ext cx="3865200" cy="240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52"/>
          <p:cNvSpPr txBox="1"/>
          <p:nvPr/>
        </p:nvSpPr>
        <p:spPr>
          <a:xfrm>
            <a:off x="1136972" y="4339825"/>
            <a:ext cx="1980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</a:rPr>
              <a:t>댓글을 입력해주쇼.</a:t>
            </a:r>
            <a:endParaRPr sz="750">
              <a:solidFill>
                <a:srgbClr val="666666"/>
              </a:solidFill>
            </a:endParaRPr>
          </a:p>
        </p:txBody>
      </p:sp>
      <p:grpSp>
        <p:nvGrpSpPr>
          <p:cNvPr id="1093" name="Google Shape;1093;p52"/>
          <p:cNvGrpSpPr/>
          <p:nvPr/>
        </p:nvGrpSpPr>
        <p:grpSpPr>
          <a:xfrm>
            <a:off x="5046670" y="4324750"/>
            <a:ext cx="601800" cy="267300"/>
            <a:chOff x="5808670" y="4703875"/>
            <a:chExt cx="601800" cy="267300"/>
          </a:xfrm>
        </p:grpSpPr>
        <p:sp>
          <p:nvSpPr>
            <p:cNvPr id="1094" name="Google Shape;1094;p52"/>
            <p:cNvSpPr/>
            <p:nvPr/>
          </p:nvSpPr>
          <p:spPr>
            <a:xfrm>
              <a:off x="5808670" y="4721117"/>
              <a:ext cx="601800" cy="2409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52"/>
            <p:cNvSpPr txBox="1"/>
            <p:nvPr/>
          </p:nvSpPr>
          <p:spPr>
            <a:xfrm>
              <a:off x="5919503" y="4703875"/>
              <a:ext cx="4677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">
                  <a:solidFill>
                    <a:srgbClr val="FFFFFF"/>
                  </a:solidFill>
                </a:rPr>
                <a:t>등록!</a:t>
              </a:r>
              <a:endParaRPr sz="750">
                <a:solidFill>
                  <a:srgbClr val="FFFFFF"/>
                </a:solidFill>
              </a:endParaRPr>
            </a:p>
          </p:txBody>
        </p:sp>
      </p:grpSp>
      <p:sp>
        <p:nvSpPr>
          <p:cNvPr id="1096" name="Google Shape;1096;p52"/>
          <p:cNvSpPr/>
          <p:nvPr/>
        </p:nvSpPr>
        <p:spPr>
          <a:xfrm>
            <a:off x="5157920" y="4766117"/>
            <a:ext cx="601800" cy="240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52"/>
          <p:cNvSpPr txBox="1"/>
          <p:nvPr/>
        </p:nvSpPr>
        <p:spPr>
          <a:xfrm>
            <a:off x="5268753" y="4748875"/>
            <a:ext cx="467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FFFFF"/>
                </a:solidFill>
              </a:rPr>
              <a:t>수정</a:t>
            </a:r>
            <a:endParaRPr sz="750">
              <a:solidFill>
                <a:srgbClr val="FFFFFF"/>
              </a:solidFill>
            </a:endParaRPr>
          </a:p>
        </p:txBody>
      </p:sp>
      <p:sp>
        <p:nvSpPr>
          <p:cNvPr id="1098" name="Google Shape;1098;p52"/>
          <p:cNvSpPr/>
          <p:nvPr/>
        </p:nvSpPr>
        <p:spPr>
          <a:xfrm>
            <a:off x="5909957" y="4766117"/>
            <a:ext cx="601800" cy="240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52"/>
          <p:cNvSpPr txBox="1"/>
          <p:nvPr/>
        </p:nvSpPr>
        <p:spPr>
          <a:xfrm>
            <a:off x="6020790" y="4748875"/>
            <a:ext cx="467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FFFFF"/>
                </a:solidFill>
              </a:rPr>
              <a:t>삭제</a:t>
            </a:r>
            <a:endParaRPr sz="750">
              <a:solidFill>
                <a:srgbClr val="FFFFFF"/>
              </a:solidFill>
            </a:endParaRPr>
          </a:p>
        </p:txBody>
      </p:sp>
      <p:sp>
        <p:nvSpPr>
          <p:cNvPr id="1100" name="Google Shape;1100;p52"/>
          <p:cNvSpPr/>
          <p:nvPr/>
        </p:nvSpPr>
        <p:spPr>
          <a:xfrm>
            <a:off x="989245" y="4775275"/>
            <a:ext cx="601800" cy="240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52"/>
          <p:cNvSpPr txBox="1"/>
          <p:nvPr/>
        </p:nvSpPr>
        <p:spPr>
          <a:xfrm>
            <a:off x="1100078" y="4748875"/>
            <a:ext cx="467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FFFFF"/>
                </a:solidFill>
              </a:rPr>
              <a:t>목록</a:t>
            </a:r>
            <a:endParaRPr sz="750">
              <a:solidFill>
                <a:srgbClr val="FFFFFF"/>
              </a:solidFill>
            </a:endParaRPr>
          </a:p>
        </p:txBody>
      </p:sp>
      <p:grpSp>
        <p:nvGrpSpPr>
          <p:cNvPr id="1102" name="Google Shape;1102;p52"/>
          <p:cNvGrpSpPr/>
          <p:nvPr/>
        </p:nvGrpSpPr>
        <p:grpSpPr>
          <a:xfrm>
            <a:off x="3570501" y="3267884"/>
            <a:ext cx="288274" cy="142860"/>
            <a:chOff x="3570501" y="3267884"/>
            <a:chExt cx="288274" cy="142860"/>
          </a:xfrm>
        </p:grpSpPr>
        <p:pic>
          <p:nvPicPr>
            <p:cNvPr id="1103" name="Google Shape;1103;p5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15900" y="3267884"/>
              <a:ext cx="142875" cy="142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4" name="Google Shape;1104;p5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570501" y="3290014"/>
              <a:ext cx="98600" cy="9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5" name="Google Shape;1105;p52"/>
          <p:cNvGrpSpPr/>
          <p:nvPr/>
        </p:nvGrpSpPr>
        <p:grpSpPr>
          <a:xfrm>
            <a:off x="4744151" y="3542934"/>
            <a:ext cx="288274" cy="142860"/>
            <a:chOff x="3570501" y="3267884"/>
            <a:chExt cx="288274" cy="142860"/>
          </a:xfrm>
        </p:grpSpPr>
        <p:pic>
          <p:nvPicPr>
            <p:cNvPr id="1106" name="Google Shape;1106;p5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15900" y="3267884"/>
              <a:ext cx="142875" cy="142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7" name="Google Shape;1107;p5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570501" y="3290014"/>
              <a:ext cx="98600" cy="9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8" name="Google Shape;1108;p52"/>
          <p:cNvGrpSpPr/>
          <p:nvPr/>
        </p:nvGrpSpPr>
        <p:grpSpPr>
          <a:xfrm>
            <a:off x="5211701" y="3817984"/>
            <a:ext cx="288274" cy="142860"/>
            <a:chOff x="3570501" y="3267884"/>
            <a:chExt cx="288274" cy="142860"/>
          </a:xfrm>
        </p:grpSpPr>
        <p:pic>
          <p:nvPicPr>
            <p:cNvPr id="1109" name="Google Shape;1109;p5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15900" y="3267884"/>
              <a:ext cx="142875" cy="142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0" name="Google Shape;1110;p5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570501" y="3290014"/>
              <a:ext cx="98600" cy="9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1" name="Google Shape;1111;p52"/>
          <p:cNvGrpSpPr/>
          <p:nvPr/>
        </p:nvGrpSpPr>
        <p:grpSpPr>
          <a:xfrm>
            <a:off x="5520401" y="4103671"/>
            <a:ext cx="288274" cy="142860"/>
            <a:chOff x="3570501" y="3267884"/>
            <a:chExt cx="288274" cy="142860"/>
          </a:xfrm>
        </p:grpSpPr>
        <p:pic>
          <p:nvPicPr>
            <p:cNvPr id="1112" name="Google Shape;1112;p5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15900" y="3267884"/>
              <a:ext cx="142875" cy="142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3" name="Google Shape;1113;p5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570501" y="3290014"/>
              <a:ext cx="98600" cy="9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4" name="Google Shape;1114;p52"/>
          <p:cNvGrpSpPr/>
          <p:nvPr/>
        </p:nvGrpSpPr>
        <p:grpSpPr>
          <a:xfrm>
            <a:off x="5703068" y="4324750"/>
            <a:ext cx="741297" cy="267300"/>
            <a:chOff x="5808670" y="4703875"/>
            <a:chExt cx="601800" cy="267300"/>
          </a:xfrm>
        </p:grpSpPr>
        <p:sp>
          <p:nvSpPr>
            <p:cNvPr id="1115" name="Google Shape;1115;p52"/>
            <p:cNvSpPr/>
            <p:nvPr/>
          </p:nvSpPr>
          <p:spPr>
            <a:xfrm>
              <a:off x="5808670" y="4721117"/>
              <a:ext cx="601800" cy="2409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2"/>
            <p:cNvSpPr txBox="1"/>
            <p:nvPr/>
          </p:nvSpPr>
          <p:spPr>
            <a:xfrm>
              <a:off x="5857642" y="4703875"/>
              <a:ext cx="4677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">
                  <a:solidFill>
                    <a:srgbClr val="FFFFFF"/>
                  </a:solidFill>
                </a:rPr>
                <a:t>댓로고침</a:t>
              </a:r>
              <a:endParaRPr sz="75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1" name="Google Shape;1121;p53"/>
          <p:cNvCxnSpPr/>
          <p:nvPr/>
        </p:nvCxnSpPr>
        <p:spPr>
          <a:xfrm>
            <a:off x="41464" y="95082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22" name="Google Shape;1122;p53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자유게시판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자유게시판03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23" name="Google Shape;1123;p53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700">
                          <a:solidFill>
                            <a:schemeClr val="dk1"/>
                          </a:solidFill>
                        </a:rPr>
                        <a:t>말머리 : 정보공유, 질문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700">
                          <a:solidFill>
                            <a:schemeClr val="dk1"/>
                          </a:solidFill>
                        </a:rPr>
                        <a:t>등록한 게시글 수정할경우에는?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700">
                          <a:solidFill>
                            <a:schemeClr val="dk1"/>
                          </a:solidFill>
                        </a:rPr>
                        <a:t>(등록시와 같은 페이지를 띄울건지?? )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124" name="Google Shape;1124;p53"/>
          <p:cNvGrpSpPr/>
          <p:nvPr/>
        </p:nvGrpSpPr>
        <p:grpSpPr>
          <a:xfrm>
            <a:off x="393265" y="437025"/>
            <a:ext cx="4840800" cy="564900"/>
            <a:chOff x="357422" y="437025"/>
            <a:chExt cx="4840800" cy="564900"/>
          </a:xfrm>
        </p:grpSpPr>
        <p:sp>
          <p:nvSpPr>
            <p:cNvPr id="1125" name="Google Shape;1125;p53"/>
            <p:cNvSpPr txBox="1"/>
            <p:nvPr/>
          </p:nvSpPr>
          <p:spPr>
            <a:xfrm>
              <a:off x="357422" y="437025"/>
              <a:ext cx="48408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LOGO</a:t>
              </a:r>
              <a:endParaRPr/>
            </a:p>
          </p:txBody>
        </p:sp>
        <p:sp>
          <p:nvSpPr>
            <p:cNvPr id="1126" name="Google Shape;1126;p53"/>
            <p:cNvSpPr/>
            <p:nvPr/>
          </p:nvSpPr>
          <p:spPr>
            <a:xfrm>
              <a:off x="1096490" y="497000"/>
              <a:ext cx="2913600" cy="30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Hola! 스페인어를  잘하고 싶다면?</a:t>
              </a:r>
              <a:endParaRPr sz="900"/>
            </a:p>
          </p:txBody>
        </p:sp>
        <p:pic>
          <p:nvPicPr>
            <p:cNvPr id="1127" name="Google Shape;1127;p5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12773" y="560727"/>
              <a:ext cx="171900" cy="171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28" name="Google Shape;1128;p53"/>
            <p:cNvGrpSpPr/>
            <p:nvPr/>
          </p:nvGrpSpPr>
          <p:grpSpPr>
            <a:xfrm>
              <a:off x="4329317" y="497182"/>
              <a:ext cx="839100" cy="266180"/>
              <a:chOff x="4221721" y="497182"/>
              <a:chExt cx="839100" cy="266180"/>
            </a:xfrm>
          </p:grpSpPr>
          <p:sp>
            <p:nvSpPr>
              <p:cNvPr id="1129" name="Google Shape;1129;p53"/>
              <p:cNvSpPr/>
              <p:nvPr/>
            </p:nvSpPr>
            <p:spPr>
              <a:xfrm>
                <a:off x="4266522" y="530563"/>
                <a:ext cx="721200" cy="232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130" name="Google Shape;1130;p53"/>
              <p:cNvSpPr txBox="1"/>
              <p:nvPr/>
            </p:nvSpPr>
            <p:spPr>
              <a:xfrm>
                <a:off x="4221721" y="497182"/>
                <a:ext cx="8391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</a:rPr>
                  <a:t>스터디개설하기 </a:t>
                </a:r>
                <a:endParaRPr/>
              </a:p>
            </p:txBody>
          </p:sp>
        </p:grpSp>
      </p:grpSp>
      <p:sp>
        <p:nvSpPr>
          <p:cNvPr id="1131" name="Google Shape;1131;p53"/>
          <p:cNvSpPr txBox="1"/>
          <p:nvPr/>
        </p:nvSpPr>
        <p:spPr>
          <a:xfrm>
            <a:off x="598198" y="1079425"/>
            <a:ext cx="1908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</a:rPr>
              <a:t>자유게시글 등록하기</a:t>
            </a:r>
            <a:endParaRPr b="1" sz="1350">
              <a:solidFill>
                <a:schemeClr val="dk1"/>
              </a:solidFill>
            </a:endParaRPr>
          </a:p>
        </p:txBody>
      </p:sp>
      <p:sp>
        <p:nvSpPr>
          <p:cNvPr id="1132" name="Google Shape;1132;p53"/>
          <p:cNvSpPr txBox="1"/>
          <p:nvPr/>
        </p:nvSpPr>
        <p:spPr>
          <a:xfrm>
            <a:off x="5032420" y="491100"/>
            <a:ext cx="169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    </a:t>
            </a:r>
            <a:r>
              <a:rPr lang="en-US" sz="700">
                <a:solidFill>
                  <a:schemeClr val="dk1"/>
                </a:solidFill>
              </a:rPr>
              <a:t>~~~~님 오늘도 열공~!~!~!~^_^</a:t>
            </a:r>
            <a:endParaRPr sz="700"/>
          </a:p>
        </p:txBody>
      </p:sp>
      <p:sp>
        <p:nvSpPr>
          <p:cNvPr id="1133" name="Google Shape;1133;p53"/>
          <p:cNvSpPr/>
          <p:nvPr/>
        </p:nvSpPr>
        <p:spPr>
          <a:xfrm>
            <a:off x="1827825" y="1922591"/>
            <a:ext cx="976500" cy="240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53"/>
          <p:cNvSpPr txBox="1"/>
          <p:nvPr/>
        </p:nvSpPr>
        <p:spPr>
          <a:xfrm>
            <a:off x="1852125" y="1889614"/>
            <a:ext cx="952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</a:rPr>
              <a:t>선택 </a:t>
            </a:r>
            <a:r>
              <a:rPr lang="en-US" sz="900">
                <a:solidFill>
                  <a:srgbClr val="666666"/>
                </a:solidFill>
              </a:rPr>
              <a:t>             ▼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135" name="Google Shape;1135;p53"/>
          <p:cNvSpPr/>
          <p:nvPr/>
        </p:nvSpPr>
        <p:spPr>
          <a:xfrm>
            <a:off x="1840980" y="1576308"/>
            <a:ext cx="2916900" cy="240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53"/>
          <p:cNvSpPr txBox="1"/>
          <p:nvPr/>
        </p:nvSpPr>
        <p:spPr>
          <a:xfrm>
            <a:off x="1034625" y="1539459"/>
            <a:ext cx="799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</a:rPr>
              <a:t>게시글</a:t>
            </a:r>
            <a:r>
              <a:rPr lang="en-US" sz="950">
                <a:solidFill>
                  <a:schemeClr val="dk1"/>
                </a:solidFill>
              </a:rPr>
              <a:t> 명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1137" name="Google Shape;1137;p53"/>
          <p:cNvSpPr txBox="1"/>
          <p:nvPr/>
        </p:nvSpPr>
        <p:spPr>
          <a:xfrm>
            <a:off x="1864520" y="1546150"/>
            <a:ext cx="1559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</a:rPr>
              <a:t>제목을 입력해주세요.</a:t>
            </a:r>
            <a:endParaRPr sz="750">
              <a:solidFill>
                <a:srgbClr val="666666"/>
              </a:solidFill>
            </a:endParaRPr>
          </a:p>
        </p:txBody>
      </p:sp>
      <p:sp>
        <p:nvSpPr>
          <p:cNvPr id="1138" name="Google Shape;1138;p53"/>
          <p:cNvSpPr txBox="1"/>
          <p:nvPr/>
        </p:nvSpPr>
        <p:spPr>
          <a:xfrm>
            <a:off x="1034625" y="1861263"/>
            <a:ext cx="799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</a:rPr>
              <a:t>말머리	</a:t>
            </a:r>
            <a:r>
              <a:rPr lang="en-US" sz="950">
                <a:solidFill>
                  <a:schemeClr val="dk1"/>
                </a:solidFill>
              </a:rPr>
              <a:t> 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1139" name="Google Shape;1139;p53"/>
          <p:cNvSpPr/>
          <p:nvPr/>
        </p:nvSpPr>
        <p:spPr>
          <a:xfrm>
            <a:off x="1827728" y="3337750"/>
            <a:ext cx="4328100" cy="11241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53"/>
          <p:cNvSpPr txBox="1"/>
          <p:nvPr/>
        </p:nvSpPr>
        <p:spPr>
          <a:xfrm>
            <a:off x="1021369" y="3300881"/>
            <a:ext cx="882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</a:rPr>
              <a:t>내용 작성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1141" name="Google Shape;1141;p53"/>
          <p:cNvSpPr txBox="1"/>
          <p:nvPr/>
        </p:nvSpPr>
        <p:spPr>
          <a:xfrm>
            <a:off x="1827824" y="3318525"/>
            <a:ext cx="1559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</a:rPr>
              <a:t>내용</a:t>
            </a:r>
            <a:r>
              <a:rPr lang="en-US" sz="750">
                <a:solidFill>
                  <a:srgbClr val="666666"/>
                </a:solidFill>
              </a:rPr>
              <a:t>을 입력해주세요.</a:t>
            </a:r>
            <a:endParaRPr sz="750">
              <a:solidFill>
                <a:srgbClr val="666666"/>
              </a:solidFill>
            </a:endParaRPr>
          </a:p>
        </p:txBody>
      </p:sp>
      <p:sp>
        <p:nvSpPr>
          <p:cNvPr id="1142" name="Google Shape;1142;p53"/>
          <p:cNvSpPr/>
          <p:nvPr/>
        </p:nvSpPr>
        <p:spPr>
          <a:xfrm>
            <a:off x="1827175" y="2277650"/>
            <a:ext cx="1256400" cy="946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53"/>
          <p:cNvSpPr/>
          <p:nvPr/>
        </p:nvSpPr>
        <p:spPr>
          <a:xfrm>
            <a:off x="3158147" y="3021352"/>
            <a:ext cx="882000" cy="177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44" name="Google Shape;1144;p53"/>
          <p:cNvSpPr txBox="1"/>
          <p:nvPr/>
        </p:nvSpPr>
        <p:spPr>
          <a:xfrm>
            <a:off x="3294750" y="2972375"/>
            <a:ext cx="7998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/>
              <a:t>사진 선택..</a:t>
            </a:r>
            <a:endParaRPr sz="750"/>
          </a:p>
        </p:txBody>
      </p:sp>
      <p:sp>
        <p:nvSpPr>
          <p:cNvPr id="1145" name="Google Shape;1145;p53"/>
          <p:cNvSpPr txBox="1"/>
          <p:nvPr/>
        </p:nvSpPr>
        <p:spPr>
          <a:xfrm>
            <a:off x="1034625" y="2229668"/>
            <a:ext cx="799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</a:rPr>
              <a:t>이미지 등록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1146" name="Google Shape;1146;p53"/>
          <p:cNvSpPr/>
          <p:nvPr/>
        </p:nvSpPr>
        <p:spPr>
          <a:xfrm>
            <a:off x="3469945" y="4613467"/>
            <a:ext cx="601800" cy="240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53"/>
          <p:cNvSpPr txBox="1"/>
          <p:nvPr/>
        </p:nvSpPr>
        <p:spPr>
          <a:xfrm>
            <a:off x="3580778" y="4596225"/>
            <a:ext cx="467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FFFFF"/>
                </a:solidFill>
              </a:rPr>
              <a:t>등록!</a:t>
            </a:r>
            <a:endParaRPr sz="7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27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lang="en-US" sz="700"/>
                        <a:t>-login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loin01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로그인 페이지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6" name="Google Shape;166;p27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로그인 ID/PW INPUT 영역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틀린정보 입력 시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“아이디/비밀번호를 다시 확인해주세요”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alert 창 노출.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소셜 로그인 영역.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클릭 시 해당 소셜 로그인 api 연동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27"/>
          <p:cNvSpPr/>
          <p:nvPr/>
        </p:nvSpPr>
        <p:spPr>
          <a:xfrm>
            <a:off x="28975" y="4733122"/>
            <a:ext cx="7128000" cy="388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&lt;--</a:t>
            </a:r>
            <a:r>
              <a:rPr lang="en-US" sz="700"/>
              <a:t> </a:t>
            </a:r>
            <a:r>
              <a:rPr 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FOOTER </a:t>
            </a:r>
            <a:r>
              <a:rPr lang="en-US" sz="700"/>
              <a:t>영역 --&gt;</a:t>
            </a:r>
            <a:endParaRPr sz="1500"/>
          </a:p>
        </p:txBody>
      </p:sp>
      <p:sp>
        <p:nvSpPr>
          <p:cNvPr id="168" name="Google Shape;168;p27"/>
          <p:cNvSpPr/>
          <p:nvPr/>
        </p:nvSpPr>
        <p:spPr>
          <a:xfrm>
            <a:off x="1833150" y="4045988"/>
            <a:ext cx="1184400" cy="2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카카오 로그인</a:t>
            </a:r>
            <a:endParaRPr sz="1500"/>
          </a:p>
        </p:txBody>
      </p:sp>
      <p:sp>
        <p:nvSpPr>
          <p:cNvPr id="169" name="Google Shape;169;p27"/>
          <p:cNvSpPr/>
          <p:nvPr/>
        </p:nvSpPr>
        <p:spPr>
          <a:xfrm>
            <a:off x="3075870" y="4045988"/>
            <a:ext cx="1184400" cy="2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페이스북 로그인</a:t>
            </a:r>
            <a:endParaRPr sz="1500"/>
          </a:p>
        </p:txBody>
      </p:sp>
      <p:sp>
        <p:nvSpPr>
          <p:cNvPr id="170" name="Google Shape;170;p27"/>
          <p:cNvSpPr/>
          <p:nvPr/>
        </p:nvSpPr>
        <p:spPr>
          <a:xfrm>
            <a:off x="4342534" y="4045988"/>
            <a:ext cx="1184400" cy="2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네이버 로그인</a:t>
            </a:r>
            <a:endParaRPr sz="1500"/>
          </a:p>
        </p:txBody>
      </p:sp>
      <p:pic>
        <p:nvPicPr>
          <p:cNvPr descr="카카오톡 png에 대한 이미지 검색결과" id="171" name="Google Shape;171;p2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1196" y="4119621"/>
            <a:ext cx="119737" cy="1197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페이스북  png에 대한 이미지 검색결과" id="172" name="Google Shape;17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0470" y="4125217"/>
            <a:ext cx="108851" cy="1088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VER ICON PNG에 대한 이미지 검색결과" id="173" name="Google Shape;173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70580" y="4090826"/>
            <a:ext cx="177620" cy="177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 rotWithShape="1">
          <a:blip r:embed="rId7">
            <a:alphaModFix/>
          </a:blip>
          <a:srcRect b="49613" l="2661" r="1955" t="5993"/>
          <a:stretch/>
        </p:blipFill>
        <p:spPr>
          <a:xfrm>
            <a:off x="1915850" y="2384613"/>
            <a:ext cx="3378675" cy="9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/>
          <p:nvPr/>
        </p:nvSpPr>
        <p:spPr>
          <a:xfrm>
            <a:off x="3794300" y="3686063"/>
            <a:ext cx="1732500" cy="21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아이디/비밀번호 찾기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1833150" y="3686063"/>
            <a:ext cx="1823700" cy="216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회원가입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27"/>
          <p:cNvGrpSpPr/>
          <p:nvPr/>
        </p:nvGrpSpPr>
        <p:grpSpPr>
          <a:xfrm>
            <a:off x="1725825" y="2395717"/>
            <a:ext cx="246900" cy="304800"/>
            <a:chOff x="587150" y="2421542"/>
            <a:chExt cx="246900" cy="304800"/>
          </a:xfrm>
        </p:grpSpPr>
        <p:sp>
          <p:nvSpPr>
            <p:cNvPr id="178" name="Google Shape;178;p27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1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80" name="Google Shape;180;p27"/>
          <p:cNvGrpSpPr/>
          <p:nvPr/>
        </p:nvGrpSpPr>
        <p:grpSpPr>
          <a:xfrm>
            <a:off x="1454291" y="3996999"/>
            <a:ext cx="246900" cy="304800"/>
            <a:chOff x="587150" y="2421542"/>
            <a:chExt cx="246900" cy="304800"/>
          </a:xfrm>
        </p:grpSpPr>
        <p:sp>
          <p:nvSpPr>
            <p:cNvPr id="181" name="Google Shape;181;p27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2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sp>
        <p:nvSpPr>
          <p:cNvPr id="183" name="Google Shape;183;p27"/>
          <p:cNvSpPr txBox="1"/>
          <p:nvPr/>
        </p:nvSpPr>
        <p:spPr>
          <a:xfrm>
            <a:off x="1915861" y="1811972"/>
            <a:ext cx="37695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로그인</a:t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999999"/>
                </a:solidFill>
              </a:rPr>
              <a:t>ㅇㅇ 에 오신걸 환영합니다!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4750279" y="552400"/>
            <a:ext cx="880500" cy="204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700"/>
          </a:p>
        </p:txBody>
      </p:sp>
      <p:cxnSp>
        <p:nvCxnSpPr>
          <p:cNvPr id="185" name="Google Shape;185;p27"/>
          <p:cNvCxnSpPr/>
          <p:nvPr/>
        </p:nvCxnSpPr>
        <p:spPr>
          <a:xfrm>
            <a:off x="41464" y="92506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6" name="Google Shape;18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4425" y="1093825"/>
            <a:ext cx="5962505" cy="53493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/>
        </p:nvSpPr>
        <p:spPr>
          <a:xfrm>
            <a:off x="487742" y="454199"/>
            <a:ext cx="721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LOGO</a:t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3001776" y="505850"/>
            <a:ext cx="3849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/>
              <a:t>      공지사항     FAQ     </a:t>
            </a:r>
            <a:r>
              <a:rPr lang="en-US" sz="800">
                <a:solidFill>
                  <a:schemeClr val="dk1"/>
                </a:solidFill>
              </a:rPr>
              <a:t>자유게시판    </a:t>
            </a:r>
            <a:r>
              <a:rPr b="1" lang="en-US" sz="800">
                <a:solidFill>
                  <a:schemeClr val="dk1"/>
                </a:solidFill>
              </a:rPr>
              <a:t> 스터디 개설하기  </a:t>
            </a:r>
            <a:r>
              <a:rPr lang="en-US" sz="800">
                <a:solidFill>
                  <a:schemeClr val="dk1"/>
                </a:solidFill>
              </a:rPr>
              <a:t>      </a:t>
            </a:r>
            <a:endParaRPr sz="800"/>
          </a:p>
        </p:txBody>
      </p:sp>
      <p:sp>
        <p:nvSpPr>
          <p:cNvPr id="189" name="Google Shape;189;p27"/>
          <p:cNvSpPr txBox="1"/>
          <p:nvPr/>
        </p:nvSpPr>
        <p:spPr>
          <a:xfrm>
            <a:off x="5777635" y="506253"/>
            <a:ext cx="109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로그인    회원가입     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54"/>
          <p:cNvSpPr txBox="1"/>
          <p:nvPr/>
        </p:nvSpPr>
        <p:spPr>
          <a:xfrm>
            <a:off x="1778662" y="2624828"/>
            <a:ext cx="558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FBFBF"/>
                </a:solidFill>
              </a:rPr>
              <a:t>FAQ</a:t>
            </a:r>
            <a:endParaRPr b="1" sz="40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54"/>
          <p:cNvSpPr/>
          <p:nvPr/>
        </p:nvSpPr>
        <p:spPr>
          <a:xfrm>
            <a:off x="3975268" y="1457145"/>
            <a:ext cx="1016100" cy="976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LOGO</a:t>
            </a:r>
            <a:endParaRPr b="1"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8" name="Google Shape;1158;p55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자유게시판</a:t>
                      </a: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자유게시판01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59" name="Google Shape;1159;p55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1:1질문하기 버튼을 선택하면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마이페이지로 전환되서 1:1문의 가능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160" name="Google Shape;1160;p55"/>
          <p:cNvGrpSpPr/>
          <p:nvPr/>
        </p:nvGrpSpPr>
        <p:grpSpPr>
          <a:xfrm>
            <a:off x="6342050" y="2379713"/>
            <a:ext cx="975354" cy="1225198"/>
            <a:chOff x="6358831" y="2379713"/>
            <a:chExt cx="975354" cy="1225198"/>
          </a:xfrm>
        </p:grpSpPr>
        <p:sp>
          <p:nvSpPr>
            <p:cNvPr id="1161" name="Google Shape;1161;p55"/>
            <p:cNvSpPr/>
            <p:nvPr/>
          </p:nvSpPr>
          <p:spPr>
            <a:xfrm>
              <a:off x="6529336" y="2628566"/>
              <a:ext cx="348000" cy="3480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5"/>
            <p:cNvSpPr/>
            <p:nvPr/>
          </p:nvSpPr>
          <p:spPr>
            <a:xfrm>
              <a:off x="6529336" y="3034991"/>
              <a:ext cx="348000" cy="3480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5"/>
            <p:cNvSpPr txBox="1"/>
            <p:nvPr/>
          </p:nvSpPr>
          <p:spPr>
            <a:xfrm>
              <a:off x="6358831" y="2379713"/>
              <a:ext cx="8391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최근 본 스터디</a:t>
              </a:r>
              <a:endParaRPr sz="600"/>
            </a:p>
          </p:txBody>
        </p:sp>
        <p:pic>
          <p:nvPicPr>
            <p:cNvPr id="1164" name="Google Shape;1164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52129" y="2651363"/>
              <a:ext cx="302400" cy="30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5" name="Google Shape;1165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52129" y="3057788"/>
              <a:ext cx="302400" cy="3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6" name="Google Shape;1166;p55"/>
            <p:cNvSpPr/>
            <p:nvPr/>
          </p:nvSpPr>
          <p:spPr>
            <a:xfrm>
              <a:off x="6529336" y="3034991"/>
              <a:ext cx="348000" cy="348000"/>
            </a:xfrm>
            <a:prstGeom prst="rect">
              <a:avLst/>
            </a:prstGeom>
            <a:solidFill>
              <a:srgbClr val="666666">
                <a:alpha val="69230"/>
              </a:srgbClr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5"/>
            <p:cNvSpPr txBox="1"/>
            <p:nvPr/>
          </p:nvSpPr>
          <p:spPr>
            <a:xfrm>
              <a:off x="6495085" y="3041775"/>
              <a:ext cx="8391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FFFFFF"/>
                  </a:solidFill>
                </a:rPr>
                <a:t>자격증</a:t>
              </a:r>
              <a:endParaRPr sz="6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FFFFFF"/>
                  </a:solidFill>
                </a:rPr>
                <a:t>스터디</a:t>
              </a:r>
              <a:endParaRPr sz="600">
                <a:solidFill>
                  <a:srgbClr val="FFFFFF"/>
                </a:solidFill>
              </a:endParaRPr>
            </a:p>
          </p:txBody>
        </p:sp>
        <p:pic>
          <p:nvPicPr>
            <p:cNvPr id="1168" name="Google Shape;1168;p5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0509" y="3433011"/>
              <a:ext cx="445628" cy="171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69" name="Google Shape;1169;p55"/>
          <p:cNvCxnSpPr/>
          <p:nvPr/>
        </p:nvCxnSpPr>
        <p:spPr>
          <a:xfrm>
            <a:off x="41464" y="95082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70" name="Google Shape;1170;p55"/>
          <p:cNvGrpSpPr/>
          <p:nvPr/>
        </p:nvGrpSpPr>
        <p:grpSpPr>
          <a:xfrm>
            <a:off x="393267" y="437025"/>
            <a:ext cx="6470654" cy="564900"/>
            <a:chOff x="357424" y="437025"/>
            <a:chExt cx="6470654" cy="564900"/>
          </a:xfrm>
        </p:grpSpPr>
        <p:sp>
          <p:nvSpPr>
            <p:cNvPr id="1171" name="Google Shape;1171;p55"/>
            <p:cNvSpPr txBox="1"/>
            <p:nvPr/>
          </p:nvSpPr>
          <p:spPr>
            <a:xfrm>
              <a:off x="357424" y="437025"/>
              <a:ext cx="7212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LOGO</a:t>
              </a:r>
              <a:endParaRPr/>
            </a:p>
          </p:txBody>
        </p:sp>
        <p:sp>
          <p:nvSpPr>
            <p:cNvPr id="1172" name="Google Shape;1172;p55"/>
            <p:cNvSpPr/>
            <p:nvPr/>
          </p:nvSpPr>
          <p:spPr>
            <a:xfrm>
              <a:off x="1096490" y="497000"/>
              <a:ext cx="2913600" cy="30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Hola! 스페인어를  잘하고 싶다면?</a:t>
              </a:r>
              <a:endParaRPr sz="900"/>
            </a:p>
          </p:txBody>
        </p:sp>
        <p:pic>
          <p:nvPicPr>
            <p:cNvPr id="1173" name="Google Shape;1173;p5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12773" y="560727"/>
              <a:ext cx="171900" cy="171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4" name="Google Shape;1174;p55"/>
            <p:cNvGrpSpPr/>
            <p:nvPr/>
          </p:nvGrpSpPr>
          <p:grpSpPr>
            <a:xfrm>
              <a:off x="4329317" y="497182"/>
              <a:ext cx="839100" cy="266180"/>
              <a:chOff x="4221721" y="497182"/>
              <a:chExt cx="839100" cy="266180"/>
            </a:xfrm>
          </p:grpSpPr>
          <p:sp>
            <p:nvSpPr>
              <p:cNvPr id="1175" name="Google Shape;1175;p55"/>
              <p:cNvSpPr/>
              <p:nvPr/>
            </p:nvSpPr>
            <p:spPr>
              <a:xfrm>
                <a:off x="4266522" y="530563"/>
                <a:ext cx="721200" cy="232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176" name="Google Shape;1176;p55"/>
              <p:cNvSpPr txBox="1"/>
              <p:nvPr/>
            </p:nvSpPr>
            <p:spPr>
              <a:xfrm>
                <a:off x="4221721" y="497182"/>
                <a:ext cx="8391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</a:rPr>
                  <a:t>스터디개설하기 </a:t>
                </a:r>
                <a:endParaRPr/>
              </a:p>
            </p:txBody>
          </p:sp>
        </p:grpSp>
        <p:sp>
          <p:nvSpPr>
            <p:cNvPr id="1177" name="Google Shape;1177;p55"/>
            <p:cNvSpPr txBox="1"/>
            <p:nvPr/>
          </p:nvSpPr>
          <p:spPr>
            <a:xfrm>
              <a:off x="4996578" y="491100"/>
              <a:ext cx="18315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     </a:t>
              </a:r>
              <a:r>
                <a:rPr lang="en-US" sz="700">
                  <a:solidFill>
                    <a:schemeClr val="dk1"/>
                  </a:solidFill>
                </a:rPr>
                <a:t>자유게시판   </a:t>
              </a:r>
              <a:r>
                <a:rPr lang="en-US" sz="700"/>
                <a:t>  로그인    회원가입  </a:t>
              </a:r>
              <a:endParaRPr sz="700"/>
            </a:p>
          </p:txBody>
        </p:sp>
      </p:grpSp>
      <p:cxnSp>
        <p:nvCxnSpPr>
          <p:cNvPr id="1178" name="Google Shape;1178;p55"/>
          <p:cNvCxnSpPr/>
          <p:nvPr/>
        </p:nvCxnSpPr>
        <p:spPr>
          <a:xfrm rot="10800000">
            <a:off x="664544" y="2131009"/>
            <a:ext cx="98400" cy="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9" name="Google Shape;1179;p55"/>
          <p:cNvCxnSpPr/>
          <p:nvPr/>
        </p:nvCxnSpPr>
        <p:spPr>
          <a:xfrm>
            <a:off x="1564564" y="2131009"/>
            <a:ext cx="4713900" cy="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0" name="Google Shape;1180;p55"/>
          <p:cNvSpPr/>
          <p:nvPr/>
        </p:nvSpPr>
        <p:spPr>
          <a:xfrm>
            <a:off x="762943" y="1905155"/>
            <a:ext cx="804835" cy="225849"/>
          </a:xfrm>
          <a:custGeom>
            <a:rect b="b" l="l" r="r" t="t"/>
            <a:pathLst>
              <a:path extrusionOk="0" h="670" w="2218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rgbClr val="FFFFFF"/>
          </a:solidFill>
          <a:ln cap="sq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회원가입</a:t>
            </a:r>
            <a:endParaRPr sz="800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1" name="Google Shape;1181;p55"/>
          <p:cNvSpPr/>
          <p:nvPr/>
        </p:nvSpPr>
        <p:spPr>
          <a:xfrm>
            <a:off x="1662169" y="1905153"/>
            <a:ext cx="798600" cy="22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스터디개설</a:t>
            </a:r>
            <a:endParaRPr sz="800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2" name="Google Shape;1182;p55"/>
          <p:cNvSpPr/>
          <p:nvPr/>
        </p:nvSpPr>
        <p:spPr>
          <a:xfrm>
            <a:off x="2568558" y="1905152"/>
            <a:ext cx="798600" cy="22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" u="sng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탭 제목</a:t>
            </a:r>
            <a:endParaRPr sz="800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3" name="Google Shape;1183;p55"/>
          <p:cNvSpPr/>
          <p:nvPr/>
        </p:nvSpPr>
        <p:spPr>
          <a:xfrm>
            <a:off x="3510289" y="1905152"/>
            <a:ext cx="798600" cy="22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" u="sng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탭 제목</a:t>
            </a:r>
            <a:endParaRPr sz="800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4" name="Google Shape;1184;p55"/>
          <p:cNvSpPr/>
          <p:nvPr/>
        </p:nvSpPr>
        <p:spPr>
          <a:xfrm>
            <a:off x="4440699" y="1905146"/>
            <a:ext cx="798600" cy="22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 u="sng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탭 제목</a:t>
            </a:r>
            <a:endParaRPr sz="800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1185" name="Google Shape;1185;p55"/>
          <p:cNvGraphicFramePr/>
          <p:nvPr/>
        </p:nvGraphicFramePr>
        <p:xfrm>
          <a:off x="664540" y="22780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5472600"/>
              </a:tblGrid>
              <a:tr h="299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</a:rPr>
                        <a:t>Q. </a:t>
                      </a:r>
                      <a:r>
                        <a:rPr lang="en-US" sz="700"/>
                        <a:t>회원가입은 어떻게 하나요</a:t>
                      </a:r>
                      <a:endParaRPr sz="700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Q. 회원가입은 어떻게 하나요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</a:rPr>
                        <a:t>A.</a:t>
                      </a:r>
                      <a:r>
                        <a:rPr lang="en-US" sz="7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700"/>
                        <a:t>  SNS 로그인으로 로그인하셔도되고,  직접 가입하실 수있습니다</a:t>
                      </a:r>
                      <a:endParaRPr sz="700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Q. 회원탈퇴는 어떻게 하나요?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Q. 회원가입은 어떻게 하나요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Q. 회원가입은 어떻게 하나요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6" name="Google Shape;1186;p55"/>
          <p:cNvSpPr/>
          <p:nvPr/>
        </p:nvSpPr>
        <p:spPr>
          <a:xfrm>
            <a:off x="5388237" y="1905166"/>
            <a:ext cx="798300" cy="22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 u="sng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탭 제목</a:t>
            </a:r>
            <a:endParaRPr b="1" sz="800" u="sng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7" name="Google Shape;1187;p55"/>
          <p:cNvSpPr txBox="1"/>
          <p:nvPr/>
        </p:nvSpPr>
        <p:spPr>
          <a:xfrm>
            <a:off x="2692736" y="4066193"/>
            <a:ext cx="23043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원하시는 답변을 찾지 못하셨다면?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55"/>
          <p:cNvSpPr/>
          <p:nvPr/>
        </p:nvSpPr>
        <p:spPr>
          <a:xfrm>
            <a:off x="5059447" y="4046077"/>
            <a:ext cx="1222200" cy="225900"/>
          </a:xfrm>
          <a:prstGeom prst="rect">
            <a:avLst/>
          </a:prstGeom>
          <a:solidFill>
            <a:srgbClr val="0C0C0C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</a:rPr>
              <a:t>1:1 질문하기</a:t>
            </a:r>
            <a:endParaRPr sz="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55"/>
          <p:cNvSpPr txBox="1"/>
          <p:nvPr/>
        </p:nvSpPr>
        <p:spPr>
          <a:xfrm>
            <a:off x="468061" y="1287159"/>
            <a:ext cx="37695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FAQ</a:t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999999"/>
                </a:solidFill>
              </a:rPr>
              <a:t>자주 묻는 질문에 대한 답변입니다.</a:t>
            </a:r>
            <a:endParaRPr b="1" sz="700">
              <a:solidFill>
                <a:srgbClr val="999999"/>
              </a:solidFill>
            </a:endParaRPr>
          </a:p>
        </p:txBody>
      </p:sp>
      <p:grpSp>
        <p:nvGrpSpPr>
          <p:cNvPr id="1190" name="Google Shape;1190;p55"/>
          <p:cNvGrpSpPr/>
          <p:nvPr/>
        </p:nvGrpSpPr>
        <p:grpSpPr>
          <a:xfrm>
            <a:off x="441444" y="1838165"/>
            <a:ext cx="246900" cy="304800"/>
            <a:chOff x="587150" y="2421542"/>
            <a:chExt cx="246900" cy="304800"/>
          </a:xfrm>
        </p:grpSpPr>
        <p:sp>
          <p:nvSpPr>
            <p:cNvPr id="1191" name="Google Shape;1191;p55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5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12</a:t>
              </a:r>
              <a:endParaRPr sz="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6"/>
          <p:cNvSpPr txBox="1"/>
          <p:nvPr/>
        </p:nvSpPr>
        <p:spPr>
          <a:xfrm>
            <a:off x="1778662" y="2624828"/>
            <a:ext cx="558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FBFBF"/>
                </a:solidFill>
              </a:rPr>
              <a:t>마이 페이지</a:t>
            </a:r>
            <a:endParaRPr b="1" sz="4000">
              <a:solidFill>
                <a:srgbClr val="BFBFBF"/>
              </a:solidFill>
            </a:endParaRPr>
          </a:p>
        </p:txBody>
      </p:sp>
      <p:sp>
        <p:nvSpPr>
          <p:cNvPr id="1198" name="Google Shape;1198;p56"/>
          <p:cNvSpPr/>
          <p:nvPr/>
        </p:nvSpPr>
        <p:spPr>
          <a:xfrm>
            <a:off x="3975268" y="1457145"/>
            <a:ext cx="1016100" cy="976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LOGO</a:t>
            </a:r>
            <a:endParaRPr b="1"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3" name="Google Shape;1203;p57"/>
          <p:cNvCxnSpPr/>
          <p:nvPr/>
        </p:nvCxnSpPr>
        <p:spPr>
          <a:xfrm>
            <a:off x="41464" y="95082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04" name="Google Shape;1204;p57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sz="700"/>
                        <a:t>My-page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Mypage-main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05" name="Google Shape;1205;p57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자신의 개인정보 나타내며 필수정보를 제외하고는 자신의 정보 공개유무 설정가능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공개범위 설정 및 정보수정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비밀번호 변경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회원탈퇴버튼 추가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206" name="Google Shape;1206;p57"/>
          <p:cNvGrpSpPr/>
          <p:nvPr/>
        </p:nvGrpSpPr>
        <p:grpSpPr>
          <a:xfrm>
            <a:off x="393273" y="437025"/>
            <a:ext cx="4810987" cy="564900"/>
            <a:chOff x="357430" y="437025"/>
            <a:chExt cx="4810987" cy="564900"/>
          </a:xfrm>
        </p:grpSpPr>
        <p:sp>
          <p:nvSpPr>
            <p:cNvPr id="1207" name="Google Shape;1207;p57"/>
            <p:cNvSpPr txBox="1"/>
            <p:nvPr/>
          </p:nvSpPr>
          <p:spPr>
            <a:xfrm>
              <a:off x="357430" y="437025"/>
              <a:ext cx="39720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LOGO</a:t>
              </a:r>
              <a:endParaRPr/>
            </a:p>
          </p:txBody>
        </p:sp>
        <p:sp>
          <p:nvSpPr>
            <p:cNvPr id="1208" name="Google Shape;1208;p57"/>
            <p:cNvSpPr/>
            <p:nvPr/>
          </p:nvSpPr>
          <p:spPr>
            <a:xfrm>
              <a:off x="1096490" y="497000"/>
              <a:ext cx="2913600" cy="30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Hola! 스페인어를  잘하고 싶다면?</a:t>
              </a:r>
              <a:endParaRPr sz="900"/>
            </a:p>
          </p:txBody>
        </p:sp>
        <p:pic>
          <p:nvPicPr>
            <p:cNvPr id="1209" name="Google Shape;1209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12773" y="560727"/>
              <a:ext cx="171900" cy="171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10" name="Google Shape;1210;p57"/>
            <p:cNvGrpSpPr/>
            <p:nvPr/>
          </p:nvGrpSpPr>
          <p:grpSpPr>
            <a:xfrm>
              <a:off x="4329317" y="497182"/>
              <a:ext cx="839100" cy="266180"/>
              <a:chOff x="4221721" y="497182"/>
              <a:chExt cx="839100" cy="266180"/>
            </a:xfrm>
          </p:grpSpPr>
          <p:sp>
            <p:nvSpPr>
              <p:cNvPr id="1211" name="Google Shape;1211;p57"/>
              <p:cNvSpPr/>
              <p:nvPr/>
            </p:nvSpPr>
            <p:spPr>
              <a:xfrm>
                <a:off x="4266522" y="530563"/>
                <a:ext cx="721200" cy="232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212" name="Google Shape;1212;p57"/>
              <p:cNvSpPr txBox="1"/>
              <p:nvPr/>
            </p:nvSpPr>
            <p:spPr>
              <a:xfrm>
                <a:off x="4221721" y="497182"/>
                <a:ext cx="8391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</a:rPr>
                  <a:t>스터디개설하기 </a:t>
                </a:r>
                <a:endParaRPr/>
              </a:p>
            </p:txBody>
          </p:sp>
        </p:grpSp>
      </p:grpSp>
      <p:sp>
        <p:nvSpPr>
          <p:cNvPr id="1213" name="Google Shape;1213;p57"/>
          <p:cNvSpPr txBox="1"/>
          <p:nvPr>
            <p:ph idx="4294967295" type="body"/>
          </p:nvPr>
        </p:nvSpPr>
        <p:spPr>
          <a:xfrm>
            <a:off x="1849525" y="1070575"/>
            <a:ext cx="1786500" cy="34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300"/>
              <a:t>my info</a:t>
            </a:r>
            <a:endParaRPr sz="1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214" name="Google Shape;1214;p57"/>
          <p:cNvSpPr txBox="1"/>
          <p:nvPr/>
        </p:nvSpPr>
        <p:spPr>
          <a:xfrm>
            <a:off x="5040413" y="491100"/>
            <a:ext cx="2175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    자유게시판  나의스터디룸   로그아웃 </a:t>
            </a:r>
            <a:endParaRPr sz="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 </a:t>
            </a:r>
            <a:r>
              <a:rPr lang="en-US" sz="700">
                <a:solidFill>
                  <a:schemeClr val="dk1"/>
                </a:solidFill>
              </a:rPr>
              <a:t>~~~~님 오늘도 열공~!~!~!~^_^</a:t>
            </a:r>
            <a:endParaRPr sz="700"/>
          </a:p>
        </p:txBody>
      </p:sp>
      <p:sp>
        <p:nvSpPr>
          <p:cNvPr id="1215" name="Google Shape;1215;p57"/>
          <p:cNvSpPr/>
          <p:nvPr/>
        </p:nvSpPr>
        <p:spPr>
          <a:xfrm>
            <a:off x="24443" y="950825"/>
            <a:ext cx="1450800" cy="4155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57"/>
          <p:cNvSpPr txBox="1"/>
          <p:nvPr/>
        </p:nvSpPr>
        <p:spPr>
          <a:xfrm>
            <a:off x="53525" y="1101400"/>
            <a:ext cx="1499400" cy="22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rgbClr val="1155CC"/>
                </a:solidFill>
              </a:rPr>
              <a:t>내 정보 </a:t>
            </a:r>
            <a:endParaRPr b="1" sz="115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나의 스터디룸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신청내역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관심 스터디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내가 쓴 글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1:1 문의</a:t>
            </a:r>
            <a:endParaRPr b="1" sz="1150"/>
          </a:p>
        </p:txBody>
      </p:sp>
      <p:sp>
        <p:nvSpPr>
          <p:cNvPr id="1217" name="Google Shape;1217;p57"/>
          <p:cNvSpPr/>
          <p:nvPr/>
        </p:nvSpPr>
        <p:spPr>
          <a:xfrm>
            <a:off x="1960775" y="1829000"/>
            <a:ext cx="4852200" cy="218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57"/>
          <p:cNvSpPr txBox="1"/>
          <p:nvPr/>
        </p:nvSpPr>
        <p:spPr>
          <a:xfrm>
            <a:off x="2127875" y="1995525"/>
            <a:ext cx="4016700" cy="1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이름 : 신희경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연락처 : 010-4148-1276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e-mail : </a:t>
            </a:r>
            <a:r>
              <a:rPr b="1" lang="en-US" sz="1000" u="sng">
                <a:solidFill>
                  <a:schemeClr val="hlink"/>
                </a:solidFill>
                <a:hlinkClick r:id="rId4"/>
              </a:rPr>
              <a:t>gmlrud1211@naver.com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선호 카테고리 : #IT #프로그래밍 #java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참여중인 스터디 :  1. </a:t>
            </a:r>
            <a:r>
              <a:rPr b="1" lang="en-US" sz="1000">
                <a:solidFill>
                  <a:schemeClr val="dk1"/>
                </a:solidFill>
              </a:rPr>
              <a:t>자바 웹 프로그래머 취업 스터디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</a:rPr>
              <a:t>		     2. 영어회화 끝판왕 스터디</a:t>
            </a:r>
            <a:endParaRPr b="1" sz="1000">
              <a:solidFill>
                <a:schemeClr val="dk1"/>
              </a:solidFill>
            </a:endParaRPr>
          </a:p>
        </p:txBody>
      </p:sp>
      <p:grpSp>
        <p:nvGrpSpPr>
          <p:cNvPr id="1219" name="Google Shape;1219;p57"/>
          <p:cNvGrpSpPr/>
          <p:nvPr/>
        </p:nvGrpSpPr>
        <p:grpSpPr>
          <a:xfrm>
            <a:off x="5593152" y="2015350"/>
            <a:ext cx="555466" cy="267300"/>
            <a:chOff x="3270775" y="2783025"/>
            <a:chExt cx="555466" cy="267300"/>
          </a:xfrm>
        </p:grpSpPr>
        <p:sp>
          <p:nvSpPr>
            <p:cNvPr id="1220" name="Google Shape;1220;p57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7"/>
            <p:cNvSpPr txBox="1"/>
            <p:nvPr/>
          </p:nvSpPr>
          <p:spPr>
            <a:xfrm>
              <a:off x="3351341" y="2783025"/>
              <a:ext cx="4749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공개</a:t>
              </a:r>
              <a:endParaRPr sz="700"/>
            </a:p>
          </p:txBody>
        </p:sp>
      </p:grpSp>
      <p:sp>
        <p:nvSpPr>
          <p:cNvPr id="1222" name="Google Shape;1222;p57"/>
          <p:cNvSpPr txBox="1"/>
          <p:nvPr/>
        </p:nvSpPr>
        <p:spPr>
          <a:xfrm>
            <a:off x="6224818" y="2023251"/>
            <a:ext cx="474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비</a:t>
            </a:r>
            <a:r>
              <a:rPr lang="en-US" sz="700"/>
              <a:t>공개</a:t>
            </a:r>
            <a:endParaRPr sz="700"/>
          </a:p>
        </p:txBody>
      </p:sp>
      <p:sp>
        <p:nvSpPr>
          <p:cNvPr id="1223" name="Google Shape;1223;p57"/>
          <p:cNvSpPr/>
          <p:nvPr/>
        </p:nvSpPr>
        <p:spPr>
          <a:xfrm>
            <a:off x="6148627" y="2103201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4" name="Google Shape;1224;p57"/>
          <p:cNvGrpSpPr/>
          <p:nvPr/>
        </p:nvGrpSpPr>
        <p:grpSpPr>
          <a:xfrm>
            <a:off x="5593152" y="2624950"/>
            <a:ext cx="555466" cy="267300"/>
            <a:chOff x="3270775" y="2783025"/>
            <a:chExt cx="555466" cy="267300"/>
          </a:xfrm>
        </p:grpSpPr>
        <p:sp>
          <p:nvSpPr>
            <p:cNvPr id="1225" name="Google Shape;1225;p57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7"/>
            <p:cNvSpPr txBox="1"/>
            <p:nvPr/>
          </p:nvSpPr>
          <p:spPr>
            <a:xfrm>
              <a:off x="3351341" y="2783025"/>
              <a:ext cx="4749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공개</a:t>
              </a:r>
              <a:endParaRPr sz="700"/>
            </a:p>
          </p:txBody>
        </p:sp>
      </p:grpSp>
      <p:sp>
        <p:nvSpPr>
          <p:cNvPr id="1227" name="Google Shape;1227;p57"/>
          <p:cNvSpPr txBox="1"/>
          <p:nvPr/>
        </p:nvSpPr>
        <p:spPr>
          <a:xfrm>
            <a:off x="6224818" y="2632851"/>
            <a:ext cx="474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비공개</a:t>
            </a:r>
            <a:endParaRPr sz="700"/>
          </a:p>
        </p:txBody>
      </p:sp>
      <p:sp>
        <p:nvSpPr>
          <p:cNvPr id="1228" name="Google Shape;1228;p57"/>
          <p:cNvSpPr/>
          <p:nvPr/>
        </p:nvSpPr>
        <p:spPr>
          <a:xfrm>
            <a:off x="6148627" y="2712801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9" name="Google Shape;1229;p57"/>
          <p:cNvGrpSpPr/>
          <p:nvPr/>
        </p:nvGrpSpPr>
        <p:grpSpPr>
          <a:xfrm>
            <a:off x="5593152" y="2320150"/>
            <a:ext cx="555466" cy="267300"/>
            <a:chOff x="3270775" y="2783025"/>
            <a:chExt cx="555466" cy="267300"/>
          </a:xfrm>
        </p:grpSpPr>
        <p:sp>
          <p:nvSpPr>
            <p:cNvPr id="1230" name="Google Shape;1230;p57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7"/>
            <p:cNvSpPr txBox="1"/>
            <p:nvPr/>
          </p:nvSpPr>
          <p:spPr>
            <a:xfrm>
              <a:off x="3351341" y="2783025"/>
              <a:ext cx="4749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공개</a:t>
              </a:r>
              <a:endParaRPr sz="700"/>
            </a:p>
          </p:txBody>
        </p:sp>
      </p:grpSp>
      <p:sp>
        <p:nvSpPr>
          <p:cNvPr id="1232" name="Google Shape;1232;p57"/>
          <p:cNvSpPr txBox="1"/>
          <p:nvPr/>
        </p:nvSpPr>
        <p:spPr>
          <a:xfrm>
            <a:off x="6224818" y="2328051"/>
            <a:ext cx="474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비공개</a:t>
            </a:r>
            <a:endParaRPr sz="700"/>
          </a:p>
        </p:txBody>
      </p:sp>
      <p:sp>
        <p:nvSpPr>
          <p:cNvPr id="1233" name="Google Shape;1233;p57"/>
          <p:cNvSpPr/>
          <p:nvPr/>
        </p:nvSpPr>
        <p:spPr>
          <a:xfrm>
            <a:off x="6148627" y="2408001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4" name="Google Shape;1234;p57"/>
          <p:cNvGrpSpPr/>
          <p:nvPr/>
        </p:nvGrpSpPr>
        <p:grpSpPr>
          <a:xfrm>
            <a:off x="5593152" y="2929750"/>
            <a:ext cx="555466" cy="267300"/>
            <a:chOff x="3270775" y="2783025"/>
            <a:chExt cx="555466" cy="267300"/>
          </a:xfrm>
        </p:grpSpPr>
        <p:sp>
          <p:nvSpPr>
            <p:cNvPr id="1235" name="Google Shape;1235;p57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7"/>
            <p:cNvSpPr txBox="1"/>
            <p:nvPr/>
          </p:nvSpPr>
          <p:spPr>
            <a:xfrm>
              <a:off x="3351341" y="2783025"/>
              <a:ext cx="4749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공개</a:t>
              </a:r>
              <a:endParaRPr sz="700"/>
            </a:p>
          </p:txBody>
        </p:sp>
      </p:grpSp>
      <p:sp>
        <p:nvSpPr>
          <p:cNvPr id="1237" name="Google Shape;1237;p57"/>
          <p:cNvSpPr txBox="1"/>
          <p:nvPr/>
        </p:nvSpPr>
        <p:spPr>
          <a:xfrm>
            <a:off x="6224818" y="2937651"/>
            <a:ext cx="474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비공개</a:t>
            </a:r>
            <a:endParaRPr sz="700"/>
          </a:p>
        </p:txBody>
      </p:sp>
      <p:sp>
        <p:nvSpPr>
          <p:cNvPr id="1238" name="Google Shape;1238;p57"/>
          <p:cNvSpPr/>
          <p:nvPr/>
        </p:nvSpPr>
        <p:spPr>
          <a:xfrm>
            <a:off x="6148627" y="3017601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9" name="Google Shape;1239;p57"/>
          <p:cNvGrpSpPr/>
          <p:nvPr/>
        </p:nvGrpSpPr>
        <p:grpSpPr>
          <a:xfrm>
            <a:off x="5593152" y="3234550"/>
            <a:ext cx="555466" cy="267300"/>
            <a:chOff x="3270775" y="2783025"/>
            <a:chExt cx="555466" cy="267300"/>
          </a:xfrm>
        </p:grpSpPr>
        <p:sp>
          <p:nvSpPr>
            <p:cNvPr id="1240" name="Google Shape;1240;p57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7"/>
            <p:cNvSpPr txBox="1"/>
            <p:nvPr/>
          </p:nvSpPr>
          <p:spPr>
            <a:xfrm>
              <a:off x="3351341" y="2783025"/>
              <a:ext cx="4749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공개</a:t>
              </a:r>
              <a:endParaRPr sz="700"/>
            </a:p>
          </p:txBody>
        </p:sp>
      </p:grpSp>
      <p:sp>
        <p:nvSpPr>
          <p:cNvPr id="1242" name="Google Shape;1242;p57"/>
          <p:cNvSpPr txBox="1"/>
          <p:nvPr/>
        </p:nvSpPr>
        <p:spPr>
          <a:xfrm>
            <a:off x="6224818" y="3242451"/>
            <a:ext cx="474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비공개</a:t>
            </a:r>
            <a:endParaRPr sz="700"/>
          </a:p>
        </p:txBody>
      </p:sp>
      <p:sp>
        <p:nvSpPr>
          <p:cNvPr id="1243" name="Google Shape;1243;p57"/>
          <p:cNvSpPr/>
          <p:nvPr/>
        </p:nvSpPr>
        <p:spPr>
          <a:xfrm>
            <a:off x="6148627" y="3322401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57"/>
          <p:cNvSpPr txBox="1"/>
          <p:nvPr/>
        </p:nvSpPr>
        <p:spPr>
          <a:xfrm>
            <a:off x="5509829" y="1978345"/>
            <a:ext cx="2232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V</a:t>
            </a:r>
            <a:endParaRPr sz="1000"/>
          </a:p>
        </p:txBody>
      </p:sp>
      <p:sp>
        <p:nvSpPr>
          <p:cNvPr id="1245" name="Google Shape;1245;p57"/>
          <p:cNvSpPr txBox="1"/>
          <p:nvPr/>
        </p:nvSpPr>
        <p:spPr>
          <a:xfrm>
            <a:off x="5509829" y="2273991"/>
            <a:ext cx="2232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V</a:t>
            </a:r>
            <a:endParaRPr sz="1000"/>
          </a:p>
        </p:txBody>
      </p:sp>
      <p:sp>
        <p:nvSpPr>
          <p:cNvPr id="1246" name="Google Shape;1246;p57"/>
          <p:cNvSpPr txBox="1"/>
          <p:nvPr/>
        </p:nvSpPr>
        <p:spPr>
          <a:xfrm>
            <a:off x="5509829" y="2578791"/>
            <a:ext cx="2232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V</a:t>
            </a:r>
            <a:endParaRPr sz="1000"/>
          </a:p>
        </p:txBody>
      </p:sp>
      <p:sp>
        <p:nvSpPr>
          <p:cNvPr id="1247" name="Google Shape;1247;p57"/>
          <p:cNvSpPr txBox="1"/>
          <p:nvPr/>
        </p:nvSpPr>
        <p:spPr>
          <a:xfrm>
            <a:off x="5509829" y="2890865"/>
            <a:ext cx="2232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V</a:t>
            </a:r>
            <a:endParaRPr sz="1000"/>
          </a:p>
        </p:txBody>
      </p:sp>
      <p:sp>
        <p:nvSpPr>
          <p:cNvPr id="1248" name="Google Shape;1248;p57"/>
          <p:cNvSpPr txBox="1"/>
          <p:nvPr/>
        </p:nvSpPr>
        <p:spPr>
          <a:xfrm>
            <a:off x="5509829" y="3187670"/>
            <a:ext cx="2232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V</a:t>
            </a:r>
            <a:endParaRPr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58"/>
          <p:cNvSpPr/>
          <p:nvPr/>
        </p:nvSpPr>
        <p:spPr>
          <a:xfrm>
            <a:off x="1960775" y="1065653"/>
            <a:ext cx="4669800" cy="927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58"/>
          <p:cNvSpPr/>
          <p:nvPr/>
        </p:nvSpPr>
        <p:spPr>
          <a:xfrm>
            <a:off x="1960775" y="3608400"/>
            <a:ext cx="4669800" cy="1061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55" name="Google Shape;1255;p58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My-page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Mypage-sub1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 현재 나의 스터디 목록들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56" name="Google Shape;1256;p58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참여가 수락된 스터디의 경우 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리스트에서 삭제가능 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대기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- 수락대기중 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신청은 했으나 팀장 수락 대기상태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- 신청 중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마감기간이 남아있는 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거절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신청했으나 팀장이 참여 거절 함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확정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팀장이 참여 수락한 상태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스터디 나가리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마감기간이 끝났는데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 최소 인원모집이 안됬을 경우 스터디 삭제됨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7" name="Google Shape;1257;p58"/>
          <p:cNvSpPr/>
          <p:nvPr/>
        </p:nvSpPr>
        <p:spPr>
          <a:xfrm>
            <a:off x="41475" y="493625"/>
            <a:ext cx="1450800" cy="4614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58"/>
          <p:cNvSpPr txBox="1"/>
          <p:nvPr/>
        </p:nvSpPr>
        <p:spPr>
          <a:xfrm>
            <a:off x="1978726" y="1102643"/>
            <a:ext cx="2930100" cy="1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/>
              <a:t>자바 웹 프로그래머 취업 스터디</a:t>
            </a:r>
            <a:endParaRPr b="1"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600"/>
            </a:br>
            <a:r>
              <a:rPr lang="en-US" sz="600"/>
              <a:t>IT 프로그래밍 ⠂ 자바</a:t>
            </a:r>
            <a:endParaRPr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희망지역  : 서울, 경기,  인천</a:t>
            </a:r>
            <a:endParaRPr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인원 : 5 / 10</a:t>
            </a:r>
            <a:endParaRPr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기간 : 2019-01-30 ~ 2019-05.31 </a:t>
            </a:r>
            <a:endParaRPr sz="600"/>
          </a:p>
        </p:txBody>
      </p:sp>
      <p:sp>
        <p:nvSpPr>
          <p:cNvPr id="1259" name="Google Shape;1259;p58"/>
          <p:cNvSpPr txBox="1"/>
          <p:nvPr/>
        </p:nvSpPr>
        <p:spPr>
          <a:xfrm>
            <a:off x="2114951" y="3693170"/>
            <a:ext cx="2697300" cy="1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/>
              <a:t>현직 개발자 자기계발 스터디</a:t>
            </a:r>
            <a:endParaRPr b="1" sz="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600"/>
            </a:br>
            <a:r>
              <a:rPr lang="en-US" sz="600"/>
              <a:t>IT 프로그래밍 ⠂ 자바</a:t>
            </a:r>
            <a:endParaRPr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희망지역  : 서울</a:t>
            </a:r>
            <a:endParaRPr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인원 : 10 명 (마감) </a:t>
            </a:r>
            <a:endParaRPr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기간 : 2019-01-30 ~ 2019-05.31 </a:t>
            </a:r>
            <a:endParaRPr sz="600"/>
          </a:p>
        </p:txBody>
      </p:sp>
      <p:sp>
        <p:nvSpPr>
          <p:cNvPr id="1260" name="Google Shape;1260;p58"/>
          <p:cNvSpPr txBox="1"/>
          <p:nvPr/>
        </p:nvSpPr>
        <p:spPr>
          <a:xfrm>
            <a:off x="53525" y="644200"/>
            <a:ext cx="1499400" cy="1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내 정보 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rgbClr val="1155CC"/>
                </a:solidFill>
              </a:rPr>
              <a:t>나의 스터디룸</a:t>
            </a:r>
            <a:endParaRPr b="1" sz="115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내가만든 스터디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관심 스터디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내가 쓴 글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1:1 문의</a:t>
            </a:r>
            <a:endParaRPr b="1" sz="1150"/>
          </a:p>
        </p:txBody>
      </p:sp>
      <p:sp>
        <p:nvSpPr>
          <p:cNvPr id="1261" name="Google Shape;1261;p58"/>
          <p:cNvSpPr txBox="1"/>
          <p:nvPr/>
        </p:nvSpPr>
        <p:spPr>
          <a:xfrm>
            <a:off x="1884575" y="640463"/>
            <a:ext cx="14508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chemeClr val="dk1"/>
                </a:solidFill>
              </a:rPr>
              <a:t>진행중인 스터디</a:t>
            </a:r>
            <a:endParaRPr b="1" sz="850">
              <a:solidFill>
                <a:schemeClr val="dk1"/>
              </a:solidFill>
            </a:endParaRPr>
          </a:p>
        </p:txBody>
      </p:sp>
      <p:sp>
        <p:nvSpPr>
          <p:cNvPr id="1262" name="Google Shape;1262;p58"/>
          <p:cNvSpPr txBox="1"/>
          <p:nvPr/>
        </p:nvSpPr>
        <p:spPr>
          <a:xfrm>
            <a:off x="1884575" y="3317125"/>
            <a:ext cx="17814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chemeClr val="dk1"/>
                </a:solidFill>
              </a:rPr>
              <a:t>신청한 스터디(진행 대기 스터디)</a:t>
            </a:r>
            <a:endParaRPr b="1" sz="850">
              <a:solidFill>
                <a:schemeClr val="dk1"/>
              </a:solidFill>
            </a:endParaRPr>
          </a:p>
        </p:txBody>
      </p:sp>
      <p:sp>
        <p:nvSpPr>
          <p:cNvPr id="1263" name="Google Shape;1263;p58"/>
          <p:cNvSpPr/>
          <p:nvPr/>
        </p:nvSpPr>
        <p:spPr>
          <a:xfrm>
            <a:off x="28900" y="344732"/>
            <a:ext cx="7128000" cy="155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스크롤 시 상단픽스영역 (공간상 제약으로 생략)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58"/>
          <p:cNvSpPr/>
          <p:nvPr/>
        </p:nvSpPr>
        <p:spPr>
          <a:xfrm>
            <a:off x="5555950" y="3807925"/>
            <a:ext cx="825000" cy="315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대기</a:t>
            </a:r>
            <a:endParaRPr b="1" sz="800"/>
          </a:p>
        </p:txBody>
      </p:sp>
      <p:sp>
        <p:nvSpPr>
          <p:cNvPr id="1265" name="Google Shape;1265;p58"/>
          <p:cNvSpPr/>
          <p:nvPr/>
        </p:nvSpPr>
        <p:spPr>
          <a:xfrm>
            <a:off x="5555950" y="4220275"/>
            <a:ext cx="825000" cy="31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신청취소</a:t>
            </a:r>
            <a:endParaRPr b="1" sz="800"/>
          </a:p>
        </p:txBody>
      </p:sp>
      <p:sp>
        <p:nvSpPr>
          <p:cNvPr id="1266" name="Google Shape;1266;p58"/>
          <p:cNvSpPr/>
          <p:nvPr/>
        </p:nvSpPr>
        <p:spPr>
          <a:xfrm>
            <a:off x="1960775" y="2132453"/>
            <a:ext cx="4669800" cy="927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58"/>
          <p:cNvSpPr txBox="1"/>
          <p:nvPr/>
        </p:nvSpPr>
        <p:spPr>
          <a:xfrm>
            <a:off x="1978725" y="2169448"/>
            <a:ext cx="29301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/>
              <a:t>자바 웹 프로그래머 취업 스터디</a:t>
            </a:r>
            <a:endParaRPr b="1"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600"/>
            </a:br>
            <a:r>
              <a:rPr lang="en-US" sz="600"/>
              <a:t>IT 프로그래밍 ⠂ 자바</a:t>
            </a:r>
            <a:endParaRPr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희망지역  : 서울, 경기,  인천</a:t>
            </a:r>
            <a:endParaRPr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인원 : 5 / 10</a:t>
            </a:r>
            <a:endParaRPr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기간 : 2019-01-30 ~ 2019-05.31 </a:t>
            </a:r>
            <a:endParaRPr sz="600"/>
          </a:p>
        </p:txBody>
      </p:sp>
      <p:pic>
        <p:nvPicPr>
          <p:cNvPr id="1268" name="Google Shape;126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00000">
            <a:off x="1853933" y="911336"/>
            <a:ext cx="306452" cy="306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9" name="Google Shape;1269;p58"/>
          <p:cNvCxnSpPr/>
          <p:nvPr/>
        </p:nvCxnSpPr>
        <p:spPr>
          <a:xfrm>
            <a:off x="6019000" y="1917150"/>
            <a:ext cx="1353000" cy="77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4" name="Google Shape;1274;p59"/>
          <p:cNvCxnSpPr/>
          <p:nvPr/>
        </p:nvCxnSpPr>
        <p:spPr>
          <a:xfrm>
            <a:off x="41464" y="95082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75" name="Google Shape;1275;p59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My-page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Mypage-sub2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내가 만든 스터디 페이지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6" name="Google Shape;1276;p59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참여가 수락된 스터디의 경우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리스트에서 삭제가능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대기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- 수락대기중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신청은 했으나 팀장 수락 대기상태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- 신청 중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마감기간이 남아있는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팀장이 결정 : 확정/거절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신청취소는 ‘팀원’이 마이페이지-스터디룸에서 신청취소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2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스터디 개설시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최소인원과 최대 인원을 설정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3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모집종료버튼을 눌렀을때 스터디목록조회페이지리스트에서 사라지고 모집종료됨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4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스터디 모집 마감기준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최대인원수락, 모집종료버튼, 모집기한끝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277" name="Google Shape;1277;p59"/>
          <p:cNvGrpSpPr/>
          <p:nvPr/>
        </p:nvGrpSpPr>
        <p:grpSpPr>
          <a:xfrm>
            <a:off x="393265" y="437025"/>
            <a:ext cx="4840800" cy="564900"/>
            <a:chOff x="357422" y="437025"/>
            <a:chExt cx="4840800" cy="564900"/>
          </a:xfrm>
        </p:grpSpPr>
        <p:sp>
          <p:nvSpPr>
            <p:cNvPr id="1278" name="Google Shape;1278;p59"/>
            <p:cNvSpPr txBox="1"/>
            <p:nvPr/>
          </p:nvSpPr>
          <p:spPr>
            <a:xfrm>
              <a:off x="357422" y="437025"/>
              <a:ext cx="48408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LOGO</a:t>
              </a:r>
              <a:endParaRPr/>
            </a:p>
          </p:txBody>
        </p:sp>
        <p:sp>
          <p:nvSpPr>
            <p:cNvPr id="1279" name="Google Shape;1279;p59"/>
            <p:cNvSpPr/>
            <p:nvPr/>
          </p:nvSpPr>
          <p:spPr>
            <a:xfrm>
              <a:off x="1096490" y="497000"/>
              <a:ext cx="2913600" cy="30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Hola! 스페인어를  잘하고 싶다면?</a:t>
              </a:r>
              <a:endParaRPr sz="900"/>
            </a:p>
          </p:txBody>
        </p:sp>
        <p:pic>
          <p:nvPicPr>
            <p:cNvPr id="1280" name="Google Shape;1280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12773" y="560727"/>
              <a:ext cx="171900" cy="171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81" name="Google Shape;1281;p59"/>
            <p:cNvGrpSpPr/>
            <p:nvPr/>
          </p:nvGrpSpPr>
          <p:grpSpPr>
            <a:xfrm>
              <a:off x="4329317" y="497182"/>
              <a:ext cx="839100" cy="266180"/>
              <a:chOff x="4221721" y="497182"/>
              <a:chExt cx="839100" cy="266180"/>
            </a:xfrm>
          </p:grpSpPr>
          <p:sp>
            <p:nvSpPr>
              <p:cNvPr id="1282" name="Google Shape;1282;p59"/>
              <p:cNvSpPr/>
              <p:nvPr/>
            </p:nvSpPr>
            <p:spPr>
              <a:xfrm>
                <a:off x="4266522" y="530563"/>
                <a:ext cx="721200" cy="232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283" name="Google Shape;1283;p59"/>
              <p:cNvSpPr txBox="1"/>
              <p:nvPr/>
            </p:nvSpPr>
            <p:spPr>
              <a:xfrm>
                <a:off x="4221721" y="497182"/>
                <a:ext cx="8391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</a:rPr>
                  <a:t>스터디개설하기 </a:t>
                </a:r>
                <a:endParaRPr/>
              </a:p>
            </p:txBody>
          </p:sp>
        </p:grpSp>
      </p:grpSp>
      <p:sp>
        <p:nvSpPr>
          <p:cNvPr id="1284" name="Google Shape;1284;p59"/>
          <p:cNvSpPr txBox="1"/>
          <p:nvPr/>
        </p:nvSpPr>
        <p:spPr>
          <a:xfrm>
            <a:off x="5032420" y="491100"/>
            <a:ext cx="169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    </a:t>
            </a:r>
            <a:r>
              <a:rPr lang="en-US" sz="700">
                <a:solidFill>
                  <a:schemeClr val="dk1"/>
                </a:solidFill>
              </a:rPr>
              <a:t>~~~~님 오늘도 열공~!~!~!~^_^</a:t>
            </a:r>
            <a:endParaRPr sz="700"/>
          </a:p>
        </p:txBody>
      </p:sp>
      <p:sp>
        <p:nvSpPr>
          <p:cNvPr id="1285" name="Google Shape;1285;p59"/>
          <p:cNvSpPr/>
          <p:nvPr/>
        </p:nvSpPr>
        <p:spPr>
          <a:xfrm>
            <a:off x="41475" y="950825"/>
            <a:ext cx="1450800" cy="4155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59"/>
          <p:cNvSpPr txBox="1"/>
          <p:nvPr/>
        </p:nvSpPr>
        <p:spPr>
          <a:xfrm>
            <a:off x="53525" y="1101400"/>
            <a:ext cx="1499400" cy="1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내 정보 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나의 스터디룸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rgbClr val="1155CC"/>
                </a:solidFill>
              </a:rPr>
              <a:t>내가 만든 스터디 </a:t>
            </a:r>
            <a:endParaRPr b="1" sz="115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관심 스터디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내가 쓴 글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1:1 문의</a:t>
            </a:r>
            <a:endParaRPr b="1" sz="1150"/>
          </a:p>
        </p:txBody>
      </p:sp>
      <p:sp>
        <p:nvSpPr>
          <p:cNvPr id="1287" name="Google Shape;1287;p59"/>
          <p:cNvSpPr/>
          <p:nvPr/>
        </p:nvSpPr>
        <p:spPr>
          <a:xfrm>
            <a:off x="2014900" y="1532353"/>
            <a:ext cx="4669800" cy="927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59"/>
          <p:cNvSpPr txBox="1"/>
          <p:nvPr/>
        </p:nvSpPr>
        <p:spPr>
          <a:xfrm>
            <a:off x="2016601" y="1512893"/>
            <a:ext cx="2930100" cy="1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/>
              <a:t>자바 웹 프로그래머 취업 스터디</a:t>
            </a:r>
            <a:endParaRPr b="1"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600"/>
            </a:br>
            <a:r>
              <a:rPr lang="en-US" sz="600"/>
              <a:t>IT 프로그래밍 ⠂ 자바</a:t>
            </a:r>
            <a:endParaRPr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희망지역  : 서울, 경기,  인천</a:t>
            </a:r>
            <a:endParaRPr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인원 : 5 / 10</a:t>
            </a:r>
            <a:endParaRPr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기간 : 2019-01-30 ~ 2019-05.31 </a:t>
            </a:r>
            <a:endParaRPr sz="600"/>
          </a:p>
        </p:txBody>
      </p:sp>
      <p:sp>
        <p:nvSpPr>
          <p:cNvPr id="1289" name="Google Shape;1289;p59"/>
          <p:cNvSpPr/>
          <p:nvPr/>
        </p:nvSpPr>
        <p:spPr>
          <a:xfrm>
            <a:off x="5532025" y="1827100"/>
            <a:ext cx="825000" cy="31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신청자 리스트 </a:t>
            </a:r>
            <a:endParaRPr b="1" sz="800"/>
          </a:p>
        </p:txBody>
      </p:sp>
      <p:graphicFrame>
        <p:nvGraphicFramePr>
          <p:cNvPr id="1290" name="Google Shape;1290;p59"/>
          <p:cNvGraphicFramePr/>
          <p:nvPr/>
        </p:nvGraphicFramePr>
        <p:xfrm>
          <a:off x="1849780" y="27885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66450"/>
                <a:gridCol w="676150"/>
                <a:gridCol w="676150"/>
                <a:gridCol w="676150"/>
              </a:tblGrid>
              <a:tr h="2246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신청리스트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25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sng">
                          <a:solidFill>
                            <a:srgbClr val="3C78D8"/>
                          </a:solidFill>
                        </a:rPr>
                        <a:t>황우주</a:t>
                      </a:r>
                      <a:endParaRPr b="1" sz="700" u="sng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수락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거절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5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강예서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수락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거절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5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김혜나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수락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거절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5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강준상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팀원 거절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25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남궁민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수락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거절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5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현빈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팀원 완료(수락시)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250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...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291" name="Google Shape;1291;p59"/>
          <p:cNvCxnSpPr>
            <a:stCxn id="1289" idx="1"/>
          </p:cNvCxnSpPr>
          <p:nvPr/>
        </p:nvCxnSpPr>
        <p:spPr>
          <a:xfrm flipH="1">
            <a:off x="3655525" y="1984750"/>
            <a:ext cx="1876500" cy="94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2" name="Google Shape;1292;p59"/>
          <p:cNvSpPr txBox="1"/>
          <p:nvPr/>
        </p:nvSpPr>
        <p:spPr>
          <a:xfrm>
            <a:off x="4257975" y="2472350"/>
            <a:ext cx="8250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Click</a:t>
            </a:r>
            <a:endParaRPr sz="700"/>
          </a:p>
        </p:txBody>
      </p:sp>
      <p:sp>
        <p:nvSpPr>
          <p:cNvPr id="1293" name="Google Shape;1293;p59"/>
          <p:cNvSpPr txBox="1"/>
          <p:nvPr/>
        </p:nvSpPr>
        <p:spPr>
          <a:xfrm>
            <a:off x="4485025" y="3746550"/>
            <a:ext cx="8250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거절했을 경우</a:t>
            </a:r>
            <a:endParaRPr sz="700"/>
          </a:p>
        </p:txBody>
      </p:sp>
      <p:cxnSp>
        <p:nvCxnSpPr>
          <p:cNvPr id="1294" name="Google Shape;1294;p59"/>
          <p:cNvCxnSpPr/>
          <p:nvPr/>
        </p:nvCxnSpPr>
        <p:spPr>
          <a:xfrm>
            <a:off x="3985500" y="4374569"/>
            <a:ext cx="47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5" name="Google Shape;1295;p59"/>
          <p:cNvCxnSpPr/>
          <p:nvPr/>
        </p:nvCxnSpPr>
        <p:spPr>
          <a:xfrm>
            <a:off x="3985500" y="3891944"/>
            <a:ext cx="47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6" name="Google Shape;1296;p59"/>
          <p:cNvSpPr txBox="1"/>
          <p:nvPr/>
        </p:nvSpPr>
        <p:spPr>
          <a:xfrm>
            <a:off x="4485025" y="4226400"/>
            <a:ext cx="10470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팀원 수락</a:t>
            </a:r>
            <a:r>
              <a:rPr lang="en-US" sz="700"/>
              <a:t>했을 경우</a:t>
            </a:r>
            <a:endParaRPr sz="700"/>
          </a:p>
        </p:txBody>
      </p:sp>
      <p:sp>
        <p:nvSpPr>
          <p:cNvPr id="1297" name="Google Shape;1297;p59"/>
          <p:cNvSpPr txBox="1"/>
          <p:nvPr/>
        </p:nvSpPr>
        <p:spPr>
          <a:xfrm>
            <a:off x="1722025" y="1143000"/>
            <a:ext cx="1152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</a:rPr>
              <a:t>내가 만든 스터디</a:t>
            </a:r>
            <a:endParaRPr b="1" sz="800">
              <a:solidFill>
                <a:schemeClr val="dk1"/>
              </a:solidFill>
            </a:endParaRPr>
          </a:p>
        </p:txBody>
      </p:sp>
      <p:grpSp>
        <p:nvGrpSpPr>
          <p:cNvPr id="1298" name="Google Shape;1298;p59"/>
          <p:cNvGrpSpPr/>
          <p:nvPr/>
        </p:nvGrpSpPr>
        <p:grpSpPr>
          <a:xfrm>
            <a:off x="4670043" y="2237959"/>
            <a:ext cx="2289515" cy="1308044"/>
            <a:chOff x="656562" y="149498"/>
            <a:chExt cx="3858300" cy="2667300"/>
          </a:xfrm>
        </p:grpSpPr>
        <p:sp>
          <p:nvSpPr>
            <p:cNvPr id="1299" name="Google Shape;1299;p59"/>
            <p:cNvSpPr/>
            <p:nvPr/>
          </p:nvSpPr>
          <p:spPr>
            <a:xfrm>
              <a:off x="656562" y="149498"/>
              <a:ext cx="3858300" cy="2667300"/>
            </a:xfrm>
            <a:prstGeom prst="roundRect">
              <a:avLst>
                <a:gd fmla="val 1508" name="adj"/>
              </a:avLst>
            </a:prstGeom>
            <a:solidFill>
              <a:srgbClr val="7F7F7F"/>
            </a:solidFill>
            <a:ln cap="flat" cmpd="sng" w="9525">
              <a:solidFill>
                <a:srgbClr val="3333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6100" lIns="65300" spcFirstLastPara="1" rIns="65300" wrap="square" tIns="26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웹 페이지의 메세지</a:t>
              </a:r>
              <a:endPara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9"/>
            <p:cNvSpPr/>
            <p:nvPr/>
          </p:nvSpPr>
          <p:spPr>
            <a:xfrm>
              <a:off x="690573" y="504296"/>
              <a:ext cx="3789900" cy="223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333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16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9"/>
            <p:cNvSpPr/>
            <p:nvPr/>
          </p:nvSpPr>
          <p:spPr>
            <a:xfrm>
              <a:off x="4425849" y="326482"/>
              <a:ext cx="80285" cy="88604"/>
            </a:xfrm>
            <a:custGeom>
              <a:rect b="b" l="l" r="r" t="t"/>
              <a:pathLst>
                <a:path extrusionOk="0" h="241" w="246">
                  <a:moveTo>
                    <a:pt x="12" y="15"/>
                  </a:moveTo>
                  <a:cubicBezTo>
                    <a:pt x="0" y="26"/>
                    <a:pt x="0" y="45"/>
                    <a:pt x="12" y="56"/>
                  </a:cubicBezTo>
                  <a:lnTo>
                    <a:pt x="80" y="122"/>
                  </a:lnTo>
                  <a:lnTo>
                    <a:pt x="12" y="188"/>
                  </a:lnTo>
                  <a:cubicBezTo>
                    <a:pt x="0" y="199"/>
                    <a:pt x="0" y="218"/>
                    <a:pt x="12" y="229"/>
                  </a:cubicBezTo>
                  <a:cubicBezTo>
                    <a:pt x="24" y="241"/>
                    <a:pt x="44" y="241"/>
                    <a:pt x="56" y="229"/>
                  </a:cubicBezTo>
                  <a:lnTo>
                    <a:pt x="123" y="165"/>
                  </a:lnTo>
                  <a:lnTo>
                    <a:pt x="190" y="229"/>
                  </a:lnTo>
                  <a:cubicBezTo>
                    <a:pt x="202" y="241"/>
                    <a:pt x="222" y="241"/>
                    <a:pt x="234" y="229"/>
                  </a:cubicBezTo>
                  <a:cubicBezTo>
                    <a:pt x="246" y="218"/>
                    <a:pt x="246" y="199"/>
                    <a:pt x="234" y="188"/>
                  </a:cubicBezTo>
                  <a:lnTo>
                    <a:pt x="167" y="122"/>
                  </a:lnTo>
                  <a:lnTo>
                    <a:pt x="234" y="56"/>
                  </a:lnTo>
                  <a:cubicBezTo>
                    <a:pt x="246" y="45"/>
                    <a:pt x="246" y="26"/>
                    <a:pt x="234" y="15"/>
                  </a:cubicBezTo>
                  <a:cubicBezTo>
                    <a:pt x="222" y="3"/>
                    <a:pt x="202" y="3"/>
                    <a:pt x="190" y="15"/>
                  </a:cubicBezTo>
                  <a:lnTo>
                    <a:pt x="123" y="79"/>
                  </a:lnTo>
                  <a:lnTo>
                    <a:pt x="56" y="15"/>
                  </a:lnTo>
                  <a:cubicBezTo>
                    <a:pt x="41" y="0"/>
                    <a:pt x="26" y="3"/>
                    <a:pt x="12" y="15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1450" lIns="82925" spcFirstLastPara="1" rIns="82925" wrap="square" tIns="41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16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2" name="Google Shape;1302;p59"/>
          <p:cNvSpPr txBox="1"/>
          <p:nvPr/>
        </p:nvSpPr>
        <p:spPr>
          <a:xfrm>
            <a:off x="5181175" y="2789838"/>
            <a:ext cx="1526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신청자</a:t>
            </a:r>
            <a:r>
              <a:rPr lang="en-US" sz="900"/>
              <a:t> 개인정보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1303" name="Google Shape;1303;p59"/>
          <p:cNvCxnSpPr/>
          <p:nvPr/>
        </p:nvCxnSpPr>
        <p:spPr>
          <a:xfrm flipH="1" rot="10800000">
            <a:off x="2378125" y="2960195"/>
            <a:ext cx="2312100" cy="180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4" name="Google Shape;1304;p59"/>
          <p:cNvSpPr/>
          <p:nvPr/>
        </p:nvSpPr>
        <p:spPr>
          <a:xfrm>
            <a:off x="5719975" y="4261896"/>
            <a:ext cx="825000" cy="315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모집종료</a:t>
            </a:r>
            <a:endParaRPr b="1" sz="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9" name="Google Shape;1309;p60"/>
          <p:cNvCxnSpPr/>
          <p:nvPr/>
        </p:nvCxnSpPr>
        <p:spPr>
          <a:xfrm>
            <a:off x="41464" y="95082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310" name="Google Shape;1310;p60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My-page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Mypage-sub3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11" name="Google Shape;1311;p60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관심스터디 </a:t>
                      </a:r>
                      <a:r>
                        <a:rPr lang="en-US" sz="700"/>
                        <a:t>= 즐겨찾기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2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312" name="Google Shape;1312;p60"/>
          <p:cNvGrpSpPr/>
          <p:nvPr/>
        </p:nvGrpSpPr>
        <p:grpSpPr>
          <a:xfrm>
            <a:off x="393265" y="437025"/>
            <a:ext cx="4840800" cy="564900"/>
            <a:chOff x="357422" y="437025"/>
            <a:chExt cx="4840800" cy="564900"/>
          </a:xfrm>
        </p:grpSpPr>
        <p:sp>
          <p:nvSpPr>
            <p:cNvPr id="1313" name="Google Shape;1313;p60"/>
            <p:cNvSpPr txBox="1"/>
            <p:nvPr/>
          </p:nvSpPr>
          <p:spPr>
            <a:xfrm>
              <a:off x="357422" y="437025"/>
              <a:ext cx="48408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LOGO</a:t>
              </a:r>
              <a:endParaRPr/>
            </a:p>
          </p:txBody>
        </p:sp>
        <p:sp>
          <p:nvSpPr>
            <p:cNvPr id="1314" name="Google Shape;1314;p60"/>
            <p:cNvSpPr/>
            <p:nvPr/>
          </p:nvSpPr>
          <p:spPr>
            <a:xfrm>
              <a:off x="1096490" y="497000"/>
              <a:ext cx="2913600" cy="30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Hola! 스페인어를  잘하고 싶다면?</a:t>
              </a:r>
              <a:endParaRPr sz="900"/>
            </a:p>
          </p:txBody>
        </p:sp>
        <p:pic>
          <p:nvPicPr>
            <p:cNvPr id="1315" name="Google Shape;1315;p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12773" y="560727"/>
              <a:ext cx="171900" cy="171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16" name="Google Shape;1316;p60"/>
            <p:cNvGrpSpPr/>
            <p:nvPr/>
          </p:nvGrpSpPr>
          <p:grpSpPr>
            <a:xfrm>
              <a:off x="4329317" y="497182"/>
              <a:ext cx="839100" cy="266180"/>
              <a:chOff x="4221721" y="497182"/>
              <a:chExt cx="839100" cy="266180"/>
            </a:xfrm>
          </p:grpSpPr>
          <p:sp>
            <p:nvSpPr>
              <p:cNvPr id="1317" name="Google Shape;1317;p60"/>
              <p:cNvSpPr/>
              <p:nvPr/>
            </p:nvSpPr>
            <p:spPr>
              <a:xfrm>
                <a:off x="4266522" y="530563"/>
                <a:ext cx="721200" cy="232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318" name="Google Shape;1318;p60"/>
              <p:cNvSpPr txBox="1"/>
              <p:nvPr/>
            </p:nvSpPr>
            <p:spPr>
              <a:xfrm>
                <a:off x="4221721" y="497182"/>
                <a:ext cx="8391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</a:rPr>
                  <a:t>스터디개설하기 </a:t>
                </a:r>
                <a:endParaRPr/>
              </a:p>
            </p:txBody>
          </p:sp>
        </p:grpSp>
      </p:grpSp>
      <p:sp>
        <p:nvSpPr>
          <p:cNvPr id="1319" name="Google Shape;1319;p60"/>
          <p:cNvSpPr txBox="1"/>
          <p:nvPr/>
        </p:nvSpPr>
        <p:spPr>
          <a:xfrm>
            <a:off x="5032420" y="491100"/>
            <a:ext cx="169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    </a:t>
            </a:r>
            <a:r>
              <a:rPr lang="en-US" sz="700">
                <a:solidFill>
                  <a:schemeClr val="dk1"/>
                </a:solidFill>
              </a:rPr>
              <a:t>~~~~님 오늘도 열공~!~!~!~^_^</a:t>
            </a:r>
            <a:endParaRPr sz="700"/>
          </a:p>
        </p:txBody>
      </p:sp>
      <p:sp>
        <p:nvSpPr>
          <p:cNvPr id="1320" name="Google Shape;1320;p60"/>
          <p:cNvSpPr/>
          <p:nvPr/>
        </p:nvSpPr>
        <p:spPr>
          <a:xfrm>
            <a:off x="41475" y="950825"/>
            <a:ext cx="1450800" cy="4155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60"/>
          <p:cNvSpPr txBox="1"/>
          <p:nvPr/>
        </p:nvSpPr>
        <p:spPr>
          <a:xfrm>
            <a:off x="53525" y="1101400"/>
            <a:ext cx="1499400" cy="1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내 정보 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나의 스터디룸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내가 만든 스터디 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rgbClr val="1155CC"/>
                </a:solidFill>
              </a:rPr>
              <a:t>관심 스터디</a:t>
            </a:r>
            <a:endParaRPr b="1" sz="115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내가 쓴 글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1:1 문의</a:t>
            </a:r>
            <a:endParaRPr b="1" sz="1150"/>
          </a:p>
        </p:txBody>
      </p:sp>
      <p:sp>
        <p:nvSpPr>
          <p:cNvPr id="1322" name="Google Shape;1322;p60"/>
          <p:cNvSpPr/>
          <p:nvPr/>
        </p:nvSpPr>
        <p:spPr>
          <a:xfrm>
            <a:off x="3559395" y="2858394"/>
            <a:ext cx="11826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60"/>
          <p:cNvSpPr/>
          <p:nvPr/>
        </p:nvSpPr>
        <p:spPr>
          <a:xfrm>
            <a:off x="3528556" y="1608075"/>
            <a:ext cx="1565700" cy="11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60"/>
          <p:cNvSpPr/>
          <p:nvPr/>
        </p:nvSpPr>
        <p:spPr>
          <a:xfrm>
            <a:off x="3559385" y="2956667"/>
            <a:ext cx="15348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60"/>
          <p:cNvSpPr/>
          <p:nvPr/>
        </p:nvSpPr>
        <p:spPr>
          <a:xfrm>
            <a:off x="5255231" y="2858394"/>
            <a:ext cx="11826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60"/>
          <p:cNvSpPr/>
          <p:nvPr/>
        </p:nvSpPr>
        <p:spPr>
          <a:xfrm>
            <a:off x="5224391" y="1608075"/>
            <a:ext cx="1565700" cy="11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60"/>
          <p:cNvSpPr/>
          <p:nvPr/>
        </p:nvSpPr>
        <p:spPr>
          <a:xfrm>
            <a:off x="5255221" y="2956667"/>
            <a:ext cx="15348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60"/>
          <p:cNvSpPr/>
          <p:nvPr/>
        </p:nvSpPr>
        <p:spPr>
          <a:xfrm>
            <a:off x="1848602" y="2858394"/>
            <a:ext cx="11826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60"/>
          <p:cNvSpPr/>
          <p:nvPr/>
        </p:nvSpPr>
        <p:spPr>
          <a:xfrm>
            <a:off x="1817762" y="1608075"/>
            <a:ext cx="1565700" cy="11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60"/>
          <p:cNvSpPr/>
          <p:nvPr/>
        </p:nvSpPr>
        <p:spPr>
          <a:xfrm>
            <a:off x="1848592" y="2956667"/>
            <a:ext cx="15348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60"/>
          <p:cNvSpPr/>
          <p:nvPr/>
        </p:nvSpPr>
        <p:spPr>
          <a:xfrm>
            <a:off x="3559395" y="4458602"/>
            <a:ext cx="11826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60"/>
          <p:cNvSpPr/>
          <p:nvPr/>
        </p:nvSpPr>
        <p:spPr>
          <a:xfrm>
            <a:off x="3528556" y="3208283"/>
            <a:ext cx="1565700" cy="11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60"/>
          <p:cNvSpPr/>
          <p:nvPr/>
        </p:nvSpPr>
        <p:spPr>
          <a:xfrm>
            <a:off x="3559385" y="4556875"/>
            <a:ext cx="15348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60"/>
          <p:cNvSpPr/>
          <p:nvPr/>
        </p:nvSpPr>
        <p:spPr>
          <a:xfrm>
            <a:off x="5255231" y="4458602"/>
            <a:ext cx="11826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60"/>
          <p:cNvSpPr/>
          <p:nvPr/>
        </p:nvSpPr>
        <p:spPr>
          <a:xfrm>
            <a:off x="5224391" y="3208283"/>
            <a:ext cx="1565700" cy="11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60"/>
          <p:cNvSpPr/>
          <p:nvPr/>
        </p:nvSpPr>
        <p:spPr>
          <a:xfrm>
            <a:off x="5255221" y="4556875"/>
            <a:ext cx="15348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60"/>
          <p:cNvSpPr/>
          <p:nvPr/>
        </p:nvSpPr>
        <p:spPr>
          <a:xfrm>
            <a:off x="1848602" y="4458602"/>
            <a:ext cx="11826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60"/>
          <p:cNvSpPr/>
          <p:nvPr/>
        </p:nvSpPr>
        <p:spPr>
          <a:xfrm>
            <a:off x="1817762" y="3208283"/>
            <a:ext cx="1565700" cy="11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60"/>
          <p:cNvSpPr/>
          <p:nvPr/>
        </p:nvSpPr>
        <p:spPr>
          <a:xfrm>
            <a:off x="1848592" y="4556875"/>
            <a:ext cx="1534800" cy="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60"/>
          <p:cNvSpPr txBox="1"/>
          <p:nvPr/>
        </p:nvSpPr>
        <p:spPr>
          <a:xfrm>
            <a:off x="1650900" y="1143000"/>
            <a:ext cx="1152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</a:rPr>
              <a:t>나의 관심 스터디</a:t>
            </a:r>
            <a:endParaRPr b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5" name="Google Shape;1345;p61"/>
          <p:cNvCxnSpPr/>
          <p:nvPr/>
        </p:nvCxnSpPr>
        <p:spPr>
          <a:xfrm>
            <a:off x="41464" y="95082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346" name="Google Shape;1346;p61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My-page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Mypage-main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47" name="Google Shape;1347;p61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자신이 자유게시판에 쓴 글을 모아서 볼 수 있으며, 글 수정 및 삭제 가능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348" name="Google Shape;1348;p61"/>
          <p:cNvGrpSpPr/>
          <p:nvPr/>
        </p:nvGrpSpPr>
        <p:grpSpPr>
          <a:xfrm>
            <a:off x="393273" y="437025"/>
            <a:ext cx="4810987" cy="564900"/>
            <a:chOff x="357430" y="437025"/>
            <a:chExt cx="4810987" cy="564900"/>
          </a:xfrm>
        </p:grpSpPr>
        <p:sp>
          <p:nvSpPr>
            <p:cNvPr id="1349" name="Google Shape;1349;p61"/>
            <p:cNvSpPr txBox="1"/>
            <p:nvPr/>
          </p:nvSpPr>
          <p:spPr>
            <a:xfrm>
              <a:off x="357430" y="437025"/>
              <a:ext cx="39720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LOGO</a:t>
              </a:r>
              <a:endParaRPr/>
            </a:p>
          </p:txBody>
        </p:sp>
        <p:sp>
          <p:nvSpPr>
            <p:cNvPr id="1350" name="Google Shape;1350;p61"/>
            <p:cNvSpPr/>
            <p:nvPr/>
          </p:nvSpPr>
          <p:spPr>
            <a:xfrm>
              <a:off x="1096490" y="497000"/>
              <a:ext cx="2913600" cy="30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Hola! 스페인어를  잘하고 싶다면?</a:t>
              </a:r>
              <a:endParaRPr sz="900"/>
            </a:p>
          </p:txBody>
        </p:sp>
        <p:pic>
          <p:nvPicPr>
            <p:cNvPr id="1351" name="Google Shape;1351;p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12773" y="560727"/>
              <a:ext cx="171900" cy="171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52" name="Google Shape;1352;p61"/>
            <p:cNvGrpSpPr/>
            <p:nvPr/>
          </p:nvGrpSpPr>
          <p:grpSpPr>
            <a:xfrm>
              <a:off x="4329317" y="497182"/>
              <a:ext cx="839100" cy="266180"/>
              <a:chOff x="4221721" y="497182"/>
              <a:chExt cx="839100" cy="266180"/>
            </a:xfrm>
          </p:grpSpPr>
          <p:sp>
            <p:nvSpPr>
              <p:cNvPr id="1353" name="Google Shape;1353;p61"/>
              <p:cNvSpPr/>
              <p:nvPr/>
            </p:nvSpPr>
            <p:spPr>
              <a:xfrm>
                <a:off x="4266522" y="530563"/>
                <a:ext cx="721200" cy="232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354" name="Google Shape;1354;p61"/>
              <p:cNvSpPr txBox="1"/>
              <p:nvPr/>
            </p:nvSpPr>
            <p:spPr>
              <a:xfrm>
                <a:off x="4221721" y="497182"/>
                <a:ext cx="8391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</a:rPr>
                  <a:t>스터디개설하기 </a:t>
                </a:r>
                <a:endParaRPr/>
              </a:p>
            </p:txBody>
          </p:sp>
        </p:grpSp>
      </p:grpSp>
      <p:sp>
        <p:nvSpPr>
          <p:cNvPr id="1355" name="Google Shape;1355;p61"/>
          <p:cNvSpPr txBox="1"/>
          <p:nvPr>
            <p:ph idx="4294967295" type="body"/>
          </p:nvPr>
        </p:nvSpPr>
        <p:spPr>
          <a:xfrm>
            <a:off x="1653225" y="1131700"/>
            <a:ext cx="1786500" cy="34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300"/>
              <a:t>내가 쓴 글</a:t>
            </a:r>
            <a:endParaRPr sz="1300"/>
          </a:p>
        </p:txBody>
      </p:sp>
      <p:sp>
        <p:nvSpPr>
          <p:cNvPr id="1356" name="Google Shape;1356;p61"/>
          <p:cNvSpPr txBox="1"/>
          <p:nvPr/>
        </p:nvSpPr>
        <p:spPr>
          <a:xfrm>
            <a:off x="5040413" y="491100"/>
            <a:ext cx="2175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    자유게시판  나의스터디룸   로그아웃 </a:t>
            </a:r>
            <a:endParaRPr sz="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 </a:t>
            </a:r>
            <a:r>
              <a:rPr lang="en-US" sz="700">
                <a:solidFill>
                  <a:schemeClr val="dk1"/>
                </a:solidFill>
              </a:rPr>
              <a:t>~~~~님 오늘도 열공~!~!~!~^_^</a:t>
            </a:r>
            <a:endParaRPr sz="700"/>
          </a:p>
        </p:txBody>
      </p:sp>
      <p:sp>
        <p:nvSpPr>
          <p:cNvPr id="1357" name="Google Shape;1357;p61"/>
          <p:cNvSpPr/>
          <p:nvPr/>
        </p:nvSpPr>
        <p:spPr>
          <a:xfrm>
            <a:off x="24443" y="950825"/>
            <a:ext cx="1450800" cy="4155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61"/>
          <p:cNvSpPr txBox="1"/>
          <p:nvPr/>
        </p:nvSpPr>
        <p:spPr>
          <a:xfrm>
            <a:off x="53525" y="1101400"/>
            <a:ext cx="1499400" cy="22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내 정보 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나의 스터디룸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신청내역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관심 스터디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rgbClr val="1155CC"/>
                </a:solidFill>
              </a:rPr>
              <a:t>내가 쓴 글</a:t>
            </a:r>
            <a:endParaRPr b="1" sz="115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1:1 문의</a:t>
            </a:r>
            <a:endParaRPr b="1" sz="1150"/>
          </a:p>
        </p:txBody>
      </p:sp>
      <p:graphicFrame>
        <p:nvGraphicFramePr>
          <p:cNvPr id="1359" name="Google Shape;1359;p61"/>
          <p:cNvGraphicFramePr/>
          <p:nvPr/>
        </p:nvGraphicFramePr>
        <p:xfrm>
          <a:off x="1653232" y="16856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552475"/>
                <a:gridCol w="581450"/>
                <a:gridCol w="2121550"/>
                <a:gridCol w="750300"/>
                <a:gridCol w="604175"/>
                <a:gridCol w="602200"/>
              </a:tblGrid>
              <a:tr h="25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번호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말머리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조회수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추천수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5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정보공유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262626"/>
                          </a:solidFill>
                        </a:rPr>
                        <a:t> </a:t>
                      </a: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토익 LC 꿀팁 공유합니다!! 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[40]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305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102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4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정보공유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정처기 합격했습니다~~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[19]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402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93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3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정보공유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기타 악보공유해요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[6]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206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75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2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질문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집중이 잘 안될때 어떻게 하시나요?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[32]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402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93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정보공유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강남 조용한 카페 추천합니다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[5]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206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75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360" name="Google Shape;1360;p61"/>
          <p:cNvGrpSpPr/>
          <p:nvPr/>
        </p:nvGrpSpPr>
        <p:grpSpPr>
          <a:xfrm>
            <a:off x="4848777" y="1353400"/>
            <a:ext cx="2016600" cy="209400"/>
            <a:chOff x="1096484" y="649400"/>
            <a:chExt cx="2016600" cy="209400"/>
          </a:xfrm>
        </p:grpSpPr>
        <p:sp>
          <p:nvSpPr>
            <p:cNvPr id="1361" name="Google Shape;1361;p61"/>
            <p:cNvSpPr/>
            <p:nvPr/>
          </p:nvSpPr>
          <p:spPr>
            <a:xfrm>
              <a:off x="1096484" y="649400"/>
              <a:ext cx="2016600" cy="209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pic>
          <p:nvPicPr>
            <p:cNvPr id="1362" name="Google Shape;1362;p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07189" y="693505"/>
              <a:ext cx="118970" cy="1189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3" name="Google Shape;1363;p61"/>
          <p:cNvGrpSpPr/>
          <p:nvPr/>
        </p:nvGrpSpPr>
        <p:grpSpPr>
          <a:xfrm>
            <a:off x="4043389" y="4692423"/>
            <a:ext cx="922569" cy="178460"/>
            <a:chOff x="2910416" y="4121556"/>
            <a:chExt cx="922569" cy="196304"/>
          </a:xfrm>
        </p:grpSpPr>
        <p:sp>
          <p:nvSpPr>
            <p:cNvPr id="1364" name="Google Shape;1364;p61"/>
            <p:cNvSpPr/>
            <p:nvPr/>
          </p:nvSpPr>
          <p:spPr>
            <a:xfrm>
              <a:off x="3277964" y="4125810"/>
              <a:ext cx="189600" cy="1896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61"/>
            <p:cNvSpPr/>
            <p:nvPr/>
          </p:nvSpPr>
          <p:spPr>
            <a:xfrm>
              <a:off x="3628985" y="4121960"/>
              <a:ext cx="2040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61"/>
            <p:cNvSpPr/>
            <p:nvPr/>
          </p:nvSpPr>
          <p:spPr>
            <a:xfrm>
              <a:off x="2910416" y="4121556"/>
              <a:ext cx="2040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1" name="Google Shape;1371;p62"/>
          <p:cNvCxnSpPr/>
          <p:nvPr/>
        </p:nvCxnSpPr>
        <p:spPr>
          <a:xfrm>
            <a:off x="41464" y="95082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372" name="Google Shape;1372;p62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My-page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Mypage-sub_1:1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관리자에게 1대1문의 목록 보여주는 페이지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73" name="Google Shape;1373;p62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2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374" name="Google Shape;1374;p62"/>
          <p:cNvGrpSpPr/>
          <p:nvPr/>
        </p:nvGrpSpPr>
        <p:grpSpPr>
          <a:xfrm>
            <a:off x="393265" y="437025"/>
            <a:ext cx="4840800" cy="564900"/>
            <a:chOff x="357422" y="437025"/>
            <a:chExt cx="4840800" cy="564900"/>
          </a:xfrm>
        </p:grpSpPr>
        <p:sp>
          <p:nvSpPr>
            <p:cNvPr id="1375" name="Google Shape;1375;p62"/>
            <p:cNvSpPr txBox="1"/>
            <p:nvPr/>
          </p:nvSpPr>
          <p:spPr>
            <a:xfrm>
              <a:off x="357422" y="437025"/>
              <a:ext cx="48408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LOGO</a:t>
              </a:r>
              <a:endParaRPr/>
            </a:p>
          </p:txBody>
        </p:sp>
        <p:sp>
          <p:nvSpPr>
            <p:cNvPr id="1376" name="Google Shape;1376;p62"/>
            <p:cNvSpPr/>
            <p:nvPr/>
          </p:nvSpPr>
          <p:spPr>
            <a:xfrm>
              <a:off x="1096490" y="497000"/>
              <a:ext cx="2913600" cy="30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Hola! 스페인어를  잘하고 싶다면?</a:t>
              </a:r>
              <a:endParaRPr sz="900"/>
            </a:p>
          </p:txBody>
        </p:sp>
        <p:pic>
          <p:nvPicPr>
            <p:cNvPr id="1377" name="Google Shape;1377;p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12773" y="560727"/>
              <a:ext cx="171900" cy="171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78" name="Google Shape;1378;p62"/>
            <p:cNvGrpSpPr/>
            <p:nvPr/>
          </p:nvGrpSpPr>
          <p:grpSpPr>
            <a:xfrm>
              <a:off x="4329317" y="497182"/>
              <a:ext cx="839100" cy="266180"/>
              <a:chOff x="4221721" y="497182"/>
              <a:chExt cx="839100" cy="266180"/>
            </a:xfrm>
          </p:grpSpPr>
          <p:sp>
            <p:nvSpPr>
              <p:cNvPr id="1379" name="Google Shape;1379;p62"/>
              <p:cNvSpPr/>
              <p:nvPr/>
            </p:nvSpPr>
            <p:spPr>
              <a:xfrm>
                <a:off x="4266522" y="530563"/>
                <a:ext cx="721200" cy="232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380" name="Google Shape;1380;p62"/>
              <p:cNvSpPr txBox="1"/>
              <p:nvPr/>
            </p:nvSpPr>
            <p:spPr>
              <a:xfrm>
                <a:off x="4221721" y="497182"/>
                <a:ext cx="8391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</a:rPr>
                  <a:t>스터디개설하기 </a:t>
                </a:r>
                <a:endParaRPr/>
              </a:p>
            </p:txBody>
          </p:sp>
        </p:grpSp>
      </p:grpSp>
      <p:sp>
        <p:nvSpPr>
          <p:cNvPr id="1381" name="Google Shape;1381;p62"/>
          <p:cNvSpPr txBox="1"/>
          <p:nvPr/>
        </p:nvSpPr>
        <p:spPr>
          <a:xfrm>
            <a:off x="5032420" y="491100"/>
            <a:ext cx="169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    </a:t>
            </a:r>
            <a:r>
              <a:rPr lang="en-US" sz="700">
                <a:solidFill>
                  <a:schemeClr val="dk1"/>
                </a:solidFill>
              </a:rPr>
              <a:t>~~~~님 오늘도 열공~!~!~!~^_^</a:t>
            </a:r>
            <a:endParaRPr sz="700"/>
          </a:p>
        </p:txBody>
      </p:sp>
      <p:sp>
        <p:nvSpPr>
          <p:cNvPr id="1382" name="Google Shape;1382;p62"/>
          <p:cNvSpPr/>
          <p:nvPr/>
        </p:nvSpPr>
        <p:spPr>
          <a:xfrm>
            <a:off x="41475" y="950825"/>
            <a:ext cx="1450800" cy="4155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62"/>
          <p:cNvSpPr txBox="1"/>
          <p:nvPr/>
        </p:nvSpPr>
        <p:spPr>
          <a:xfrm>
            <a:off x="53525" y="1101400"/>
            <a:ext cx="1499400" cy="1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내 정보 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나의 스터디룸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내가 만든 스터디 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관심 스터디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내가 쓴 글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rgbClr val="1155CC"/>
                </a:solidFill>
              </a:rPr>
              <a:t>1:1 문의</a:t>
            </a:r>
            <a:endParaRPr b="1" sz="1150">
              <a:solidFill>
                <a:srgbClr val="1155CC"/>
              </a:solidFill>
            </a:endParaRPr>
          </a:p>
        </p:txBody>
      </p:sp>
      <p:sp>
        <p:nvSpPr>
          <p:cNvPr id="1384" name="Google Shape;1384;p62"/>
          <p:cNvSpPr txBox="1"/>
          <p:nvPr/>
        </p:nvSpPr>
        <p:spPr>
          <a:xfrm>
            <a:off x="1650900" y="1143000"/>
            <a:ext cx="1152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</a:rPr>
              <a:t>1:1 문의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385" name="Google Shape;1385;p62"/>
          <p:cNvSpPr/>
          <p:nvPr/>
        </p:nvSpPr>
        <p:spPr>
          <a:xfrm>
            <a:off x="5507323" y="1366322"/>
            <a:ext cx="1222200" cy="225900"/>
          </a:xfrm>
          <a:prstGeom prst="rect">
            <a:avLst/>
          </a:prstGeom>
          <a:solidFill>
            <a:srgbClr val="0C0C0C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</a:rPr>
              <a:t>1:1 질문 등록하기</a:t>
            </a:r>
            <a:endParaRPr sz="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6" name="Google Shape;1386;p62"/>
          <p:cNvGraphicFramePr/>
          <p:nvPr/>
        </p:nvGraphicFramePr>
        <p:xfrm>
          <a:off x="1727869" y="17994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579150"/>
                <a:gridCol w="2054775"/>
                <a:gridCol w="778625"/>
                <a:gridCol w="955775"/>
                <a:gridCol w="633325"/>
              </a:tblGrid>
              <a:tr h="270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번호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7F7F7F"/>
                          </a:solidFill>
                        </a:rPr>
                        <a:t>질문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상태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글작성이 안돼요ㅜㅜ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신희경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대기중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2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신청버튼이 닫혀있어요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신희경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2019-01-14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대기중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3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팀원을 제외시키려면 어떻게하죠?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신희경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2019-01-15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답변완료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L</a:t>
                      </a:r>
                      <a:endParaRPr sz="7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답변입니다.</a:t>
                      </a:r>
                      <a:endParaRPr sz="700">
                        <a:solidFill>
                          <a:srgbClr val="26262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관리자</a:t>
                      </a:r>
                      <a:endParaRPr sz="7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2019-01-16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답변완료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1" name="Google Shape;1391;p63"/>
          <p:cNvCxnSpPr/>
          <p:nvPr/>
        </p:nvCxnSpPr>
        <p:spPr>
          <a:xfrm>
            <a:off x="41464" y="95082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392" name="Google Shape;1392;p63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My-page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Mypage-sub</a:t>
                      </a: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_1:1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1대1문의 등록 FORM 페이지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93" name="Google Shape;1393;p63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2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394" name="Google Shape;1394;p63"/>
          <p:cNvGrpSpPr/>
          <p:nvPr/>
        </p:nvGrpSpPr>
        <p:grpSpPr>
          <a:xfrm>
            <a:off x="393265" y="437025"/>
            <a:ext cx="4840800" cy="564900"/>
            <a:chOff x="357422" y="437025"/>
            <a:chExt cx="4840800" cy="564900"/>
          </a:xfrm>
        </p:grpSpPr>
        <p:sp>
          <p:nvSpPr>
            <p:cNvPr id="1395" name="Google Shape;1395;p63"/>
            <p:cNvSpPr txBox="1"/>
            <p:nvPr/>
          </p:nvSpPr>
          <p:spPr>
            <a:xfrm>
              <a:off x="357422" y="437025"/>
              <a:ext cx="48408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LOGO</a:t>
              </a:r>
              <a:endParaRPr/>
            </a:p>
          </p:txBody>
        </p:sp>
        <p:sp>
          <p:nvSpPr>
            <p:cNvPr id="1396" name="Google Shape;1396;p63"/>
            <p:cNvSpPr/>
            <p:nvPr/>
          </p:nvSpPr>
          <p:spPr>
            <a:xfrm>
              <a:off x="1096490" y="497000"/>
              <a:ext cx="2913600" cy="30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Hola! 스페인어를  잘하고 싶다면?</a:t>
              </a:r>
              <a:endParaRPr sz="900"/>
            </a:p>
          </p:txBody>
        </p:sp>
        <p:pic>
          <p:nvPicPr>
            <p:cNvPr id="1397" name="Google Shape;1397;p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12773" y="560727"/>
              <a:ext cx="171900" cy="171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98" name="Google Shape;1398;p63"/>
            <p:cNvGrpSpPr/>
            <p:nvPr/>
          </p:nvGrpSpPr>
          <p:grpSpPr>
            <a:xfrm>
              <a:off x="4329317" y="497182"/>
              <a:ext cx="839100" cy="266180"/>
              <a:chOff x="4221721" y="497182"/>
              <a:chExt cx="839100" cy="266180"/>
            </a:xfrm>
          </p:grpSpPr>
          <p:sp>
            <p:nvSpPr>
              <p:cNvPr id="1399" name="Google Shape;1399;p63"/>
              <p:cNvSpPr/>
              <p:nvPr/>
            </p:nvSpPr>
            <p:spPr>
              <a:xfrm>
                <a:off x="4266522" y="530563"/>
                <a:ext cx="721200" cy="232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400" name="Google Shape;1400;p63"/>
              <p:cNvSpPr txBox="1"/>
              <p:nvPr/>
            </p:nvSpPr>
            <p:spPr>
              <a:xfrm>
                <a:off x="4221721" y="497182"/>
                <a:ext cx="8391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</a:rPr>
                  <a:t>스터디개설하기 </a:t>
                </a:r>
                <a:endParaRPr/>
              </a:p>
            </p:txBody>
          </p:sp>
        </p:grpSp>
      </p:grpSp>
      <p:sp>
        <p:nvSpPr>
          <p:cNvPr id="1401" name="Google Shape;1401;p63"/>
          <p:cNvSpPr txBox="1"/>
          <p:nvPr/>
        </p:nvSpPr>
        <p:spPr>
          <a:xfrm>
            <a:off x="5032420" y="491100"/>
            <a:ext cx="169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    </a:t>
            </a:r>
            <a:r>
              <a:rPr lang="en-US" sz="700">
                <a:solidFill>
                  <a:schemeClr val="dk1"/>
                </a:solidFill>
              </a:rPr>
              <a:t>~~~~님 오늘도 열공~!~!~!~^_^</a:t>
            </a:r>
            <a:endParaRPr sz="700"/>
          </a:p>
        </p:txBody>
      </p:sp>
      <p:sp>
        <p:nvSpPr>
          <p:cNvPr id="1402" name="Google Shape;1402;p63"/>
          <p:cNvSpPr/>
          <p:nvPr/>
        </p:nvSpPr>
        <p:spPr>
          <a:xfrm>
            <a:off x="41475" y="950825"/>
            <a:ext cx="1450800" cy="4155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Google Shape;1403;p63"/>
          <p:cNvSpPr txBox="1"/>
          <p:nvPr/>
        </p:nvSpPr>
        <p:spPr>
          <a:xfrm>
            <a:off x="53525" y="1101400"/>
            <a:ext cx="1499400" cy="1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내 정보 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나의 스터디룸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내가 만든 스터디 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관심 스터디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/>
              <a:t>내가 쓴 글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rgbClr val="1155CC"/>
                </a:solidFill>
              </a:rPr>
              <a:t>1:1 문의</a:t>
            </a:r>
            <a:endParaRPr b="1" sz="1150">
              <a:solidFill>
                <a:srgbClr val="1155CC"/>
              </a:solidFill>
            </a:endParaRPr>
          </a:p>
        </p:txBody>
      </p:sp>
      <p:sp>
        <p:nvSpPr>
          <p:cNvPr id="1404" name="Google Shape;1404;p63"/>
          <p:cNvSpPr txBox="1"/>
          <p:nvPr/>
        </p:nvSpPr>
        <p:spPr>
          <a:xfrm>
            <a:off x="1650900" y="1143000"/>
            <a:ext cx="1659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</a:rPr>
              <a:t>문의 등록하기 form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405" name="Google Shape;1405;p63"/>
          <p:cNvSpPr/>
          <p:nvPr/>
        </p:nvSpPr>
        <p:spPr>
          <a:xfrm>
            <a:off x="2670927" y="1671128"/>
            <a:ext cx="1559400" cy="240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63"/>
          <p:cNvSpPr txBox="1"/>
          <p:nvPr/>
        </p:nvSpPr>
        <p:spPr>
          <a:xfrm>
            <a:off x="1788375" y="1634287"/>
            <a:ext cx="799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</a:rPr>
              <a:t>이름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1407" name="Google Shape;1407;p63"/>
          <p:cNvSpPr txBox="1"/>
          <p:nvPr/>
        </p:nvSpPr>
        <p:spPr>
          <a:xfrm>
            <a:off x="2665675" y="1640975"/>
            <a:ext cx="1559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</a:rPr>
              <a:t>이름을 입력해주세요</a:t>
            </a:r>
            <a:endParaRPr sz="750">
              <a:solidFill>
                <a:srgbClr val="666666"/>
              </a:solidFill>
            </a:endParaRPr>
          </a:p>
        </p:txBody>
      </p:sp>
      <p:sp>
        <p:nvSpPr>
          <p:cNvPr id="1408" name="Google Shape;1408;p63"/>
          <p:cNvSpPr txBox="1"/>
          <p:nvPr/>
        </p:nvSpPr>
        <p:spPr>
          <a:xfrm>
            <a:off x="1788375" y="1978930"/>
            <a:ext cx="799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</a:rPr>
              <a:t>답변받을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</a:rPr>
              <a:t>e-mail주소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1409" name="Google Shape;1409;p63"/>
          <p:cNvSpPr/>
          <p:nvPr/>
        </p:nvSpPr>
        <p:spPr>
          <a:xfrm>
            <a:off x="2670925" y="2100997"/>
            <a:ext cx="718200" cy="267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63"/>
          <p:cNvSpPr txBox="1"/>
          <p:nvPr/>
        </p:nvSpPr>
        <p:spPr>
          <a:xfrm>
            <a:off x="2670926" y="2100997"/>
            <a:ext cx="529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</a:rPr>
              <a:t>e-mail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411" name="Google Shape;1411;p63"/>
          <p:cNvSpPr/>
          <p:nvPr/>
        </p:nvSpPr>
        <p:spPr>
          <a:xfrm>
            <a:off x="3738575" y="2100972"/>
            <a:ext cx="1316100" cy="267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63"/>
          <p:cNvSpPr txBox="1"/>
          <p:nvPr/>
        </p:nvSpPr>
        <p:spPr>
          <a:xfrm>
            <a:off x="3738601" y="2100997"/>
            <a:ext cx="13161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</a:rPr>
              <a:t>직접입력                ▼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413" name="Google Shape;1413;p63"/>
          <p:cNvSpPr txBox="1"/>
          <p:nvPr/>
        </p:nvSpPr>
        <p:spPr>
          <a:xfrm>
            <a:off x="3382426" y="2037079"/>
            <a:ext cx="410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@</a:t>
            </a:r>
            <a:endParaRPr sz="1200"/>
          </a:p>
        </p:txBody>
      </p:sp>
      <p:sp>
        <p:nvSpPr>
          <p:cNvPr id="1414" name="Google Shape;1414;p63"/>
          <p:cNvSpPr/>
          <p:nvPr/>
        </p:nvSpPr>
        <p:spPr>
          <a:xfrm>
            <a:off x="2670924" y="2564289"/>
            <a:ext cx="646500" cy="267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63"/>
          <p:cNvSpPr txBox="1"/>
          <p:nvPr/>
        </p:nvSpPr>
        <p:spPr>
          <a:xfrm>
            <a:off x="2678824" y="2564314"/>
            <a:ext cx="529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</a:rPr>
              <a:t>010 ▼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416" name="Google Shape;1416;p63"/>
          <p:cNvSpPr/>
          <p:nvPr/>
        </p:nvSpPr>
        <p:spPr>
          <a:xfrm>
            <a:off x="3388976" y="2564289"/>
            <a:ext cx="1665900" cy="267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63"/>
          <p:cNvSpPr txBox="1"/>
          <p:nvPr/>
        </p:nvSpPr>
        <p:spPr>
          <a:xfrm>
            <a:off x="3388975" y="2564314"/>
            <a:ext cx="9021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</a:rPr>
              <a:t>전화번호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418" name="Google Shape;1418;p63"/>
          <p:cNvSpPr txBox="1"/>
          <p:nvPr/>
        </p:nvSpPr>
        <p:spPr>
          <a:xfrm>
            <a:off x="1788375" y="2530613"/>
            <a:ext cx="799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</a:rPr>
              <a:t>전화번호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1419" name="Google Shape;1419;p63"/>
          <p:cNvSpPr txBox="1"/>
          <p:nvPr/>
        </p:nvSpPr>
        <p:spPr>
          <a:xfrm>
            <a:off x="1788375" y="2906065"/>
            <a:ext cx="799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</a:rPr>
              <a:t>문의내용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1420" name="Google Shape;1420;p63"/>
          <p:cNvSpPr/>
          <p:nvPr/>
        </p:nvSpPr>
        <p:spPr>
          <a:xfrm>
            <a:off x="2675071" y="2995450"/>
            <a:ext cx="2669100" cy="1180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63"/>
          <p:cNvSpPr txBox="1"/>
          <p:nvPr/>
        </p:nvSpPr>
        <p:spPr>
          <a:xfrm>
            <a:off x="2707972" y="2995450"/>
            <a:ext cx="1559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</a:rPr>
              <a:t>내용</a:t>
            </a:r>
            <a:r>
              <a:rPr lang="en-US" sz="750">
                <a:solidFill>
                  <a:srgbClr val="666666"/>
                </a:solidFill>
              </a:rPr>
              <a:t>을 입력해주세요</a:t>
            </a:r>
            <a:endParaRPr sz="750">
              <a:solidFill>
                <a:srgbClr val="666666"/>
              </a:solidFill>
            </a:endParaRPr>
          </a:p>
        </p:txBody>
      </p:sp>
      <p:sp>
        <p:nvSpPr>
          <p:cNvPr id="1422" name="Google Shape;1422;p63"/>
          <p:cNvSpPr/>
          <p:nvPr/>
        </p:nvSpPr>
        <p:spPr>
          <a:xfrm>
            <a:off x="4742370" y="4411217"/>
            <a:ext cx="601800" cy="240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63"/>
          <p:cNvSpPr txBox="1"/>
          <p:nvPr/>
        </p:nvSpPr>
        <p:spPr>
          <a:xfrm>
            <a:off x="4853203" y="4393975"/>
            <a:ext cx="467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FFFFF"/>
                </a:solidFill>
              </a:rPr>
              <a:t>등록!</a:t>
            </a:r>
            <a:endParaRPr sz="750">
              <a:solidFill>
                <a:srgbClr val="FFFFFF"/>
              </a:solidFill>
            </a:endParaRPr>
          </a:p>
        </p:txBody>
      </p:sp>
      <p:sp>
        <p:nvSpPr>
          <p:cNvPr id="1424" name="Google Shape;1424;p63"/>
          <p:cNvSpPr/>
          <p:nvPr/>
        </p:nvSpPr>
        <p:spPr>
          <a:xfrm>
            <a:off x="4742370" y="4411217"/>
            <a:ext cx="601800" cy="240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63"/>
          <p:cNvSpPr txBox="1"/>
          <p:nvPr/>
        </p:nvSpPr>
        <p:spPr>
          <a:xfrm>
            <a:off x="4853203" y="4393975"/>
            <a:ext cx="467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FFFFF"/>
                </a:solidFill>
              </a:rPr>
              <a:t>등록!</a:t>
            </a:r>
            <a:endParaRPr sz="7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/>
        </p:nvSpPr>
        <p:spPr>
          <a:xfrm>
            <a:off x="1778662" y="2624828"/>
            <a:ext cx="558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FBFBF"/>
                </a:solidFill>
              </a:rPr>
              <a:t>회원가입</a:t>
            </a:r>
            <a:endParaRPr b="1" sz="40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3975268" y="1457145"/>
            <a:ext cx="1016100" cy="976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LOGO</a:t>
            </a:r>
            <a:endParaRPr b="1"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64"/>
          <p:cNvSpPr txBox="1"/>
          <p:nvPr/>
        </p:nvSpPr>
        <p:spPr>
          <a:xfrm>
            <a:off x="1778662" y="2624828"/>
            <a:ext cx="558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FBFBF"/>
                </a:solidFill>
              </a:rPr>
              <a:t>팀별 </a:t>
            </a:r>
            <a:r>
              <a:rPr b="1" lang="en-US" sz="4000">
                <a:solidFill>
                  <a:srgbClr val="BFBFBF"/>
                </a:solidFill>
              </a:rPr>
              <a:t>페이지</a:t>
            </a:r>
            <a:endParaRPr b="1" sz="4000">
              <a:solidFill>
                <a:srgbClr val="BFBFBF"/>
              </a:solidFill>
            </a:endParaRPr>
          </a:p>
        </p:txBody>
      </p:sp>
      <p:sp>
        <p:nvSpPr>
          <p:cNvPr id="1431" name="Google Shape;1431;p64"/>
          <p:cNvSpPr/>
          <p:nvPr/>
        </p:nvSpPr>
        <p:spPr>
          <a:xfrm>
            <a:off x="3975268" y="1457145"/>
            <a:ext cx="1016100" cy="976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LOGO</a:t>
            </a:r>
            <a:endParaRPr b="1"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6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스터디룸 내부 기능	</a:t>
            </a:r>
            <a:endParaRPr sz="2100"/>
          </a:p>
        </p:txBody>
      </p:sp>
      <p:sp>
        <p:nvSpPr>
          <p:cNvPr id="1437" name="Google Shape;1437;p6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900"/>
              <a:t>&gt; 일정 관련 </a:t>
            </a:r>
            <a:endParaRPr sz="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900"/>
              <a:t>일정 등록, 수정, 삭제</a:t>
            </a:r>
            <a:endParaRPr sz="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900"/>
              <a:t>가장 가까운 일정 &amp; 장소 VIEW</a:t>
            </a:r>
            <a:endParaRPr sz="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900"/>
              <a:t>&gt; 학습 관리</a:t>
            </a:r>
            <a:endParaRPr sz="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900"/>
              <a:t>목표 등록, 수정, 삭제</a:t>
            </a:r>
            <a:endParaRPr sz="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900"/>
              <a:t>목표에 따른 달성치 차트로 변환</a:t>
            </a:r>
            <a:endParaRPr sz="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900"/>
              <a:t>자료실 게시판 CRUD</a:t>
            </a:r>
            <a:endParaRPr sz="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900"/>
              <a:t>&gt; 스터디룸 관리 </a:t>
            </a:r>
            <a:endParaRPr sz="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900"/>
              <a:t>기본 정보 수정</a:t>
            </a:r>
            <a:endParaRPr sz="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900"/>
              <a:t>팀원방출 및 추가(미정)</a:t>
            </a:r>
            <a:endParaRPr sz="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2" name="Google Shape;1442;p66"/>
          <p:cNvCxnSpPr/>
          <p:nvPr/>
        </p:nvCxnSpPr>
        <p:spPr>
          <a:xfrm>
            <a:off x="41464" y="95082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43" name="Google Shape;1443;p66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My-page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Mypage-main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44" name="Google Shape;1444;p66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팀장, 팀원 전부다 개인정보페이지로 이동가능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스터디 종료 d-day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가장 가까운 날짜의 모임 예정 일정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일정 &amp; 장소 노출 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445" name="Google Shape;1445;p66"/>
          <p:cNvGrpSpPr/>
          <p:nvPr/>
        </p:nvGrpSpPr>
        <p:grpSpPr>
          <a:xfrm>
            <a:off x="393265" y="437025"/>
            <a:ext cx="4840800" cy="564900"/>
            <a:chOff x="357422" y="437025"/>
            <a:chExt cx="4840800" cy="564900"/>
          </a:xfrm>
        </p:grpSpPr>
        <p:sp>
          <p:nvSpPr>
            <p:cNvPr id="1446" name="Google Shape;1446;p66"/>
            <p:cNvSpPr txBox="1"/>
            <p:nvPr/>
          </p:nvSpPr>
          <p:spPr>
            <a:xfrm>
              <a:off x="357422" y="437025"/>
              <a:ext cx="48408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LOGO</a:t>
              </a:r>
              <a:endParaRPr/>
            </a:p>
          </p:txBody>
        </p:sp>
        <p:sp>
          <p:nvSpPr>
            <p:cNvPr id="1447" name="Google Shape;1447;p66"/>
            <p:cNvSpPr/>
            <p:nvPr/>
          </p:nvSpPr>
          <p:spPr>
            <a:xfrm>
              <a:off x="1096490" y="497000"/>
              <a:ext cx="2913600" cy="30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Hola! 스페인어를  잘하고 싶다면?</a:t>
              </a:r>
              <a:endParaRPr sz="900"/>
            </a:p>
          </p:txBody>
        </p:sp>
        <p:pic>
          <p:nvPicPr>
            <p:cNvPr id="1448" name="Google Shape;1448;p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12773" y="560727"/>
              <a:ext cx="171900" cy="171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49" name="Google Shape;1449;p66"/>
            <p:cNvGrpSpPr/>
            <p:nvPr/>
          </p:nvGrpSpPr>
          <p:grpSpPr>
            <a:xfrm>
              <a:off x="4329317" y="497182"/>
              <a:ext cx="839100" cy="266180"/>
              <a:chOff x="4221721" y="497182"/>
              <a:chExt cx="839100" cy="266180"/>
            </a:xfrm>
          </p:grpSpPr>
          <p:sp>
            <p:nvSpPr>
              <p:cNvPr id="1450" name="Google Shape;1450;p66"/>
              <p:cNvSpPr/>
              <p:nvPr/>
            </p:nvSpPr>
            <p:spPr>
              <a:xfrm>
                <a:off x="4266522" y="530563"/>
                <a:ext cx="721200" cy="232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451" name="Google Shape;1451;p66"/>
              <p:cNvSpPr txBox="1"/>
              <p:nvPr/>
            </p:nvSpPr>
            <p:spPr>
              <a:xfrm>
                <a:off x="4221721" y="497182"/>
                <a:ext cx="8391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</a:rPr>
                  <a:t>스터디개설하기 </a:t>
                </a:r>
                <a:endParaRPr/>
              </a:p>
            </p:txBody>
          </p:sp>
        </p:grpSp>
      </p:grpSp>
      <p:sp>
        <p:nvSpPr>
          <p:cNvPr id="1452" name="Google Shape;1452;p66"/>
          <p:cNvSpPr txBox="1"/>
          <p:nvPr/>
        </p:nvSpPr>
        <p:spPr>
          <a:xfrm>
            <a:off x="5032420" y="491100"/>
            <a:ext cx="169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    </a:t>
            </a:r>
            <a:r>
              <a:rPr lang="en-US" sz="700">
                <a:solidFill>
                  <a:schemeClr val="dk1"/>
                </a:solidFill>
              </a:rPr>
              <a:t>~~~~님 오늘도 열공~!~!~!~^_^</a:t>
            </a:r>
            <a:endParaRPr sz="700"/>
          </a:p>
        </p:txBody>
      </p:sp>
      <p:sp>
        <p:nvSpPr>
          <p:cNvPr id="1453" name="Google Shape;1453;p66"/>
          <p:cNvSpPr/>
          <p:nvPr/>
        </p:nvSpPr>
        <p:spPr>
          <a:xfrm>
            <a:off x="34231" y="950825"/>
            <a:ext cx="1450800" cy="4155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66"/>
          <p:cNvSpPr txBox="1"/>
          <p:nvPr/>
        </p:nvSpPr>
        <p:spPr>
          <a:xfrm>
            <a:off x="4047575" y="1146775"/>
            <a:ext cx="2613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자바 웹 프로그래머 취업 스터디</a:t>
            </a:r>
            <a:endParaRPr b="1"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600"/>
            </a:br>
            <a:r>
              <a:rPr lang="en-US" sz="800"/>
              <a:t>IT 프로그래밍 ⠂ 자바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희망지역  : 서울, 경기,  인천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인원 : 5 / 10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기간 : 2019-01-30 ~ 2019-05.31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팀장 : </a:t>
            </a:r>
            <a:r>
              <a:rPr lang="en-US" sz="800" u="sng"/>
              <a:t>김준환</a:t>
            </a:r>
            <a:endParaRPr sz="800" u="sng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팀원 : </a:t>
            </a:r>
            <a:r>
              <a:rPr lang="en-US" sz="800" u="sng"/>
              <a:t>신희경</a:t>
            </a:r>
            <a:r>
              <a:rPr lang="en-US" sz="800"/>
              <a:t>,</a:t>
            </a:r>
            <a:r>
              <a:rPr lang="en-US" sz="800" u="sng"/>
              <a:t> 김수정</a:t>
            </a:r>
            <a:r>
              <a:rPr lang="en-US" sz="800"/>
              <a:t>, </a:t>
            </a:r>
            <a:r>
              <a:rPr lang="en-US" sz="800" u="sng"/>
              <a:t>선예나</a:t>
            </a:r>
            <a:r>
              <a:rPr lang="en-US" sz="800"/>
              <a:t>, </a:t>
            </a:r>
            <a:r>
              <a:rPr lang="en-US" sz="800" u="sng"/>
              <a:t>우무현</a:t>
            </a:r>
            <a:endParaRPr sz="800" u="sng"/>
          </a:p>
        </p:txBody>
      </p:sp>
      <p:pic>
        <p:nvPicPr>
          <p:cNvPr id="1455" name="Google Shape;1455;p66"/>
          <p:cNvPicPr preferRelativeResize="0"/>
          <p:nvPr/>
        </p:nvPicPr>
        <p:blipFill rotWithShape="1">
          <a:blip r:embed="rId4">
            <a:alphaModFix amt="54000"/>
          </a:blip>
          <a:srcRect b="0" l="6607" r="26650" t="0"/>
          <a:stretch/>
        </p:blipFill>
        <p:spPr>
          <a:xfrm>
            <a:off x="1728675" y="1146775"/>
            <a:ext cx="2318901" cy="152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6" name="Google Shape;1456;p66"/>
          <p:cNvCxnSpPr/>
          <p:nvPr/>
        </p:nvCxnSpPr>
        <p:spPr>
          <a:xfrm>
            <a:off x="2049099" y="4000127"/>
            <a:ext cx="35733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7" name="Google Shape;1457;p66"/>
          <p:cNvCxnSpPr/>
          <p:nvPr/>
        </p:nvCxnSpPr>
        <p:spPr>
          <a:xfrm>
            <a:off x="2049099" y="4237777"/>
            <a:ext cx="35733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8" name="Google Shape;1458;p66"/>
          <p:cNvCxnSpPr/>
          <p:nvPr/>
        </p:nvCxnSpPr>
        <p:spPr>
          <a:xfrm>
            <a:off x="2049099" y="4500889"/>
            <a:ext cx="35733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Google Shape;1459;p66"/>
          <p:cNvCxnSpPr/>
          <p:nvPr/>
        </p:nvCxnSpPr>
        <p:spPr>
          <a:xfrm>
            <a:off x="2049099" y="4789665"/>
            <a:ext cx="35733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0" name="Google Shape;1460;p66"/>
          <p:cNvCxnSpPr/>
          <p:nvPr/>
        </p:nvCxnSpPr>
        <p:spPr>
          <a:xfrm>
            <a:off x="2049099" y="5027127"/>
            <a:ext cx="35733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1" name="Google Shape;1461;p66"/>
          <p:cNvSpPr txBox="1"/>
          <p:nvPr/>
        </p:nvSpPr>
        <p:spPr>
          <a:xfrm>
            <a:off x="1551499" y="3717877"/>
            <a:ext cx="366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신희경	우리 끝까지 잘해봐연~~~~^_^</a:t>
            </a:r>
            <a:endParaRPr sz="800"/>
          </a:p>
        </p:txBody>
      </p:sp>
      <p:sp>
        <p:nvSpPr>
          <p:cNvPr id="1462" name="Google Shape;1462;p66"/>
          <p:cNvSpPr txBox="1"/>
          <p:nvPr/>
        </p:nvSpPr>
        <p:spPr>
          <a:xfrm>
            <a:off x="1551499" y="3985177"/>
            <a:ext cx="366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김준환</a:t>
            </a:r>
            <a:r>
              <a:rPr lang="en-US" sz="800"/>
              <a:t>	이야호~~ 팀결성~~</a:t>
            </a:r>
            <a:endParaRPr sz="800"/>
          </a:p>
        </p:txBody>
      </p:sp>
      <p:sp>
        <p:nvSpPr>
          <p:cNvPr id="1463" name="Google Shape;1463;p66"/>
          <p:cNvSpPr txBox="1"/>
          <p:nvPr/>
        </p:nvSpPr>
        <p:spPr>
          <a:xfrm>
            <a:off x="1551499" y="4261252"/>
            <a:ext cx="366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우무현</a:t>
            </a:r>
            <a:r>
              <a:rPr lang="en-US" sz="800"/>
              <a:t>	난 java 왕이 될테야</a:t>
            </a:r>
            <a:endParaRPr sz="800"/>
          </a:p>
        </p:txBody>
      </p:sp>
      <p:sp>
        <p:nvSpPr>
          <p:cNvPr id="1464" name="Google Shape;1464;p66"/>
          <p:cNvSpPr txBox="1"/>
          <p:nvPr/>
        </p:nvSpPr>
        <p:spPr>
          <a:xfrm>
            <a:off x="1551499" y="4511627"/>
            <a:ext cx="366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김수정</a:t>
            </a:r>
            <a:r>
              <a:rPr lang="en-US" sz="800"/>
              <a:t>	취뽀각가가가가각ㄱ</a:t>
            </a:r>
            <a:endParaRPr sz="800"/>
          </a:p>
        </p:txBody>
      </p:sp>
      <p:sp>
        <p:nvSpPr>
          <p:cNvPr id="1465" name="Google Shape;1465;p66"/>
          <p:cNvSpPr txBox="1"/>
          <p:nvPr/>
        </p:nvSpPr>
        <p:spPr>
          <a:xfrm>
            <a:off x="1551499" y="4789677"/>
            <a:ext cx="366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선예나</a:t>
            </a:r>
            <a:r>
              <a:rPr lang="en-US" sz="800"/>
              <a:t>	ㅇ갸아가ㅏ아아가악 우리 다같이 잘해봐연!!!!!</a:t>
            </a:r>
            <a:endParaRPr sz="800"/>
          </a:p>
        </p:txBody>
      </p:sp>
      <p:sp>
        <p:nvSpPr>
          <p:cNvPr id="1466" name="Google Shape;1466;p66"/>
          <p:cNvSpPr txBox="1"/>
          <p:nvPr/>
        </p:nvSpPr>
        <p:spPr>
          <a:xfrm>
            <a:off x="28975" y="1031575"/>
            <a:ext cx="16128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&lt; StudyRoom Main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</a:t>
            </a:r>
            <a:r>
              <a:rPr b="1" lang="en-US" sz="1050">
                <a:solidFill>
                  <a:srgbClr val="1155CC"/>
                </a:solidFill>
              </a:rPr>
              <a:t>Study Home</a:t>
            </a:r>
            <a:endParaRPr b="1" sz="105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Scheduler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Achivement Rate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자료실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스터디룸 설정 </a:t>
            </a:r>
            <a:endParaRPr b="1" sz="1050">
              <a:solidFill>
                <a:schemeClr val="dk1"/>
              </a:solidFill>
            </a:endParaRPr>
          </a:p>
        </p:txBody>
      </p:sp>
      <p:pic>
        <p:nvPicPr>
          <p:cNvPr id="1467" name="Google Shape;146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1923" y="2179793"/>
            <a:ext cx="152400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8" name="Google Shape;1468;p66"/>
          <p:cNvSpPr txBox="1"/>
          <p:nvPr/>
        </p:nvSpPr>
        <p:spPr>
          <a:xfrm>
            <a:off x="5266125" y="2724138"/>
            <a:ext cx="1653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</a:rPr>
              <a:t>종료까지 D- 136~</a:t>
            </a:r>
            <a:endParaRPr b="1" sz="13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3" name="Google Shape;147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075" y="1521000"/>
            <a:ext cx="5640749" cy="3043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4" name="Google Shape;1474;p67"/>
          <p:cNvCxnSpPr/>
          <p:nvPr/>
        </p:nvCxnSpPr>
        <p:spPr>
          <a:xfrm>
            <a:off x="41464" y="95082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75" name="Google Shape;1475;p67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My-page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Mypage-main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76" name="Google Shape;1476;p67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풀캘린더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477" name="Google Shape;1477;p67"/>
          <p:cNvGrpSpPr/>
          <p:nvPr/>
        </p:nvGrpSpPr>
        <p:grpSpPr>
          <a:xfrm>
            <a:off x="393265" y="437025"/>
            <a:ext cx="4840800" cy="564900"/>
            <a:chOff x="357422" y="437025"/>
            <a:chExt cx="4840800" cy="564900"/>
          </a:xfrm>
        </p:grpSpPr>
        <p:sp>
          <p:nvSpPr>
            <p:cNvPr id="1478" name="Google Shape;1478;p67"/>
            <p:cNvSpPr txBox="1"/>
            <p:nvPr/>
          </p:nvSpPr>
          <p:spPr>
            <a:xfrm>
              <a:off x="357422" y="437025"/>
              <a:ext cx="48408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LOGO</a:t>
              </a:r>
              <a:endParaRPr/>
            </a:p>
          </p:txBody>
        </p:sp>
        <p:sp>
          <p:nvSpPr>
            <p:cNvPr id="1479" name="Google Shape;1479;p67"/>
            <p:cNvSpPr/>
            <p:nvPr/>
          </p:nvSpPr>
          <p:spPr>
            <a:xfrm>
              <a:off x="1096490" y="497000"/>
              <a:ext cx="2913600" cy="30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Hola! 스페인어를  잘하고 싶다면?</a:t>
              </a:r>
              <a:endParaRPr sz="900"/>
            </a:p>
          </p:txBody>
        </p:sp>
        <p:pic>
          <p:nvPicPr>
            <p:cNvPr id="1480" name="Google Shape;1480;p6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12773" y="560727"/>
              <a:ext cx="171900" cy="171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1" name="Google Shape;1481;p67"/>
            <p:cNvGrpSpPr/>
            <p:nvPr/>
          </p:nvGrpSpPr>
          <p:grpSpPr>
            <a:xfrm>
              <a:off x="4329317" y="497182"/>
              <a:ext cx="839100" cy="266180"/>
              <a:chOff x="4221721" y="497182"/>
              <a:chExt cx="839100" cy="266180"/>
            </a:xfrm>
          </p:grpSpPr>
          <p:sp>
            <p:nvSpPr>
              <p:cNvPr id="1482" name="Google Shape;1482;p67"/>
              <p:cNvSpPr/>
              <p:nvPr/>
            </p:nvSpPr>
            <p:spPr>
              <a:xfrm>
                <a:off x="4266522" y="530563"/>
                <a:ext cx="721200" cy="232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483" name="Google Shape;1483;p67"/>
              <p:cNvSpPr txBox="1"/>
              <p:nvPr/>
            </p:nvSpPr>
            <p:spPr>
              <a:xfrm>
                <a:off x="4221721" y="497182"/>
                <a:ext cx="8391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</a:rPr>
                  <a:t>스터디개설하기 </a:t>
                </a:r>
                <a:endParaRPr/>
              </a:p>
            </p:txBody>
          </p:sp>
        </p:grpSp>
      </p:grpSp>
      <p:sp>
        <p:nvSpPr>
          <p:cNvPr id="1484" name="Google Shape;1484;p67"/>
          <p:cNvSpPr txBox="1"/>
          <p:nvPr>
            <p:ph idx="4294967295" type="body"/>
          </p:nvPr>
        </p:nvSpPr>
        <p:spPr>
          <a:xfrm>
            <a:off x="7190775" y="2646750"/>
            <a:ext cx="1786500" cy="9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900"/>
              <a:t>어떤캘린더 연동??희희</a:t>
            </a:r>
            <a:endParaRPr sz="9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900"/>
              <a:t>선택하면 일정관리 세세하게 작성, 조회 가능</a:t>
            </a:r>
            <a:endParaRPr sz="9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485" name="Google Shape;1485;p67"/>
          <p:cNvSpPr txBox="1"/>
          <p:nvPr/>
        </p:nvSpPr>
        <p:spPr>
          <a:xfrm>
            <a:off x="5032420" y="491100"/>
            <a:ext cx="169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    </a:t>
            </a:r>
            <a:r>
              <a:rPr lang="en-US" sz="700">
                <a:solidFill>
                  <a:schemeClr val="dk1"/>
                </a:solidFill>
              </a:rPr>
              <a:t>~~~~님 오늘도 열공~!~!~!~^_^</a:t>
            </a:r>
            <a:endParaRPr sz="700"/>
          </a:p>
        </p:txBody>
      </p:sp>
      <p:sp>
        <p:nvSpPr>
          <p:cNvPr id="1486" name="Google Shape;1486;p67"/>
          <p:cNvSpPr/>
          <p:nvPr/>
        </p:nvSpPr>
        <p:spPr>
          <a:xfrm>
            <a:off x="34231" y="950825"/>
            <a:ext cx="1450800" cy="4155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67"/>
          <p:cNvSpPr txBox="1"/>
          <p:nvPr/>
        </p:nvSpPr>
        <p:spPr>
          <a:xfrm>
            <a:off x="3472625" y="1029150"/>
            <a:ext cx="1653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</a:rPr>
              <a:t>&lt;  </a:t>
            </a:r>
            <a:r>
              <a:rPr b="1" lang="en-US" sz="1350">
                <a:solidFill>
                  <a:schemeClr val="dk1"/>
                </a:solidFill>
              </a:rPr>
              <a:t>2019년 1월   &gt;</a:t>
            </a:r>
            <a:endParaRPr b="1" sz="1350">
              <a:solidFill>
                <a:schemeClr val="dk1"/>
              </a:solidFill>
            </a:endParaRPr>
          </a:p>
        </p:txBody>
      </p:sp>
      <p:sp>
        <p:nvSpPr>
          <p:cNvPr id="1488" name="Google Shape;1488;p67"/>
          <p:cNvSpPr/>
          <p:nvPr/>
        </p:nvSpPr>
        <p:spPr>
          <a:xfrm>
            <a:off x="6440825" y="1041600"/>
            <a:ext cx="529800" cy="267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67"/>
          <p:cNvSpPr txBox="1"/>
          <p:nvPr/>
        </p:nvSpPr>
        <p:spPr>
          <a:xfrm>
            <a:off x="6440823" y="1041613"/>
            <a:ext cx="529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</a:rPr>
              <a:t>월   </a:t>
            </a:r>
            <a:r>
              <a:rPr lang="en-US" sz="900">
                <a:solidFill>
                  <a:srgbClr val="666666"/>
                </a:solidFill>
              </a:rPr>
              <a:t>▼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490" name="Google Shape;1490;p67"/>
          <p:cNvSpPr/>
          <p:nvPr/>
        </p:nvSpPr>
        <p:spPr>
          <a:xfrm>
            <a:off x="3893376" y="3233349"/>
            <a:ext cx="812100" cy="613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1491" name="Google Shape;1491;p67"/>
          <p:cNvCxnSpPr/>
          <p:nvPr/>
        </p:nvCxnSpPr>
        <p:spPr>
          <a:xfrm flipH="1" rot="10800000">
            <a:off x="6722650" y="3507075"/>
            <a:ext cx="656100" cy="18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2" name="Google Shape;1492;p67"/>
          <p:cNvSpPr txBox="1"/>
          <p:nvPr/>
        </p:nvSpPr>
        <p:spPr>
          <a:xfrm>
            <a:off x="28975" y="1031575"/>
            <a:ext cx="16128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&lt; StudyRoom Main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/>
              <a:t>   Study Home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</a:t>
            </a:r>
            <a:r>
              <a:rPr b="1" lang="en-US" sz="1050">
                <a:solidFill>
                  <a:srgbClr val="1155CC"/>
                </a:solidFill>
              </a:rPr>
              <a:t>Scheduler</a:t>
            </a:r>
            <a:endParaRPr b="1" sz="105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Achivement Rate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자료실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스터디룸 설정 </a:t>
            </a:r>
            <a:endParaRPr b="1" sz="1050">
              <a:solidFill>
                <a:schemeClr val="dk1"/>
              </a:solidFill>
            </a:endParaRPr>
          </a:p>
        </p:txBody>
      </p:sp>
      <p:pic>
        <p:nvPicPr>
          <p:cNvPr id="1493" name="Google Shape;149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7975" y="3744748"/>
            <a:ext cx="1712201" cy="1226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8" name="Google Shape;1498;p68"/>
          <p:cNvCxnSpPr/>
          <p:nvPr/>
        </p:nvCxnSpPr>
        <p:spPr>
          <a:xfrm>
            <a:off x="41464" y="95082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99" name="Google Shape;1499;p68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My-page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Mypage-main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00" name="Google Shape;1500;p68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JFreeChart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501" name="Google Shape;1501;p68"/>
          <p:cNvGrpSpPr/>
          <p:nvPr/>
        </p:nvGrpSpPr>
        <p:grpSpPr>
          <a:xfrm>
            <a:off x="393265" y="437025"/>
            <a:ext cx="4840800" cy="564900"/>
            <a:chOff x="357422" y="437025"/>
            <a:chExt cx="4840800" cy="564900"/>
          </a:xfrm>
        </p:grpSpPr>
        <p:sp>
          <p:nvSpPr>
            <p:cNvPr id="1502" name="Google Shape;1502;p68"/>
            <p:cNvSpPr txBox="1"/>
            <p:nvPr/>
          </p:nvSpPr>
          <p:spPr>
            <a:xfrm>
              <a:off x="357422" y="437025"/>
              <a:ext cx="48408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LOGO</a:t>
              </a:r>
              <a:endParaRPr/>
            </a:p>
          </p:txBody>
        </p:sp>
        <p:sp>
          <p:nvSpPr>
            <p:cNvPr id="1503" name="Google Shape;1503;p68"/>
            <p:cNvSpPr/>
            <p:nvPr/>
          </p:nvSpPr>
          <p:spPr>
            <a:xfrm>
              <a:off x="1096490" y="497000"/>
              <a:ext cx="2913600" cy="30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Hola! 스페인어를  잘하고 싶다면?</a:t>
              </a:r>
              <a:endParaRPr sz="900"/>
            </a:p>
          </p:txBody>
        </p:sp>
        <p:pic>
          <p:nvPicPr>
            <p:cNvPr id="1504" name="Google Shape;1504;p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12773" y="560727"/>
              <a:ext cx="171900" cy="171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5" name="Google Shape;1505;p68"/>
            <p:cNvGrpSpPr/>
            <p:nvPr/>
          </p:nvGrpSpPr>
          <p:grpSpPr>
            <a:xfrm>
              <a:off x="4329317" y="497182"/>
              <a:ext cx="839100" cy="266180"/>
              <a:chOff x="4221721" y="497182"/>
              <a:chExt cx="839100" cy="266180"/>
            </a:xfrm>
          </p:grpSpPr>
          <p:sp>
            <p:nvSpPr>
              <p:cNvPr id="1506" name="Google Shape;1506;p68"/>
              <p:cNvSpPr/>
              <p:nvPr/>
            </p:nvSpPr>
            <p:spPr>
              <a:xfrm>
                <a:off x="4266522" y="530563"/>
                <a:ext cx="721200" cy="232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507" name="Google Shape;1507;p68"/>
              <p:cNvSpPr txBox="1"/>
              <p:nvPr/>
            </p:nvSpPr>
            <p:spPr>
              <a:xfrm>
                <a:off x="4221721" y="497182"/>
                <a:ext cx="8391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</a:rPr>
                  <a:t>스터디개설하기 </a:t>
                </a:r>
                <a:endParaRPr/>
              </a:p>
            </p:txBody>
          </p:sp>
        </p:grpSp>
      </p:grpSp>
      <p:sp>
        <p:nvSpPr>
          <p:cNvPr id="1508" name="Google Shape;1508;p68"/>
          <p:cNvSpPr txBox="1"/>
          <p:nvPr/>
        </p:nvSpPr>
        <p:spPr>
          <a:xfrm>
            <a:off x="5032420" y="491100"/>
            <a:ext cx="169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    </a:t>
            </a:r>
            <a:r>
              <a:rPr lang="en-US" sz="700">
                <a:solidFill>
                  <a:schemeClr val="dk1"/>
                </a:solidFill>
              </a:rPr>
              <a:t>~~~~님 오늘도 열공~!~!~!~^_^</a:t>
            </a:r>
            <a:endParaRPr sz="700"/>
          </a:p>
        </p:txBody>
      </p:sp>
      <p:sp>
        <p:nvSpPr>
          <p:cNvPr id="1509" name="Google Shape;1509;p68"/>
          <p:cNvSpPr/>
          <p:nvPr/>
        </p:nvSpPr>
        <p:spPr>
          <a:xfrm>
            <a:off x="41475" y="950825"/>
            <a:ext cx="1450800" cy="4155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0" name="Google Shape;1510;p68" title="Points scored"/>
          <p:cNvPicPr preferRelativeResize="0"/>
          <p:nvPr/>
        </p:nvPicPr>
        <p:blipFill rotWithShape="1">
          <a:blip r:embed="rId4">
            <a:alphaModFix/>
          </a:blip>
          <a:srcRect b="-11769" l="0" r="-11769" t="0"/>
          <a:stretch/>
        </p:blipFill>
        <p:spPr>
          <a:xfrm>
            <a:off x="1644675" y="1154325"/>
            <a:ext cx="2463615" cy="152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1" name="Google Shape;1511;p68"/>
          <p:cNvSpPr/>
          <p:nvPr/>
        </p:nvSpPr>
        <p:spPr>
          <a:xfrm>
            <a:off x="7327050" y="2571750"/>
            <a:ext cx="105900" cy="1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68"/>
          <p:cNvSpPr txBox="1"/>
          <p:nvPr/>
        </p:nvSpPr>
        <p:spPr>
          <a:xfrm>
            <a:off x="7561525" y="2467275"/>
            <a:ext cx="1553700" cy="1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&lt;- </a:t>
            </a:r>
            <a:r>
              <a:rPr lang="en-US" sz="900"/>
              <a:t>체크박스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체크하면 목표 달성률 올라감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(양심에 맡긴다..)</a:t>
            </a:r>
            <a:endParaRPr sz="900"/>
          </a:p>
        </p:txBody>
      </p:sp>
      <p:sp>
        <p:nvSpPr>
          <p:cNvPr id="1513" name="Google Shape;1513;p68"/>
          <p:cNvSpPr/>
          <p:nvPr/>
        </p:nvSpPr>
        <p:spPr>
          <a:xfrm>
            <a:off x="4260700" y="1332104"/>
            <a:ext cx="2350776" cy="267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434343"/>
                </a:solidFill>
                <a:latin typeface="Luckiest Guy"/>
              </a:rPr>
              <a:t>75% cheer up~!_!~</a:t>
            </a:r>
          </a:p>
        </p:txBody>
      </p:sp>
      <p:grpSp>
        <p:nvGrpSpPr>
          <p:cNvPr id="1514" name="Google Shape;1514;p68"/>
          <p:cNvGrpSpPr/>
          <p:nvPr/>
        </p:nvGrpSpPr>
        <p:grpSpPr>
          <a:xfrm>
            <a:off x="4357075" y="1609475"/>
            <a:ext cx="1964400" cy="1141400"/>
            <a:chOff x="5234075" y="1653650"/>
            <a:chExt cx="1964400" cy="1141400"/>
          </a:xfrm>
        </p:grpSpPr>
        <p:sp>
          <p:nvSpPr>
            <p:cNvPr id="1515" name="Google Shape;1515;p68"/>
            <p:cNvSpPr txBox="1"/>
            <p:nvPr/>
          </p:nvSpPr>
          <p:spPr>
            <a:xfrm>
              <a:off x="5234075" y="1929550"/>
              <a:ext cx="1964400" cy="8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AutoNum type="arabicPeriod"/>
              </a:pPr>
              <a:r>
                <a:rPr lang="en-US" sz="900"/>
                <a:t>제어문</a:t>
              </a:r>
              <a:endParaRPr sz="900"/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AutoNum type="arabicPeriod"/>
              </a:pPr>
              <a:r>
                <a:rPr lang="en-US" sz="900"/>
                <a:t>생성자</a:t>
              </a:r>
              <a:endParaRPr sz="900"/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AutoNum type="arabicPeriod"/>
              </a:pPr>
              <a:r>
                <a:rPr lang="en-US" sz="900"/>
                <a:t>api</a:t>
              </a:r>
              <a:endParaRPr sz="900"/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AutoNum type="arabicPeriod"/>
              </a:pPr>
              <a:r>
                <a:rPr lang="en-US" sz="900"/>
                <a:t>프로젝트</a:t>
              </a:r>
              <a:endParaRPr sz="900"/>
            </a:p>
          </p:txBody>
        </p:sp>
        <p:sp>
          <p:nvSpPr>
            <p:cNvPr id="1516" name="Google Shape;1516;p68"/>
            <p:cNvSpPr/>
            <p:nvPr/>
          </p:nvSpPr>
          <p:spPr>
            <a:xfrm>
              <a:off x="6467168" y="2025817"/>
              <a:ext cx="87300" cy="87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68"/>
            <p:cNvSpPr/>
            <p:nvPr/>
          </p:nvSpPr>
          <p:spPr>
            <a:xfrm>
              <a:off x="6467168" y="2176002"/>
              <a:ext cx="87300" cy="87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68"/>
            <p:cNvSpPr/>
            <p:nvPr/>
          </p:nvSpPr>
          <p:spPr>
            <a:xfrm>
              <a:off x="6467168" y="2326187"/>
              <a:ext cx="87300" cy="87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68"/>
            <p:cNvSpPr txBox="1"/>
            <p:nvPr/>
          </p:nvSpPr>
          <p:spPr>
            <a:xfrm>
              <a:off x="6377392" y="2178332"/>
              <a:ext cx="223200" cy="2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V</a:t>
              </a:r>
              <a:endParaRPr sz="1000"/>
            </a:p>
          </p:txBody>
        </p:sp>
        <p:sp>
          <p:nvSpPr>
            <p:cNvPr id="1520" name="Google Shape;1520;p68"/>
            <p:cNvSpPr/>
            <p:nvPr/>
          </p:nvSpPr>
          <p:spPr>
            <a:xfrm>
              <a:off x="6466197" y="2472660"/>
              <a:ext cx="87300" cy="87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68"/>
            <p:cNvSpPr txBox="1"/>
            <p:nvPr/>
          </p:nvSpPr>
          <p:spPr>
            <a:xfrm>
              <a:off x="6377392" y="1883032"/>
              <a:ext cx="223200" cy="2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V</a:t>
              </a:r>
              <a:endParaRPr sz="1000"/>
            </a:p>
          </p:txBody>
        </p:sp>
        <p:sp>
          <p:nvSpPr>
            <p:cNvPr id="1522" name="Google Shape;1522;p68"/>
            <p:cNvSpPr txBox="1"/>
            <p:nvPr/>
          </p:nvSpPr>
          <p:spPr>
            <a:xfrm>
              <a:off x="6379677" y="2028743"/>
              <a:ext cx="223200" cy="2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V</a:t>
              </a:r>
              <a:endParaRPr sz="1000"/>
            </a:p>
          </p:txBody>
        </p:sp>
        <p:sp>
          <p:nvSpPr>
            <p:cNvPr id="1523" name="Google Shape;1523;p68"/>
            <p:cNvSpPr txBox="1"/>
            <p:nvPr/>
          </p:nvSpPr>
          <p:spPr>
            <a:xfrm>
              <a:off x="5420450" y="1653650"/>
              <a:ext cx="1450800" cy="38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</a:rPr>
                <a:t>~goal~</a:t>
              </a:r>
              <a:endParaRPr b="1" sz="1000">
                <a:solidFill>
                  <a:schemeClr val="dk1"/>
                </a:solidFill>
              </a:endParaRPr>
            </a:p>
          </p:txBody>
        </p:sp>
      </p:grpSp>
      <p:sp>
        <p:nvSpPr>
          <p:cNvPr id="1524" name="Google Shape;1524;p68"/>
          <p:cNvSpPr txBox="1"/>
          <p:nvPr/>
        </p:nvSpPr>
        <p:spPr>
          <a:xfrm>
            <a:off x="28975" y="1031575"/>
            <a:ext cx="16128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&lt; StudyRoom Main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/>
              <a:t>   Study Home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</a:t>
            </a:r>
            <a:r>
              <a:rPr b="1" lang="en-US" sz="1050"/>
              <a:t>Scheduler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1155CC"/>
                </a:solidFill>
              </a:rPr>
              <a:t>   Achivement Rate</a:t>
            </a:r>
            <a:endParaRPr b="1" sz="105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자료실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스터디룸 설정 </a:t>
            </a:r>
            <a:endParaRPr b="1" sz="1050">
              <a:solidFill>
                <a:schemeClr val="dk1"/>
              </a:solidFill>
            </a:endParaRPr>
          </a:p>
        </p:txBody>
      </p:sp>
      <p:pic>
        <p:nvPicPr>
          <p:cNvPr id="1525" name="Google Shape;1525;p68" title="Points scored"/>
          <p:cNvPicPr preferRelativeResize="0"/>
          <p:nvPr/>
        </p:nvPicPr>
        <p:blipFill rotWithShape="1">
          <a:blip r:embed="rId4">
            <a:alphaModFix/>
          </a:blip>
          <a:srcRect b="-11769" l="0" r="-11769" t="0"/>
          <a:stretch/>
        </p:blipFill>
        <p:spPr>
          <a:xfrm>
            <a:off x="1644675" y="3026825"/>
            <a:ext cx="2463615" cy="152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6" name="Google Shape;1526;p68"/>
          <p:cNvSpPr/>
          <p:nvPr/>
        </p:nvSpPr>
        <p:spPr>
          <a:xfrm>
            <a:off x="4260700" y="3078204"/>
            <a:ext cx="2350776" cy="267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434343"/>
                </a:solidFill>
                <a:latin typeface="Luckiest Guy"/>
              </a:rPr>
              <a:t>75% cheer up~!_!~</a:t>
            </a:r>
          </a:p>
        </p:txBody>
      </p:sp>
      <p:grpSp>
        <p:nvGrpSpPr>
          <p:cNvPr id="1527" name="Google Shape;1527;p68"/>
          <p:cNvGrpSpPr/>
          <p:nvPr/>
        </p:nvGrpSpPr>
        <p:grpSpPr>
          <a:xfrm>
            <a:off x="4357075" y="3521250"/>
            <a:ext cx="1964400" cy="1141400"/>
            <a:chOff x="5234075" y="1653650"/>
            <a:chExt cx="1964400" cy="1141400"/>
          </a:xfrm>
        </p:grpSpPr>
        <p:sp>
          <p:nvSpPr>
            <p:cNvPr id="1528" name="Google Shape;1528;p68"/>
            <p:cNvSpPr txBox="1"/>
            <p:nvPr/>
          </p:nvSpPr>
          <p:spPr>
            <a:xfrm>
              <a:off x="5234075" y="1929550"/>
              <a:ext cx="1964400" cy="8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AutoNum type="arabicPeriod"/>
              </a:pPr>
              <a:r>
                <a:rPr lang="en-US" sz="900"/>
                <a:t>제어문</a:t>
              </a:r>
              <a:endParaRPr sz="900"/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AutoNum type="arabicPeriod"/>
              </a:pPr>
              <a:r>
                <a:rPr lang="en-US" sz="900"/>
                <a:t>생성자</a:t>
              </a:r>
              <a:endParaRPr sz="900"/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AutoNum type="arabicPeriod"/>
              </a:pPr>
              <a:r>
                <a:rPr lang="en-US" sz="900"/>
                <a:t>api</a:t>
              </a:r>
              <a:endParaRPr sz="900"/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AutoNum type="arabicPeriod"/>
              </a:pPr>
              <a:r>
                <a:rPr lang="en-US" sz="900"/>
                <a:t>프로젝트</a:t>
              </a:r>
              <a:endParaRPr sz="900"/>
            </a:p>
          </p:txBody>
        </p:sp>
        <p:sp>
          <p:nvSpPr>
            <p:cNvPr id="1529" name="Google Shape;1529;p68"/>
            <p:cNvSpPr txBox="1"/>
            <p:nvPr/>
          </p:nvSpPr>
          <p:spPr>
            <a:xfrm>
              <a:off x="5420450" y="1653650"/>
              <a:ext cx="1450800" cy="38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</a:rPr>
                <a:t>~goal~</a:t>
              </a:r>
              <a:endParaRPr b="1" sz="10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4" name="Google Shape;1534;p69"/>
          <p:cNvCxnSpPr/>
          <p:nvPr/>
        </p:nvCxnSpPr>
        <p:spPr>
          <a:xfrm>
            <a:off x="41464" y="95082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535" name="Google Shape;1535;p69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My-page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Mypage-main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36" name="Google Shape;1536;p69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537" name="Google Shape;1537;p69"/>
          <p:cNvGrpSpPr/>
          <p:nvPr/>
        </p:nvGrpSpPr>
        <p:grpSpPr>
          <a:xfrm>
            <a:off x="393265" y="437025"/>
            <a:ext cx="4840800" cy="564900"/>
            <a:chOff x="357422" y="437025"/>
            <a:chExt cx="4840800" cy="564900"/>
          </a:xfrm>
        </p:grpSpPr>
        <p:sp>
          <p:nvSpPr>
            <p:cNvPr id="1538" name="Google Shape;1538;p69"/>
            <p:cNvSpPr txBox="1"/>
            <p:nvPr/>
          </p:nvSpPr>
          <p:spPr>
            <a:xfrm>
              <a:off x="357422" y="437025"/>
              <a:ext cx="48408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LOGO</a:t>
              </a:r>
              <a:endParaRPr/>
            </a:p>
          </p:txBody>
        </p:sp>
        <p:sp>
          <p:nvSpPr>
            <p:cNvPr id="1539" name="Google Shape;1539;p69"/>
            <p:cNvSpPr/>
            <p:nvPr/>
          </p:nvSpPr>
          <p:spPr>
            <a:xfrm>
              <a:off x="1096490" y="497000"/>
              <a:ext cx="2913600" cy="30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Hola! 스페인어를  잘하고 싶다면?</a:t>
              </a:r>
              <a:endParaRPr sz="900"/>
            </a:p>
          </p:txBody>
        </p:sp>
        <p:pic>
          <p:nvPicPr>
            <p:cNvPr id="1540" name="Google Shape;1540;p6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12773" y="560727"/>
              <a:ext cx="171900" cy="171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41" name="Google Shape;1541;p69"/>
            <p:cNvGrpSpPr/>
            <p:nvPr/>
          </p:nvGrpSpPr>
          <p:grpSpPr>
            <a:xfrm>
              <a:off x="4329317" y="497182"/>
              <a:ext cx="839100" cy="266180"/>
              <a:chOff x="4221721" y="497182"/>
              <a:chExt cx="839100" cy="266180"/>
            </a:xfrm>
          </p:grpSpPr>
          <p:sp>
            <p:nvSpPr>
              <p:cNvPr id="1542" name="Google Shape;1542;p69"/>
              <p:cNvSpPr/>
              <p:nvPr/>
            </p:nvSpPr>
            <p:spPr>
              <a:xfrm>
                <a:off x="4266522" y="530563"/>
                <a:ext cx="721200" cy="232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543" name="Google Shape;1543;p69"/>
              <p:cNvSpPr txBox="1"/>
              <p:nvPr/>
            </p:nvSpPr>
            <p:spPr>
              <a:xfrm>
                <a:off x="4221721" y="497182"/>
                <a:ext cx="8391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</a:rPr>
                  <a:t>스터디개설하기 </a:t>
                </a:r>
                <a:endParaRPr/>
              </a:p>
            </p:txBody>
          </p:sp>
        </p:grpSp>
      </p:grpSp>
      <p:sp>
        <p:nvSpPr>
          <p:cNvPr id="1544" name="Google Shape;1544;p69"/>
          <p:cNvSpPr txBox="1"/>
          <p:nvPr/>
        </p:nvSpPr>
        <p:spPr>
          <a:xfrm>
            <a:off x="5032420" y="491100"/>
            <a:ext cx="169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    </a:t>
            </a:r>
            <a:r>
              <a:rPr lang="en-US" sz="700">
                <a:solidFill>
                  <a:schemeClr val="dk1"/>
                </a:solidFill>
              </a:rPr>
              <a:t>~~~~님 오늘도 열공~!~!~!~^_^</a:t>
            </a:r>
            <a:endParaRPr sz="700"/>
          </a:p>
        </p:txBody>
      </p:sp>
      <p:sp>
        <p:nvSpPr>
          <p:cNvPr id="1545" name="Google Shape;1545;p69"/>
          <p:cNvSpPr/>
          <p:nvPr/>
        </p:nvSpPr>
        <p:spPr>
          <a:xfrm>
            <a:off x="41475" y="950825"/>
            <a:ext cx="1450800" cy="4155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6" name="Google Shape;1546;p69"/>
          <p:cNvGraphicFramePr/>
          <p:nvPr/>
        </p:nvGraphicFramePr>
        <p:xfrm>
          <a:off x="1586457" y="15827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37025"/>
                <a:gridCol w="2260100"/>
                <a:gridCol w="856425"/>
                <a:gridCol w="1173550"/>
                <a:gridCol w="594300"/>
              </a:tblGrid>
              <a:tr h="25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번호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다운로드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20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262626"/>
                          </a:solidFill>
                        </a:rPr>
                        <a:t> </a:t>
                      </a: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ㄹㅇ최종 프로젝트 결과물</a:t>
                      </a: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! 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김준환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19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프로젝트 죄종결과물.pptx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신희경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18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java 기초 pdf 공유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선예나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17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정처기합격했음요~ 개쩔죠~?캬캬</a:t>
                      </a:r>
                      <a:endParaRPr sz="700">
                        <a:solidFill>
                          <a:srgbClr val="26262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우무현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16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starUML.zip</a:t>
                      </a:r>
                      <a:endParaRPr sz="700" u="none" cap="none" strike="noStrike"/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lang="en-US" sz="700"/>
                        <a:t>김수정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15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스타UML파일 있으신분 공유점요.</a:t>
                      </a:r>
                      <a:endParaRPr sz="700" u="none" cap="none" strike="noStrike"/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김준환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14</a:t>
                      </a:r>
                      <a:endParaRPr sz="15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클래스다이어그램파일입니다^^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선예나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13</a:t>
                      </a:r>
                      <a:endParaRPr sz="15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유즈케이스 참고자료임니당 ㅎ.ㅎ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우무현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47" name="Google Shape;1547;p69"/>
          <p:cNvSpPr txBox="1"/>
          <p:nvPr/>
        </p:nvSpPr>
        <p:spPr>
          <a:xfrm>
            <a:off x="1620611" y="1027022"/>
            <a:ext cx="37695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자료실</a:t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999999"/>
                </a:solidFill>
              </a:rPr>
              <a:t>공유를 생활화 합시닷!!!!!!</a:t>
            </a:r>
            <a:endParaRPr b="1" sz="700">
              <a:solidFill>
                <a:srgbClr val="999999"/>
              </a:solidFill>
            </a:endParaRPr>
          </a:p>
        </p:txBody>
      </p:sp>
      <p:grpSp>
        <p:nvGrpSpPr>
          <p:cNvPr id="1548" name="Google Shape;1548;p69"/>
          <p:cNvGrpSpPr/>
          <p:nvPr/>
        </p:nvGrpSpPr>
        <p:grpSpPr>
          <a:xfrm>
            <a:off x="3320908" y="4583048"/>
            <a:ext cx="1913169" cy="183725"/>
            <a:chOff x="3096746" y="4130043"/>
            <a:chExt cx="1913169" cy="202095"/>
          </a:xfrm>
        </p:grpSpPr>
        <p:grpSp>
          <p:nvGrpSpPr>
            <p:cNvPr id="1549" name="Google Shape;1549;p69"/>
            <p:cNvGrpSpPr/>
            <p:nvPr/>
          </p:nvGrpSpPr>
          <p:grpSpPr>
            <a:xfrm>
              <a:off x="3096746" y="4130043"/>
              <a:ext cx="1913169" cy="196304"/>
              <a:chOff x="2910416" y="4121556"/>
              <a:chExt cx="1913169" cy="196304"/>
            </a:xfrm>
          </p:grpSpPr>
          <p:sp>
            <p:nvSpPr>
              <p:cNvPr id="1550" name="Google Shape;1550;p69"/>
              <p:cNvSpPr/>
              <p:nvPr/>
            </p:nvSpPr>
            <p:spPr>
              <a:xfrm>
                <a:off x="3277964" y="4125810"/>
                <a:ext cx="189600" cy="1896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69"/>
              <p:cNvSpPr/>
              <p:nvPr/>
            </p:nvSpPr>
            <p:spPr>
              <a:xfrm>
                <a:off x="3517346" y="4121557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69"/>
              <p:cNvSpPr/>
              <p:nvPr/>
            </p:nvSpPr>
            <p:spPr>
              <a:xfrm>
                <a:off x="3770979" y="4121557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69"/>
              <p:cNvSpPr/>
              <p:nvPr/>
            </p:nvSpPr>
            <p:spPr>
              <a:xfrm>
                <a:off x="4619585" y="4121960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&gt;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69"/>
              <p:cNvSpPr/>
              <p:nvPr/>
            </p:nvSpPr>
            <p:spPr>
              <a:xfrm>
                <a:off x="2910416" y="4121556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&lt;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55" name="Google Shape;1555;p69"/>
            <p:cNvSpPr/>
            <p:nvPr/>
          </p:nvSpPr>
          <p:spPr>
            <a:xfrm>
              <a:off x="4215311" y="4130043"/>
              <a:ext cx="2040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69"/>
            <p:cNvSpPr/>
            <p:nvPr/>
          </p:nvSpPr>
          <p:spPr>
            <a:xfrm>
              <a:off x="4471069" y="4136238"/>
              <a:ext cx="2040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7" name="Google Shape;1557;p69"/>
          <p:cNvSpPr/>
          <p:nvPr/>
        </p:nvSpPr>
        <p:spPr>
          <a:xfrm>
            <a:off x="6782305" y="1973461"/>
            <a:ext cx="158700" cy="13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58" name="Google Shape;1558;p69"/>
          <p:cNvSpPr/>
          <p:nvPr/>
        </p:nvSpPr>
        <p:spPr>
          <a:xfrm>
            <a:off x="6782305" y="2295411"/>
            <a:ext cx="158700" cy="13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59" name="Google Shape;1559;p69"/>
          <p:cNvSpPr/>
          <p:nvPr/>
        </p:nvSpPr>
        <p:spPr>
          <a:xfrm>
            <a:off x="6782305" y="2617361"/>
            <a:ext cx="158700" cy="13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60" name="Google Shape;1560;p69"/>
          <p:cNvSpPr/>
          <p:nvPr/>
        </p:nvSpPr>
        <p:spPr>
          <a:xfrm>
            <a:off x="6782305" y="2994236"/>
            <a:ext cx="158700" cy="13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61" name="Google Shape;1561;p69"/>
          <p:cNvSpPr/>
          <p:nvPr/>
        </p:nvSpPr>
        <p:spPr>
          <a:xfrm>
            <a:off x="6782305" y="3371111"/>
            <a:ext cx="158700" cy="13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62" name="Google Shape;1562;p69"/>
          <p:cNvSpPr/>
          <p:nvPr/>
        </p:nvSpPr>
        <p:spPr>
          <a:xfrm>
            <a:off x="6782305" y="4015011"/>
            <a:ext cx="158700" cy="13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63" name="Google Shape;1563;p69"/>
          <p:cNvSpPr/>
          <p:nvPr/>
        </p:nvSpPr>
        <p:spPr>
          <a:xfrm>
            <a:off x="6782305" y="4336961"/>
            <a:ext cx="158700" cy="13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64" name="Google Shape;1564;p69"/>
          <p:cNvSpPr txBox="1"/>
          <p:nvPr/>
        </p:nvSpPr>
        <p:spPr>
          <a:xfrm>
            <a:off x="28975" y="1031575"/>
            <a:ext cx="16128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&lt; StudyRoom Main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/>
              <a:t>   Study Home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</a:t>
            </a:r>
            <a:r>
              <a:rPr b="1" lang="en-US" sz="1050"/>
              <a:t>Scheduler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/>
              <a:t>   Achivement Rate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</a:t>
            </a:r>
            <a:r>
              <a:rPr b="1" lang="en-US" sz="1050">
                <a:solidFill>
                  <a:srgbClr val="1155CC"/>
                </a:solidFill>
              </a:rPr>
              <a:t>자료실</a:t>
            </a:r>
            <a:endParaRPr b="1" sz="105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스터디룸 설정 </a:t>
            </a:r>
            <a:endParaRPr b="1"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9" name="Google Shape;1569;p70"/>
          <p:cNvGrpSpPr/>
          <p:nvPr/>
        </p:nvGrpSpPr>
        <p:grpSpPr>
          <a:xfrm>
            <a:off x="3086103" y="2082641"/>
            <a:ext cx="482403" cy="217451"/>
            <a:chOff x="4455145" y="3638926"/>
            <a:chExt cx="601800" cy="357415"/>
          </a:xfrm>
        </p:grpSpPr>
        <p:sp>
          <p:nvSpPr>
            <p:cNvPr id="1570" name="Google Shape;1570;p70"/>
            <p:cNvSpPr/>
            <p:nvPr/>
          </p:nvSpPr>
          <p:spPr>
            <a:xfrm>
              <a:off x="4455145" y="3755442"/>
              <a:ext cx="601800" cy="2409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70"/>
            <p:cNvSpPr txBox="1"/>
            <p:nvPr/>
          </p:nvSpPr>
          <p:spPr>
            <a:xfrm>
              <a:off x="4525077" y="3638926"/>
              <a:ext cx="4677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방출</a:t>
              </a:r>
              <a:endParaRPr sz="700"/>
            </a:p>
          </p:txBody>
        </p:sp>
      </p:grpSp>
      <p:cxnSp>
        <p:nvCxnSpPr>
          <p:cNvPr id="1572" name="Google Shape;1572;p70"/>
          <p:cNvCxnSpPr/>
          <p:nvPr/>
        </p:nvCxnSpPr>
        <p:spPr>
          <a:xfrm>
            <a:off x="41464" y="95082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573" name="Google Shape;1573;p70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My-page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Mypage-sub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74" name="Google Shape;1574;p70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팀장에게만 노출되는 메뉴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스터디룸 관리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기본정보 관리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L 스터디 개설시 입력했던 내용중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   수정불가, 수정가능하게 할 항목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   나누기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L 수정 버튼 누르면 수정페이지로 이동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팀원관리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L 팀원방출 및 추가 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   내가만든스터디 에 추가할지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   스터디룸 설정에 추가할지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L 설정페이지 만들어둔김에 스터디룸설정에 넣는게 좋을것같아영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목표달성 관리 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팀원 추가 모집?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L 노출 여부 설정?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    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575" name="Google Shape;1575;p70"/>
          <p:cNvGrpSpPr/>
          <p:nvPr/>
        </p:nvGrpSpPr>
        <p:grpSpPr>
          <a:xfrm>
            <a:off x="393265" y="437025"/>
            <a:ext cx="4840800" cy="564900"/>
            <a:chOff x="357422" y="437025"/>
            <a:chExt cx="4840800" cy="564900"/>
          </a:xfrm>
        </p:grpSpPr>
        <p:sp>
          <p:nvSpPr>
            <p:cNvPr id="1576" name="Google Shape;1576;p70"/>
            <p:cNvSpPr txBox="1"/>
            <p:nvPr/>
          </p:nvSpPr>
          <p:spPr>
            <a:xfrm>
              <a:off x="357422" y="437025"/>
              <a:ext cx="48408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LOGO</a:t>
              </a:r>
              <a:endParaRPr/>
            </a:p>
          </p:txBody>
        </p:sp>
        <p:sp>
          <p:nvSpPr>
            <p:cNvPr id="1577" name="Google Shape;1577;p70"/>
            <p:cNvSpPr/>
            <p:nvPr/>
          </p:nvSpPr>
          <p:spPr>
            <a:xfrm>
              <a:off x="1096490" y="497000"/>
              <a:ext cx="2913600" cy="30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Hola! 스페인어를  잘하고 싶다면?</a:t>
              </a:r>
              <a:endParaRPr sz="900"/>
            </a:p>
          </p:txBody>
        </p:sp>
        <p:pic>
          <p:nvPicPr>
            <p:cNvPr id="1578" name="Google Shape;1578;p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12773" y="560727"/>
              <a:ext cx="171900" cy="171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79" name="Google Shape;1579;p70"/>
            <p:cNvGrpSpPr/>
            <p:nvPr/>
          </p:nvGrpSpPr>
          <p:grpSpPr>
            <a:xfrm>
              <a:off x="4329317" y="497182"/>
              <a:ext cx="839100" cy="266180"/>
              <a:chOff x="4221721" y="497182"/>
              <a:chExt cx="839100" cy="266180"/>
            </a:xfrm>
          </p:grpSpPr>
          <p:sp>
            <p:nvSpPr>
              <p:cNvPr id="1580" name="Google Shape;1580;p70"/>
              <p:cNvSpPr/>
              <p:nvPr/>
            </p:nvSpPr>
            <p:spPr>
              <a:xfrm>
                <a:off x="4266522" y="530563"/>
                <a:ext cx="721200" cy="232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581" name="Google Shape;1581;p70"/>
              <p:cNvSpPr txBox="1"/>
              <p:nvPr/>
            </p:nvSpPr>
            <p:spPr>
              <a:xfrm>
                <a:off x="4221721" y="497182"/>
                <a:ext cx="8391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</a:rPr>
                  <a:t>스터디개설하기 </a:t>
                </a:r>
                <a:endParaRPr/>
              </a:p>
            </p:txBody>
          </p:sp>
        </p:grpSp>
      </p:grpSp>
      <p:sp>
        <p:nvSpPr>
          <p:cNvPr id="1582" name="Google Shape;1582;p70"/>
          <p:cNvSpPr txBox="1"/>
          <p:nvPr/>
        </p:nvSpPr>
        <p:spPr>
          <a:xfrm>
            <a:off x="5032420" y="491100"/>
            <a:ext cx="169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    </a:t>
            </a:r>
            <a:r>
              <a:rPr lang="en-US" sz="700">
                <a:solidFill>
                  <a:schemeClr val="dk1"/>
                </a:solidFill>
              </a:rPr>
              <a:t>~~~~님 오늘도 열공~!~!~!~^_^</a:t>
            </a:r>
            <a:endParaRPr sz="700"/>
          </a:p>
        </p:txBody>
      </p:sp>
      <p:sp>
        <p:nvSpPr>
          <p:cNvPr id="1583" name="Google Shape;1583;p70"/>
          <p:cNvSpPr/>
          <p:nvPr/>
        </p:nvSpPr>
        <p:spPr>
          <a:xfrm>
            <a:off x="41475" y="950825"/>
            <a:ext cx="1450800" cy="4155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70"/>
          <p:cNvSpPr txBox="1"/>
          <p:nvPr/>
        </p:nvSpPr>
        <p:spPr>
          <a:xfrm>
            <a:off x="28975" y="1031575"/>
            <a:ext cx="16128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&lt; StudyRoom Main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/>
              <a:t>   Study Home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</a:t>
            </a:r>
            <a:r>
              <a:rPr b="1" lang="en-US" sz="1050"/>
              <a:t>Scheduler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/>
              <a:t>   Achivement Rate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</a:t>
            </a:r>
            <a:r>
              <a:rPr b="1" lang="en-US" sz="1050"/>
              <a:t>자료실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1155CC"/>
                </a:solidFill>
              </a:rPr>
              <a:t>  스터디룸 설정 </a:t>
            </a:r>
            <a:endParaRPr b="1" sz="1050">
              <a:solidFill>
                <a:srgbClr val="1155CC"/>
              </a:solidFill>
            </a:endParaRPr>
          </a:p>
        </p:txBody>
      </p:sp>
      <p:grpSp>
        <p:nvGrpSpPr>
          <p:cNvPr id="1585" name="Google Shape;1585;p70"/>
          <p:cNvGrpSpPr/>
          <p:nvPr/>
        </p:nvGrpSpPr>
        <p:grpSpPr>
          <a:xfrm>
            <a:off x="3318384" y="3442925"/>
            <a:ext cx="1414355" cy="1074000"/>
            <a:chOff x="1710250" y="3214325"/>
            <a:chExt cx="1637175" cy="1074000"/>
          </a:xfrm>
        </p:grpSpPr>
        <p:sp>
          <p:nvSpPr>
            <p:cNvPr id="1586" name="Google Shape;1586;p70"/>
            <p:cNvSpPr txBox="1"/>
            <p:nvPr/>
          </p:nvSpPr>
          <p:spPr>
            <a:xfrm>
              <a:off x="1710250" y="3422825"/>
              <a:ext cx="1450800" cy="8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AutoNum type="arabicPeriod"/>
              </a:pPr>
              <a:r>
                <a:rPr lang="en-US" sz="900" u="sng"/>
                <a:t>제어문</a:t>
              </a:r>
              <a:endParaRPr sz="900" u="sng"/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AutoNum type="arabicPeriod"/>
              </a:pPr>
              <a:r>
                <a:rPr lang="en-US" sz="900" u="sng"/>
                <a:t>생성자</a:t>
              </a:r>
              <a:endParaRPr sz="900" u="sng"/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AutoNum type="arabicPeriod"/>
              </a:pPr>
              <a:r>
                <a:rPr lang="en-US" sz="900" u="sng"/>
                <a:t>api</a:t>
              </a:r>
              <a:endParaRPr sz="900" u="sng"/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AutoNum type="arabicPeriod"/>
              </a:pPr>
              <a:r>
                <a:rPr lang="en-US" sz="900" u="sng"/>
                <a:t>프로젝트</a:t>
              </a:r>
              <a:endParaRPr sz="900" u="sng"/>
            </a:p>
          </p:txBody>
        </p:sp>
        <p:sp>
          <p:nvSpPr>
            <p:cNvPr id="1587" name="Google Shape;1587;p70"/>
            <p:cNvSpPr txBox="1"/>
            <p:nvPr/>
          </p:nvSpPr>
          <p:spPr>
            <a:xfrm>
              <a:off x="1896625" y="3214325"/>
              <a:ext cx="14508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</a:rPr>
                <a:t>목표2</a:t>
              </a:r>
              <a:endParaRPr b="1" sz="1000">
                <a:solidFill>
                  <a:schemeClr val="dk1"/>
                </a:solidFill>
              </a:endParaRPr>
            </a:p>
          </p:txBody>
        </p:sp>
      </p:grpSp>
      <p:sp>
        <p:nvSpPr>
          <p:cNvPr id="1588" name="Google Shape;1588;p70"/>
          <p:cNvSpPr txBox="1"/>
          <p:nvPr/>
        </p:nvSpPr>
        <p:spPr>
          <a:xfrm>
            <a:off x="1870551" y="3115375"/>
            <a:ext cx="14508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</a:rPr>
              <a:t>목표관리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89" name="Google Shape;1589;p70"/>
          <p:cNvSpPr txBox="1"/>
          <p:nvPr/>
        </p:nvSpPr>
        <p:spPr>
          <a:xfrm>
            <a:off x="1870551" y="1134175"/>
            <a:ext cx="14508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</a:rPr>
              <a:t>팀원관리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90" name="Google Shape;1590;p70"/>
          <p:cNvSpPr txBox="1"/>
          <p:nvPr/>
        </p:nvSpPr>
        <p:spPr>
          <a:xfrm>
            <a:off x="1951550" y="1350474"/>
            <a:ext cx="12888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/>
              <a:t>팀장  김준환</a:t>
            </a:r>
            <a:endParaRPr sz="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/>
              <a:t>팀원 1.  신희경</a:t>
            </a:r>
            <a:endParaRPr sz="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/>
              <a:t>팀원 2.  김수정</a:t>
            </a:r>
            <a:endParaRPr sz="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/>
              <a:t>팀원 3.  선예나</a:t>
            </a:r>
            <a:endParaRPr sz="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/>
              <a:t>팀원 4.  우무현</a:t>
            </a:r>
            <a:endParaRPr sz="850"/>
          </a:p>
        </p:txBody>
      </p:sp>
      <p:grpSp>
        <p:nvGrpSpPr>
          <p:cNvPr id="1591" name="Google Shape;1591;p70"/>
          <p:cNvGrpSpPr/>
          <p:nvPr/>
        </p:nvGrpSpPr>
        <p:grpSpPr>
          <a:xfrm>
            <a:off x="1870551" y="3442925"/>
            <a:ext cx="1637175" cy="1074000"/>
            <a:chOff x="1710250" y="3214325"/>
            <a:chExt cx="1637175" cy="1074000"/>
          </a:xfrm>
        </p:grpSpPr>
        <p:sp>
          <p:nvSpPr>
            <p:cNvPr id="1592" name="Google Shape;1592;p70"/>
            <p:cNvSpPr txBox="1"/>
            <p:nvPr/>
          </p:nvSpPr>
          <p:spPr>
            <a:xfrm>
              <a:off x="1710250" y="3422825"/>
              <a:ext cx="1450800" cy="8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AutoNum type="arabicPeriod"/>
              </a:pPr>
              <a:r>
                <a:rPr lang="en-US" sz="900" u="sng"/>
                <a:t>제어문</a:t>
              </a:r>
              <a:endParaRPr sz="900" u="sng"/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AutoNum type="arabicPeriod"/>
              </a:pPr>
              <a:r>
                <a:rPr lang="en-US" sz="900" u="sng"/>
                <a:t>생성자</a:t>
              </a:r>
              <a:endParaRPr sz="900" u="sng"/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AutoNum type="arabicPeriod"/>
              </a:pPr>
              <a:r>
                <a:rPr lang="en-US" sz="900" u="sng"/>
                <a:t>api</a:t>
              </a:r>
              <a:endParaRPr sz="900" u="sng"/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AutoNum type="arabicPeriod"/>
              </a:pPr>
              <a:r>
                <a:rPr lang="en-US" sz="900" u="sng"/>
                <a:t>프로젝트</a:t>
              </a:r>
              <a:endParaRPr sz="900" u="sng"/>
            </a:p>
          </p:txBody>
        </p:sp>
        <p:sp>
          <p:nvSpPr>
            <p:cNvPr id="1593" name="Google Shape;1593;p70"/>
            <p:cNvSpPr txBox="1"/>
            <p:nvPr/>
          </p:nvSpPr>
          <p:spPr>
            <a:xfrm>
              <a:off x="1896625" y="3214325"/>
              <a:ext cx="14508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</a:rPr>
                <a:t>목표1</a:t>
              </a:r>
              <a:endParaRPr b="1" sz="1000">
                <a:solidFill>
                  <a:schemeClr val="dk1"/>
                </a:solidFill>
              </a:endParaRPr>
            </a:p>
          </p:txBody>
        </p:sp>
      </p:grpSp>
      <p:pic>
        <p:nvPicPr>
          <p:cNvPr id="1594" name="Google Shape;159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936" y="1441917"/>
            <a:ext cx="152400" cy="152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5" name="Google Shape;1595;p70"/>
          <p:cNvGrpSpPr/>
          <p:nvPr/>
        </p:nvGrpSpPr>
        <p:grpSpPr>
          <a:xfrm>
            <a:off x="2326562" y="4516925"/>
            <a:ext cx="538792" cy="267300"/>
            <a:chOff x="4455145" y="3738200"/>
            <a:chExt cx="601800" cy="267300"/>
          </a:xfrm>
        </p:grpSpPr>
        <p:sp>
          <p:nvSpPr>
            <p:cNvPr id="1596" name="Google Shape;1596;p70"/>
            <p:cNvSpPr/>
            <p:nvPr/>
          </p:nvSpPr>
          <p:spPr>
            <a:xfrm>
              <a:off x="4455145" y="3755442"/>
              <a:ext cx="601800" cy="2409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70"/>
            <p:cNvSpPr txBox="1"/>
            <p:nvPr/>
          </p:nvSpPr>
          <p:spPr>
            <a:xfrm>
              <a:off x="4489778" y="3738200"/>
              <a:ext cx="4677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"/>
                <a:t>추가</a:t>
              </a:r>
              <a:endParaRPr sz="750"/>
            </a:p>
          </p:txBody>
        </p:sp>
      </p:grpSp>
      <p:grpSp>
        <p:nvGrpSpPr>
          <p:cNvPr id="1598" name="Google Shape;1598;p70"/>
          <p:cNvGrpSpPr/>
          <p:nvPr/>
        </p:nvGrpSpPr>
        <p:grpSpPr>
          <a:xfrm>
            <a:off x="3086103" y="1893546"/>
            <a:ext cx="482403" cy="217451"/>
            <a:chOff x="4455145" y="3638926"/>
            <a:chExt cx="601800" cy="357415"/>
          </a:xfrm>
        </p:grpSpPr>
        <p:sp>
          <p:nvSpPr>
            <p:cNvPr id="1599" name="Google Shape;1599;p70"/>
            <p:cNvSpPr/>
            <p:nvPr/>
          </p:nvSpPr>
          <p:spPr>
            <a:xfrm>
              <a:off x="4455145" y="3755442"/>
              <a:ext cx="601800" cy="2409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70"/>
            <p:cNvSpPr txBox="1"/>
            <p:nvPr/>
          </p:nvSpPr>
          <p:spPr>
            <a:xfrm>
              <a:off x="4525077" y="3638926"/>
              <a:ext cx="4677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방출</a:t>
              </a:r>
              <a:endParaRPr sz="700"/>
            </a:p>
          </p:txBody>
        </p:sp>
      </p:grpSp>
      <p:grpSp>
        <p:nvGrpSpPr>
          <p:cNvPr id="1601" name="Google Shape;1601;p70"/>
          <p:cNvGrpSpPr/>
          <p:nvPr/>
        </p:nvGrpSpPr>
        <p:grpSpPr>
          <a:xfrm>
            <a:off x="3086103" y="2271737"/>
            <a:ext cx="482403" cy="217451"/>
            <a:chOff x="4455145" y="3638926"/>
            <a:chExt cx="601800" cy="357415"/>
          </a:xfrm>
        </p:grpSpPr>
        <p:sp>
          <p:nvSpPr>
            <p:cNvPr id="1602" name="Google Shape;1602;p70"/>
            <p:cNvSpPr/>
            <p:nvPr/>
          </p:nvSpPr>
          <p:spPr>
            <a:xfrm>
              <a:off x="4455145" y="3755442"/>
              <a:ext cx="601800" cy="2409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70"/>
            <p:cNvSpPr txBox="1"/>
            <p:nvPr/>
          </p:nvSpPr>
          <p:spPr>
            <a:xfrm>
              <a:off x="4525077" y="3638926"/>
              <a:ext cx="4677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방출</a:t>
              </a:r>
              <a:endParaRPr sz="700"/>
            </a:p>
          </p:txBody>
        </p:sp>
      </p:grpSp>
      <p:grpSp>
        <p:nvGrpSpPr>
          <p:cNvPr id="1604" name="Google Shape;1604;p70"/>
          <p:cNvGrpSpPr/>
          <p:nvPr/>
        </p:nvGrpSpPr>
        <p:grpSpPr>
          <a:xfrm>
            <a:off x="3086103" y="2455740"/>
            <a:ext cx="482403" cy="217451"/>
            <a:chOff x="4455145" y="3638926"/>
            <a:chExt cx="601800" cy="357415"/>
          </a:xfrm>
        </p:grpSpPr>
        <p:sp>
          <p:nvSpPr>
            <p:cNvPr id="1605" name="Google Shape;1605;p70"/>
            <p:cNvSpPr/>
            <p:nvPr/>
          </p:nvSpPr>
          <p:spPr>
            <a:xfrm>
              <a:off x="4455145" y="3755442"/>
              <a:ext cx="601800" cy="2409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70"/>
            <p:cNvSpPr txBox="1"/>
            <p:nvPr/>
          </p:nvSpPr>
          <p:spPr>
            <a:xfrm>
              <a:off x="4525077" y="3638926"/>
              <a:ext cx="4677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방출</a:t>
              </a:r>
              <a:endParaRPr sz="700"/>
            </a:p>
          </p:txBody>
        </p:sp>
      </p:grpSp>
      <p:sp>
        <p:nvSpPr>
          <p:cNvPr id="1607" name="Google Shape;1607;p70"/>
          <p:cNvSpPr/>
          <p:nvPr/>
        </p:nvSpPr>
        <p:spPr>
          <a:xfrm>
            <a:off x="3948475" y="1609175"/>
            <a:ext cx="2781000" cy="1212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70"/>
          <p:cNvSpPr txBox="1"/>
          <p:nvPr/>
        </p:nvSpPr>
        <p:spPr>
          <a:xfrm>
            <a:off x="3948475" y="1609176"/>
            <a:ext cx="19476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자바 웹 프로그래머 취업 스터디</a:t>
            </a:r>
            <a:endParaRPr b="1"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800"/>
            </a:br>
            <a:r>
              <a:rPr lang="en-US" sz="800"/>
              <a:t>IT 프로그래밍 ⠂ 자바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희망지역  : 서울, 경기,  인천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인원 : 5 / 10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기간 : 2019-01-30 ~ 2019-05.31 </a:t>
            </a:r>
            <a:endParaRPr sz="800"/>
          </a:p>
        </p:txBody>
      </p:sp>
      <p:grpSp>
        <p:nvGrpSpPr>
          <p:cNvPr id="1609" name="Google Shape;1609;p70"/>
          <p:cNvGrpSpPr/>
          <p:nvPr/>
        </p:nvGrpSpPr>
        <p:grpSpPr>
          <a:xfrm>
            <a:off x="5938550" y="2489200"/>
            <a:ext cx="567196" cy="348000"/>
            <a:chOff x="4455145" y="3738200"/>
            <a:chExt cx="601800" cy="348000"/>
          </a:xfrm>
        </p:grpSpPr>
        <p:sp>
          <p:nvSpPr>
            <p:cNvPr id="1610" name="Google Shape;1610;p70"/>
            <p:cNvSpPr/>
            <p:nvPr/>
          </p:nvSpPr>
          <p:spPr>
            <a:xfrm>
              <a:off x="4455145" y="3755442"/>
              <a:ext cx="601800" cy="2409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70"/>
            <p:cNvSpPr txBox="1"/>
            <p:nvPr/>
          </p:nvSpPr>
          <p:spPr>
            <a:xfrm>
              <a:off x="4489787" y="3738200"/>
              <a:ext cx="5118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50"/>
                <a:t> 수정</a:t>
              </a:r>
              <a:endParaRPr baseline="30000" sz="1050"/>
            </a:p>
          </p:txBody>
        </p:sp>
      </p:grpSp>
      <p:sp>
        <p:nvSpPr>
          <p:cNvPr id="1612" name="Google Shape;1612;p70"/>
          <p:cNvSpPr txBox="1"/>
          <p:nvPr/>
        </p:nvSpPr>
        <p:spPr>
          <a:xfrm>
            <a:off x="4732750" y="1146350"/>
            <a:ext cx="1341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스터디룸관리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3" name="Google Shape;1613;p70"/>
          <p:cNvGrpSpPr/>
          <p:nvPr/>
        </p:nvGrpSpPr>
        <p:grpSpPr>
          <a:xfrm>
            <a:off x="3774362" y="4516925"/>
            <a:ext cx="538792" cy="267300"/>
            <a:chOff x="4455145" y="3738200"/>
            <a:chExt cx="601800" cy="267300"/>
          </a:xfrm>
        </p:grpSpPr>
        <p:sp>
          <p:nvSpPr>
            <p:cNvPr id="1614" name="Google Shape;1614;p70"/>
            <p:cNvSpPr/>
            <p:nvPr/>
          </p:nvSpPr>
          <p:spPr>
            <a:xfrm>
              <a:off x="4455145" y="3755442"/>
              <a:ext cx="601800" cy="2409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70"/>
            <p:cNvSpPr txBox="1"/>
            <p:nvPr/>
          </p:nvSpPr>
          <p:spPr>
            <a:xfrm>
              <a:off x="4489778" y="3738200"/>
              <a:ext cx="4677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"/>
                <a:t>추가</a:t>
              </a:r>
              <a:endParaRPr sz="750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0" name="Google Shape;1620;p71"/>
          <p:cNvCxnSpPr/>
          <p:nvPr/>
        </p:nvCxnSpPr>
        <p:spPr>
          <a:xfrm>
            <a:off x="41464" y="95082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21" name="Google Shape;1621;p71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My-page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Mypage-sub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22" name="Google Shape;1622;p71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팀장에게만 노출되는 메뉴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스터디룸 관리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기본정보 관리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L 스터디 개설시 입력했던 내용중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   수정불가, 수정가능하게 할 항목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   나누기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팀장권한 이관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스터디룸 종료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(alert :: 다 날아갑니다 진짜 폐쇄할래요?)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 L 협박ㅎㄷㄷ ㅋㅋㅋㅋㅋ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623" name="Google Shape;1623;p71"/>
          <p:cNvGrpSpPr/>
          <p:nvPr/>
        </p:nvGrpSpPr>
        <p:grpSpPr>
          <a:xfrm>
            <a:off x="393265" y="437025"/>
            <a:ext cx="4840800" cy="564900"/>
            <a:chOff x="357422" y="437025"/>
            <a:chExt cx="4840800" cy="564900"/>
          </a:xfrm>
        </p:grpSpPr>
        <p:sp>
          <p:nvSpPr>
            <p:cNvPr id="1624" name="Google Shape;1624;p71"/>
            <p:cNvSpPr txBox="1"/>
            <p:nvPr/>
          </p:nvSpPr>
          <p:spPr>
            <a:xfrm>
              <a:off x="357422" y="437025"/>
              <a:ext cx="48408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LOGO</a:t>
              </a:r>
              <a:endParaRPr/>
            </a:p>
          </p:txBody>
        </p:sp>
        <p:sp>
          <p:nvSpPr>
            <p:cNvPr id="1625" name="Google Shape;1625;p71"/>
            <p:cNvSpPr/>
            <p:nvPr/>
          </p:nvSpPr>
          <p:spPr>
            <a:xfrm>
              <a:off x="1096490" y="497000"/>
              <a:ext cx="2913600" cy="30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Hola! 스페인어를  잘하고 싶다면?</a:t>
              </a:r>
              <a:endParaRPr sz="900"/>
            </a:p>
          </p:txBody>
        </p:sp>
        <p:pic>
          <p:nvPicPr>
            <p:cNvPr id="1626" name="Google Shape;1626;p7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12773" y="560727"/>
              <a:ext cx="171900" cy="171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27" name="Google Shape;1627;p71"/>
            <p:cNvGrpSpPr/>
            <p:nvPr/>
          </p:nvGrpSpPr>
          <p:grpSpPr>
            <a:xfrm>
              <a:off x="4329317" y="497182"/>
              <a:ext cx="839100" cy="266180"/>
              <a:chOff x="4221721" y="497182"/>
              <a:chExt cx="839100" cy="266180"/>
            </a:xfrm>
          </p:grpSpPr>
          <p:sp>
            <p:nvSpPr>
              <p:cNvPr id="1628" name="Google Shape;1628;p71"/>
              <p:cNvSpPr/>
              <p:nvPr/>
            </p:nvSpPr>
            <p:spPr>
              <a:xfrm>
                <a:off x="4266522" y="530563"/>
                <a:ext cx="721200" cy="232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629" name="Google Shape;1629;p71"/>
              <p:cNvSpPr txBox="1"/>
              <p:nvPr/>
            </p:nvSpPr>
            <p:spPr>
              <a:xfrm>
                <a:off x="4221721" y="497182"/>
                <a:ext cx="8391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</a:rPr>
                  <a:t>스터디개설하기 </a:t>
                </a:r>
                <a:endParaRPr/>
              </a:p>
            </p:txBody>
          </p:sp>
        </p:grpSp>
      </p:grpSp>
      <p:sp>
        <p:nvSpPr>
          <p:cNvPr id="1630" name="Google Shape;1630;p71"/>
          <p:cNvSpPr txBox="1"/>
          <p:nvPr/>
        </p:nvSpPr>
        <p:spPr>
          <a:xfrm>
            <a:off x="5032420" y="491100"/>
            <a:ext cx="169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    </a:t>
            </a:r>
            <a:r>
              <a:rPr lang="en-US" sz="700">
                <a:solidFill>
                  <a:schemeClr val="dk1"/>
                </a:solidFill>
              </a:rPr>
              <a:t>~~~~님 오늘도 열공~!~!~!~^_^</a:t>
            </a:r>
            <a:endParaRPr sz="700"/>
          </a:p>
        </p:txBody>
      </p:sp>
      <p:sp>
        <p:nvSpPr>
          <p:cNvPr id="1631" name="Google Shape;1631;p71"/>
          <p:cNvSpPr/>
          <p:nvPr/>
        </p:nvSpPr>
        <p:spPr>
          <a:xfrm>
            <a:off x="41475" y="950825"/>
            <a:ext cx="1450800" cy="4155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2" name="Google Shape;1632;p71"/>
          <p:cNvSpPr txBox="1"/>
          <p:nvPr/>
        </p:nvSpPr>
        <p:spPr>
          <a:xfrm>
            <a:off x="28975" y="1001925"/>
            <a:ext cx="16128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&lt; StudyRoom Main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/>
              <a:t>   Study Home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</a:t>
            </a:r>
            <a:r>
              <a:rPr b="1" lang="en-US" sz="1050"/>
              <a:t>Scheduler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/>
              <a:t>   Achivement Rate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</a:t>
            </a:r>
            <a:r>
              <a:rPr b="1" lang="en-US" sz="1050"/>
              <a:t>자료실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1155CC"/>
                </a:solidFill>
              </a:rPr>
              <a:t>  스터디룸 설정 </a:t>
            </a:r>
            <a:endParaRPr b="1" sz="1050">
              <a:solidFill>
                <a:srgbClr val="1155CC"/>
              </a:solidFill>
            </a:endParaRPr>
          </a:p>
        </p:txBody>
      </p:sp>
      <p:sp>
        <p:nvSpPr>
          <p:cNvPr id="1633" name="Google Shape;1633;p71"/>
          <p:cNvSpPr/>
          <p:nvPr/>
        </p:nvSpPr>
        <p:spPr>
          <a:xfrm>
            <a:off x="2901125" y="2007364"/>
            <a:ext cx="976500" cy="240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4" name="Google Shape;1634;p71"/>
          <p:cNvSpPr txBox="1"/>
          <p:nvPr/>
        </p:nvSpPr>
        <p:spPr>
          <a:xfrm>
            <a:off x="2925425" y="1974387"/>
            <a:ext cx="952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666666"/>
                </a:solidFill>
              </a:rPr>
              <a:t>선택 </a:t>
            </a:r>
            <a:r>
              <a:rPr lang="en-US" sz="800">
                <a:solidFill>
                  <a:srgbClr val="666666"/>
                </a:solidFill>
              </a:rPr>
              <a:t>             ▼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1635" name="Google Shape;1635;p71"/>
          <p:cNvSpPr/>
          <p:nvPr/>
        </p:nvSpPr>
        <p:spPr>
          <a:xfrm>
            <a:off x="2914280" y="1684784"/>
            <a:ext cx="2916900" cy="240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71"/>
          <p:cNvSpPr txBox="1"/>
          <p:nvPr/>
        </p:nvSpPr>
        <p:spPr>
          <a:xfrm>
            <a:off x="2107925" y="1647935"/>
            <a:ext cx="799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</a:rPr>
              <a:t>스터디 명</a:t>
            </a:r>
            <a:endParaRPr sz="750">
              <a:solidFill>
                <a:schemeClr val="dk1"/>
              </a:solidFill>
            </a:endParaRPr>
          </a:p>
        </p:txBody>
      </p:sp>
      <p:sp>
        <p:nvSpPr>
          <p:cNvPr id="1637" name="Google Shape;1637;p71"/>
          <p:cNvSpPr txBox="1"/>
          <p:nvPr/>
        </p:nvSpPr>
        <p:spPr>
          <a:xfrm>
            <a:off x="2901125" y="1654626"/>
            <a:ext cx="1559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666666"/>
                </a:solidFill>
              </a:rPr>
              <a:t>스터디명을 입력해 주세요.</a:t>
            </a:r>
            <a:endParaRPr sz="650">
              <a:solidFill>
                <a:srgbClr val="666666"/>
              </a:solidFill>
            </a:endParaRPr>
          </a:p>
        </p:txBody>
      </p:sp>
      <p:sp>
        <p:nvSpPr>
          <p:cNvPr id="1638" name="Google Shape;1638;p71"/>
          <p:cNvSpPr txBox="1"/>
          <p:nvPr/>
        </p:nvSpPr>
        <p:spPr>
          <a:xfrm>
            <a:off x="2107925" y="1969739"/>
            <a:ext cx="799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</a:rPr>
              <a:t>카테고리 </a:t>
            </a:r>
            <a:endParaRPr sz="750">
              <a:solidFill>
                <a:schemeClr val="dk1"/>
              </a:solidFill>
            </a:endParaRPr>
          </a:p>
        </p:txBody>
      </p:sp>
      <p:grpSp>
        <p:nvGrpSpPr>
          <p:cNvPr id="1639" name="Google Shape;1639;p71"/>
          <p:cNvGrpSpPr/>
          <p:nvPr/>
        </p:nvGrpSpPr>
        <p:grpSpPr>
          <a:xfrm>
            <a:off x="2915104" y="2482257"/>
            <a:ext cx="83032" cy="99028"/>
            <a:chOff x="2175665" y="3508450"/>
            <a:chExt cx="135077" cy="161100"/>
          </a:xfrm>
        </p:grpSpPr>
        <p:cxnSp>
          <p:nvCxnSpPr>
            <p:cNvPr id="1640" name="Google Shape;1640;p71"/>
            <p:cNvCxnSpPr/>
            <p:nvPr/>
          </p:nvCxnSpPr>
          <p:spPr>
            <a:xfrm rot="893411">
              <a:off x="2190963" y="3538620"/>
              <a:ext cx="53703" cy="12545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1" name="Google Shape;1641;p71"/>
            <p:cNvCxnSpPr/>
            <p:nvPr/>
          </p:nvCxnSpPr>
          <p:spPr>
            <a:xfrm flipH="1" rot="902269">
              <a:off x="2249729" y="3511209"/>
              <a:ext cx="41625" cy="15558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42" name="Google Shape;1642;p71"/>
          <p:cNvSpPr/>
          <p:nvPr/>
        </p:nvSpPr>
        <p:spPr>
          <a:xfrm>
            <a:off x="3938948" y="2007364"/>
            <a:ext cx="976500" cy="240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71"/>
          <p:cNvSpPr txBox="1"/>
          <p:nvPr/>
        </p:nvSpPr>
        <p:spPr>
          <a:xfrm>
            <a:off x="2107925" y="2316732"/>
            <a:ext cx="799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</a:rPr>
              <a:t>희망 지역</a:t>
            </a:r>
            <a:endParaRPr sz="750">
              <a:solidFill>
                <a:schemeClr val="dk1"/>
              </a:solidFill>
            </a:endParaRPr>
          </a:p>
        </p:txBody>
      </p:sp>
      <p:grpSp>
        <p:nvGrpSpPr>
          <p:cNvPr id="1644" name="Google Shape;1644;p71"/>
          <p:cNvGrpSpPr/>
          <p:nvPr/>
        </p:nvGrpSpPr>
        <p:grpSpPr>
          <a:xfrm>
            <a:off x="2907720" y="2402628"/>
            <a:ext cx="682376" cy="267300"/>
            <a:chOff x="3270775" y="2783025"/>
            <a:chExt cx="682376" cy="267300"/>
          </a:xfrm>
        </p:grpSpPr>
        <p:sp>
          <p:nvSpPr>
            <p:cNvPr id="1645" name="Google Shape;1645;p71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71"/>
            <p:cNvSpPr txBox="1"/>
            <p:nvPr/>
          </p:nvSpPr>
          <p:spPr>
            <a:xfrm>
              <a:off x="3351351" y="2783025"/>
              <a:ext cx="6018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장소미정</a:t>
              </a:r>
              <a:endParaRPr sz="700"/>
            </a:p>
          </p:txBody>
        </p:sp>
      </p:grpSp>
      <p:sp>
        <p:nvSpPr>
          <p:cNvPr id="1647" name="Google Shape;1647;p71"/>
          <p:cNvSpPr txBox="1"/>
          <p:nvPr/>
        </p:nvSpPr>
        <p:spPr>
          <a:xfrm>
            <a:off x="3963248" y="1974387"/>
            <a:ext cx="952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666666"/>
                </a:solidFill>
              </a:rPr>
              <a:t>선택 </a:t>
            </a:r>
            <a:r>
              <a:rPr lang="en-US" sz="800">
                <a:solidFill>
                  <a:srgbClr val="666666"/>
                </a:solidFill>
              </a:rPr>
              <a:t>             ▼</a:t>
            </a:r>
            <a:endParaRPr sz="800">
              <a:solidFill>
                <a:srgbClr val="666666"/>
              </a:solidFill>
            </a:endParaRPr>
          </a:p>
        </p:txBody>
      </p:sp>
      <p:grpSp>
        <p:nvGrpSpPr>
          <p:cNvPr id="1648" name="Google Shape;1648;p71"/>
          <p:cNvGrpSpPr/>
          <p:nvPr/>
        </p:nvGrpSpPr>
        <p:grpSpPr>
          <a:xfrm>
            <a:off x="3529048" y="2745251"/>
            <a:ext cx="564427" cy="267300"/>
            <a:chOff x="3270775" y="2783025"/>
            <a:chExt cx="564427" cy="267300"/>
          </a:xfrm>
        </p:grpSpPr>
        <p:sp>
          <p:nvSpPr>
            <p:cNvPr id="1649" name="Google Shape;1649;p71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71"/>
            <p:cNvSpPr txBox="1"/>
            <p:nvPr/>
          </p:nvSpPr>
          <p:spPr>
            <a:xfrm>
              <a:off x="3360302" y="2783025"/>
              <a:ext cx="4749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경기</a:t>
              </a:r>
              <a:endParaRPr sz="700"/>
            </a:p>
          </p:txBody>
        </p:sp>
      </p:grpSp>
      <p:grpSp>
        <p:nvGrpSpPr>
          <p:cNvPr id="1651" name="Google Shape;1651;p71"/>
          <p:cNvGrpSpPr/>
          <p:nvPr/>
        </p:nvGrpSpPr>
        <p:grpSpPr>
          <a:xfrm>
            <a:off x="4138648" y="2745251"/>
            <a:ext cx="564427" cy="267300"/>
            <a:chOff x="3270775" y="2783025"/>
            <a:chExt cx="564427" cy="267300"/>
          </a:xfrm>
        </p:grpSpPr>
        <p:sp>
          <p:nvSpPr>
            <p:cNvPr id="1652" name="Google Shape;1652;p71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71"/>
            <p:cNvSpPr txBox="1"/>
            <p:nvPr/>
          </p:nvSpPr>
          <p:spPr>
            <a:xfrm>
              <a:off x="3360302" y="2783025"/>
              <a:ext cx="4749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인천</a:t>
              </a:r>
              <a:endParaRPr sz="700"/>
            </a:p>
          </p:txBody>
        </p:sp>
      </p:grpSp>
      <p:grpSp>
        <p:nvGrpSpPr>
          <p:cNvPr id="1654" name="Google Shape;1654;p71"/>
          <p:cNvGrpSpPr/>
          <p:nvPr/>
        </p:nvGrpSpPr>
        <p:grpSpPr>
          <a:xfrm>
            <a:off x="4779273" y="2745251"/>
            <a:ext cx="564427" cy="267300"/>
            <a:chOff x="3270775" y="2783025"/>
            <a:chExt cx="564427" cy="267300"/>
          </a:xfrm>
        </p:grpSpPr>
        <p:sp>
          <p:nvSpPr>
            <p:cNvPr id="1655" name="Google Shape;1655;p71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71"/>
            <p:cNvSpPr txBox="1"/>
            <p:nvPr/>
          </p:nvSpPr>
          <p:spPr>
            <a:xfrm>
              <a:off x="3360302" y="2783025"/>
              <a:ext cx="4749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강원</a:t>
              </a:r>
              <a:endParaRPr sz="700"/>
            </a:p>
          </p:txBody>
        </p:sp>
      </p:grpSp>
      <p:grpSp>
        <p:nvGrpSpPr>
          <p:cNvPr id="1657" name="Google Shape;1657;p71"/>
          <p:cNvGrpSpPr/>
          <p:nvPr/>
        </p:nvGrpSpPr>
        <p:grpSpPr>
          <a:xfrm>
            <a:off x="5420098" y="2745251"/>
            <a:ext cx="564427" cy="267300"/>
            <a:chOff x="3270775" y="2783025"/>
            <a:chExt cx="564427" cy="267300"/>
          </a:xfrm>
        </p:grpSpPr>
        <p:sp>
          <p:nvSpPr>
            <p:cNvPr id="1658" name="Google Shape;1658;p71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71"/>
            <p:cNvSpPr txBox="1"/>
            <p:nvPr/>
          </p:nvSpPr>
          <p:spPr>
            <a:xfrm>
              <a:off x="3360302" y="2783025"/>
              <a:ext cx="4749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제주</a:t>
              </a:r>
              <a:endParaRPr sz="700"/>
            </a:p>
          </p:txBody>
        </p:sp>
      </p:grpSp>
      <p:grpSp>
        <p:nvGrpSpPr>
          <p:cNvPr id="1660" name="Google Shape;1660;p71"/>
          <p:cNvGrpSpPr/>
          <p:nvPr/>
        </p:nvGrpSpPr>
        <p:grpSpPr>
          <a:xfrm>
            <a:off x="3515710" y="3888251"/>
            <a:ext cx="564427" cy="267300"/>
            <a:chOff x="3270775" y="2783025"/>
            <a:chExt cx="564427" cy="267300"/>
          </a:xfrm>
        </p:grpSpPr>
        <p:sp>
          <p:nvSpPr>
            <p:cNvPr id="1661" name="Google Shape;1661;p71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71"/>
            <p:cNvSpPr txBox="1"/>
            <p:nvPr/>
          </p:nvSpPr>
          <p:spPr>
            <a:xfrm>
              <a:off x="3360302" y="2783025"/>
              <a:ext cx="4749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대전</a:t>
              </a:r>
              <a:endParaRPr sz="700"/>
            </a:p>
          </p:txBody>
        </p:sp>
      </p:grpSp>
      <p:grpSp>
        <p:nvGrpSpPr>
          <p:cNvPr id="1663" name="Google Shape;1663;p71"/>
          <p:cNvGrpSpPr/>
          <p:nvPr/>
        </p:nvGrpSpPr>
        <p:grpSpPr>
          <a:xfrm>
            <a:off x="2901723" y="3126251"/>
            <a:ext cx="555466" cy="267300"/>
            <a:chOff x="3270775" y="2783025"/>
            <a:chExt cx="555466" cy="267300"/>
          </a:xfrm>
        </p:grpSpPr>
        <p:sp>
          <p:nvSpPr>
            <p:cNvPr id="1664" name="Google Shape;1664;p71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71"/>
            <p:cNvSpPr txBox="1"/>
            <p:nvPr/>
          </p:nvSpPr>
          <p:spPr>
            <a:xfrm>
              <a:off x="3351341" y="2783025"/>
              <a:ext cx="4749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충북</a:t>
              </a:r>
              <a:endParaRPr sz="700"/>
            </a:p>
          </p:txBody>
        </p:sp>
      </p:grpSp>
      <p:grpSp>
        <p:nvGrpSpPr>
          <p:cNvPr id="1666" name="Google Shape;1666;p71"/>
          <p:cNvGrpSpPr/>
          <p:nvPr/>
        </p:nvGrpSpPr>
        <p:grpSpPr>
          <a:xfrm>
            <a:off x="3529048" y="3126251"/>
            <a:ext cx="564427" cy="267300"/>
            <a:chOff x="3270775" y="2783025"/>
            <a:chExt cx="564427" cy="267300"/>
          </a:xfrm>
        </p:grpSpPr>
        <p:sp>
          <p:nvSpPr>
            <p:cNvPr id="1667" name="Google Shape;1667;p71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71"/>
            <p:cNvSpPr txBox="1"/>
            <p:nvPr/>
          </p:nvSpPr>
          <p:spPr>
            <a:xfrm>
              <a:off x="3360302" y="2783025"/>
              <a:ext cx="4749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충남</a:t>
              </a:r>
              <a:endParaRPr sz="700"/>
            </a:p>
          </p:txBody>
        </p:sp>
      </p:grpSp>
      <p:grpSp>
        <p:nvGrpSpPr>
          <p:cNvPr id="1669" name="Google Shape;1669;p71"/>
          <p:cNvGrpSpPr/>
          <p:nvPr/>
        </p:nvGrpSpPr>
        <p:grpSpPr>
          <a:xfrm>
            <a:off x="4138648" y="3126251"/>
            <a:ext cx="564427" cy="267300"/>
            <a:chOff x="3270775" y="2783025"/>
            <a:chExt cx="564427" cy="267300"/>
          </a:xfrm>
        </p:grpSpPr>
        <p:sp>
          <p:nvSpPr>
            <p:cNvPr id="1670" name="Google Shape;1670;p71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71"/>
            <p:cNvSpPr txBox="1"/>
            <p:nvPr/>
          </p:nvSpPr>
          <p:spPr>
            <a:xfrm>
              <a:off x="3360302" y="2783025"/>
              <a:ext cx="4749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부산</a:t>
              </a:r>
              <a:endParaRPr sz="700"/>
            </a:p>
          </p:txBody>
        </p:sp>
      </p:grpSp>
      <p:grpSp>
        <p:nvGrpSpPr>
          <p:cNvPr id="1672" name="Google Shape;1672;p71"/>
          <p:cNvGrpSpPr/>
          <p:nvPr/>
        </p:nvGrpSpPr>
        <p:grpSpPr>
          <a:xfrm>
            <a:off x="4779273" y="3126251"/>
            <a:ext cx="564427" cy="267300"/>
            <a:chOff x="3270775" y="2783025"/>
            <a:chExt cx="564427" cy="267300"/>
          </a:xfrm>
        </p:grpSpPr>
        <p:sp>
          <p:nvSpPr>
            <p:cNvPr id="1673" name="Google Shape;1673;p71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71"/>
            <p:cNvSpPr txBox="1"/>
            <p:nvPr/>
          </p:nvSpPr>
          <p:spPr>
            <a:xfrm>
              <a:off x="3360302" y="2783025"/>
              <a:ext cx="4749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울산</a:t>
              </a:r>
              <a:endParaRPr sz="700"/>
            </a:p>
          </p:txBody>
        </p:sp>
      </p:grpSp>
      <p:grpSp>
        <p:nvGrpSpPr>
          <p:cNvPr id="1675" name="Google Shape;1675;p71"/>
          <p:cNvGrpSpPr/>
          <p:nvPr/>
        </p:nvGrpSpPr>
        <p:grpSpPr>
          <a:xfrm>
            <a:off x="5420098" y="3126251"/>
            <a:ext cx="564427" cy="267300"/>
            <a:chOff x="3270775" y="2783025"/>
            <a:chExt cx="564427" cy="267300"/>
          </a:xfrm>
        </p:grpSpPr>
        <p:sp>
          <p:nvSpPr>
            <p:cNvPr id="1676" name="Google Shape;1676;p71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71"/>
            <p:cNvSpPr txBox="1"/>
            <p:nvPr/>
          </p:nvSpPr>
          <p:spPr>
            <a:xfrm>
              <a:off x="3360302" y="2783025"/>
              <a:ext cx="4749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경남</a:t>
              </a:r>
              <a:endParaRPr sz="700"/>
            </a:p>
          </p:txBody>
        </p:sp>
      </p:grpSp>
      <p:grpSp>
        <p:nvGrpSpPr>
          <p:cNvPr id="1678" name="Google Shape;1678;p71"/>
          <p:cNvGrpSpPr/>
          <p:nvPr/>
        </p:nvGrpSpPr>
        <p:grpSpPr>
          <a:xfrm>
            <a:off x="2897547" y="3896152"/>
            <a:ext cx="564427" cy="267300"/>
            <a:chOff x="3270775" y="2783025"/>
            <a:chExt cx="564427" cy="267300"/>
          </a:xfrm>
        </p:grpSpPr>
        <p:sp>
          <p:nvSpPr>
            <p:cNvPr id="1679" name="Google Shape;1679;p71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71"/>
            <p:cNvSpPr txBox="1"/>
            <p:nvPr/>
          </p:nvSpPr>
          <p:spPr>
            <a:xfrm>
              <a:off x="3360302" y="2783025"/>
              <a:ext cx="4749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대구</a:t>
              </a:r>
              <a:endParaRPr sz="700"/>
            </a:p>
          </p:txBody>
        </p:sp>
      </p:grpSp>
      <p:grpSp>
        <p:nvGrpSpPr>
          <p:cNvPr id="1681" name="Google Shape;1681;p71"/>
          <p:cNvGrpSpPr/>
          <p:nvPr/>
        </p:nvGrpSpPr>
        <p:grpSpPr>
          <a:xfrm>
            <a:off x="2901723" y="3507251"/>
            <a:ext cx="555466" cy="267300"/>
            <a:chOff x="3270775" y="2783025"/>
            <a:chExt cx="555466" cy="267300"/>
          </a:xfrm>
        </p:grpSpPr>
        <p:sp>
          <p:nvSpPr>
            <p:cNvPr id="1682" name="Google Shape;1682;p71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71"/>
            <p:cNvSpPr txBox="1"/>
            <p:nvPr/>
          </p:nvSpPr>
          <p:spPr>
            <a:xfrm>
              <a:off x="3351341" y="2783025"/>
              <a:ext cx="4749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경북</a:t>
              </a:r>
              <a:endParaRPr sz="700"/>
            </a:p>
          </p:txBody>
        </p:sp>
      </p:grpSp>
      <p:grpSp>
        <p:nvGrpSpPr>
          <p:cNvPr id="1684" name="Google Shape;1684;p71"/>
          <p:cNvGrpSpPr/>
          <p:nvPr/>
        </p:nvGrpSpPr>
        <p:grpSpPr>
          <a:xfrm>
            <a:off x="3529048" y="3507251"/>
            <a:ext cx="564427" cy="267300"/>
            <a:chOff x="3270775" y="2783025"/>
            <a:chExt cx="564427" cy="267300"/>
          </a:xfrm>
        </p:grpSpPr>
        <p:sp>
          <p:nvSpPr>
            <p:cNvPr id="1685" name="Google Shape;1685;p71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71"/>
            <p:cNvSpPr txBox="1"/>
            <p:nvPr/>
          </p:nvSpPr>
          <p:spPr>
            <a:xfrm>
              <a:off x="3360302" y="2783025"/>
              <a:ext cx="4749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광주</a:t>
              </a:r>
              <a:endParaRPr sz="700"/>
            </a:p>
          </p:txBody>
        </p:sp>
      </p:grpSp>
      <p:grpSp>
        <p:nvGrpSpPr>
          <p:cNvPr id="1687" name="Google Shape;1687;p71"/>
          <p:cNvGrpSpPr/>
          <p:nvPr/>
        </p:nvGrpSpPr>
        <p:grpSpPr>
          <a:xfrm>
            <a:off x="4138648" y="3507251"/>
            <a:ext cx="564427" cy="267300"/>
            <a:chOff x="3270775" y="2783025"/>
            <a:chExt cx="564427" cy="267300"/>
          </a:xfrm>
        </p:grpSpPr>
        <p:sp>
          <p:nvSpPr>
            <p:cNvPr id="1688" name="Google Shape;1688;p71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71"/>
            <p:cNvSpPr txBox="1"/>
            <p:nvPr/>
          </p:nvSpPr>
          <p:spPr>
            <a:xfrm>
              <a:off x="3360302" y="2783025"/>
              <a:ext cx="4749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전남</a:t>
              </a:r>
              <a:endParaRPr sz="700"/>
            </a:p>
          </p:txBody>
        </p:sp>
      </p:grpSp>
      <p:grpSp>
        <p:nvGrpSpPr>
          <p:cNvPr id="1690" name="Google Shape;1690;p71"/>
          <p:cNvGrpSpPr/>
          <p:nvPr/>
        </p:nvGrpSpPr>
        <p:grpSpPr>
          <a:xfrm>
            <a:off x="4779273" y="3507251"/>
            <a:ext cx="564427" cy="267300"/>
            <a:chOff x="3270775" y="2783025"/>
            <a:chExt cx="564427" cy="267300"/>
          </a:xfrm>
        </p:grpSpPr>
        <p:sp>
          <p:nvSpPr>
            <p:cNvPr id="1691" name="Google Shape;1691;p71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71"/>
            <p:cNvSpPr txBox="1"/>
            <p:nvPr/>
          </p:nvSpPr>
          <p:spPr>
            <a:xfrm>
              <a:off x="3360302" y="2783025"/>
              <a:ext cx="4749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전주</a:t>
              </a:r>
              <a:endParaRPr sz="700"/>
            </a:p>
          </p:txBody>
        </p:sp>
      </p:grpSp>
      <p:grpSp>
        <p:nvGrpSpPr>
          <p:cNvPr id="1693" name="Google Shape;1693;p71"/>
          <p:cNvGrpSpPr/>
          <p:nvPr/>
        </p:nvGrpSpPr>
        <p:grpSpPr>
          <a:xfrm>
            <a:off x="5420098" y="3507251"/>
            <a:ext cx="564427" cy="267300"/>
            <a:chOff x="3270775" y="2783025"/>
            <a:chExt cx="564427" cy="267300"/>
          </a:xfrm>
        </p:grpSpPr>
        <p:sp>
          <p:nvSpPr>
            <p:cNvPr id="1694" name="Google Shape;1694;p71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71"/>
            <p:cNvSpPr txBox="1"/>
            <p:nvPr/>
          </p:nvSpPr>
          <p:spPr>
            <a:xfrm>
              <a:off x="3360302" y="2783025"/>
              <a:ext cx="4749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전북</a:t>
              </a:r>
              <a:endParaRPr sz="700"/>
            </a:p>
          </p:txBody>
        </p:sp>
      </p:grpSp>
      <p:grpSp>
        <p:nvGrpSpPr>
          <p:cNvPr id="1696" name="Google Shape;1696;p71"/>
          <p:cNvGrpSpPr/>
          <p:nvPr/>
        </p:nvGrpSpPr>
        <p:grpSpPr>
          <a:xfrm>
            <a:off x="2901723" y="2745251"/>
            <a:ext cx="555466" cy="267300"/>
            <a:chOff x="3270775" y="2783025"/>
            <a:chExt cx="555466" cy="267300"/>
          </a:xfrm>
        </p:grpSpPr>
        <p:sp>
          <p:nvSpPr>
            <p:cNvPr id="1697" name="Google Shape;1697;p71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71"/>
            <p:cNvSpPr txBox="1"/>
            <p:nvPr/>
          </p:nvSpPr>
          <p:spPr>
            <a:xfrm>
              <a:off x="3351341" y="2783025"/>
              <a:ext cx="4749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서울</a:t>
              </a:r>
              <a:endParaRPr sz="700"/>
            </a:p>
          </p:txBody>
        </p:sp>
      </p:grpSp>
      <p:grpSp>
        <p:nvGrpSpPr>
          <p:cNvPr id="1699" name="Google Shape;1699;p71"/>
          <p:cNvGrpSpPr/>
          <p:nvPr/>
        </p:nvGrpSpPr>
        <p:grpSpPr>
          <a:xfrm>
            <a:off x="2908201" y="2853456"/>
            <a:ext cx="83032" cy="99028"/>
            <a:chOff x="2175665" y="3508450"/>
            <a:chExt cx="135077" cy="161100"/>
          </a:xfrm>
        </p:grpSpPr>
        <p:cxnSp>
          <p:nvCxnSpPr>
            <p:cNvPr id="1700" name="Google Shape;1700;p71"/>
            <p:cNvCxnSpPr/>
            <p:nvPr/>
          </p:nvCxnSpPr>
          <p:spPr>
            <a:xfrm rot="893411">
              <a:off x="2190963" y="3538620"/>
              <a:ext cx="53703" cy="12545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1" name="Google Shape;1701;p71"/>
            <p:cNvCxnSpPr/>
            <p:nvPr/>
          </p:nvCxnSpPr>
          <p:spPr>
            <a:xfrm flipH="1" rot="902269">
              <a:off x="2249729" y="3511209"/>
              <a:ext cx="41625" cy="15558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02" name="Google Shape;1702;p71"/>
          <p:cNvGrpSpPr/>
          <p:nvPr/>
        </p:nvGrpSpPr>
        <p:grpSpPr>
          <a:xfrm>
            <a:off x="3526762" y="2839982"/>
            <a:ext cx="83032" cy="99028"/>
            <a:chOff x="2175665" y="3508450"/>
            <a:chExt cx="135077" cy="161100"/>
          </a:xfrm>
        </p:grpSpPr>
        <p:cxnSp>
          <p:nvCxnSpPr>
            <p:cNvPr id="1703" name="Google Shape;1703;p71"/>
            <p:cNvCxnSpPr/>
            <p:nvPr/>
          </p:nvCxnSpPr>
          <p:spPr>
            <a:xfrm rot="893411">
              <a:off x="2190963" y="3538620"/>
              <a:ext cx="53703" cy="12545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4" name="Google Shape;1704;p71"/>
            <p:cNvCxnSpPr/>
            <p:nvPr/>
          </p:nvCxnSpPr>
          <p:spPr>
            <a:xfrm flipH="1" rot="902269">
              <a:off x="2249729" y="3511209"/>
              <a:ext cx="41625" cy="15558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05" name="Google Shape;1705;p71"/>
          <p:cNvGrpSpPr/>
          <p:nvPr/>
        </p:nvGrpSpPr>
        <p:grpSpPr>
          <a:xfrm>
            <a:off x="4145323" y="2848943"/>
            <a:ext cx="83032" cy="99028"/>
            <a:chOff x="2175665" y="3508450"/>
            <a:chExt cx="135077" cy="161100"/>
          </a:xfrm>
        </p:grpSpPr>
        <p:cxnSp>
          <p:nvCxnSpPr>
            <p:cNvPr id="1706" name="Google Shape;1706;p71"/>
            <p:cNvCxnSpPr/>
            <p:nvPr/>
          </p:nvCxnSpPr>
          <p:spPr>
            <a:xfrm rot="893411">
              <a:off x="2190963" y="3538620"/>
              <a:ext cx="53703" cy="12545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7" name="Google Shape;1707;p71"/>
            <p:cNvCxnSpPr/>
            <p:nvPr/>
          </p:nvCxnSpPr>
          <p:spPr>
            <a:xfrm flipH="1" rot="902269">
              <a:off x="2249729" y="3511209"/>
              <a:ext cx="41625" cy="15558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08" name="Google Shape;1708;p71"/>
          <p:cNvSpPr txBox="1"/>
          <p:nvPr/>
        </p:nvSpPr>
        <p:spPr>
          <a:xfrm>
            <a:off x="2016600" y="1146350"/>
            <a:ext cx="1341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스터디룸 수정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3" name="Google Shape;1713;p72"/>
          <p:cNvCxnSpPr/>
          <p:nvPr/>
        </p:nvCxnSpPr>
        <p:spPr>
          <a:xfrm>
            <a:off x="41464" y="95082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714" name="Google Shape;1714;p72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My-page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Mypage-sub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15" name="Google Shape;1715;p72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팀장에게만 노출되는 메뉴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스터디룸 관리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기본정보 관리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L 스터디 개설시 입력했던 내용중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   수정불가, 수정가능하게 할 항목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   나누기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716" name="Google Shape;1716;p72"/>
          <p:cNvGrpSpPr/>
          <p:nvPr/>
        </p:nvGrpSpPr>
        <p:grpSpPr>
          <a:xfrm>
            <a:off x="393265" y="437025"/>
            <a:ext cx="4840800" cy="564900"/>
            <a:chOff x="357422" y="437025"/>
            <a:chExt cx="4840800" cy="564900"/>
          </a:xfrm>
        </p:grpSpPr>
        <p:sp>
          <p:nvSpPr>
            <p:cNvPr id="1717" name="Google Shape;1717;p72"/>
            <p:cNvSpPr txBox="1"/>
            <p:nvPr/>
          </p:nvSpPr>
          <p:spPr>
            <a:xfrm>
              <a:off x="357422" y="437025"/>
              <a:ext cx="48408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LOGO</a:t>
              </a:r>
              <a:endParaRPr/>
            </a:p>
          </p:txBody>
        </p:sp>
        <p:sp>
          <p:nvSpPr>
            <p:cNvPr id="1718" name="Google Shape;1718;p72"/>
            <p:cNvSpPr/>
            <p:nvPr/>
          </p:nvSpPr>
          <p:spPr>
            <a:xfrm>
              <a:off x="1096490" y="497000"/>
              <a:ext cx="2913600" cy="30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Hola! 스페인어를  잘하고 싶다면?</a:t>
              </a:r>
              <a:endParaRPr sz="900"/>
            </a:p>
          </p:txBody>
        </p:sp>
        <p:pic>
          <p:nvPicPr>
            <p:cNvPr id="1719" name="Google Shape;1719;p7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12773" y="560727"/>
              <a:ext cx="171900" cy="171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20" name="Google Shape;1720;p72"/>
            <p:cNvGrpSpPr/>
            <p:nvPr/>
          </p:nvGrpSpPr>
          <p:grpSpPr>
            <a:xfrm>
              <a:off x="4329317" y="497182"/>
              <a:ext cx="839100" cy="266180"/>
              <a:chOff x="4221721" y="497182"/>
              <a:chExt cx="839100" cy="266180"/>
            </a:xfrm>
          </p:grpSpPr>
          <p:sp>
            <p:nvSpPr>
              <p:cNvPr id="1721" name="Google Shape;1721;p72"/>
              <p:cNvSpPr/>
              <p:nvPr/>
            </p:nvSpPr>
            <p:spPr>
              <a:xfrm>
                <a:off x="4266522" y="530563"/>
                <a:ext cx="721200" cy="232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722" name="Google Shape;1722;p72"/>
              <p:cNvSpPr txBox="1"/>
              <p:nvPr/>
            </p:nvSpPr>
            <p:spPr>
              <a:xfrm>
                <a:off x="4221721" y="497182"/>
                <a:ext cx="8391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</a:rPr>
                  <a:t>스터디개설하기 </a:t>
                </a:r>
                <a:endParaRPr/>
              </a:p>
            </p:txBody>
          </p:sp>
        </p:grpSp>
      </p:grpSp>
      <p:sp>
        <p:nvSpPr>
          <p:cNvPr id="1723" name="Google Shape;1723;p72"/>
          <p:cNvSpPr txBox="1"/>
          <p:nvPr/>
        </p:nvSpPr>
        <p:spPr>
          <a:xfrm>
            <a:off x="5032420" y="491100"/>
            <a:ext cx="169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    </a:t>
            </a:r>
            <a:r>
              <a:rPr lang="en-US" sz="700">
                <a:solidFill>
                  <a:schemeClr val="dk1"/>
                </a:solidFill>
              </a:rPr>
              <a:t>~~~~님 오늘도 열공~!~!~!~^_^</a:t>
            </a:r>
            <a:endParaRPr sz="700"/>
          </a:p>
        </p:txBody>
      </p:sp>
      <p:sp>
        <p:nvSpPr>
          <p:cNvPr id="1724" name="Google Shape;1724;p72"/>
          <p:cNvSpPr/>
          <p:nvPr/>
        </p:nvSpPr>
        <p:spPr>
          <a:xfrm>
            <a:off x="41475" y="950825"/>
            <a:ext cx="1450800" cy="4155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p72"/>
          <p:cNvSpPr txBox="1"/>
          <p:nvPr/>
        </p:nvSpPr>
        <p:spPr>
          <a:xfrm>
            <a:off x="28975" y="1001925"/>
            <a:ext cx="16128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&lt; StudyRoom Main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/>
              <a:t>   Study Home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</a:t>
            </a:r>
            <a:r>
              <a:rPr b="1" lang="en-US" sz="1050"/>
              <a:t>Scheduler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/>
              <a:t>   Achivement Rate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</a:t>
            </a:r>
            <a:r>
              <a:rPr b="1" lang="en-US" sz="1050"/>
              <a:t>자료실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1155CC"/>
                </a:solidFill>
              </a:rPr>
              <a:t>  스터디룸 설정 </a:t>
            </a:r>
            <a:endParaRPr b="1" sz="1050">
              <a:solidFill>
                <a:srgbClr val="1155CC"/>
              </a:solidFill>
            </a:endParaRPr>
          </a:p>
        </p:txBody>
      </p:sp>
      <p:sp>
        <p:nvSpPr>
          <p:cNvPr id="1726" name="Google Shape;1726;p72"/>
          <p:cNvSpPr/>
          <p:nvPr/>
        </p:nvSpPr>
        <p:spPr>
          <a:xfrm>
            <a:off x="2676152" y="1231250"/>
            <a:ext cx="1559400" cy="240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72"/>
          <p:cNvSpPr txBox="1"/>
          <p:nvPr/>
        </p:nvSpPr>
        <p:spPr>
          <a:xfrm>
            <a:off x="1793600" y="1194409"/>
            <a:ext cx="799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</a:rPr>
              <a:t>연령대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1728" name="Google Shape;1728;p72"/>
          <p:cNvSpPr txBox="1"/>
          <p:nvPr/>
        </p:nvSpPr>
        <p:spPr>
          <a:xfrm>
            <a:off x="2663000" y="1201100"/>
            <a:ext cx="1559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</a:rPr>
              <a:t>연령대를 입력해주세요</a:t>
            </a:r>
            <a:endParaRPr sz="750">
              <a:solidFill>
                <a:srgbClr val="666666"/>
              </a:solidFill>
            </a:endParaRPr>
          </a:p>
        </p:txBody>
      </p:sp>
      <p:sp>
        <p:nvSpPr>
          <p:cNvPr id="1729" name="Google Shape;1729;p72"/>
          <p:cNvSpPr/>
          <p:nvPr/>
        </p:nvSpPr>
        <p:spPr>
          <a:xfrm>
            <a:off x="2676152" y="1599595"/>
            <a:ext cx="1559400" cy="240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72"/>
          <p:cNvSpPr txBox="1"/>
          <p:nvPr/>
        </p:nvSpPr>
        <p:spPr>
          <a:xfrm>
            <a:off x="1793600" y="1562755"/>
            <a:ext cx="799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</a:rPr>
              <a:t>시간대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1731" name="Google Shape;1731;p72"/>
          <p:cNvSpPr txBox="1"/>
          <p:nvPr/>
        </p:nvSpPr>
        <p:spPr>
          <a:xfrm>
            <a:off x="1793600" y="1941641"/>
            <a:ext cx="799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</a:rPr>
              <a:t>모집인원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1732" name="Google Shape;1732;p72"/>
          <p:cNvSpPr/>
          <p:nvPr/>
        </p:nvSpPr>
        <p:spPr>
          <a:xfrm>
            <a:off x="2663000" y="1990505"/>
            <a:ext cx="799800" cy="240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p72"/>
          <p:cNvSpPr txBox="1"/>
          <p:nvPr/>
        </p:nvSpPr>
        <p:spPr>
          <a:xfrm>
            <a:off x="2687300" y="1960969"/>
            <a:ext cx="799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</a:rPr>
              <a:t>최소</a:t>
            </a:r>
            <a:r>
              <a:rPr lang="en-US" sz="900">
                <a:solidFill>
                  <a:srgbClr val="666666"/>
                </a:solidFill>
              </a:rPr>
              <a:t>         ▼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734" name="Google Shape;1734;p72"/>
          <p:cNvSpPr/>
          <p:nvPr/>
        </p:nvSpPr>
        <p:spPr>
          <a:xfrm>
            <a:off x="2663000" y="1990505"/>
            <a:ext cx="799800" cy="240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5" name="Google Shape;1735;p72"/>
          <p:cNvSpPr txBox="1"/>
          <p:nvPr/>
        </p:nvSpPr>
        <p:spPr>
          <a:xfrm>
            <a:off x="2687300" y="1960969"/>
            <a:ext cx="799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</a:rPr>
              <a:t>최소</a:t>
            </a:r>
            <a:r>
              <a:rPr lang="en-US" sz="900">
                <a:solidFill>
                  <a:srgbClr val="666666"/>
                </a:solidFill>
              </a:rPr>
              <a:t>         ▼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736" name="Google Shape;1736;p72"/>
          <p:cNvSpPr/>
          <p:nvPr/>
        </p:nvSpPr>
        <p:spPr>
          <a:xfrm>
            <a:off x="3899550" y="1990505"/>
            <a:ext cx="799800" cy="240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7" name="Google Shape;1737;p72"/>
          <p:cNvSpPr txBox="1"/>
          <p:nvPr/>
        </p:nvSpPr>
        <p:spPr>
          <a:xfrm>
            <a:off x="3923850" y="1960969"/>
            <a:ext cx="799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</a:rPr>
              <a:t>최대</a:t>
            </a:r>
            <a:r>
              <a:rPr lang="en-US" sz="900">
                <a:solidFill>
                  <a:srgbClr val="666666"/>
                </a:solidFill>
              </a:rPr>
              <a:t>         ▼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738" name="Google Shape;1738;p72"/>
          <p:cNvSpPr txBox="1"/>
          <p:nvPr/>
        </p:nvSpPr>
        <p:spPr>
          <a:xfrm>
            <a:off x="3539000" y="1941650"/>
            <a:ext cx="397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</a:rPr>
              <a:t>~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39" name="Google Shape;1739;p72"/>
          <p:cNvSpPr txBox="1"/>
          <p:nvPr/>
        </p:nvSpPr>
        <p:spPr>
          <a:xfrm>
            <a:off x="2687300" y="1564021"/>
            <a:ext cx="15081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</a:rPr>
              <a:t>시간대를 선택해주세요</a:t>
            </a:r>
            <a:r>
              <a:rPr lang="en-US" sz="900">
                <a:solidFill>
                  <a:srgbClr val="666666"/>
                </a:solidFill>
              </a:rPr>
              <a:t>       ▼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740" name="Google Shape;1740;p72"/>
          <p:cNvSpPr/>
          <p:nvPr/>
        </p:nvSpPr>
        <p:spPr>
          <a:xfrm>
            <a:off x="2672555" y="2444568"/>
            <a:ext cx="2916900" cy="240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1" name="Google Shape;1741;p72"/>
          <p:cNvSpPr txBox="1"/>
          <p:nvPr/>
        </p:nvSpPr>
        <p:spPr>
          <a:xfrm>
            <a:off x="1790000" y="2331516"/>
            <a:ext cx="882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</a:rPr>
              <a:t>스터디 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</a:rPr>
              <a:t>목표 및 방향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1742" name="Google Shape;1742;p72"/>
          <p:cNvSpPr txBox="1"/>
          <p:nvPr/>
        </p:nvSpPr>
        <p:spPr>
          <a:xfrm>
            <a:off x="2659400" y="2414409"/>
            <a:ext cx="1559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</a:rPr>
              <a:t>내용을 입력해 주세요.</a:t>
            </a:r>
            <a:endParaRPr sz="750">
              <a:solidFill>
                <a:srgbClr val="666666"/>
              </a:solidFill>
            </a:endParaRPr>
          </a:p>
        </p:txBody>
      </p:sp>
      <p:sp>
        <p:nvSpPr>
          <p:cNvPr id="1743" name="Google Shape;1743;p72"/>
          <p:cNvSpPr txBox="1"/>
          <p:nvPr/>
        </p:nvSpPr>
        <p:spPr>
          <a:xfrm>
            <a:off x="1793600" y="2813591"/>
            <a:ext cx="799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</a:rPr>
              <a:t>스터디기간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1744" name="Google Shape;1744;p72"/>
          <p:cNvSpPr/>
          <p:nvPr/>
        </p:nvSpPr>
        <p:spPr>
          <a:xfrm>
            <a:off x="2663000" y="2862455"/>
            <a:ext cx="799800" cy="240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Google Shape;1745;p72"/>
          <p:cNvSpPr txBox="1"/>
          <p:nvPr/>
        </p:nvSpPr>
        <p:spPr>
          <a:xfrm>
            <a:off x="2687300" y="2832919"/>
            <a:ext cx="799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</a:rPr>
              <a:t>최소</a:t>
            </a:r>
            <a:r>
              <a:rPr lang="en-US" sz="900">
                <a:solidFill>
                  <a:srgbClr val="666666"/>
                </a:solidFill>
              </a:rPr>
              <a:t>         ▼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746" name="Google Shape;1746;p72"/>
          <p:cNvSpPr/>
          <p:nvPr/>
        </p:nvSpPr>
        <p:spPr>
          <a:xfrm>
            <a:off x="2663000" y="2862450"/>
            <a:ext cx="1047000" cy="240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Google Shape;1747;p72"/>
          <p:cNvSpPr txBox="1"/>
          <p:nvPr/>
        </p:nvSpPr>
        <p:spPr>
          <a:xfrm>
            <a:off x="2760950" y="2813600"/>
            <a:ext cx="1047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</a:rPr>
              <a:t>2019.01.14</a:t>
            </a:r>
            <a:r>
              <a:rPr lang="en-US" sz="900">
                <a:solidFill>
                  <a:srgbClr val="666666"/>
                </a:solidFill>
              </a:rPr>
              <a:t>   ▼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748" name="Google Shape;1748;p72"/>
          <p:cNvSpPr txBox="1"/>
          <p:nvPr/>
        </p:nvSpPr>
        <p:spPr>
          <a:xfrm>
            <a:off x="3779600" y="2813600"/>
            <a:ext cx="397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</a:rPr>
              <a:t>~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49" name="Google Shape;1749;p72"/>
          <p:cNvSpPr/>
          <p:nvPr/>
        </p:nvSpPr>
        <p:spPr>
          <a:xfrm>
            <a:off x="4075650" y="2862450"/>
            <a:ext cx="1047000" cy="240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0" name="Google Shape;1750;p72"/>
          <p:cNvSpPr txBox="1"/>
          <p:nvPr/>
        </p:nvSpPr>
        <p:spPr>
          <a:xfrm>
            <a:off x="4173600" y="2813600"/>
            <a:ext cx="1047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</a:rPr>
              <a:t>2019.05.30</a:t>
            </a:r>
            <a:r>
              <a:rPr lang="en-US" sz="900">
                <a:solidFill>
                  <a:srgbClr val="666666"/>
                </a:solidFill>
              </a:rPr>
              <a:t>   ▼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751" name="Google Shape;1751;p72"/>
          <p:cNvSpPr txBox="1"/>
          <p:nvPr/>
        </p:nvSpPr>
        <p:spPr>
          <a:xfrm>
            <a:off x="1793600" y="3158043"/>
            <a:ext cx="799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</a:rPr>
              <a:t>(</a:t>
            </a:r>
            <a:r>
              <a:rPr lang="en-US" sz="950">
                <a:solidFill>
                  <a:schemeClr val="dk1"/>
                </a:solidFill>
              </a:rPr>
              <a:t>모집마감)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1752" name="Google Shape;1752;p72"/>
          <p:cNvSpPr/>
          <p:nvPr/>
        </p:nvSpPr>
        <p:spPr>
          <a:xfrm>
            <a:off x="2663000" y="3203797"/>
            <a:ext cx="1047000" cy="240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p72"/>
          <p:cNvSpPr txBox="1"/>
          <p:nvPr/>
        </p:nvSpPr>
        <p:spPr>
          <a:xfrm>
            <a:off x="2760950" y="3154947"/>
            <a:ext cx="1047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</a:rPr>
              <a:t>2019.02.30</a:t>
            </a:r>
            <a:r>
              <a:rPr lang="en-US" sz="900">
                <a:solidFill>
                  <a:srgbClr val="666666"/>
                </a:solidFill>
              </a:rPr>
              <a:t>   ▼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754" name="Google Shape;1754;p72"/>
          <p:cNvSpPr/>
          <p:nvPr/>
        </p:nvSpPr>
        <p:spPr>
          <a:xfrm>
            <a:off x="2672550" y="3858426"/>
            <a:ext cx="2916900" cy="11241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72"/>
          <p:cNvSpPr txBox="1"/>
          <p:nvPr/>
        </p:nvSpPr>
        <p:spPr>
          <a:xfrm>
            <a:off x="1790000" y="3858431"/>
            <a:ext cx="882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</a:rPr>
              <a:t>팀장한마디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</a:rPr>
              <a:t>(상세설명)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1756" name="Google Shape;1756;p72"/>
          <p:cNvSpPr txBox="1"/>
          <p:nvPr/>
        </p:nvSpPr>
        <p:spPr>
          <a:xfrm>
            <a:off x="2760950" y="3891725"/>
            <a:ext cx="1559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</a:rPr>
              <a:t>내용을 입력해 주세요.</a:t>
            </a:r>
            <a:endParaRPr sz="750">
              <a:solidFill>
                <a:srgbClr val="666666"/>
              </a:solidFill>
            </a:endParaRPr>
          </a:p>
        </p:txBody>
      </p:sp>
      <p:sp>
        <p:nvSpPr>
          <p:cNvPr id="1757" name="Google Shape;1757;p72"/>
          <p:cNvSpPr/>
          <p:nvPr/>
        </p:nvSpPr>
        <p:spPr>
          <a:xfrm>
            <a:off x="6110175" y="4441825"/>
            <a:ext cx="799800" cy="240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72"/>
          <p:cNvSpPr txBox="1"/>
          <p:nvPr/>
        </p:nvSpPr>
        <p:spPr>
          <a:xfrm>
            <a:off x="6220999" y="4424575"/>
            <a:ext cx="60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FFFFF"/>
                </a:solidFill>
              </a:rPr>
              <a:t>수정완료ㅇ</a:t>
            </a:r>
            <a:endParaRPr sz="750">
              <a:solidFill>
                <a:srgbClr val="FFFFFF"/>
              </a:solidFill>
            </a:endParaRPr>
          </a:p>
        </p:txBody>
      </p:sp>
      <p:sp>
        <p:nvSpPr>
          <p:cNvPr id="1759" name="Google Shape;1759;p72"/>
          <p:cNvSpPr txBox="1"/>
          <p:nvPr/>
        </p:nvSpPr>
        <p:spPr>
          <a:xfrm>
            <a:off x="4325356" y="1557506"/>
            <a:ext cx="1047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다중선택</a:t>
            </a:r>
            <a:endParaRPr sz="1000"/>
          </a:p>
        </p:txBody>
      </p:sp>
      <p:sp>
        <p:nvSpPr>
          <p:cNvPr id="1760" name="Google Shape;1760;p72"/>
          <p:cNvSpPr txBox="1"/>
          <p:nvPr/>
        </p:nvSpPr>
        <p:spPr>
          <a:xfrm>
            <a:off x="1717700" y="3508238"/>
            <a:ext cx="9516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</a:rPr>
              <a:t>추가모집기간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1761" name="Google Shape;1761;p72"/>
          <p:cNvSpPr/>
          <p:nvPr/>
        </p:nvSpPr>
        <p:spPr>
          <a:xfrm>
            <a:off x="2672550" y="3544310"/>
            <a:ext cx="1047000" cy="240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p72"/>
          <p:cNvSpPr txBox="1"/>
          <p:nvPr/>
        </p:nvSpPr>
        <p:spPr>
          <a:xfrm>
            <a:off x="2770500" y="3495460"/>
            <a:ext cx="1047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</a:rPr>
              <a:t>기간 선택   </a:t>
            </a:r>
            <a:r>
              <a:rPr lang="en-US" sz="900">
                <a:solidFill>
                  <a:srgbClr val="666666"/>
                </a:solidFill>
              </a:rPr>
              <a:t>  ▼</a:t>
            </a:r>
            <a:endParaRPr sz="9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73"/>
          <p:cNvSpPr txBox="1"/>
          <p:nvPr/>
        </p:nvSpPr>
        <p:spPr>
          <a:xfrm>
            <a:off x="1778662" y="2624828"/>
            <a:ext cx="558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FBFBF"/>
                </a:solidFill>
              </a:rPr>
              <a:t>관리자 </a:t>
            </a:r>
            <a:r>
              <a:rPr b="1" lang="en-US" sz="4000">
                <a:solidFill>
                  <a:srgbClr val="BFBFBF"/>
                </a:solidFill>
              </a:rPr>
              <a:t>페이지</a:t>
            </a:r>
            <a:endParaRPr b="1" sz="4000">
              <a:solidFill>
                <a:srgbClr val="BFBFBF"/>
              </a:solidFill>
            </a:endParaRPr>
          </a:p>
        </p:txBody>
      </p:sp>
      <p:sp>
        <p:nvSpPr>
          <p:cNvPr id="1768" name="Google Shape;1768;p73"/>
          <p:cNvSpPr/>
          <p:nvPr/>
        </p:nvSpPr>
        <p:spPr>
          <a:xfrm>
            <a:off x="3975268" y="1457145"/>
            <a:ext cx="1016100" cy="976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LOGO</a:t>
            </a:r>
            <a:endParaRPr b="1"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Google Shape;200;p29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lang="en-US" sz="700"/>
                        <a:t>-Register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register01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회원가입 페이지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1" name="Google Shape;201;p29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커서가 위치하고 있는 Input Box 활성화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border 컬러 추가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아이디 입력 후 중복확인 필수 조건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중복확인 클릭 시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중복되지 않았다면,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“ 사용가능한 아이디 입니다”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중복이라면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“ 이미 존재하는 아이디 입니다 “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Alert 창 노출 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관심 있는 카테고리 체크박스로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다중선택 가능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선택한 카테고리를 통해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메인페이지 내 나의 맞춤스터디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스터디 추천 노출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회원가입 하기 클릭 시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정상 가입 이라면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“회원가입 되셨습니다!” alert 과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메인으로 가기 / 로그인 버튼  노출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가입 실패한경우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“회원가입에 실패하였습니다” alert과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해당페이지 새로고침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p29"/>
          <p:cNvSpPr/>
          <p:nvPr/>
        </p:nvSpPr>
        <p:spPr>
          <a:xfrm>
            <a:off x="28975" y="353450"/>
            <a:ext cx="7128000" cy="216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&lt;--HEADER 영역 --&gt;</a:t>
            </a:r>
            <a:endParaRPr sz="1500"/>
          </a:p>
        </p:txBody>
      </p:sp>
      <p:sp>
        <p:nvSpPr>
          <p:cNvPr id="203" name="Google Shape;203;p29"/>
          <p:cNvSpPr/>
          <p:nvPr/>
        </p:nvSpPr>
        <p:spPr>
          <a:xfrm>
            <a:off x="2099137" y="1263794"/>
            <a:ext cx="2117100" cy="26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AE3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 아이디 (6자 이상의 숫자나 영문자)</a:t>
            </a:r>
            <a:endParaRPr sz="1600"/>
          </a:p>
        </p:txBody>
      </p:sp>
      <p:sp>
        <p:nvSpPr>
          <p:cNvPr id="204" name="Google Shape;204;p29"/>
          <p:cNvSpPr/>
          <p:nvPr/>
        </p:nvSpPr>
        <p:spPr>
          <a:xfrm>
            <a:off x="2099141" y="1639219"/>
            <a:ext cx="2675100" cy="2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비밀번호 (8자 이상 숫자, 영문자 모두포함)</a:t>
            </a:r>
            <a:endParaRPr sz="1600"/>
          </a:p>
        </p:txBody>
      </p:sp>
      <p:sp>
        <p:nvSpPr>
          <p:cNvPr id="205" name="Google Shape;205;p29"/>
          <p:cNvSpPr/>
          <p:nvPr/>
        </p:nvSpPr>
        <p:spPr>
          <a:xfrm>
            <a:off x="2099141" y="2014644"/>
            <a:ext cx="2675100" cy="2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비밀번호 확인</a:t>
            </a:r>
            <a:endParaRPr sz="1600"/>
          </a:p>
        </p:txBody>
      </p:sp>
      <p:sp>
        <p:nvSpPr>
          <p:cNvPr id="206" name="Google Shape;206;p29"/>
          <p:cNvSpPr/>
          <p:nvPr/>
        </p:nvSpPr>
        <p:spPr>
          <a:xfrm>
            <a:off x="2099141" y="2390069"/>
            <a:ext cx="2675100" cy="2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이름</a:t>
            </a:r>
            <a:endParaRPr sz="1600"/>
          </a:p>
        </p:txBody>
      </p:sp>
      <p:sp>
        <p:nvSpPr>
          <p:cNvPr id="207" name="Google Shape;207;p29"/>
          <p:cNvSpPr/>
          <p:nvPr/>
        </p:nvSpPr>
        <p:spPr>
          <a:xfrm>
            <a:off x="2099136" y="2765494"/>
            <a:ext cx="624300" cy="2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E-MAIL</a:t>
            </a:r>
            <a:endParaRPr sz="1600"/>
          </a:p>
        </p:txBody>
      </p:sp>
      <p:sp>
        <p:nvSpPr>
          <p:cNvPr id="208" name="Google Shape;208;p29"/>
          <p:cNvSpPr/>
          <p:nvPr/>
        </p:nvSpPr>
        <p:spPr>
          <a:xfrm>
            <a:off x="2951328" y="2765494"/>
            <a:ext cx="1822800" cy="2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선택                                                      ▼</a:t>
            </a:r>
            <a:endParaRPr sz="1600"/>
          </a:p>
        </p:txBody>
      </p:sp>
      <p:sp>
        <p:nvSpPr>
          <p:cNvPr id="209" name="Google Shape;209;p29"/>
          <p:cNvSpPr txBox="1"/>
          <p:nvPr/>
        </p:nvSpPr>
        <p:spPr>
          <a:xfrm>
            <a:off x="2706292" y="2733837"/>
            <a:ext cx="410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@</a:t>
            </a:r>
            <a:endParaRPr sz="800"/>
          </a:p>
        </p:txBody>
      </p:sp>
      <p:sp>
        <p:nvSpPr>
          <p:cNvPr id="210" name="Google Shape;210;p29"/>
          <p:cNvSpPr/>
          <p:nvPr/>
        </p:nvSpPr>
        <p:spPr>
          <a:xfrm>
            <a:off x="2099136" y="3115392"/>
            <a:ext cx="624300" cy="2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010          ▼</a:t>
            </a:r>
            <a:endParaRPr sz="1600"/>
          </a:p>
        </p:txBody>
      </p:sp>
      <p:sp>
        <p:nvSpPr>
          <p:cNvPr id="211" name="Google Shape;211;p29"/>
          <p:cNvSpPr/>
          <p:nvPr/>
        </p:nvSpPr>
        <p:spPr>
          <a:xfrm>
            <a:off x="2774961" y="3110619"/>
            <a:ext cx="1999200" cy="2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전화번호 </a:t>
            </a:r>
            <a:endParaRPr sz="1600"/>
          </a:p>
        </p:txBody>
      </p:sp>
      <p:sp>
        <p:nvSpPr>
          <p:cNvPr id="212" name="Google Shape;212;p29"/>
          <p:cNvSpPr/>
          <p:nvPr/>
        </p:nvSpPr>
        <p:spPr>
          <a:xfrm>
            <a:off x="2099135" y="3463119"/>
            <a:ext cx="1086600" cy="2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태어난 년도             ▼ </a:t>
            </a:r>
            <a:endParaRPr sz="1600"/>
          </a:p>
        </p:txBody>
      </p:sp>
      <p:sp>
        <p:nvSpPr>
          <p:cNvPr id="213" name="Google Shape;213;p29"/>
          <p:cNvSpPr/>
          <p:nvPr/>
        </p:nvSpPr>
        <p:spPr>
          <a:xfrm>
            <a:off x="3239010" y="3455744"/>
            <a:ext cx="761700" cy="2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월             ▼ </a:t>
            </a:r>
            <a:endParaRPr sz="1600"/>
          </a:p>
        </p:txBody>
      </p:sp>
      <p:sp>
        <p:nvSpPr>
          <p:cNvPr id="214" name="Google Shape;214;p29"/>
          <p:cNvSpPr/>
          <p:nvPr/>
        </p:nvSpPr>
        <p:spPr>
          <a:xfrm>
            <a:off x="4061560" y="3445044"/>
            <a:ext cx="712800" cy="2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일             ▼ </a:t>
            </a:r>
            <a:endParaRPr sz="1600"/>
          </a:p>
        </p:txBody>
      </p:sp>
      <p:sp>
        <p:nvSpPr>
          <p:cNvPr id="215" name="Google Shape;215;p29"/>
          <p:cNvSpPr/>
          <p:nvPr/>
        </p:nvSpPr>
        <p:spPr>
          <a:xfrm>
            <a:off x="4269436" y="1263794"/>
            <a:ext cx="504600" cy="2673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중복확인</a:t>
            </a:r>
            <a:endParaRPr sz="1600"/>
          </a:p>
        </p:txBody>
      </p:sp>
      <p:sp>
        <p:nvSpPr>
          <p:cNvPr id="216" name="Google Shape;216;p29"/>
          <p:cNvSpPr txBox="1"/>
          <p:nvPr/>
        </p:nvSpPr>
        <p:spPr>
          <a:xfrm>
            <a:off x="1977996" y="638978"/>
            <a:ext cx="37695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회원가입</a:t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999999"/>
                </a:solidFill>
              </a:rPr>
              <a:t>회원가입 하시고 다양한 스터디를 만나보세요!</a:t>
            </a:r>
            <a:endParaRPr b="1" sz="800">
              <a:solidFill>
                <a:srgbClr val="999999"/>
              </a:solidFill>
            </a:endParaRPr>
          </a:p>
        </p:txBody>
      </p:sp>
      <p:grpSp>
        <p:nvGrpSpPr>
          <p:cNvPr id="217" name="Google Shape;217;p29"/>
          <p:cNvGrpSpPr/>
          <p:nvPr/>
        </p:nvGrpSpPr>
        <p:grpSpPr>
          <a:xfrm>
            <a:off x="2155164" y="4063203"/>
            <a:ext cx="1089739" cy="267300"/>
            <a:chOff x="3270775" y="2783025"/>
            <a:chExt cx="1089739" cy="267300"/>
          </a:xfrm>
        </p:grpSpPr>
        <p:sp>
          <p:nvSpPr>
            <p:cNvPr id="218" name="Google Shape;218;p29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9"/>
            <p:cNvSpPr txBox="1"/>
            <p:nvPr/>
          </p:nvSpPr>
          <p:spPr>
            <a:xfrm>
              <a:off x="3360314" y="2783025"/>
              <a:ext cx="10002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IT / 프로그래밍</a:t>
              </a:r>
              <a:endParaRPr sz="700"/>
            </a:p>
          </p:txBody>
        </p:sp>
      </p:grpSp>
      <p:sp>
        <p:nvSpPr>
          <p:cNvPr id="220" name="Google Shape;220;p29"/>
          <p:cNvSpPr txBox="1"/>
          <p:nvPr/>
        </p:nvSpPr>
        <p:spPr>
          <a:xfrm>
            <a:off x="3229300" y="4063203"/>
            <a:ext cx="701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외국어</a:t>
            </a:r>
            <a:endParaRPr sz="700"/>
          </a:p>
        </p:txBody>
      </p:sp>
      <p:grpSp>
        <p:nvGrpSpPr>
          <p:cNvPr id="221" name="Google Shape;221;p29"/>
          <p:cNvGrpSpPr/>
          <p:nvPr/>
        </p:nvGrpSpPr>
        <p:grpSpPr>
          <a:xfrm>
            <a:off x="3893814" y="4063203"/>
            <a:ext cx="858736" cy="267300"/>
            <a:chOff x="3270775" y="2783025"/>
            <a:chExt cx="858736" cy="267300"/>
          </a:xfrm>
        </p:grpSpPr>
        <p:sp>
          <p:nvSpPr>
            <p:cNvPr id="222" name="Google Shape;222;p29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9"/>
            <p:cNvSpPr txBox="1"/>
            <p:nvPr/>
          </p:nvSpPr>
          <p:spPr>
            <a:xfrm>
              <a:off x="3360311" y="2783025"/>
              <a:ext cx="7692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공무원 준비</a:t>
              </a:r>
              <a:endParaRPr sz="700"/>
            </a:p>
          </p:txBody>
        </p:sp>
      </p:grpSp>
      <p:sp>
        <p:nvSpPr>
          <p:cNvPr id="224" name="Google Shape;224;p29"/>
          <p:cNvSpPr/>
          <p:nvPr/>
        </p:nvSpPr>
        <p:spPr>
          <a:xfrm>
            <a:off x="3155056" y="4158071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29"/>
          <p:cNvGrpSpPr/>
          <p:nvPr/>
        </p:nvGrpSpPr>
        <p:grpSpPr>
          <a:xfrm>
            <a:off x="2155164" y="4291803"/>
            <a:ext cx="1089739" cy="267300"/>
            <a:chOff x="3270775" y="2783025"/>
            <a:chExt cx="1089739" cy="267300"/>
          </a:xfrm>
        </p:grpSpPr>
        <p:sp>
          <p:nvSpPr>
            <p:cNvPr id="226" name="Google Shape;226;p29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9"/>
            <p:cNvSpPr txBox="1"/>
            <p:nvPr/>
          </p:nvSpPr>
          <p:spPr>
            <a:xfrm>
              <a:off x="3360314" y="2783025"/>
              <a:ext cx="10002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디자인</a:t>
              </a:r>
              <a:endParaRPr sz="700"/>
            </a:p>
          </p:txBody>
        </p:sp>
      </p:grpSp>
      <p:sp>
        <p:nvSpPr>
          <p:cNvPr id="228" name="Google Shape;228;p29"/>
          <p:cNvSpPr txBox="1"/>
          <p:nvPr/>
        </p:nvSpPr>
        <p:spPr>
          <a:xfrm>
            <a:off x="3229300" y="4291803"/>
            <a:ext cx="701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콘텐츠 제작</a:t>
            </a:r>
            <a:endParaRPr sz="700"/>
          </a:p>
        </p:txBody>
      </p:sp>
      <p:grpSp>
        <p:nvGrpSpPr>
          <p:cNvPr id="229" name="Google Shape;229;p29"/>
          <p:cNvGrpSpPr/>
          <p:nvPr/>
        </p:nvGrpSpPr>
        <p:grpSpPr>
          <a:xfrm>
            <a:off x="3893814" y="4291803"/>
            <a:ext cx="858736" cy="267300"/>
            <a:chOff x="3270775" y="2783025"/>
            <a:chExt cx="858736" cy="267300"/>
          </a:xfrm>
        </p:grpSpPr>
        <p:sp>
          <p:nvSpPr>
            <p:cNvPr id="230" name="Google Shape;230;p29"/>
            <p:cNvSpPr/>
            <p:nvPr/>
          </p:nvSpPr>
          <p:spPr>
            <a:xfrm>
              <a:off x="3270775" y="2881650"/>
              <a:ext cx="107400" cy="1074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9"/>
            <p:cNvSpPr txBox="1"/>
            <p:nvPr/>
          </p:nvSpPr>
          <p:spPr>
            <a:xfrm>
              <a:off x="3360311" y="2783025"/>
              <a:ext cx="7692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마케팅</a:t>
              </a:r>
              <a:endParaRPr sz="700"/>
            </a:p>
          </p:txBody>
        </p:sp>
      </p:grpSp>
      <p:sp>
        <p:nvSpPr>
          <p:cNvPr id="232" name="Google Shape;232;p29"/>
          <p:cNvSpPr/>
          <p:nvPr/>
        </p:nvSpPr>
        <p:spPr>
          <a:xfrm>
            <a:off x="3155056" y="4386671"/>
            <a:ext cx="107400" cy="1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2099136" y="4663269"/>
            <a:ext cx="2735100" cy="2673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회원가입하기</a:t>
            </a:r>
            <a:endParaRPr b="1" sz="1700"/>
          </a:p>
        </p:txBody>
      </p:sp>
      <p:sp>
        <p:nvSpPr>
          <p:cNvPr id="234" name="Google Shape;234;p29"/>
          <p:cNvSpPr txBox="1"/>
          <p:nvPr/>
        </p:nvSpPr>
        <p:spPr>
          <a:xfrm>
            <a:off x="1958135" y="3838473"/>
            <a:ext cx="37356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</a:rPr>
              <a:t>관심 있는 카테고리를 선택해주세요!</a:t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235" name="Google Shape;235;p29"/>
          <p:cNvGrpSpPr/>
          <p:nvPr/>
        </p:nvGrpSpPr>
        <p:grpSpPr>
          <a:xfrm>
            <a:off x="1725825" y="1235544"/>
            <a:ext cx="246900" cy="304800"/>
            <a:chOff x="587150" y="2421542"/>
            <a:chExt cx="246900" cy="304800"/>
          </a:xfrm>
        </p:grpSpPr>
        <p:sp>
          <p:nvSpPr>
            <p:cNvPr id="236" name="Google Shape;236;p29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9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1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238" name="Google Shape;238;p29"/>
          <p:cNvGrpSpPr/>
          <p:nvPr/>
        </p:nvGrpSpPr>
        <p:grpSpPr>
          <a:xfrm>
            <a:off x="4660350" y="1096694"/>
            <a:ext cx="246900" cy="304800"/>
            <a:chOff x="587150" y="2421542"/>
            <a:chExt cx="246900" cy="304800"/>
          </a:xfrm>
        </p:grpSpPr>
        <p:sp>
          <p:nvSpPr>
            <p:cNvPr id="239" name="Google Shape;239;p29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9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2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241" name="Google Shape;241;p29"/>
          <p:cNvGrpSpPr/>
          <p:nvPr/>
        </p:nvGrpSpPr>
        <p:grpSpPr>
          <a:xfrm>
            <a:off x="1751585" y="3826344"/>
            <a:ext cx="246900" cy="304800"/>
            <a:chOff x="587150" y="2421542"/>
            <a:chExt cx="246900" cy="304800"/>
          </a:xfrm>
        </p:grpSpPr>
        <p:sp>
          <p:nvSpPr>
            <p:cNvPr id="242" name="Google Shape;242;p29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9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3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244" name="Google Shape;244;p29"/>
          <p:cNvGrpSpPr/>
          <p:nvPr/>
        </p:nvGrpSpPr>
        <p:grpSpPr>
          <a:xfrm>
            <a:off x="1751585" y="4588344"/>
            <a:ext cx="246900" cy="304800"/>
            <a:chOff x="587150" y="2421542"/>
            <a:chExt cx="246900" cy="304800"/>
          </a:xfrm>
        </p:grpSpPr>
        <p:sp>
          <p:nvSpPr>
            <p:cNvPr id="245" name="Google Shape;245;p29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9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4</a:t>
              </a:r>
              <a:endParaRPr sz="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3" name="Google Shape;1773;p74"/>
          <p:cNvCxnSpPr/>
          <p:nvPr/>
        </p:nvCxnSpPr>
        <p:spPr>
          <a:xfrm>
            <a:off x="41464" y="95082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774" name="Google Shape;1774;p74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AdminPage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Admin</a:t>
                      </a:r>
                      <a:r>
                        <a:rPr lang="en-US" sz="700"/>
                        <a:t>page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관리자페이지-회원관리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75" name="Google Shape;1775;p74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조회버튼누르면 각 개인정보 팝업 노출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2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탈퇴처리누르면 DB에서 아예 회원정보사라짐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6" name="Google Shape;1776;p74"/>
          <p:cNvSpPr/>
          <p:nvPr/>
        </p:nvSpPr>
        <p:spPr>
          <a:xfrm>
            <a:off x="34231" y="950825"/>
            <a:ext cx="1450800" cy="4155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7" name="Google Shape;1777;p74"/>
          <p:cNvSpPr txBox="1"/>
          <p:nvPr/>
        </p:nvSpPr>
        <p:spPr>
          <a:xfrm>
            <a:off x="28975" y="1031575"/>
            <a:ext cx="19131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chemeClr val="dk1"/>
                </a:solidFill>
              </a:rPr>
              <a:t>   </a:t>
            </a:r>
            <a:r>
              <a:rPr b="1" lang="en-US" sz="850">
                <a:solidFill>
                  <a:srgbClr val="1155CC"/>
                </a:solidFill>
              </a:rPr>
              <a:t>회원관리</a:t>
            </a:r>
            <a:endParaRPr b="1" sz="85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chemeClr val="dk1"/>
                </a:solidFill>
              </a:rPr>
              <a:t>   게시판관리 (자유,faq, 공지사항)</a:t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chemeClr val="dk1"/>
                </a:solidFill>
              </a:rPr>
              <a:t>   1대1문의 관리</a:t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chemeClr val="dk1"/>
                </a:solidFill>
              </a:rPr>
              <a:t>   배너관리</a:t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chemeClr val="dk1"/>
                </a:solidFill>
              </a:rPr>
              <a:t>  </a:t>
            </a:r>
            <a:endParaRPr b="1" sz="850" strike="sngStrike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 strike="sngStrike">
                <a:solidFill>
                  <a:schemeClr val="dk1"/>
                </a:solidFill>
              </a:rPr>
              <a:t>   카테고리 관리</a:t>
            </a:r>
            <a:endParaRPr b="1" sz="850" strike="sngStrike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chemeClr val="dk1"/>
                </a:solidFill>
              </a:rPr>
              <a:t> </a:t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 strike="sngStrike">
                <a:solidFill>
                  <a:schemeClr val="dk1"/>
                </a:solidFill>
              </a:rPr>
              <a:t>   추천이미지 관리</a:t>
            </a:r>
            <a:endParaRPr b="1" sz="850" strike="sngStrike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chemeClr val="dk1"/>
                </a:solidFill>
              </a:rPr>
              <a:t> </a:t>
            </a:r>
            <a:endParaRPr b="1" sz="850">
              <a:solidFill>
                <a:schemeClr val="dk1"/>
              </a:solidFill>
            </a:endParaRPr>
          </a:p>
        </p:txBody>
      </p:sp>
      <p:sp>
        <p:nvSpPr>
          <p:cNvPr id="1778" name="Google Shape;1778;p74"/>
          <p:cNvSpPr txBox="1"/>
          <p:nvPr/>
        </p:nvSpPr>
        <p:spPr>
          <a:xfrm>
            <a:off x="1870551" y="1134175"/>
            <a:ext cx="14508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</a:rPr>
              <a:t>회원</a:t>
            </a:r>
            <a:r>
              <a:rPr b="1" lang="en-US" sz="1000">
                <a:solidFill>
                  <a:schemeClr val="dk1"/>
                </a:solidFill>
              </a:rPr>
              <a:t>관리</a:t>
            </a:r>
            <a:endParaRPr b="1" sz="1000">
              <a:solidFill>
                <a:schemeClr val="dk1"/>
              </a:solidFill>
            </a:endParaRPr>
          </a:p>
        </p:txBody>
      </p:sp>
      <p:graphicFrame>
        <p:nvGraphicFramePr>
          <p:cNvPr id="1779" name="Google Shape;1779;p74"/>
          <p:cNvGraphicFramePr/>
          <p:nvPr/>
        </p:nvGraphicFramePr>
        <p:xfrm>
          <a:off x="2563757" y="14988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30475"/>
                <a:gridCol w="839425"/>
                <a:gridCol w="1073600"/>
                <a:gridCol w="463875"/>
                <a:gridCol w="562650"/>
              </a:tblGrid>
              <a:tr h="25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회원</a:t>
                      </a:r>
                      <a:r>
                        <a:rPr b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번호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회원이름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가입일자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상세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탈퇴처리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1011</a:t>
                      </a:r>
                      <a:endParaRPr sz="7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김준환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1155CC"/>
                          </a:solidFill>
                        </a:rPr>
                        <a:t>조회</a:t>
                      </a:r>
                      <a:endParaRPr b="1" sz="700">
                        <a:solidFill>
                          <a:srgbClr val="1155CC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FF0000"/>
                          </a:solidFill>
                        </a:rPr>
                        <a:t>탈퇴처리</a:t>
                      </a:r>
                      <a:endParaRPr b="1"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1010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신희경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1155CC"/>
                          </a:solidFill>
                        </a:rPr>
                        <a:t>조회</a:t>
                      </a:r>
                      <a:endParaRPr b="1" sz="700">
                        <a:solidFill>
                          <a:srgbClr val="1155CC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FF0000"/>
                          </a:solidFill>
                        </a:rPr>
                        <a:t>탈퇴처리</a:t>
                      </a:r>
                      <a:endParaRPr b="1"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1009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선예나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1155CC"/>
                          </a:solidFill>
                        </a:rPr>
                        <a:t>조회</a:t>
                      </a:r>
                      <a:endParaRPr b="1" sz="700">
                        <a:solidFill>
                          <a:srgbClr val="1155CC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FF0000"/>
                          </a:solidFill>
                        </a:rPr>
                        <a:t>탈퇴처리</a:t>
                      </a:r>
                      <a:endParaRPr b="1"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1008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우무현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1155CC"/>
                          </a:solidFill>
                        </a:rPr>
                        <a:t>조회</a:t>
                      </a:r>
                      <a:endParaRPr b="1" sz="700">
                        <a:solidFill>
                          <a:srgbClr val="1155CC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FF0000"/>
                          </a:solidFill>
                        </a:rPr>
                        <a:t>탈퇴처리</a:t>
                      </a:r>
                      <a:endParaRPr b="1"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1007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lang="en-US" sz="700"/>
                        <a:t>김수정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1155CC"/>
                          </a:solidFill>
                        </a:rPr>
                        <a:t>조회</a:t>
                      </a:r>
                      <a:endParaRPr b="1" sz="700">
                        <a:solidFill>
                          <a:srgbClr val="1155CC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FF0000"/>
                          </a:solidFill>
                        </a:rPr>
                        <a:t>탈퇴처리</a:t>
                      </a:r>
                      <a:endParaRPr b="1"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1006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강동원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1155CC"/>
                          </a:solidFill>
                        </a:rPr>
                        <a:t>조회</a:t>
                      </a:r>
                      <a:endParaRPr b="1" sz="700">
                        <a:solidFill>
                          <a:srgbClr val="1155CC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FF0000"/>
                          </a:solidFill>
                        </a:rPr>
                        <a:t>탈퇴처리</a:t>
                      </a:r>
                      <a:endParaRPr b="1"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1005</a:t>
                      </a:r>
                      <a:endParaRPr sz="15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이시언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1155CC"/>
                          </a:solidFill>
                        </a:rPr>
                        <a:t>조회</a:t>
                      </a:r>
                      <a:endParaRPr b="1" sz="700">
                        <a:solidFill>
                          <a:srgbClr val="1155CC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FF0000"/>
                          </a:solidFill>
                        </a:rPr>
                        <a:t>탈퇴처리</a:t>
                      </a:r>
                      <a:endParaRPr b="1"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1004</a:t>
                      </a:r>
                      <a:endParaRPr sz="15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한혜진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1155CC"/>
                          </a:solidFill>
                        </a:rPr>
                        <a:t>조회</a:t>
                      </a:r>
                      <a:endParaRPr b="1" sz="700">
                        <a:solidFill>
                          <a:srgbClr val="1155CC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FF0000"/>
                          </a:solidFill>
                        </a:rPr>
                        <a:t>탈퇴처리</a:t>
                      </a:r>
                      <a:endParaRPr b="1"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780" name="Google Shape;1780;p74"/>
          <p:cNvGrpSpPr/>
          <p:nvPr/>
        </p:nvGrpSpPr>
        <p:grpSpPr>
          <a:xfrm>
            <a:off x="393265" y="437025"/>
            <a:ext cx="4840800" cy="564900"/>
            <a:chOff x="357422" y="437025"/>
            <a:chExt cx="4840800" cy="564900"/>
          </a:xfrm>
        </p:grpSpPr>
        <p:sp>
          <p:nvSpPr>
            <p:cNvPr id="1781" name="Google Shape;1781;p74"/>
            <p:cNvSpPr txBox="1"/>
            <p:nvPr/>
          </p:nvSpPr>
          <p:spPr>
            <a:xfrm>
              <a:off x="357422" y="437025"/>
              <a:ext cx="48408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LOGO</a:t>
              </a:r>
              <a:endParaRPr/>
            </a:p>
          </p:txBody>
        </p:sp>
        <p:sp>
          <p:nvSpPr>
            <p:cNvPr id="1782" name="Google Shape;1782;p74"/>
            <p:cNvSpPr/>
            <p:nvPr/>
          </p:nvSpPr>
          <p:spPr>
            <a:xfrm>
              <a:off x="1096490" y="497000"/>
              <a:ext cx="2913600" cy="30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Hola! 스페인어를  잘하고 싶다면?</a:t>
              </a:r>
              <a:endParaRPr sz="900"/>
            </a:p>
          </p:txBody>
        </p:sp>
        <p:pic>
          <p:nvPicPr>
            <p:cNvPr id="1783" name="Google Shape;1783;p7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12773" y="560727"/>
              <a:ext cx="171900" cy="171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4" name="Google Shape;1784;p74"/>
          <p:cNvGrpSpPr/>
          <p:nvPr/>
        </p:nvGrpSpPr>
        <p:grpSpPr>
          <a:xfrm>
            <a:off x="3321351" y="4518348"/>
            <a:ext cx="1913169" cy="183725"/>
            <a:chOff x="3096746" y="4130043"/>
            <a:chExt cx="1913169" cy="202095"/>
          </a:xfrm>
        </p:grpSpPr>
        <p:grpSp>
          <p:nvGrpSpPr>
            <p:cNvPr id="1785" name="Google Shape;1785;p74"/>
            <p:cNvGrpSpPr/>
            <p:nvPr/>
          </p:nvGrpSpPr>
          <p:grpSpPr>
            <a:xfrm>
              <a:off x="3096746" y="4130043"/>
              <a:ext cx="1913169" cy="196304"/>
              <a:chOff x="2910416" y="4121556"/>
              <a:chExt cx="1913169" cy="196304"/>
            </a:xfrm>
          </p:grpSpPr>
          <p:sp>
            <p:nvSpPr>
              <p:cNvPr id="1786" name="Google Shape;1786;p74"/>
              <p:cNvSpPr/>
              <p:nvPr/>
            </p:nvSpPr>
            <p:spPr>
              <a:xfrm>
                <a:off x="3277964" y="4125810"/>
                <a:ext cx="189600" cy="1896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7" name="Google Shape;1787;p74"/>
              <p:cNvSpPr/>
              <p:nvPr/>
            </p:nvSpPr>
            <p:spPr>
              <a:xfrm>
                <a:off x="3517346" y="4121557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Google Shape;1788;p74"/>
              <p:cNvSpPr/>
              <p:nvPr/>
            </p:nvSpPr>
            <p:spPr>
              <a:xfrm>
                <a:off x="3770979" y="4121557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9" name="Google Shape;1789;p74"/>
              <p:cNvSpPr/>
              <p:nvPr/>
            </p:nvSpPr>
            <p:spPr>
              <a:xfrm>
                <a:off x="4619585" y="4121960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&gt;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0" name="Google Shape;1790;p74"/>
              <p:cNvSpPr/>
              <p:nvPr/>
            </p:nvSpPr>
            <p:spPr>
              <a:xfrm>
                <a:off x="2910416" y="4121556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&lt;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91" name="Google Shape;1791;p74"/>
            <p:cNvSpPr/>
            <p:nvPr/>
          </p:nvSpPr>
          <p:spPr>
            <a:xfrm>
              <a:off x="4215311" y="4130043"/>
              <a:ext cx="2040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74"/>
            <p:cNvSpPr/>
            <p:nvPr/>
          </p:nvSpPr>
          <p:spPr>
            <a:xfrm>
              <a:off x="4471069" y="4136238"/>
              <a:ext cx="2040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7" name="Google Shape;1797;p75"/>
          <p:cNvCxnSpPr/>
          <p:nvPr/>
        </p:nvCxnSpPr>
        <p:spPr>
          <a:xfrm>
            <a:off x="41464" y="95082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798" name="Google Shape;1798;p75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AdminPage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Adminpage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관리자페이지-회원관리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99" name="Google Shape;1799;p75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조회버튼누르면 각 개인정보 팝업 노출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00" name="Google Shape;1800;p75"/>
          <p:cNvSpPr/>
          <p:nvPr/>
        </p:nvSpPr>
        <p:spPr>
          <a:xfrm>
            <a:off x="34231" y="950825"/>
            <a:ext cx="1450800" cy="4155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p75"/>
          <p:cNvSpPr txBox="1"/>
          <p:nvPr/>
        </p:nvSpPr>
        <p:spPr>
          <a:xfrm>
            <a:off x="28975" y="1031575"/>
            <a:ext cx="14508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</a:t>
            </a:r>
            <a:r>
              <a:rPr b="1" lang="en-US" sz="1050">
                <a:solidFill>
                  <a:srgbClr val="1155CC"/>
                </a:solidFill>
              </a:rPr>
              <a:t>회원관리</a:t>
            </a:r>
            <a:endParaRPr b="1" sz="105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게시판관리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1대1문의 관리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</a:t>
            </a:r>
            <a:endParaRPr b="1" sz="1050">
              <a:solidFill>
                <a:schemeClr val="dk1"/>
              </a:solidFill>
            </a:endParaRPr>
          </a:p>
        </p:txBody>
      </p:sp>
      <p:sp>
        <p:nvSpPr>
          <p:cNvPr id="1802" name="Google Shape;1802;p75"/>
          <p:cNvSpPr txBox="1"/>
          <p:nvPr/>
        </p:nvSpPr>
        <p:spPr>
          <a:xfrm>
            <a:off x="1870551" y="1134175"/>
            <a:ext cx="14508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</a:rPr>
              <a:t>회원관리</a:t>
            </a:r>
            <a:endParaRPr b="1" sz="1000">
              <a:solidFill>
                <a:schemeClr val="dk1"/>
              </a:solidFill>
            </a:endParaRPr>
          </a:p>
        </p:txBody>
      </p:sp>
      <p:grpSp>
        <p:nvGrpSpPr>
          <p:cNvPr id="1803" name="Google Shape;1803;p75"/>
          <p:cNvGrpSpPr/>
          <p:nvPr/>
        </p:nvGrpSpPr>
        <p:grpSpPr>
          <a:xfrm>
            <a:off x="393265" y="437025"/>
            <a:ext cx="4840800" cy="564900"/>
            <a:chOff x="357422" y="437025"/>
            <a:chExt cx="4840800" cy="564900"/>
          </a:xfrm>
        </p:grpSpPr>
        <p:sp>
          <p:nvSpPr>
            <p:cNvPr id="1804" name="Google Shape;1804;p75"/>
            <p:cNvSpPr txBox="1"/>
            <p:nvPr/>
          </p:nvSpPr>
          <p:spPr>
            <a:xfrm>
              <a:off x="357422" y="437025"/>
              <a:ext cx="48408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LOGO</a:t>
              </a:r>
              <a:endParaRPr/>
            </a:p>
          </p:txBody>
        </p:sp>
        <p:sp>
          <p:nvSpPr>
            <p:cNvPr id="1805" name="Google Shape;1805;p75"/>
            <p:cNvSpPr/>
            <p:nvPr/>
          </p:nvSpPr>
          <p:spPr>
            <a:xfrm>
              <a:off x="1096490" y="497000"/>
              <a:ext cx="2913600" cy="30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Hola! 스페인어를  잘하고 싶다면?</a:t>
              </a:r>
              <a:endParaRPr sz="900"/>
            </a:p>
          </p:txBody>
        </p:sp>
        <p:pic>
          <p:nvPicPr>
            <p:cNvPr id="1806" name="Google Shape;1806;p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12773" y="560727"/>
              <a:ext cx="171900" cy="171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7" name="Google Shape;1807;p75"/>
          <p:cNvGrpSpPr/>
          <p:nvPr/>
        </p:nvGrpSpPr>
        <p:grpSpPr>
          <a:xfrm>
            <a:off x="3321351" y="4670748"/>
            <a:ext cx="1913169" cy="183725"/>
            <a:chOff x="3096746" y="4130043"/>
            <a:chExt cx="1913169" cy="202095"/>
          </a:xfrm>
        </p:grpSpPr>
        <p:grpSp>
          <p:nvGrpSpPr>
            <p:cNvPr id="1808" name="Google Shape;1808;p75"/>
            <p:cNvGrpSpPr/>
            <p:nvPr/>
          </p:nvGrpSpPr>
          <p:grpSpPr>
            <a:xfrm>
              <a:off x="3096746" y="4130043"/>
              <a:ext cx="1913169" cy="196304"/>
              <a:chOff x="2910416" y="4121556"/>
              <a:chExt cx="1913169" cy="196304"/>
            </a:xfrm>
          </p:grpSpPr>
          <p:sp>
            <p:nvSpPr>
              <p:cNvPr id="1809" name="Google Shape;1809;p75"/>
              <p:cNvSpPr/>
              <p:nvPr/>
            </p:nvSpPr>
            <p:spPr>
              <a:xfrm>
                <a:off x="3277964" y="4125810"/>
                <a:ext cx="189600" cy="1896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0" name="Google Shape;1810;p75"/>
              <p:cNvSpPr/>
              <p:nvPr/>
            </p:nvSpPr>
            <p:spPr>
              <a:xfrm>
                <a:off x="3517346" y="4121557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1" name="Google Shape;1811;p75"/>
              <p:cNvSpPr/>
              <p:nvPr/>
            </p:nvSpPr>
            <p:spPr>
              <a:xfrm>
                <a:off x="3770979" y="4121557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2" name="Google Shape;1812;p75"/>
              <p:cNvSpPr/>
              <p:nvPr/>
            </p:nvSpPr>
            <p:spPr>
              <a:xfrm>
                <a:off x="4619585" y="4121960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&gt;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3" name="Google Shape;1813;p75"/>
              <p:cNvSpPr/>
              <p:nvPr/>
            </p:nvSpPr>
            <p:spPr>
              <a:xfrm>
                <a:off x="2910416" y="4121556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&lt;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14" name="Google Shape;1814;p75"/>
            <p:cNvSpPr/>
            <p:nvPr/>
          </p:nvSpPr>
          <p:spPr>
            <a:xfrm>
              <a:off x="4215311" y="4130043"/>
              <a:ext cx="2040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75"/>
            <p:cNvSpPr/>
            <p:nvPr/>
          </p:nvSpPr>
          <p:spPr>
            <a:xfrm>
              <a:off x="4471069" y="4136238"/>
              <a:ext cx="2040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816" name="Google Shape;1816;p75"/>
          <p:cNvGraphicFramePr/>
          <p:nvPr/>
        </p:nvGraphicFramePr>
        <p:xfrm>
          <a:off x="2563757" y="16512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05450"/>
                <a:gridCol w="806125"/>
                <a:gridCol w="1031000"/>
                <a:gridCol w="445475"/>
                <a:gridCol w="540325"/>
              </a:tblGrid>
              <a:tr h="25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회원</a:t>
                      </a:r>
                      <a:r>
                        <a:rPr b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번호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회원이름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가입일자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1011</a:t>
                      </a:r>
                      <a:endParaRPr sz="7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김준환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1155CC"/>
                          </a:solidFill>
                        </a:rPr>
                        <a:t>조회</a:t>
                      </a:r>
                      <a:endParaRPr b="1" sz="700">
                        <a:solidFill>
                          <a:srgbClr val="1155CC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FF0000"/>
                          </a:solidFill>
                        </a:rPr>
                        <a:t>탈퇴처리</a:t>
                      </a:r>
                      <a:endParaRPr b="1"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1010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신희경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1155CC"/>
                          </a:solidFill>
                        </a:rPr>
                        <a:t>조회</a:t>
                      </a:r>
                      <a:endParaRPr b="1" sz="700">
                        <a:solidFill>
                          <a:srgbClr val="1155CC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FF0000"/>
                          </a:solidFill>
                        </a:rPr>
                        <a:t>탈퇴처리</a:t>
                      </a:r>
                      <a:endParaRPr b="1"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1009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선예나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1155CC"/>
                          </a:solidFill>
                        </a:rPr>
                        <a:t>조회</a:t>
                      </a:r>
                      <a:endParaRPr b="1" sz="700">
                        <a:solidFill>
                          <a:srgbClr val="1155CC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FF0000"/>
                          </a:solidFill>
                        </a:rPr>
                        <a:t>탈퇴처리</a:t>
                      </a:r>
                      <a:endParaRPr b="1"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1008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우무현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1155CC"/>
                          </a:solidFill>
                        </a:rPr>
                        <a:t>조회</a:t>
                      </a:r>
                      <a:endParaRPr b="1" sz="700">
                        <a:solidFill>
                          <a:srgbClr val="1155CC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FF0000"/>
                          </a:solidFill>
                        </a:rPr>
                        <a:t>탈퇴처리</a:t>
                      </a:r>
                      <a:endParaRPr b="1"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1007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lang="en-US" sz="700"/>
                        <a:t>김수정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1155CC"/>
                          </a:solidFill>
                        </a:rPr>
                        <a:t>조회</a:t>
                      </a:r>
                      <a:endParaRPr b="1" sz="700">
                        <a:solidFill>
                          <a:srgbClr val="1155CC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FF0000"/>
                          </a:solidFill>
                        </a:rPr>
                        <a:t>탈퇴처리</a:t>
                      </a:r>
                      <a:endParaRPr b="1"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1006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강동원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1155CC"/>
                          </a:solidFill>
                        </a:rPr>
                        <a:t>조회</a:t>
                      </a:r>
                      <a:endParaRPr b="1" sz="700">
                        <a:solidFill>
                          <a:srgbClr val="1155CC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FF0000"/>
                          </a:solidFill>
                        </a:rPr>
                        <a:t>탈퇴처리</a:t>
                      </a:r>
                      <a:endParaRPr b="1"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1005</a:t>
                      </a:r>
                      <a:endParaRPr sz="15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이시언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1155CC"/>
                          </a:solidFill>
                        </a:rPr>
                        <a:t>조회</a:t>
                      </a:r>
                      <a:endParaRPr b="1" sz="700">
                        <a:solidFill>
                          <a:srgbClr val="1155CC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FF0000"/>
                          </a:solidFill>
                        </a:rPr>
                        <a:t>탈퇴처리</a:t>
                      </a:r>
                      <a:endParaRPr b="1"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1004</a:t>
                      </a:r>
                      <a:endParaRPr sz="15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한혜진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1155CC"/>
                          </a:solidFill>
                        </a:rPr>
                        <a:t>조회</a:t>
                      </a:r>
                      <a:endParaRPr b="1" sz="700">
                        <a:solidFill>
                          <a:srgbClr val="1155CC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FF0000"/>
                          </a:solidFill>
                        </a:rPr>
                        <a:t>탈퇴처리</a:t>
                      </a:r>
                      <a:endParaRPr b="1"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817" name="Google Shape;1817;p75"/>
          <p:cNvGrpSpPr/>
          <p:nvPr/>
        </p:nvGrpSpPr>
        <p:grpSpPr>
          <a:xfrm>
            <a:off x="2353224" y="2435243"/>
            <a:ext cx="3849426" cy="2419241"/>
            <a:chOff x="656562" y="256548"/>
            <a:chExt cx="3858300" cy="2667300"/>
          </a:xfrm>
        </p:grpSpPr>
        <p:sp>
          <p:nvSpPr>
            <p:cNvPr id="1818" name="Google Shape;1818;p75"/>
            <p:cNvSpPr/>
            <p:nvPr/>
          </p:nvSpPr>
          <p:spPr>
            <a:xfrm>
              <a:off x="656562" y="256548"/>
              <a:ext cx="3858300" cy="2667300"/>
            </a:xfrm>
            <a:prstGeom prst="roundRect">
              <a:avLst>
                <a:gd fmla="val 1508" name="adj"/>
              </a:avLst>
            </a:prstGeom>
            <a:solidFill>
              <a:srgbClr val="7F7F7F"/>
            </a:solidFill>
            <a:ln cap="flat" cmpd="sng" w="9525">
              <a:solidFill>
                <a:srgbClr val="3333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6100" lIns="65300" spcFirstLastPara="1" rIns="65300" wrap="square" tIns="26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웹 페이지의 메세지</a:t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75"/>
            <p:cNvSpPr/>
            <p:nvPr/>
          </p:nvSpPr>
          <p:spPr>
            <a:xfrm>
              <a:off x="690566" y="497555"/>
              <a:ext cx="3789900" cy="236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333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16">
                  <a:solidFill>
                    <a:srgbClr val="262626"/>
                  </a:solidFill>
                </a:rPr>
                <a:t>회원의 각 개인정보</a:t>
              </a:r>
              <a:endParaRPr b="0" i="0" sz="816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75"/>
            <p:cNvSpPr/>
            <p:nvPr/>
          </p:nvSpPr>
          <p:spPr>
            <a:xfrm>
              <a:off x="4425849" y="326482"/>
              <a:ext cx="80285" cy="88604"/>
            </a:xfrm>
            <a:custGeom>
              <a:rect b="b" l="l" r="r" t="t"/>
              <a:pathLst>
                <a:path extrusionOk="0" h="241" w="246">
                  <a:moveTo>
                    <a:pt x="12" y="15"/>
                  </a:moveTo>
                  <a:cubicBezTo>
                    <a:pt x="0" y="26"/>
                    <a:pt x="0" y="45"/>
                    <a:pt x="12" y="56"/>
                  </a:cubicBezTo>
                  <a:lnTo>
                    <a:pt x="80" y="122"/>
                  </a:lnTo>
                  <a:lnTo>
                    <a:pt x="12" y="188"/>
                  </a:lnTo>
                  <a:cubicBezTo>
                    <a:pt x="0" y="199"/>
                    <a:pt x="0" y="218"/>
                    <a:pt x="12" y="229"/>
                  </a:cubicBezTo>
                  <a:cubicBezTo>
                    <a:pt x="24" y="241"/>
                    <a:pt x="44" y="241"/>
                    <a:pt x="56" y="229"/>
                  </a:cubicBezTo>
                  <a:lnTo>
                    <a:pt x="123" y="165"/>
                  </a:lnTo>
                  <a:lnTo>
                    <a:pt x="190" y="229"/>
                  </a:lnTo>
                  <a:cubicBezTo>
                    <a:pt x="202" y="241"/>
                    <a:pt x="222" y="241"/>
                    <a:pt x="234" y="229"/>
                  </a:cubicBezTo>
                  <a:cubicBezTo>
                    <a:pt x="246" y="218"/>
                    <a:pt x="246" y="199"/>
                    <a:pt x="234" y="188"/>
                  </a:cubicBezTo>
                  <a:lnTo>
                    <a:pt x="167" y="122"/>
                  </a:lnTo>
                  <a:lnTo>
                    <a:pt x="234" y="56"/>
                  </a:lnTo>
                  <a:cubicBezTo>
                    <a:pt x="246" y="45"/>
                    <a:pt x="246" y="26"/>
                    <a:pt x="234" y="15"/>
                  </a:cubicBezTo>
                  <a:cubicBezTo>
                    <a:pt x="222" y="3"/>
                    <a:pt x="202" y="3"/>
                    <a:pt x="190" y="15"/>
                  </a:cubicBezTo>
                  <a:lnTo>
                    <a:pt x="123" y="79"/>
                  </a:lnTo>
                  <a:lnTo>
                    <a:pt x="56" y="15"/>
                  </a:lnTo>
                  <a:cubicBezTo>
                    <a:pt x="41" y="0"/>
                    <a:pt x="26" y="3"/>
                    <a:pt x="12" y="15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1450" lIns="82925" spcFirstLastPara="1" rIns="82925" wrap="square" tIns="41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16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21" name="Google Shape;1821;p75"/>
          <p:cNvCxnSpPr>
            <a:endCxn id="1818" idx="0"/>
          </p:cNvCxnSpPr>
          <p:nvPr/>
        </p:nvCxnSpPr>
        <p:spPr>
          <a:xfrm flipH="1">
            <a:off x="4277937" y="2152943"/>
            <a:ext cx="905100" cy="28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6" name="Google Shape;1826;p76"/>
          <p:cNvCxnSpPr/>
          <p:nvPr/>
        </p:nvCxnSpPr>
        <p:spPr>
          <a:xfrm>
            <a:off x="41464" y="95082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827" name="Google Shape;1827;p76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AdminPage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Adminpage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관리자페이지-게시판관리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8" name="Google Shape;1828;p76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삭제버튼누르면 게시글 삭제됨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9" name="Google Shape;1829;p76"/>
          <p:cNvSpPr/>
          <p:nvPr/>
        </p:nvSpPr>
        <p:spPr>
          <a:xfrm>
            <a:off x="34231" y="950825"/>
            <a:ext cx="1450800" cy="4155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30" name="Google Shape;1830;p76"/>
          <p:cNvGraphicFramePr/>
          <p:nvPr/>
        </p:nvGraphicFramePr>
        <p:xfrm>
          <a:off x="1742957" y="16094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520675"/>
                <a:gridCol w="548000"/>
                <a:gridCol w="1847300"/>
                <a:gridCol w="700000"/>
                <a:gridCol w="859225"/>
                <a:gridCol w="859225"/>
              </a:tblGrid>
              <a:tr h="25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번호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말머리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69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정보공유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262626"/>
                          </a:solidFill>
                        </a:rPr>
                        <a:t> </a:t>
                      </a: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토익 LC 꿀팁 공유합니다!! 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[40]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김준환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rgbClr val="FF0000"/>
                          </a:solidFill>
                        </a:rPr>
                        <a:t>삭제</a:t>
                      </a:r>
                      <a:endParaRPr b="1"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68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정보공유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정처기 합격했습니다~~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[19]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신희경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700">
                          <a:solidFill>
                            <a:srgbClr val="FF0000"/>
                          </a:solidFill>
                        </a:rPr>
                        <a:t>삭제</a:t>
                      </a:r>
                      <a:endParaRPr b="1"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67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정보공유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기타 악보공유해요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[6]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선예나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700">
                          <a:solidFill>
                            <a:srgbClr val="FF0000"/>
                          </a:solidFill>
                        </a:rPr>
                        <a:t>삭제</a:t>
                      </a:r>
                      <a:endParaRPr b="1"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66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질문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집중이 잘 안될때 어떻게 하시나요?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[32]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우무현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700">
                          <a:solidFill>
                            <a:srgbClr val="FF0000"/>
                          </a:solidFill>
                        </a:rPr>
                        <a:t>삭제</a:t>
                      </a:r>
                      <a:endParaRPr b="1"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65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정보공유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강남 조용한 카페 추천합니다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[5]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lang="en-US" sz="700"/>
                        <a:t>김수정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700">
                          <a:solidFill>
                            <a:srgbClr val="FF0000"/>
                          </a:solidFill>
                        </a:rPr>
                        <a:t>삭제</a:t>
                      </a:r>
                      <a:endParaRPr b="1"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64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질문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스터디 며칠에 한번씩 모이세요? 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[10]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김준환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700">
                          <a:solidFill>
                            <a:srgbClr val="FF0000"/>
                          </a:solidFill>
                        </a:rPr>
                        <a:t>삭제</a:t>
                      </a:r>
                      <a:endParaRPr b="1"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66</a:t>
                      </a:r>
                      <a:endParaRPr sz="15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질문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집중이 잘 안될때 어떻게 하시나요?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[32]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선예나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700">
                          <a:solidFill>
                            <a:srgbClr val="FF0000"/>
                          </a:solidFill>
                        </a:rPr>
                        <a:t>삭제</a:t>
                      </a:r>
                      <a:endParaRPr b="1"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solidFill>
                            <a:srgbClr val="000000"/>
                          </a:solidFill>
                        </a:rPr>
                        <a:t>65</a:t>
                      </a:r>
                      <a:endParaRPr sz="15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정보공유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강남 조용한 카페 추천합니다</a:t>
                      </a:r>
                      <a:r>
                        <a:rPr lang="en-US" sz="700">
                          <a:solidFill>
                            <a:srgbClr val="E06666"/>
                          </a:solidFill>
                        </a:rPr>
                        <a:t> [5]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우무현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700">
                          <a:solidFill>
                            <a:srgbClr val="FF0000"/>
                          </a:solidFill>
                        </a:rPr>
                        <a:t>삭제</a:t>
                      </a:r>
                      <a:endParaRPr b="1"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31" name="Google Shape;1831;p76"/>
          <p:cNvSpPr txBox="1"/>
          <p:nvPr/>
        </p:nvSpPr>
        <p:spPr>
          <a:xfrm>
            <a:off x="28975" y="1031575"/>
            <a:ext cx="1450800" cy="3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</a:t>
            </a:r>
            <a:r>
              <a:rPr b="1" lang="en-US" sz="1050"/>
              <a:t>회원관리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</a:t>
            </a:r>
            <a:r>
              <a:rPr b="1" lang="en-US" sz="1050">
                <a:solidFill>
                  <a:srgbClr val="1155CC"/>
                </a:solidFill>
              </a:rPr>
              <a:t> 게</a:t>
            </a:r>
            <a:r>
              <a:rPr b="1" lang="en-US" sz="1050">
                <a:solidFill>
                  <a:srgbClr val="1155CC"/>
                </a:solidFill>
              </a:rPr>
              <a:t>시판관리</a:t>
            </a:r>
            <a:endParaRPr b="1" sz="105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1대1문의 관리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배너관리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FAQ 관리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카테고리 관리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추천이미지 관리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</a:t>
            </a:r>
            <a:endParaRPr b="1" sz="1050">
              <a:solidFill>
                <a:schemeClr val="dk1"/>
              </a:solidFill>
            </a:endParaRPr>
          </a:p>
        </p:txBody>
      </p:sp>
      <p:sp>
        <p:nvSpPr>
          <p:cNvPr id="1832" name="Google Shape;1832;p76"/>
          <p:cNvSpPr txBox="1"/>
          <p:nvPr/>
        </p:nvSpPr>
        <p:spPr>
          <a:xfrm>
            <a:off x="1870550" y="1134175"/>
            <a:ext cx="16446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</a:rPr>
              <a:t>게시판</a:t>
            </a:r>
            <a:r>
              <a:rPr b="1" lang="en-US" sz="1000">
                <a:solidFill>
                  <a:schemeClr val="dk1"/>
                </a:solidFill>
              </a:rPr>
              <a:t>관리- 자유게시판</a:t>
            </a:r>
            <a:endParaRPr b="1" sz="1000">
              <a:solidFill>
                <a:schemeClr val="dk1"/>
              </a:solidFill>
            </a:endParaRPr>
          </a:p>
        </p:txBody>
      </p:sp>
      <p:grpSp>
        <p:nvGrpSpPr>
          <p:cNvPr id="1833" name="Google Shape;1833;p76"/>
          <p:cNvGrpSpPr/>
          <p:nvPr/>
        </p:nvGrpSpPr>
        <p:grpSpPr>
          <a:xfrm>
            <a:off x="3321351" y="4670748"/>
            <a:ext cx="1913169" cy="183725"/>
            <a:chOff x="3096746" y="4130043"/>
            <a:chExt cx="1913169" cy="202095"/>
          </a:xfrm>
        </p:grpSpPr>
        <p:grpSp>
          <p:nvGrpSpPr>
            <p:cNvPr id="1834" name="Google Shape;1834;p76"/>
            <p:cNvGrpSpPr/>
            <p:nvPr/>
          </p:nvGrpSpPr>
          <p:grpSpPr>
            <a:xfrm>
              <a:off x="3096746" y="4130043"/>
              <a:ext cx="1913169" cy="196304"/>
              <a:chOff x="2910416" y="4121556"/>
              <a:chExt cx="1913169" cy="196304"/>
            </a:xfrm>
          </p:grpSpPr>
          <p:sp>
            <p:nvSpPr>
              <p:cNvPr id="1835" name="Google Shape;1835;p76"/>
              <p:cNvSpPr/>
              <p:nvPr/>
            </p:nvSpPr>
            <p:spPr>
              <a:xfrm>
                <a:off x="3277964" y="4125810"/>
                <a:ext cx="189600" cy="1896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p76"/>
              <p:cNvSpPr/>
              <p:nvPr/>
            </p:nvSpPr>
            <p:spPr>
              <a:xfrm>
                <a:off x="3517346" y="4121557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p76"/>
              <p:cNvSpPr/>
              <p:nvPr/>
            </p:nvSpPr>
            <p:spPr>
              <a:xfrm>
                <a:off x="3770979" y="4121557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76"/>
              <p:cNvSpPr/>
              <p:nvPr/>
            </p:nvSpPr>
            <p:spPr>
              <a:xfrm>
                <a:off x="4619585" y="4121960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&gt;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76"/>
              <p:cNvSpPr/>
              <p:nvPr/>
            </p:nvSpPr>
            <p:spPr>
              <a:xfrm>
                <a:off x="2910416" y="4121556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&lt;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0" name="Google Shape;1840;p76"/>
            <p:cNvSpPr/>
            <p:nvPr/>
          </p:nvSpPr>
          <p:spPr>
            <a:xfrm>
              <a:off x="4215311" y="4130043"/>
              <a:ext cx="2040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76"/>
            <p:cNvSpPr/>
            <p:nvPr/>
          </p:nvSpPr>
          <p:spPr>
            <a:xfrm>
              <a:off x="4471069" y="4136238"/>
              <a:ext cx="2040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2" name="Google Shape;1842;p76"/>
          <p:cNvGrpSpPr/>
          <p:nvPr/>
        </p:nvGrpSpPr>
        <p:grpSpPr>
          <a:xfrm>
            <a:off x="393265" y="437025"/>
            <a:ext cx="4840800" cy="564900"/>
            <a:chOff x="357422" y="437025"/>
            <a:chExt cx="4840800" cy="564900"/>
          </a:xfrm>
        </p:grpSpPr>
        <p:sp>
          <p:nvSpPr>
            <p:cNvPr id="1843" name="Google Shape;1843;p76"/>
            <p:cNvSpPr txBox="1"/>
            <p:nvPr/>
          </p:nvSpPr>
          <p:spPr>
            <a:xfrm>
              <a:off x="357422" y="437025"/>
              <a:ext cx="48408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LOGO</a:t>
              </a:r>
              <a:endParaRPr/>
            </a:p>
          </p:txBody>
        </p:sp>
        <p:sp>
          <p:nvSpPr>
            <p:cNvPr id="1844" name="Google Shape;1844;p76"/>
            <p:cNvSpPr/>
            <p:nvPr/>
          </p:nvSpPr>
          <p:spPr>
            <a:xfrm>
              <a:off x="1096490" y="497000"/>
              <a:ext cx="2913600" cy="30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Hola! 스페인어를  잘하고 싶다면?</a:t>
              </a:r>
              <a:endParaRPr sz="900"/>
            </a:p>
          </p:txBody>
        </p:sp>
        <p:pic>
          <p:nvPicPr>
            <p:cNvPr id="1845" name="Google Shape;1845;p7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12773" y="560727"/>
              <a:ext cx="171900" cy="171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0" name="Google Shape;1850;p77"/>
          <p:cNvCxnSpPr/>
          <p:nvPr/>
        </p:nvCxnSpPr>
        <p:spPr>
          <a:xfrm>
            <a:off x="41464" y="95082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851" name="Google Shape;1851;p77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AdminPage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Adminpage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관리자페이지-게시판관리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52" name="Google Shape;1852;p77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삭제버튼누르면 게시글 삭제됨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53" name="Google Shape;1853;p77"/>
          <p:cNvSpPr/>
          <p:nvPr/>
        </p:nvSpPr>
        <p:spPr>
          <a:xfrm>
            <a:off x="34231" y="950825"/>
            <a:ext cx="1450800" cy="4155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Google Shape;1854;p77"/>
          <p:cNvSpPr txBox="1"/>
          <p:nvPr/>
        </p:nvSpPr>
        <p:spPr>
          <a:xfrm>
            <a:off x="28975" y="1031575"/>
            <a:ext cx="14508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</a:t>
            </a:r>
            <a:r>
              <a:rPr b="1" lang="en-US" sz="1050"/>
              <a:t>회원관리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</a:t>
            </a:r>
            <a:r>
              <a:rPr b="1" lang="en-US" sz="1050">
                <a:solidFill>
                  <a:srgbClr val="1155CC"/>
                </a:solidFill>
              </a:rPr>
              <a:t> 게시판관리</a:t>
            </a:r>
            <a:endParaRPr b="1" sz="105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1대1문의 관리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배너관리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</a:t>
            </a:r>
            <a:endParaRPr b="1" sz="1050">
              <a:solidFill>
                <a:schemeClr val="dk1"/>
              </a:solidFill>
            </a:endParaRPr>
          </a:p>
        </p:txBody>
      </p:sp>
      <p:sp>
        <p:nvSpPr>
          <p:cNvPr id="1855" name="Google Shape;1855;p77"/>
          <p:cNvSpPr txBox="1"/>
          <p:nvPr/>
        </p:nvSpPr>
        <p:spPr>
          <a:xfrm>
            <a:off x="1870551" y="1134175"/>
            <a:ext cx="14508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</a:rPr>
              <a:t>게시판관리- FAQ</a:t>
            </a:r>
            <a:endParaRPr b="1" sz="1000">
              <a:solidFill>
                <a:schemeClr val="dk1"/>
              </a:solidFill>
            </a:endParaRPr>
          </a:p>
        </p:txBody>
      </p:sp>
      <p:grpSp>
        <p:nvGrpSpPr>
          <p:cNvPr id="1856" name="Google Shape;1856;p77"/>
          <p:cNvGrpSpPr/>
          <p:nvPr/>
        </p:nvGrpSpPr>
        <p:grpSpPr>
          <a:xfrm>
            <a:off x="3321351" y="4670748"/>
            <a:ext cx="1913169" cy="183725"/>
            <a:chOff x="3096746" y="4130043"/>
            <a:chExt cx="1913169" cy="202095"/>
          </a:xfrm>
        </p:grpSpPr>
        <p:grpSp>
          <p:nvGrpSpPr>
            <p:cNvPr id="1857" name="Google Shape;1857;p77"/>
            <p:cNvGrpSpPr/>
            <p:nvPr/>
          </p:nvGrpSpPr>
          <p:grpSpPr>
            <a:xfrm>
              <a:off x="3096746" y="4130043"/>
              <a:ext cx="1913169" cy="196304"/>
              <a:chOff x="2910416" y="4121556"/>
              <a:chExt cx="1913169" cy="196304"/>
            </a:xfrm>
          </p:grpSpPr>
          <p:sp>
            <p:nvSpPr>
              <p:cNvPr id="1858" name="Google Shape;1858;p77"/>
              <p:cNvSpPr/>
              <p:nvPr/>
            </p:nvSpPr>
            <p:spPr>
              <a:xfrm>
                <a:off x="3277964" y="4125810"/>
                <a:ext cx="189600" cy="1896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p77"/>
              <p:cNvSpPr/>
              <p:nvPr/>
            </p:nvSpPr>
            <p:spPr>
              <a:xfrm>
                <a:off x="3517346" y="4121557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77"/>
              <p:cNvSpPr/>
              <p:nvPr/>
            </p:nvSpPr>
            <p:spPr>
              <a:xfrm>
                <a:off x="3770979" y="4121557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77"/>
              <p:cNvSpPr/>
              <p:nvPr/>
            </p:nvSpPr>
            <p:spPr>
              <a:xfrm>
                <a:off x="4619585" y="4121960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&gt;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77"/>
              <p:cNvSpPr/>
              <p:nvPr/>
            </p:nvSpPr>
            <p:spPr>
              <a:xfrm>
                <a:off x="2910416" y="4121556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&lt;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63" name="Google Shape;1863;p77"/>
            <p:cNvSpPr/>
            <p:nvPr/>
          </p:nvSpPr>
          <p:spPr>
            <a:xfrm>
              <a:off x="4215311" y="4130043"/>
              <a:ext cx="2040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77"/>
            <p:cNvSpPr/>
            <p:nvPr/>
          </p:nvSpPr>
          <p:spPr>
            <a:xfrm>
              <a:off x="4471069" y="4136238"/>
              <a:ext cx="2040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5" name="Google Shape;1865;p77"/>
          <p:cNvGrpSpPr/>
          <p:nvPr/>
        </p:nvGrpSpPr>
        <p:grpSpPr>
          <a:xfrm>
            <a:off x="393265" y="437025"/>
            <a:ext cx="4840800" cy="564900"/>
            <a:chOff x="357422" y="437025"/>
            <a:chExt cx="4840800" cy="564900"/>
          </a:xfrm>
        </p:grpSpPr>
        <p:sp>
          <p:nvSpPr>
            <p:cNvPr id="1866" name="Google Shape;1866;p77"/>
            <p:cNvSpPr txBox="1"/>
            <p:nvPr/>
          </p:nvSpPr>
          <p:spPr>
            <a:xfrm>
              <a:off x="357422" y="437025"/>
              <a:ext cx="48408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LOGO</a:t>
              </a:r>
              <a:endParaRPr/>
            </a:p>
          </p:txBody>
        </p:sp>
        <p:sp>
          <p:nvSpPr>
            <p:cNvPr id="1867" name="Google Shape;1867;p77"/>
            <p:cNvSpPr/>
            <p:nvPr/>
          </p:nvSpPr>
          <p:spPr>
            <a:xfrm>
              <a:off x="1096490" y="497000"/>
              <a:ext cx="2913600" cy="30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Hola! 스페인어를  잘하고 싶다면?</a:t>
              </a:r>
              <a:endParaRPr sz="900"/>
            </a:p>
          </p:txBody>
        </p:sp>
        <p:pic>
          <p:nvPicPr>
            <p:cNvPr id="1868" name="Google Shape;1868;p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12773" y="560727"/>
              <a:ext cx="171900" cy="171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69" name="Google Shape;1869;p77"/>
          <p:cNvCxnSpPr/>
          <p:nvPr/>
        </p:nvCxnSpPr>
        <p:spPr>
          <a:xfrm rot="10800000">
            <a:off x="1519525" y="2131009"/>
            <a:ext cx="98400" cy="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0" name="Google Shape;1870;p77"/>
          <p:cNvCxnSpPr/>
          <p:nvPr/>
        </p:nvCxnSpPr>
        <p:spPr>
          <a:xfrm>
            <a:off x="2419545" y="2131009"/>
            <a:ext cx="4713900" cy="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1" name="Google Shape;1871;p77"/>
          <p:cNvSpPr/>
          <p:nvPr/>
        </p:nvSpPr>
        <p:spPr>
          <a:xfrm>
            <a:off x="1617924" y="1905155"/>
            <a:ext cx="804835" cy="225849"/>
          </a:xfrm>
          <a:custGeom>
            <a:rect b="b" l="l" r="r" t="t"/>
            <a:pathLst>
              <a:path extrusionOk="0" h="670" w="2218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rgbClr val="FFFFFF"/>
          </a:solidFill>
          <a:ln cap="sq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회원가입</a:t>
            </a:r>
            <a:endParaRPr sz="800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72" name="Google Shape;1872;p77"/>
          <p:cNvSpPr/>
          <p:nvPr/>
        </p:nvSpPr>
        <p:spPr>
          <a:xfrm>
            <a:off x="2517150" y="1905153"/>
            <a:ext cx="798600" cy="22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스터디개설</a:t>
            </a:r>
            <a:endParaRPr sz="800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73" name="Google Shape;1873;p77"/>
          <p:cNvSpPr/>
          <p:nvPr/>
        </p:nvSpPr>
        <p:spPr>
          <a:xfrm>
            <a:off x="3423539" y="1905152"/>
            <a:ext cx="798600" cy="22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" u="sng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탭 제목</a:t>
            </a:r>
            <a:endParaRPr sz="800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74" name="Google Shape;1874;p77"/>
          <p:cNvSpPr/>
          <p:nvPr/>
        </p:nvSpPr>
        <p:spPr>
          <a:xfrm>
            <a:off x="4365270" y="1905152"/>
            <a:ext cx="798600" cy="22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" u="sng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탭 제목</a:t>
            </a:r>
            <a:endParaRPr sz="800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75" name="Google Shape;1875;p77"/>
          <p:cNvSpPr/>
          <p:nvPr/>
        </p:nvSpPr>
        <p:spPr>
          <a:xfrm>
            <a:off x="5295680" y="1905146"/>
            <a:ext cx="798600" cy="22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 u="sng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탭 제목</a:t>
            </a:r>
            <a:endParaRPr sz="800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1876" name="Google Shape;1876;p77"/>
          <p:cNvGraphicFramePr/>
          <p:nvPr/>
        </p:nvGraphicFramePr>
        <p:xfrm>
          <a:off x="1519521" y="22780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4204975"/>
                <a:gridCol w="664550"/>
                <a:gridCol w="603100"/>
              </a:tblGrid>
              <a:tr h="299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</a:rPr>
                        <a:t>Q. </a:t>
                      </a:r>
                      <a:r>
                        <a:rPr lang="en-US" sz="700"/>
                        <a:t>회원가입은 어떻게 하나요</a:t>
                      </a:r>
                      <a:endParaRPr sz="700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3D85C6"/>
                          </a:solidFill>
                        </a:rPr>
                        <a:t>수정</a:t>
                      </a:r>
                      <a:endParaRPr sz="700">
                        <a:solidFill>
                          <a:srgbClr val="3D85C6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삭제</a:t>
                      </a:r>
                      <a:endParaRPr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Q. 회원가입은 어떻게 하나요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</a:rPr>
                        <a:t>A.</a:t>
                      </a:r>
                      <a:r>
                        <a:rPr lang="en-US" sz="7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700"/>
                        <a:t> SNS 로그인이나 직접 가입하실 수있습니다</a:t>
                      </a:r>
                      <a:endParaRPr sz="700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3D85C6"/>
                          </a:solidFill>
                        </a:rPr>
                        <a:t>수정</a:t>
                      </a:r>
                      <a:endParaRPr sz="700">
                        <a:solidFill>
                          <a:srgbClr val="3D85C6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삭제</a:t>
                      </a:r>
                      <a:endParaRPr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Q. 회원탈퇴는 어떻게 하나요?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3D85C6"/>
                          </a:solidFill>
                        </a:rPr>
                        <a:t>수정</a:t>
                      </a:r>
                      <a:endParaRPr sz="700">
                        <a:solidFill>
                          <a:srgbClr val="3D85C6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삭제</a:t>
                      </a:r>
                      <a:endParaRPr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Q. 회원가입은 어떻게 하나요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3D85C6"/>
                          </a:solidFill>
                        </a:rPr>
                        <a:t>수정</a:t>
                      </a:r>
                      <a:endParaRPr sz="700">
                        <a:solidFill>
                          <a:srgbClr val="3D85C6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삭제</a:t>
                      </a:r>
                      <a:endParaRPr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Q. 회원가입은 어떻게 하나요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3D85C6"/>
                          </a:solidFill>
                        </a:rPr>
                        <a:t>수정</a:t>
                      </a:r>
                      <a:endParaRPr sz="700">
                        <a:solidFill>
                          <a:srgbClr val="3D85C6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삭제</a:t>
                      </a:r>
                      <a:endParaRPr sz="700">
                        <a:solidFill>
                          <a:srgbClr val="FF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77" name="Google Shape;1877;p77"/>
          <p:cNvSpPr/>
          <p:nvPr/>
        </p:nvSpPr>
        <p:spPr>
          <a:xfrm>
            <a:off x="6243218" y="1905166"/>
            <a:ext cx="798300" cy="22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 u="sng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탭 제목</a:t>
            </a:r>
            <a:endParaRPr b="1" sz="800" u="sng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2" name="Google Shape;1882;p78"/>
          <p:cNvCxnSpPr/>
          <p:nvPr/>
        </p:nvCxnSpPr>
        <p:spPr>
          <a:xfrm>
            <a:off x="41464" y="95082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883" name="Google Shape;1883;p78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AdminPage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Adminpage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관리자페이지-1대1문의관리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84" name="Google Shape;1884;p78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1대1문의 상태가 대기중일 경우 답변작성 버튼 활성화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5" name="Google Shape;1885;p78"/>
          <p:cNvSpPr/>
          <p:nvPr/>
        </p:nvSpPr>
        <p:spPr>
          <a:xfrm>
            <a:off x="34231" y="950825"/>
            <a:ext cx="1450800" cy="4155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6" name="Google Shape;1886;p78"/>
          <p:cNvSpPr txBox="1"/>
          <p:nvPr/>
        </p:nvSpPr>
        <p:spPr>
          <a:xfrm>
            <a:off x="28975" y="1031575"/>
            <a:ext cx="14508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</a:t>
            </a:r>
            <a:r>
              <a:rPr b="1" lang="en-US" sz="1050"/>
              <a:t>회원관리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게시판관리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</a:t>
            </a:r>
            <a:r>
              <a:rPr b="1" lang="en-US" sz="1050">
                <a:solidFill>
                  <a:srgbClr val="1155CC"/>
                </a:solidFill>
              </a:rPr>
              <a:t>1대1문의 관리</a:t>
            </a:r>
            <a:endParaRPr b="1" sz="105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1155CC"/>
                </a:solidFill>
              </a:rPr>
              <a:t>   </a:t>
            </a:r>
            <a:r>
              <a:rPr b="1" lang="en-US" sz="1050"/>
              <a:t>배너관리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</a:t>
            </a:r>
            <a:endParaRPr b="1" sz="1050">
              <a:solidFill>
                <a:schemeClr val="dk1"/>
              </a:solidFill>
            </a:endParaRPr>
          </a:p>
        </p:txBody>
      </p:sp>
      <p:graphicFrame>
        <p:nvGraphicFramePr>
          <p:cNvPr id="1887" name="Google Shape;1887;p78"/>
          <p:cNvGraphicFramePr/>
          <p:nvPr/>
        </p:nvGraphicFramePr>
        <p:xfrm>
          <a:off x="1777107" y="17125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514450"/>
                <a:gridCol w="1635675"/>
                <a:gridCol w="754775"/>
                <a:gridCol w="855950"/>
                <a:gridCol w="681850"/>
                <a:gridCol w="681850"/>
              </a:tblGrid>
              <a:tr h="270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번호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7F7F7F"/>
                          </a:solidFill>
                        </a:rPr>
                        <a:t>질문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상태</a:t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65150" marB="65150" marR="65150" marL="65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6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글작성이 안돼요ㅜㅜ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신희경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2019-01-16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대기중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accent2"/>
                          </a:solidFill>
                        </a:rPr>
                        <a:t>답변작성</a:t>
                      </a:r>
                      <a:endParaRPr sz="700">
                        <a:solidFill>
                          <a:schemeClr val="accent2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5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신청버튼이 닫혀있어요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신희경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2019-01-15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대기중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accent2"/>
                          </a:solidFill>
                        </a:rPr>
                        <a:t>답변작성</a:t>
                      </a:r>
                      <a:endParaRPr sz="700">
                        <a:solidFill>
                          <a:schemeClr val="accent2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4</a:t>
                      </a:r>
                      <a:endParaRPr sz="15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팀원을 제외시키려면 어떻게하죠?</a:t>
                      </a:r>
                      <a:endParaRPr sz="7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신희경</a:t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2019-01-14</a:t>
                      </a:r>
                      <a:endParaRPr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답변완료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accent2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L</a:t>
                      </a:r>
                      <a:endParaRPr sz="7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답변입니다.</a:t>
                      </a:r>
                      <a:endParaRPr sz="700">
                        <a:solidFill>
                          <a:srgbClr val="26262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관리자</a:t>
                      </a:r>
                      <a:endParaRPr sz="7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2019-01-15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답변완료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accent2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3</a:t>
                      </a:r>
                      <a:endParaRPr sz="7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스터디룸설정이 수정이 안되여</a:t>
                      </a:r>
                      <a:endParaRPr sz="700">
                        <a:solidFill>
                          <a:srgbClr val="26262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김준환</a:t>
                      </a:r>
                      <a:endParaRPr sz="7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2019-01-14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대기중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accent2"/>
                          </a:solidFill>
                        </a:rPr>
                        <a:t>답변작성</a:t>
                      </a:r>
                      <a:endParaRPr sz="700">
                        <a:solidFill>
                          <a:schemeClr val="accent2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2</a:t>
                      </a:r>
                      <a:endParaRPr sz="7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스터디룸설정 정보변경이 안되여</a:t>
                      </a:r>
                      <a:endParaRPr sz="700">
                        <a:solidFill>
                          <a:srgbClr val="26262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김준환</a:t>
                      </a:r>
                      <a:endParaRPr sz="7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2019-01-14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답변완료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accent2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L</a:t>
                      </a:r>
                      <a:endParaRPr sz="7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답변입니다.</a:t>
                      </a:r>
                      <a:endParaRPr sz="700">
                        <a:solidFill>
                          <a:srgbClr val="26262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관리자</a:t>
                      </a:r>
                      <a:endParaRPr sz="7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2019-01-14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답변완료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accent2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</a:t>
                      </a:r>
                      <a:endParaRPr sz="7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rgbClr val="262626"/>
                          </a:solidFill>
                        </a:rPr>
                        <a:t>신청버튼이 닫혀있어요.</a:t>
                      </a:r>
                      <a:endParaRPr sz="700">
                        <a:solidFill>
                          <a:srgbClr val="262626"/>
                        </a:solidFill>
                      </a:endParaRPr>
                    </a:p>
                  </a:txBody>
                  <a:tcPr marT="66675" marB="57150" marR="9145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김아무개</a:t>
                      </a:r>
                      <a:endParaRPr sz="700"/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2019-01-14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대기중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accent2"/>
                          </a:solidFill>
                        </a:rPr>
                        <a:t>답변작성</a:t>
                      </a:r>
                      <a:endParaRPr sz="700">
                        <a:solidFill>
                          <a:schemeClr val="accent2"/>
                        </a:solidFill>
                      </a:endParaRPr>
                    </a:p>
                  </a:txBody>
                  <a:tcPr marT="66675" marB="57150" marR="91450" marL="91450" anchor="ctr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8" name="Google Shape;1888;p78"/>
          <p:cNvSpPr txBox="1"/>
          <p:nvPr/>
        </p:nvSpPr>
        <p:spPr>
          <a:xfrm>
            <a:off x="1870551" y="1134175"/>
            <a:ext cx="14508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</a:rPr>
              <a:t>문의내역</a:t>
            </a:r>
            <a:endParaRPr b="1" sz="1000">
              <a:solidFill>
                <a:schemeClr val="dk1"/>
              </a:solidFill>
            </a:endParaRPr>
          </a:p>
        </p:txBody>
      </p:sp>
      <p:grpSp>
        <p:nvGrpSpPr>
          <p:cNvPr id="1889" name="Google Shape;1889;p78"/>
          <p:cNvGrpSpPr/>
          <p:nvPr/>
        </p:nvGrpSpPr>
        <p:grpSpPr>
          <a:xfrm>
            <a:off x="3321351" y="4670748"/>
            <a:ext cx="1913169" cy="183725"/>
            <a:chOff x="3096746" y="4130043"/>
            <a:chExt cx="1913169" cy="202095"/>
          </a:xfrm>
        </p:grpSpPr>
        <p:grpSp>
          <p:nvGrpSpPr>
            <p:cNvPr id="1890" name="Google Shape;1890;p78"/>
            <p:cNvGrpSpPr/>
            <p:nvPr/>
          </p:nvGrpSpPr>
          <p:grpSpPr>
            <a:xfrm>
              <a:off x="3096746" y="4130043"/>
              <a:ext cx="1913169" cy="196304"/>
              <a:chOff x="2910416" y="4121556"/>
              <a:chExt cx="1913169" cy="196304"/>
            </a:xfrm>
          </p:grpSpPr>
          <p:sp>
            <p:nvSpPr>
              <p:cNvPr id="1891" name="Google Shape;1891;p78"/>
              <p:cNvSpPr/>
              <p:nvPr/>
            </p:nvSpPr>
            <p:spPr>
              <a:xfrm>
                <a:off x="3277964" y="4125810"/>
                <a:ext cx="189600" cy="1896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78"/>
              <p:cNvSpPr/>
              <p:nvPr/>
            </p:nvSpPr>
            <p:spPr>
              <a:xfrm>
                <a:off x="3517346" y="4121557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78"/>
              <p:cNvSpPr/>
              <p:nvPr/>
            </p:nvSpPr>
            <p:spPr>
              <a:xfrm>
                <a:off x="3770979" y="4121557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78"/>
              <p:cNvSpPr/>
              <p:nvPr/>
            </p:nvSpPr>
            <p:spPr>
              <a:xfrm>
                <a:off x="4619585" y="4121960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&gt;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78"/>
              <p:cNvSpPr/>
              <p:nvPr/>
            </p:nvSpPr>
            <p:spPr>
              <a:xfrm>
                <a:off x="2910416" y="4121556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&lt;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96" name="Google Shape;1896;p78"/>
            <p:cNvSpPr/>
            <p:nvPr/>
          </p:nvSpPr>
          <p:spPr>
            <a:xfrm>
              <a:off x="4215311" y="4130043"/>
              <a:ext cx="2040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78"/>
            <p:cNvSpPr/>
            <p:nvPr/>
          </p:nvSpPr>
          <p:spPr>
            <a:xfrm>
              <a:off x="4471069" y="4136238"/>
              <a:ext cx="2040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8" name="Google Shape;1898;p78"/>
          <p:cNvGrpSpPr/>
          <p:nvPr/>
        </p:nvGrpSpPr>
        <p:grpSpPr>
          <a:xfrm>
            <a:off x="393265" y="437025"/>
            <a:ext cx="4840800" cy="564900"/>
            <a:chOff x="357422" y="437025"/>
            <a:chExt cx="4840800" cy="564900"/>
          </a:xfrm>
        </p:grpSpPr>
        <p:sp>
          <p:nvSpPr>
            <p:cNvPr id="1899" name="Google Shape;1899;p78"/>
            <p:cNvSpPr txBox="1"/>
            <p:nvPr/>
          </p:nvSpPr>
          <p:spPr>
            <a:xfrm>
              <a:off x="357422" y="437025"/>
              <a:ext cx="48408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LOGO</a:t>
              </a:r>
              <a:endParaRPr/>
            </a:p>
          </p:txBody>
        </p:sp>
        <p:sp>
          <p:nvSpPr>
            <p:cNvPr id="1900" name="Google Shape;1900;p78"/>
            <p:cNvSpPr/>
            <p:nvPr/>
          </p:nvSpPr>
          <p:spPr>
            <a:xfrm>
              <a:off x="1096490" y="497000"/>
              <a:ext cx="2913600" cy="30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Hola! 스페인어를  잘하고 싶다면?</a:t>
              </a:r>
              <a:endParaRPr sz="900"/>
            </a:p>
          </p:txBody>
        </p:sp>
        <p:pic>
          <p:nvPicPr>
            <p:cNvPr id="1901" name="Google Shape;1901;p7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12773" y="560727"/>
              <a:ext cx="171900" cy="171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6" name="Google Shape;1906;p79"/>
          <p:cNvCxnSpPr/>
          <p:nvPr/>
        </p:nvCxnSpPr>
        <p:spPr>
          <a:xfrm>
            <a:off x="41464" y="95082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907" name="Google Shape;1907;p79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AdminPage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</a:t>
                      </a:r>
                      <a:r>
                        <a:rPr lang="en-US" sz="700"/>
                        <a:t>Adminpage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관리자페이지-배너관리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홍길동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08" name="Google Shape;1908;p79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수정누르면 수정하는화면으로 변경되어 수정완료버튼 활성화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9" name="Google Shape;1909;p79"/>
          <p:cNvSpPr/>
          <p:nvPr/>
        </p:nvSpPr>
        <p:spPr>
          <a:xfrm>
            <a:off x="34231" y="950825"/>
            <a:ext cx="1450800" cy="4155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79"/>
          <p:cNvSpPr txBox="1"/>
          <p:nvPr/>
        </p:nvSpPr>
        <p:spPr>
          <a:xfrm>
            <a:off x="28975" y="1031575"/>
            <a:ext cx="14508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</a:t>
            </a:r>
            <a:r>
              <a:rPr b="1" lang="en-US" sz="1050"/>
              <a:t>회원관리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게시판관리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</a:t>
            </a:r>
            <a:r>
              <a:rPr b="1" lang="en-US" sz="1050"/>
              <a:t>1대1문의 관리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   </a:t>
            </a:r>
            <a:r>
              <a:rPr b="1" lang="en-US" sz="1050">
                <a:solidFill>
                  <a:srgbClr val="1155CC"/>
                </a:solidFill>
              </a:rPr>
              <a:t>배너관리</a:t>
            </a:r>
            <a:endParaRPr b="1" sz="1050">
              <a:solidFill>
                <a:srgbClr val="1155CC"/>
              </a:solidFill>
            </a:endParaRPr>
          </a:p>
        </p:txBody>
      </p:sp>
      <p:sp>
        <p:nvSpPr>
          <p:cNvPr id="1911" name="Google Shape;1911;p79"/>
          <p:cNvSpPr txBox="1"/>
          <p:nvPr/>
        </p:nvSpPr>
        <p:spPr>
          <a:xfrm>
            <a:off x="1870551" y="1134175"/>
            <a:ext cx="14508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</a:rPr>
              <a:t>배너 목록</a:t>
            </a:r>
            <a:endParaRPr b="1" sz="1000">
              <a:solidFill>
                <a:schemeClr val="dk1"/>
              </a:solidFill>
            </a:endParaRPr>
          </a:p>
        </p:txBody>
      </p:sp>
      <p:grpSp>
        <p:nvGrpSpPr>
          <p:cNvPr id="1912" name="Google Shape;1912;p79"/>
          <p:cNvGrpSpPr/>
          <p:nvPr/>
        </p:nvGrpSpPr>
        <p:grpSpPr>
          <a:xfrm>
            <a:off x="393265" y="437025"/>
            <a:ext cx="4840800" cy="564900"/>
            <a:chOff x="357422" y="437025"/>
            <a:chExt cx="4840800" cy="564900"/>
          </a:xfrm>
        </p:grpSpPr>
        <p:sp>
          <p:nvSpPr>
            <p:cNvPr id="1913" name="Google Shape;1913;p79"/>
            <p:cNvSpPr txBox="1"/>
            <p:nvPr/>
          </p:nvSpPr>
          <p:spPr>
            <a:xfrm>
              <a:off x="357422" y="437025"/>
              <a:ext cx="48408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LOGO</a:t>
              </a:r>
              <a:endParaRPr/>
            </a:p>
          </p:txBody>
        </p:sp>
        <p:pic>
          <p:nvPicPr>
            <p:cNvPr id="1914" name="Google Shape;1914;p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12773" y="560727"/>
              <a:ext cx="171900" cy="17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5" name="Google Shape;1915;p79"/>
            <p:cNvSpPr/>
            <p:nvPr/>
          </p:nvSpPr>
          <p:spPr>
            <a:xfrm>
              <a:off x="1096490" y="497000"/>
              <a:ext cx="2913600" cy="30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Hola! 스페인어를  잘하고 싶다면?</a:t>
              </a:r>
              <a:endParaRPr sz="900"/>
            </a:p>
          </p:txBody>
        </p:sp>
      </p:grpSp>
      <p:grpSp>
        <p:nvGrpSpPr>
          <p:cNvPr id="1916" name="Google Shape;1916;p79"/>
          <p:cNvGrpSpPr/>
          <p:nvPr/>
        </p:nvGrpSpPr>
        <p:grpSpPr>
          <a:xfrm>
            <a:off x="3321351" y="4670748"/>
            <a:ext cx="1913169" cy="183725"/>
            <a:chOff x="3096746" y="4130043"/>
            <a:chExt cx="1913169" cy="202095"/>
          </a:xfrm>
        </p:grpSpPr>
        <p:grpSp>
          <p:nvGrpSpPr>
            <p:cNvPr id="1917" name="Google Shape;1917;p79"/>
            <p:cNvGrpSpPr/>
            <p:nvPr/>
          </p:nvGrpSpPr>
          <p:grpSpPr>
            <a:xfrm>
              <a:off x="3096746" y="4130043"/>
              <a:ext cx="1913169" cy="196304"/>
              <a:chOff x="2910416" y="4121556"/>
              <a:chExt cx="1913169" cy="196304"/>
            </a:xfrm>
          </p:grpSpPr>
          <p:sp>
            <p:nvSpPr>
              <p:cNvPr id="1918" name="Google Shape;1918;p79"/>
              <p:cNvSpPr/>
              <p:nvPr/>
            </p:nvSpPr>
            <p:spPr>
              <a:xfrm>
                <a:off x="3277964" y="4125810"/>
                <a:ext cx="189600" cy="1896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79"/>
              <p:cNvSpPr/>
              <p:nvPr/>
            </p:nvSpPr>
            <p:spPr>
              <a:xfrm>
                <a:off x="3517346" y="4121557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79"/>
              <p:cNvSpPr/>
              <p:nvPr/>
            </p:nvSpPr>
            <p:spPr>
              <a:xfrm>
                <a:off x="3770979" y="4121557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79"/>
              <p:cNvSpPr/>
              <p:nvPr/>
            </p:nvSpPr>
            <p:spPr>
              <a:xfrm>
                <a:off x="4619585" y="4121960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&gt;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79"/>
              <p:cNvSpPr/>
              <p:nvPr/>
            </p:nvSpPr>
            <p:spPr>
              <a:xfrm>
                <a:off x="2910416" y="4121556"/>
                <a:ext cx="204000" cy="195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&lt;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3" name="Google Shape;1923;p79"/>
            <p:cNvSpPr/>
            <p:nvPr/>
          </p:nvSpPr>
          <p:spPr>
            <a:xfrm>
              <a:off x="4215311" y="4130043"/>
              <a:ext cx="2040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79"/>
            <p:cNvSpPr/>
            <p:nvPr/>
          </p:nvSpPr>
          <p:spPr>
            <a:xfrm>
              <a:off x="4471069" y="4136238"/>
              <a:ext cx="2040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5" name="Google Shape;1925;p79"/>
          <p:cNvSpPr/>
          <p:nvPr/>
        </p:nvSpPr>
        <p:spPr>
          <a:xfrm>
            <a:off x="1670253" y="1623602"/>
            <a:ext cx="5324700" cy="2009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6" name="Google Shape;1926;p79"/>
          <p:cNvGrpSpPr/>
          <p:nvPr/>
        </p:nvGrpSpPr>
        <p:grpSpPr>
          <a:xfrm>
            <a:off x="5732970" y="3860575"/>
            <a:ext cx="601800" cy="267300"/>
            <a:chOff x="5732970" y="3860575"/>
            <a:chExt cx="601800" cy="267300"/>
          </a:xfrm>
        </p:grpSpPr>
        <p:sp>
          <p:nvSpPr>
            <p:cNvPr id="1927" name="Google Shape;1927;p79"/>
            <p:cNvSpPr/>
            <p:nvPr/>
          </p:nvSpPr>
          <p:spPr>
            <a:xfrm>
              <a:off x="5732970" y="3877817"/>
              <a:ext cx="601800" cy="2409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79"/>
            <p:cNvSpPr txBox="1"/>
            <p:nvPr/>
          </p:nvSpPr>
          <p:spPr>
            <a:xfrm>
              <a:off x="5843803" y="3860575"/>
              <a:ext cx="4677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">
                  <a:solidFill>
                    <a:srgbClr val="FFFFFF"/>
                  </a:solidFill>
                </a:rPr>
                <a:t>수정</a:t>
              </a:r>
              <a:endParaRPr sz="750">
                <a:solidFill>
                  <a:srgbClr val="FFFFFF"/>
                </a:solidFill>
              </a:endParaRPr>
            </a:p>
          </p:txBody>
        </p:sp>
      </p:grpSp>
      <p:grpSp>
        <p:nvGrpSpPr>
          <p:cNvPr id="1929" name="Google Shape;1929;p79"/>
          <p:cNvGrpSpPr/>
          <p:nvPr/>
        </p:nvGrpSpPr>
        <p:grpSpPr>
          <a:xfrm>
            <a:off x="6418770" y="3860575"/>
            <a:ext cx="601800" cy="267300"/>
            <a:chOff x="6418770" y="3860575"/>
            <a:chExt cx="601800" cy="267300"/>
          </a:xfrm>
        </p:grpSpPr>
        <p:sp>
          <p:nvSpPr>
            <p:cNvPr id="1930" name="Google Shape;1930;p79"/>
            <p:cNvSpPr/>
            <p:nvPr/>
          </p:nvSpPr>
          <p:spPr>
            <a:xfrm>
              <a:off x="6418770" y="3877817"/>
              <a:ext cx="601800" cy="2409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79"/>
            <p:cNvSpPr txBox="1"/>
            <p:nvPr/>
          </p:nvSpPr>
          <p:spPr>
            <a:xfrm>
              <a:off x="6529603" y="3860575"/>
              <a:ext cx="4677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">
                  <a:solidFill>
                    <a:srgbClr val="FFFFFF"/>
                  </a:solidFill>
                </a:rPr>
                <a:t>삭제</a:t>
              </a:r>
              <a:endParaRPr sz="75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/>
        </p:nvSpPr>
        <p:spPr>
          <a:xfrm>
            <a:off x="1778662" y="2624828"/>
            <a:ext cx="558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메인 페이지</a:t>
            </a:r>
            <a:endParaRPr b="1" sz="40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3975268" y="1457145"/>
            <a:ext cx="1016100" cy="976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LOGO</a:t>
            </a:r>
            <a:endParaRPr b="1"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/>
          <p:nvPr/>
        </p:nvSpPr>
        <p:spPr>
          <a:xfrm>
            <a:off x="4750279" y="552400"/>
            <a:ext cx="880500" cy="204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700"/>
          </a:p>
        </p:txBody>
      </p:sp>
      <p:sp>
        <p:nvSpPr>
          <p:cNvPr id="258" name="Google Shape;258;p31"/>
          <p:cNvSpPr/>
          <p:nvPr/>
        </p:nvSpPr>
        <p:spPr>
          <a:xfrm>
            <a:off x="50425" y="1870375"/>
            <a:ext cx="7097400" cy="2736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31"/>
          <p:cNvGrpSpPr/>
          <p:nvPr/>
        </p:nvGrpSpPr>
        <p:grpSpPr>
          <a:xfrm>
            <a:off x="3283712" y="4420362"/>
            <a:ext cx="722400" cy="36600"/>
            <a:chOff x="4360069" y="2279810"/>
            <a:chExt cx="722400" cy="36600"/>
          </a:xfrm>
        </p:grpSpPr>
        <p:sp>
          <p:nvSpPr>
            <p:cNvPr id="260" name="Google Shape;260;p31"/>
            <p:cNvSpPr/>
            <p:nvPr/>
          </p:nvSpPr>
          <p:spPr>
            <a:xfrm>
              <a:off x="4360069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4445794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531519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617244" y="2279810"/>
              <a:ext cx="36600" cy="36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702969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4788694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4874419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4960144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5045869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69" name="Google Shape;269;p31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#-Main 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#-Main</a:t>
                      </a:r>
                      <a:r>
                        <a:rPr lang="en-US" sz="700"/>
                        <a:t>-1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 메인페이지 / GNB 영역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0" name="Google Shape;270;p31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상단 GNB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로고영역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로고 클릭시 메인페이지로 이동하며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각 메뉴 클릭 시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게시판 페이지로 이동한다.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로그인 회원가입은 로그인 한 회원의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경우 마이스터디룸 / 로그아웃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메뉴로 대치 되어 노출됨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카테고리 영역.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각 카테고리 가 아이콘 + 텍스트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형태로 노출 되며 클릭 시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해당 카테고리 페이지 이동한다.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메인 대배너 롤링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관리자 페이지 배너 관리를 통해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설정한 배너가 오토 슬라이드 형태로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노출된다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1" name="Google Shape;271;p31"/>
          <p:cNvCxnSpPr/>
          <p:nvPr/>
        </p:nvCxnSpPr>
        <p:spPr>
          <a:xfrm>
            <a:off x="41464" y="92506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2" name="Google Shape;2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25" y="1093825"/>
            <a:ext cx="5962505" cy="53493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1"/>
          <p:cNvSpPr txBox="1"/>
          <p:nvPr/>
        </p:nvSpPr>
        <p:spPr>
          <a:xfrm>
            <a:off x="487742" y="454199"/>
            <a:ext cx="721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LOGO</a:t>
            </a:r>
            <a:endParaRPr/>
          </a:p>
        </p:txBody>
      </p:sp>
      <p:sp>
        <p:nvSpPr>
          <p:cNvPr id="274" name="Google Shape;274;p31"/>
          <p:cNvSpPr txBox="1"/>
          <p:nvPr/>
        </p:nvSpPr>
        <p:spPr>
          <a:xfrm>
            <a:off x="3001776" y="505850"/>
            <a:ext cx="3849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/>
              <a:t>      공지사항     FAQ     </a:t>
            </a:r>
            <a:r>
              <a:rPr lang="en-US" sz="800">
                <a:solidFill>
                  <a:schemeClr val="dk1"/>
                </a:solidFill>
              </a:rPr>
              <a:t>자유게시판    </a:t>
            </a:r>
            <a:r>
              <a:rPr b="1" lang="en-US" sz="800">
                <a:solidFill>
                  <a:schemeClr val="dk1"/>
                </a:solidFill>
              </a:rPr>
              <a:t> 스터디 개설하기  </a:t>
            </a:r>
            <a:r>
              <a:rPr lang="en-US" sz="800">
                <a:solidFill>
                  <a:schemeClr val="dk1"/>
                </a:solidFill>
              </a:rPr>
              <a:t>      </a:t>
            </a:r>
            <a:endParaRPr sz="800"/>
          </a:p>
        </p:txBody>
      </p:sp>
      <p:grpSp>
        <p:nvGrpSpPr>
          <p:cNvPr id="275" name="Google Shape;275;p31"/>
          <p:cNvGrpSpPr/>
          <p:nvPr/>
        </p:nvGrpSpPr>
        <p:grpSpPr>
          <a:xfrm>
            <a:off x="278025" y="490717"/>
            <a:ext cx="246900" cy="304800"/>
            <a:chOff x="587150" y="2421542"/>
            <a:chExt cx="246900" cy="304800"/>
          </a:xfrm>
        </p:grpSpPr>
        <p:sp>
          <p:nvSpPr>
            <p:cNvPr id="276" name="Google Shape;276;p31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1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1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278" name="Google Shape;278;p31"/>
          <p:cNvGrpSpPr/>
          <p:nvPr/>
        </p:nvGrpSpPr>
        <p:grpSpPr>
          <a:xfrm>
            <a:off x="226504" y="1068133"/>
            <a:ext cx="246900" cy="304800"/>
            <a:chOff x="587150" y="2421542"/>
            <a:chExt cx="246900" cy="304800"/>
          </a:xfrm>
        </p:grpSpPr>
        <p:sp>
          <p:nvSpPr>
            <p:cNvPr id="279" name="Google Shape;279;p31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1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2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281" name="Google Shape;281;p31"/>
          <p:cNvGrpSpPr/>
          <p:nvPr/>
        </p:nvGrpSpPr>
        <p:grpSpPr>
          <a:xfrm>
            <a:off x="455104" y="1982533"/>
            <a:ext cx="246900" cy="304800"/>
            <a:chOff x="587150" y="2421542"/>
            <a:chExt cx="246900" cy="304800"/>
          </a:xfrm>
        </p:grpSpPr>
        <p:sp>
          <p:nvSpPr>
            <p:cNvPr id="282" name="Google Shape;282;p31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1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3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sp>
        <p:nvSpPr>
          <p:cNvPr id="284" name="Google Shape;284;p31"/>
          <p:cNvSpPr txBox="1"/>
          <p:nvPr/>
        </p:nvSpPr>
        <p:spPr>
          <a:xfrm>
            <a:off x="5777635" y="506253"/>
            <a:ext cx="109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로그인    회원가입    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/>
          <p:nvPr/>
        </p:nvSpPr>
        <p:spPr>
          <a:xfrm>
            <a:off x="4192200" y="552400"/>
            <a:ext cx="880500" cy="204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290" name="Google Shape;290;p32"/>
          <p:cNvSpPr/>
          <p:nvPr/>
        </p:nvSpPr>
        <p:spPr>
          <a:xfrm>
            <a:off x="46337" y="1859900"/>
            <a:ext cx="7097400" cy="2736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" name="Google Shape;291;p32"/>
          <p:cNvGrpSpPr/>
          <p:nvPr/>
        </p:nvGrpSpPr>
        <p:grpSpPr>
          <a:xfrm>
            <a:off x="3283712" y="4420362"/>
            <a:ext cx="722400" cy="36600"/>
            <a:chOff x="4360069" y="2279810"/>
            <a:chExt cx="722400" cy="36600"/>
          </a:xfrm>
        </p:grpSpPr>
        <p:sp>
          <p:nvSpPr>
            <p:cNvPr id="292" name="Google Shape;292;p32"/>
            <p:cNvSpPr/>
            <p:nvPr/>
          </p:nvSpPr>
          <p:spPr>
            <a:xfrm>
              <a:off x="4360069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4445794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4531519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4617244" y="2279810"/>
              <a:ext cx="36600" cy="36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4702969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4788694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4874419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4960144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5045869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01" name="Google Shape;301;p32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#-Main 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#-Main</a:t>
                      </a:r>
                      <a:r>
                        <a:rPr lang="en-US" sz="700"/>
                        <a:t>-1-2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로그인 한 회원 GNB 화면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2" name="Google Shape;302;p32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로그인 한 회원인 경우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로그인 / 회원가입 영역에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(회원명)  회원님 안녕하세요!  문구와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알림함 아이콘 노출됨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회원명 클릭 시 마이페이지로 바로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이동하며,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마우스 오버 시 하위메뉴 노출됨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메뉴 클릭 시 해당하는 각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마이페이지 메뉴로 이동함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알림함 아이콘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다음페이지에서 상세설명</a:t>
                      </a:r>
                      <a:endParaRPr sz="7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참고사항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221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3" name="Google Shape;303;p32"/>
          <p:cNvCxnSpPr/>
          <p:nvPr/>
        </p:nvCxnSpPr>
        <p:spPr>
          <a:xfrm>
            <a:off x="41464" y="92506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32"/>
          <p:cNvSpPr txBox="1"/>
          <p:nvPr/>
        </p:nvSpPr>
        <p:spPr>
          <a:xfrm>
            <a:off x="487742" y="454199"/>
            <a:ext cx="721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LOGO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2539525" y="505850"/>
            <a:ext cx="27048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   공지사항     FAQ     </a:t>
            </a:r>
            <a:r>
              <a:rPr lang="en-US" sz="800">
                <a:solidFill>
                  <a:schemeClr val="dk1"/>
                </a:solidFill>
              </a:rPr>
              <a:t>자유게시판    </a:t>
            </a:r>
            <a:r>
              <a:rPr b="1" lang="en-US" sz="800">
                <a:solidFill>
                  <a:schemeClr val="dk1"/>
                </a:solidFill>
              </a:rPr>
              <a:t> 스터디 개설하기  </a:t>
            </a:r>
            <a:r>
              <a:rPr lang="en-US" sz="800">
                <a:solidFill>
                  <a:schemeClr val="dk1"/>
                </a:solidFill>
              </a:rPr>
              <a:t>     </a:t>
            </a:r>
            <a:endParaRPr sz="800"/>
          </a:p>
        </p:txBody>
      </p:sp>
      <p:grpSp>
        <p:nvGrpSpPr>
          <p:cNvPr id="306" name="Google Shape;306;p32"/>
          <p:cNvGrpSpPr/>
          <p:nvPr/>
        </p:nvGrpSpPr>
        <p:grpSpPr>
          <a:xfrm>
            <a:off x="5178935" y="391442"/>
            <a:ext cx="246900" cy="304800"/>
            <a:chOff x="587150" y="2421542"/>
            <a:chExt cx="246900" cy="304800"/>
          </a:xfrm>
        </p:grpSpPr>
        <p:sp>
          <p:nvSpPr>
            <p:cNvPr id="307" name="Google Shape;307;p32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2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1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sp>
        <p:nvSpPr>
          <p:cNvPr id="309" name="Google Shape;309;p32"/>
          <p:cNvSpPr txBox="1"/>
          <p:nvPr/>
        </p:nvSpPr>
        <p:spPr>
          <a:xfrm>
            <a:off x="5252987" y="509475"/>
            <a:ext cx="13953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6D9EEB"/>
                </a:solidFill>
              </a:rPr>
              <a:t>박보검 </a:t>
            </a:r>
            <a:r>
              <a:rPr lang="en-US" sz="800">
                <a:solidFill>
                  <a:schemeClr val="dk1"/>
                </a:solidFill>
              </a:rPr>
              <a:t>회원님 안녕하세요!     </a:t>
            </a:r>
            <a:endParaRPr/>
          </a:p>
        </p:txBody>
      </p:sp>
      <p:pic>
        <p:nvPicPr>
          <p:cNvPr id="310" name="Google Shape;3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25" y="1093825"/>
            <a:ext cx="5962505" cy="53493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2"/>
          <p:cNvSpPr/>
          <p:nvPr/>
        </p:nvSpPr>
        <p:spPr>
          <a:xfrm>
            <a:off x="5270160" y="795525"/>
            <a:ext cx="722400" cy="145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650"/>
              <a:t>  마이페이지</a:t>
            </a:r>
            <a:endParaRPr b="1" sz="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5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50">
                <a:solidFill>
                  <a:schemeClr val="dk1"/>
                </a:solidFill>
              </a:rPr>
              <a:t>  나의 스터디룸</a:t>
            </a:r>
            <a:endParaRPr b="1" sz="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50">
                <a:solidFill>
                  <a:schemeClr val="dk1"/>
                </a:solidFill>
              </a:rPr>
              <a:t>  신청내역</a:t>
            </a:r>
            <a:endParaRPr b="1" sz="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50">
                <a:solidFill>
                  <a:schemeClr val="dk1"/>
                </a:solidFill>
              </a:rPr>
              <a:t>  관심 스터디</a:t>
            </a:r>
            <a:endParaRPr b="1" sz="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50">
                <a:solidFill>
                  <a:schemeClr val="dk1"/>
                </a:solidFill>
              </a:rPr>
              <a:t>  내가 쓴 글</a:t>
            </a:r>
            <a:endParaRPr b="1" sz="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650">
                <a:solidFill>
                  <a:schemeClr val="dk1"/>
                </a:solidFill>
              </a:rPr>
              <a:t>  1:1 문의</a:t>
            </a:r>
            <a:endParaRPr b="1" sz="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50">
                <a:solidFill>
                  <a:schemeClr val="dk1"/>
                </a:solidFill>
              </a:rPr>
              <a:t>  로그아웃</a:t>
            </a:r>
            <a:endParaRPr b="1" sz="650">
              <a:solidFill>
                <a:schemeClr val="dk1"/>
              </a:solidFill>
            </a:endParaRPr>
          </a:p>
        </p:txBody>
      </p:sp>
      <p:pic>
        <p:nvPicPr>
          <p:cNvPr id="312" name="Google Shape;3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1610" y="563449"/>
            <a:ext cx="177625" cy="1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2"/>
          <p:cNvSpPr txBox="1"/>
          <p:nvPr/>
        </p:nvSpPr>
        <p:spPr>
          <a:xfrm>
            <a:off x="6654146" y="457451"/>
            <a:ext cx="246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</a:rPr>
              <a:t>1</a:t>
            </a:r>
            <a:endParaRPr sz="800">
              <a:solidFill>
                <a:srgbClr val="FFFFFF"/>
              </a:solidFill>
            </a:endParaRPr>
          </a:p>
        </p:txBody>
      </p:sp>
      <p:grpSp>
        <p:nvGrpSpPr>
          <p:cNvPr id="314" name="Google Shape;314;p32"/>
          <p:cNvGrpSpPr/>
          <p:nvPr/>
        </p:nvGrpSpPr>
        <p:grpSpPr>
          <a:xfrm>
            <a:off x="6464728" y="341018"/>
            <a:ext cx="246900" cy="304800"/>
            <a:chOff x="587150" y="2421542"/>
            <a:chExt cx="246900" cy="304800"/>
          </a:xfrm>
        </p:grpSpPr>
        <p:sp>
          <p:nvSpPr>
            <p:cNvPr id="315" name="Google Shape;315;p32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2"/>
            <p:cNvSpPr txBox="1"/>
            <p:nvPr/>
          </p:nvSpPr>
          <p:spPr>
            <a:xfrm>
              <a:off x="587150" y="24215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2</a:t>
              </a:r>
              <a:endParaRPr sz="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/>
          <p:nvPr/>
        </p:nvSpPr>
        <p:spPr>
          <a:xfrm>
            <a:off x="46337" y="1859900"/>
            <a:ext cx="7097400" cy="2736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oogle Shape;322;p33"/>
          <p:cNvGrpSpPr/>
          <p:nvPr/>
        </p:nvGrpSpPr>
        <p:grpSpPr>
          <a:xfrm>
            <a:off x="3283712" y="4420362"/>
            <a:ext cx="722400" cy="36600"/>
            <a:chOff x="4360069" y="2279810"/>
            <a:chExt cx="722400" cy="36600"/>
          </a:xfrm>
        </p:grpSpPr>
        <p:sp>
          <p:nvSpPr>
            <p:cNvPr id="323" name="Google Shape;323;p33"/>
            <p:cNvSpPr/>
            <p:nvPr/>
          </p:nvSpPr>
          <p:spPr>
            <a:xfrm>
              <a:off x="4360069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4445794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4531519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4617244" y="2279810"/>
              <a:ext cx="36600" cy="36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4702969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4788694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4874419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4960144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5045869" y="2279810"/>
              <a:ext cx="36600" cy="36600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32" name="Google Shape;332;p33"/>
          <p:cNvGraphicFramePr/>
          <p:nvPr/>
        </p:nvGraphicFramePr>
        <p:xfrm>
          <a:off x="28975" y="2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620400"/>
                <a:gridCol w="769150"/>
                <a:gridCol w="598075"/>
                <a:gridCol w="908975"/>
                <a:gridCol w="589600"/>
                <a:gridCol w="2273225"/>
                <a:gridCol w="652425"/>
                <a:gridCol w="716025"/>
              </a:tblGrid>
              <a:tr h="26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구분</a:t>
                      </a:r>
                      <a:endParaRPr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#-Main 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No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#-Main</a:t>
                      </a:r>
                      <a:r>
                        <a:rPr lang="en-US" sz="700"/>
                        <a:t>-1-3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b="1" lang="en-US" sz="700"/>
                        <a:t>설명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/>
                        <a:t>GNB 영역 개인 알림함 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-US" sz="700"/>
                        <a:t>개발 담당자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3" name="Google Shape;333;p33"/>
          <p:cNvGraphicFramePr/>
          <p:nvPr/>
        </p:nvGraphicFramePr>
        <p:xfrm>
          <a:off x="7207318" y="24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{9C1739F6-7D53-4E2E-8E75-C9988429019F}</a:tableStyleId>
              </a:tblPr>
              <a:tblGrid>
                <a:gridCol w="225625"/>
                <a:gridCol w="1682375"/>
              </a:tblGrid>
              <a:tr h="224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세부사항</a:t>
                      </a:r>
                      <a:endParaRPr sz="1500"/>
                    </a:p>
                  </a:txBody>
                  <a:tcPr marT="27000" marB="27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/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알림함 아이콘 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마우스 오버 시 최근 7일간 알림 노출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아이콘 옆 24시간 내 알림 갯수 노출 및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알림 내용 옆 N 아이콘 노출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&lt;&lt; 알림의 종류 &gt;&gt;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1. </a:t>
                      </a:r>
                      <a:r>
                        <a:rPr lang="en-US" sz="700"/>
                        <a:t>내가 신청한 스터디 수락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[스터디명] 스터디 신청이 수락되었습니다!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/>
                        <a:t>2. 내가 신청한 스터디 거절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[스터디명] 스터디 신청이 거절되었습니다ㅠㅠ 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3. 내가 개설한 스터디 모집기간 종료 예고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내가만든 [스터디명] 의 모집기간이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7일남았습니다 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내가만든 [스터디명] 의 모집기간이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3일남았습니다 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내가만든 [스터디명] 의 모집기간이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종료되었습니다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4. 내가 개설한 스터디의 신청 상황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내가만든 [스터디명] 의 [회원명] 이 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참가신청하였습니다!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5. 1:1 게시글 답변 처리 상황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문의주신 1:1 게시글에 답변이 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등록되었습니다.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6. 쪽지 수신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ㅇㅇㅇ님의 쪽지 : 안녕하세요 … … 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33225" marL="332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34" name="Google Shape;334;p33"/>
          <p:cNvCxnSpPr/>
          <p:nvPr/>
        </p:nvCxnSpPr>
        <p:spPr>
          <a:xfrm>
            <a:off x="41464" y="925065"/>
            <a:ext cx="7109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5" name="Google Shape;3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25" y="1093825"/>
            <a:ext cx="5962505" cy="534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3"/>
          <p:cNvSpPr/>
          <p:nvPr/>
        </p:nvSpPr>
        <p:spPr>
          <a:xfrm>
            <a:off x="4444150" y="896825"/>
            <a:ext cx="2628900" cy="80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50"/>
              <a:t>  [자바 프로그래밍 기초스터디] 스터디 신청 수락되었습니다!</a:t>
            </a:r>
            <a:endParaRPr sz="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50"/>
              <a:t>  내가만든 [자바공부해요] 스터디 모집기간이 종료되었습니다.</a:t>
            </a:r>
            <a:endParaRPr sz="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50"/>
              <a:t>  [토익 800점 목표 스터디] 스터디 신청 거절되었습니다 ㅠㅠ </a:t>
            </a:r>
            <a:endParaRPr sz="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50"/>
              <a:t>   내가만든 [자바공부해요] 에  김수정 님이 참가신청하였습니다!</a:t>
            </a:r>
            <a:endParaRPr sz="650"/>
          </a:p>
        </p:txBody>
      </p:sp>
      <p:grpSp>
        <p:nvGrpSpPr>
          <p:cNvPr id="337" name="Google Shape;337;p33"/>
          <p:cNvGrpSpPr/>
          <p:nvPr/>
        </p:nvGrpSpPr>
        <p:grpSpPr>
          <a:xfrm>
            <a:off x="6731038" y="880528"/>
            <a:ext cx="246900" cy="304800"/>
            <a:chOff x="594362" y="2441916"/>
            <a:chExt cx="246900" cy="304800"/>
          </a:xfrm>
        </p:grpSpPr>
        <p:sp>
          <p:nvSpPr>
            <p:cNvPr id="338" name="Google Shape;338;p33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3"/>
            <p:cNvSpPr txBox="1"/>
            <p:nvPr/>
          </p:nvSpPr>
          <p:spPr>
            <a:xfrm>
              <a:off x="594362" y="2441916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FFFFFF"/>
                  </a:solidFill>
                </a:rPr>
                <a:t>N</a:t>
              </a:r>
              <a:endParaRPr sz="600">
                <a:solidFill>
                  <a:srgbClr val="FFFFFF"/>
                </a:solidFill>
              </a:endParaRPr>
            </a:p>
          </p:txBody>
        </p:sp>
      </p:grpSp>
      <p:sp>
        <p:nvSpPr>
          <p:cNvPr id="340" name="Google Shape;340;p33"/>
          <p:cNvSpPr txBox="1"/>
          <p:nvPr/>
        </p:nvSpPr>
        <p:spPr>
          <a:xfrm>
            <a:off x="487742" y="454199"/>
            <a:ext cx="721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LOGO</a:t>
            </a:r>
            <a:endParaRPr/>
          </a:p>
        </p:txBody>
      </p:sp>
      <p:sp>
        <p:nvSpPr>
          <p:cNvPr id="341" name="Google Shape;341;p33"/>
          <p:cNvSpPr/>
          <p:nvPr/>
        </p:nvSpPr>
        <p:spPr>
          <a:xfrm>
            <a:off x="4192200" y="552400"/>
            <a:ext cx="880500" cy="204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342" name="Google Shape;342;p33"/>
          <p:cNvSpPr txBox="1"/>
          <p:nvPr/>
        </p:nvSpPr>
        <p:spPr>
          <a:xfrm>
            <a:off x="2539525" y="505850"/>
            <a:ext cx="27048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   공지사항     FAQ     </a:t>
            </a:r>
            <a:r>
              <a:rPr lang="en-US" sz="800">
                <a:solidFill>
                  <a:schemeClr val="dk1"/>
                </a:solidFill>
              </a:rPr>
              <a:t>자유게시판    </a:t>
            </a:r>
            <a:r>
              <a:rPr b="1" lang="en-US" sz="800">
                <a:solidFill>
                  <a:schemeClr val="dk1"/>
                </a:solidFill>
              </a:rPr>
              <a:t> 스터디 개설하기  </a:t>
            </a:r>
            <a:r>
              <a:rPr lang="en-US" sz="800">
                <a:solidFill>
                  <a:schemeClr val="dk1"/>
                </a:solidFill>
              </a:rPr>
              <a:t>     </a:t>
            </a:r>
            <a:endParaRPr sz="800"/>
          </a:p>
        </p:txBody>
      </p:sp>
      <p:sp>
        <p:nvSpPr>
          <p:cNvPr id="343" name="Google Shape;343;p33"/>
          <p:cNvSpPr txBox="1"/>
          <p:nvPr/>
        </p:nvSpPr>
        <p:spPr>
          <a:xfrm>
            <a:off x="5252987" y="509475"/>
            <a:ext cx="13953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6D9EEB"/>
                </a:solidFill>
              </a:rPr>
              <a:t>박보검 </a:t>
            </a:r>
            <a:r>
              <a:rPr lang="en-US" sz="800">
                <a:solidFill>
                  <a:schemeClr val="dk1"/>
                </a:solidFill>
              </a:rPr>
              <a:t>회원님 안녕하세요!     </a:t>
            </a:r>
            <a:endParaRPr/>
          </a:p>
        </p:txBody>
      </p:sp>
      <p:pic>
        <p:nvPicPr>
          <p:cNvPr id="344" name="Google Shape;34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1610" y="563449"/>
            <a:ext cx="177625" cy="1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3"/>
          <p:cNvSpPr txBox="1"/>
          <p:nvPr/>
        </p:nvSpPr>
        <p:spPr>
          <a:xfrm>
            <a:off x="6654146" y="457451"/>
            <a:ext cx="246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</a:rPr>
              <a:t>1</a:t>
            </a:r>
            <a:endParaRPr sz="800">
              <a:solidFill>
                <a:srgbClr val="FFFFFF"/>
              </a:solidFill>
            </a:endParaRPr>
          </a:p>
        </p:txBody>
      </p:sp>
      <p:grpSp>
        <p:nvGrpSpPr>
          <p:cNvPr id="346" name="Google Shape;346;p33"/>
          <p:cNvGrpSpPr/>
          <p:nvPr/>
        </p:nvGrpSpPr>
        <p:grpSpPr>
          <a:xfrm>
            <a:off x="6672012" y="473767"/>
            <a:ext cx="246900" cy="304800"/>
            <a:chOff x="585775" y="2424742"/>
            <a:chExt cx="246900" cy="304800"/>
          </a:xfrm>
        </p:grpSpPr>
        <p:sp>
          <p:nvSpPr>
            <p:cNvPr id="347" name="Google Shape;347;p33"/>
            <p:cNvSpPr/>
            <p:nvPr/>
          </p:nvSpPr>
          <p:spPr>
            <a:xfrm>
              <a:off x="649375" y="2517300"/>
              <a:ext cx="119700" cy="119700"/>
            </a:xfrm>
            <a:prstGeom prst="roundRect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 txBox="1"/>
            <p:nvPr/>
          </p:nvSpPr>
          <p:spPr>
            <a:xfrm>
              <a:off x="585775" y="2424742"/>
              <a:ext cx="246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</a:rPr>
                <a:t>1</a:t>
              </a:r>
              <a:endParaRPr sz="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