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0" r:id="rId3"/>
    <p:sldId id="257" r:id="rId4"/>
    <p:sldId id="288" r:id="rId5"/>
    <p:sldId id="289" r:id="rId6"/>
    <p:sldId id="290" r:id="rId7"/>
    <p:sldId id="295" r:id="rId8"/>
    <p:sldId id="296" r:id="rId9"/>
    <p:sldId id="297" r:id="rId10"/>
    <p:sldId id="298" r:id="rId11"/>
    <p:sldId id="299" r:id="rId12"/>
    <p:sldId id="300" r:id="rId13"/>
    <p:sldId id="291" r:id="rId14"/>
    <p:sldId id="292" r:id="rId15"/>
    <p:sldId id="294" r:id="rId16"/>
    <p:sldId id="293" r:id="rId17"/>
    <p:sldId id="287" r:id="rId18"/>
    <p:sldId id="279" r:id="rId19"/>
  </p:sldIdLst>
  <p:sldSz cx="9144000" cy="5143500" type="screen16x9"/>
  <p:notesSz cx="6858000" cy="9144000"/>
  <p:embeddedFontLst>
    <p:embeddedFont>
      <p:font typeface="Roboto Condensed" panose="02020500000000000000" charset="0"/>
      <p:regular r:id="rId21"/>
      <p:bold r:id="rId22"/>
      <p:italic r:id="rId23"/>
      <p:boldItalic r:id="rId24"/>
    </p:embeddedFont>
    <p:embeddedFont>
      <p:font typeface="Arvo" panose="02020500000000000000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oboto Condensed Light" panose="02020500000000000000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A9FED-7499-4385-88DF-A2AA4E8EB472}">
  <a:tblStyle styleId="{216A9FED-7499-4385-88DF-A2AA4E8EB4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2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9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4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179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8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4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62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99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27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2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 rot="10800000">
            <a:off x="3677236" y="4579945"/>
            <a:ext cx="394200" cy="131400"/>
          </a:xfrm>
          <a:prstGeom prst="triangle">
            <a:avLst>
              <a:gd name="adj" fmla="val 32425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3680203" y="4278349"/>
            <a:ext cx="5477861" cy="304551"/>
            <a:chOff x="-24158748" y="330075"/>
            <a:chExt cx="30568423" cy="16995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Google Shape;20;p2"/>
            <p:cNvSpPr/>
            <p:nvPr/>
          </p:nvSpPr>
          <p:spPr>
            <a:xfrm>
              <a:off x="-24158748" y="330081"/>
              <a:ext cx="289080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10175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 userDrawn="1"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name="adj" fmla="val 3242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34" name="Google Shape;34;p3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 userDrawn="1"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37" name="Google Shape;37;p3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 userDrawn="1"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 userDrawn="1"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bg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 userDrawn="1"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0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5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572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Midterm Report</a:t>
            </a:r>
            <a:endParaRPr dirty="0"/>
          </a:p>
        </p:txBody>
      </p:sp>
      <p:sp>
        <p:nvSpPr>
          <p:cNvPr id="3" name="副標題 3">
            <a:extLst>
              <a:ext uri="{FF2B5EF4-FFF2-40B4-BE49-F238E27FC236}">
                <a16:creationId xmlns:a16="http://schemas.microsoft.com/office/drawing/2014/main" id="{85B7D79F-CD64-4553-962A-CE1D9E81854E}"/>
              </a:ext>
            </a:extLst>
          </p:cNvPr>
          <p:cNvSpPr txBox="1">
            <a:spLocks/>
          </p:cNvSpPr>
          <p:nvPr/>
        </p:nvSpPr>
        <p:spPr>
          <a:xfrm>
            <a:off x="685800" y="2457262"/>
            <a:ext cx="4440343" cy="7386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b="1" dirty="0" err="1" smtClean="0">
                <a:solidFill>
                  <a:schemeClr val="bg1"/>
                </a:solidFill>
                <a:latin typeface="+mj-lt"/>
                <a:sym typeface="Titillium Web ExtraLight"/>
              </a:rPr>
              <a:t>Qiong</a:t>
            </a:r>
            <a:r>
              <a:rPr lang="en-US" altLang="zh-TW" b="1" smtClean="0">
                <a:solidFill>
                  <a:schemeClr val="bg1"/>
                </a:solidFill>
                <a:latin typeface="+mj-lt"/>
                <a:sym typeface="Titillium Web ExtraLight"/>
              </a:rPr>
              <a:t>-Wen Zhang</a:t>
            </a:r>
            <a:endParaRPr lang="en-US" altLang="zh-TW" b="1" dirty="0" smtClean="0">
              <a:solidFill>
                <a:schemeClr val="bg1"/>
              </a:solidFill>
              <a:latin typeface="+mj-lt"/>
              <a:sym typeface="Titillium Web ExtraLight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sym typeface="Titillium Web ExtraLight"/>
              </a:rPr>
              <a:t> Nov 18, 2020</a:t>
            </a:r>
            <a:endParaRPr lang="en-US" altLang="zh-TW" b="1" dirty="0">
              <a:solidFill>
                <a:schemeClr val="bg1"/>
              </a:solidFill>
              <a:latin typeface="+mj-lt"/>
              <a:sym typeface="Titillium Web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D Fourier Transform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1375129"/>
            <a:ext cx="6570828" cy="34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D Fourier Transform – Result1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7" y="1480304"/>
            <a:ext cx="8844548" cy="26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D Fourier Transform – Result2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8" y="1776070"/>
            <a:ext cx="8962102" cy="23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5"/>
                </a:solidFill>
              </a:rPr>
              <a:t>GUI Design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 smtClean="0"/>
              <a:t>U</a:t>
            </a:r>
            <a:r>
              <a:rPr lang="en" dirty="0" smtClean="0"/>
              <a:t>ser interface for computed tomography reconstruction</a:t>
            </a: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" name="文字版面配置區 2"/>
          <p:cNvSpPr txBox="1">
            <a:spLocks/>
          </p:cNvSpPr>
          <p:nvPr/>
        </p:nvSpPr>
        <p:spPr>
          <a:xfrm>
            <a:off x="685800" y="4251556"/>
            <a:ext cx="4553857" cy="891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/>
              <a:t>Develop Environment : Python + Pyqt5 + </a:t>
            </a:r>
            <a:r>
              <a:rPr lang="en-US" altLang="zh-TW" dirty="0" err="1" smtClean="0"/>
              <a:t>Qt</a:t>
            </a:r>
            <a:r>
              <a:rPr lang="en-US" altLang="zh-TW" dirty="0" smtClean="0"/>
              <a:t> designer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6" y="224971"/>
            <a:ext cx="8574239" cy="472712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826" y="596572"/>
            <a:ext cx="4601510" cy="2872341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230650" y="224971"/>
            <a:ext cx="21611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(1) Import File (phantom)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33671"/>
            <a:ext cx="8527143" cy="471361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8" name="文字方塊 17"/>
          <p:cNvSpPr txBox="1"/>
          <p:nvPr/>
        </p:nvSpPr>
        <p:spPr>
          <a:xfrm>
            <a:off x="2711107" y="1168399"/>
            <a:ext cx="178606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(2) Display phantom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15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9" y="217715"/>
            <a:ext cx="8591147" cy="473438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941850" y="1023256"/>
            <a:ext cx="247856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(3) Image Fourier Transform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4" y="205489"/>
            <a:ext cx="8833968" cy="485531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16116"/>
          <a:stretch/>
        </p:blipFill>
        <p:spPr>
          <a:xfrm>
            <a:off x="2454531" y="1317440"/>
            <a:ext cx="3690877" cy="1444171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2198336" y="1925091"/>
            <a:ext cx="283028" cy="203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40078" y="1068615"/>
            <a:ext cx="227337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Choose projection source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8193" y="4055636"/>
            <a:ext cx="339355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Enter a line y =? , Make Numerical </a:t>
            </a:r>
            <a:r>
              <a:rPr lang="en-US" altLang="zh-TW" dirty="0"/>
              <a:t>comparison of the true and the reconstructed values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750" y="2701966"/>
            <a:ext cx="2670206" cy="213265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09547" y="2701966"/>
            <a:ext cx="157607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Radon Transform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9547" y="3115312"/>
            <a:ext cx="339708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Reconstruction : Fourier </a:t>
            </a:r>
            <a:r>
              <a:rPr lang="en-US" altLang="zh-TW" dirty="0"/>
              <a:t>Slice </a:t>
            </a:r>
            <a:r>
              <a:rPr lang="en-US" altLang="zh-TW" dirty="0" smtClean="0"/>
              <a:t>Theorem, </a:t>
            </a:r>
          </a:p>
          <a:p>
            <a:r>
              <a:rPr lang="en-US" altLang="zh-TW" dirty="0" smtClean="0"/>
              <a:t>filtered </a:t>
            </a:r>
            <a:r>
              <a:rPr lang="en-US" altLang="zh-TW" dirty="0" err="1"/>
              <a:t>backprojection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3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u="sng" dirty="0" smtClean="0"/>
              <a:t>Simulation Phantom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Shepp and Logan “Head Phantom”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文字版面配置區 2"/>
          <p:cNvSpPr txBox="1">
            <a:spLocks/>
          </p:cNvSpPr>
          <p:nvPr/>
        </p:nvSpPr>
        <p:spPr>
          <a:xfrm>
            <a:off x="598715" y="3501028"/>
            <a:ext cx="4553857" cy="891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Develop Environment : Python + </a:t>
            </a:r>
            <a:r>
              <a:rPr lang="en-US" altLang="zh-TW" b="1" dirty="0" err="1">
                <a:solidFill>
                  <a:schemeClr val="bg1"/>
                </a:solidFill>
              </a:rPr>
              <a:t>Matplotlib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34217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Phantom Design – Parameters for tomography simulation</a:t>
            </a:r>
            <a:endParaRPr sz="1800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450031" y="1363035"/>
            <a:ext cx="5945532" cy="57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400" b="1" i="1" dirty="0">
                <a:solidFill>
                  <a:srgbClr val="3F5378"/>
                </a:solidFill>
              </a:rPr>
              <a:t>#1 </a:t>
            </a:r>
            <a:r>
              <a:rPr lang="en-US" altLang="zh-TW" sz="1400" b="1" i="1" dirty="0" err="1" smtClean="0">
                <a:solidFill>
                  <a:srgbClr val="3F5378"/>
                </a:solidFill>
              </a:rPr>
              <a:t>Shepp-logan</a:t>
            </a:r>
            <a:r>
              <a:rPr lang="en-US" altLang="zh-TW" sz="1400" b="1" i="1" dirty="0" smtClean="0">
                <a:solidFill>
                  <a:srgbClr val="3F5378"/>
                </a:solidFill>
              </a:rPr>
              <a:t> </a:t>
            </a:r>
            <a:r>
              <a:rPr lang="en-US" altLang="zh-TW" sz="1400" b="1" i="1" dirty="0">
                <a:solidFill>
                  <a:srgbClr val="3F5378"/>
                </a:solidFill>
              </a:rPr>
              <a:t>phantom</a:t>
            </a:r>
            <a:endParaRPr lang="en-US" sz="1400" b="1" i="1" dirty="0" smtClean="0">
              <a:solidFill>
                <a:srgbClr val="3F5378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 smtClean="0">
                <a:solidFill>
                  <a:srgbClr val="3F5378"/>
                </a:solidFill>
              </a:rPr>
              <a:t>#2 Modified </a:t>
            </a:r>
            <a:r>
              <a:rPr lang="en-US" sz="1400" b="1" i="1" dirty="0" err="1" smtClean="0">
                <a:solidFill>
                  <a:srgbClr val="3F5378"/>
                </a:solidFill>
              </a:rPr>
              <a:t>shepp-logan</a:t>
            </a:r>
            <a:r>
              <a:rPr lang="en-US" sz="1400" b="1" i="1" dirty="0" smtClean="0">
                <a:solidFill>
                  <a:srgbClr val="3F5378"/>
                </a:solidFill>
              </a:rPr>
              <a:t> </a:t>
            </a:r>
            <a:r>
              <a:rPr lang="en-US" sz="1400" b="1" i="1" dirty="0">
                <a:solidFill>
                  <a:srgbClr val="3F5378"/>
                </a:solidFill>
              </a:rPr>
              <a:t>phantom  </a:t>
            </a:r>
            <a:r>
              <a:rPr lang="en-US" sz="1400" b="1" i="1" dirty="0" smtClean="0">
                <a:solidFill>
                  <a:srgbClr val="3F5378"/>
                </a:solidFill>
              </a:rPr>
              <a:t>=&gt; improving contrast</a:t>
            </a:r>
            <a:endParaRPr sz="1000" i="1" dirty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45114"/>
              </p:ext>
            </p:extLst>
          </p:nvPr>
        </p:nvGraphicFramePr>
        <p:xfrm>
          <a:off x="1111250" y="2089527"/>
          <a:ext cx="6254750" cy="2862573"/>
        </p:xfrm>
        <a:graphic>
          <a:graphicData uri="http://schemas.openxmlformats.org/drawingml/2006/table">
            <a:tbl>
              <a:tblPr>
                <a:tableStyleId>{216A9FED-7499-4385-88DF-A2AA4E8EB472}</a:tableStyleId>
              </a:tblPr>
              <a:tblGrid>
                <a:gridCol w="1179873">
                  <a:extLst>
                    <a:ext uri="{9D8B030D-6E8A-4147-A177-3AD203B41FA5}">
                      <a16:colId xmlns:a16="http://schemas.microsoft.com/office/drawing/2014/main" val="3403583748"/>
                    </a:ext>
                  </a:extLst>
                </a:gridCol>
                <a:gridCol w="796059">
                  <a:extLst>
                    <a:ext uri="{9D8B030D-6E8A-4147-A177-3AD203B41FA5}">
                      <a16:colId xmlns:a16="http://schemas.microsoft.com/office/drawing/2014/main" val="1247121351"/>
                    </a:ext>
                  </a:extLst>
                </a:gridCol>
                <a:gridCol w="753413">
                  <a:extLst>
                    <a:ext uri="{9D8B030D-6E8A-4147-A177-3AD203B41FA5}">
                      <a16:colId xmlns:a16="http://schemas.microsoft.com/office/drawing/2014/main" val="2829713608"/>
                    </a:ext>
                  </a:extLst>
                </a:gridCol>
                <a:gridCol w="1023505">
                  <a:extLst>
                    <a:ext uri="{9D8B030D-6E8A-4147-A177-3AD203B41FA5}">
                      <a16:colId xmlns:a16="http://schemas.microsoft.com/office/drawing/2014/main" val="3636929882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787522224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356198229"/>
                    </a:ext>
                  </a:extLst>
                </a:gridCol>
              </a:tblGrid>
              <a:tr h="436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Center Coordinate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Major Axis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Minor Axis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Rotation Angle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 Refractive 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 Refractive Index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2863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(0,0)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0.92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0.69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02483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(0,-0.0184)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0.874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0.6624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-0.98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-0.8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75845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(-0.22,0)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0.31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-0.02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-0.2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386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(0.22,1)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0.41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108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-0.02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-0.2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95231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(0,0.35)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0.21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01092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(0,0.1)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15839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(0,-0.1)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61755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(-0.08,-0.605)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0.046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90031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(0,-0.605)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0.1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2929"/>
                  </a:ext>
                </a:extLst>
              </a:tr>
              <a:tr h="24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(0.06,-0.605)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0.046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0.023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90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</a:rPr>
                        <a:t>0.1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0367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34217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Phantom Design – Implementation detail</a:t>
            </a:r>
            <a:endParaRPr sz="1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67990" y="1188772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b="1" dirty="0" smtClean="0">
                <a:solidFill>
                  <a:srgbClr val="FF9800"/>
                </a:solidFill>
              </a:rPr>
              <a:t>Intensity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84510"/>
          <a:stretch/>
        </p:blipFill>
        <p:spPr>
          <a:xfrm>
            <a:off x="625328" y="1666010"/>
            <a:ext cx="460521" cy="32612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28" y="1650767"/>
            <a:ext cx="513912" cy="32860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494" y="1604573"/>
            <a:ext cx="648411" cy="33226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6228" y="4835723"/>
            <a:ext cx="4270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>
                <a:solidFill>
                  <a:srgbClr val="3F5378"/>
                </a:solidFill>
              </a:rPr>
              <a:t>#1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0519" y="4835723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solidFill>
                  <a:srgbClr val="3F5378"/>
                </a:solidFill>
              </a:rPr>
              <a:t>#2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93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84635" y="1185469"/>
                <a:ext cx="3237599" cy="37978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altLang="zh-TW" b="1" dirty="0" smtClean="0">
                    <a:solidFill>
                      <a:srgbClr val="FF9800"/>
                    </a:solidFill>
                  </a:rPr>
                  <a:t>Ellipses</a:t>
                </a:r>
                <a:endParaRPr lang="en-US" sz="1200" dirty="0"/>
              </a:p>
              <a:p>
                <a:pPr marL="0" lv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𝐵𝑠𝑖𝑛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000"/>
                  </a:spcAft>
                  <a:buNone/>
                </a:pPr>
                <a:r>
                  <a:rPr lang="en-US" altLang="zh-TW" b="1" dirty="0" smtClean="0">
                    <a:solidFill>
                      <a:srgbClr val="FF9800"/>
                    </a:solidFill>
                  </a:rPr>
                  <a:t>Rotation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altLang="zh-TW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</m:m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𝒐𝒔</m:t>
                                </m:r>
                                <m:r>
                                  <a:rPr lang="zh-TW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zh-TW" alt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zh-TW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TW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𝒐𝒔</m:t>
                                </m:r>
                                <m:r>
                                  <a:rPr lang="zh-TW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b="1" dirty="0">
                  <a:solidFill>
                    <a:srgbClr val="FF9800"/>
                  </a:solidFill>
                </a:endParaRPr>
              </a:p>
            </p:txBody>
          </p:sp>
        </mc:Choice>
        <mc:Fallback xmlns="">
          <p:sp>
            <p:nvSpPr>
              <p:cNvPr id="30" name="Google Shape;193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84635" y="1185469"/>
                <a:ext cx="3237599" cy="3797875"/>
              </a:xfrm>
              <a:prstGeom prst="rect">
                <a:avLst/>
              </a:prstGeom>
              <a:blipFill>
                <a:blip r:embed="rId6"/>
                <a:stretch>
                  <a:fillRect l="-20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08" y="1404539"/>
            <a:ext cx="3058756" cy="29479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64417" y="114690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640 x 640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8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34217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Phantom Design – </a:t>
            </a:r>
            <a:r>
              <a:rPr lang="en-US" altLang="zh-TW" sz="1800" dirty="0" smtClean="0"/>
              <a:t>Implementation</a:t>
            </a:r>
            <a:endParaRPr sz="1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3" y="1361975"/>
            <a:ext cx="8482052" cy="31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11" y="2002972"/>
            <a:ext cx="2486528" cy="24865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82" y="2002971"/>
            <a:ext cx="2486528" cy="2486528"/>
          </a:xfrm>
          <a:prstGeom prst="rect">
            <a:avLst/>
          </a:prstGeom>
        </p:spPr>
      </p:pic>
      <p:sp>
        <p:nvSpPr>
          <p:cNvPr id="30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34217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Phantom Design – Results</a:t>
            </a:r>
            <a:endParaRPr sz="1800" dirty="0"/>
          </a:p>
        </p:txBody>
      </p:sp>
      <p:sp>
        <p:nvSpPr>
          <p:cNvPr id="3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1012596" y="1432811"/>
            <a:ext cx="5945532" cy="57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800" b="1" i="1" dirty="0">
                <a:solidFill>
                  <a:srgbClr val="3F5378"/>
                </a:solidFill>
              </a:rPr>
              <a:t>#1 </a:t>
            </a:r>
            <a:r>
              <a:rPr lang="en-US" altLang="zh-TW" sz="1800" b="1" i="1" dirty="0" err="1" smtClean="0">
                <a:solidFill>
                  <a:srgbClr val="3F5378"/>
                </a:solidFill>
              </a:rPr>
              <a:t>Shepp-logan</a:t>
            </a:r>
            <a:r>
              <a:rPr lang="en-US" altLang="zh-TW" sz="1800" b="1" i="1" dirty="0" smtClean="0">
                <a:solidFill>
                  <a:srgbClr val="3F5378"/>
                </a:solidFill>
              </a:rPr>
              <a:t> </a:t>
            </a:r>
            <a:r>
              <a:rPr lang="en-US" altLang="zh-TW" sz="1800" b="1" i="1" dirty="0">
                <a:solidFill>
                  <a:srgbClr val="3F5378"/>
                </a:solidFill>
              </a:rPr>
              <a:t>phantom</a:t>
            </a:r>
            <a:endParaRPr lang="en-US" sz="1800" b="1" i="1" dirty="0" smtClean="0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3511" y="1510131"/>
            <a:ext cx="4572001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1600" b="1" i="1" dirty="0">
                <a:solidFill>
                  <a:srgbClr val="3F5378"/>
                </a:solidFill>
              </a:rPr>
              <a:t>#2 Modified </a:t>
            </a:r>
            <a:r>
              <a:rPr lang="en-US" altLang="zh-TW" sz="1600" b="1" i="1" dirty="0" err="1">
                <a:solidFill>
                  <a:srgbClr val="3F5378"/>
                </a:solidFill>
              </a:rPr>
              <a:t>shepp-logan</a:t>
            </a:r>
            <a:r>
              <a:rPr lang="en-US" altLang="zh-TW" sz="1600" b="1" i="1" dirty="0">
                <a:solidFill>
                  <a:srgbClr val="3F5378"/>
                </a:solidFill>
              </a:rPr>
              <a:t> </a:t>
            </a:r>
            <a:r>
              <a:rPr lang="en-US" altLang="zh-TW" sz="1600" b="1" i="1" dirty="0" smtClean="0">
                <a:solidFill>
                  <a:srgbClr val="3F5378"/>
                </a:solidFill>
              </a:rPr>
              <a:t>phantom</a:t>
            </a:r>
            <a:endParaRPr lang="en-US" altLang="zh-TW" sz="1050" i="1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115182" y="1023257"/>
            <a:ext cx="6706532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Fourier 		</a:t>
            </a:r>
            <a:r>
              <a:rPr lang="en" sz="8800" b="1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Transform</a:t>
            </a:r>
            <a:endParaRPr sz="2000" b="1"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289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1D Fourier Transform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Google Shape;23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0377" y="86379"/>
                <a:ext cx="6132600" cy="31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▰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𝑚𝑢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37" name="Google Shape;23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377" y="86379"/>
                <a:ext cx="6132600" cy="314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75" y="2263149"/>
            <a:ext cx="8009845" cy="193746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5723"/>
              </p:ext>
            </p:extLst>
          </p:nvPr>
        </p:nvGraphicFramePr>
        <p:xfrm>
          <a:off x="6672384" y="1506729"/>
          <a:ext cx="1746715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165150" y="7763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 x M</a:t>
            </a:r>
            <a:endParaRPr lang="zh-TW" altLang="en-US" sz="1800" dirty="0"/>
          </a:p>
        </p:txBody>
      </p:sp>
      <p:sp>
        <p:nvSpPr>
          <p:cNvPr id="13" name="左大括弧 12"/>
          <p:cNvSpPr/>
          <p:nvPr/>
        </p:nvSpPr>
        <p:spPr>
          <a:xfrm rot="5400000">
            <a:off x="7406795" y="452376"/>
            <a:ext cx="265635" cy="1734456"/>
          </a:xfrm>
          <a:prstGeom prst="lef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4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D Fourier Transform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Google Shape;23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2400" y="86379"/>
                <a:ext cx="8425543" cy="31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𝑚𝑢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𝑛𝑣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37" name="Google Shape;23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86379"/>
                <a:ext cx="8425543" cy="314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左大括弧 2"/>
          <p:cNvSpPr/>
          <p:nvPr/>
        </p:nvSpPr>
        <p:spPr>
          <a:xfrm rot="16200000">
            <a:off x="4664154" y="328759"/>
            <a:ext cx="323694" cy="3570515"/>
          </a:xfrm>
          <a:prstGeom prst="lef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 rot="16200000">
            <a:off x="4847159" y="-664856"/>
            <a:ext cx="639855" cy="6197598"/>
          </a:xfrm>
          <a:prstGeom prst="leftBrace">
            <a:avLst>
              <a:gd name="adj1" fmla="val 8333"/>
              <a:gd name="adj2" fmla="val 50407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Google Shape;237;p16"/>
          <p:cNvSpPr txBox="1">
            <a:spLocks/>
          </p:cNvSpPr>
          <p:nvPr/>
        </p:nvSpPr>
        <p:spPr>
          <a:xfrm>
            <a:off x="152399" y="2129137"/>
            <a:ext cx="8425543" cy="160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Twice one dimensional Fourier transform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77767" y="3455445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577767" y="3769702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77767" y="4083959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577767" y="4399347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577767" y="4700135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1250" y="4051693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 err="1" smtClean="0"/>
              <a:t>MxN</a:t>
            </a:r>
            <a:endParaRPr lang="zh-TW" altLang="en-US" sz="1800" dirty="0"/>
          </a:p>
        </p:txBody>
      </p:sp>
      <p:sp>
        <p:nvSpPr>
          <p:cNvPr id="6" name="向右箭號 5"/>
          <p:cNvSpPr/>
          <p:nvPr/>
        </p:nvSpPr>
        <p:spPr>
          <a:xfrm>
            <a:off x="2590800" y="3933453"/>
            <a:ext cx="508000" cy="48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14171" y="3188425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1D Fourier transform for every row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3265711" y="3487711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3265711" y="3801968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3265711" y="4116225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3265711" y="4431613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265711" y="4732401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5573486" y="3195675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1D Fourier transform for every column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5278744" y="3945256"/>
            <a:ext cx="508000" cy="48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6093443" y="3508341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6093443" y="3822598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093443" y="4136855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6093443" y="4452243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6093443" y="4753031"/>
          <a:ext cx="1846122" cy="304800"/>
        </p:xfrm>
        <a:graphic>
          <a:graphicData uri="http://schemas.openxmlformats.org/drawingml/2006/table">
            <a:tbl>
              <a:tblPr firstRow="1" bandRow="1">
                <a:tableStyleId>{216A9FED-7499-4385-88DF-A2AA4E8EB472}</a:tableStyleId>
              </a:tblPr>
              <a:tblGrid>
                <a:gridCol w="307687">
                  <a:extLst>
                    <a:ext uri="{9D8B030D-6E8A-4147-A177-3AD203B41FA5}">
                      <a16:colId xmlns:a16="http://schemas.microsoft.com/office/drawing/2014/main" val="3122898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07498229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2975487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608087849"/>
                    </a:ext>
                  </a:extLst>
                </a:gridCol>
                <a:gridCol w="407094">
                  <a:extLst>
                    <a:ext uri="{9D8B030D-6E8A-4147-A177-3AD203B41FA5}">
                      <a16:colId xmlns:a16="http://schemas.microsoft.com/office/drawing/2014/main" val="1787616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2285363"/>
                    </a:ext>
                  </a:extLst>
                </a:gridCol>
              </a:tblGrid>
              <a:tr h="2519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0390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171371" y="3438222"/>
            <a:ext cx="2010229" cy="484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009479" y="3429698"/>
            <a:ext cx="442686" cy="1667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447021" y="34642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 x N</a:t>
            </a:r>
            <a:endParaRPr lang="zh-TW" altLang="en-US" sz="1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14962" y="34814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1 x 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29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318</Words>
  <Application>Microsoft Office PowerPoint</Application>
  <PresentationFormat>如螢幕大小 (16:9)</PresentationFormat>
  <Paragraphs>135</Paragraphs>
  <Slides>18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Roboto Condensed</vt:lpstr>
      <vt:lpstr>Arvo</vt:lpstr>
      <vt:lpstr>新細明體</vt:lpstr>
      <vt:lpstr>Titillium Web ExtraLight</vt:lpstr>
      <vt:lpstr>Cambria Math</vt:lpstr>
      <vt:lpstr>Arial</vt:lpstr>
      <vt:lpstr>Roboto Condensed Light</vt:lpstr>
      <vt:lpstr>Salerio template</vt:lpstr>
      <vt:lpstr>Midterm Report</vt:lpstr>
      <vt:lpstr>PowerPoint 簡報</vt:lpstr>
      <vt:lpstr>Phantom Design – Parameters for tomography simulation</vt:lpstr>
      <vt:lpstr>Phantom Design – Implementation detail</vt:lpstr>
      <vt:lpstr>Phantom Design – Implementation</vt:lpstr>
      <vt:lpstr>Phantom Design – Results</vt:lpstr>
      <vt:lpstr>PowerPoint 簡報</vt:lpstr>
      <vt:lpstr>1D Fourier Transform</vt:lpstr>
      <vt:lpstr>2D Fourier Transform</vt:lpstr>
      <vt:lpstr>2D Fourier Transform</vt:lpstr>
      <vt:lpstr>2D Fourier Transform – Result1</vt:lpstr>
      <vt:lpstr>2D Fourier Transform – Result2</vt:lpstr>
      <vt:lpstr>GUI Design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cp:lastModifiedBy>user</cp:lastModifiedBy>
  <cp:revision>27</cp:revision>
  <dcterms:modified xsi:type="dcterms:W3CDTF">2021-11-25T12:35:45Z</dcterms:modified>
</cp:coreProperties>
</file>