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549-AB1F-4B93-9F5E-E1D71B553575}"/>
              </a:ext>
            </a:extLst>
          </p:cNvPr>
          <p:cNvSpPr>
            <a:spLocks noGrp="1"/>
          </p:cNvSpPr>
          <p:nvPr>
            <p:ph type="ctrTitle"/>
          </p:nvPr>
        </p:nvSpPr>
        <p:spPr>
          <a:xfrm>
            <a:off x="550416" y="2404534"/>
            <a:ext cx="8723587" cy="1646302"/>
          </a:xfrm>
        </p:spPr>
        <p:txBody>
          <a:bodyPr/>
          <a:lstStyle/>
          <a:p>
            <a:r>
              <a:rPr lang="en-US" dirty="0"/>
              <a:t>Holiday Destinations Scores </a:t>
            </a:r>
            <a:endParaRPr lang="en-GB" dirty="0"/>
          </a:p>
        </p:txBody>
      </p:sp>
      <p:sp>
        <p:nvSpPr>
          <p:cNvPr id="3" name="Subtitle 2">
            <a:extLst>
              <a:ext uri="{FF2B5EF4-FFF2-40B4-BE49-F238E27FC236}">
                <a16:creationId xmlns:a16="http://schemas.microsoft.com/office/drawing/2014/main" id="{C6DF09B3-CFF9-4E6B-A345-F35BD82A7786}"/>
              </a:ext>
            </a:extLst>
          </p:cNvPr>
          <p:cNvSpPr>
            <a:spLocks noGrp="1"/>
          </p:cNvSpPr>
          <p:nvPr>
            <p:ph type="subTitle" idx="1"/>
          </p:nvPr>
        </p:nvSpPr>
        <p:spPr/>
        <p:txBody>
          <a:bodyPr/>
          <a:lstStyle/>
          <a:p>
            <a:r>
              <a:rPr lang="en-US" dirty="0"/>
              <a:t>Chloe Cooper</a:t>
            </a:r>
            <a:endParaRPr lang="en-GB" dirty="0"/>
          </a:p>
        </p:txBody>
      </p:sp>
    </p:spTree>
    <p:extLst>
      <p:ext uri="{BB962C8B-B14F-4D97-AF65-F5344CB8AC3E}">
        <p14:creationId xmlns:p14="http://schemas.microsoft.com/office/powerpoint/2010/main" val="293669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E52AC-A0FB-458B-8337-171A22F1A0ED}"/>
              </a:ext>
            </a:extLst>
          </p:cNvPr>
          <p:cNvSpPr txBox="1">
            <a:spLocks/>
          </p:cNvSpPr>
          <p:nvPr/>
        </p:nvSpPr>
        <p:spPr>
          <a:xfrm>
            <a:off x="3358818" y="232160"/>
            <a:ext cx="5474363" cy="4912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Filter the data by score above 8</a:t>
            </a:r>
            <a:endParaRPr lang="en-GB" sz="2500" b="1" u="sng" dirty="0"/>
          </a:p>
        </p:txBody>
      </p:sp>
      <p:pic>
        <p:nvPicPr>
          <p:cNvPr id="5" name="Picture 4">
            <a:extLst>
              <a:ext uri="{FF2B5EF4-FFF2-40B4-BE49-F238E27FC236}">
                <a16:creationId xmlns:a16="http://schemas.microsoft.com/office/drawing/2014/main" id="{5C55CEAC-44B8-4E0B-8C42-152A21862EDD}"/>
              </a:ext>
            </a:extLst>
          </p:cNvPr>
          <p:cNvPicPr>
            <a:picLocks noChangeAspect="1"/>
          </p:cNvPicPr>
          <p:nvPr/>
        </p:nvPicPr>
        <p:blipFill>
          <a:blip r:embed="rId2"/>
          <a:stretch>
            <a:fillRect/>
          </a:stretch>
        </p:blipFill>
        <p:spPr>
          <a:xfrm>
            <a:off x="1378859" y="819690"/>
            <a:ext cx="5883075" cy="2597183"/>
          </a:xfrm>
          <a:prstGeom prst="rect">
            <a:avLst/>
          </a:prstGeom>
        </p:spPr>
      </p:pic>
      <p:pic>
        <p:nvPicPr>
          <p:cNvPr id="6" name="Picture 5">
            <a:extLst>
              <a:ext uri="{FF2B5EF4-FFF2-40B4-BE49-F238E27FC236}">
                <a16:creationId xmlns:a16="http://schemas.microsoft.com/office/drawing/2014/main" id="{074A7076-F8DA-4B92-ABE2-E5C6CB0FF9A7}"/>
              </a:ext>
            </a:extLst>
          </p:cNvPr>
          <p:cNvPicPr>
            <a:picLocks noChangeAspect="1"/>
          </p:cNvPicPr>
          <p:nvPr/>
        </p:nvPicPr>
        <p:blipFill>
          <a:blip r:embed="rId3"/>
          <a:stretch>
            <a:fillRect/>
          </a:stretch>
        </p:blipFill>
        <p:spPr>
          <a:xfrm>
            <a:off x="7430609" y="3452943"/>
            <a:ext cx="4595713" cy="3303374"/>
          </a:xfrm>
          <a:prstGeom prst="rect">
            <a:avLst/>
          </a:prstGeom>
        </p:spPr>
      </p:pic>
      <p:sp>
        <p:nvSpPr>
          <p:cNvPr id="7" name="TextBox 6">
            <a:extLst>
              <a:ext uri="{FF2B5EF4-FFF2-40B4-BE49-F238E27FC236}">
                <a16:creationId xmlns:a16="http://schemas.microsoft.com/office/drawing/2014/main" id="{0CEF64CA-22CB-44C2-9A0A-86D975B8CEAC}"/>
              </a:ext>
            </a:extLst>
          </p:cNvPr>
          <p:cNvSpPr txBox="1"/>
          <p:nvPr/>
        </p:nvSpPr>
        <p:spPr>
          <a:xfrm>
            <a:off x="553236" y="819690"/>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BDDF3D33-2C28-45BB-A0B7-09238A20D827}"/>
              </a:ext>
            </a:extLst>
          </p:cNvPr>
          <p:cNvSpPr txBox="1"/>
          <p:nvPr/>
        </p:nvSpPr>
        <p:spPr>
          <a:xfrm>
            <a:off x="6506961" y="3466727"/>
            <a:ext cx="1021303" cy="369332"/>
          </a:xfrm>
          <a:prstGeom prst="rect">
            <a:avLst/>
          </a:prstGeom>
          <a:noFill/>
        </p:spPr>
        <p:txBody>
          <a:bodyPr wrap="square" rtlCol="0">
            <a:spAutoFit/>
          </a:bodyPr>
          <a:lstStyle/>
          <a:p>
            <a:r>
              <a:rPr lang="en-US" dirty="0">
                <a:solidFill>
                  <a:schemeClr val="accent1"/>
                </a:solidFill>
              </a:rPr>
              <a:t>Output:</a:t>
            </a:r>
          </a:p>
        </p:txBody>
      </p:sp>
      <p:sp>
        <p:nvSpPr>
          <p:cNvPr id="9" name="TextBox 8">
            <a:extLst>
              <a:ext uri="{FF2B5EF4-FFF2-40B4-BE49-F238E27FC236}">
                <a16:creationId xmlns:a16="http://schemas.microsoft.com/office/drawing/2014/main" id="{81414188-65C4-4C30-982D-D82A641BDE75}"/>
              </a:ext>
            </a:extLst>
          </p:cNvPr>
          <p:cNvSpPr txBox="1"/>
          <p:nvPr/>
        </p:nvSpPr>
        <p:spPr>
          <a:xfrm>
            <a:off x="1355285" y="4151674"/>
            <a:ext cx="4254171" cy="1477328"/>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sum column has been used to filter the destinations with a score above 8. </a:t>
            </a:r>
          </a:p>
          <a:p>
            <a:pPr algn="ctr"/>
            <a:endParaRPr lang="en-US" dirty="0"/>
          </a:p>
          <a:p>
            <a:pPr algn="ctr"/>
            <a:r>
              <a:rPr lang="en-US" dirty="0"/>
              <a:t>The output has produced a table showing the results of the filter.</a:t>
            </a:r>
          </a:p>
        </p:txBody>
      </p:sp>
    </p:spTree>
    <p:extLst>
      <p:ext uri="{BB962C8B-B14F-4D97-AF65-F5344CB8AC3E}">
        <p14:creationId xmlns:p14="http://schemas.microsoft.com/office/powerpoint/2010/main" val="292663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745569-F2E8-490C-8EB1-5F174EFFE23E}"/>
              </a:ext>
            </a:extLst>
          </p:cNvPr>
          <p:cNvSpPr txBox="1">
            <a:spLocks/>
          </p:cNvSpPr>
          <p:nvPr/>
        </p:nvSpPr>
        <p:spPr>
          <a:xfrm>
            <a:off x="3327746" y="355273"/>
            <a:ext cx="5536507" cy="4912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Filter the data score below 2</a:t>
            </a:r>
            <a:endParaRPr lang="en-GB" sz="2500" b="1" u="sng" dirty="0"/>
          </a:p>
        </p:txBody>
      </p:sp>
      <p:pic>
        <p:nvPicPr>
          <p:cNvPr id="5" name="Picture 4">
            <a:extLst>
              <a:ext uri="{FF2B5EF4-FFF2-40B4-BE49-F238E27FC236}">
                <a16:creationId xmlns:a16="http://schemas.microsoft.com/office/drawing/2014/main" id="{3F27298C-9C5E-4BBF-8C08-4E6C37FBA94D}"/>
              </a:ext>
            </a:extLst>
          </p:cNvPr>
          <p:cNvPicPr>
            <a:picLocks noChangeAspect="1"/>
          </p:cNvPicPr>
          <p:nvPr/>
        </p:nvPicPr>
        <p:blipFill>
          <a:blip r:embed="rId2"/>
          <a:stretch>
            <a:fillRect/>
          </a:stretch>
        </p:blipFill>
        <p:spPr>
          <a:xfrm>
            <a:off x="1517989" y="1126355"/>
            <a:ext cx="6010275" cy="2952750"/>
          </a:xfrm>
          <a:prstGeom prst="rect">
            <a:avLst/>
          </a:prstGeom>
        </p:spPr>
      </p:pic>
      <p:pic>
        <p:nvPicPr>
          <p:cNvPr id="6" name="Picture 5">
            <a:extLst>
              <a:ext uri="{FF2B5EF4-FFF2-40B4-BE49-F238E27FC236}">
                <a16:creationId xmlns:a16="http://schemas.microsoft.com/office/drawing/2014/main" id="{F29DC1C8-A774-45C3-BE37-BCBF1FDB06F9}"/>
              </a:ext>
            </a:extLst>
          </p:cNvPr>
          <p:cNvPicPr>
            <a:picLocks noChangeAspect="1"/>
          </p:cNvPicPr>
          <p:nvPr/>
        </p:nvPicPr>
        <p:blipFill>
          <a:blip r:embed="rId3"/>
          <a:stretch>
            <a:fillRect/>
          </a:stretch>
        </p:blipFill>
        <p:spPr>
          <a:xfrm>
            <a:off x="6623574" y="4637350"/>
            <a:ext cx="5490975" cy="586573"/>
          </a:xfrm>
          <a:prstGeom prst="rect">
            <a:avLst/>
          </a:prstGeom>
        </p:spPr>
      </p:pic>
      <p:sp>
        <p:nvSpPr>
          <p:cNvPr id="7" name="TextBox 6">
            <a:extLst>
              <a:ext uri="{FF2B5EF4-FFF2-40B4-BE49-F238E27FC236}">
                <a16:creationId xmlns:a16="http://schemas.microsoft.com/office/drawing/2014/main" id="{0AE8CD16-DC80-4084-A901-6BE077E8ABC6}"/>
              </a:ext>
            </a:extLst>
          </p:cNvPr>
          <p:cNvSpPr txBox="1"/>
          <p:nvPr/>
        </p:nvSpPr>
        <p:spPr>
          <a:xfrm>
            <a:off x="606502" y="1126355"/>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3B512B12-D117-45B0-8BB9-7B63269C52ED}"/>
              </a:ext>
            </a:extLst>
          </p:cNvPr>
          <p:cNvSpPr txBox="1"/>
          <p:nvPr/>
        </p:nvSpPr>
        <p:spPr>
          <a:xfrm>
            <a:off x="5602271" y="4577426"/>
            <a:ext cx="1021303" cy="369332"/>
          </a:xfrm>
          <a:prstGeom prst="rect">
            <a:avLst/>
          </a:prstGeom>
          <a:noFill/>
        </p:spPr>
        <p:txBody>
          <a:bodyPr wrap="square" rtlCol="0">
            <a:spAutoFit/>
          </a:bodyPr>
          <a:lstStyle/>
          <a:p>
            <a:r>
              <a:rPr lang="en-US" dirty="0">
                <a:solidFill>
                  <a:schemeClr val="accent1"/>
                </a:solidFill>
              </a:rPr>
              <a:t>Output:</a:t>
            </a:r>
          </a:p>
        </p:txBody>
      </p:sp>
      <p:sp>
        <p:nvSpPr>
          <p:cNvPr id="9" name="TextBox 8">
            <a:extLst>
              <a:ext uri="{FF2B5EF4-FFF2-40B4-BE49-F238E27FC236}">
                <a16:creationId xmlns:a16="http://schemas.microsoft.com/office/drawing/2014/main" id="{8BCF87EA-0595-4FE9-AC3F-1D6DDE6EECA5}"/>
              </a:ext>
            </a:extLst>
          </p:cNvPr>
          <p:cNvSpPr txBox="1"/>
          <p:nvPr/>
        </p:nvSpPr>
        <p:spPr>
          <a:xfrm>
            <a:off x="695279" y="4637350"/>
            <a:ext cx="4489280" cy="1754326"/>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sum column has been used to filter the destinations with a score below. </a:t>
            </a:r>
          </a:p>
          <a:p>
            <a:pPr algn="ctr"/>
            <a:endParaRPr lang="en-US" dirty="0"/>
          </a:p>
          <a:p>
            <a:pPr algn="ctr"/>
            <a:r>
              <a:rPr lang="en-US" dirty="0"/>
              <a:t>The output has produced a table showing the results of the filter. There are no destinations with a score below 2.</a:t>
            </a:r>
          </a:p>
        </p:txBody>
      </p:sp>
    </p:spTree>
    <p:extLst>
      <p:ext uri="{BB962C8B-B14F-4D97-AF65-F5344CB8AC3E}">
        <p14:creationId xmlns:p14="http://schemas.microsoft.com/office/powerpoint/2010/main" val="44826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CDF27C-5302-4AE9-BDC5-CB35A0F0E181}"/>
              </a:ext>
            </a:extLst>
          </p:cNvPr>
          <p:cNvSpPr txBox="1">
            <a:spLocks/>
          </p:cNvSpPr>
          <p:nvPr/>
        </p:nvSpPr>
        <p:spPr>
          <a:xfrm>
            <a:off x="2738761" y="269931"/>
            <a:ext cx="6714477" cy="9084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Is there a correlation between number of all-inclusive hotels and score? </a:t>
            </a:r>
            <a:endParaRPr lang="en-GB" sz="2500" b="1" u="sng" dirty="0"/>
          </a:p>
        </p:txBody>
      </p:sp>
      <p:pic>
        <p:nvPicPr>
          <p:cNvPr id="3" name="Picture 2">
            <a:extLst>
              <a:ext uri="{FF2B5EF4-FFF2-40B4-BE49-F238E27FC236}">
                <a16:creationId xmlns:a16="http://schemas.microsoft.com/office/drawing/2014/main" id="{ECD7DC02-98B3-4EA7-A95D-331EA8E800D5}"/>
              </a:ext>
            </a:extLst>
          </p:cNvPr>
          <p:cNvPicPr>
            <a:picLocks noChangeAspect="1"/>
          </p:cNvPicPr>
          <p:nvPr/>
        </p:nvPicPr>
        <p:blipFill>
          <a:blip r:embed="rId2"/>
          <a:stretch>
            <a:fillRect/>
          </a:stretch>
        </p:blipFill>
        <p:spPr>
          <a:xfrm>
            <a:off x="1281205" y="1447060"/>
            <a:ext cx="10366273" cy="2246683"/>
          </a:xfrm>
          <a:prstGeom prst="rect">
            <a:avLst/>
          </a:prstGeom>
        </p:spPr>
      </p:pic>
      <p:pic>
        <p:nvPicPr>
          <p:cNvPr id="5" name="Picture 4">
            <a:extLst>
              <a:ext uri="{FF2B5EF4-FFF2-40B4-BE49-F238E27FC236}">
                <a16:creationId xmlns:a16="http://schemas.microsoft.com/office/drawing/2014/main" id="{B07568D9-4B9E-4E4F-BB09-01F22F35416A}"/>
              </a:ext>
            </a:extLst>
          </p:cNvPr>
          <p:cNvPicPr>
            <a:picLocks noChangeAspect="1"/>
          </p:cNvPicPr>
          <p:nvPr/>
        </p:nvPicPr>
        <p:blipFill>
          <a:blip r:embed="rId3"/>
          <a:stretch>
            <a:fillRect/>
          </a:stretch>
        </p:blipFill>
        <p:spPr>
          <a:xfrm>
            <a:off x="6846878" y="4823950"/>
            <a:ext cx="4800600" cy="1381125"/>
          </a:xfrm>
          <a:prstGeom prst="rect">
            <a:avLst/>
          </a:prstGeom>
        </p:spPr>
      </p:pic>
      <p:sp>
        <p:nvSpPr>
          <p:cNvPr id="6" name="TextBox 5">
            <a:extLst>
              <a:ext uri="{FF2B5EF4-FFF2-40B4-BE49-F238E27FC236}">
                <a16:creationId xmlns:a16="http://schemas.microsoft.com/office/drawing/2014/main" id="{64C34936-8A2E-4FF7-A797-B7F189154A93}"/>
              </a:ext>
            </a:extLst>
          </p:cNvPr>
          <p:cNvSpPr txBox="1"/>
          <p:nvPr/>
        </p:nvSpPr>
        <p:spPr>
          <a:xfrm>
            <a:off x="455582" y="1447060"/>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7" name="TextBox 6">
            <a:extLst>
              <a:ext uri="{FF2B5EF4-FFF2-40B4-BE49-F238E27FC236}">
                <a16:creationId xmlns:a16="http://schemas.microsoft.com/office/drawing/2014/main" id="{CD21561D-4B71-40FB-A049-F6C559F9AA3A}"/>
              </a:ext>
            </a:extLst>
          </p:cNvPr>
          <p:cNvSpPr txBox="1"/>
          <p:nvPr/>
        </p:nvSpPr>
        <p:spPr>
          <a:xfrm>
            <a:off x="5825575" y="4823950"/>
            <a:ext cx="1021303" cy="369332"/>
          </a:xfrm>
          <a:prstGeom prst="rect">
            <a:avLst/>
          </a:prstGeom>
          <a:noFill/>
        </p:spPr>
        <p:txBody>
          <a:bodyPr wrap="square" rtlCol="0">
            <a:spAutoFit/>
          </a:bodyPr>
          <a:lstStyle/>
          <a:p>
            <a:r>
              <a:rPr lang="en-US" dirty="0">
                <a:solidFill>
                  <a:schemeClr val="accent1"/>
                </a:solidFill>
              </a:rPr>
              <a:t>Output:</a:t>
            </a:r>
          </a:p>
        </p:txBody>
      </p:sp>
    </p:spTree>
    <p:extLst>
      <p:ext uri="{BB962C8B-B14F-4D97-AF65-F5344CB8AC3E}">
        <p14:creationId xmlns:p14="http://schemas.microsoft.com/office/powerpoint/2010/main" val="2531350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93BFA4-1AC2-4744-B52C-F90DAAA42D20}"/>
              </a:ext>
            </a:extLst>
          </p:cNvPr>
          <p:cNvSpPr txBox="1">
            <a:spLocks/>
          </p:cNvSpPr>
          <p:nvPr/>
        </p:nvSpPr>
        <p:spPr>
          <a:xfrm>
            <a:off x="1302343" y="192349"/>
            <a:ext cx="8119908" cy="793072"/>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Create a data visualisation diagram to show destination and highest scores </a:t>
            </a:r>
          </a:p>
        </p:txBody>
      </p:sp>
      <p:pic>
        <p:nvPicPr>
          <p:cNvPr id="5" name="Picture 4">
            <a:extLst>
              <a:ext uri="{FF2B5EF4-FFF2-40B4-BE49-F238E27FC236}">
                <a16:creationId xmlns:a16="http://schemas.microsoft.com/office/drawing/2014/main" id="{88898386-0441-4526-BCC0-225B99D473C5}"/>
              </a:ext>
            </a:extLst>
          </p:cNvPr>
          <p:cNvPicPr>
            <a:picLocks noChangeAspect="1"/>
          </p:cNvPicPr>
          <p:nvPr/>
        </p:nvPicPr>
        <p:blipFill>
          <a:blip r:embed="rId2"/>
          <a:stretch>
            <a:fillRect/>
          </a:stretch>
        </p:blipFill>
        <p:spPr>
          <a:xfrm>
            <a:off x="6376988" y="1230700"/>
            <a:ext cx="5503971" cy="2686850"/>
          </a:xfrm>
          <a:prstGeom prst="rect">
            <a:avLst/>
          </a:prstGeom>
        </p:spPr>
      </p:pic>
      <p:pic>
        <p:nvPicPr>
          <p:cNvPr id="6" name="Picture 5">
            <a:extLst>
              <a:ext uri="{FF2B5EF4-FFF2-40B4-BE49-F238E27FC236}">
                <a16:creationId xmlns:a16="http://schemas.microsoft.com/office/drawing/2014/main" id="{0642E3BF-76F2-407D-AA01-F6B8A9E265F3}"/>
              </a:ext>
            </a:extLst>
          </p:cNvPr>
          <p:cNvPicPr>
            <a:picLocks noChangeAspect="1"/>
          </p:cNvPicPr>
          <p:nvPr/>
        </p:nvPicPr>
        <p:blipFill>
          <a:blip r:embed="rId3"/>
          <a:stretch>
            <a:fillRect/>
          </a:stretch>
        </p:blipFill>
        <p:spPr>
          <a:xfrm>
            <a:off x="1247775" y="2743200"/>
            <a:ext cx="4848225" cy="4114800"/>
          </a:xfrm>
          <a:prstGeom prst="rect">
            <a:avLst/>
          </a:prstGeom>
        </p:spPr>
      </p:pic>
      <p:sp>
        <p:nvSpPr>
          <p:cNvPr id="7" name="TextBox 6">
            <a:extLst>
              <a:ext uri="{FF2B5EF4-FFF2-40B4-BE49-F238E27FC236}">
                <a16:creationId xmlns:a16="http://schemas.microsoft.com/office/drawing/2014/main" id="{776F0548-DC7E-497B-B1D0-2B29E9CAF629}"/>
              </a:ext>
            </a:extLst>
          </p:cNvPr>
          <p:cNvSpPr txBox="1"/>
          <p:nvPr/>
        </p:nvSpPr>
        <p:spPr>
          <a:xfrm>
            <a:off x="369062" y="1085018"/>
            <a:ext cx="4489280" cy="1477328"/>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input shows how the bar chart has been created using the holiday destinations csv file. The scores have been added up to show the total score for each destination. </a:t>
            </a:r>
          </a:p>
        </p:txBody>
      </p:sp>
      <p:sp>
        <p:nvSpPr>
          <p:cNvPr id="8" name="TextBox 7">
            <a:extLst>
              <a:ext uri="{FF2B5EF4-FFF2-40B4-BE49-F238E27FC236}">
                <a16:creationId xmlns:a16="http://schemas.microsoft.com/office/drawing/2014/main" id="{8C56C387-D6C8-4A0C-9C1B-419B311881D5}"/>
              </a:ext>
            </a:extLst>
          </p:cNvPr>
          <p:cNvSpPr txBox="1"/>
          <p:nvPr/>
        </p:nvSpPr>
        <p:spPr>
          <a:xfrm>
            <a:off x="6884333" y="4449686"/>
            <a:ext cx="4489280" cy="1754326"/>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output shows the bar chart which has been produced to show the top scoring holiday destinations.</a:t>
            </a:r>
          </a:p>
          <a:p>
            <a:pPr algn="ctr"/>
            <a:endParaRPr lang="en-US" dirty="0"/>
          </a:p>
          <a:p>
            <a:pPr algn="ctr"/>
            <a:r>
              <a:rPr lang="en-US" dirty="0"/>
              <a:t> As displayed Austria is the highest score with The Netherlands scoring the lowest. </a:t>
            </a:r>
          </a:p>
        </p:txBody>
      </p:sp>
      <p:sp>
        <p:nvSpPr>
          <p:cNvPr id="9" name="TextBox 8">
            <a:extLst>
              <a:ext uri="{FF2B5EF4-FFF2-40B4-BE49-F238E27FC236}">
                <a16:creationId xmlns:a16="http://schemas.microsoft.com/office/drawing/2014/main" id="{7FB4168C-3AA1-4C88-98BA-3F170E53FA21}"/>
              </a:ext>
            </a:extLst>
          </p:cNvPr>
          <p:cNvSpPr txBox="1"/>
          <p:nvPr/>
        </p:nvSpPr>
        <p:spPr>
          <a:xfrm>
            <a:off x="369062" y="2743200"/>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10" name="TextBox 9">
            <a:extLst>
              <a:ext uri="{FF2B5EF4-FFF2-40B4-BE49-F238E27FC236}">
                <a16:creationId xmlns:a16="http://schemas.microsoft.com/office/drawing/2014/main" id="{8460DDE9-5BAC-4493-A36E-637F5443CF0C}"/>
              </a:ext>
            </a:extLst>
          </p:cNvPr>
          <p:cNvSpPr txBox="1"/>
          <p:nvPr/>
        </p:nvSpPr>
        <p:spPr>
          <a:xfrm>
            <a:off x="5362297" y="1230700"/>
            <a:ext cx="1021303" cy="369332"/>
          </a:xfrm>
          <a:prstGeom prst="rect">
            <a:avLst/>
          </a:prstGeom>
          <a:noFill/>
        </p:spPr>
        <p:txBody>
          <a:bodyPr wrap="square" rtlCol="0">
            <a:spAutoFit/>
          </a:bodyPr>
          <a:lstStyle/>
          <a:p>
            <a:r>
              <a:rPr lang="en-US" dirty="0">
                <a:solidFill>
                  <a:schemeClr val="accent1"/>
                </a:solidFill>
              </a:rPr>
              <a:t>Output:</a:t>
            </a:r>
          </a:p>
        </p:txBody>
      </p:sp>
    </p:spTree>
    <p:extLst>
      <p:ext uri="{BB962C8B-B14F-4D97-AF65-F5344CB8AC3E}">
        <p14:creationId xmlns:p14="http://schemas.microsoft.com/office/powerpoint/2010/main" val="613713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7A36-C57B-4950-BFE8-F985C78A031E}"/>
              </a:ext>
            </a:extLst>
          </p:cNvPr>
          <p:cNvSpPr>
            <a:spLocks noGrp="1"/>
          </p:cNvSpPr>
          <p:nvPr>
            <p:ph type="title"/>
          </p:nvPr>
        </p:nvSpPr>
        <p:spPr>
          <a:xfrm>
            <a:off x="1937552" y="289679"/>
            <a:ext cx="7026675" cy="571131"/>
          </a:xfrm>
        </p:spPr>
        <p:txBody>
          <a:bodyPr>
            <a:normAutofit/>
          </a:bodyPr>
          <a:lstStyle/>
          <a:p>
            <a:r>
              <a:rPr lang="en-US" sz="2500" b="1" u="sng" dirty="0"/>
              <a:t>Holiday destinations table created in Python</a:t>
            </a:r>
            <a:endParaRPr lang="en-GB" sz="2500" b="1" u="sng" dirty="0"/>
          </a:p>
        </p:txBody>
      </p:sp>
      <p:pic>
        <p:nvPicPr>
          <p:cNvPr id="4" name="Content Placeholder 3">
            <a:extLst>
              <a:ext uri="{FF2B5EF4-FFF2-40B4-BE49-F238E27FC236}">
                <a16:creationId xmlns:a16="http://schemas.microsoft.com/office/drawing/2014/main" id="{6536B9F4-894F-4FD4-BABC-98DBDDF3FF0A}"/>
              </a:ext>
            </a:extLst>
          </p:cNvPr>
          <p:cNvPicPr>
            <a:picLocks noGrp="1" noChangeAspect="1"/>
          </p:cNvPicPr>
          <p:nvPr>
            <p:ph idx="1"/>
          </p:nvPr>
        </p:nvPicPr>
        <p:blipFill>
          <a:blip r:embed="rId2"/>
          <a:stretch>
            <a:fillRect/>
          </a:stretch>
        </p:blipFill>
        <p:spPr>
          <a:xfrm>
            <a:off x="963227" y="930761"/>
            <a:ext cx="8074241" cy="2297807"/>
          </a:xfrm>
          <a:prstGeom prst="rect">
            <a:avLst/>
          </a:prstGeom>
        </p:spPr>
      </p:pic>
      <p:pic>
        <p:nvPicPr>
          <p:cNvPr id="5" name="Picture 4">
            <a:extLst>
              <a:ext uri="{FF2B5EF4-FFF2-40B4-BE49-F238E27FC236}">
                <a16:creationId xmlns:a16="http://schemas.microsoft.com/office/drawing/2014/main" id="{AD93BC07-CA30-4D57-84EE-B98136E6964E}"/>
              </a:ext>
            </a:extLst>
          </p:cNvPr>
          <p:cNvPicPr>
            <a:picLocks noChangeAspect="1"/>
          </p:cNvPicPr>
          <p:nvPr/>
        </p:nvPicPr>
        <p:blipFill>
          <a:blip r:embed="rId3"/>
          <a:stretch>
            <a:fillRect/>
          </a:stretch>
        </p:blipFill>
        <p:spPr>
          <a:xfrm>
            <a:off x="5450890" y="3799017"/>
            <a:ext cx="6649374" cy="2964289"/>
          </a:xfrm>
          <a:prstGeom prst="rect">
            <a:avLst/>
          </a:prstGeom>
        </p:spPr>
      </p:pic>
      <p:sp>
        <p:nvSpPr>
          <p:cNvPr id="6" name="TextBox 5">
            <a:extLst>
              <a:ext uri="{FF2B5EF4-FFF2-40B4-BE49-F238E27FC236}">
                <a16:creationId xmlns:a16="http://schemas.microsoft.com/office/drawing/2014/main" id="{359691CA-5263-4771-968F-36B32AD534EA}"/>
              </a:ext>
            </a:extLst>
          </p:cNvPr>
          <p:cNvSpPr txBox="1"/>
          <p:nvPr/>
        </p:nvSpPr>
        <p:spPr>
          <a:xfrm>
            <a:off x="137604" y="930761"/>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7" name="TextBox 6">
            <a:extLst>
              <a:ext uri="{FF2B5EF4-FFF2-40B4-BE49-F238E27FC236}">
                <a16:creationId xmlns:a16="http://schemas.microsoft.com/office/drawing/2014/main" id="{464395DF-BB7B-4DF6-89EE-075DEABA345D}"/>
              </a:ext>
            </a:extLst>
          </p:cNvPr>
          <p:cNvSpPr txBox="1"/>
          <p:nvPr/>
        </p:nvSpPr>
        <p:spPr>
          <a:xfrm>
            <a:off x="4429587" y="3799017"/>
            <a:ext cx="1021303" cy="369332"/>
          </a:xfrm>
          <a:prstGeom prst="rect">
            <a:avLst/>
          </a:prstGeom>
          <a:noFill/>
        </p:spPr>
        <p:txBody>
          <a:bodyPr wrap="square" rtlCol="0">
            <a:spAutoFit/>
          </a:bodyPr>
          <a:lstStyle/>
          <a:p>
            <a:r>
              <a:rPr lang="en-US" dirty="0">
                <a:solidFill>
                  <a:schemeClr val="accent1"/>
                </a:solidFill>
              </a:rPr>
              <a:t>Output:</a:t>
            </a:r>
          </a:p>
        </p:txBody>
      </p:sp>
      <p:sp>
        <p:nvSpPr>
          <p:cNvPr id="8" name="TextBox 7">
            <a:extLst>
              <a:ext uri="{FF2B5EF4-FFF2-40B4-BE49-F238E27FC236}">
                <a16:creationId xmlns:a16="http://schemas.microsoft.com/office/drawing/2014/main" id="{5427D92F-7142-482B-9067-CCE09D7EAE01}"/>
              </a:ext>
            </a:extLst>
          </p:cNvPr>
          <p:cNvSpPr txBox="1"/>
          <p:nvPr/>
        </p:nvSpPr>
        <p:spPr>
          <a:xfrm>
            <a:off x="963227" y="3429000"/>
            <a:ext cx="3271421" cy="3139321"/>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A table has been created to show the scores given for each destination in the following sections; feedback (scored out of 10), average hotel rating (scored out of 5), number of all-inclusive hotels within each destination and the destinations most visited city. The table is completed and shown in the output.</a:t>
            </a:r>
          </a:p>
        </p:txBody>
      </p:sp>
    </p:spTree>
    <p:extLst>
      <p:ext uri="{BB962C8B-B14F-4D97-AF65-F5344CB8AC3E}">
        <p14:creationId xmlns:p14="http://schemas.microsoft.com/office/powerpoint/2010/main" val="287354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95CBA6-A5C6-497D-AF22-DD10539CC75B}"/>
              </a:ext>
            </a:extLst>
          </p:cNvPr>
          <p:cNvSpPr txBox="1">
            <a:spLocks/>
          </p:cNvSpPr>
          <p:nvPr/>
        </p:nvSpPr>
        <p:spPr>
          <a:xfrm>
            <a:off x="1270986" y="244086"/>
            <a:ext cx="8316897" cy="5711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Holiday destinations CSV file created and imported into Python</a:t>
            </a:r>
            <a:endParaRPr lang="en-GB" sz="2500" b="1" u="sng" dirty="0"/>
          </a:p>
        </p:txBody>
      </p:sp>
      <p:sp>
        <p:nvSpPr>
          <p:cNvPr id="8" name="TextBox 7">
            <a:extLst>
              <a:ext uri="{FF2B5EF4-FFF2-40B4-BE49-F238E27FC236}">
                <a16:creationId xmlns:a16="http://schemas.microsoft.com/office/drawing/2014/main" id="{5DCE75E7-F5AE-4F44-AC98-9B4F25938022}"/>
              </a:ext>
            </a:extLst>
          </p:cNvPr>
          <p:cNvSpPr txBox="1"/>
          <p:nvPr/>
        </p:nvSpPr>
        <p:spPr>
          <a:xfrm>
            <a:off x="1429305" y="1185523"/>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10" name="TextBox 9">
            <a:extLst>
              <a:ext uri="{FF2B5EF4-FFF2-40B4-BE49-F238E27FC236}">
                <a16:creationId xmlns:a16="http://schemas.microsoft.com/office/drawing/2014/main" id="{C40B125E-A96E-461A-A344-66CC0CC473C5}"/>
              </a:ext>
            </a:extLst>
          </p:cNvPr>
          <p:cNvSpPr txBox="1"/>
          <p:nvPr/>
        </p:nvSpPr>
        <p:spPr>
          <a:xfrm>
            <a:off x="5341769" y="3145369"/>
            <a:ext cx="1100831" cy="369332"/>
          </a:xfrm>
          <a:prstGeom prst="rect">
            <a:avLst/>
          </a:prstGeom>
          <a:noFill/>
        </p:spPr>
        <p:txBody>
          <a:bodyPr wrap="square" rtlCol="0">
            <a:spAutoFit/>
          </a:bodyPr>
          <a:lstStyle/>
          <a:p>
            <a:r>
              <a:rPr lang="en-US" dirty="0">
                <a:solidFill>
                  <a:schemeClr val="accent1"/>
                </a:solidFill>
              </a:rPr>
              <a:t>Output:</a:t>
            </a:r>
            <a:endParaRPr lang="en-GB" dirty="0">
              <a:solidFill>
                <a:schemeClr val="accent1"/>
              </a:solidFill>
            </a:endParaRPr>
          </a:p>
        </p:txBody>
      </p:sp>
      <p:pic>
        <p:nvPicPr>
          <p:cNvPr id="11" name="Picture 10">
            <a:extLst>
              <a:ext uri="{FF2B5EF4-FFF2-40B4-BE49-F238E27FC236}">
                <a16:creationId xmlns:a16="http://schemas.microsoft.com/office/drawing/2014/main" id="{C8E71967-EE81-4C06-AE5E-4EDA591A68BF}"/>
              </a:ext>
            </a:extLst>
          </p:cNvPr>
          <p:cNvPicPr>
            <a:picLocks noChangeAspect="1"/>
          </p:cNvPicPr>
          <p:nvPr/>
        </p:nvPicPr>
        <p:blipFill>
          <a:blip r:embed="rId2"/>
          <a:stretch>
            <a:fillRect/>
          </a:stretch>
        </p:blipFill>
        <p:spPr>
          <a:xfrm>
            <a:off x="2254928" y="1185523"/>
            <a:ext cx="6858000" cy="1828800"/>
          </a:xfrm>
          <a:prstGeom prst="rect">
            <a:avLst/>
          </a:prstGeom>
        </p:spPr>
      </p:pic>
      <p:pic>
        <p:nvPicPr>
          <p:cNvPr id="12" name="Picture 11">
            <a:extLst>
              <a:ext uri="{FF2B5EF4-FFF2-40B4-BE49-F238E27FC236}">
                <a16:creationId xmlns:a16="http://schemas.microsoft.com/office/drawing/2014/main" id="{675E7F97-AA4C-46F5-B638-340E6DF89974}"/>
              </a:ext>
            </a:extLst>
          </p:cNvPr>
          <p:cNvPicPr>
            <a:picLocks noChangeAspect="1"/>
          </p:cNvPicPr>
          <p:nvPr/>
        </p:nvPicPr>
        <p:blipFill>
          <a:blip r:embed="rId3"/>
          <a:stretch>
            <a:fillRect/>
          </a:stretch>
        </p:blipFill>
        <p:spPr>
          <a:xfrm>
            <a:off x="6299816" y="3145369"/>
            <a:ext cx="5312176" cy="3505894"/>
          </a:xfrm>
          <a:prstGeom prst="rect">
            <a:avLst/>
          </a:prstGeom>
        </p:spPr>
      </p:pic>
      <p:sp>
        <p:nvSpPr>
          <p:cNvPr id="15" name="TextBox 14">
            <a:extLst>
              <a:ext uri="{FF2B5EF4-FFF2-40B4-BE49-F238E27FC236}">
                <a16:creationId xmlns:a16="http://schemas.microsoft.com/office/drawing/2014/main" id="{6FA4A787-AE17-4C4E-845A-C9D138F7977F}"/>
              </a:ext>
            </a:extLst>
          </p:cNvPr>
          <p:cNvSpPr txBox="1"/>
          <p:nvPr/>
        </p:nvSpPr>
        <p:spPr>
          <a:xfrm>
            <a:off x="825623" y="3626994"/>
            <a:ext cx="2636668" cy="2862322"/>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above shows a CSV file being imported in to Python to show the scores given for each destination in the sections mentioned in the previous slide. This has then been displayed in Python as a table. </a:t>
            </a:r>
          </a:p>
        </p:txBody>
      </p:sp>
    </p:spTree>
    <p:extLst>
      <p:ext uri="{BB962C8B-B14F-4D97-AF65-F5344CB8AC3E}">
        <p14:creationId xmlns:p14="http://schemas.microsoft.com/office/powerpoint/2010/main" val="399962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5311-7FFD-46D6-9197-5012A62C35B7}"/>
              </a:ext>
            </a:extLst>
          </p:cNvPr>
          <p:cNvSpPr>
            <a:spLocks noGrp="1"/>
          </p:cNvSpPr>
          <p:nvPr>
            <p:ph type="title"/>
          </p:nvPr>
        </p:nvSpPr>
        <p:spPr>
          <a:xfrm>
            <a:off x="1275210" y="460055"/>
            <a:ext cx="8596668" cy="787424"/>
          </a:xfrm>
        </p:spPr>
        <p:txBody>
          <a:bodyPr/>
          <a:lstStyle/>
          <a:p>
            <a:r>
              <a:rPr lang="en-US" sz="2500" b="1" u="sng" dirty="0"/>
              <a:t>How many rows and columns are there in your file? </a:t>
            </a:r>
            <a:endParaRPr lang="en-GB" sz="2500" b="1" u="sng" dirty="0"/>
          </a:p>
        </p:txBody>
      </p:sp>
      <p:sp>
        <p:nvSpPr>
          <p:cNvPr id="6" name="TextBox 5">
            <a:extLst>
              <a:ext uri="{FF2B5EF4-FFF2-40B4-BE49-F238E27FC236}">
                <a16:creationId xmlns:a16="http://schemas.microsoft.com/office/drawing/2014/main" id="{87CC088B-6394-4AD9-94F7-375B019A8E44}"/>
              </a:ext>
            </a:extLst>
          </p:cNvPr>
          <p:cNvSpPr txBox="1"/>
          <p:nvPr/>
        </p:nvSpPr>
        <p:spPr>
          <a:xfrm>
            <a:off x="2286183" y="1644591"/>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7" name="TextBox 6">
            <a:extLst>
              <a:ext uri="{FF2B5EF4-FFF2-40B4-BE49-F238E27FC236}">
                <a16:creationId xmlns:a16="http://schemas.microsoft.com/office/drawing/2014/main" id="{89B7F941-A50B-4ECB-9B93-68590462ED27}"/>
              </a:ext>
            </a:extLst>
          </p:cNvPr>
          <p:cNvSpPr txBox="1"/>
          <p:nvPr/>
        </p:nvSpPr>
        <p:spPr>
          <a:xfrm>
            <a:off x="5779362" y="3708582"/>
            <a:ext cx="1021303" cy="369332"/>
          </a:xfrm>
          <a:prstGeom prst="rect">
            <a:avLst/>
          </a:prstGeom>
          <a:noFill/>
        </p:spPr>
        <p:txBody>
          <a:bodyPr wrap="square" rtlCol="0">
            <a:spAutoFit/>
          </a:bodyPr>
          <a:lstStyle/>
          <a:p>
            <a:r>
              <a:rPr lang="en-US" dirty="0">
                <a:solidFill>
                  <a:schemeClr val="accent1"/>
                </a:solidFill>
              </a:rPr>
              <a:t>Output:</a:t>
            </a:r>
          </a:p>
        </p:txBody>
      </p:sp>
      <p:pic>
        <p:nvPicPr>
          <p:cNvPr id="8" name="Picture 7">
            <a:extLst>
              <a:ext uri="{FF2B5EF4-FFF2-40B4-BE49-F238E27FC236}">
                <a16:creationId xmlns:a16="http://schemas.microsoft.com/office/drawing/2014/main" id="{64DF306C-0821-4292-A150-68C726AD3AD1}"/>
              </a:ext>
            </a:extLst>
          </p:cNvPr>
          <p:cNvPicPr>
            <a:picLocks noChangeAspect="1"/>
          </p:cNvPicPr>
          <p:nvPr/>
        </p:nvPicPr>
        <p:blipFill>
          <a:blip r:embed="rId2"/>
          <a:stretch>
            <a:fillRect/>
          </a:stretch>
        </p:blipFill>
        <p:spPr>
          <a:xfrm>
            <a:off x="3124939" y="1644591"/>
            <a:ext cx="6134100" cy="1819275"/>
          </a:xfrm>
          <a:prstGeom prst="rect">
            <a:avLst/>
          </a:prstGeom>
        </p:spPr>
      </p:pic>
      <p:pic>
        <p:nvPicPr>
          <p:cNvPr id="9" name="Picture 8">
            <a:extLst>
              <a:ext uri="{FF2B5EF4-FFF2-40B4-BE49-F238E27FC236}">
                <a16:creationId xmlns:a16="http://schemas.microsoft.com/office/drawing/2014/main" id="{399D0ACC-D61E-48DF-A9F2-1D669DF66600}"/>
              </a:ext>
            </a:extLst>
          </p:cNvPr>
          <p:cNvPicPr>
            <a:picLocks noChangeAspect="1"/>
          </p:cNvPicPr>
          <p:nvPr/>
        </p:nvPicPr>
        <p:blipFill>
          <a:blip r:embed="rId3"/>
          <a:stretch>
            <a:fillRect/>
          </a:stretch>
        </p:blipFill>
        <p:spPr>
          <a:xfrm>
            <a:off x="6800665" y="3701781"/>
            <a:ext cx="1028700" cy="533400"/>
          </a:xfrm>
          <a:prstGeom prst="rect">
            <a:avLst/>
          </a:prstGeom>
        </p:spPr>
      </p:pic>
      <p:sp>
        <p:nvSpPr>
          <p:cNvPr id="10" name="TextBox 9">
            <a:extLst>
              <a:ext uri="{FF2B5EF4-FFF2-40B4-BE49-F238E27FC236}">
                <a16:creationId xmlns:a16="http://schemas.microsoft.com/office/drawing/2014/main" id="{E7F7D424-B0D2-4D05-BA02-6F2F17258AD8}"/>
              </a:ext>
            </a:extLst>
          </p:cNvPr>
          <p:cNvSpPr txBox="1"/>
          <p:nvPr/>
        </p:nvSpPr>
        <p:spPr>
          <a:xfrm>
            <a:off x="958787" y="4367166"/>
            <a:ext cx="4614757" cy="2031325"/>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above shows .shape being used to find out the number of rows and columns there are in the file. This means there is no need to manually count the rows/columns – it will be done automatically. The number of rows and columns is displayed in the output.  </a:t>
            </a:r>
          </a:p>
        </p:txBody>
      </p:sp>
    </p:spTree>
    <p:extLst>
      <p:ext uri="{BB962C8B-B14F-4D97-AF65-F5344CB8AC3E}">
        <p14:creationId xmlns:p14="http://schemas.microsoft.com/office/powerpoint/2010/main" val="265490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91F247-936E-45EE-8861-D2C9C45FE235}"/>
              </a:ext>
            </a:extLst>
          </p:cNvPr>
          <p:cNvSpPr>
            <a:spLocks noGrp="1"/>
          </p:cNvSpPr>
          <p:nvPr>
            <p:ph type="title"/>
          </p:nvPr>
        </p:nvSpPr>
        <p:spPr>
          <a:xfrm>
            <a:off x="2990632" y="376106"/>
            <a:ext cx="4580586" cy="517864"/>
          </a:xfrm>
        </p:spPr>
        <p:txBody>
          <a:bodyPr>
            <a:noAutofit/>
          </a:bodyPr>
          <a:lstStyle/>
          <a:p>
            <a:r>
              <a:rPr lang="en-US" sz="2500" b="1" u="sng" dirty="0"/>
              <a:t>Print row 3-8 (using </a:t>
            </a:r>
            <a:r>
              <a:rPr lang="en-US" sz="2500" b="1" u="sng" dirty="0" err="1"/>
              <a:t>iloc</a:t>
            </a:r>
            <a:r>
              <a:rPr lang="en-US" sz="2500" b="1" u="sng" dirty="0"/>
              <a:t>/loc) </a:t>
            </a:r>
            <a:endParaRPr lang="en-GB" sz="2500" b="1" u="sng" dirty="0"/>
          </a:p>
        </p:txBody>
      </p:sp>
      <p:sp>
        <p:nvSpPr>
          <p:cNvPr id="7" name="TextBox 6">
            <a:extLst>
              <a:ext uri="{FF2B5EF4-FFF2-40B4-BE49-F238E27FC236}">
                <a16:creationId xmlns:a16="http://schemas.microsoft.com/office/drawing/2014/main" id="{8F73F230-D00E-4B6F-9FD6-EF4FDD5EC498}"/>
              </a:ext>
            </a:extLst>
          </p:cNvPr>
          <p:cNvSpPr txBox="1"/>
          <p:nvPr/>
        </p:nvSpPr>
        <p:spPr>
          <a:xfrm>
            <a:off x="745723" y="1619250"/>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9958072A-2573-4452-8503-7A5DF89B3521}"/>
              </a:ext>
            </a:extLst>
          </p:cNvPr>
          <p:cNvSpPr txBox="1"/>
          <p:nvPr/>
        </p:nvSpPr>
        <p:spPr>
          <a:xfrm>
            <a:off x="4259622" y="3865174"/>
            <a:ext cx="1021303" cy="369332"/>
          </a:xfrm>
          <a:prstGeom prst="rect">
            <a:avLst/>
          </a:prstGeom>
          <a:noFill/>
        </p:spPr>
        <p:txBody>
          <a:bodyPr wrap="square" rtlCol="0">
            <a:spAutoFit/>
          </a:bodyPr>
          <a:lstStyle/>
          <a:p>
            <a:r>
              <a:rPr lang="en-US" dirty="0">
                <a:solidFill>
                  <a:schemeClr val="accent1"/>
                </a:solidFill>
              </a:rPr>
              <a:t>Output:</a:t>
            </a:r>
          </a:p>
        </p:txBody>
      </p:sp>
      <p:pic>
        <p:nvPicPr>
          <p:cNvPr id="11" name="Picture 10">
            <a:extLst>
              <a:ext uri="{FF2B5EF4-FFF2-40B4-BE49-F238E27FC236}">
                <a16:creationId xmlns:a16="http://schemas.microsoft.com/office/drawing/2014/main" id="{F99A4F1E-22F8-4EC8-B362-7D74C7186FA8}"/>
              </a:ext>
            </a:extLst>
          </p:cNvPr>
          <p:cNvPicPr>
            <a:picLocks noChangeAspect="1"/>
          </p:cNvPicPr>
          <p:nvPr/>
        </p:nvPicPr>
        <p:blipFill>
          <a:blip r:embed="rId2"/>
          <a:stretch>
            <a:fillRect/>
          </a:stretch>
        </p:blipFill>
        <p:spPr>
          <a:xfrm>
            <a:off x="1620174" y="1619250"/>
            <a:ext cx="6162675" cy="1809750"/>
          </a:xfrm>
          <a:prstGeom prst="rect">
            <a:avLst/>
          </a:prstGeom>
        </p:spPr>
      </p:pic>
      <p:pic>
        <p:nvPicPr>
          <p:cNvPr id="12" name="Picture 11">
            <a:extLst>
              <a:ext uri="{FF2B5EF4-FFF2-40B4-BE49-F238E27FC236}">
                <a16:creationId xmlns:a16="http://schemas.microsoft.com/office/drawing/2014/main" id="{0EA170A1-50D3-4737-A1C7-35D03B9033FE}"/>
              </a:ext>
            </a:extLst>
          </p:cNvPr>
          <p:cNvPicPr>
            <a:picLocks noChangeAspect="1"/>
          </p:cNvPicPr>
          <p:nvPr/>
        </p:nvPicPr>
        <p:blipFill>
          <a:blip r:embed="rId3"/>
          <a:stretch>
            <a:fillRect/>
          </a:stretch>
        </p:blipFill>
        <p:spPr>
          <a:xfrm>
            <a:off x="5280925" y="3865174"/>
            <a:ext cx="6724650" cy="1895475"/>
          </a:xfrm>
          <a:prstGeom prst="rect">
            <a:avLst/>
          </a:prstGeom>
        </p:spPr>
      </p:pic>
      <p:sp>
        <p:nvSpPr>
          <p:cNvPr id="15" name="TextBox 14">
            <a:extLst>
              <a:ext uri="{FF2B5EF4-FFF2-40B4-BE49-F238E27FC236}">
                <a16:creationId xmlns:a16="http://schemas.microsoft.com/office/drawing/2014/main" id="{D97E72C7-C2AD-4309-ABED-64F279359CCC}"/>
              </a:ext>
            </a:extLst>
          </p:cNvPr>
          <p:cNvSpPr txBox="1"/>
          <p:nvPr/>
        </p:nvSpPr>
        <p:spPr>
          <a:xfrm>
            <a:off x="745723" y="3985646"/>
            <a:ext cx="2176796" cy="2308324"/>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input shows </a:t>
            </a:r>
            <a:r>
              <a:rPr lang="en-US" dirty="0" err="1"/>
              <a:t>iloc</a:t>
            </a:r>
            <a:r>
              <a:rPr lang="en-US" dirty="0"/>
              <a:t> being used to select rows 3-8. They have been printed and the results are displayed in the output table </a:t>
            </a:r>
          </a:p>
        </p:txBody>
      </p:sp>
    </p:spTree>
    <p:extLst>
      <p:ext uri="{BB962C8B-B14F-4D97-AF65-F5344CB8AC3E}">
        <p14:creationId xmlns:p14="http://schemas.microsoft.com/office/powerpoint/2010/main" val="232446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7FA8EE-914D-4068-B432-0729EC468DD5}"/>
              </a:ext>
            </a:extLst>
          </p:cNvPr>
          <p:cNvSpPr>
            <a:spLocks noGrp="1"/>
          </p:cNvSpPr>
          <p:nvPr>
            <p:ph type="title"/>
          </p:nvPr>
        </p:nvSpPr>
        <p:spPr>
          <a:xfrm>
            <a:off x="532659" y="470356"/>
            <a:ext cx="9410330" cy="926237"/>
          </a:xfrm>
        </p:spPr>
        <p:txBody>
          <a:bodyPr>
            <a:normAutofit/>
          </a:bodyPr>
          <a:lstStyle/>
          <a:p>
            <a:pPr algn="ctr"/>
            <a:r>
              <a:rPr lang="en-US" sz="2500" b="1" u="sng" dirty="0"/>
              <a:t>Find the mean number of all-inclusive hotels across all destinations </a:t>
            </a:r>
            <a:endParaRPr lang="en-GB" sz="2500" b="1" u="sng" dirty="0"/>
          </a:p>
        </p:txBody>
      </p:sp>
      <p:pic>
        <p:nvPicPr>
          <p:cNvPr id="6" name="Picture 5">
            <a:extLst>
              <a:ext uri="{FF2B5EF4-FFF2-40B4-BE49-F238E27FC236}">
                <a16:creationId xmlns:a16="http://schemas.microsoft.com/office/drawing/2014/main" id="{488A08F1-62F0-45D3-A3E4-B70F6CC73E0B}"/>
              </a:ext>
            </a:extLst>
          </p:cNvPr>
          <p:cNvPicPr>
            <a:picLocks noChangeAspect="1"/>
          </p:cNvPicPr>
          <p:nvPr/>
        </p:nvPicPr>
        <p:blipFill>
          <a:blip r:embed="rId2"/>
          <a:stretch>
            <a:fillRect/>
          </a:stretch>
        </p:blipFill>
        <p:spPr>
          <a:xfrm>
            <a:off x="6513625" y="3817482"/>
            <a:ext cx="1714500" cy="381000"/>
          </a:xfrm>
          <a:prstGeom prst="rect">
            <a:avLst/>
          </a:prstGeom>
        </p:spPr>
      </p:pic>
      <p:sp>
        <p:nvSpPr>
          <p:cNvPr id="7" name="TextBox 6">
            <a:extLst>
              <a:ext uri="{FF2B5EF4-FFF2-40B4-BE49-F238E27FC236}">
                <a16:creationId xmlns:a16="http://schemas.microsoft.com/office/drawing/2014/main" id="{4858FB26-E7C9-4DFB-9F58-6763A5BA2041}"/>
              </a:ext>
            </a:extLst>
          </p:cNvPr>
          <p:cNvSpPr txBox="1"/>
          <p:nvPr/>
        </p:nvSpPr>
        <p:spPr>
          <a:xfrm>
            <a:off x="1126076" y="1907505"/>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82BEE822-078C-42CD-A143-63011D64A968}"/>
              </a:ext>
            </a:extLst>
          </p:cNvPr>
          <p:cNvSpPr txBox="1"/>
          <p:nvPr/>
        </p:nvSpPr>
        <p:spPr>
          <a:xfrm>
            <a:off x="5492322" y="3817482"/>
            <a:ext cx="1021303" cy="369332"/>
          </a:xfrm>
          <a:prstGeom prst="rect">
            <a:avLst/>
          </a:prstGeom>
          <a:noFill/>
        </p:spPr>
        <p:txBody>
          <a:bodyPr wrap="square" rtlCol="0">
            <a:spAutoFit/>
          </a:bodyPr>
          <a:lstStyle/>
          <a:p>
            <a:r>
              <a:rPr lang="en-US" dirty="0">
                <a:solidFill>
                  <a:schemeClr val="accent1"/>
                </a:solidFill>
              </a:rPr>
              <a:t>Output:</a:t>
            </a:r>
          </a:p>
        </p:txBody>
      </p:sp>
      <p:pic>
        <p:nvPicPr>
          <p:cNvPr id="9" name="Picture 8">
            <a:extLst>
              <a:ext uri="{FF2B5EF4-FFF2-40B4-BE49-F238E27FC236}">
                <a16:creationId xmlns:a16="http://schemas.microsoft.com/office/drawing/2014/main" id="{2477A812-63C6-46DC-848B-D82F23B7BB53}"/>
              </a:ext>
            </a:extLst>
          </p:cNvPr>
          <p:cNvPicPr>
            <a:picLocks noChangeAspect="1"/>
          </p:cNvPicPr>
          <p:nvPr/>
        </p:nvPicPr>
        <p:blipFill>
          <a:blip r:embed="rId3"/>
          <a:stretch>
            <a:fillRect/>
          </a:stretch>
        </p:blipFill>
        <p:spPr>
          <a:xfrm>
            <a:off x="1951699" y="1911712"/>
            <a:ext cx="6572250" cy="1390650"/>
          </a:xfrm>
          <a:prstGeom prst="rect">
            <a:avLst/>
          </a:prstGeom>
        </p:spPr>
      </p:pic>
      <p:sp>
        <p:nvSpPr>
          <p:cNvPr id="12" name="TextBox 11">
            <a:extLst>
              <a:ext uri="{FF2B5EF4-FFF2-40B4-BE49-F238E27FC236}">
                <a16:creationId xmlns:a16="http://schemas.microsoft.com/office/drawing/2014/main" id="{EFBCAEFF-FA48-4A4C-8FB0-43C8EB403FCD}"/>
              </a:ext>
            </a:extLst>
          </p:cNvPr>
          <p:cNvSpPr txBox="1"/>
          <p:nvPr/>
        </p:nvSpPr>
        <p:spPr>
          <a:xfrm>
            <a:off x="983653" y="4279147"/>
            <a:ext cx="4254171" cy="2031325"/>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above input shows the .mean method being used to find the mean number of all-inclusive hotels across all of the destinations. </a:t>
            </a:r>
          </a:p>
          <a:p>
            <a:pPr algn="ctr"/>
            <a:endParaRPr lang="en-US" dirty="0"/>
          </a:p>
          <a:p>
            <a:pPr algn="ctr"/>
            <a:r>
              <a:rPr lang="en-US" dirty="0"/>
              <a:t>The output is shows what has been produced by the input </a:t>
            </a:r>
          </a:p>
        </p:txBody>
      </p:sp>
    </p:spTree>
    <p:extLst>
      <p:ext uri="{BB962C8B-B14F-4D97-AF65-F5344CB8AC3E}">
        <p14:creationId xmlns:p14="http://schemas.microsoft.com/office/powerpoint/2010/main" val="387629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FF83C-1BD7-4977-9588-720CD97B7C04}"/>
              </a:ext>
            </a:extLst>
          </p:cNvPr>
          <p:cNvSpPr>
            <a:spLocks noGrp="1"/>
          </p:cNvSpPr>
          <p:nvPr>
            <p:ph type="title"/>
          </p:nvPr>
        </p:nvSpPr>
        <p:spPr>
          <a:xfrm>
            <a:off x="3061417" y="425435"/>
            <a:ext cx="6069166" cy="491231"/>
          </a:xfrm>
        </p:spPr>
        <p:txBody>
          <a:bodyPr>
            <a:normAutofit/>
          </a:bodyPr>
          <a:lstStyle/>
          <a:p>
            <a:pPr algn="ctr"/>
            <a:r>
              <a:rPr lang="en-US" sz="2500" b="1" u="sng" dirty="0"/>
              <a:t>Find the lowest scoring destination</a:t>
            </a:r>
            <a:endParaRPr lang="en-GB" sz="2500" b="1" u="sng" dirty="0"/>
          </a:p>
        </p:txBody>
      </p:sp>
      <p:pic>
        <p:nvPicPr>
          <p:cNvPr id="5" name="Picture 4">
            <a:extLst>
              <a:ext uri="{FF2B5EF4-FFF2-40B4-BE49-F238E27FC236}">
                <a16:creationId xmlns:a16="http://schemas.microsoft.com/office/drawing/2014/main" id="{3A90748C-844B-4936-B329-546FC714D21C}"/>
              </a:ext>
            </a:extLst>
          </p:cNvPr>
          <p:cNvPicPr>
            <a:picLocks noChangeAspect="1"/>
          </p:cNvPicPr>
          <p:nvPr/>
        </p:nvPicPr>
        <p:blipFill>
          <a:blip r:embed="rId2"/>
          <a:stretch>
            <a:fillRect/>
          </a:stretch>
        </p:blipFill>
        <p:spPr>
          <a:xfrm>
            <a:off x="1261693" y="1179297"/>
            <a:ext cx="6543675" cy="2066925"/>
          </a:xfrm>
          <a:prstGeom prst="rect">
            <a:avLst/>
          </a:prstGeom>
        </p:spPr>
      </p:pic>
      <p:pic>
        <p:nvPicPr>
          <p:cNvPr id="6" name="Picture 5">
            <a:extLst>
              <a:ext uri="{FF2B5EF4-FFF2-40B4-BE49-F238E27FC236}">
                <a16:creationId xmlns:a16="http://schemas.microsoft.com/office/drawing/2014/main" id="{C117A7DD-2588-461B-8F4C-28A542DC3A9A}"/>
              </a:ext>
            </a:extLst>
          </p:cNvPr>
          <p:cNvPicPr>
            <a:picLocks noChangeAspect="1"/>
          </p:cNvPicPr>
          <p:nvPr/>
        </p:nvPicPr>
        <p:blipFill>
          <a:blip r:embed="rId3"/>
          <a:stretch>
            <a:fillRect/>
          </a:stretch>
        </p:blipFill>
        <p:spPr>
          <a:xfrm>
            <a:off x="6912745" y="4129548"/>
            <a:ext cx="2924175" cy="1704975"/>
          </a:xfrm>
          <a:prstGeom prst="rect">
            <a:avLst/>
          </a:prstGeom>
        </p:spPr>
      </p:pic>
      <p:sp>
        <p:nvSpPr>
          <p:cNvPr id="7" name="TextBox 6">
            <a:extLst>
              <a:ext uri="{FF2B5EF4-FFF2-40B4-BE49-F238E27FC236}">
                <a16:creationId xmlns:a16="http://schemas.microsoft.com/office/drawing/2014/main" id="{317C5751-471F-49FD-8F77-913B1A699FDE}"/>
              </a:ext>
            </a:extLst>
          </p:cNvPr>
          <p:cNvSpPr txBox="1"/>
          <p:nvPr/>
        </p:nvSpPr>
        <p:spPr>
          <a:xfrm>
            <a:off x="306279" y="1179297"/>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B92F4744-6697-4D5C-957D-0F2158D913E7}"/>
              </a:ext>
            </a:extLst>
          </p:cNvPr>
          <p:cNvSpPr txBox="1"/>
          <p:nvPr/>
        </p:nvSpPr>
        <p:spPr>
          <a:xfrm>
            <a:off x="5891442" y="4129548"/>
            <a:ext cx="1021303" cy="369332"/>
          </a:xfrm>
          <a:prstGeom prst="rect">
            <a:avLst/>
          </a:prstGeom>
          <a:noFill/>
        </p:spPr>
        <p:txBody>
          <a:bodyPr wrap="square" rtlCol="0">
            <a:spAutoFit/>
          </a:bodyPr>
          <a:lstStyle/>
          <a:p>
            <a:r>
              <a:rPr lang="en-US" dirty="0">
                <a:solidFill>
                  <a:schemeClr val="accent1"/>
                </a:solidFill>
              </a:rPr>
              <a:t>Output:</a:t>
            </a:r>
          </a:p>
        </p:txBody>
      </p:sp>
      <p:sp>
        <p:nvSpPr>
          <p:cNvPr id="9" name="TextBox 8">
            <a:extLst>
              <a:ext uri="{FF2B5EF4-FFF2-40B4-BE49-F238E27FC236}">
                <a16:creationId xmlns:a16="http://schemas.microsoft.com/office/drawing/2014/main" id="{FC465318-693D-457B-850B-8ECBEA76F146}"/>
              </a:ext>
            </a:extLst>
          </p:cNvPr>
          <p:cNvSpPr txBox="1"/>
          <p:nvPr/>
        </p:nvSpPr>
        <p:spPr>
          <a:xfrm>
            <a:off x="1261693" y="3813163"/>
            <a:ext cx="4254171" cy="2585323"/>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above input shows each destinations scored being added up and entered into the sum column so that it can be determined who is the highest and lowest scoring. </a:t>
            </a:r>
          </a:p>
          <a:p>
            <a:pPr algn="ctr"/>
            <a:endParaRPr lang="en-US" dirty="0"/>
          </a:p>
          <a:p>
            <a:pPr algn="ctr"/>
            <a:r>
              <a:rPr lang="en-US" dirty="0"/>
              <a:t>The output shows us that The Netherlands were the lowest scoring destination with a total of 6.</a:t>
            </a:r>
          </a:p>
        </p:txBody>
      </p:sp>
    </p:spTree>
    <p:extLst>
      <p:ext uri="{BB962C8B-B14F-4D97-AF65-F5344CB8AC3E}">
        <p14:creationId xmlns:p14="http://schemas.microsoft.com/office/powerpoint/2010/main" val="131321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7E20A3-A64A-481C-8BD6-E1FA5CE1BD8B}"/>
              </a:ext>
            </a:extLst>
          </p:cNvPr>
          <p:cNvSpPr txBox="1">
            <a:spLocks/>
          </p:cNvSpPr>
          <p:nvPr/>
        </p:nvSpPr>
        <p:spPr>
          <a:xfrm>
            <a:off x="2119821" y="272249"/>
            <a:ext cx="6000750" cy="49123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Find the highest scoring destination</a:t>
            </a:r>
            <a:endParaRPr lang="en-GB" sz="2500" b="1" u="sng" dirty="0"/>
          </a:p>
        </p:txBody>
      </p:sp>
      <p:pic>
        <p:nvPicPr>
          <p:cNvPr id="5" name="Picture 4">
            <a:extLst>
              <a:ext uri="{FF2B5EF4-FFF2-40B4-BE49-F238E27FC236}">
                <a16:creationId xmlns:a16="http://schemas.microsoft.com/office/drawing/2014/main" id="{38939FD4-AA46-4422-8B3C-14EFBFFF9E4B}"/>
              </a:ext>
            </a:extLst>
          </p:cNvPr>
          <p:cNvPicPr>
            <a:picLocks noChangeAspect="1"/>
          </p:cNvPicPr>
          <p:nvPr/>
        </p:nvPicPr>
        <p:blipFill>
          <a:blip r:embed="rId2"/>
          <a:stretch>
            <a:fillRect/>
          </a:stretch>
        </p:blipFill>
        <p:spPr>
          <a:xfrm>
            <a:off x="1559788" y="1031991"/>
            <a:ext cx="6000750" cy="2124075"/>
          </a:xfrm>
          <a:prstGeom prst="rect">
            <a:avLst/>
          </a:prstGeom>
        </p:spPr>
      </p:pic>
      <p:pic>
        <p:nvPicPr>
          <p:cNvPr id="6" name="Picture 5">
            <a:extLst>
              <a:ext uri="{FF2B5EF4-FFF2-40B4-BE49-F238E27FC236}">
                <a16:creationId xmlns:a16="http://schemas.microsoft.com/office/drawing/2014/main" id="{A920DDBE-FDFC-40A8-9B77-2D8FA6DC23F9}"/>
              </a:ext>
            </a:extLst>
          </p:cNvPr>
          <p:cNvPicPr>
            <a:picLocks noChangeAspect="1"/>
          </p:cNvPicPr>
          <p:nvPr/>
        </p:nvPicPr>
        <p:blipFill>
          <a:blip r:embed="rId3"/>
          <a:stretch>
            <a:fillRect/>
          </a:stretch>
        </p:blipFill>
        <p:spPr>
          <a:xfrm>
            <a:off x="7099917" y="3701935"/>
            <a:ext cx="2590800" cy="1743075"/>
          </a:xfrm>
          <a:prstGeom prst="rect">
            <a:avLst/>
          </a:prstGeom>
        </p:spPr>
      </p:pic>
      <p:sp>
        <p:nvSpPr>
          <p:cNvPr id="7" name="TextBox 6">
            <a:extLst>
              <a:ext uri="{FF2B5EF4-FFF2-40B4-BE49-F238E27FC236}">
                <a16:creationId xmlns:a16="http://schemas.microsoft.com/office/drawing/2014/main" id="{9C044A25-E13C-4795-A687-36FF255560BF}"/>
              </a:ext>
            </a:extLst>
          </p:cNvPr>
          <p:cNvSpPr txBox="1"/>
          <p:nvPr/>
        </p:nvSpPr>
        <p:spPr>
          <a:xfrm>
            <a:off x="670263" y="1027283"/>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A618CBFE-8DB1-4AF2-AFF7-2FA4A8524362}"/>
              </a:ext>
            </a:extLst>
          </p:cNvPr>
          <p:cNvSpPr txBox="1"/>
          <p:nvPr/>
        </p:nvSpPr>
        <p:spPr>
          <a:xfrm>
            <a:off x="6096000" y="3701935"/>
            <a:ext cx="1021303" cy="369332"/>
          </a:xfrm>
          <a:prstGeom prst="rect">
            <a:avLst/>
          </a:prstGeom>
          <a:noFill/>
        </p:spPr>
        <p:txBody>
          <a:bodyPr wrap="square" rtlCol="0">
            <a:spAutoFit/>
          </a:bodyPr>
          <a:lstStyle/>
          <a:p>
            <a:r>
              <a:rPr lang="en-US" dirty="0">
                <a:solidFill>
                  <a:schemeClr val="accent1"/>
                </a:solidFill>
              </a:rPr>
              <a:t>Output:</a:t>
            </a:r>
          </a:p>
        </p:txBody>
      </p:sp>
      <p:sp>
        <p:nvSpPr>
          <p:cNvPr id="10" name="TextBox 9">
            <a:extLst>
              <a:ext uri="{FF2B5EF4-FFF2-40B4-BE49-F238E27FC236}">
                <a16:creationId xmlns:a16="http://schemas.microsoft.com/office/drawing/2014/main" id="{83D83A0F-159D-432E-824B-E193D480E1E5}"/>
              </a:ext>
            </a:extLst>
          </p:cNvPr>
          <p:cNvSpPr txBox="1"/>
          <p:nvPr/>
        </p:nvSpPr>
        <p:spPr>
          <a:xfrm>
            <a:off x="1559788" y="3617854"/>
            <a:ext cx="4254171" cy="2585323"/>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The above input shows each destinations scored being added up and entered into the sum column so that it can be determined who is the highest and lowest scoring. </a:t>
            </a:r>
          </a:p>
          <a:p>
            <a:pPr algn="ctr"/>
            <a:endParaRPr lang="en-US" dirty="0"/>
          </a:p>
          <a:p>
            <a:pPr algn="ctr"/>
            <a:r>
              <a:rPr lang="en-US" dirty="0"/>
              <a:t>The output shows us that Austria was the highest scoring destination with a total of 29.</a:t>
            </a:r>
          </a:p>
        </p:txBody>
      </p:sp>
    </p:spTree>
    <p:extLst>
      <p:ext uri="{BB962C8B-B14F-4D97-AF65-F5344CB8AC3E}">
        <p14:creationId xmlns:p14="http://schemas.microsoft.com/office/powerpoint/2010/main" val="142171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050B2F-AA6B-4C82-9BB3-85D35DFF8212}"/>
              </a:ext>
            </a:extLst>
          </p:cNvPr>
          <p:cNvSpPr txBox="1">
            <a:spLocks/>
          </p:cNvSpPr>
          <p:nvPr/>
        </p:nvSpPr>
        <p:spPr>
          <a:xfrm>
            <a:off x="1778592" y="192025"/>
            <a:ext cx="7889090" cy="9173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u="sng" dirty="0"/>
              <a:t>Find all the destinations where there are more than 9 all-inclusive hotels</a:t>
            </a:r>
            <a:endParaRPr lang="en-GB" sz="2500" b="1" u="sng" dirty="0"/>
          </a:p>
        </p:txBody>
      </p:sp>
      <p:pic>
        <p:nvPicPr>
          <p:cNvPr id="5" name="Picture 4">
            <a:extLst>
              <a:ext uri="{FF2B5EF4-FFF2-40B4-BE49-F238E27FC236}">
                <a16:creationId xmlns:a16="http://schemas.microsoft.com/office/drawing/2014/main" id="{E089341D-F6A6-4318-8DAC-AE6E390E49DF}"/>
              </a:ext>
            </a:extLst>
          </p:cNvPr>
          <p:cNvPicPr>
            <a:picLocks noChangeAspect="1"/>
          </p:cNvPicPr>
          <p:nvPr/>
        </p:nvPicPr>
        <p:blipFill>
          <a:blip r:embed="rId2"/>
          <a:stretch>
            <a:fillRect/>
          </a:stretch>
        </p:blipFill>
        <p:spPr>
          <a:xfrm>
            <a:off x="1219189" y="1109384"/>
            <a:ext cx="6957146" cy="2559145"/>
          </a:xfrm>
          <a:prstGeom prst="rect">
            <a:avLst/>
          </a:prstGeom>
        </p:spPr>
      </p:pic>
      <p:pic>
        <p:nvPicPr>
          <p:cNvPr id="6" name="Picture 5">
            <a:extLst>
              <a:ext uri="{FF2B5EF4-FFF2-40B4-BE49-F238E27FC236}">
                <a16:creationId xmlns:a16="http://schemas.microsoft.com/office/drawing/2014/main" id="{BDB3CC20-05DD-4EF1-9F2A-3511B7508073}"/>
              </a:ext>
            </a:extLst>
          </p:cNvPr>
          <p:cNvPicPr>
            <a:picLocks noChangeAspect="1"/>
          </p:cNvPicPr>
          <p:nvPr/>
        </p:nvPicPr>
        <p:blipFill>
          <a:blip r:embed="rId3"/>
          <a:stretch>
            <a:fillRect/>
          </a:stretch>
        </p:blipFill>
        <p:spPr>
          <a:xfrm>
            <a:off x="6528695" y="3872244"/>
            <a:ext cx="5522735" cy="1869766"/>
          </a:xfrm>
          <a:prstGeom prst="rect">
            <a:avLst/>
          </a:prstGeom>
        </p:spPr>
      </p:pic>
      <p:sp>
        <p:nvSpPr>
          <p:cNvPr id="7" name="TextBox 6">
            <a:extLst>
              <a:ext uri="{FF2B5EF4-FFF2-40B4-BE49-F238E27FC236}">
                <a16:creationId xmlns:a16="http://schemas.microsoft.com/office/drawing/2014/main" id="{D1FC3793-93CB-47AE-99A9-83F38842980E}"/>
              </a:ext>
            </a:extLst>
          </p:cNvPr>
          <p:cNvSpPr txBox="1"/>
          <p:nvPr/>
        </p:nvSpPr>
        <p:spPr>
          <a:xfrm>
            <a:off x="385287" y="1109384"/>
            <a:ext cx="825623" cy="369332"/>
          </a:xfrm>
          <a:prstGeom prst="rect">
            <a:avLst/>
          </a:prstGeom>
          <a:noFill/>
        </p:spPr>
        <p:txBody>
          <a:bodyPr wrap="square" rtlCol="0">
            <a:spAutoFit/>
          </a:bodyPr>
          <a:lstStyle/>
          <a:p>
            <a:r>
              <a:rPr lang="en-US" dirty="0">
                <a:solidFill>
                  <a:schemeClr val="accent1"/>
                </a:solidFill>
              </a:rPr>
              <a:t>Input:</a:t>
            </a:r>
            <a:endParaRPr lang="en-GB" dirty="0">
              <a:solidFill>
                <a:schemeClr val="accent1"/>
              </a:solidFill>
            </a:endParaRPr>
          </a:p>
        </p:txBody>
      </p:sp>
      <p:sp>
        <p:nvSpPr>
          <p:cNvPr id="8" name="TextBox 7">
            <a:extLst>
              <a:ext uri="{FF2B5EF4-FFF2-40B4-BE49-F238E27FC236}">
                <a16:creationId xmlns:a16="http://schemas.microsoft.com/office/drawing/2014/main" id="{9AA85E14-AC18-47DF-BAF3-E22C96B18537}"/>
              </a:ext>
            </a:extLst>
          </p:cNvPr>
          <p:cNvSpPr txBox="1"/>
          <p:nvPr/>
        </p:nvSpPr>
        <p:spPr>
          <a:xfrm>
            <a:off x="5585348" y="3872244"/>
            <a:ext cx="1021303" cy="369332"/>
          </a:xfrm>
          <a:prstGeom prst="rect">
            <a:avLst/>
          </a:prstGeom>
          <a:noFill/>
        </p:spPr>
        <p:txBody>
          <a:bodyPr wrap="square" rtlCol="0">
            <a:spAutoFit/>
          </a:bodyPr>
          <a:lstStyle/>
          <a:p>
            <a:r>
              <a:rPr lang="en-US" dirty="0">
                <a:solidFill>
                  <a:schemeClr val="accent1"/>
                </a:solidFill>
              </a:rPr>
              <a:t>Output:</a:t>
            </a:r>
          </a:p>
        </p:txBody>
      </p:sp>
      <p:sp>
        <p:nvSpPr>
          <p:cNvPr id="9" name="TextBox 8">
            <a:extLst>
              <a:ext uri="{FF2B5EF4-FFF2-40B4-BE49-F238E27FC236}">
                <a16:creationId xmlns:a16="http://schemas.microsoft.com/office/drawing/2014/main" id="{93D640FD-634F-4508-95C2-860BD35372A9}"/>
              </a:ext>
            </a:extLst>
          </p:cNvPr>
          <p:cNvSpPr txBox="1"/>
          <p:nvPr/>
        </p:nvSpPr>
        <p:spPr>
          <a:xfrm>
            <a:off x="875029" y="4080652"/>
            <a:ext cx="4254171" cy="2031325"/>
          </a:xfrm>
          <a:prstGeom prst="rect">
            <a:avLst/>
          </a:prstGeom>
          <a:solidFill>
            <a:schemeClr val="accent1"/>
          </a:solidFill>
          <a:ln>
            <a:solidFill>
              <a:schemeClr val="accent2"/>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dirty="0"/>
              <a:t>A filter has been used to find the destinations where there are more than 9 all-inclusive hotels. </a:t>
            </a:r>
          </a:p>
          <a:p>
            <a:pPr algn="ctr"/>
            <a:endParaRPr lang="en-US" dirty="0"/>
          </a:p>
          <a:p>
            <a:pPr algn="ctr"/>
            <a:r>
              <a:rPr lang="en-US" dirty="0"/>
              <a:t>The output has produced the list of destinations with the filter of more than 9 for all-inclusive hotels.</a:t>
            </a:r>
          </a:p>
        </p:txBody>
      </p:sp>
    </p:spTree>
    <p:extLst>
      <p:ext uri="{BB962C8B-B14F-4D97-AF65-F5344CB8AC3E}">
        <p14:creationId xmlns:p14="http://schemas.microsoft.com/office/powerpoint/2010/main" val="5789272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510</TotalTime>
  <Words>630</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Holiday Destinations Scores </vt:lpstr>
      <vt:lpstr>Holiday destinations table created in Python</vt:lpstr>
      <vt:lpstr>PowerPoint Presentation</vt:lpstr>
      <vt:lpstr>How many rows and columns are there in your file? </vt:lpstr>
      <vt:lpstr>Print row 3-8 (using iloc/loc) </vt:lpstr>
      <vt:lpstr>Find the mean number of all-inclusive hotels across all destinations </vt:lpstr>
      <vt:lpstr>Find the lowest scoring destination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Holiday Destinations Scores</dc:title>
  <dc:creator>Chloe</dc:creator>
  <cp:lastModifiedBy>Chloe</cp:lastModifiedBy>
  <cp:revision>22</cp:revision>
  <dcterms:created xsi:type="dcterms:W3CDTF">2021-07-25T10:54:09Z</dcterms:created>
  <dcterms:modified xsi:type="dcterms:W3CDTF">2021-07-25T19:52:57Z</dcterms:modified>
</cp:coreProperties>
</file>