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6"/>
  </p:notesMasterIdLst>
  <p:handoutMasterIdLst>
    <p:handoutMasterId r:id="rId27"/>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67" r:id="rId20"/>
    <p:sldId id="288" r:id="rId21"/>
    <p:sldId id="289" r:id="rId22"/>
    <p:sldId id="276" r:id="rId23"/>
    <p:sldId id="272" r:id="rId24"/>
    <p:sldId id="277"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73225" autoAdjust="0"/>
  </p:normalViewPr>
  <p:slideViewPr>
    <p:cSldViewPr snapToGrid="0" showGuides="1">
      <p:cViewPr varScale="1">
        <p:scale>
          <a:sx n="63" d="100"/>
          <a:sy n="63" d="100"/>
        </p:scale>
        <p:origin x="1282" y="62"/>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14/06/2019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14/06/2019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fait demi tour </a:t>
            </a:r>
            <a:r>
              <a:rPr lang="fr-FR" dirty="0" err="1"/>
              <a:t>evite</a:t>
            </a:r>
            <a:r>
              <a:rPr lang="fr-FR" dirty="0"/>
              <a:t>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Tant que la distance entre l’obstacle et le robot n’est pas inférieure à une certaine distance de sécurité alors il continue l’action de déplacement en cours.</a:t>
            </a:r>
          </a:p>
          <a:p>
            <a:pPr rtl="0"/>
            <a:endParaRPr lang="fr-FR" dirty="0"/>
          </a:p>
          <a:p>
            <a:pPr rtl="0"/>
            <a:r>
              <a:rPr lang="fr-FR" dirty="0"/>
              <a:t>	si la distance diminue pour un obstacle a gauche ou droite  et </a:t>
            </a:r>
            <a:r>
              <a:rPr lang="fr-FR" dirty="0" err="1"/>
              <a:t>tjs</a:t>
            </a:r>
            <a:r>
              <a:rPr lang="fr-FR" dirty="0"/>
              <a:t> pas d’obstacle devant alors il ne s’</a:t>
            </a:r>
            <a:r>
              <a:rPr lang="fr-FR" dirty="0" err="1"/>
              <a:t>arrete</a:t>
            </a:r>
            <a:r>
              <a:rPr lang="fr-FR" dirty="0"/>
              <a:t> pas et ajuste automatiquement sa trajectoire pour rester </a:t>
            </a:r>
            <a:r>
              <a:rPr lang="fr-FR" dirty="0" err="1"/>
              <a:t>parrallele</a:t>
            </a:r>
            <a:r>
              <a:rPr lang="fr-FR" dirty="0"/>
              <a:t> à l’obstacle</a:t>
            </a:r>
          </a:p>
          <a:p>
            <a:pPr rtl="0"/>
            <a:endParaRPr lang="fr-FR" dirty="0"/>
          </a:p>
          <a:p>
            <a:pPr rtl="0"/>
            <a:r>
              <a:rPr lang="fr-FR" dirty="0"/>
              <a:t>Si toutefois il y a un obstacle à l’avant alors le robot va s’</a:t>
            </a:r>
            <a:r>
              <a:rPr lang="fr-FR" dirty="0" err="1"/>
              <a:t>arreter</a:t>
            </a:r>
            <a:r>
              <a:rPr lang="fr-FR" dirty="0"/>
              <a:t> et analyser son environnement à gauche et droite puis prendre une décision.</a:t>
            </a:r>
          </a:p>
          <a:p>
            <a:pPr rtl="0"/>
            <a:endParaRPr lang="fr-FR" dirty="0"/>
          </a:p>
          <a:p>
            <a:pPr rtl="0"/>
            <a:endParaRPr lang="fr-FR" dirty="0"/>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20</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22</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9.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700410" y="5883800"/>
            <a:ext cx="508630" cy="297307"/>
          </a:xfrm>
        </p:spPr>
        <p:txBody>
          <a:bodyPr rtlCol="0"/>
          <a:lstStyle/>
          <a:p>
            <a:pPr rtl="0"/>
            <a:fld id="{8D581BC7-E183-40DB-AC97-C19EA4EB8894}" type="slidenum">
              <a:rPr lang="fr-FR" b="1" i="1">
                <a:solidFill>
                  <a:schemeClr val="bg1">
                    <a:lumMod val="50000"/>
                    <a:lumOff val="50000"/>
                  </a:schemeClr>
                </a:solidFill>
              </a:rPr>
              <a:pPr rtl="0"/>
              <a:t>10</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3939822" cy="640080"/>
          </a:xfrm>
        </p:spPr>
        <p:txBody>
          <a:bodyPr/>
          <a:lstStyle/>
          <a:p>
            <a:pPr marL="285750" indent="-285750">
              <a:buFont typeface="Courier New" panose="02070309020205020404" pitchFamily="49" charset="0"/>
              <a:buChar char="o"/>
            </a:pPr>
            <a:r>
              <a:rPr lang="fr-FR" sz="1600" b="1" dirty="0"/>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3679831"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557446" y="280054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dirty="0"/>
              <a:t>Avance</a:t>
            </a:r>
          </a:p>
          <a:p>
            <a:pPr rtl="0"/>
            <a:r>
              <a:rPr lang="fr-FR" dirty="0"/>
              <a:t>Évite les obstacles</a:t>
            </a:r>
          </a:p>
          <a:p>
            <a:pPr rtl="0"/>
            <a:r>
              <a:rPr lang="fr-FR" dirty="0"/>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35970" y="5878720"/>
            <a:ext cx="440557" cy="298243"/>
          </a:xfrm>
        </p:spPr>
        <p:txBody>
          <a:bodyPr rtlCol="0"/>
          <a:lstStyle/>
          <a:p>
            <a:fld id="{8D581BC7-E183-40DB-AC97-C19EA4EB8894}" type="slidenum">
              <a:rPr lang="fr-FR" b="1" i="1">
                <a:solidFill>
                  <a:schemeClr val="bg1">
                    <a:lumMod val="50000"/>
                    <a:lumOff val="50000"/>
                  </a:schemeClr>
                </a:solidFill>
              </a:rPr>
              <a:pPr/>
              <a:t>11</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685651" y="4323258"/>
            <a:ext cx="2944368" cy="1419822"/>
          </a:xfrm>
        </p:spPr>
        <p:txBody>
          <a:bodyPr rtlCol="0">
            <a:normAutofit/>
          </a:bodyPr>
          <a:lstStyle/>
          <a:p>
            <a:pPr rtl="0"/>
            <a:r>
              <a:rPr lang="fr-FR" dirty="0"/>
              <a:t>Mettre petite image</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12</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sz="1800" dirty="0">
                <a:solidFill>
                  <a:schemeClr val="bg2"/>
                </a:solidFill>
              </a:rPr>
              <a:t>marche arrière </a:t>
            </a:r>
          </a:p>
          <a:p>
            <a:pPr marL="742950" lvl="1" indent="-285750">
              <a:buClr>
                <a:schemeClr val="tx1"/>
              </a:buClr>
              <a:buFont typeface="Courier New" panose="02070309020205020404" pitchFamily="49" charset="0"/>
              <a:buChar char="o"/>
            </a:pPr>
            <a:r>
              <a:rPr lang="fr-FR" sz="1800" dirty="0">
                <a:solidFill>
                  <a:schemeClr val="bg2"/>
                </a:solidFill>
              </a:rPr>
              <a:t>Demi-tour</a:t>
            </a:r>
          </a:p>
          <a:p>
            <a:pPr marL="742950" lvl="1" indent="-285750">
              <a:buClr>
                <a:schemeClr val="tx1"/>
              </a:buClr>
              <a:buFont typeface="Courier New" panose="02070309020205020404" pitchFamily="49" charset="0"/>
              <a:buChar char="o"/>
            </a:pPr>
            <a:r>
              <a:rPr lang="fr-FR" sz="1800" dirty="0">
                <a:solidFill>
                  <a:schemeClr val="bg2"/>
                </a:solidFill>
              </a:rPr>
              <a:t>Détection </a:t>
            </a:r>
          </a:p>
          <a:p>
            <a:endParaRPr lang="fr-FR" dirty="0"/>
          </a:p>
        </p:txBody>
      </p:sp>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9" name="Espace réservé du texte 18">
            <a:extLst>
              <a:ext uri="{FF2B5EF4-FFF2-40B4-BE49-F238E27FC236}">
                <a16:creationId xmlns:a16="http://schemas.microsoft.com/office/drawing/2014/main" id="{10F71559-8B76-4E57-AE1A-C5BAFCA6EF92}"/>
              </a:ext>
            </a:extLst>
          </p:cNvPr>
          <p:cNvSpPr>
            <a:spLocks noGrp="1"/>
          </p:cNvSpPr>
          <p:nvPr>
            <p:ph type="body" idx="14"/>
          </p:nvPr>
        </p:nvSpPr>
        <p:spPr>
          <a:xfrm>
            <a:off x="1369166" y="4271296"/>
            <a:ext cx="8658753" cy="1419822"/>
          </a:xfrm>
        </p:spPr>
        <p:txBody>
          <a:bodyPr/>
          <a:lstStyle/>
          <a:p>
            <a:r>
              <a:rPr lang="fr-FR" dirty="0"/>
              <a:t>Mettre grosse image et transition de la diapo en MORPHOSE</a:t>
            </a:r>
          </a:p>
        </p:txBody>
      </p:sp>
    </p:spTree>
    <p:extLst>
      <p:ext uri="{BB962C8B-B14F-4D97-AF65-F5344CB8AC3E}">
        <p14:creationId xmlns:p14="http://schemas.microsoft.com/office/powerpoint/2010/main" val="377882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716131" y="4306637"/>
            <a:ext cx="2944368" cy="1419822"/>
          </a:xfrm>
        </p:spPr>
        <p:txBody>
          <a:bodyPr rtlCol="0">
            <a:normAutofit/>
          </a:bodyPr>
          <a:lstStyle/>
          <a:p>
            <a:pPr rtl="0"/>
            <a:r>
              <a:rPr lang="fr-FR" dirty="0"/>
              <a:t>Mettre petit image</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14</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sz="1800" dirty="0">
                <a:solidFill>
                  <a:schemeClr val="bg2"/>
                </a:solidFill>
              </a:rPr>
              <a:t>marche arrière </a:t>
            </a:r>
          </a:p>
          <a:p>
            <a:pPr marL="742950" lvl="1" indent="-285750">
              <a:buClr>
                <a:schemeClr val="tx1"/>
              </a:buClr>
              <a:buFont typeface="Courier New" panose="02070309020205020404" pitchFamily="49" charset="0"/>
              <a:buChar char="o"/>
            </a:pPr>
            <a:r>
              <a:rPr lang="fr-FR" sz="1800" dirty="0">
                <a:solidFill>
                  <a:schemeClr val="bg2"/>
                </a:solidFill>
              </a:rPr>
              <a:t>Demi-tour</a:t>
            </a:r>
          </a:p>
          <a:p>
            <a:endParaRPr lang="fr-FR" dirty="0"/>
          </a:p>
        </p:txBody>
      </p:sp>
    </p:spTree>
    <p:extLst>
      <p:ext uri="{BB962C8B-B14F-4D97-AF65-F5344CB8AC3E}">
        <p14:creationId xmlns:p14="http://schemas.microsoft.com/office/powerpoint/2010/main" val="290401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dirty="0"/>
              <a:t>Avance / demi-tour </a:t>
            </a:r>
          </a:p>
          <a:p>
            <a:pPr rtl="0"/>
            <a:r>
              <a:rPr lang="fr-FR" dirty="0"/>
              <a:t>Évite les obstacles</a:t>
            </a:r>
          </a:p>
          <a:p>
            <a:pPr rtl="0"/>
            <a:r>
              <a:rPr lang="fr-FR" dirty="0"/>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17682" y="5879656"/>
            <a:ext cx="477134" cy="297307"/>
          </a:xfrm>
        </p:spPr>
        <p:txBody>
          <a:bodyPr rtlCol="0"/>
          <a:lstStyle/>
          <a:p>
            <a:fld id="{8D581BC7-E183-40DB-AC97-C19EA4EB8894}" type="slidenum">
              <a:rPr lang="fr-FR" b="1" i="1">
                <a:solidFill>
                  <a:schemeClr val="bg1">
                    <a:lumMod val="50000"/>
                    <a:lumOff val="50000"/>
                  </a:schemeClr>
                </a:solidFill>
              </a:rPr>
              <a:pPr/>
              <a:t>15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8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18</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800">
                <a:solidFill>
                  <a:schemeClr val="bg2"/>
                </a:solidFill>
              </a:rPr>
              <a:t>marche arrière</a:t>
            </a:r>
            <a:endParaRPr lang="fr-FR" sz="1800" dirty="0">
              <a:solidFill>
                <a:schemeClr val="bg2"/>
              </a:solidFill>
            </a:endParaRP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fontScale="90000"/>
          </a:bodyPr>
          <a:lstStyle/>
          <a:p>
            <a:pPr rtl="0"/>
            <a:r>
              <a:rPr lang="fr-FR" dirty="0"/>
              <a:t>RECEPTION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22762" y="5879656"/>
            <a:ext cx="476117" cy="297307"/>
          </a:xfrm>
        </p:spPr>
        <p:txBody>
          <a:bodyPr rtlCol="0"/>
          <a:lstStyle/>
          <a:p>
            <a:pPr rtl="0"/>
            <a:fld id="{8D581BC7-E183-40DB-AC97-C19EA4EB8894}" type="slidenum">
              <a:rPr lang="fr-FR" b="1" i="1">
                <a:solidFill>
                  <a:schemeClr val="bg1">
                    <a:lumMod val="50000"/>
                    <a:lumOff val="50000"/>
                  </a:schemeClr>
                </a:solidFill>
              </a:rPr>
              <a:t>19</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p:txBody>
          <a:bodyPr/>
          <a:lstStyle/>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p:txBody>
          <a:bodyPr/>
          <a:lstStyle/>
          <a:p>
            <a:endParaRPr lang="fr-F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r>
              <a:rPr lang="fr-FR" dirty="0"/>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solidFill>
                  <a:schemeClr val="bg1">
                    <a:lumMod val="50000"/>
                    <a:lumOff val="50000"/>
                  </a:schemeClr>
                </a:solidFill>
              </a:rPr>
              <a:t>2</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5"/>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32922" y="5879656"/>
            <a:ext cx="450717" cy="297307"/>
          </a:xfrm>
        </p:spPr>
        <p:txBody>
          <a:bodyPr/>
          <a:lstStyle/>
          <a:p>
            <a:fld id="{8D581BC7-E183-40DB-AC97-C19EA4EB8894}" type="slidenum">
              <a:rPr lang="fr-FR" b="1" i="1">
                <a:solidFill>
                  <a:schemeClr val="bg1">
                    <a:lumMod val="50000"/>
                    <a:lumOff val="50000"/>
                  </a:schemeClr>
                </a:solidFill>
              </a:rPr>
              <a:pPr/>
              <a:t>20</a:t>
            </a:fld>
            <a:r>
              <a:rPr lang="fr-FR" b="1" i="1" dirty="0">
                <a:solidFill>
                  <a:schemeClr val="bg1">
                    <a:lumMod val="50000"/>
                    <a:lumOff val="50000"/>
                  </a:schemeClr>
                </a:solidFill>
              </a:rPr>
              <a:t> / 24</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t>L’environnement réel  :</a:t>
            </a:r>
          </a:p>
          <a:p>
            <a:pPr lvl="0"/>
            <a:endParaRPr lang="fr-FR" sz="1800" dirty="0"/>
          </a:p>
          <a:p>
            <a:pPr marL="800100" lvl="1" indent="-342900">
              <a:buFont typeface="Arial" panose="020B0604020202020204" pitchFamily="34" charset="0"/>
              <a:buChar char="•"/>
            </a:pPr>
            <a:r>
              <a:rPr lang="fr-FR" sz="1800" dirty="0"/>
              <a:t>Sols glissants</a:t>
            </a:r>
          </a:p>
          <a:p>
            <a:pPr marL="742950" lvl="1" indent="-285750">
              <a:buFont typeface="Arial" panose="020B0604020202020204" pitchFamily="34" charset="0"/>
              <a:buChar char="•"/>
            </a:pPr>
            <a:r>
              <a:rPr lang="fr-FR" sz="1800" dirty="0"/>
              <a:t>Matériaux des obstacles</a:t>
            </a:r>
          </a:p>
          <a:p>
            <a:pPr marL="742950" lvl="1" indent="-285750">
              <a:buFont typeface="Arial" panose="020B0604020202020204" pitchFamily="34" charset="0"/>
              <a:buChar char="•"/>
            </a:pPr>
            <a:r>
              <a:rPr lang="fr-FR" sz="1800" dirty="0"/>
              <a:t>Qualité des capteurs</a:t>
            </a:r>
          </a:p>
          <a:p>
            <a:pPr marL="742950" lvl="1" indent="-285750">
              <a:buFont typeface="Arial" panose="020B0604020202020204" pitchFamily="34" charset="0"/>
              <a:buChar char="•"/>
            </a:pPr>
            <a:r>
              <a:rPr lang="fr-FR" sz="1800" dirty="0"/>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t>Filtrage pour fusion de capteurs (FFC) ou filtre de </a:t>
            </a:r>
            <a:r>
              <a:rPr lang="fr-FR" sz="2000" dirty="0" err="1"/>
              <a:t>Kalman</a:t>
            </a:r>
            <a:endParaRPr lang="fr-FR" sz="2000" dirty="0"/>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6" name="Espace réservé du text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endParaRPr lang="fr"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38002" y="5874576"/>
            <a:ext cx="435477" cy="297307"/>
          </a:xfrm>
        </p:spPr>
        <p:txBody>
          <a:bodyPr rtlCol="0"/>
          <a:lstStyle/>
          <a:p>
            <a:pPr rtl="0"/>
            <a:fld id="{8D581BC7-E183-40DB-AC97-C19EA4EB8894}" type="slidenum">
              <a:rPr lang="en-US" b="1" i="1" smtClean="0">
                <a:solidFill>
                  <a:schemeClr val="bg1">
                    <a:lumMod val="50000"/>
                    <a:lumOff val="50000"/>
                  </a:schemeClr>
                </a:solidFill>
              </a:rPr>
              <a:pPr rtl="0"/>
              <a:t>22</a:t>
            </a:fld>
            <a:r>
              <a:rPr lang="en-US" b="1" i="1" dirty="0">
                <a:solidFill>
                  <a:schemeClr val="bg1">
                    <a:lumMod val="50000"/>
                    <a:lumOff val="50000"/>
                  </a:schemeClr>
                </a:solidFill>
              </a:rPr>
              <a:t> / 24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t>Robot explorateur M1 IFI Université de Nice Sophia-Antipolis</a:t>
            </a:r>
            <a:endParaRPr lang="en-US" b="1" i="1" dirty="0"/>
          </a:p>
        </p:txBody>
      </p:sp>
    </p:spTree>
    <p:extLst>
      <p:ext uri="{BB962C8B-B14F-4D97-AF65-F5344CB8AC3E}">
        <p14:creationId xmlns:p14="http://schemas.microsoft.com/office/powerpoint/2010/main" val="202239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32922" y="5874576"/>
            <a:ext cx="445637" cy="297307"/>
          </a:xfrm>
        </p:spPr>
        <p:txBody>
          <a:bodyPr rtlCol="0"/>
          <a:lstStyle/>
          <a:p>
            <a:pPr rtl="0"/>
            <a:fld id="{8D581BC7-E183-40DB-AC97-C19EA4EB8894}" type="slidenum">
              <a:rPr lang="fr-FR" b="1" i="1">
                <a:solidFill>
                  <a:schemeClr val="bg1">
                    <a:lumMod val="50000"/>
                    <a:lumOff val="50000"/>
                  </a:schemeClr>
                </a:solidFill>
              </a:rPr>
              <a:t>23</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solidFill>
                  <a:schemeClr val="bg1">
                    <a:lumMod val="50000"/>
                    <a:lumOff val="50000"/>
                  </a:schemeClr>
                </a:solidFill>
              </a:rPr>
              <a:pPr rtl="0"/>
              <a:t>4</a:t>
            </a:fld>
            <a:r>
              <a:rPr lang="fr-FR" b="1" i="1" dirty="0">
                <a:solidFill>
                  <a:schemeClr val="bg1">
                    <a:lumMod val="50000"/>
                    <a:lumOff val="50000"/>
                  </a:schemeClr>
                </a:solidFill>
              </a:rPr>
              <a:t> / 24</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t>Robot explorateur M1 IFI Université de Nice Sophia-Antipolis</a:t>
            </a:r>
            <a:endParaRPr lang="fr-FR" b="1" dirty="0"/>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solidFill>
                  <a:schemeClr val="bg1">
                    <a:lumMod val="50000"/>
                    <a:lumOff val="50000"/>
                  </a:schemeClr>
                </a:solidFill>
              </a:rPr>
              <a:pPr rtl="0"/>
              <a:t>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t>Capteurs ultrasons HC-SR04 </a:t>
            </a:r>
            <a:r>
              <a:rPr lang="fr-FR" dirty="0"/>
              <a:t>x</a:t>
            </a:r>
            <a:r>
              <a:rPr lang="fr-FR" sz="1800" dirty="0"/>
              <a:t>3</a:t>
            </a:r>
          </a:p>
          <a:p>
            <a:pPr rtl="0"/>
            <a:r>
              <a:rPr lang="fr-FR" sz="1800" dirty="0"/>
              <a:t>Carte Arduino Leonardo</a:t>
            </a:r>
          </a:p>
          <a:p>
            <a:pPr rtl="0"/>
            <a:r>
              <a:rPr lang="fr-FR" sz="1800" dirty="0"/>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solidFill>
                  <a:schemeClr val="bg1">
                    <a:lumMod val="50000"/>
                    <a:lumOff val="50000"/>
                  </a:schemeClr>
                </a:solidFill>
              </a:rPr>
              <a:pPr rtl="0"/>
              <a:t>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t>Reproduction avec </a:t>
            </a:r>
            <a:r>
              <a:rPr lang="fr-FR" sz="2400" dirty="0" err="1"/>
              <a:t>Inkskape</a:t>
            </a:r>
            <a:endParaRPr lang="fr-FR" sz="2400" dirty="0"/>
          </a:p>
          <a:p>
            <a:pPr rtl="0"/>
            <a:r>
              <a:rPr lang="fr-FR" sz="2400" dirty="0"/>
              <a:t>Modification pour les capteurs</a:t>
            </a:r>
          </a:p>
          <a:p>
            <a:pPr rtl="0"/>
            <a:r>
              <a:rPr lang="fr-FR" sz="2400" dirty="0"/>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solidFill>
                  <a:schemeClr val="bg1">
                    <a:lumMod val="50000"/>
                    <a:lumOff val="50000"/>
                  </a:schemeClr>
                </a:solidFill>
              </a:rPr>
              <a:pPr rtl="0"/>
              <a:t>7</a:t>
            </a:fld>
            <a:r>
              <a:rPr lang="fr-FR" b="1" i="1" dirty="0">
                <a:solidFill>
                  <a:schemeClr val="bg1">
                    <a:lumMod val="50000"/>
                    <a:lumOff val="50000"/>
                  </a:schemeClr>
                </a:solidFill>
              </a:rPr>
              <a:t> / 24</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p:txBody>
          <a:bodyPr/>
          <a:lstStyle/>
          <a:p>
            <a:pPr rtl="0"/>
            <a:r>
              <a:rPr lang="fr-FR" noProof="0"/>
              <a:t>Robot explorateur M1 IFI Université de Nice Sophia-Antipolis</a:t>
            </a:r>
            <a:endParaRPr lang="fr-FR" noProof="0" dirty="0"/>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endParaRPr lang="fr-FR" noProof="0" dirty="0"/>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solidFill>
                  <a:schemeClr val="bg1">
                    <a:lumMod val="50000"/>
                    <a:lumOff val="50000"/>
                  </a:schemeClr>
                </a:solidFill>
              </a:rPr>
              <a:pPr rtl="0"/>
              <a:t>9</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981</Words>
  <Application>Microsoft Office PowerPoint</Application>
  <PresentationFormat>Grand écran</PresentationFormat>
  <Paragraphs>254</Paragraphs>
  <Slides>24</Slides>
  <Notes>23</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24</vt:i4>
      </vt:variant>
    </vt:vector>
  </HeadingPairs>
  <TitlesOfParts>
    <vt:vector size="37" baseType="lpstr">
      <vt:lpstr>Agency FB</vt:lpstr>
      <vt:lpstr>Arial</vt:lpstr>
      <vt:lpstr>Arial Rounded MT Bold</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RECEPTION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2019-06-14T16:21:59Z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