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7"/>
  </p:notesMasterIdLst>
  <p:handoutMasterIdLst>
    <p:handoutMasterId r:id="rId28"/>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96" r:id="rId20"/>
    <p:sldId id="267" r:id="rId21"/>
    <p:sldId id="288" r:id="rId22"/>
    <p:sldId id="289" r:id="rId23"/>
    <p:sldId id="276" r:id="rId24"/>
    <p:sldId id="272" r:id="rId25"/>
    <p:sldId id="277"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96"/>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33" autoAdjust="0"/>
    <p:restoredTop sz="95268" autoAdjust="0"/>
  </p:normalViewPr>
  <p:slideViewPr>
    <p:cSldViewPr snapToGrid="0" showGuides="1">
      <p:cViewPr varScale="1">
        <p:scale>
          <a:sx n="86" d="100"/>
          <a:sy n="86" d="100"/>
        </p:scale>
        <p:origin x="384" y="72"/>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15/06/2019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15/06/2019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fait demi tour </a:t>
            </a:r>
            <a:r>
              <a:rPr lang="fr-FR" dirty="0" err="1"/>
              <a:t>evite</a:t>
            </a:r>
            <a:r>
              <a:rPr lang="fr-FR" dirty="0"/>
              <a:t>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Tant que la distance entre l’obstacle et le robot n’est pas inférieure à une certaine distance de sécurité alors il continue l’action de déplacement en cours.</a:t>
            </a:r>
          </a:p>
          <a:p>
            <a:pPr rtl="0"/>
            <a:endParaRPr lang="fr-FR" dirty="0"/>
          </a:p>
          <a:p>
            <a:pPr rtl="0"/>
            <a:r>
              <a:rPr lang="fr-FR" dirty="0"/>
              <a:t>	si la distance diminue pour un obstacle a gauche ou droite  et </a:t>
            </a:r>
            <a:r>
              <a:rPr lang="fr-FR" dirty="0" err="1"/>
              <a:t>tjs</a:t>
            </a:r>
            <a:r>
              <a:rPr lang="fr-FR" dirty="0"/>
              <a:t> pas d’obstacle devant alors il ne s’</a:t>
            </a:r>
            <a:r>
              <a:rPr lang="fr-FR" dirty="0" err="1"/>
              <a:t>arrete</a:t>
            </a:r>
            <a:r>
              <a:rPr lang="fr-FR" dirty="0"/>
              <a:t> pas et ajuste automatiquement sa trajectoire pour rester </a:t>
            </a:r>
            <a:r>
              <a:rPr lang="fr-FR" dirty="0" err="1"/>
              <a:t>parrallele</a:t>
            </a:r>
            <a:r>
              <a:rPr lang="fr-FR" dirty="0"/>
              <a:t> à l’obstacle</a:t>
            </a:r>
          </a:p>
          <a:p>
            <a:pPr rtl="0"/>
            <a:endParaRPr lang="fr-FR" dirty="0"/>
          </a:p>
          <a:p>
            <a:pPr rtl="0"/>
            <a:r>
              <a:rPr lang="fr-FR" dirty="0"/>
              <a:t>Si toutefois il y a un obstacle à l’avant alors le robot va s’</a:t>
            </a:r>
            <a:r>
              <a:rPr lang="fr-FR" dirty="0" err="1"/>
              <a:t>arreter</a:t>
            </a:r>
            <a:r>
              <a:rPr lang="fr-FR" dirty="0"/>
              <a:t> et analyser son environnement à gauche et droite puis prendre une décision.</a:t>
            </a:r>
          </a:p>
          <a:p>
            <a:pPr rtl="0"/>
            <a:endParaRPr lang="fr-FR" dirty="0"/>
          </a:p>
          <a:p>
            <a:pPr rtl="0"/>
            <a:endParaRPr lang="fr-FR" dirty="0"/>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INTRO envoie de donnée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L’utilisation d’un module wifi est intéressante si nous souhaitons envoyer les données à un serveur afin de les traiter en direct comme dans notre cas pour la cartographie.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Ici nous avons utiliser le module </a:t>
            </a:r>
            <a:r>
              <a:rPr lang="fr-FR" sz="1200" b="1" kern="1200" dirty="0">
                <a:solidFill>
                  <a:schemeClr val="tx1"/>
                </a:solidFill>
                <a:effectLst/>
                <a:latin typeface="+mn-lt"/>
                <a:ea typeface="+mn-ea"/>
                <a:cs typeface="+mn-cs"/>
              </a:rPr>
              <a:t>WIFI ESP8266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dirty="0"/>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19</a:t>
            </a:fld>
            <a:endParaRPr lang="fr-FR" noProof="0" dirty="0"/>
          </a:p>
        </p:txBody>
      </p:sp>
    </p:spTree>
    <p:extLst>
      <p:ext uri="{BB962C8B-B14F-4D97-AF65-F5344CB8AC3E}">
        <p14:creationId xmlns:p14="http://schemas.microsoft.com/office/powerpoint/2010/main" val="2933829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Cependant de notre côté malgré les différents tutoriels existant le résultat à ce niveau est toujours le même pour nous, l’IDE ne détecte pas le module wifi à travers la carte Arduino.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mais nous nous rendons compte qu’au moment de l’utilisation des commandes AT sur le module ce dernier les reçoies mais ne les traites pas.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langage courant, c'est le composant utilisé pour faire la liaison entre l'ordinateur et le </a:t>
            </a:r>
            <a:r>
              <a:rPr lang="fr-FR" u="none" dirty="0">
                <a:solidFill>
                  <a:schemeClr val="bg1"/>
                </a:solidFill>
              </a:rPr>
              <a:t>port </a:t>
            </a:r>
            <a:r>
              <a:rPr lang="fr-FR" u="none" dirty="0" err="1">
                <a:solidFill>
                  <a:schemeClr val="bg1"/>
                </a:solidFill>
              </a:rPr>
              <a:t>serie</a:t>
            </a:r>
            <a:r>
              <a:rPr lang="fr-FR" u="none" dirty="0">
                <a:solidFill>
                  <a:schemeClr val="bg1"/>
                </a:solidFill>
              </a:rPr>
              <a:t>. </a:t>
            </a:r>
            <a:r>
              <a:rPr lang="fr-FR" sz="1200" kern="1200" dirty="0">
                <a:solidFill>
                  <a:schemeClr val="tx1"/>
                </a:solidFill>
                <a:effectLst/>
                <a:latin typeface="+mn-lt"/>
                <a:ea typeface="+mn-ea"/>
                <a:cs typeface="+mn-cs"/>
              </a:rPr>
              <a:t>Avoir un module UART peut aussi nous permettre d'envoyer directement les </a:t>
            </a:r>
            <a:r>
              <a:rPr lang="fr-FR" sz="1200" kern="1200" dirty="0" err="1">
                <a:solidFill>
                  <a:schemeClr val="tx1"/>
                </a:solidFill>
                <a:effectLst/>
                <a:latin typeface="+mn-lt"/>
                <a:ea typeface="+mn-ea"/>
                <a:cs typeface="+mn-cs"/>
              </a:rPr>
              <a:t>firmwares</a:t>
            </a:r>
            <a:r>
              <a:rPr lang="fr-FR" sz="1200" kern="1200" dirty="0">
                <a:solidFill>
                  <a:schemeClr val="tx1"/>
                </a:solidFill>
                <a:effectLst/>
                <a:latin typeface="+mn-lt"/>
                <a:ea typeface="+mn-ea"/>
                <a:cs typeface="+mn-cs"/>
              </a:rPr>
              <a:t> souhaités sur le module WIFI.</a:t>
            </a:r>
          </a:p>
          <a:p>
            <a:pPr rtl="0"/>
            <a:endParaRPr lang="fr-FR" u="none" dirty="0">
              <a:solidFill>
                <a:schemeClr val="bg1"/>
              </a:solidFill>
            </a:endParaRP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20</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21</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25</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5.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10</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3939822" cy="640080"/>
          </a:xfrm>
        </p:spPr>
        <p:txBody>
          <a:bodyPr/>
          <a:lstStyle/>
          <a:p>
            <a:pPr marL="285750" indent="-285750">
              <a:buFont typeface="Courier New" panose="02070309020205020404" pitchFamily="49" charset="0"/>
              <a:buChar char="o"/>
            </a:pPr>
            <a:r>
              <a:rPr lang="fr-FR" sz="1600" b="1" dirty="0">
                <a:solidFill>
                  <a:schemeClr val="bg2"/>
                </a:solidFill>
              </a:rPr>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3679831"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557446" y="280054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sz="1800" dirty="0">
                <a:solidFill>
                  <a:schemeClr val="bg2"/>
                </a:solidFill>
              </a:rPr>
              <a:t>Avance</a:t>
            </a:r>
          </a:p>
          <a:p>
            <a:pPr rtl="0"/>
            <a:r>
              <a:rPr lang="fr-FR" sz="1800" dirty="0">
                <a:solidFill>
                  <a:schemeClr val="bg2"/>
                </a:solidFill>
              </a:rPr>
              <a:t>Évite les obstacles</a:t>
            </a:r>
          </a:p>
          <a:p>
            <a:pPr rtl="0"/>
            <a:r>
              <a:rPr lang="fr-FR" sz="1800" dirty="0">
                <a:solidFill>
                  <a:schemeClr val="bg2"/>
                </a:solidFill>
              </a:rPr>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28350" y="5863480"/>
            <a:ext cx="440557" cy="298243"/>
          </a:xfrm>
        </p:spPr>
        <p:txBody>
          <a:bodyPr rtlCol="0"/>
          <a:lstStyle/>
          <a:p>
            <a:fld id="{8D581BC7-E183-40DB-AC97-C19EA4EB8894}" type="slidenum">
              <a:rPr lang="fr-FR" b="1" i="1"/>
              <a:pPr/>
              <a:t>11</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2255" y="5868226"/>
            <a:ext cx="448284" cy="297307"/>
          </a:xfrm>
        </p:spPr>
        <p:txBody>
          <a:bodyPr rtlCol="0"/>
          <a:lstStyle/>
          <a:p>
            <a:fld id="{8D581BC7-E183-40DB-AC97-C19EA4EB8894}" type="slidenum">
              <a:rPr lang="fr-FR" b="1" i="1"/>
              <a:pPr/>
              <a:t>12</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pic>
        <p:nvPicPr>
          <p:cNvPr id="7" name="Image 6" descr="Une image contenant texte, carte&#10;&#10;Description générée avec un niveau de confiance très élevé">
            <a:extLst>
              <a:ext uri="{FF2B5EF4-FFF2-40B4-BE49-F238E27FC236}">
                <a16:creationId xmlns:a16="http://schemas.microsoft.com/office/drawing/2014/main" id="{BEF225D8-0E0A-49E9-B8C8-D1C5A6E227A7}"/>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FC9E5E-C16C-4D72-BAF5-20C18DF684AF}"/>
              </a:ext>
            </a:extLst>
          </p:cNvPr>
          <p:cNvSpPr/>
          <p:nvPr/>
        </p:nvSpPr>
        <p:spPr>
          <a:xfrm>
            <a:off x="1962912" y="0"/>
            <a:ext cx="6632448" cy="6858000"/>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pic>
        <p:nvPicPr>
          <p:cNvPr id="3" name="Image 2" descr="Une image contenant texte, carte&#10;&#10;Description générée avec un niveau de confiance très élevé">
            <a:extLst>
              <a:ext uri="{FF2B5EF4-FFF2-40B4-BE49-F238E27FC236}">
                <a16:creationId xmlns:a16="http://schemas.microsoft.com/office/drawing/2014/main" id="{3EF969C7-6BD2-406D-A50C-17081881D02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67712" y="0"/>
            <a:ext cx="5998464" cy="6858000"/>
          </a:xfrm>
          <a:prstGeom prst="rect">
            <a:avLst/>
          </a:prstGeom>
        </p:spPr>
      </p:pic>
    </p:spTree>
    <p:extLst>
      <p:ext uri="{BB962C8B-B14F-4D97-AF65-F5344CB8AC3E}">
        <p14:creationId xmlns:p14="http://schemas.microsoft.com/office/powerpoint/2010/main" val="377882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18445" y="5864416"/>
            <a:ext cx="448284" cy="297307"/>
          </a:xfrm>
        </p:spPr>
        <p:txBody>
          <a:bodyPr rtlCol="0"/>
          <a:lstStyle/>
          <a:p>
            <a:fld id="{8D581BC7-E183-40DB-AC97-C19EA4EB8894}" type="slidenum">
              <a:rPr lang="fr-FR" b="1" i="1"/>
              <a:pPr/>
              <a:t>14</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a:t>
            </a:r>
          </a:p>
          <a:p>
            <a:endParaRPr lang="fr-FR" dirty="0"/>
          </a:p>
        </p:txBody>
      </p:sp>
      <p:pic>
        <p:nvPicPr>
          <p:cNvPr id="14" name="Image 13" descr="Une image contenant texte, carte&#10;&#10;Description générée avec un niveau de confiance très élevé">
            <a:extLst>
              <a:ext uri="{FF2B5EF4-FFF2-40B4-BE49-F238E27FC236}">
                <a16:creationId xmlns:a16="http://schemas.microsoft.com/office/drawing/2014/main" id="{4F170EDA-BA43-471A-AD6D-4785AD4AFA79}"/>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290401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sz="2000" dirty="0">
                <a:solidFill>
                  <a:schemeClr val="bg2"/>
                </a:solidFill>
              </a:rPr>
              <a:t>Avance / demi-tour </a:t>
            </a:r>
          </a:p>
          <a:p>
            <a:pPr rtl="0"/>
            <a:r>
              <a:rPr lang="fr-FR" sz="2000" dirty="0">
                <a:solidFill>
                  <a:schemeClr val="bg2"/>
                </a:solidFill>
              </a:rPr>
              <a:t>Évite les obstacles</a:t>
            </a:r>
          </a:p>
          <a:p>
            <a:pPr rtl="0"/>
            <a:r>
              <a:rPr lang="fr-FR" sz="2000" dirty="0">
                <a:solidFill>
                  <a:schemeClr val="bg2"/>
                </a:solidFill>
              </a:rPr>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06252" y="5868226"/>
            <a:ext cx="477134" cy="297307"/>
          </a:xfrm>
        </p:spPr>
        <p:txBody>
          <a:bodyPr rtlCol="0"/>
          <a:lstStyle/>
          <a:p>
            <a:fld id="{8D581BC7-E183-40DB-AC97-C19EA4EB8894}" type="slidenum">
              <a:rPr lang="fr-FR" b="1" i="1"/>
              <a:pPr/>
              <a:t>15</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16</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18</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C331685-742C-4918-AD41-EA58D1919083}"/>
              </a:ext>
            </a:extLst>
          </p:cNvPr>
          <p:cNvSpPr>
            <a:spLocks noGrp="1"/>
          </p:cNvSpPr>
          <p:nvPr>
            <p:ph type="ftr" sz="quarter" idx="11"/>
          </p:nvPr>
        </p:nvSpPr>
        <p:spPr>
          <a:xfrm>
            <a:off x="1169960" y="5878720"/>
            <a:ext cx="3432520" cy="266810"/>
          </a:xfrm>
        </p:spPr>
        <p:txBody>
          <a:bodyPr/>
          <a:lstStyle/>
          <a:p>
            <a:pPr rtl="0"/>
            <a:r>
              <a:rPr lang="fr-FR" b="1" i="1" noProof="0" dirty="0">
                <a:solidFill>
                  <a:schemeClr val="bg2"/>
                </a:solidFill>
              </a:rPr>
              <a:t>Robot explorateur M1 IFI Université de Nice Sophia-Antipolis</a:t>
            </a:r>
          </a:p>
        </p:txBody>
      </p:sp>
      <p:sp>
        <p:nvSpPr>
          <p:cNvPr id="3" name="Espace réservé du numéro de diapositive 2">
            <a:extLst>
              <a:ext uri="{FF2B5EF4-FFF2-40B4-BE49-F238E27FC236}">
                <a16:creationId xmlns:a16="http://schemas.microsoft.com/office/drawing/2014/main" id="{1BFB727D-C4C3-4A0F-BAD9-8AD6EE92008F}"/>
              </a:ext>
            </a:extLst>
          </p:cNvPr>
          <p:cNvSpPr>
            <a:spLocks noGrp="1"/>
          </p:cNvSpPr>
          <p:nvPr>
            <p:ph type="sldNum" sz="quarter" idx="12"/>
          </p:nvPr>
        </p:nvSpPr>
        <p:spPr>
          <a:xfrm>
            <a:off x="721493" y="5864416"/>
            <a:ext cx="448284" cy="297864"/>
          </a:xfrm>
        </p:spPr>
        <p:txBody>
          <a:bodyPr/>
          <a:lstStyle/>
          <a:p>
            <a:pPr rtl="0"/>
            <a:fld id="{8D581BC7-E183-40DB-AC97-C19EA4EB8894}" type="slidenum">
              <a:rPr lang="fr-FR" b="1" i="1" noProof="0" smtClean="0"/>
              <a:t>19</a:t>
            </a:fld>
            <a:r>
              <a:rPr lang="fr-FR" b="1" i="1" noProof="0" dirty="0"/>
              <a:t> / 25</a:t>
            </a:r>
          </a:p>
        </p:txBody>
      </p:sp>
      <p:sp>
        <p:nvSpPr>
          <p:cNvPr id="4" name="Titre 3">
            <a:extLst>
              <a:ext uri="{FF2B5EF4-FFF2-40B4-BE49-F238E27FC236}">
                <a16:creationId xmlns:a16="http://schemas.microsoft.com/office/drawing/2014/main" id="{5D355A84-2526-4781-83FF-7ED886428599}"/>
              </a:ext>
            </a:extLst>
          </p:cNvPr>
          <p:cNvSpPr>
            <a:spLocks noGrp="1"/>
          </p:cNvSpPr>
          <p:nvPr>
            <p:ph type="title"/>
          </p:nvPr>
        </p:nvSpPr>
        <p:spPr/>
        <p:txBody>
          <a:bodyPr/>
          <a:lstStyle/>
          <a:p>
            <a:endParaRPr lang="fr-FR"/>
          </a:p>
        </p:txBody>
      </p:sp>
      <p:sp>
        <p:nvSpPr>
          <p:cNvPr id="5" name="Espace réservé du texte 4">
            <a:extLst>
              <a:ext uri="{FF2B5EF4-FFF2-40B4-BE49-F238E27FC236}">
                <a16:creationId xmlns:a16="http://schemas.microsoft.com/office/drawing/2014/main" id="{5A5B8C44-4B4F-4FDD-AB6A-1FE1AEB47C87}"/>
              </a:ext>
            </a:extLst>
          </p:cNvPr>
          <p:cNvSpPr>
            <a:spLocks noGrp="1"/>
          </p:cNvSpPr>
          <p:nvPr>
            <p:ph type="body" idx="1"/>
          </p:nvPr>
        </p:nvSpPr>
        <p:spPr/>
        <p:txBody>
          <a:bodyPr/>
          <a:lstStyle/>
          <a:p>
            <a:endParaRPr lang="fr-FR"/>
          </a:p>
        </p:txBody>
      </p:sp>
      <p:sp>
        <p:nvSpPr>
          <p:cNvPr id="6" name="Espace réservé pour une image  5">
            <a:extLst>
              <a:ext uri="{FF2B5EF4-FFF2-40B4-BE49-F238E27FC236}">
                <a16:creationId xmlns:a16="http://schemas.microsoft.com/office/drawing/2014/main" id="{56AFA262-44BF-4AD2-BC1D-0D4C9EABDA97}"/>
              </a:ext>
            </a:extLst>
          </p:cNvPr>
          <p:cNvSpPr>
            <a:spLocks noGrp="1"/>
          </p:cNvSpPr>
          <p:nvPr>
            <p:ph type="pic" sz="quarter" idx="13"/>
          </p:nvPr>
        </p:nvSpPr>
        <p:spPr/>
      </p:sp>
      <p:sp>
        <p:nvSpPr>
          <p:cNvPr id="7" name="Espace réservé du texte 6">
            <a:extLst>
              <a:ext uri="{FF2B5EF4-FFF2-40B4-BE49-F238E27FC236}">
                <a16:creationId xmlns:a16="http://schemas.microsoft.com/office/drawing/2014/main" id="{52B7D589-5B59-4C0A-9857-584D743900A1}"/>
              </a:ext>
            </a:extLst>
          </p:cNvPr>
          <p:cNvSpPr>
            <a:spLocks noGrp="1"/>
          </p:cNvSpPr>
          <p:nvPr>
            <p:ph type="body" idx="14"/>
          </p:nvPr>
        </p:nvSpPr>
        <p:spPr/>
        <p:txBody>
          <a:bodyPr/>
          <a:lstStyle/>
          <a:p>
            <a:endParaRPr lang="fr-FR"/>
          </a:p>
        </p:txBody>
      </p:sp>
      <p:sp>
        <p:nvSpPr>
          <p:cNvPr id="8" name="Espace réservé du texte 7">
            <a:extLst>
              <a:ext uri="{FF2B5EF4-FFF2-40B4-BE49-F238E27FC236}">
                <a16:creationId xmlns:a16="http://schemas.microsoft.com/office/drawing/2014/main" id="{C4BBE823-1842-4FEC-9628-A1CEDF6EE29C}"/>
              </a:ext>
            </a:extLst>
          </p:cNvPr>
          <p:cNvSpPr>
            <a:spLocks noGrp="1"/>
          </p:cNvSpPr>
          <p:nvPr>
            <p:ph type="body" idx="16"/>
          </p:nvPr>
        </p:nvSpPr>
        <p:spPr/>
        <p:txBody>
          <a:bodyPr/>
          <a:lstStyle/>
          <a:p>
            <a:endParaRPr lang="fr-FR"/>
          </a:p>
        </p:txBody>
      </p:sp>
      <p:sp>
        <p:nvSpPr>
          <p:cNvPr id="9" name="Espace réservé du texte 8">
            <a:extLst>
              <a:ext uri="{FF2B5EF4-FFF2-40B4-BE49-F238E27FC236}">
                <a16:creationId xmlns:a16="http://schemas.microsoft.com/office/drawing/2014/main" id="{93A855CB-9116-40A2-9645-BD7B360538C2}"/>
              </a:ext>
            </a:extLst>
          </p:cNvPr>
          <p:cNvSpPr>
            <a:spLocks noGrp="1"/>
          </p:cNvSpPr>
          <p:nvPr>
            <p:ph type="body" sz="quarter" idx="26"/>
          </p:nvPr>
        </p:nvSpPr>
        <p:spPr/>
        <p:txBody>
          <a:bodyPr/>
          <a:lstStyle/>
          <a:p>
            <a:endParaRPr lang="fr-FR"/>
          </a:p>
        </p:txBody>
      </p:sp>
      <p:sp>
        <p:nvSpPr>
          <p:cNvPr id="10" name="Espace réservé du texte 9">
            <a:extLst>
              <a:ext uri="{FF2B5EF4-FFF2-40B4-BE49-F238E27FC236}">
                <a16:creationId xmlns:a16="http://schemas.microsoft.com/office/drawing/2014/main" id="{5F5B02FA-2B28-414E-BD27-841E736CBEF7}"/>
              </a:ext>
            </a:extLst>
          </p:cNvPr>
          <p:cNvSpPr>
            <a:spLocks noGrp="1"/>
          </p:cNvSpPr>
          <p:nvPr>
            <p:ph type="body" idx="27"/>
          </p:nvPr>
        </p:nvSpPr>
        <p:spPr/>
        <p:txBody>
          <a:bodyPr/>
          <a:lstStyle/>
          <a:p>
            <a:endParaRPr lang="fr-FR"/>
          </a:p>
        </p:txBody>
      </p:sp>
      <p:sp>
        <p:nvSpPr>
          <p:cNvPr id="11" name="Espace réservé du texte 10">
            <a:extLst>
              <a:ext uri="{FF2B5EF4-FFF2-40B4-BE49-F238E27FC236}">
                <a16:creationId xmlns:a16="http://schemas.microsoft.com/office/drawing/2014/main" id="{168AA4A1-6ADA-4DAD-9A7F-CC210851082E}"/>
              </a:ext>
            </a:extLst>
          </p:cNvPr>
          <p:cNvSpPr>
            <a:spLocks noGrp="1"/>
          </p:cNvSpPr>
          <p:nvPr>
            <p:ph type="body" sz="quarter" idx="28"/>
          </p:nvPr>
        </p:nvSpPr>
        <p:spPr/>
        <p:txBody>
          <a:bodyPr/>
          <a:lstStyle/>
          <a:p>
            <a:endParaRPr lang="fr-FR" dirty="0"/>
          </a:p>
        </p:txBody>
      </p:sp>
      <p:sp>
        <p:nvSpPr>
          <p:cNvPr id="12" name="Espace réservé du texte 11">
            <a:extLst>
              <a:ext uri="{FF2B5EF4-FFF2-40B4-BE49-F238E27FC236}">
                <a16:creationId xmlns:a16="http://schemas.microsoft.com/office/drawing/2014/main" id="{FB96020E-0914-44F0-8ABF-627B472B8D25}"/>
              </a:ext>
            </a:extLst>
          </p:cNvPr>
          <p:cNvSpPr>
            <a:spLocks noGrp="1"/>
          </p:cNvSpPr>
          <p:nvPr>
            <p:ph type="body" idx="29"/>
          </p:nvPr>
        </p:nvSpPr>
        <p:spPr/>
        <p:txBody>
          <a:bodyPr/>
          <a:lstStyle/>
          <a:p>
            <a:endParaRPr lang="fr-FR"/>
          </a:p>
        </p:txBody>
      </p:sp>
      <p:sp>
        <p:nvSpPr>
          <p:cNvPr id="13" name="Espace réservé du texte 12">
            <a:extLst>
              <a:ext uri="{FF2B5EF4-FFF2-40B4-BE49-F238E27FC236}">
                <a16:creationId xmlns:a16="http://schemas.microsoft.com/office/drawing/2014/main" id="{D9E97350-C036-4C74-BB8F-CD4CEF5070EE}"/>
              </a:ext>
            </a:extLst>
          </p:cNvPr>
          <p:cNvSpPr>
            <a:spLocks noGrp="1"/>
          </p:cNvSpPr>
          <p:nvPr>
            <p:ph type="body" idx="30"/>
          </p:nvPr>
        </p:nvSpPr>
        <p:spPr/>
        <p:txBody>
          <a:bodyPr/>
          <a:lstStyle/>
          <a:p>
            <a:endParaRPr lang="fr-FR"/>
          </a:p>
        </p:txBody>
      </p:sp>
      <p:sp>
        <p:nvSpPr>
          <p:cNvPr id="14" name="Espace réservé du texte 13">
            <a:extLst>
              <a:ext uri="{FF2B5EF4-FFF2-40B4-BE49-F238E27FC236}">
                <a16:creationId xmlns:a16="http://schemas.microsoft.com/office/drawing/2014/main" id="{DBF1EB53-B2DA-4A7A-B6B7-45BC6EECEA86}"/>
              </a:ext>
            </a:extLst>
          </p:cNvPr>
          <p:cNvSpPr>
            <a:spLocks noGrp="1"/>
          </p:cNvSpPr>
          <p:nvPr>
            <p:ph type="body" sz="quarter" idx="31"/>
          </p:nvPr>
        </p:nvSpPr>
        <p:spPr/>
        <p:txBody>
          <a:bodyPr/>
          <a:lstStyle/>
          <a:p>
            <a:endParaRPr lang="fr-FR"/>
          </a:p>
        </p:txBody>
      </p:sp>
      <p:sp>
        <p:nvSpPr>
          <p:cNvPr id="15" name="Espace réservé du texte 14">
            <a:extLst>
              <a:ext uri="{FF2B5EF4-FFF2-40B4-BE49-F238E27FC236}">
                <a16:creationId xmlns:a16="http://schemas.microsoft.com/office/drawing/2014/main" id="{21D6B217-810B-4625-AA95-64A9A8A9DEBB}"/>
              </a:ext>
            </a:extLst>
          </p:cNvPr>
          <p:cNvSpPr>
            <a:spLocks noGrp="1"/>
          </p:cNvSpPr>
          <p:nvPr>
            <p:ph type="body" idx="32"/>
          </p:nvPr>
        </p:nvSpPr>
        <p:spPr/>
        <p:txBody>
          <a:bodyPr/>
          <a:lstStyle/>
          <a:p>
            <a:endParaRPr lang="fr-FR"/>
          </a:p>
        </p:txBody>
      </p:sp>
    </p:spTree>
    <p:extLst>
      <p:ext uri="{BB962C8B-B14F-4D97-AF65-F5344CB8AC3E}">
        <p14:creationId xmlns:p14="http://schemas.microsoft.com/office/powerpoint/2010/main" val="416242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t>2</a:t>
            </a:fld>
            <a:r>
              <a:rPr lang="fr-FR" b="1" i="1" dirty="0"/>
              <a:t> / 25</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solidFill>
                  <a:schemeClr val="bg2"/>
                </a:solidFill>
              </a:rPr>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a:bodyPr>
          <a:lstStyle/>
          <a:p>
            <a:r>
              <a:rPr lang="fr-FR" dirty="0"/>
              <a:t>ENVOIE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15142" y="5868226"/>
            <a:ext cx="476117" cy="297307"/>
          </a:xfrm>
        </p:spPr>
        <p:txBody>
          <a:bodyPr rtlCol="0"/>
          <a:lstStyle/>
          <a:p>
            <a:pPr rtl="0"/>
            <a:fld id="{8D581BC7-E183-40DB-AC97-C19EA4EB8894}" type="slidenum">
              <a:rPr lang="fr-FR" b="1" i="1"/>
              <a:t>20</a:t>
            </a:fld>
            <a:r>
              <a:rPr lang="fr-FR" b="1" i="1" dirty="0"/>
              <a:t> / 25</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solidFill>
                  <a:schemeClr val="bg2"/>
                </a:solidFill>
              </a:rPr>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a:xfrm>
            <a:off x="831851" y="3390116"/>
            <a:ext cx="4817836" cy="2248846"/>
          </a:xfrm>
        </p:spPr>
        <p:txBody>
          <a:bodyPr/>
          <a:lstStyle/>
          <a:p>
            <a:r>
              <a:rPr lang="fr-FR" sz="2000" dirty="0">
                <a:solidFill>
                  <a:schemeClr val="bg2"/>
                </a:solidFill>
              </a:rPr>
              <a:t>Réception mais pas de traitement</a:t>
            </a:r>
          </a:p>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a:xfrm>
            <a:off x="6098826" y="3390116"/>
            <a:ext cx="5311245" cy="2248846"/>
          </a:xfrm>
        </p:spPr>
        <p:txBody>
          <a:bodyPr>
            <a:normAutofit/>
          </a:bodyPr>
          <a:lstStyle/>
          <a:p>
            <a:r>
              <a:rPr lang="fr-FR" sz="2000" dirty="0">
                <a:solidFill>
                  <a:schemeClr val="bg2"/>
                </a:solidFill>
              </a:rPr>
              <a:t>Changer de module WIFI	</a:t>
            </a:r>
          </a:p>
          <a:p>
            <a:r>
              <a:rPr lang="fr-FR" sz="2000" dirty="0">
                <a:solidFill>
                  <a:schemeClr val="bg2"/>
                </a:solidFill>
              </a:rPr>
              <a:t>Passer par un module UART (</a:t>
            </a:r>
            <a:r>
              <a:rPr lang="fr-FR" sz="2000" i="1" dirty="0">
                <a:solidFill>
                  <a:schemeClr val="bg2"/>
                </a:solidFill>
              </a:rPr>
              <a:t>Universal </a:t>
            </a:r>
            <a:r>
              <a:rPr lang="fr-FR" sz="2000" i="1" dirty="0" err="1">
                <a:solidFill>
                  <a:schemeClr val="bg2"/>
                </a:solidFill>
              </a:rPr>
              <a:t>Asynchronous</a:t>
            </a:r>
            <a:r>
              <a:rPr lang="fr-FR" sz="2000" i="1" dirty="0">
                <a:solidFill>
                  <a:schemeClr val="bg2"/>
                </a:solidFill>
              </a:rPr>
              <a:t> </a:t>
            </a:r>
            <a:r>
              <a:rPr lang="fr-FR" sz="2000" i="1" dirty="0" err="1">
                <a:solidFill>
                  <a:schemeClr val="bg2"/>
                </a:solidFill>
              </a:rPr>
              <a:t>Receiver</a:t>
            </a:r>
            <a:r>
              <a:rPr lang="fr-FR" sz="2000" i="1" dirty="0">
                <a:solidFill>
                  <a:schemeClr val="bg2"/>
                </a:solidFill>
              </a:rPr>
              <a:t> </a:t>
            </a:r>
            <a:r>
              <a:rPr lang="fr-FR" sz="2000" i="1" dirty="0" err="1">
                <a:solidFill>
                  <a:schemeClr val="bg2"/>
                </a:solidFill>
              </a:rPr>
              <a:t>Transmitter</a:t>
            </a:r>
            <a:r>
              <a:rPr lang="fr-FR" sz="2000" b="1" i="1" dirty="0">
                <a:solidFill>
                  <a:schemeClr val="bg2"/>
                </a:solidFill>
              </a:rPr>
              <a:t>)</a:t>
            </a:r>
            <a:endParaRPr lang="fr-FR" sz="2000" dirty="0">
              <a:solidFill>
                <a:schemeClr val="bg2"/>
              </a:solidFill>
            </a:endParaRP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r>
              <a:rPr lang="fr-FR" dirty="0"/>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solidFill>
                  <a:schemeClr val="bg2"/>
                </a:solidFill>
              </a:rPr>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25302" y="5868226"/>
            <a:ext cx="450717" cy="297307"/>
          </a:xfrm>
        </p:spPr>
        <p:txBody>
          <a:bodyPr/>
          <a:lstStyle/>
          <a:p>
            <a:fld id="{8D581BC7-E183-40DB-AC97-C19EA4EB8894}" type="slidenum">
              <a:rPr lang="fr-FR" b="1" i="1"/>
              <a:pPr/>
              <a:t>21</a:t>
            </a:fld>
            <a:r>
              <a:rPr lang="fr-FR" b="1" i="1" dirty="0"/>
              <a:t> / 25</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solidFill>
                  <a:schemeClr val="bg2"/>
                </a:solidFill>
              </a:rPr>
              <a:t>L’environnement réel  :</a:t>
            </a:r>
          </a:p>
          <a:p>
            <a:pPr lvl="0"/>
            <a:endParaRPr lang="fr-FR" sz="1800" dirty="0"/>
          </a:p>
          <a:p>
            <a:pPr marL="800100" lvl="1" indent="-342900">
              <a:buFont typeface="Arial" panose="020B0604020202020204" pitchFamily="34" charset="0"/>
              <a:buChar char="•"/>
            </a:pPr>
            <a:r>
              <a:rPr lang="fr-FR" sz="1800" dirty="0">
                <a:solidFill>
                  <a:schemeClr val="tx1">
                    <a:lumMod val="40000"/>
                    <a:lumOff val="60000"/>
                  </a:schemeClr>
                </a:solidFill>
              </a:rPr>
              <a:t>Sols glissants</a:t>
            </a:r>
          </a:p>
          <a:p>
            <a:pPr marL="742950" lvl="1" indent="-285750">
              <a:buFont typeface="Arial" panose="020B0604020202020204" pitchFamily="34" charset="0"/>
              <a:buChar char="•"/>
            </a:pPr>
            <a:r>
              <a:rPr lang="fr-FR" sz="1800" dirty="0">
                <a:solidFill>
                  <a:schemeClr val="tx1">
                    <a:lumMod val="40000"/>
                    <a:lumOff val="60000"/>
                  </a:schemeClr>
                </a:solidFill>
              </a:rPr>
              <a:t>Matériaux des obstacles</a:t>
            </a:r>
          </a:p>
          <a:p>
            <a:pPr marL="742950" lvl="1" indent="-285750">
              <a:buFont typeface="Arial" panose="020B0604020202020204" pitchFamily="34" charset="0"/>
              <a:buChar char="•"/>
            </a:pPr>
            <a:r>
              <a:rPr lang="fr-FR" sz="1800" dirty="0">
                <a:solidFill>
                  <a:schemeClr val="tx1">
                    <a:lumMod val="40000"/>
                    <a:lumOff val="60000"/>
                  </a:schemeClr>
                </a:solidFill>
              </a:rPr>
              <a:t>Qualité des capteurs</a:t>
            </a:r>
          </a:p>
          <a:p>
            <a:pPr marL="742950" lvl="1" indent="-285750">
              <a:buFont typeface="Arial" panose="020B0604020202020204" pitchFamily="34" charset="0"/>
              <a:buChar char="•"/>
            </a:pPr>
            <a:r>
              <a:rPr lang="fr-FR" sz="1800" dirty="0">
                <a:solidFill>
                  <a:schemeClr val="tx1">
                    <a:lumMod val="40000"/>
                    <a:lumOff val="60000"/>
                  </a:schemeClr>
                </a:solidFill>
              </a:rPr>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solidFill>
                  <a:schemeClr val="bg2"/>
                </a:solidFill>
              </a:rPr>
              <a:t>Filtrage pour fusion de capteurs (FFC) ou filtre de </a:t>
            </a:r>
            <a:r>
              <a:rPr lang="fr-FR" sz="2000" dirty="0" err="1">
                <a:solidFill>
                  <a:schemeClr val="bg2"/>
                </a:solidFill>
              </a:rPr>
              <a:t>Kalman</a:t>
            </a:r>
            <a:endParaRPr lang="fr-FR" sz="2000" dirty="0">
              <a:solidFill>
                <a:schemeClr val="bg2"/>
              </a:solidFill>
            </a:endParaRPr>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6" name="Espace réservé du text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endParaRPr lang="fr"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07522" y="5863146"/>
            <a:ext cx="485008" cy="297307"/>
          </a:xfrm>
        </p:spPr>
        <p:txBody>
          <a:bodyPr rtlCol="0"/>
          <a:lstStyle/>
          <a:p>
            <a:pPr rtl="0"/>
            <a:fld id="{8D581BC7-E183-40DB-AC97-C19EA4EB8894}" type="slidenum">
              <a:rPr lang="en-US" b="1" i="1" smtClean="0"/>
              <a:pPr rtl="0"/>
              <a:t>23</a:t>
            </a:fld>
            <a:r>
              <a:rPr lang="en-US" b="1" i="1" dirty="0"/>
              <a:t> / 25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solidFill>
                  <a:schemeClr val="bg2"/>
                </a:solidFill>
              </a:rPr>
              <a:t>Robot explorateur M1 IFI Université de Nice Sophia-Antipolis</a:t>
            </a:r>
            <a:endParaRPr lang="en-US" b="1" i="1" dirty="0">
              <a:solidFill>
                <a:schemeClr val="bg2"/>
              </a:solidFill>
            </a:endParaRPr>
          </a:p>
        </p:txBody>
      </p:sp>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29112" y="5863146"/>
            <a:ext cx="445637" cy="297307"/>
          </a:xfrm>
        </p:spPr>
        <p:txBody>
          <a:bodyPr rtlCol="0"/>
          <a:lstStyle/>
          <a:p>
            <a:pPr rtl="0"/>
            <a:fld id="{8D581BC7-E183-40DB-AC97-C19EA4EB8894}" type="slidenum">
              <a:rPr lang="fr-FR" b="1" i="1"/>
              <a:t>24</a:t>
            </a:fld>
            <a:r>
              <a:rPr lang="fr-FR" b="1" i="1" dirty="0"/>
              <a:t> / 25</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solidFill>
                  <a:schemeClr val="bg2"/>
                </a:solidFill>
              </a:rPr>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pPr rtl="0"/>
              <a:t>4</a:t>
            </a:fld>
            <a:r>
              <a:rPr lang="fr-FR" b="1" i="1" dirty="0"/>
              <a:t> / 25</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solidFill>
                  <a:schemeClr val="bg2"/>
                </a:solidFill>
              </a:rPr>
              <a:t>Robot explorateur M1 IFI Université de Nice Sophia-Antipolis</a:t>
            </a:r>
            <a:endParaRPr lang="fr-FR" b="1" dirty="0">
              <a:solidFill>
                <a:schemeClr val="bg2"/>
              </a:solidFill>
            </a:endParaRPr>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pPr rtl="0"/>
              <a:t>5</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solidFill>
                  <a:schemeClr val="bg2"/>
                </a:solidFill>
              </a:rPr>
              <a:t>Capteurs ultrasons HC-SR04 </a:t>
            </a:r>
            <a:r>
              <a:rPr lang="fr-FR" dirty="0">
                <a:solidFill>
                  <a:schemeClr val="bg2"/>
                </a:solidFill>
              </a:rPr>
              <a:t>x</a:t>
            </a:r>
            <a:r>
              <a:rPr lang="fr-FR" sz="1800" dirty="0">
                <a:solidFill>
                  <a:schemeClr val="bg2"/>
                </a:solidFill>
              </a:rPr>
              <a:t>3</a:t>
            </a:r>
          </a:p>
          <a:p>
            <a:pPr rtl="0"/>
            <a:r>
              <a:rPr lang="fr-FR" sz="1800" dirty="0">
                <a:solidFill>
                  <a:schemeClr val="bg2"/>
                </a:solidFill>
              </a:rPr>
              <a:t>Carte Arduino Leonardo</a:t>
            </a:r>
          </a:p>
          <a:p>
            <a:pPr rtl="0"/>
            <a:r>
              <a:rPr lang="fr-FR" sz="1800" dirty="0">
                <a:solidFill>
                  <a:schemeClr val="bg2"/>
                </a:solidFill>
              </a:rPr>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pPr rtl="0"/>
              <a:t>6</a:t>
            </a:fld>
            <a:r>
              <a:rPr lang="fr-FR" b="1" i="1" dirty="0"/>
              <a:t> / 25</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solidFill>
                  <a:schemeClr val="bg2"/>
                </a:solidFill>
              </a:rPr>
              <a:t>Reproduction avec </a:t>
            </a:r>
            <a:r>
              <a:rPr lang="fr-FR" sz="2400" dirty="0" err="1">
                <a:solidFill>
                  <a:schemeClr val="bg2"/>
                </a:solidFill>
              </a:rPr>
              <a:t>Inkskape</a:t>
            </a:r>
            <a:endParaRPr lang="fr-FR" sz="2400" dirty="0">
              <a:solidFill>
                <a:schemeClr val="bg2"/>
              </a:solidFill>
            </a:endParaRPr>
          </a:p>
          <a:p>
            <a:pPr rtl="0"/>
            <a:r>
              <a:rPr lang="fr-FR" sz="2400" dirty="0">
                <a:solidFill>
                  <a:schemeClr val="bg2"/>
                </a:solidFill>
              </a:rPr>
              <a:t>Modification pour les capteurs</a:t>
            </a:r>
          </a:p>
          <a:p>
            <a:pPr rtl="0"/>
            <a:r>
              <a:rPr lang="fr-FR" sz="2400" dirty="0">
                <a:solidFill>
                  <a:schemeClr val="bg2"/>
                </a:solidFill>
              </a:rPr>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pPr rtl="0"/>
              <a:t>7</a:t>
            </a:fld>
            <a:r>
              <a:rPr lang="fr-FR" b="1" i="1" dirty="0"/>
              <a:t> / 25</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solidFill>
                  <a:schemeClr val="bg2"/>
                </a:solidFill>
              </a:rPr>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a:xfrm>
            <a:off x="1169960" y="5878720"/>
            <a:ext cx="3333460" cy="297307"/>
          </a:xfrm>
        </p:spPr>
        <p:txBody>
          <a:bodyPr/>
          <a:lstStyle/>
          <a:p>
            <a:pPr rtl="0"/>
            <a:r>
              <a:rPr lang="fr-FR" b="1" i="1" noProof="0" dirty="0">
                <a:solidFill>
                  <a:schemeClr val="bg2"/>
                </a:solidFill>
              </a:rPr>
              <a:t>Robot explorateur M1 IFI Université de Nice Sophia-Antipolis</a:t>
            </a:r>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r>
              <a:rPr lang="fr-FR" noProof="0" dirty="0"/>
              <a:t>/25</a:t>
            </a:r>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pPr rtl="0"/>
              <a:t>9</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1127</Words>
  <Application>Microsoft Office PowerPoint</Application>
  <PresentationFormat>Grand écran</PresentationFormat>
  <Paragraphs>263</Paragraphs>
  <Slides>25</Slides>
  <Notes>24</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25</vt:i4>
      </vt:variant>
    </vt:vector>
  </HeadingPairs>
  <TitlesOfParts>
    <vt:vector size="38" baseType="lpstr">
      <vt:lpstr>Agency FB</vt:lpstr>
      <vt:lpstr>Arial</vt:lpstr>
      <vt:lpstr>Arial Rounded MT Bold</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Présentation PowerPoint</vt:lpstr>
      <vt:lpstr>ENVOIE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2019-06-15T19:15:14Z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