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96" r:id="rId20"/>
    <p:sldId id="267" r:id="rId21"/>
    <p:sldId id="288" r:id="rId22"/>
    <p:sldId id="289" r:id="rId23"/>
    <p:sldId id="276" r:id="rId24"/>
    <p:sldId id="277" r:id="rId25"/>
    <p:sldId id="272"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96"/>
            <p14:sldId id="267"/>
          </p14:sldIdLst>
        </p14:section>
        <p14:section name="Partie Chloé" id="{EB8F94D2-7015-4645-8900-E646BE77F27E}">
          <p14:sldIdLst>
            <p14:sldId id="288"/>
            <p14:sldId id="289"/>
            <p14:sldId id="276"/>
            <p14:sldId id="277"/>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64757" autoAdjust="0"/>
  </p:normalViewPr>
  <p:slideViewPr>
    <p:cSldViewPr snapToGrid="0" showGuides="1">
      <p:cViewPr varScale="1">
        <p:scale>
          <a:sx n="56" d="100"/>
          <a:sy n="56" d="100"/>
        </p:scale>
        <p:origin x="1536" y="43"/>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16/06/2019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16/06/2019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b="0" i="0" kern="1200" dirty="0">
                <a:solidFill>
                  <a:schemeClr val="tx1"/>
                </a:solidFill>
                <a:effectLst/>
                <a:latin typeface="+mn-lt"/>
                <a:ea typeface="+mn-ea"/>
                <a:cs typeface="+mn-cs"/>
              </a:rPr>
              <a:t>.Ici nous avons utiliser le module WIFI ESP8266 ,</a:t>
            </a:r>
          </a:p>
          <a:p>
            <a:pPr rtl="0"/>
            <a:r>
              <a:rPr lang="fr-FR" sz="1200" b="0" i="0" kern="1200" dirty="0">
                <a:solidFill>
                  <a:schemeClr val="tx1"/>
                </a:solidFill>
                <a:effectLst/>
                <a:latin typeface="+mn-lt"/>
                <a:ea typeface="+mn-ea"/>
                <a:cs typeface="+mn-cs"/>
              </a:rPr>
              <a:t>L’utilisation d’un module wifi est intéressante si nous souhaitons envoyer les données à un serveur afin de les traiter en direct comme dans notre cas pour la cartographie</a:t>
            </a:r>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7712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Cependant de notre côté malgré les différents tutoriels existant le résultat à ce niveau est toujours le même pour nous, l’IDE ne détecte pas le module wifi à travers la carte Arduino.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mais nous nous rendons compte qu’au moment de l’utilisation des commandes AT sur le module ce dernier les reçoies mais ne les traites pas.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langage courant, c'est le composant utilisé pour faire la liaison entre l'ordinateur et le </a:t>
            </a:r>
            <a:r>
              <a:rPr lang="fr-FR" u="none" dirty="0">
                <a:solidFill>
                  <a:schemeClr val="bg1"/>
                </a:solidFill>
              </a:rPr>
              <a:t>port </a:t>
            </a:r>
            <a:r>
              <a:rPr lang="fr-FR" u="none" dirty="0" err="1">
                <a:solidFill>
                  <a:schemeClr val="bg1"/>
                </a:solidFill>
              </a:rPr>
              <a:t>serie</a:t>
            </a:r>
            <a:r>
              <a:rPr lang="fr-FR" u="none" dirty="0">
                <a:solidFill>
                  <a:schemeClr val="bg1"/>
                </a:solidFill>
              </a:rPr>
              <a:t>. </a:t>
            </a:r>
            <a:r>
              <a:rPr lang="fr-FR" sz="1200" kern="1200" dirty="0">
                <a:solidFill>
                  <a:schemeClr val="tx1"/>
                </a:solidFill>
                <a:effectLst/>
                <a:latin typeface="+mn-lt"/>
                <a:ea typeface="+mn-ea"/>
                <a:cs typeface="+mn-cs"/>
              </a:rPr>
              <a:t>Avoir un module UART peut aussi nous permettre d'envoyer directement les </a:t>
            </a:r>
            <a:r>
              <a:rPr lang="fr-FR" sz="1200" kern="1200" dirty="0" err="1">
                <a:solidFill>
                  <a:schemeClr val="tx1"/>
                </a:solidFill>
                <a:effectLst/>
                <a:latin typeface="+mn-lt"/>
                <a:ea typeface="+mn-ea"/>
                <a:cs typeface="+mn-cs"/>
              </a:rPr>
              <a:t>firmwares</a:t>
            </a:r>
            <a:r>
              <a:rPr lang="fr-FR" sz="1200" kern="1200" dirty="0">
                <a:solidFill>
                  <a:schemeClr val="tx1"/>
                </a:solidFill>
                <a:effectLst/>
                <a:latin typeface="+mn-lt"/>
                <a:ea typeface="+mn-ea"/>
                <a:cs typeface="+mn-cs"/>
              </a:rPr>
              <a:t> souhaités sur le module WIFI.</a:t>
            </a:r>
          </a:p>
          <a:p>
            <a:pPr rtl="0"/>
            <a:endParaRPr lang="fr-FR" u="none" dirty="0">
              <a:solidFill>
                <a:schemeClr val="bg1"/>
              </a:solidFill>
            </a:endParaRP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20</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comme je l’expliquais au début de la présentation je vais détailler un plus le fonctionnement l’algorithme de slam donc algo que l’on pourrait éventuellement implémenter sur ce robot.</a:t>
            </a:r>
          </a:p>
          <a:p>
            <a:r>
              <a:rPr lang="fr-FR" dirty="0"/>
              <a:t>Comme tout les algorithmes que se basent sur des données réels on doit prendre en compte l’environnement (sols glissants….) Et si on en tient pas compte évident les résultats seront erronés .  LA SOLUTION :</a:t>
            </a:r>
          </a:p>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21</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Filtrage par fusion de capteurs donc l’idées c’est de récupérer les données brutes (donc par rapport a ce qu’on a commencer a mettre en place ce sera les </a:t>
            </a:r>
            <a:r>
              <a:rPr lang="fr-FR" dirty="0" err="1"/>
              <a:t>donnees</a:t>
            </a:r>
            <a:r>
              <a:rPr lang="fr-FR" dirty="0"/>
              <a:t> envoyées via wifi)</a:t>
            </a:r>
          </a:p>
          <a:p>
            <a:r>
              <a:rPr lang="fr-FR" dirty="0"/>
              <a:t>Et on va avec des calculs d’incertitudes etc.. Je rentre pas dans les détails; prévoir une supposée position par rapport à  ces données et a la position actuelle … boucle perception </a:t>
            </a:r>
            <a:r>
              <a:rPr lang="fr-FR" dirty="0" err="1"/>
              <a:t>decision</a:t>
            </a:r>
            <a:r>
              <a:rPr lang="fr-FR" dirty="0"/>
              <a:t> action et l’avantage c’est notamment que l’on a pas besoin de connaitre toute la carte au début. Il va la construire en temps réelle.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22</a:t>
            </a:fld>
            <a:endParaRPr lang="fr-FR" noProof="0" dirty="0"/>
          </a:p>
        </p:txBody>
      </p:sp>
    </p:spTree>
    <p:extLst>
      <p:ext uri="{BB962C8B-B14F-4D97-AF65-F5344CB8AC3E}">
        <p14:creationId xmlns:p14="http://schemas.microsoft.com/office/powerpoint/2010/main" val="2334472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conclure on a un robot détecteur d’obstacle fonctionnel après on a eu quelques mauvaises surprises au niveau des </a:t>
            </a:r>
            <a:r>
              <a:rPr lang="fr-FR" dirty="0" err="1"/>
              <a:t>implementations</a:t>
            </a:r>
            <a:r>
              <a:rPr lang="fr-FR" dirty="0"/>
              <a:t> on bien vu la différence entre la théorie et la pratique sans laquelle certaines fonctionnalités aurait pu être approfondies.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25</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10</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1800" dirty="0">
                <a:solidFill>
                  <a:schemeClr val="bg2"/>
                </a:solidFill>
              </a:rPr>
              <a:t>Avance</a:t>
            </a:r>
          </a:p>
          <a:p>
            <a:pPr rtl="0"/>
            <a:r>
              <a:rPr lang="fr-FR" sz="1800" dirty="0">
                <a:solidFill>
                  <a:schemeClr val="bg2"/>
                </a:solidFill>
              </a:rPr>
              <a:t>Évite les obstacles</a:t>
            </a:r>
          </a:p>
          <a:p>
            <a:pPr rtl="0"/>
            <a:r>
              <a:rPr lang="fr-FR" sz="18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28350" y="5863480"/>
            <a:ext cx="440557" cy="298243"/>
          </a:xfrm>
        </p:spPr>
        <p:txBody>
          <a:bodyPr rtlCol="0"/>
          <a:lstStyle/>
          <a:p>
            <a:fld id="{8D581BC7-E183-40DB-AC97-C19EA4EB8894}" type="slidenum">
              <a:rPr lang="fr-FR" b="1" i="1"/>
              <a:pPr/>
              <a:t>11</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12</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pic>
        <p:nvPicPr>
          <p:cNvPr id="7" name="Image 6" descr="Une image contenant texte, carte&#10;&#10;Description générée avec un niveau de confiance très élevé">
            <a:extLst>
              <a:ext uri="{FF2B5EF4-FFF2-40B4-BE49-F238E27FC236}">
                <a16:creationId xmlns:a16="http://schemas.microsoft.com/office/drawing/2014/main" id="{BEF225D8-0E0A-49E9-B8C8-D1C5A6E227A7}"/>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FC9E5E-C16C-4D72-BAF5-20C18DF684AF}"/>
              </a:ext>
            </a:extLst>
          </p:cNvPr>
          <p:cNvSpPr/>
          <p:nvPr/>
        </p:nvSpPr>
        <p:spPr>
          <a:xfrm>
            <a:off x="1962912" y="0"/>
            <a:ext cx="6632448" cy="6858000"/>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pic>
        <p:nvPicPr>
          <p:cNvPr id="3" name="Image 2" descr="Une image contenant texte, carte&#10;&#10;Description générée avec un niveau de confiance très élevé">
            <a:extLst>
              <a:ext uri="{FF2B5EF4-FFF2-40B4-BE49-F238E27FC236}">
                <a16:creationId xmlns:a16="http://schemas.microsoft.com/office/drawing/2014/main" id="{3EF969C7-6BD2-406D-A50C-17081881D02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67712" y="0"/>
            <a:ext cx="5998464" cy="6858000"/>
          </a:xfrm>
          <a:prstGeom prst="rect">
            <a:avLst/>
          </a:prstGeom>
        </p:spPr>
      </p:pic>
    </p:spTree>
    <p:extLst>
      <p:ext uri="{BB962C8B-B14F-4D97-AF65-F5344CB8AC3E}">
        <p14:creationId xmlns:p14="http://schemas.microsoft.com/office/powerpoint/2010/main" val="377882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18445" y="5864416"/>
            <a:ext cx="448284" cy="297307"/>
          </a:xfrm>
        </p:spPr>
        <p:txBody>
          <a:bodyPr rtlCol="0"/>
          <a:lstStyle/>
          <a:p>
            <a:fld id="{8D581BC7-E183-40DB-AC97-C19EA4EB8894}" type="slidenum">
              <a:rPr lang="fr-FR" b="1" i="1"/>
              <a:pPr/>
              <a:t>14</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a:t>
            </a:r>
          </a:p>
          <a:p>
            <a:endParaRPr lang="fr-FR" dirty="0"/>
          </a:p>
        </p:txBody>
      </p:sp>
      <p:pic>
        <p:nvPicPr>
          <p:cNvPr id="14" name="Image 13" descr="Une image contenant texte, carte&#10;&#10;Description générée avec un niveau de confiance très élevé">
            <a:extLst>
              <a:ext uri="{FF2B5EF4-FFF2-40B4-BE49-F238E27FC236}">
                <a16:creationId xmlns:a16="http://schemas.microsoft.com/office/drawing/2014/main" id="{4F170EDA-BA43-471A-AD6D-4785AD4AFA79}"/>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290401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06252" y="5868226"/>
            <a:ext cx="477134" cy="297307"/>
          </a:xfrm>
        </p:spPr>
        <p:txBody>
          <a:bodyPr rtlCol="0"/>
          <a:lstStyle/>
          <a:p>
            <a:fld id="{8D581BC7-E183-40DB-AC97-C19EA4EB8894}" type="slidenum">
              <a:rPr lang="fr-FR" b="1" i="1"/>
              <a:pPr/>
              <a:t>15</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16</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18</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98611" cy="569086"/>
          </a:xfrm>
        </p:spPr>
        <p:txBody>
          <a:bodyPr rtlCol="0">
            <a:normAutofit fontScale="90000"/>
          </a:bodyPr>
          <a:lstStyle/>
          <a:p>
            <a:pPr rtl="0"/>
            <a:r>
              <a:rPr lang="fr-FR" dirty="0"/>
              <a:t>ENVOIE DE DONNEES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19</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4" y="2349554"/>
            <a:ext cx="367983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MODULE Wifi ESP8266</a:t>
            </a:r>
            <a:endParaRPr lang="fr-FR" b="1" dirty="0">
              <a:solidFill>
                <a:schemeClr val="bg2"/>
              </a:solidFill>
              <a:latin typeface="+mj-lt"/>
            </a:endParaRP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918571" y="3092143"/>
            <a:ext cx="4182610" cy="240398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Envoie de données par requêtes HTTP</a:t>
            </a:r>
          </a:p>
        </p:txBody>
      </p:sp>
      <p:pic>
        <p:nvPicPr>
          <p:cNvPr id="13" name="Image 12" descr="Une image contenant équipement électronique, circuit&#10;&#10;Description générée avec un niveau de confiance très élevé">
            <a:extLst>
              <a:ext uri="{FF2B5EF4-FFF2-40B4-BE49-F238E27FC236}">
                <a16:creationId xmlns:a16="http://schemas.microsoft.com/office/drawing/2014/main" id="{85CCDA66-C748-46FF-A166-C2102A9A2D0C}"/>
              </a:ext>
            </a:extLst>
          </p:cNvPr>
          <p:cNvPicPr>
            <a:picLocks noChangeAspect="1"/>
          </p:cNvPicPr>
          <p:nvPr/>
        </p:nvPicPr>
        <p:blipFill>
          <a:blip r:embed="rId3"/>
          <a:stretch>
            <a:fillRect/>
          </a:stretch>
        </p:blipFill>
        <p:spPr>
          <a:xfrm>
            <a:off x="7090821" y="2271079"/>
            <a:ext cx="3177744" cy="3177744"/>
          </a:xfrm>
          <a:prstGeom prst="rect">
            <a:avLst/>
          </a:prstGeom>
        </p:spPr>
      </p:pic>
    </p:spTree>
    <p:extLst>
      <p:ext uri="{BB962C8B-B14F-4D97-AF65-F5344CB8AC3E}">
        <p14:creationId xmlns:p14="http://schemas.microsoft.com/office/powerpoint/2010/main" val="149020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t>2</a:t>
            </a:fld>
            <a:r>
              <a:rPr lang="fr-FR" b="1" i="1" dirty="0"/>
              <a:t> / 25</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solidFill>
                  <a:schemeClr val="bg2"/>
                </a:solidFill>
              </a:rPr>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a:bodyPr>
          <a:lstStyle/>
          <a:p>
            <a:r>
              <a:rPr lang="fr-FR" dirty="0"/>
              <a:t>ENVOIE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15142" y="5868226"/>
            <a:ext cx="476117" cy="297307"/>
          </a:xfrm>
        </p:spPr>
        <p:txBody>
          <a:bodyPr rtlCol="0"/>
          <a:lstStyle/>
          <a:p>
            <a:pPr rtl="0"/>
            <a:fld id="{8D581BC7-E183-40DB-AC97-C19EA4EB8894}" type="slidenum">
              <a:rPr lang="fr-FR" b="1" i="1"/>
              <a:t>20</a:t>
            </a:fld>
            <a:r>
              <a:rPr lang="fr-FR" b="1" i="1" dirty="0"/>
              <a:t> / 25</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solidFill>
                  <a:schemeClr val="bg2"/>
                </a:solidFill>
              </a:rPr>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a:xfrm>
            <a:off x="831851" y="3390116"/>
            <a:ext cx="4817836" cy="2248846"/>
          </a:xfrm>
        </p:spPr>
        <p:txBody>
          <a:bodyPr/>
          <a:lstStyle/>
          <a:p>
            <a:r>
              <a:rPr lang="fr-FR" sz="2000" dirty="0">
                <a:solidFill>
                  <a:schemeClr val="bg2"/>
                </a:solidFill>
              </a:rPr>
              <a:t>Réception mais pas de traitement</a:t>
            </a:r>
          </a:p>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a:xfrm>
            <a:off x="6098826" y="3390116"/>
            <a:ext cx="5311245" cy="2248846"/>
          </a:xfrm>
        </p:spPr>
        <p:txBody>
          <a:bodyPr>
            <a:normAutofit/>
          </a:bodyPr>
          <a:lstStyle/>
          <a:p>
            <a:r>
              <a:rPr lang="fr-FR" sz="2000" dirty="0">
                <a:solidFill>
                  <a:schemeClr val="bg2"/>
                </a:solidFill>
              </a:rPr>
              <a:t>Changer de module WIFI	</a:t>
            </a:r>
          </a:p>
          <a:p>
            <a:r>
              <a:rPr lang="fr-FR" sz="2000" dirty="0">
                <a:solidFill>
                  <a:schemeClr val="bg2"/>
                </a:solidFill>
              </a:rPr>
              <a:t>Passer par un module UART (</a:t>
            </a:r>
            <a:r>
              <a:rPr lang="fr-FR" sz="2000" i="1" dirty="0">
                <a:solidFill>
                  <a:schemeClr val="bg2"/>
                </a:solidFill>
              </a:rPr>
              <a:t>Universal </a:t>
            </a:r>
            <a:r>
              <a:rPr lang="fr-FR" sz="2000" i="1" dirty="0" err="1">
                <a:solidFill>
                  <a:schemeClr val="bg2"/>
                </a:solidFill>
              </a:rPr>
              <a:t>Asynchronous</a:t>
            </a:r>
            <a:r>
              <a:rPr lang="fr-FR" sz="2000" i="1" dirty="0">
                <a:solidFill>
                  <a:schemeClr val="bg2"/>
                </a:solidFill>
              </a:rPr>
              <a:t> </a:t>
            </a:r>
            <a:r>
              <a:rPr lang="fr-FR" sz="2000" i="1" dirty="0" err="1">
                <a:solidFill>
                  <a:schemeClr val="bg2"/>
                </a:solidFill>
              </a:rPr>
              <a:t>Receiver</a:t>
            </a:r>
            <a:r>
              <a:rPr lang="fr-FR" sz="2000" i="1" dirty="0">
                <a:solidFill>
                  <a:schemeClr val="bg2"/>
                </a:solidFill>
              </a:rPr>
              <a:t> </a:t>
            </a:r>
            <a:r>
              <a:rPr lang="fr-FR" sz="2000" i="1" dirty="0" err="1">
                <a:solidFill>
                  <a:schemeClr val="bg2"/>
                </a:solidFill>
              </a:rPr>
              <a:t>Transmitter</a:t>
            </a:r>
            <a:r>
              <a:rPr lang="fr-FR" sz="2000" b="1" i="1" dirty="0">
                <a:solidFill>
                  <a:schemeClr val="bg2"/>
                </a:solidFill>
              </a:rPr>
              <a:t>)</a:t>
            </a:r>
            <a:endParaRPr lang="fr-FR" sz="2000" dirty="0">
              <a:solidFill>
                <a:schemeClr val="bg2"/>
              </a:solidFill>
            </a:endParaRP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solidFill>
                  <a:schemeClr val="bg2"/>
                </a:solidFill>
              </a:rPr>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25302" y="5868226"/>
            <a:ext cx="450717" cy="297307"/>
          </a:xfrm>
        </p:spPr>
        <p:txBody>
          <a:bodyPr/>
          <a:lstStyle/>
          <a:p>
            <a:fld id="{8D581BC7-E183-40DB-AC97-C19EA4EB8894}" type="slidenum">
              <a:rPr lang="fr-FR" b="1" i="1"/>
              <a:pPr/>
              <a:t>21</a:t>
            </a:fld>
            <a:r>
              <a:rPr lang="fr-FR" b="1" i="1" dirty="0"/>
              <a:t> / 25</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40000"/>
                    <a:lumOff val="60000"/>
                  </a:schemeClr>
                </a:solidFill>
              </a:rPr>
              <a:t>Sols glissants</a:t>
            </a:r>
          </a:p>
          <a:p>
            <a:pPr marL="742950" lvl="1" indent="-285750">
              <a:buFont typeface="Arial" panose="020B0604020202020204" pitchFamily="34" charset="0"/>
              <a:buChar char="•"/>
            </a:pPr>
            <a:r>
              <a:rPr lang="fr-FR" sz="1800" dirty="0">
                <a:solidFill>
                  <a:schemeClr val="tx1">
                    <a:lumMod val="40000"/>
                    <a:lumOff val="60000"/>
                  </a:schemeClr>
                </a:solidFill>
              </a:rPr>
              <a:t>Matériaux des obstacles</a:t>
            </a:r>
          </a:p>
          <a:p>
            <a:pPr marL="742950" lvl="1" indent="-285750">
              <a:buFont typeface="Arial" panose="020B0604020202020204" pitchFamily="34" charset="0"/>
              <a:buChar char="•"/>
            </a:pPr>
            <a:r>
              <a:rPr lang="fr-FR" sz="1800" dirty="0">
                <a:solidFill>
                  <a:schemeClr val="tx1">
                    <a:lumMod val="40000"/>
                    <a:lumOff val="60000"/>
                  </a:schemeClr>
                </a:solidFill>
              </a:rPr>
              <a:t>Qualité des capteurs</a:t>
            </a:r>
          </a:p>
          <a:p>
            <a:pPr marL="742950" lvl="1" indent="-285750">
              <a:buFont typeface="Arial" panose="020B0604020202020204" pitchFamily="34" charset="0"/>
              <a:buChar char="•"/>
            </a:pPr>
            <a:r>
              <a:rPr lang="fr-FR" sz="1800" dirty="0">
                <a:solidFill>
                  <a:schemeClr val="tx1">
                    <a:lumMod val="40000"/>
                    <a:lumOff val="6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3"/>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r>
              <a:rPr lang="fr-FR" sz="2400" dirty="0">
                <a:solidFill>
                  <a:schemeClr val="bg2"/>
                </a:solidFill>
              </a:rPr>
              <a:t> Prototype fonctionnel</a:t>
            </a:r>
          </a:p>
          <a:p>
            <a:pPr rtl="0"/>
            <a:endParaRPr lang="fr-FR" sz="2400" dirty="0">
              <a:solidFill>
                <a:schemeClr val="bg2"/>
              </a:solidFill>
            </a:endParaRPr>
          </a:p>
          <a:p>
            <a:pPr rtl="0"/>
            <a:endParaRPr lang="fr-FR" sz="2400" dirty="0">
              <a:solidFill>
                <a:schemeClr val="bg2"/>
              </a:solidFill>
            </a:endParaRPr>
          </a:p>
          <a:p>
            <a:pPr rtl="0"/>
            <a:endParaRPr lang="en-US" dirty="0">
              <a:solidFill>
                <a:schemeClr val="bg2"/>
              </a:solidFill>
            </a:endParaRPr>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07522" y="5863146"/>
            <a:ext cx="485008" cy="297307"/>
          </a:xfrm>
        </p:spPr>
        <p:txBody>
          <a:bodyPr rtlCol="0"/>
          <a:lstStyle/>
          <a:p>
            <a:pPr rtl="0"/>
            <a:fld id="{8D581BC7-E183-40DB-AC97-C19EA4EB8894}" type="slidenum">
              <a:rPr lang="en-US" b="1" i="1" smtClean="0"/>
              <a:pPr rtl="0"/>
              <a:t>23</a:t>
            </a:fld>
            <a:r>
              <a:rPr lang="en-US" b="1" i="1" dirty="0"/>
              <a:t> / 25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solidFill>
                  <a:schemeClr val="bg2"/>
                </a:solidFill>
              </a:rPr>
              <a:t>Robot explorateur M1 IFI Université de Nice Sophia-Antipolis</a:t>
            </a:r>
            <a:endParaRPr lang="en-US" b="1" i="1" dirty="0">
              <a:solidFill>
                <a:schemeClr val="bg2"/>
              </a:solidFill>
            </a:endParaRPr>
          </a:p>
        </p:txBody>
      </p:sp>
      <p:pic>
        <p:nvPicPr>
          <p:cNvPr id="9" name="Image 8">
            <a:extLst>
              <a:ext uri="{FF2B5EF4-FFF2-40B4-BE49-F238E27FC236}">
                <a16:creationId xmlns:a16="http://schemas.microsoft.com/office/drawing/2014/main" id="{C1A85AEE-996A-44E8-8B97-7FC54C8F9E4D}"/>
              </a:ext>
            </a:extLst>
          </p:cNvPr>
          <p:cNvPicPr/>
          <p:nvPr/>
        </p:nvPicPr>
        <p:blipFill rotWithShape="1">
          <a:blip r:embed="rId4" cstate="print">
            <a:extLst>
              <a:ext uri="{28A0092B-C50C-407E-A947-70E740481C1C}">
                <a14:useLocalDpi xmlns:a14="http://schemas.microsoft.com/office/drawing/2010/main" val="0"/>
              </a:ext>
            </a:extLst>
          </a:blip>
          <a:srcRect l="28464" r="32460" b="37149"/>
          <a:stretch/>
        </p:blipFill>
        <p:spPr bwMode="auto">
          <a:xfrm>
            <a:off x="8155331" y="3861960"/>
            <a:ext cx="1961515" cy="2016760"/>
          </a:xfrm>
          <a:prstGeom prst="rect">
            <a:avLst/>
          </a:prstGeom>
          <a:noFill/>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29112" y="5863146"/>
            <a:ext cx="445637" cy="297307"/>
          </a:xfrm>
        </p:spPr>
        <p:txBody>
          <a:bodyPr rtlCol="0"/>
          <a:lstStyle/>
          <a:p>
            <a:pPr rtl="0"/>
            <a:fld id="{8D581BC7-E183-40DB-AC97-C19EA4EB8894}" type="slidenum">
              <a:rPr lang="fr-FR" b="1" i="1"/>
              <a:t>25</a:t>
            </a:fld>
            <a:r>
              <a:rPr lang="fr-FR" b="1" i="1" dirty="0"/>
              <a:t> / 25</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solidFill>
                  <a:schemeClr val="bg2"/>
                </a:solidFill>
              </a:rPr>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pPr rtl="0"/>
              <a:t>4</a:t>
            </a:fld>
            <a:r>
              <a:rPr lang="fr-FR" b="1" i="1" dirty="0"/>
              <a:t> / 25</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solidFill>
                  <a:schemeClr val="bg2"/>
                </a:solidFill>
              </a:rPr>
              <a:t>Robot explorateur M1 IFI Université de Nice Sophia-Antipolis</a:t>
            </a:r>
            <a:endParaRPr lang="fr-FR" b="1" dirty="0">
              <a:solidFill>
                <a:schemeClr val="bg2"/>
              </a:solidFill>
            </a:endParaRPr>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pPr rtl="0"/>
              <a:t>5</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solidFill>
                  <a:schemeClr val="bg2"/>
                </a:solidFill>
              </a:rPr>
              <a:t>Capteurs ultrasons HC-SR04 </a:t>
            </a:r>
            <a:r>
              <a:rPr lang="fr-FR" dirty="0">
                <a:solidFill>
                  <a:schemeClr val="bg2"/>
                </a:solidFill>
              </a:rPr>
              <a:t>x</a:t>
            </a:r>
            <a:r>
              <a:rPr lang="fr-FR" sz="1800" dirty="0">
                <a:solidFill>
                  <a:schemeClr val="bg2"/>
                </a:solidFill>
              </a:rPr>
              <a:t>3</a:t>
            </a:r>
          </a:p>
          <a:p>
            <a:pPr rtl="0"/>
            <a:r>
              <a:rPr lang="fr-FR" sz="1800" dirty="0">
                <a:solidFill>
                  <a:schemeClr val="bg2"/>
                </a:solidFill>
              </a:rPr>
              <a:t>Carte Arduino Leonardo</a:t>
            </a:r>
          </a:p>
          <a:p>
            <a:pPr rtl="0"/>
            <a:r>
              <a:rPr lang="fr-FR" sz="1800" dirty="0">
                <a:solidFill>
                  <a:schemeClr val="bg2"/>
                </a:solidFill>
              </a:rPr>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pPr rtl="0"/>
              <a:t>6</a:t>
            </a:fld>
            <a:r>
              <a:rPr lang="fr-FR" b="1" i="1" dirty="0"/>
              <a:t> / 25</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pPr rtl="0"/>
            <a:r>
              <a:rPr lang="fr-FR" sz="2400" dirty="0">
                <a:solidFill>
                  <a:schemeClr val="bg2"/>
                </a:solidFill>
              </a:rPr>
              <a:t>Modification pour les capteurs</a:t>
            </a:r>
          </a:p>
          <a:p>
            <a:pPr rtl="0"/>
            <a:r>
              <a:rPr lang="fr-FR" sz="2400" dirty="0">
                <a:solidFill>
                  <a:schemeClr val="bg2"/>
                </a:solidFill>
              </a:rPr>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pPr rtl="0"/>
              <a:t>7</a:t>
            </a:fld>
            <a:r>
              <a:rPr lang="fr-FR" b="1" i="1" dirty="0"/>
              <a:t> / 25</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solidFill>
                  <a:schemeClr val="bg2"/>
                </a:solidFill>
              </a:rPr>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a:xfrm>
            <a:off x="1169960" y="5878720"/>
            <a:ext cx="3333460" cy="297307"/>
          </a:xfrm>
        </p:spPr>
        <p:txBody>
          <a:bodyPr/>
          <a:lstStyle/>
          <a:p>
            <a:pPr rtl="0"/>
            <a:r>
              <a:rPr lang="fr-FR" b="1" i="1" noProof="0" dirty="0">
                <a:solidFill>
                  <a:schemeClr val="bg2"/>
                </a:solidFill>
              </a:rPr>
              <a:t>Robot explorateur M1 IFI Université de Nice Sophia-Antipolis</a:t>
            </a:r>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r>
              <a:rPr lang="fr-FR" noProof="0" dirty="0"/>
              <a:t>/25</a:t>
            </a:r>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pPr rtl="0"/>
              <a:t>9</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1340</Words>
  <Application>Microsoft Office PowerPoint</Application>
  <PresentationFormat>Grand écran</PresentationFormat>
  <Paragraphs>274</Paragraphs>
  <Slides>25</Slides>
  <Notes>25</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25</vt:i4>
      </vt:variant>
    </vt:vector>
  </HeadingPairs>
  <TitlesOfParts>
    <vt:vector size="38"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ENVOIE DE DONNEES</vt:lpstr>
      <vt:lpstr>ENVOIE DES DONNEES</vt:lpstr>
      <vt:lpstr>PERSPECTIVES</vt:lpstr>
      <vt:lpstr>Présentation PowerPoint</vt:lpstr>
      <vt:lpstr>CONCLUSION</vt:lpstr>
      <vt:lpstr>MERCI DE VOTRE ATTENTION</vt:lpstr>
      <vt:lpstr>GESTION DE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2019-06-16T16:04:07Z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