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C9D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76837" autoAdjust="0"/>
  </p:normalViewPr>
  <p:slideViewPr>
    <p:cSldViewPr snapToGrid="0" showGuides="1">
      <p:cViewPr varScale="1">
        <p:scale>
          <a:sx n="66" d="100"/>
          <a:sy n="66" d="100"/>
        </p:scale>
        <p:origin x="360" y="5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0-4A44-95B4-77CB8AA19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E60-4A44-95B4-77CB8AA195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E60-4A44-95B4-77CB8AA19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5A420-D55F-4ADD-8F58-42B69816AA32}" type="doc">
      <dgm:prSet loTypeId="urn:microsoft.com/office/officeart/2005/8/layout/vList3" loCatId="picture" qsTypeId="urn:microsoft.com/office/officeart/2005/8/quickstyle/simple3" qsCatId="simple" csTypeId="urn:microsoft.com/office/officeart/2005/8/colors/colorful4" csCatId="colorful" phldr="1"/>
      <dgm:spPr/>
    </dgm:pt>
    <dgm:pt modelId="{207C106A-EBBF-4AF8-A16C-0EA4AFEB2C03}">
      <dgm:prSet phldrT="[Texte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059C9D"/>
        </a:solidFill>
      </dgm:spPr>
      <dgm:t>
        <a:bodyPr/>
        <a:lstStyle/>
        <a:p>
          <a:r>
            <a:rPr lang="en-GB" sz="1600" b="1" dirty="0">
              <a:solidFill>
                <a:schemeClr val="bg2"/>
              </a:solidFill>
              <a:latin typeface="+mj-lt"/>
            </a:rPr>
            <a:t>CHLOE</a:t>
          </a:r>
        </a:p>
      </dgm:t>
    </dgm:pt>
    <dgm:pt modelId="{44F3315D-CAE6-436F-AED1-F66FF58CF167}" type="parTrans" cxnId="{360BEC96-9BC9-4FDC-AD80-1A496F8668AC}">
      <dgm:prSet/>
      <dgm:spPr/>
      <dgm:t>
        <a:bodyPr/>
        <a:lstStyle/>
        <a:p>
          <a:endParaRPr lang="en-GB"/>
        </a:p>
      </dgm:t>
    </dgm:pt>
    <dgm:pt modelId="{33B56075-F317-4724-B24F-803237BCFAC8}" type="sibTrans" cxnId="{360BEC96-9BC9-4FDC-AD80-1A496F8668AC}">
      <dgm:prSet/>
      <dgm:spPr/>
      <dgm:t>
        <a:bodyPr/>
        <a:lstStyle/>
        <a:p>
          <a:endParaRPr lang="en-GB"/>
        </a:p>
      </dgm:t>
    </dgm:pt>
    <dgm:pt modelId="{3C2536CA-44DF-4FCC-823B-FCA0A131F218}">
      <dgm:prSet phldrT="[Texte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059C9D"/>
        </a:solidFill>
      </dgm:spPr>
      <dgm:t>
        <a:bodyPr/>
        <a:lstStyle/>
        <a:p>
          <a:r>
            <a:rPr lang="en-GB" sz="1600" b="1" dirty="0">
              <a:solidFill>
                <a:schemeClr val="bg2"/>
              </a:solidFill>
              <a:latin typeface="+mj-lt"/>
            </a:rPr>
            <a:t>PIERRE</a:t>
          </a:r>
        </a:p>
      </dgm:t>
    </dgm:pt>
    <dgm:pt modelId="{E88A5BB6-EB94-4E19-82A6-4BEAFA70BC1F}" type="parTrans" cxnId="{19732277-CB26-4577-BCC9-600475AD3DFA}">
      <dgm:prSet/>
      <dgm:spPr/>
      <dgm:t>
        <a:bodyPr/>
        <a:lstStyle/>
        <a:p>
          <a:endParaRPr lang="en-GB"/>
        </a:p>
      </dgm:t>
    </dgm:pt>
    <dgm:pt modelId="{357CC7C4-6756-4A1F-9410-75C1B9FF9E14}" type="sibTrans" cxnId="{19732277-CB26-4577-BCC9-600475AD3DFA}">
      <dgm:prSet/>
      <dgm:spPr/>
      <dgm:t>
        <a:bodyPr/>
        <a:lstStyle/>
        <a:p>
          <a:endParaRPr lang="en-GB"/>
        </a:p>
      </dgm:t>
    </dgm:pt>
    <dgm:pt modelId="{B3D085C2-989D-4D2A-AEAE-3A644F5D0F6C}">
      <dgm:prSet phldrT="[Texte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059C9D"/>
        </a:solidFill>
      </dgm:spPr>
      <dgm:t>
        <a:bodyPr/>
        <a:lstStyle/>
        <a:p>
          <a:r>
            <a:rPr lang="en-GB" sz="1600" b="1" dirty="0">
              <a:solidFill>
                <a:schemeClr val="bg2"/>
              </a:solidFill>
              <a:latin typeface="+mj-lt"/>
            </a:rPr>
            <a:t>YACINE</a:t>
          </a:r>
          <a:r>
            <a:rPr lang="en-GB" sz="1600" dirty="0">
              <a:solidFill>
                <a:schemeClr val="bg2"/>
              </a:solidFill>
              <a:latin typeface="+mj-lt"/>
            </a:rPr>
            <a:t> </a:t>
          </a:r>
        </a:p>
      </dgm:t>
    </dgm:pt>
    <dgm:pt modelId="{C1A7C26C-C0D2-43B5-A1FA-72C213B11580}" type="sibTrans" cxnId="{49961214-31BE-4AE7-ADF0-4DA8B45D9E3E}">
      <dgm:prSet/>
      <dgm:spPr/>
      <dgm:t>
        <a:bodyPr/>
        <a:lstStyle/>
        <a:p>
          <a:endParaRPr lang="en-GB"/>
        </a:p>
      </dgm:t>
    </dgm:pt>
    <dgm:pt modelId="{4FCE5C6A-1145-4956-A55A-13E18DCB20CC}" type="parTrans" cxnId="{49961214-31BE-4AE7-ADF0-4DA8B45D9E3E}">
      <dgm:prSet/>
      <dgm:spPr/>
      <dgm:t>
        <a:bodyPr/>
        <a:lstStyle/>
        <a:p>
          <a:endParaRPr lang="en-GB"/>
        </a:p>
      </dgm:t>
    </dgm:pt>
    <dgm:pt modelId="{09BDB0D7-1DF8-4021-B2EB-060C590F9439}" type="pres">
      <dgm:prSet presAssocID="{4315A420-D55F-4ADD-8F58-42B69816AA32}" presName="linearFlow" presStyleCnt="0">
        <dgm:presLayoutVars>
          <dgm:dir/>
          <dgm:resizeHandles val="exact"/>
        </dgm:presLayoutVars>
      </dgm:prSet>
      <dgm:spPr/>
    </dgm:pt>
    <dgm:pt modelId="{C5FA8378-411B-48D7-A7ED-6A5D8BC53035}" type="pres">
      <dgm:prSet presAssocID="{B3D085C2-989D-4D2A-AEAE-3A644F5D0F6C}" presName="composite" presStyleCnt="0"/>
      <dgm:spPr/>
    </dgm:pt>
    <dgm:pt modelId="{2F3CE5AE-DA5D-4E4D-9D79-663C30231908}" type="pres">
      <dgm:prSet presAssocID="{B3D085C2-989D-4D2A-AEAE-3A644F5D0F6C}" presName="imgShp" presStyleLbl="fgImgPlace1" presStyleIdx="0" presStyleCnt="3"/>
      <dgm:spPr/>
    </dgm:pt>
    <dgm:pt modelId="{E654F72F-7D9B-4103-A8A4-6AAC823E634C}" type="pres">
      <dgm:prSet presAssocID="{B3D085C2-989D-4D2A-AEAE-3A644F5D0F6C}" presName="txShp" presStyleLbl="node1" presStyleIdx="0" presStyleCnt="3" custScaleX="46622" custScaleY="23920">
        <dgm:presLayoutVars>
          <dgm:bulletEnabled val="1"/>
        </dgm:presLayoutVars>
      </dgm:prSet>
      <dgm:spPr/>
    </dgm:pt>
    <dgm:pt modelId="{E415642C-158C-45B0-8C47-D09D351D3387}" type="pres">
      <dgm:prSet presAssocID="{C1A7C26C-C0D2-43B5-A1FA-72C213B11580}" presName="spacing" presStyleCnt="0"/>
      <dgm:spPr/>
    </dgm:pt>
    <dgm:pt modelId="{5A9A18EE-5495-4584-A8B6-60DF49E58B66}" type="pres">
      <dgm:prSet presAssocID="{207C106A-EBBF-4AF8-A16C-0EA4AFEB2C03}" presName="composite" presStyleCnt="0"/>
      <dgm:spPr/>
    </dgm:pt>
    <dgm:pt modelId="{80570CBE-0FFF-4DD5-9D1C-93AF652C52A3}" type="pres">
      <dgm:prSet presAssocID="{207C106A-EBBF-4AF8-A16C-0EA4AFEB2C03}" presName="imgShp" presStyleLbl="fgImgPlace1" presStyleIdx="1" presStyleCnt="3"/>
      <dgm:spPr>
        <a:blipFill>
          <a:blip xmlns:r="http://schemas.openxmlformats.org/officeDocument/2006/relationships" r:embed="rId1"/>
          <a:srcRect/>
          <a:stretch>
            <a:fillRect t="-16000" b="-16000"/>
          </a:stretch>
        </a:blipFill>
      </dgm:spPr>
    </dgm:pt>
    <dgm:pt modelId="{98ACAA38-BFDB-45C1-A2EE-42AD924E2E3D}" type="pres">
      <dgm:prSet presAssocID="{207C106A-EBBF-4AF8-A16C-0EA4AFEB2C03}" presName="txShp" presStyleLbl="node1" presStyleIdx="1" presStyleCnt="3" custScaleX="46622" custScaleY="23920">
        <dgm:presLayoutVars>
          <dgm:bulletEnabled val="1"/>
        </dgm:presLayoutVars>
      </dgm:prSet>
      <dgm:spPr/>
    </dgm:pt>
    <dgm:pt modelId="{D298E653-5EB1-4350-9F77-BB18AF7B56AC}" type="pres">
      <dgm:prSet presAssocID="{33B56075-F317-4724-B24F-803237BCFAC8}" presName="spacing" presStyleCnt="0"/>
      <dgm:spPr/>
    </dgm:pt>
    <dgm:pt modelId="{CF4B863D-0291-47CE-8259-E3A98C13AA60}" type="pres">
      <dgm:prSet presAssocID="{3C2536CA-44DF-4FCC-823B-FCA0A131F218}" presName="composite" presStyleCnt="0"/>
      <dgm:spPr/>
    </dgm:pt>
    <dgm:pt modelId="{71E21759-45B6-434F-B780-536CEE658AC2}" type="pres">
      <dgm:prSet presAssocID="{3C2536CA-44DF-4FCC-823B-FCA0A131F218}" presName="imgShp" presStyleLbl="fgImgPlace1" presStyleIdx="2" presStyleCnt="3"/>
      <dgm:spPr/>
    </dgm:pt>
    <dgm:pt modelId="{A0E9E07E-567C-4621-A6EC-2746FFA3B37E}" type="pres">
      <dgm:prSet presAssocID="{3C2536CA-44DF-4FCC-823B-FCA0A131F218}" presName="txShp" presStyleLbl="node1" presStyleIdx="2" presStyleCnt="3" custScaleX="46622" custScaleY="23920">
        <dgm:presLayoutVars>
          <dgm:bulletEnabled val="1"/>
        </dgm:presLayoutVars>
      </dgm:prSet>
      <dgm:spPr/>
    </dgm:pt>
  </dgm:ptLst>
  <dgm:cxnLst>
    <dgm:cxn modelId="{49961214-31BE-4AE7-ADF0-4DA8B45D9E3E}" srcId="{4315A420-D55F-4ADD-8F58-42B69816AA32}" destId="{B3D085C2-989D-4D2A-AEAE-3A644F5D0F6C}" srcOrd="0" destOrd="0" parTransId="{4FCE5C6A-1145-4956-A55A-13E18DCB20CC}" sibTransId="{C1A7C26C-C0D2-43B5-A1FA-72C213B11580}"/>
    <dgm:cxn modelId="{09953B1E-63E2-43BA-AF94-87522B6EE760}" type="presOf" srcId="{3C2536CA-44DF-4FCC-823B-FCA0A131F218}" destId="{A0E9E07E-567C-4621-A6EC-2746FFA3B37E}" srcOrd="0" destOrd="0" presId="urn:microsoft.com/office/officeart/2005/8/layout/vList3"/>
    <dgm:cxn modelId="{16975F67-2280-4578-B8D9-DAE8F203A799}" type="presOf" srcId="{4315A420-D55F-4ADD-8F58-42B69816AA32}" destId="{09BDB0D7-1DF8-4021-B2EB-060C590F9439}" srcOrd="0" destOrd="0" presId="urn:microsoft.com/office/officeart/2005/8/layout/vList3"/>
    <dgm:cxn modelId="{19732277-CB26-4577-BCC9-600475AD3DFA}" srcId="{4315A420-D55F-4ADD-8F58-42B69816AA32}" destId="{3C2536CA-44DF-4FCC-823B-FCA0A131F218}" srcOrd="2" destOrd="0" parTransId="{E88A5BB6-EB94-4E19-82A6-4BEAFA70BC1F}" sibTransId="{357CC7C4-6756-4A1F-9410-75C1B9FF9E14}"/>
    <dgm:cxn modelId="{2A270080-907D-49AC-9700-8882D38F3518}" type="presOf" srcId="{B3D085C2-989D-4D2A-AEAE-3A644F5D0F6C}" destId="{E654F72F-7D9B-4103-A8A4-6AAC823E634C}" srcOrd="0" destOrd="0" presId="urn:microsoft.com/office/officeart/2005/8/layout/vList3"/>
    <dgm:cxn modelId="{360BEC96-9BC9-4FDC-AD80-1A496F8668AC}" srcId="{4315A420-D55F-4ADD-8F58-42B69816AA32}" destId="{207C106A-EBBF-4AF8-A16C-0EA4AFEB2C03}" srcOrd="1" destOrd="0" parTransId="{44F3315D-CAE6-436F-AED1-F66FF58CF167}" sibTransId="{33B56075-F317-4724-B24F-803237BCFAC8}"/>
    <dgm:cxn modelId="{AB6021CB-1360-4067-A5C8-DE06D9FFF4EF}" type="presOf" srcId="{207C106A-EBBF-4AF8-A16C-0EA4AFEB2C03}" destId="{98ACAA38-BFDB-45C1-A2EE-42AD924E2E3D}" srcOrd="0" destOrd="0" presId="urn:microsoft.com/office/officeart/2005/8/layout/vList3"/>
    <dgm:cxn modelId="{15918862-EC67-4F31-B988-697AB1539E47}" type="presParOf" srcId="{09BDB0D7-1DF8-4021-B2EB-060C590F9439}" destId="{C5FA8378-411B-48D7-A7ED-6A5D8BC53035}" srcOrd="0" destOrd="0" presId="urn:microsoft.com/office/officeart/2005/8/layout/vList3"/>
    <dgm:cxn modelId="{FD0CFA5A-E161-4A6D-A767-DABADA0E79D9}" type="presParOf" srcId="{C5FA8378-411B-48D7-A7ED-6A5D8BC53035}" destId="{2F3CE5AE-DA5D-4E4D-9D79-663C30231908}" srcOrd="0" destOrd="0" presId="urn:microsoft.com/office/officeart/2005/8/layout/vList3"/>
    <dgm:cxn modelId="{427D70ED-039B-42C4-B921-D6472B76E1D7}" type="presParOf" srcId="{C5FA8378-411B-48D7-A7ED-6A5D8BC53035}" destId="{E654F72F-7D9B-4103-A8A4-6AAC823E634C}" srcOrd="1" destOrd="0" presId="urn:microsoft.com/office/officeart/2005/8/layout/vList3"/>
    <dgm:cxn modelId="{02D82E71-1B23-4881-AC40-5B09394EA257}" type="presParOf" srcId="{09BDB0D7-1DF8-4021-B2EB-060C590F9439}" destId="{E415642C-158C-45B0-8C47-D09D351D3387}" srcOrd="1" destOrd="0" presId="urn:microsoft.com/office/officeart/2005/8/layout/vList3"/>
    <dgm:cxn modelId="{A1319714-2B51-4717-A36F-2592BC32C712}" type="presParOf" srcId="{09BDB0D7-1DF8-4021-B2EB-060C590F9439}" destId="{5A9A18EE-5495-4584-A8B6-60DF49E58B66}" srcOrd="2" destOrd="0" presId="urn:microsoft.com/office/officeart/2005/8/layout/vList3"/>
    <dgm:cxn modelId="{61D01192-D1E8-402F-8981-9F53556EE09C}" type="presParOf" srcId="{5A9A18EE-5495-4584-A8B6-60DF49E58B66}" destId="{80570CBE-0FFF-4DD5-9D1C-93AF652C52A3}" srcOrd="0" destOrd="0" presId="urn:microsoft.com/office/officeart/2005/8/layout/vList3"/>
    <dgm:cxn modelId="{7587734C-3823-458D-876E-E08FF8733164}" type="presParOf" srcId="{5A9A18EE-5495-4584-A8B6-60DF49E58B66}" destId="{98ACAA38-BFDB-45C1-A2EE-42AD924E2E3D}" srcOrd="1" destOrd="0" presId="urn:microsoft.com/office/officeart/2005/8/layout/vList3"/>
    <dgm:cxn modelId="{33575FD7-E04E-4597-A5B0-5FC9C916A7BC}" type="presParOf" srcId="{09BDB0D7-1DF8-4021-B2EB-060C590F9439}" destId="{D298E653-5EB1-4350-9F77-BB18AF7B56AC}" srcOrd="3" destOrd="0" presId="urn:microsoft.com/office/officeart/2005/8/layout/vList3"/>
    <dgm:cxn modelId="{C68897D6-4054-4F69-AE91-74415D7B8F2E}" type="presParOf" srcId="{09BDB0D7-1DF8-4021-B2EB-060C590F9439}" destId="{CF4B863D-0291-47CE-8259-E3A98C13AA60}" srcOrd="4" destOrd="0" presId="urn:microsoft.com/office/officeart/2005/8/layout/vList3"/>
    <dgm:cxn modelId="{D5910CE1-EA78-4603-BF5A-0ADACC324651}" type="presParOf" srcId="{CF4B863D-0291-47CE-8259-E3A98C13AA60}" destId="{71E21759-45B6-434F-B780-536CEE658AC2}" srcOrd="0" destOrd="0" presId="urn:microsoft.com/office/officeart/2005/8/layout/vList3"/>
    <dgm:cxn modelId="{5A822B54-34E0-4EFF-9B69-8851AB15CEB7}" type="presParOf" srcId="{CF4B863D-0291-47CE-8259-E3A98C13AA60}" destId="{A0E9E07E-567C-4621-A6EC-2746FFA3B3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F72F-7D9B-4103-A8A4-6AAC823E634C}">
      <dsp:nvSpPr>
        <dsp:cNvPr id="0" name=""/>
        <dsp:cNvSpPr/>
      </dsp:nvSpPr>
      <dsp:spPr>
        <a:xfrm rot="10800000">
          <a:off x="2926005" y="579333"/>
          <a:ext cx="1820697" cy="362583"/>
        </a:xfrm>
        <a:prstGeom prst="homePlate">
          <a:avLst/>
        </a:prstGeom>
        <a:solidFill>
          <a:srgbClr val="059C9D"/>
        </a:solidFill>
        <a:ln w="63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84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2"/>
              </a:solidFill>
              <a:latin typeface="+mj-lt"/>
            </a:rPr>
            <a:t>YACINE</a:t>
          </a:r>
          <a:r>
            <a:rPr lang="en-GB" sz="1600" kern="1200" dirty="0">
              <a:solidFill>
                <a:schemeClr val="bg2"/>
              </a:solidFill>
              <a:latin typeface="+mj-lt"/>
            </a:rPr>
            <a:t> </a:t>
          </a:r>
        </a:p>
      </dsp:txBody>
      <dsp:txXfrm rot="10800000">
        <a:off x="3016651" y="579333"/>
        <a:ext cx="1730051" cy="362583"/>
      </dsp:txXfrm>
    </dsp:sp>
    <dsp:sp modelId="{2F3CE5AE-DA5D-4E4D-9D79-663C30231908}">
      <dsp:nvSpPr>
        <dsp:cNvPr id="0" name=""/>
        <dsp:cNvSpPr/>
      </dsp:nvSpPr>
      <dsp:spPr>
        <a:xfrm>
          <a:off x="1125828" y="2715"/>
          <a:ext cx="1515818" cy="151581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ACAA38-BFDB-45C1-A2EE-42AD924E2E3D}">
      <dsp:nvSpPr>
        <dsp:cNvPr id="0" name=""/>
        <dsp:cNvSpPr/>
      </dsp:nvSpPr>
      <dsp:spPr>
        <a:xfrm rot="10800000">
          <a:off x="2926005" y="2547634"/>
          <a:ext cx="1820697" cy="362583"/>
        </a:xfrm>
        <a:prstGeom prst="homePlate">
          <a:avLst/>
        </a:prstGeom>
        <a:solidFill>
          <a:srgbClr val="059C9D"/>
        </a:solidFill>
        <a:ln w="63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84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2"/>
              </a:solidFill>
              <a:latin typeface="+mj-lt"/>
            </a:rPr>
            <a:t>CHLOE</a:t>
          </a:r>
        </a:p>
      </dsp:txBody>
      <dsp:txXfrm rot="10800000">
        <a:off x="3016651" y="2547634"/>
        <a:ext cx="1730051" cy="362583"/>
      </dsp:txXfrm>
    </dsp:sp>
    <dsp:sp modelId="{80570CBE-0FFF-4DD5-9D1C-93AF652C52A3}">
      <dsp:nvSpPr>
        <dsp:cNvPr id="0" name=""/>
        <dsp:cNvSpPr/>
      </dsp:nvSpPr>
      <dsp:spPr>
        <a:xfrm>
          <a:off x="1125828" y="1971017"/>
          <a:ext cx="1515818" cy="15158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6000" b="-16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E9E07E-567C-4621-A6EC-2746FFA3B37E}">
      <dsp:nvSpPr>
        <dsp:cNvPr id="0" name=""/>
        <dsp:cNvSpPr/>
      </dsp:nvSpPr>
      <dsp:spPr>
        <a:xfrm rot="10800000">
          <a:off x="2926005" y="4515936"/>
          <a:ext cx="1820697" cy="362583"/>
        </a:xfrm>
        <a:prstGeom prst="homePlate">
          <a:avLst/>
        </a:prstGeom>
        <a:solidFill>
          <a:srgbClr val="059C9D"/>
        </a:solidFill>
        <a:ln w="635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684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2"/>
              </a:solidFill>
              <a:latin typeface="+mj-lt"/>
            </a:rPr>
            <a:t>PIERRE</a:t>
          </a:r>
        </a:p>
      </dsp:txBody>
      <dsp:txXfrm rot="10800000">
        <a:off x="3016651" y="4515936"/>
        <a:ext cx="1730051" cy="362583"/>
      </dsp:txXfrm>
    </dsp:sp>
    <dsp:sp modelId="{71E21759-45B6-434F-B780-536CEE658AC2}">
      <dsp:nvSpPr>
        <dsp:cNvPr id="0" name=""/>
        <dsp:cNvSpPr/>
      </dsp:nvSpPr>
      <dsp:spPr>
        <a:xfrm>
          <a:off x="1125828" y="3939318"/>
          <a:ext cx="1515818" cy="1515818"/>
        </a:xfrm>
        <a:prstGeom prst="ellipse">
          <a:avLst/>
        </a:prstGeom>
        <a:solidFill>
          <a:schemeClr val="accent4">
            <a:tint val="50000"/>
            <a:hueOff val="7338243"/>
            <a:satOff val="-9690"/>
            <a:lumOff val="-43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11/06/2019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11/06/2019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LOTFI  MACCARINELLI  MARION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jpg"/><Relationship Id="rId5" Type="http://schemas.openxmlformats.org/officeDocument/2006/relationships/image" Target="../media/image25.jpe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jpg"/><Relationship Id="rId5" Type="http://schemas.openxmlformats.org/officeDocument/2006/relationships/image" Target="../media/image28.jp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jpeg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jpe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jpe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jpg"/><Relationship Id="rId5" Type="http://schemas.openxmlformats.org/officeDocument/2006/relationships/image" Target="../media/image28.jpg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jpe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ROBOT EXPLORATEUR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058" y="4376691"/>
            <a:ext cx="9587884" cy="923277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fr-FR" dirty="0"/>
              <a:t>LOTFI – MACCARINELLI – MARION</a:t>
            </a:r>
          </a:p>
          <a:p>
            <a:pPr rtl="0">
              <a:lnSpc>
                <a:spcPct val="120000"/>
              </a:lnSpc>
            </a:pPr>
            <a:r>
              <a:rPr lang="fr-FR" sz="2000" dirty="0"/>
              <a:t>Encadrant : M. </a:t>
            </a:r>
            <a:r>
              <a:rPr lang="fr-FR" sz="2000" dirty="0" err="1"/>
              <a:t>Pelleau</a:t>
            </a:r>
            <a:endParaRPr lang="fr-FR" sz="2000" dirty="0"/>
          </a:p>
          <a:p>
            <a:pPr rtl="0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F5FAEF-9EDB-44ED-AEDE-06DE597F0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78" y="4696059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Logo d’entreprise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MODÈLE D’ENTREPRISE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3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701354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Logo d’entreprise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sz="6500" dirty="0"/>
              <a:t>12 345 €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fr-FR" sz="6500" dirty="0"/>
              <a:t>6 789 €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Logo d’entreprise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MARCHÉ</a:t>
            </a:r>
            <a:br>
              <a:rPr lang="fr-FR" dirty="0"/>
            </a:br>
            <a:r>
              <a:rPr lang="fr-FR" dirty="0"/>
              <a:t>OPPORTUNITÉ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sz="6500" dirty="0"/>
              <a:t>25 €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sz="6500" dirty="0"/>
              <a:t>50 €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443" y="2049128"/>
            <a:ext cx="2183711" cy="978408"/>
          </a:xfrm>
        </p:spPr>
        <p:txBody>
          <a:bodyPr rtlCol="0"/>
          <a:lstStyle/>
          <a:p>
            <a:pPr rtl="0"/>
            <a:r>
              <a:rPr lang="fr-FR" sz="6500" dirty="0"/>
              <a:t>100 €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Section 3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Logo d’entreprise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26571"/>
            <a:ext cx="5314072" cy="950044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CONCURRENCE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CONCURRENCE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/>
              <a:t>Plus pratique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fr-FR" dirty="0"/>
              <a:t>Moins pratique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/>
              <a:t>Plus coûteux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fr-FR" dirty="0"/>
              <a:t>Moins coûteux</a:t>
            </a:r>
          </a:p>
        </p:txBody>
      </p:sp>
      <p:sp>
        <p:nvSpPr>
          <p:cNvPr id="7" name="Espace réservé d’image 6" descr="Logo d’entreprise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Espace réservé d’image 5" descr="Logo d’entreprise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Espace réservé d’image 7" descr="Logo d’entreprise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Espace réservé d’image 17" descr="Logo d’entreprise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Logo d’entreprise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CROISSANCE</a:t>
            </a:r>
            <a:br>
              <a:rPr lang="fr-FR" dirty="0"/>
            </a:br>
            <a:r>
              <a:rPr lang="fr-FR" dirty="0"/>
              <a:t>STRATÉGIE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1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1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rtl="0"/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2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  <a:p>
            <a:pPr rtl="0"/>
            <a:r>
              <a:rPr lang="fr-FR" dirty="0"/>
              <a:t>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3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fr-FR" dirty="0"/>
              <a:t>Sous-titre de section 3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  <a:p>
            <a:pPr rtl="0"/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ÉVOLUTION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Indicateurs clés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985597222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fr-FR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COM-MANDES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BRUT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REVENUE NET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7 000 €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16 000 €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25 000 €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fr-F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Chiffre d’affaires par année</a:t>
            </a:r>
          </a:p>
        </p:txBody>
      </p:sp>
      <p:graphicFrame>
        <p:nvGraphicFramePr>
          <p:cNvPr id="12" name="Espace réservé du contenu 13" descr="Graphique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039614"/>
              </p:ext>
            </p:extLst>
          </p:nvPr>
        </p:nvGraphicFramePr>
        <p:xfrm>
          <a:off x="6521883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Logo d’entreprise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2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3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/>
              <a:t>Titre du point 4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811" y="335902"/>
            <a:ext cx="3455534" cy="94071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DONNÉES FINANCIÈRES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graphicFrame>
        <p:nvGraphicFramePr>
          <p:cNvPr id="9" name="Espace réservé du titre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70351006"/>
              </p:ext>
            </p:extLst>
          </p:nvPr>
        </p:nvGraphicFramePr>
        <p:xfrm>
          <a:off x="4430062" y="859665"/>
          <a:ext cx="6510345" cy="466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Utilisateurs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Tâches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Prix moyen par tâche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 DE L’ENTREPRISE À 15 %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Coût des produits vendus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Marge brute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DÉPENSES D’EXPLOITATION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Ventes et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5 062 500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151 200 000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Service clientèle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Développement de produit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Divers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 DES DÉPENSES D’EXPLOITATION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7 596 750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BAII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-1 968 750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-4 800 000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b="1" i="1" kern="1200" noProof="0" dirty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28 080 000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13 %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Logo d’entreprise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NOTRE</a:t>
            </a:r>
            <a:br>
              <a:rPr lang="fr-FR" dirty="0"/>
            </a:br>
            <a:r>
              <a:rPr lang="fr-FR" dirty="0"/>
              <a:t>ÉQUIPE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</a:t>
            </a:r>
            <a:br>
              <a:rPr lang="fr-FR" dirty="0"/>
            </a:br>
            <a:r>
              <a:rPr lang="fr-FR" dirty="0"/>
              <a:t>DOLOR SIT AMET, CONSECTETUER ADIPISCING ELIT. MAECENAS PORTTITOR</a:t>
            </a:r>
          </a:p>
        </p:txBody>
      </p:sp>
      <p:pic>
        <p:nvPicPr>
          <p:cNvPr id="23" name="Espace réservé d’image 22" descr="Photo du membre d’équipe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Aline</a:t>
            </a:r>
            <a:br>
              <a:rPr lang="fr-FR" dirty="0"/>
            </a:br>
            <a:r>
              <a:rPr lang="fr-FR" dirty="0"/>
              <a:t>Dupuy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5" name="Espace réservé d’image 24" descr="Photo du membre d’équipe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Héloïse</a:t>
            </a:r>
            <a:br>
              <a:rPr lang="fr-FR" dirty="0"/>
            </a:br>
            <a:r>
              <a:rPr lang="fr-FR" dirty="0"/>
              <a:t>Cartier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7" name="Espace réservé d’image 26" descr="Photo du membre d’équipe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fr-FR" dirty="0"/>
              <a:t>Jens</a:t>
            </a:r>
            <a:br>
              <a:rPr lang="fr-FR" dirty="0"/>
            </a:br>
            <a:r>
              <a:rPr lang="fr-FR" dirty="0"/>
              <a:t>Martin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0E31606-EA85-4D4A-BC3B-32DDC880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" y="1546091"/>
            <a:ext cx="6089650" cy="1091078"/>
          </a:xfrm>
        </p:spPr>
        <p:txBody>
          <a:bodyPr/>
          <a:lstStyle/>
          <a:p>
            <a:pPr algn="ctr"/>
            <a:r>
              <a:rPr lang="en-GB" sz="4800" dirty="0"/>
              <a:t>PRESENTATION</a:t>
            </a: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10BA10AD-91FD-44E6-BA37-45B83BF74A3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48" b="48"/>
          <a:stretch>
            <a:fillRect/>
          </a:stretch>
        </p:blipFill>
        <p:spPr>
          <a:xfrm>
            <a:off x="6096000" y="0"/>
            <a:ext cx="6089650" cy="6858000"/>
          </a:xfrm>
          <a:prstGeom prst="rect">
            <a:avLst/>
          </a:prstGeom>
        </p:spPr>
      </p:pic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505F0088-BAA2-4D35-8B98-80D4325C8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737082"/>
              </p:ext>
            </p:extLst>
          </p:nvPr>
        </p:nvGraphicFramePr>
        <p:xfrm>
          <a:off x="6319469" y="567094"/>
          <a:ext cx="5872531" cy="5457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94E01B-18FF-4453-8358-93F92E14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4791002" cy="297307"/>
          </a:xfrm>
        </p:spPr>
        <p:txBody>
          <a:bodyPr/>
          <a:lstStyle/>
          <a:p>
            <a:pPr rtl="0"/>
            <a:r>
              <a:rPr lang="fr-FR" noProof="0" dirty="0"/>
              <a:t>Robot explorateur M1 IFI Université de Nice Sophia-Antipolis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4B456-F83A-4232-A47A-35A7733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252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ce réservé d’image 26" descr="Logo d’entreprise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Grande diapositive d’équipe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ELIT. MAECENAS PORTTITOR</a:t>
            </a:r>
          </a:p>
        </p:txBody>
      </p:sp>
      <p:pic>
        <p:nvPicPr>
          <p:cNvPr id="29" name="Espace réservé d’image 28" descr="Photo du membre d’équi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Aline Dupuy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3" name="Espace réservé d’image 32" descr="Photo du membre d’équi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Jean Cartier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7" name="Espace réservé d’image 36" descr="Photo du membre d’équi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Jérémie Martin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1" name="Espace réservé d’image 30" descr="Photo du membre d’équi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Aline Dupuy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5" name="Espace réservé d’image 34" descr="Photo du membre d’équi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Jean Cartier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pic>
        <p:nvPicPr>
          <p:cNvPr id="39" name="Espace réservé d’image 38" descr="Photo du membre d’équi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fr-FR" dirty="0"/>
              <a:t>Jérémie Martin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-FR" dirty="0"/>
              <a:t>Fonction du membre d’équipe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Logo d’entreprise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FINANCEMENT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ELIT. MAECENAS PORTTITOR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r>
              <a:rPr lang="fr" dirty="0"/>
              <a:t>1 500 000 €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fr" dirty="0"/>
              <a:t>2 500 000 €</a:t>
            </a:r>
            <a:endParaRPr lang="en-US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/>
          <a:lstStyle/>
          <a:p>
            <a:pPr rtl="0"/>
            <a:r>
              <a:rPr lang="fr" dirty="0"/>
              <a:t>1 500 000 €</a:t>
            </a:r>
            <a:endParaRPr lang="en-US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fr"/>
              <a:t>Titre de la catégorie</a:t>
            </a:r>
            <a:endParaRPr lang="en-US" dirty="0"/>
          </a:p>
        </p:txBody>
      </p:sp>
      <p:graphicFrame>
        <p:nvGraphicFramePr>
          <p:cNvPr id="23" name="Espace réservé au graphique 22" descr="Graphique en secteurs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34462953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RÉCAPITULATIF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"/>
              <a:t>Nunc viverra imperdiet enim. Fusce est. Vivamus a tellus.</a:t>
            </a:r>
          </a:p>
          <a:p>
            <a:pPr rtl="0"/>
            <a:r>
              <a:rPr lang="fr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pPr rtl="0"/>
              <a:t>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’image 2" descr="Logo d’entreprise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59" y="1695387"/>
            <a:ext cx="4846923" cy="1091078"/>
          </a:xfrm>
        </p:spPr>
        <p:txBody>
          <a:bodyPr rtlCol="0"/>
          <a:lstStyle/>
          <a:p>
            <a:pPr rtl="0"/>
            <a:r>
              <a:rPr lang="fr-FR" sz="3800" dirty="0"/>
              <a:t>MERCI DE VOTRE ATTENTION !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David Beaulieu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Téléphone :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678-555-0134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Adresse email: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 dirty="0"/>
              <a:t>bergqvist@treyresearch.com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Site web 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http://www.treyresearch.net/</a:t>
            </a:r>
          </a:p>
        </p:txBody>
      </p:sp>
      <p:pic>
        <p:nvPicPr>
          <p:cNvPr id="15" name="Espace réservé d’image 14" descr="Forme d’arrière-plan abstraite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94F6BCB-9A49-4D05-AD88-B8806775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083FA7-9B0A-4EB0-9D31-7A401959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fr-FR" noProof="0" smtClean="0"/>
              <a:t>23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ANNEXE</a:t>
            </a:r>
          </a:p>
        </p:txBody>
      </p:sp>
      <p:pic>
        <p:nvPicPr>
          <p:cNvPr id="11" name="Espace réservé d’image 10" descr="Forme d’arrière-plan abstraite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Logo d’entreprise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TÉMOIGNAGES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fr-FR" dirty="0"/>
              <a:t>Personne 1 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2" name="Espace réservé d’image 21" descr="Photo du membre d’équi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fr-FR" dirty="0"/>
              <a:t>Personne 2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4" name="Espace réservé d’image 23" descr="Photo du membre d’équi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fr-FR" dirty="0"/>
              <a:t>Personne 3</a:t>
            </a:r>
            <a:br>
              <a:rPr lang="fr-FR" dirty="0"/>
            </a:br>
            <a:r>
              <a:rPr lang="fr-FR" dirty="0"/>
              <a:t>Nom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fr-FR" dirty="0"/>
              <a:t>Titre du client</a:t>
            </a:r>
          </a:p>
        </p:txBody>
      </p:sp>
      <p:pic>
        <p:nvPicPr>
          <p:cNvPr id="26" name="Espace réservé d’image 25" descr="Photo du membre d’équi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26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ce réservé d’image 22" descr="Forme d’arrière-plan abstraite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ce réservé d’image 20" descr="Forme d’arrière-plan abstraite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VERSION MOBILE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27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Robot explorateur M1 IFI Université de Nice Sophia-Antipolis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Personnaliser</a:t>
            </a:r>
            <a:r>
              <a:rPr lang="fr-FR" i="1" dirty="0"/>
              <a:t> </a:t>
            </a:r>
            <a:r>
              <a:rPr lang="fr-FR" dirty="0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b="1" u="sng" dirty="0"/>
              <a:t>Instructions en matière de modification du modèle et commentaires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1D638FD-D0F7-4E48-B549-9E85C122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Robot explorateur M1 IFI Université de Nice Sophia-Antipolis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381833-4511-4127-A7B4-D3D0616B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fr-FR" noProof="0" smtClean="0"/>
              <a:pPr rtl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Forme d’arrière-plan abstraite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47" y="2768859"/>
            <a:ext cx="5164085" cy="1320282"/>
          </a:xfrm>
        </p:spPr>
        <p:txBody>
          <a:bodyPr rtlCol="0"/>
          <a:lstStyle/>
          <a:p>
            <a:pPr algn="ctr" rtl="0"/>
            <a:r>
              <a:rPr lang="fr-FR" sz="4500" dirty="0"/>
              <a:t>TABLE DES MATIERES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FEA42667-3BE6-4DC2-B041-68A5114C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171" y="83975"/>
            <a:ext cx="4618957" cy="669004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INTRODUCTION</a:t>
            </a:r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TRAVAIL EFFECTUE</a:t>
            </a:r>
          </a:p>
          <a:p>
            <a:endParaRPr lang="en-GB" dirty="0">
              <a:latin typeface="+mj-lt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GB" sz="2400" b="1" dirty="0">
                <a:latin typeface="+mj-lt"/>
              </a:rPr>
              <a:t>HARDWARE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GB" sz="2400" b="1" dirty="0">
                <a:latin typeface="+mj-lt"/>
              </a:rPr>
              <a:t>SOFTWARE</a:t>
            </a:r>
          </a:p>
          <a:p>
            <a:r>
              <a:rPr lang="en-GB" dirty="0">
                <a:latin typeface="+mj-lt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PERSPECTIVES</a:t>
            </a:r>
          </a:p>
          <a:p>
            <a:endParaRPr lang="en-GB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LE SUJET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4540375" cy="292947"/>
          </a:xfrm>
        </p:spPr>
        <p:txBody>
          <a:bodyPr rtlCol="0"/>
          <a:lstStyle/>
          <a:p>
            <a:r>
              <a:rPr lang="fr-FR" b="1" i="1" dirty="0"/>
              <a:t>Robot explorateur M1 IFI Université de Nice Sophia-Antipolis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ce réservé d’image 19" descr="Forme d’arrière-plan abstraite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517787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</a:t>
            </a:r>
          </a:p>
          <a:p>
            <a:pPr rtl="0"/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8" name="Espace réservé d’image 17" descr="Forme d’arrière-plan abstraite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575660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Logo d’entreprise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itr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produit</a:t>
            </a:r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/>
              <a:t>Section 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7" name="Espace réservé d’image 6" descr="Icône de globe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fr-FR" dirty="0"/>
              <a:t>Section 2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12" name="Espace réservé d’image 11" descr="Icône de cube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fr-FR" dirty="0"/>
              <a:t>Section 3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18" name="Espace réservé d’image 17" descr="Icône de microprocesseu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fr-FR" dirty="0"/>
              <a:t>Section 4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pic>
        <p:nvPicPr>
          <p:cNvPr id="21" name="Espace réservé d’image 20" descr="Icône d’atome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679832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PRODUIT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3" name="Espace réservé d’image 12" descr="Forme d’arrière-plan abstraite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3564086" cy="29294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SÉPARATEUR</a:t>
            </a:r>
          </a:p>
        </p:txBody>
      </p:sp>
      <p:pic>
        <p:nvPicPr>
          <p:cNvPr id="22" name="Espace réservé d’image 21" descr="Forme d’arrière-plan abstraite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3135" y="5879656"/>
            <a:ext cx="3438865" cy="297307"/>
          </a:xfrm>
        </p:spPr>
        <p:txBody>
          <a:bodyPr rtlCol="0"/>
          <a:lstStyle/>
          <a:p>
            <a:pPr rtl="0"/>
            <a:r>
              <a:rPr lang="fr-FR" b="1" i="1" dirty="0"/>
              <a:t>Robot explorateur M1 IFI Université de Nice Sophia-Antipolis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de présentation argumentaire futuriste </Template>
  <TotalTime>0</TotalTime>
  <Words>2291</Words>
  <Application>Microsoft Office PowerPoint</Application>
  <PresentationFormat>Grand écran</PresentationFormat>
  <Paragraphs>382</Paragraphs>
  <Slides>28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Wingdings</vt:lpstr>
      <vt:lpstr>Thème Office</vt:lpstr>
      <vt:lpstr>ROBOT EXPLORATEUR</vt:lpstr>
      <vt:lpstr>PRESENTATION</vt:lpstr>
      <vt:lpstr>TABLE DES MATIERES</vt:lpstr>
      <vt:lpstr>LE SUJET</vt:lpstr>
      <vt:lpstr>PROBLÈME</vt:lpstr>
      <vt:lpstr>SOLUTION</vt:lpstr>
      <vt:lpstr>Diapositive de produit</vt:lpstr>
      <vt:lpstr>PRODUIT</vt:lpstr>
      <vt:lpstr>SÉPARATEUR</vt:lpstr>
      <vt:lpstr>MODÈLE D’ENTREPRISE</vt:lpstr>
      <vt:lpstr>OPPORTUNITÉ DE MARCHÉ</vt:lpstr>
      <vt:lpstr>MARCHÉ OPPORTUNITÉ</vt:lpstr>
      <vt:lpstr>DIAPOSITIVE CONCURRENCE</vt:lpstr>
      <vt:lpstr>CONCURRENCE</vt:lpstr>
      <vt:lpstr>CROISSANCE STRATÉGIE</vt:lpstr>
      <vt:lpstr>ÉVOLUTION</vt:lpstr>
      <vt:lpstr>CHRONOLOGIE</vt:lpstr>
      <vt:lpstr>DONNÉES FINANCIÈRES</vt:lpstr>
      <vt:lpstr>NOTRE ÉQUIPE</vt:lpstr>
      <vt:lpstr>Grande diapositive d’équipe</vt:lpstr>
      <vt:lpstr>FINANCEMENT</vt:lpstr>
      <vt:lpstr>RÉCAPITULATIF</vt:lpstr>
      <vt:lpstr>MERCI DE VOTRE ATTENTION !</vt:lpstr>
      <vt:lpstr>ANNEXE</vt:lpstr>
      <vt:lpstr>TÉMOIGNAGES</vt:lpstr>
      <vt:lpstr>ÉTUDE DE CAS</vt:lpstr>
      <vt:lpstr>VERSION MOBILE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2019-06-11T11:18:46Z</dcterms:created>
  <dcterms:modified xsi:type="dcterms:W3CDTF">2019-06-11T14:08:23Z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