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7"/>
  </p:notesMasterIdLst>
  <p:handoutMasterIdLst>
    <p:handoutMasterId r:id="rId28"/>
  </p:handoutMasterIdLst>
  <p:sldIdLst>
    <p:sldId id="256" r:id="rId2"/>
    <p:sldId id="273" r:id="rId3"/>
    <p:sldId id="257" r:id="rId4"/>
    <p:sldId id="258" r:id="rId5"/>
    <p:sldId id="283" r:id="rId6"/>
    <p:sldId id="259" r:id="rId7"/>
    <p:sldId id="260" r:id="rId8"/>
    <p:sldId id="290" r:id="rId9"/>
    <p:sldId id="284" r:id="rId10"/>
    <p:sldId id="261" r:id="rId11"/>
    <p:sldId id="265" r:id="rId12"/>
    <p:sldId id="286" r:id="rId13"/>
    <p:sldId id="294" r:id="rId14"/>
    <p:sldId id="295" r:id="rId15"/>
    <p:sldId id="285" r:id="rId16"/>
    <p:sldId id="291" r:id="rId17"/>
    <p:sldId id="292" r:id="rId18"/>
    <p:sldId id="293" r:id="rId19"/>
    <p:sldId id="296" r:id="rId20"/>
    <p:sldId id="267" r:id="rId21"/>
    <p:sldId id="288" r:id="rId22"/>
    <p:sldId id="289" r:id="rId23"/>
    <p:sldId id="276" r:id="rId24"/>
    <p:sldId id="272" r:id="rId25"/>
    <p:sldId id="277" r:id="rId2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90"/>
            <p14:sldId id="284"/>
            <p14:sldId id="261"/>
            <p14:sldId id="265"/>
            <p14:sldId id="286"/>
            <p14:sldId id="294"/>
            <p14:sldId id="295"/>
          </p14:sldIdLst>
        </p14:section>
        <p14:section name="Partie Yacine" id="{4AFAB4D8-2CA3-464C-9E24-B99F37584AAC}">
          <p14:sldIdLst>
            <p14:sldId id="285"/>
            <p14:sldId id="291"/>
            <p14:sldId id="292"/>
            <p14:sldId id="293"/>
            <p14:sldId id="296"/>
            <p14:sldId id="267"/>
          </p14:sldIdLst>
        </p14:section>
        <p14:section name="Partie Chloé" id="{EB8F94D2-7015-4645-8900-E646BE77F27E}">
          <p14:sldIdLst>
            <p14:sldId id="288"/>
            <p14:sldId id="289"/>
            <p14:sldId id="276"/>
            <p14:sldId id="272"/>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64757" autoAdjust="0"/>
  </p:normalViewPr>
  <p:slideViewPr>
    <p:cSldViewPr snapToGrid="0" showGuides="1">
      <p:cViewPr varScale="1">
        <p:scale>
          <a:sx n="56" d="100"/>
          <a:sy n="56" d="100"/>
        </p:scale>
        <p:origin x="1536" y="43"/>
      </p:cViewPr>
      <p:guideLst>
        <p:guide orient="horz" pos="2160"/>
        <p:guide pos="3840"/>
        <p:guide orient="horz" pos="3113"/>
      </p:guideLst>
    </p:cSldViewPr>
  </p:slideViewPr>
  <p:notesTextViewPr>
    <p:cViewPr>
      <p:scale>
        <a:sx n="200" d="100"/>
        <a:sy n="200" d="100"/>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16/06/2019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16/06/2019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ive.google.com/open?id=1KaYvbsnJH1nLz_G5G_DL3mjqdzW1SO3_"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rive.google.com/open?id=1zaU3x7JIWjptBALn8Vb3FeU2IyW26ot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les capteurs on tests qu’il détecte bien un obstacle en renvoyant la distance entre celui-ci et le robot</a:t>
            </a:r>
          </a:p>
          <a:p>
            <a:pPr rtl="0"/>
            <a:endParaRPr lang="fr-FR" dirty="0"/>
          </a:p>
          <a:p>
            <a:pPr rtl="0"/>
            <a:r>
              <a:rPr lang="fr-FR" dirty="0"/>
              <a:t>Les moteurs on vérifie que ils se lancent …. </a:t>
            </a:r>
            <a:r>
              <a:rPr lang="fr-FR" dirty="0" err="1"/>
              <a:t>Detailler</a:t>
            </a:r>
            <a:r>
              <a:rPr lang="fr-FR" dirty="0"/>
              <a:t> !!</a:t>
            </a:r>
          </a:p>
          <a:p>
            <a:pPr rtl="0"/>
            <a:endParaRPr lang="fr-FR" dirty="0"/>
          </a:p>
          <a:p>
            <a:pPr rtl="0"/>
            <a:r>
              <a:rPr lang="fr-FR" dirty="0"/>
              <a:t>Les deux ensembles : </a:t>
            </a:r>
          </a:p>
          <a:p>
            <a:pPr rtl="0"/>
            <a:r>
              <a:rPr lang="fr-FR" dirty="0"/>
              <a:t>	 problème :  Les moteurs ne fonctionnaient plus au branchement des capteurs</a:t>
            </a:r>
          </a:p>
          <a:p>
            <a:pPr rtl="0"/>
            <a:r>
              <a:rPr lang="fr-FR" dirty="0"/>
              <a:t>	Solution : on a découvert que certain pin de la carte Arduino étaient en fait des pin </a:t>
            </a:r>
            <a:r>
              <a:rPr lang="fr-FR" sz="1200" kern="1200" dirty="0">
                <a:solidFill>
                  <a:schemeClr val="tx1"/>
                </a:solidFill>
                <a:effectLst/>
                <a:latin typeface="+mn-lt"/>
                <a:ea typeface="+mn-ea"/>
                <a:cs typeface="+mn-cs"/>
              </a:rPr>
              <a:t>PWM (Pulse </a:t>
            </a:r>
            <a:r>
              <a:rPr lang="fr-FR" sz="1200" kern="1200" dirty="0" err="1">
                <a:solidFill>
                  <a:schemeClr val="tx1"/>
                </a:solidFill>
                <a:effectLst/>
                <a:latin typeface="+mn-lt"/>
                <a:ea typeface="+mn-ea"/>
                <a:cs typeface="+mn-cs"/>
              </a:rPr>
              <a:t>Width</a:t>
            </a:r>
            <a:r>
              <a:rPr lang="fr-FR" sz="1200" kern="1200" dirty="0">
                <a:solidFill>
                  <a:schemeClr val="tx1"/>
                </a:solidFill>
                <a:effectLst/>
                <a:latin typeface="+mn-lt"/>
                <a:ea typeface="+mn-ea"/>
                <a:cs typeface="+mn-cs"/>
              </a:rPr>
              <a:t> Modulation) qui permettent de moduler la </a:t>
            </a:r>
            <a:r>
              <a:rPr lang="fr-FR" sz="1200" kern="1200" dirty="0" err="1">
                <a:solidFill>
                  <a:schemeClr val="tx1"/>
                </a:solidFill>
                <a:effectLst/>
                <a:latin typeface="+mn-lt"/>
                <a:ea typeface="+mn-ea"/>
                <a:cs typeface="+mn-cs"/>
              </a:rPr>
              <a:t>frequence</a:t>
            </a:r>
            <a:r>
              <a:rPr lang="fr-FR" sz="1200" kern="1200" dirty="0">
                <a:solidFill>
                  <a:schemeClr val="tx1"/>
                </a:solidFill>
                <a:effectLst/>
                <a:latin typeface="+mn-lt"/>
                <a:ea typeface="+mn-ea"/>
                <a:cs typeface="+mn-cs"/>
              </a:rPr>
              <a:t> et posaient </a:t>
            </a:r>
            <a:r>
              <a:rPr lang="fr-FR" sz="1200" kern="1200" dirty="0" err="1">
                <a:solidFill>
                  <a:schemeClr val="tx1"/>
                </a:solidFill>
                <a:effectLst/>
                <a:latin typeface="+mn-lt"/>
                <a:ea typeface="+mn-ea"/>
                <a:cs typeface="+mn-cs"/>
              </a:rPr>
              <a:t>probleme</a:t>
            </a:r>
            <a:r>
              <a:rPr lang="fr-FR" sz="1200" kern="1200" dirty="0">
                <a:solidFill>
                  <a:schemeClr val="tx1"/>
                </a:solidFill>
                <a:effectLst/>
                <a:latin typeface="+mn-lt"/>
                <a:ea typeface="+mn-ea"/>
                <a:cs typeface="+mn-cs"/>
              </a:rPr>
              <a:t> dans notre cas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a:t>
            </a:r>
            <a:r>
              <a:rPr lang="fr-FR" dirty="0" err="1"/>
              <a:t>evite</a:t>
            </a:r>
            <a:r>
              <a:rPr lang="fr-FR" dirty="0"/>
              <a:t> les obstacles et cherche a les longer</a:t>
            </a:r>
          </a:p>
          <a:p>
            <a:pPr rtl="0"/>
            <a:endParaRPr lang="fr-FR" dirty="0"/>
          </a:p>
          <a:p>
            <a:pPr rtl="0"/>
            <a:endParaRPr lang="fr-FR" dirty="0"/>
          </a:p>
          <a:p>
            <a:pPr rtl="0"/>
            <a:r>
              <a:rPr lang="fr-FR" dirty="0">
                <a:hlinkClick r:id="rId3"/>
              </a:rPr>
              <a:t>https://drive.google.com/open?id=1KaYvbsnJH1nLz_G5G_DL3mjqdzW1SO3_</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92411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PROBLEMES : </a:t>
            </a:r>
          </a:p>
          <a:p>
            <a:pPr rt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Quand il Cherche à longer un obstacle de gauche ou droite , le robot tourne vers celui-ci pour le rejoindre donc l’obstacle sera </a:t>
            </a:r>
            <a:r>
              <a:rPr lang="fr-FR" sz="1200" dirty="0" err="1">
                <a:solidFill>
                  <a:schemeClr val="bg2"/>
                </a:solidFill>
              </a:rPr>
              <a:t>desormais</a:t>
            </a:r>
            <a:r>
              <a:rPr lang="fr-FR" sz="1200" dirty="0">
                <a:solidFill>
                  <a:schemeClr val="bg2"/>
                </a:solidFill>
              </a:rPr>
              <a:t> devant lui mais  1 fois sur 3 ne va pas détecter l’obstacle si il est devant lui;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Aussi la marche </a:t>
            </a:r>
            <a:r>
              <a:rPr lang="fr-FR" sz="1200" dirty="0" err="1">
                <a:solidFill>
                  <a:schemeClr val="bg2"/>
                </a:solidFill>
              </a:rPr>
              <a:t>arriere</a:t>
            </a:r>
            <a:r>
              <a:rPr lang="fr-FR" sz="1200" dirty="0">
                <a:solidFill>
                  <a:schemeClr val="bg2"/>
                </a:solidFill>
              </a:rPr>
              <a:t> n’est pas maitrisé de part l’absence de capteur </a:t>
            </a:r>
            <a:r>
              <a:rPr lang="fr-FR" sz="1200" dirty="0" err="1">
                <a:solidFill>
                  <a:schemeClr val="bg2"/>
                </a:solidFill>
              </a:rPr>
              <a:t>arieree</a:t>
            </a:r>
            <a:endParaRPr lang="fr-FR" sz="12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Et il ne tourne pas sur lui-même , il faut tenir compte de sa taille + une marge (pour tourner il bloque une roue et avance celle inverse à la direction voulue)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69257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fait demi tour </a:t>
            </a:r>
            <a:r>
              <a:rPr lang="fr-FR" dirty="0" err="1"/>
              <a:t>evite</a:t>
            </a:r>
            <a:r>
              <a:rPr lang="fr-FR" dirty="0"/>
              <a:t> les obstacle et peut ajuster sa trajectoire</a:t>
            </a:r>
          </a:p>
          <a:p>
            <a:pPr rtl="0"/>
            <a:endParaRPr lang="fr-FR" dirty="0"/>
          </a:p>
          <a:p>
            <a:pPr rtl="0"/>
            <a:endParaRPr lang="fr-FR" dirty="0"/>
          </a:p>
          <a:p>
            <a:pPr rtl="0"/>
            <a:r>
              <a:rPr lang="fr-FR" dirty="0">
                <a:hlinkClick r:id="rId3"/>
              </a:rPr>
              <a:t>https://drive.google.com/open?id=1zaU3x7JIWjptBALn8Vb3FeU2IyW26otV</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15</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16</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8235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Tant que la distance entre l’obstacle et le robot n’est pas inférieure à une certaine distance de sécurité alors il continue l’action de déplacement en cours.</a:t>
            </a:r>
          </a:p>
          <a:p>
            <a:pPr rtl="0"/>
            <a:endParaRPr lang="fr-FR" dirty="0"/>
          </a:p>
          <a:p>
            <a:pPr rtl="0"/>
            <a:r>
              <a:rPr lang="fr-FR" dirty="0"/>
              <a:t>	si la distance diminue pour un obstacle a gauche ou droite  et </a:t>
            </a:r>
            <a:r>
              <a:rPr lang="fr-FR" dirty="0" err="1"/>
              <a:t>tjs</a:t>
            </a:r>
            <a:r>
              <a:rPr lang="fr-FR" dirty="0"/>
              <a:t> pas d’obstacle devant alors il ne s’</a:t>
            </a:r>
            <a:r>
              <a:rPr lang="fr-FR" dirty="0" err="1"/>
              <a:t>arrete</a:t>
            </a:r>
            <a:r>
              <a:rPr lang="fr-FR" dirty="0"/>
              <a:t> pas et ajuste automatiquement sa trajectoire pour rester </a:t>
            </a:r>
            <a:r>
              <a:rPr lang="fr-FR" dirty="0" err="1"/>
              <a:t>parrallele</a:t>
            </a:r>
            <a:r>
              <a:rPr lang="fr-FR" dirty="0"/>
              <a:t> à l’obstacle</a:t>
            </a:r>
          </a:p>
          <a:p>
            <a:pPr rtl="0"/>
            <a:endParaRPr lang="fr-FR" dirty="0"/>
          </a:p>
          <a:p>
            <a:pPr rtl="0"/>
            <a:r>
              <a:rPr lang="fr-FR" dirty="0"/>
              <a:t>Si toutefois il y a un obstacle à l’avant alors le robot va s’</a:t>
            </a:r>
            <a:r>
              <a:rPr lang="fr-FR" dirty="0" err="1"/>
              <a:t>arreter</a:t>
            </a:r>
            <a:r>
              <a:rPr lang="fr-FR" dirty="0"/>
              <a:t> et analyser son environnement à gauche et droite puis prendre une décision.</a:t>
            </a:r>
          </a:p>
          <a:p>
            <a:pPr rtl="0"/>
            <a:endParaRPr lang="fr-FR" dirty="0"/>
          </a:p>
          <a:p>
            <a:pPr rtl="0"/>
            <a:endParaRPr lang="fr-FR" dirty="0"/>
          </a:p>
          <a:p>
            <a:pPr rtl="0"/>
            <a:r>
              <a:rPr lang="fr-FR" dirty="0"/>
              <a:t>Contrairement à l’autre version, le robot peut faire demi-tour et tourner sur place sans vrmt faire attention a sa taille ( tourne une roue vers l’avant et l’autre vers l’arrière)</a:t>
            </a:r>
          </a:p>
          <a:p>
            <a:pPr rtl="0"/>
            <a:r>
              <a:rPr lang="fr-FR" dirty="0"/>
              <a:t>Il ajuste sa trajectoire ce qui lui évite le risque de collision avec l’obstacle comme nous l’avons constaté avec notre première version.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19444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247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sz="1200" b="0" i="0" kern="1200" dirty="0">
                <a:solidFill>
                  <a:schemeClr val="tx1"/>
                </a:solidFill>
                <a:effectLst/>
                <a:latin typeface="+mn-lt"/>
                <a:ea typeface="+mn-ea"/>
                <a:cs typeface="+mn-cs"/>
              </a:rPr>
              <a:t>.Ici nous avons utiliser le module WIFI ESP8266 ,</a:t>
            </a:r>
          </a:p>
          <a:p>
            <a:pPr rtl="0"/>
            <a:r>
              <a:rPr lang="fr-FR" sz="1200" b="0" i="0" kern="1200" dirty="0">
                <a:solidFill>
                  <a:schemeClr val="tx1"/>
                </a:solidFill>
                <a:effectLst/>
                <a:latin typeface="+mn-lt"/>
                <a:ea typeface="+mn-ea"/>
                <a:cs typeface="+mn-cs"/>
              </a:rPr>
              <a:t>L’utilisation d’un module wifi est intéressante si nous souhaitons envoyer les données à un serveur afin de les traiter en direct comme dans notre cas pour la cartographie</a:t>
            </a:r>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19</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7712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Cependant de notre côté malgré les différents tutoriels existant le résultat à ce niveau est toujours le même pour nous, l’IDE ne détecte pas le module wifi à travers la carte Arduino.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mais nous nous rendons compte qu’au moment de l’utilisation des commandes AT sur le module ce dernier les reçoies mais ne les traites pas.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langage courant, c'est le composant utilisé pour faire la liaison entre l'ordinateur et le </a:t>
            </a:r>
            <a:r>
              <a:rPr lang="fr-FR" u="none" dirty="0">
                <a:solidFill>
                  <a:schemeClr val="bg1"/>
                </a:solidFill>
              </a:rPr>
              <a:t>port </a:t>
            </a:r>
            <a:r>
              <a:rPr lang="fr-FR" u="none" dirty="0" err="1">
                <a:solidFill>
                  <a:schemeClr val="bg1"/>
                </a:solidFill>
              </a:rPr>
              <a:t>serie</a:t>
            </a:r>
            <a:r>
              <a:rPr lang="fr-FR" u="none" dirty="0">
                <a:solidFill>
                  <a:schemeClr val="bg1"/>
                </a:solidFill>
              </a:rPr>
              <a:t>. </a:t>
            </a:r>
            <a:r>
              <a:rPr lang="fr-FR" sz="1200" kern="1200" dirty="0">
                <a:solidFill>
                  <a:schemeClr val="tx1"/>
                </a:solidFill>
                <a:effectLst/>
                <a:latin typeface="+mn-lt"/>
                <a:ea typeface="+mn-ea"/>
                <a:cs typeface="+mn-cs"/>
              </a:rPr>
              <a:t>Avoir un module UART peut aussi nous permettre d'envoyer directement les </a:t>
            </a:r>
            <a:r>
              <a:rPr lang="fr-FR" sz="1200" kern="1200" dirty="0" err="1">
                <a:solidFill>
                  <a:schemeClr val="tx1"/>
                </a:solidFill>
                <a:effectLst/>
                <a:latin typeface="+mn-lt"/>
                <a:ea typeface="+mn-ea"/>
                <a:cs typeface="+mn-cs"/>
              </a:rPr>
              <a:t>firmwares</a:t>
            </a:r>
            <a:r>
              <a:rPr lang="fr-FR" sz="1200" kern="1200" dirty="0">
                <a:solidFill>
                  <a:schemeClr val="tx1"/>
                </a:solidFill>
                <a:effectLst/>
                <a:latin typeface="+mn-lt"/>
                <a:ea typeface="+mn-ea"/>
                <a:cs typeface="+mn-cs"/>
              </a:rPr>
              <a:t> souhaités sur le module WIFI.</a:t>
            </a:r>
          </a:p>
          <a:p>
            <a:pPr rtl="0"/>
            <a:endParaRPr lang="fr-FR" u="none" dirty="0">
              <a:solidFill>
                <a:schemeClr val="bg1"/>
              </a:solidFill>
            </a:endParaRP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20</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21</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23</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24</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25</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la réalisation de ce projet on a eu 3 grosses contraintes matérielle :</a:t>
            </a:r>
          </a:p>
          <a:p>
            <a:pPr rtl="0"/>
            <a:r>
              <a:rPr lang="fr-FR" dirty="0"/>
              <a:t>	utiliser un carte Arduino Leonardo</a:t>
            </a:r>
          </a:p>
          <a:p>
            <a:pPr rtl="0"/>
            <a:r>
              <a:rPr lang="fr-FR" dirty="0"/>
              <a:t>	le capteur ultrason HC SR 04</a:t>
            </a:r>
          </a:p>
          <a:p>
            <a:pPr rtl="0"/>
            <a:r>
              <a:rPr lang="fr-FR" dirty="0"/>
              <a:t>	un kit de base pour le châssis</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La première étape fût de reproduire les pièces pour le châssis en les adaptant au nombres de capteurs et à la disposition voulu puisque que le </a:t>
            </a:r>
            <a:r>
              <a:rPr lang="fr-FR" dirty="0" err="1"/>
              <a:t>kkit</a:t>
            </a:r>
            <a:r>
              <a:rPr lang="fr-FR" dirty="0"/>
              <a:t> n’était </a:t>
            </a:r>
            <a:r>
              <a:rPr lang="fr-FR" dirty="0" err="1"/>
              <a:t>aps</a:t>
            </a:r>
            <a:r>
              <a:rPr lang="fr-FR" dirty="0"/>
              <a:t> adapté au matériel dont on disposait. C ’était une étape assez longue puisque que les mesures que l’on pouvais retranscrire sont mesuré à la main et pas précise du coup on a du redécouper certaine pièces à 3 reprises.</a:t>
            </a:r>
          </a:p>
          <a:p>
            <a:pPr rtl="0"/>
            <a:endParaRPr lang="fr-FR" dirty="0"/>
          </a:p>
          <a:p>
            <a:pPr rtl="0"/>
            <a:r>
              <a:rPr lang="fr-FR" dirty="0"/>
              <a:t>De plus le plexiglas utilisé pouvait varier d’un mm d’épaisseur ce qui nous inciter à réaliser 2 versions de certaines pièces. </a:t>
            </a:r>
          </a:p>
          <a:p>
            <a:pPr rtl="0"/>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5600" b="1" dirty="0">
                <a:latin typeface="Arial Rounded MT Bold" panose="020F0704030504030204" pitchFamily="34" charset="0"/>
              </a:rPr>
              <a:t>Diapo Masquée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8</a:t>
            </a:fld>
            <a:endParaRPr lang="fr-FR" noProof="0" dirty="0"/>
          </a:p>
        </p:txBody>
      </p:sp>
    </p:spTree>
    <p:extLst>
      <p:ext uri="{BB962C8B-B14F-4D97-AF65-F5344CB8AC3E}">
        <p14:creationId xmlns:p14="http://schemas.microsoft.com/office/powerpoint/2010/main" val="20367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KaYvbsnJH1nLz_G5G_DL3mjqdzW1SO3_"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zaU3x7JIWjptBALn8Vb3FeU2IyW26ot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25.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10.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t>LOTFI – MACCARINELLI – MARION</a:t>
            </a:r>
          </a:p>
          <a:p>
            <a:pPr rtl="0">
              <a:lnSpc>
                <a:spcPct val="120000"/>
              </a:lnSpc>
            </a:pPr>
            <a:r>
              <a:rPr lang="fr-FR" sz="2000" dirty="0"/>
              <a:t>Encadrant : M. </a:t>
            </a:r>
            <a:r>
              <a:rPr lang="fr-FR" sz="2000" dirty="0" err="1"/>
              <a:t>Pelleau</a:t>
            </a:r>
            <a:endParaRPr lang="fr-FR" sz="2000" dirty="0"/>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688980" y="5872370"/>
            <a:ext cx="508630" cy="297307"/>
          </a:xfrm>
        </p:spPr>
        <p:txBody>
          <a:bodyPr rtlCol="0"/>
          <a:lstStyle/>
          <a:p>
            <a:pPr rtl="0"/>
            <a:fld id="{8D581BC7-E183-40DB-AC97-C19EA4EB8894}" type="slidenum">
              <a:rPr lang="fr-FR" b="1" i="1"/>
              <a:pPr rtl="0"/>
              <a:t>10</a:t>
            </a:fld>
            <a:r>
              <a:rPr lang="fr-FR" b="1" i="1" dirty="0"/>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solidFill>
                  <a:schemeClr val="bg2"/>
                </a:solidFill>
              </a:rPr>
              <a:t>Robot explorateur M1 IFI Université de Nice Sophia-Antipolis</a:t>
            </a:r>
          </a:p>
        </p:txBody>
      </p:sp>
      <p:sp>
        <p:nvSpPr>
          <p:cNvPr id="5" name="Espace réservé du texte 4">
            <a:extLst>
              <a:ext uri="{FF2B5EF4-FFF2-40B4-BE49-F238E27FC236}">
                <a16:creationId xmlns:a16="http://schemas.microsoft.com/office/drawing/2014/main" id="{AC4A6321-EDB2-43FB-B183-3E4E5F6BA2B7}"/>
              </a:ext>
            </a:extLst>
          </p:cNvPr>
          <p:cNvSpPr>
            <a:spLocks noGrp="1"/>
          </p:cNvSpPr>
          <p:nvPr>
            <p:ph type="body" idx="14"/>
          </p:nvPr>
        </p:nvSpPr>
        <p:spPr>
          <a:xfrm>
            <a:off x="539515" y="4119624"/>
            <a:ext cx="3939822" cy="640080"/>
          </a:xfrm>
        </p:spPr>
        <p:txBody>
          <a:bodyPr/>
          <a:lstStyle/>
          <a:p>
            <a:pPr marL="285750" indent="-285750">
              <a:buFont typeface="Courier New" panose="02070309020205020404" pitchFamily="49" charset="0"/>
              <a:buChar char="o"/>
            </a:pPr>
            <a:r>
              <a:rPr lang="fr-FR" sz="1600" b="1" dirty="0">
                <a:solidFill>
                  <a:schemeClr val="bg2"/>
                </a:solidFill>
              </a:rPr>
              <a:t>Test fonctionnement des moteurs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5" y="2349554"/>
            <a:ext cx="2915732"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a:t>
            </a:r>
            <a:endParaRPr lang="fr-FR" b="1" dirty="0">
              <a:solidFill>
                <a:schemeClr val="bg2"/>
              </a:solidFill>
              <a:latin typeface="+mj-lt"/>
            </a:endParaRPr>
          </a:p>
        </p:txBody>
      </p:sp>
      <p:sp>
        <p:nvSpPr>
          <p:cNvPr id="10" name="Espace réservé du texte 13">
            <a:extLst>
              <a:ext uri="{FF2B5EF4-FFF2-40B4-BE49-F238E27FC236}">
                <a16:creationId xmlns:a16="http://schemas.microsoft.com/office/drawing/2014/main" id="{1D8E3CBE-33A0-42D9-BCAD-0A9DBBD52FA1}"/>
              </a:ext>
            </a:extLst>
          </p:cNvPr>
          <p:cNvSpPr txBox="1">
            <a:spLocks/>
          </p:cNvSpPr>
          <p:nvPr/>
        </p:nvSpPr>
        <p:spPr>
          <a:xfrm>
            <a:off x="539515" y="3558719"/>
            <a:ext cx="409504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MOTEURS</a:t>
            </a: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539515" y="2918639"/>
            <a:ext cx="3679831" cy="64008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600" b="1" dirty="0">
                <a:solidFill>
                  <a:schemeClr val="bg2"/>
                </a:solidFill>
              </a:rPr>
              <a:t>Test fonctionnement des capteurs </a:t>
            </a:r>
          </a:p>
        </p:txBody>
      </p:sp>
      <p:sp>
        <p:nvSpPr>
          <p:cNvPr id="12" name="Espace réservé du texte 6">
            <a:extLst>
              <a:ext uri="{FF2B5EF4-FFF2-40B4-BE49-F238E27FC236}">
                <a16:creationId xmlns:a16="http://schemas.microsoft.com/office/drawing/2014/main" id="{99CDD01B-E87E-4F89-AB51-C07A59574ECA}"/>
              </a:ext>
            </a:extLst>
          </p:cNvPr>
          <p:cNvSpPr txBox="1">
            <a:spLocks/>
          </p:cNvSpPr>
          <p:nvPr/>
        </p:nvSpPr>
        <p:spPr>
          <a:xfrm>
            <a:off x="6575991" y="2221277"/>
            <a:ext cx="4321528"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  / MOTEURS</a:t>
            </a:r>
            <a:endParaRPr lang="fr-FR" b="1" dirty="0">
              <a:solidFill>
                <a:schemeClr val="bg2"/>
              </a:solidFill>
              <a:latin typeface="+mj-lt"/>
            </a:endParaRPr>
          </a:p>
        </p:txBody>
      </p:sp>
      <p:pic>
        <p:nvPicPr>
          <p:cNvPr id="8" name="Image 7">
            <a:extLst>
              <a:ext uri="{FF2B5EF4-FFF2-40B4-BE49-F238E27FC236}">
                <a16:creationId xmlns:a16="http://schemas.microsoft.com/office/drawing/2014/main" id="{2E8E836D-B9FF-41B9-B497-6AC7D8595E62}"/>
              </a:ext>
            </a:extLst>
          </p:cNvPr>
          <p:cNvPicPr>
            <a:picLocks noChangeAspect="1"/>
          </p:cNvPicPr>
          <p:nvPr/>
        </p:nvPicPr>
        <p:blipFill>
          <a:blip r:embed="rId3"/>
          <a:stretch>
            <a:fillRect/>
          </a:stretch>
        </p:blipFill>
        <p:spPr>
          <a:xfrm>
            <a:off x="7557446" y="2800544"/>
            <a:ext cx="2394794" cy="2952362"/>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sz="1800" dirty="0">
                <a:solidFill>
                  <a:schemeClr val="bg2"/>
                </a:solidFill>
              </a:rPr>
              <a:t>Avance</a:t>
            </a:r>
          </a:p>
          <a:p>
            <a:pPr rtl="0"/>
            <a:r>
              <a:rPr lang="fr-FR" sz="1800" dirty="0">
                <a:solidFill>
                  <a:schemeClr val="bg2"/>
                </a:solidFill>
              </a:rPr>
              <a:t>Évite les obstacles</a:t>
            </a:r>
          </a:p>
          <a:p>
            <a:pPr rtl="0"/>
            <a:r>
              <a:rPr lang="fr-FR" sz="1800" dirty="0">
                <a:solidFill>
                  <a:schemeClr val="bg2"/>
                </a:solidFill>
              </a:rPr>
              <a:t>Cherche à longer les obstacles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28350" y="5863480"/>
            <a:ext cx="440557" cy="298243"/>
          </a:xfrm>
        </p:spPr>
        <p:txBody>
          <a:bodyPr rtlCol="0"/>
          <a:lstStyle/>
          <a:p>
            <a:fld id="{8D581BC7-E183-40DB-AC97-C19EA4EB8894}" type="slidenum">
              <a:rPr lang="fr-FR" b="1" i="1"/>
              <a:pPr/>
              <a:t>11</a:t>
            </a:fld>
            <a:r>
              <a:rPr lang="fr-FR" b="1" i="1" dirty="0"/>
              <a:t> / 25</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solidFill>
                  <a:schemeClr val="bg2"/>
                </a:solidFill>
              </a:rPr>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2255" y="5868226"/>
            <a:ext cx="448284" cy="297307"/>
          </a:xfrm>
        </p:spPr>
        <p:txBody>
          <a:bodyPr rtlCol="0"/>
          <a:lstStyle/>
          <a:p>
            <a:fld id="{8D581BC7-E183-40DB-AC97-C19EA4EB8894}" type="slidenum">
              <a:rPr lang="fr-FR" b="1" i="1"/>
              <a:pPr/>
              <a:t>12</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 </a:t>
            </a:r>
          </a:p>
          <a:p>
            <a:endParaRPr lang="fr-FR" dirty="0"/>
          </a:p>
        </p:txBody>
      </p:sp>
      <p:pic>
        <p:nvPicPr>
          <p:cNvPr id="7" name="Image 6" descr="Une image contenant texte, carte&#10;&#10;Description générée avec un niveau de confiance très élevé">
            <a:extLst>
              <a:ext uri="{FF2B5EF4-FFF2-40B4-BE49-F238E27FC236}">
                <a16:creationId xmlns:a16="http://schemas.microsoft.com/office/drawing/2014/main" id="{BEF225D8-0E0A-49E9-B8C8-D1C5A6E227A7}"/>
              </a:ext>
            </a:extLst>
          </p:cNvPr>
          <p:cNvPicPr>
            <a:picLocks noChangeAspect="1"/>
          </p:cNvPicPr>
          <p:nvPr/>
        </p:nvPicPr>
        <p:blipFill>
          <a:blip r:embed="rId3"/>
          <a:stretch>
            <a:fillRect/>
          </a:stretch>
        </p:blipFill>
        <p:spPr>
          <a:xfrm>
            <a:off x="3617306" y="4186953"/>
            <a:ext cx="1107978" cy="1491196"/>
          </a:xfrm>
          <a:prstGeom prst="rect">
            <a:avLst/>
          </a:prstGeom>
        </p:spPr>
      </p:pic>
    </p:spTree>
    <p:extLst>
      <p:ext uri="{BB962C8B-B14F-4D97-AF65-F5344CB8AC3E}">
        <p14:creationId xmlns:p14="http://schemas.microsoft.com/office/powerpoint/2010/main" val="39928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FC9E5E-C16C-4D72-BAF5-20C18DF684AF}"/>
              </a:ext>
            </a:extLst>
          </p:cNvPr>
          <p:cNvSpPr/>
          <p:nvPr/>
        </p:nvSpPr>
        <p:spPr>
          <a:xfrm>
            <a:off x="1962912" y="0"/>
            <a:ext cx="6632448" cy="6858000"/>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pic>
        <p:nvPicPr>
          <p:cNvPr id="3" name="Image 2" descr="Une image contenant texte, carte&#10;&#10;Description générée avec un niveau de confiance très élevé">
            <a:extLst>
              <a:ext uri="{FF2B5EF4-FFF2-40B4-BE49-F238E27FC236}">
                <a16:creationId xmlns:a16="http://schemas.microsoft.com/office/drawing/2014/main" id="{3EF969C7-6BD2-406D-A50C-17081881D02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267712" y="0"/>
            <a:ext cx="5998464" cy="6858000"/>
          </a:xfrm>
          <a:prstGeom prst="rect">
            <a:avLst/>
          </a:prstGeom>
        </p:spPr>
      </p:pic>
    </p:spTree>
    <p:extLst>
      <p:ext uri="{BB962C8B-B14F-4D97-AF65-F5344CB8AC3E}">
        <p14:creationId xmlns:p14="http://schemas.microsoft.com/office/powerpoint/2010/main" val="3778827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18445" y="5864416"/>
            <a:ext cx="448284" cy="297307"/>
          </a:xfrm>
        </p:spPr>
        <p:txBody>
          <a:bodyPr rtlCol="0"/>
          <a:lstStyle/>
          <a:p>
            <a:fld id="{8D581BC7-E183-40DB-AC97-C19EA4EB8894}" type="slidenum">
              <a:rPr lang="fr-FR" b="1" i="1"/>
              <a:pPr/>
              <a:t>14</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a:t>
            </a:r>
          </a:p>
          <a:p>
            <a:endParaRPr lang="fr-FR" dirty="0"/>
          </a:p>
        </p:txBody>
      </p:sp>
      <p:pic>
        <p:nvPicPr>
          <p:cNvPr id="14" name="Image 13" descr="Une image contenant texte, carte&#10;&#10;Description générée avec un niveau de confiance très élevé">
            <a:extLst>
              <a:ext uri="{FF2B5EF4-FFF2-40B4-BE49-F238E27FC236}">
                <a16:creationId xmlns:a16="http://schemas.microsoft.com/office/drawing/2014/main" id="{4F170EDA-BA43-471A-AD6D-4785AD4AFA79}"/>
              </a:ext>
            </a:extLst>
          </p:cNvPr>
          <p:cNvPicPr>
            <a:picLocks noChangeAspect="1"/>
          </p:cNvPicPr>
          <p:nvPr/>
        </p:nvPicPr>
        <p:blipFill>
          <a:blip r:embed="rId3"/>
          <a:stretch>
            <a:fillRect/>
          </a:stretch>
        </p:blipFill>
        <p:spPr>
          <a:xfrm>
            <a:off x="3617306" y="4186953"/>
            <a:ext cx="1107978" cy="1491196"/>
          </a:xfrm>
          <a:prstGeom prst="rect">
            <a:avLst/>
          </a:prstGeom>
        </p:spPr>
      </p:pic>
    </p:spTree>
    <p:extLst>
      <p:ext uri="{BB962C8B-B14F-4D97-AF65-F5344CB8AC3E}">
        <p14:creationId xmlns:p14="http://schemas.microsoft.com/office/powerpoint/2010/main" val="2904015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rtlCol="0">
            <a:normAutofit/>
          </a:bodyPr>
          <a:lstStyle/>
          <a:p>
            <a:pPr rtl="0"/>
            <a:r>
              <a:rPr lang="fr-FR" sz="2000" dirty="0">
                <a:solidFill>
                  <a:schemeClr val="bg2"/>
                </a:solidFill>
              </a:rPr>
              <a:t>Avance / demi-tour </a:t>
            </a:r>
          </a:p>
          <a:p>
            <a:pPr rtl="0"/>
            <a:r>
              <a:rPr lang="fr-FR" sz="2000" dirty="0">
                <a:solidFill>
                  <a:schemeClr val="bg2"/>
                </a:solidFill>
              </a:rPr>
              <a:t>Évite les obstacles</a:t>
            </a:r>
          </a:p>
          <a:p>
            <a:pPr rtl="0"/>
            <a:r>
              <a:rPr lang="fr-FR" sz="2000" dirty="0">
                <a:solidFill>
                  <a:schemeClr val="bg2"/>
                </a:solidFill>
              </a:rPr>
              <a:t>Ajuste sa trajectoire</a:t>
            </a:r>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06252" y="5868226"/>
            <a:ext cx="477134" cy="297307"/>
          </a:xfrm>
        </p:spPr>
        <p:txBody>
          <a:bodyPr rtlCol="0"/>
          <a:lstStyle/>
          <a:p>
            <a:fld id="{8D581BC7-E183-40DB-AC97-C19EA4EB8894}" type="slidenum">
              <a:rPr lang="fr-FR" b="1" i="1"/>
              <a:pPr/>
              <a:t>15</a:t>
            </a:fld>
            <a:r>
              <a:rPr lang="fr-FR" b="1" i="1" dirty="0"/>
              <a:t> / 25</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solidFill>
                  <a:schemeClr val="bg2"/>
                </a:solidFill>
              </a:rPr>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126648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0223" y="5868226"/>
            <a:ext cx="448284" cy="297307"/>
          </a:xfrm>
        </p:spPr>
        <p:txBody>
          <a:bodyPr rtlCol="0"/>
          <a:lstStyle/>
          <a:p>
            <a:fld id="{8D581BC7-E183-40DB-AC97-C19EA4EB8894}" type="slidenum">
              <a:rPr lang="fr-FR" b="1" i="1"/>
              <a:pPr/>
              <a:t>16</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388859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r>
              <a:rPr lang="fr-FR" dirty="0"/>
              <a:t>marche arrière non maîtrisée </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169960" y="1473742"/>
            <a:ext cx="8600342" cy="4338565"/>
          </a:xfrm>
          <a:prstGeom prst="rect">
            <a:avLst/>
          </a:prstGeom>
        </p:spPr>
      </p:pic>
    </p:spTree>
    <p:extLst>
      <p:ext uri="{BB962C8B-B14F-4D97-AF65-F5344CB8AC3E}">
        <p14:creationId xmlns:p14="http://schemas.microsoft.com/office/powerpoint/2010/main" val="3017752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0223" y="5868226"/>
            <a:ext cx="448284" cy="297307"/>
          </a:xfrm>
        </p:spPr>
        <p:txBody>
          <a:bodyPr rtlCol="0"/>
          <a:lstStyle/>
          <a:p>
            <a:fld id="{8D581BC7-E183-40DB-AC97-C19EA4EB8894}" type="slidenum">
              <a:rPr lang="fr-FR" b="1" i="1"/>
              <a:pPr/>
              <a:t>18</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1370773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98611" cy="569086"/>
          </a:xfrm>
        </p:spPr>
        <p:txBody>
          <a:bodyPr rtlCol="0">
            <a:normAutofit fontScale="90000"/>
          </a:bodyPr>
          <a:lstStyle/>
          <a:p>
            <a:pPr rtl="0"/>
            <a:r>
              <a:rPr lang="fr-FR" dirty="0"/>
              <a:t>ENVOIE DE DONNEES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688980" y="5872370"/>
            <a:ext cx="508630" cy="297307"/>
          </a:xfrm>
        </p:spPr>
        <p:txBody>
          <a:bodyPr rtlCol="0"/>
          <a:lstStyle/>
          <a:p>
            <a:pPr rtl="0"/>
            <a:fld id="{8D581BC7-E183-40DB-AC97-C19EA4EB8894}" type="slidenum">
              <a:rPr lang="fr-FR" b="1" i="1"/>
              <a:pPr rtl="0"/>
              <a:t>19</a:t>
            </a:fld>
            <a:r>
              <a:rPr lang="fr-FR" b="1" i="1" dirty="0"/>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solidFill>
                  <a:schemeClr val="bg2"/>
                </a:solidFill>
              </a:rPr>
              <a:t>Robot explorateur M1 IFI Université de Nice Sophia-Antipolis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4" y="2349554"/>
            <a:ext cx="367983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MODULE Wifi ESP8266</a:t>
            </a:r>
            <a:endParaRPr lang="fr-FR" b="1" dirty="0">
              <a:solidFill>
                <a:schemeClr val="bg2"/>
              </a:solidFill>
              <a:latin typeface="+mj-lt"/>
            </a:endParaRP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918571" y="3092143"/>
            <a:ext cx="4182610" cy="2403988"/>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600" b="1" dirty="0">
                <a:solidFill>
                  <a:schemeClr val="bg2"/>
                </a:solidFill>
              </a:rPr>
              <a:t>Envoie de données par requêtes HTTP</a:t>
            </a:r>
          </a:p>
        </p:txBody>
      </p:sp>
      <p:pic>
        <p:nvPicPr>
          <p:cNvPr id="13" name="Image 12" descr="Une image contenant équipement électronique, circuit&#10;&#10;Description générée avec un niveau de confiance très élevé">
            <a:extLst>
              <a:ext uri="{FF2B5EF4-FFF2-40B4-BE49-F238E27FC236}">
                <a16:creationId xmlns:a16="http://schemas.microsoft.com/office/drawing/2014/main" id="{85CCDA66-C748-46FF-A166-C2102A9A2D0C}"/>
              </a:ext>
            </a:extLst>
          </p:cNvPr>
          <p:cNvPicPr>
            <a:picLocks noChangeAspect="1"/>
          </p:cNvPicPr>
          <p:nvPr/>
        </p:nvPicPr>
        <p:blipFill>
          <a:blip r:embed="rId3"/>
          <a:stretch>
            <a:fillRect/>
          </a:stretch>
        </p:blipFill>
        <p:spPr>
          <a:xfrm>
            <a:off x="7090821" y="2271079"/>
            <a:ext cx="3177744" cy="3177744"/>
          </a:xfrm>
          <a:prstGeom prst="rect">
            <a:avLst/>
          </a:prstGeom>
        </p:spPr>
      </p:pic>
    </p:spTree>
    <p:extLst>
      <p:ext uri="{BB962C8B-B14F-4D97-AF65-F5344CB8AC3E}">
        <p14:creationId xmlns:p14="http://schemas.microsoft.com/office/powerpoint/2010/main" val="149020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t>2</a:t>
            </a:fld>
            <a:r>
              <a:rPr lang="fr-FR" b="1" i="1" dirty="0"/>
              <a:t> / 25</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solidFill>
                  <a:schemeClr val="bg2"/>
                </a:solidFill>
              </a:rPr>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rcRect t="6762" b="6762"/>
          <a:stretch>
            <a:fillRect/>
          </a:stretch>
        </p:blipFill>
        <p:spPr/>
      </p:pic>
      <p:pic>
        <p:nvPicPr>
          <p:cNvPr id="7" name="Espace réservé pour une image  6" descr="Une image contenant personne, homme, cravate, portant&#10;&#10;Description générée avec un niveau de confiance très élevé">
            <a:extLst>
              <a:ext uri="{FF2B5EF4-FFF2-40B4-BE49-F238E27FC236}">
                <a16:creationId xmlns:a16="http://schemas.microsoft.com/office/drawing/2014/main" id="{45CFCD9F-D9F3-47D7-95AF-147A48937D80}"/>
              </a:ext>
            </a:extLst>
          </p:cNvPr>
          <p:cNvPicPr>
            <a:picLocks noGrp="1" noChangeAspect="1"/>
          </p:cNvPicPr>
          <p:nvPr>
            <p:ph type="pic" sz="quarter" idx="34"/>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rcRect t="3874" b="3874"/>
          <a:stretch>
            <a:fillRect/>
          </a:stretch>
        </p:blipFill>
        <p:spPr/>
      </p:pic>
    </p:spTree>
    <p:extLst>
      <p:ext uri="{BB962C8B-B14F-4D97-AF65-F5344CB8AC3E}">
        <p14:creationId xmlns:p14="http://schemas.microsoft.com/office/powerpoint/2010/main" val="358137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a:bodyPr>
          <a:lstStyle/>
          <a:p>
            <a:r>
              <a:rPr lang="fr-FR" dirty="0"/>
              <a:t>ENVOIE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15142" y="5868226"/>
            <a:ext cx="476117" cy="297307"/>
          </a:xfrm>
        </p:spPr>
        <p:txBody>
          <a:bodyPr rtlCol="0"/>
          <a:lstStyle/>
          <a:p>
            <a:pPr rtl="0"/>
            <a:fld id="{8D581BC7-E183-40DB-AC97-C19EA4EB8894}" type="slidenum">
              <a:rPr lang="fr-FR" b="1" i="1"/>
              <a:t>20</a:t>
            </a:fld>
            <a:r>
              <a:rPr lang="fr-FR" b="1" i="1" dirty="0"/>
              <a:t> / 25</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solidFill>
                  <a:schemeClr val="bg2"/>
                </a:solidFill>
              </a:rPr>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r>
              <a:rPr lang="fr-FR" dirty="0"/>
              <a:t>PROBLEMES</a:t>
            </a: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r>
              <a:rPr lang="fr-FR" dirty="0"/>
              <a:t>SOLUTIONS</a:t>
            </a: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a:xfrm>
            <a:off x="831851" y="3390116"/>
            <a:ext cx="4817836" cy="2248846"/>
          </a:xfrm>
        </p:spPr>
        <p:txBody>
          <a:bodyPr/>
          <a:lstStyle/>
          <a:p>
            <a:r>
              <a:rPr lang="fr-FR" sz="2000" dirty="0">
                <a:solidFill>
                  <a:schemeClr val="bg2"/>
                </a:solidFill>
              </a:rPr>
              <a:t>Réception mais pas de traitement</a:t>
            </a:r>
          </a:p>
          <a:p>
            <a:endParaRPr lang="fr-FR" dirty="0"/>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a:xfrm>
            <a:off x="6098826" y="3390116"/>
            <a:ext cx="5311245" cy="2248846"/>
          </a:xfrm>
        </p:spPr>
        <p:txBody>
          <a:bodyPr>
            <a:normAutofit/>
          </a:bodyPr>
          <a:lstStyle/>
          <a:p>
            <a:r>
              <a:rPr lang="fr-FR" sz="2000" dirty="0">
                <a:solidFill>
                  <a:schemeClr val="bg2"/>
                </a:solidFill>
              </a:rPr>
              <a:t>Changer de module WIFI	</a:t>
            </a:r>
          </a:p>
          <a:p>
            <a:r>
              <a:rPr lang="fr-FR" sz="2000" dirty="0">
                <a:solidFill>
                  <a:schemeClr val="bg2"/>
                </a:solidFill>
              </a:rPr>
              <a:t>Passer par un module UART (</a:t>
            </a:r>
            <a:r>
              <a:rPr lang="fr-FR" sz="2000" i="1" dirty="0">
                <a:solidFill>
                  <a:schemeClr val="bg2"/>
                </a:solidFill>
              </a:rPr>
              <a:t>Universal </a:t>
            </a:r>
            <a:r>
              <a:rPr lang="fr-FR" sz="2000" i="1" dirty="0" err="1">
                <a:solidFill>
                  <a:schemeClr val="bg2"/>
                </a:solidFill>
              </a:rPr>
              <a:t>Asynchronous</a:t>
            </a:r>
            <a:r>
              <a:rPr lang="fr-FR" sz="2000" i="1" dirty="0">
                <a:solidFill>
                  <a:schemeClr val="bg2"/>
                </a:solidFill>
              </a:rPr>
              <a:t> </a:t>
            </a:r>
            <a:r>
              <a:rPr lang="fr-FR" sz="2000" i="1" dirty="0" err="1">
                <a:solidFill>
                  <a:schemeClr val="bg2"/>
                </a:solidFill>
              </a:rPr>
              <a:t>Receiver</a:t>
            </a:r>
            <a:r>
              <a:rPr lang="fr-FR" sz="2000" i="1" dirty="0">
                <a:solidFill>
                  <a:schemeClr val="bg2"/>
                </a:solidFill>
              </a:rPr>
              <a:t> </a:t>
            </a:r>
            <a:r>
              <a:rPr lang="fr-FR" sz="2000" i="1" dirty="0" err="1">
                <a:solidFill>
                  <a:schemeClr val="bg2"/>
                </a:solidFill>
              </a:rPr>
              <a:t>Transmitter</a:t>
            </a:r>
            <a:r>
              <a:rPr lang="fr-FR" sz="2000" b="1" i="1" dirty="0">
                <a:solidFill>
                  <a:schemeClr val="bg2"/>
                </a:solidFill>
              </a:rPr>
              <a:t>)</a:t>
            </a:r>
            <a:endParaRPr lang="fr-FR" sz="2000" dirty="0">
              <a:solidFill>
                <a:schemeClr val="bg2"/>
              </a:solidFill>
            </a:endParaRPr>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lstStyle/>
          <a:p>
            <a:r>
              <a:rPr lang="fr-FR" dirty="0"/>
              <a:t>Envoie des données via WIFI</a:t>
            </a:r>
          </a:p>
        </p:txBody>
      </p:sp>
    </p:spTree>
    <p:extLst>
      <p:ext uri="{BB962C8B-B14F-4D97-AF65-F5344CB8AC3E}">
        <p14:creationId xmlns:p14="http://schemas.microsoft.com/office/powerpoint/2010/main" val="26509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solidFill>
                  <a:schemeClr val="bg2"/>
                </a:solidFill>
              </a:rPr>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25302" y="5868226"/>
            <a:ext cx="450717" cy="297307"/>
          </a:xfrm>
        </p:spPr>
        <p:txBody>
          <a:bodyPr/>
          <a:lstStyle/>
          <a:p>
            <a:fld id="{8D581BC7-E183-40DB-AC97-C19EA4EB8894}" type="slidenum">
              <a:rPr lang="fr-FR" b="1" i="1"/>
              <a:pPr/>
              <a:t>21</a:t>
            </a:fld>
            <a:r>
              <a:rPr lang="fr-FR" b="1" i="1" dirty="0"/>
              <a:t> / 25</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solidFill>
                  <a:schemeClr val="bg2"/>
                </a:solidFill>
              </a:rPr>
              <a:t>L’environnement réel  :</a:t>
            </a:r>
          </a:p>
          <a:p>
            <a:pPr lvl="0"/>
            <a:endParaRPr lang="fr-FR" sz="1800" dirty="0"/>
          </a:p>
          <a:p>
            <a:pPr marL="800100" lvl="1" indent="-342900">
              <a:buFont typeface="Arial" panose="020B0604020202020204" pitchFamily="34" charset="0"/>
              <a:buChar char="•"/>
            </a:pPr>
            <a:r>
              <a:rPr lang="fr-FR" sz="1800" dirty="0">
                <a:solidFill>
                  <a:schemeClr val="tx1">
                    <a:lumMod val="40000"/>
                    <a:lumOff val="60000"/>
                  </a:schemeClr>
                </a:solidFill>
              </a:rPr>
              <a:t>Sols glissants</a:t>
            </a:r>
          </a:p>
          <a:p>
            <a:pPr marL="742950" lvl="1" indent="-285750">
              <a:buFont typeface="Arial" panose="020B0604020202020204" pitchFamily="34" charset="0"/>
              <a:buChar char="•"/>
            </a:pPr>
            <a:r>
              <a:rPr lang="fr-FR" sz="1800" dirty="0">
                <a:solidFill>
                  <a:schemeClr val="tx1">
                    <a:lumMod val="40000"/>
                    <a:lumOff val="60000"/>
                  </a:schemeClr>
                </a:solidFill>
              </a:rPr>
              <a:t>Matériaux des obstacles</a:t>
            </a:r>
          </a:p>
          <a:p>
            <a:pPr marL="742950" lvl="1" indent="-285750">
              <a:buFont typeface="Arial" panose="020B0604020202020204" pitchFamily="34" charset="0"/>
              <a:buChar char="•"/>
            </a:pPr>
            <a:r>
              <a:rPr lang="fr-FR" sz="1800" dirty="0">
                <a:solidFill>
                  <a:schemeClr val="tx1">
                    <a:lumMod val="40000"/>
                    <a:lumOff val="60000"/>
                  </a:schemeClr>
                </a:solidFill>
              </a:rPr>
              <a:t>Qualité des capteurs</a:t>
            </a:r>
          </a:p>
          <a:p>
            <a:pPr marL="742950" lvl="1" indent="-285750">
              <a:buFont typeface="Arial" panose="020B0604020202020204" pitchFamily="34" charset="0"/>
              <a:buChar char="•"/>
            </a:pPr>
            <a:r>
              <a:rPr lang="fr-FR" sz="1800" dirty="0">
                <a:solidFill>
                  <a:schemeClr val="tx1">
                    <a:lumMod val="40000"/>
                    <a:lumOff val="60000"/>
                  </a:schemeClr>
                </a:solidFill>
              </a:rPr>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Problèmes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solidFill>
                  <a:schemeClr val="bg2"/>
                </a:solidFill>
              </a:rPr>
              <a:t>Filtrage pour fusion de capteurs (FFC) ou filtre de </a:t>
            </a:r>
            <a:r>
              <a:rPr lang="fr-FR" sz="2000" dirty="0" err="1">
                <a:solidFill>
                  <a:schemeClr val="bg2"/>
                </a:solidFill>
              </a:rPr>
              <a:t>Kalman</a:t>
            </a:r>
            <a:endParaRPr lang="fr-FR" sz="2000" dirty="0">
              <a:solidFill>
                <a:schemeClr val="bg2"/>
              </a:solidFill>
            </a:endParaRPr>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2"/>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r>
              <a:rPr lang="en-US" dirty="0">
                <a:solidFill>
                  <a:schemeClr val="bg2"/>
                </a:solidFill>
              </a:rPr>
              <a:t>Prototype </a:t>
            </a:r>
            <a:r>
              <a:rPr lang="en-US" dirty="0" err="1">
                <a:solidFill>
                  <a:schemeClr val="bg2"/>
                </a:solidFill>
              </a:rPr>
              <a:t>fonctionnel</a:t>
            </a:r>
            <a:endParaRPr lang="en-US" dirty="0">
              <a:solidFill>
                <a:schemeClr val="bg2"/>
              </a:solidFill>
            </a:endParaRPr>
          </a:p>
          <a:p>
            <a:pPr rtl="0"/>
            <a:endParaRPr lang="en-US" dirty="0">
              <a:solidFill>
                <a:schemeClr val="bg2"/>
              </a:solidFill>
            </a:endParaRPr>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07522" y="5863146"/>
            <a:ext cx="485008" cy="297307"/>
          </a:xfrm>
        </p:spPr>
        <p:txBody>
          <a:bodyPr rtlCol="0"/>
          <a:lstStyle/>
          <a:p>
            <a:pPr rtl="0"/>
            <a:fld id="{8D581BC7-E183-40DB-AC97-C19EA4EB8894}" type="slidenum">
              <a:rPr lang="en-US" b="1" i="1" smtClean="0"/>
              <a:pPr rtl="0"/>
              <a:t>23</a:t>
            </a:fld>
            <a:r>
              <a:rPr lang="en-US" b="1" i="1" dirty="0"/>
              <a:t> / 25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solidFill>
                  <a:schemeClr val="bg2"/>
                </a:solidFill>
              </a:rPr>
              <a:t>Robot explorateur M1 IFI Université de Nice Sophia-Antipolis</a:t>
            </a:r>
            <a:endParaRPr lang="en-US" b="1" i="1" dirty="0">
              <a:solidFill>
                <a:schemeClr val="bg2"/>
              </a:solidFill>
            </a:endParaRPr>
          </a:p>
        </p:txBody>
      </p:sp>
    </p:spTree>
    <p:extLst>
      <p:ext uri="{BB962C8B-B14F-4D97-AF65-F5344CB8AC3E}">
        <p14:creationId xmlns:p14="http://schemas.microsoft.com/office/powerpoint/2010/main" val="20223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29112" y="5863146"/>
            <a:ext cx="445637" cy="297307"/>
          </a:xfrm>
        </p:spPr>
        <p:txBody>
          <a:bodyPr rtlCol="0"/>
          <a:lstStyle/>
          <a:p>
            <a:pPr rtl="0"/>
            <a:fld id="{8D581BC7-E183-40DB-AC97-C19EA4EB8894}" type="slidenum">
              <a:rPr lang="fr-FR" b="1" i="1"/>
              <a:t>24</a:t>
            </a:fld>
            <a:r>
              <a:rPr lang="fr-FR" b="1" i="1" dirty="0"/>
              <a:t> / 25</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solidFill>
                  <a:schemeClr val="bg2"/>
                </a:solidFill>
              </a:rPr>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1283" y="5123116"/>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4453537"/>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t>Adresses email:</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latin typeface="+mj-lt"/>
            </a:endParaRPr>
          </a:p>
          <a:p>
            <a:pPr marL="457200" indent="-457200">
              <a:buFont typeface="Wingdings" panose="05000000000000000000" pitchFamily="2" charset="2"/>
              <a:buChar char="q"/>
            </a:pPr>
            <a:r>
              <a:rPr lang="en-GB" dirty="0">
                <a:latin typeface="+mj-lt"/>
              </a:rPr>
              <a:t>INTRODUCTION</a:t>
            </a:r>
          </a:p>
          <a:p>
            <a:endParaRPr lang="en-GB" dirty="0">
              <a:latin typeface="+mj-lt"/>
            </a:endParaRPr>
          </a:p>
          <a:p>
            <a:pPr marL="457200" indent="-457200">
              <a:buFont typeface="Wingdings" panose="05000000000000000000" pitchFamily="2" charset="2"/>
              <a:buChar char="q"/>
            </a:pPr>
            <a:r>
              <a:rPr lang="en-GB" dirty="0">
                <a:latin typeface="+mj-lt"/>
              </a:rPr>
              <a:t>TRAVAIL EFFECTUE</a:t>
            </a:r>
          </a:p>
          <a:p>
            <a:endParaRPr lang="en-GB" dirty="0">
              <a:latin typeface="+mj-lt"/>
            </a:endParaRPr>
          </a:p>
          <a:p>
            <a:pPr marL="914400" lvl="1" indent="-457200" algn="l">
              <a:buFont typeface="Wingdings" panose="05000000000000000000" pitchFamily="2" charset="2"/>
              <a:buChar char="q"/>
            </a:pPr>
            <a:r>
              <a:rPr lang="en-GB" sz="2400" b="1" dirty="0">
                <a:latin typeface="+mj-lt"/>
              </a:rPr>
              <a:t>HARDWARE</a:t>
            </a:r>
          </a:p>
          <a:p>
            <a:pPr marL="914400" lvl="1" indent="-457200" algn="l">
              <a:buFont typeface="Wingdings" panose="05000000000000000000" pitchFamily="2" charset="2"/>
              <a:buChar char="q"/>
            </a:pPr>
            <a:r>
              <a:rPr lang="en-GB" sz="2400" b="1" dirty="0">
                <a:latin typeface="+mj-lt"/>
              </a:rPr>
              <a:t>SOFTWARE</a:t>
            </a:r>
          </a:p>
          <a:p>
            <a:r>
              <a:rPr lang="en-GB" dirty="0">
                <a:latin typeface="+mj-lt"/>
              </a:rPr>
              <a:t>	</a:t>
            </a:r>
          </a:p>
          <a:p>
            <a:pPr marL="457200" indent="-457200">
              <a:buFont typeface="Wingdings" panose="05000000000000000000" pitchFamily="2" charset="2"/>
              <a:buChar char="q"/>
            </a:pPr>
            <a:r>
              <a:rPr lang="en-GB" dirty="0">
                <a:latin typeface="+mj-lt"/>
              </a:rPr>
              <a:t>PERSPECTIVES</a:t>
            </a:r>
          </a:p>
          <a:p>
            <a:endParaRPr lang="en-GB" dirty="0">
              <a:latin typeface="+mj-lt"/>
            </a:endParaRPr>
          </a:p>
          <a:p>
            <a:pPr marL="457200" indent="-457200">
              <a:buFont typeface="Wingdings" panose="05000000000000000000" pitchFamily="2" charset="2"/>
              <a:buChar char="q"/>
            </a:pPr>
            <a:r>
              <a:rPr lang="en-GB" dirty="0">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pPr rtl="0"/>
              <a:t>4</a:t>
            </a:fld>
            <a:r>
              <a:rPr lang="fr-FR" b="1" i="1" dirty="0"/>
              <a:t> / 25</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solidFill>
                  <a:schemeClr val="bg2"/>
                </a:solidFill>
              </a:rPr>
              <a:t>Robot explorateur M1 IFI Université de Nice Sophia-Antipolis</a:t>
            </a:r>
            <a:endParaRPr lang="fr-FR" b="1" dirty="0">
              <a:solidFill>
                <a:schemeClr val="bg2"/>
              </a:solidFill>
            </a:endParaRPr>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latin typeface="+mj-lt"/>
              </a:rPr>
              <a:t>Algorithme</a:t>
            </a:r>
            <a:r>
              <a:rPr lang="en-GB" sz="2800" dirty="0">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latin typeface="+mj-lt"/>
              </a:rPr>
              <a:t>SLAM</a:t>
            </a:r>
          </a:p>
          <a:p>
            <a:pPr algn="ctr"/>
            <a:r>
              <a:rPr lang="fr-FR" dirty="0"/>
              <a:t>cartographie et localisation simultanée </a:t>
            </a:r>
            <a:endParaRPr lang="fr-FR" dirty="0">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pPr rtl="0"/>
              <a:t>5</a:t>
            </a:fld>
            <a:r>
              <a:rPr lang="fr-FR" b="1" i="1" dirty="0"/>
              <a:t> / 25</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 MATERIELLES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2400" dirty="0"/>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p:txBody>
          <a:bodyPr rtlCol="0"/>
          <a:lstStyle/>
          <a:p>
            <a:pPr rtl="0"/>
            <a:r>
              <a:rPr lang="fr-FR" sz="1800" dirty="0">
                <a:solidFill>
                  <a:schemeClr val="bg2"/>
                </a:solidFill>
              </a:rPr>
              <a:t>Capteurs ultrasons HC-SR04 </a:t>
            </a:r>
            <a:r>
              <a:rPr lang="fr-FR" dirty="0">
                <a:solidFill>
                  <a:schemeClr val="bg2"/>
                </a:solidFill>
              </a:rPr>
              <a:t>x</a:t>
            </a:r>
            <a:r>
              <a:rPr lang="fr-FR" sz="1800" dirty="0">
                <a:solidFill>
                  <a:schemeClr val="bg2"/>
                </a:solidFill>
              </a:rPr>
              <a:t>3</a:t>
            </a:r>
          </a:p>
          <a:p>
            <a:pPr rtl="0"/>
            <a:r>
              <a:rPr lang="fr-FR" sz="1800" dirty="0">
                <a:solidFill>
                  <a:schemeClr val="bg2"/>
                </a:solidFill>
              </a:rPr>
              <a:t>Carte Arduino Leonardo</a:t>
            </a:r>
          </a:p>
          <a:p>
            <a:pPr rtl="0"/>
            <a:r>
              <a:rPr lang="fr-FR" sz="1800" dirty="0">
                <a:solidFill>
                  <a:schemeClr val="bg2"/>
                </a:solidFill>
              </a:rPr>
              <a:t>Kit Speed pour le châssis</a:t>
            </a: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pPr rtl="0"/>
              <a:t>6</a:t>
            </a:fld>
            <a:r>
              <a:rPr lang="fr-FR" b="1" i="1" dirty="0"/>
              <a:t> / 25</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2400" dirty="0">
                <a:solidFill>
                  <a:schemeClr val="bg2"/>
                </a:solidFill>
              </a:rPr>
              <a:t>Reproduction avec </a:t>
            </a:r>
            <a:r>
              <a:rPr lang="fr-FR" sz="2400" dirty="0" err="1">
                <a:solidFill>
                  <a:schemeClr val="bg2"/>
                </a:solidFill>
              </a:rPr>
              <a:t>Inkskape</a:t>
            </a:r>
            <a:endParaRPr lang="fr-FR" sz="2400" dirty="0">
              <a:solidFill>
                <a:schemeClr val="bg2"/>
              </a:solidFill>
            </a:endParaRPr>
          </a:p>
          <a:p>
            <a:pPr rtl="0"/>
            <a:r>
              <a:rPr lang="fr-FR" sz="2400" dirty="0">
                <a:solidFill>
                  <a:schemeClr val="bg2"/>
                </a:solidFill>
              </a:rPr>
              <a:t>Modification pour les capteurs</a:t>
            </a:r>
          </a:p>
          <a:p>
            <a:pPr rtl="0"/>
            <a:r>
              <a:rPr lang="fr-FR" sz="2400" dirty="0">
                <a:solidFill>
                  <a:schemeClr val="bg2"/>
                </a:solidFill>
              </a:rPr>
              <a:t>2 épaisseurs</a:t>
            </a:r>
          </a:p>
          <a:p>
            <a:pPr rtl="0"/>
            <a:endParaRPr lang="fr-FR" sz="1800" dirty="0"/>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413670" cy="302387"/>
          </a:xfrm>
        </p:spPr>
        <p:txBody>
          <a:bodyPr rtlCol="0"/>
          <a:lstStyle/>
          <a:p>
            <a:pPr rtl="0"/>
            <a:fld id="{8D581BC7-E183-40DB-AC97-C19EA4EB8894}" type="slidenum">
              <a:rPr lang="fr-FR" b="1" i="1"/>
              <a:pPr rtl="0"/>
              <a:t>7</a:t>
            </a:fld>
            <a:r>
              <a:rPr lang="fr-FR" b="1" i="1" dirty="0"/>
              <a:t> / 25</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solidFill>
                  <a:schemeClr val="bg2"/>
                </a:solidFill>
              </a:rPr>
              <a:t>Robot explorateur M1 IFI Université de Nice Sophia-Antipolis</a:t>
            </a:r>
          </a:p>
        </p:txBody>
      </p:sp>
      <p:pic>
        <p:nvPicPr>
          <p:cNvPr id="19" name="Image 18">
            <a:extLst>
              <a:ext uri="{FF2B5EF4-FFF2-40B4-BE49-F238E27FC236}">
                <a16:creationId xmlns:a16="http://schemas.microsoft.com/office/drawing/2014/main" id="{7FA6F3E8-9346-41DD-9FD6-74082159541B}"/>
              </a:ext>
            </a:extLst>
          </p:cNvPr>
          <p:cNvPicPr>
            <a:picLocks noChangeAspect="1"/>
          </p:cNvPicPr>
          <p:nvPr/>
        </p:nvPicPr>
        <p:blipFill>
          <a:blip r:embed="rId4"/>
          <a:stretch>
            <a:fillRect/>
          </a:stretch>
        </p:blipFill>
        <p:spPr>
          <a:xfrm>
            <a:off x="7158835" y="3023697"/>
            <a:ext cx="3144486" cy="1716580"/>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109D2-92D2-444B-A287-8E06554D031D}"/>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067A74A2-DEEC-4E53-BD67-1AC2BD43E6A2}"/>
              </a:ext>
            </a:extLst>
          </p:cNvPr>
          <p:cNvSpPr>
            <a:spLocks noGrp="1"/>
          </p:cNvSpPr>
          <p:nvPr>
            <p:ph type="ftr" sz="quarter" idx="11"/>
          </p:nvPr>
        </p:nvSpPr>
        <p:spPr>
          <a:xfrm>
            <a:off x="1169960" y="5878720"/>
            <a:ext cx="3333460" cy="297307"/>
          </a:xfrm>
        </p:spPr>
        <p:txBody>
          <a:bodyPr/>
          <a:lstStyle/>
          <a:p>
            <a:pPr rtl="0"/>
            <a:r>
              <a:rPr lang="fr-FR" b="1" i="1" noProof="0" dirty="0">
                <a:solidFill>
                  <a:schemeClr val="bg2"/>
                </a:solidFill>
              </a:rPr>
              <a:t>Robot explorateur M1 IFI Université de Nice Sophia-Antipolis</a:t>
            </a:r>
          </a:p>
        </p:txBody>
      </p:sp>
      <p:sp>
        <p:nvSpPr>
          <p:cNvPr id="4" name="Espace réservé du numéro de diapositive 3">
            <a:extLst>
              <a:ext uri="{FF2B5EF4-FFF2-40B4-BE49-F238E27FC236}">
                <a16:creationId xmlns:a16="http://schemas.microsoft.com/office/drawing/2014/main" id="{19EE9F00-748D-4DD2-B762-D155CBA5F25B}"/>
              </a:ext>
            </a:extLst>
          </p:cNvPr>
          <p:cNvSpPr>
            <a:spLocks noGrp="1"/>
          </p:cNvSpPr>
          <p:nvPr>
            <p:ph type="sldNum" sz="quarter" idx="12"/>
          </p:nvPr>
        </p:nvSpPr>
        <p:spPr/>
        <p:txBody>
          <a:bodyPr/>
          <a:lstStyle/>
          <a:p>
            <a:pPr rtl="0"/>
            <a:fld id="{8D581BC7-E183-40DB-AC97-C19EA4EB8894}" type="slidenum">
              <a:rPr lang="fr-FR" noProof="0" smtClean="0"/>
              <a:t>8</a:t>
            </a:fld>
            <a:r>
              <a:rPr lang="fr-FR" noProof="0" dirty="0"/>
              <a:t>/25</a:t>
            </a:r>
          </a:p>
        </p:txBody>
      </p:sp>
      <p:sp>
        <p:nvSpPr>
          <p:cNvPr id="5" name="Espace réservé pour une image  4">
            <a:extLst>
              <a:ext uri="{FF2B5EF4-FFF2-40B4-BE49-F238E27FC236}">
                <a16:creationId xmlns:a16="http://schemas.microsoft.com/office/drawing/2014/main" id="{1D22ACF1-4289-45E5-93CF-3C15078D8CFD}"/>
              </a:ext>
            </a:extLst>
          </p:cNvPr>
          <p:cNvSpPr>
            <a:spLocks noGrp="1"/>
          </p:cNvSpPr>
          <p:nvPr>
            <p:ph type="pic" sz="quarter" idx="13"/>
          </p:nvPr>
        </p:nvSpPr>
        <p:spPr/>
      </p:sp>
      <p:sp>
        <p:nvSpPr>
          <p:cNvPr id="6" name="Espace réservé du texte 5">
            <a:extLst>
              <a:ext uri="{FF2B5EF4-FFF2-40B4-BE49-F238E27FC236}">
                <a16:creationId xmlns:a16="http://schemas.microsoft.com/office/drawing/2014/main" id="{37DE6B82-E6EA-479A-BA50-D9DB27A39777}"/>
              </a:ext>
            </a:extLst>
          </p:cNvPr>
          <p:cNvSpPr>
            <a:spLocks noGrp="1"/>
          </p:cNvSpPr>
          <p:nvPr>
            <p:ph type="body" idx="14"/>
          </p:nvPr>
        </p:nvSpPr>
        <p:spPr/>
        <p:txBody>
          <a:bodyPr/>
          <a:lstStyle/>
          <a:p>
            <a:endParaRPr lang="fr-FR"/>
          </a:p>
        </p:txBody>
      </p:sp>
      <p:sp>
        <p:nvSpPr>
          <p:cNvPr id="7" name="Espace réservé pour une image  6">
            <a:extLst>
              <a:ext uri="{FF2B5EF4-FFF2-40B4-BE49-F238E27FC236}">
                <a16:creationId xmlns:a16="http://schemas.microsoft.com/office/drawing/2014/main" id="{48C0A6F9-7163-4D42-B0DE-A2DE899DBDA3}"/>
              </a:ext>
            </a:extLst>
          </p:cNvPr>
          <p:cNvSpPr>
            <a:spLocks noGrp="1"/>
          </p:cNvSpPr>
          <p:nvPr>
            <p:ph type="pic" sz="quarter" idx="15"/>
          </p:nvPr>
        </p:nvSpPr>
        <p:spPr/>
      </p:sp>
      <p:pic>
        <p:nvPicPr>
          <p:cNvPr id="8" name="Image 7">
            <a:extLst>
              <a:ext uri="{FF2B5EF4-FFF2-40B4-BE49-F238E27FC236}">
                <a16:creationId xmlns:a16="http://schemas.microsoft.com/office/drawing/2014/main" id="{E9A843C9-456F-407D-A26B-176CAB7756DC}"/>
              </a:ext>
            </a:extLst>
          </p:cNvPr>
          <p:cNvPicPr>
            <a:picLocks noChangeAspect="1"/>
          </p:cNvPicPr>
          <p:nvPr/>
        </p:nvPicPr>
        <p:blipFill>
          <a:blip r:embed="rId3"/>
          <a:stretch>
            <a:fillRect/>
          </a:stretch>
        </p:blipFill>
        <p:spPr>
          <a:xfrm>
            <a:off x="5050913" y="0"/>
            <a:ext cx="7141087" cy="6858000"/>
          </a:xfrm>
          <a:prstGeom prst="rect">
            <a:avLst/>
          </a:prstGeom>
        </p:spPr>
      </p:pic>
      <p:pic>
        <p:nvPicPr>
          <p:cNvPr id="9" name="Image 8">
            <a:extLst>
              <a:ext uri="{FF2B5EF4-FFF2-40B4-BE49-F238E27FC236}">
                <a16:creationId xmlns:a16="http://schemas.microsoft.com/office/drawing/2014/main" id="{DA2A289C-A462-45F7-BFBB-DB6FCF3C1489}"/>
              </a:ext>
            </a:extLst>
          </p:cNvPr>
          <p:cNvPicPr>
            <a:picLocks noChangeAspect="1"/>
          </p:cNvPicPr>
          <p:nvPr/>
        </p:nvPicPr>
        <p:blipFill>
          <a:blip r:embed="rId4"/>
          <a:stretch>
            <a:fillRect/>
          </a:stretch>
        </p:blipFill>
        <p:spPr>
          <a:xfrm>
            <a:off x="30480" y="1464167"/>
            <a:ext cx="4962607" cy="3929666"/>
          </a:xfrm>
          <a:prstGeom prst="rect">
            <a:avLst/>
          </a:prstGeom>
        </p:spPr>
      </p:pic>
    </p:spTree>
    <p:extLst>
      <p:ext uri="{BB962C8B-B14F-4D97-AF65-F5344CB8AC3E}">
        <p14:creationId xmlns:p14="http://schemas.microsoft.com/office/powerpoint/2010/main" val="17746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pPr rtl="0"/>
              <a:t>9</a:t>
            </a:fld>
            <a:r>
              <a:rPr lang="fr-FR" b="1" i="1" dirty="0"/>
              <a:t> / 25</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1135</Words>
  <Application>Microsoft Office PowerPoint</Application>
  <PresentationFormat>Grand écran</PresentationFormat>
  <Paragraphs>266</Paragraphs>
  <Slides>25</Slides>
  <Notes>24</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25</vt:i4>
      </vt:variant>
    </vt:vector>
  </HeadingPairs>
  <TitlesOfParts>
    <vt:vector size="38" baseType="lpstr">
      <vt:lpstr>Agency FB</vt:lpstr>
      <vt:lpstr>Arial</vt:lpstr>
      <vt:lpstr>Arial Rounded MT Bold</vt:lpstr>
      <vt:lpstr>Calibri</vt:lpstr>
      <vt:lpstr>Courier New</vt:lpstr>
      <vt:lpstr>Gill Sans MT</vt:lpstr>
      <vt:lpstr>Segoe UI</vt:lpstr>
      <vt:lpstr>Segoe UI Light</vt:lpstr>
      <vt:lpstr>Segoe UI Semibold</vt:lpstr>
      <vt:lpstr>Tahoma</vt:lpstr>
      <vt:lpstr>Times New Roman</vt:lpstr>
      <vt:lpstr>Wingdings</vt:lpstr>
      <vt:lpstr>Thème Office</vt:lpstr>
      <vt:lpstr>ROBOT EXPLORATEUR</vt:lpstr>
      <vt:lpstr>NOTRE ÉQUIPE</vt:lpstr>
      <vt:lpstr>TABLE DES MATIERES</vt:lpstr>
      <vt:lpstr>LE SUJET</vt:lpstr>
      <vt:lpstr>TRAVAIL EFFECTUE</vt:lpstr>
      <vt:lpstr>CONTRAINTES MATERIELLES</vt:lpstr>
      <vt:lpstr>CREATION /ADAPTATION</vt:lpstr>
      <vt:lpstr>Présentation PowerPoint</vt:lpstr>
      <vt:lpstr>TRAVAIL EFFECTUE</vt:lpstr>
      <vt:lpstr>Les composants</vt:lpstr>
      <vt:lpstr>Version 1</vt:lpstr>
      <vt:lpstr>VERSION 1</vt:lpstr>
      <vt:lpstr>VERSION 1</vt:lpstr>
      <vt:lpstr>VERSION 1</vt:lpstr>
      <vt:lpstr>Version 2</vt:lpstr>
      <vt:lpstr>VERSION 2</vt:lpstr>
      <vt:lpstr>VERSION 2</vt:lpstr>
      <vt:lpstr>VERSION 2</vt:lpstr>
      <vt:lpstr>ENVOIE DE DONNEES</vt:lpstr>
      <vt:lpstr>ENVOIE DES DONNEES</vt:lpstr>
      <vt:lpstr>PERSPECTIVES</vt:lpstr>
      <vt:lpstr>Présentation PowerPoint</vt:lpstr>
      <vt:lpstr>CONCLUSION</vt:lpstr>
      <vt:lpstr>GESTION DE PROJET</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2019-06-16T14:30:07Z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