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5" r:id="rId14"/>
    <p:sldId id="297" r:id="rId15"/>
    <p:sldId id="285" r:id="rId16"/>
    <p:sldId id="291" r:id="rId17"/>
    <p:sldId id="292" r:id="rId18"/>
    <p:sldId id="293" r:id="rId19"/>
    <p:sldId id="296" r:id="rId20"/>
    <p:sldId id="267" r:id="rId21"/>
    <p:sldId id="288" r:id="rId22"/>
    <p:sldId id="289" r:id="rId23"/>
    <p:sldId id="276" r:id="rId24"/>
    <p:sldId id="272" r:id="rId25"/>
    <p:sldId id="277"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5"/>
            <p14:sldId id="297"/>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70984" autoAdjust="0"/>
  </p:normalViewPr>
  <p:slideViewPr>
    <p:cSldViewPr snapToGrid="0" showGuides="1">
      <p:cViewPr varScale="1">
        <p:scale>
          <a:sx n="61" d="100"/>
          <a:sy n="61" d="100"/>
        </p:scale>
        <p:origin x="1344" y="53"/>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18/06/2019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18/06/2019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5270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2ème version le robot avance fait demi tour évite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avons décider de refaire l’algorithme afin d’éviter de suivre un obstacle. Il fonctionne de la manière suivante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Si il y a un obstacle à l’avant alors le robot s’arrête, regarde ou il peut tourner ou faire demi tour. Sinon il ajuste sa trajectoire tout en avançant. </a:t>
            </a:r>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problème restant est toujours celui de la marche arrière n’ayant pas de capteur à l’arrière nous pouvons toujours pas bien la maîtriser.</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b="0" i="0" kern="1200" dirty="0">
                <a:solidFill>
                  <a:schemeClr val="tx1"/>
                </a:solidFill>
                <a:effectLst/>
                <a:latin typeface="+mn-lt"/>
                <a:ea typeface="+mn-ea"/>
                <a:cs typeface="+mn-cs"/>
              </a:rPr>
              <a:t>Pour l’envoie de données, nous avons utiliser le module WIFI ESP8266.</a:t>
            </a:r>
          </a:p>
          <a:p>
            <a:pPr rtl="0"/>
            <a:r>
              <a:rPr lang="fr-FR" sz="1200" b="0" i="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 Dans notre cas l’envoie de données par requête HTTP peut nous permettre d’envoyer les données sur un serveur </a:t>
            </a:r>
            <a:r>
              <a:rPr lang="fr-FR" sz="1200" b="0" i="0" kern="1200" dirty="0" err="1">
                <a:solidFill>
                  <a:schemeClr val="tx1"/>
                </a:solidFill>
                <a:effectLst/>
                <a:latin typeface="+mn-lt"/>
                <a:ea typeface="+mn-ea"/>
                <a:cs typeface="+mn-cs"/>
              </a:rPr>
              <a:t>spring</a:t>
            </a:r>
            <a:r>
              <a:rPr lang="fr-FR" sz="1200" b="0" i="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771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 </a:t>
            </a:r>
            <a:r>
              <a:rPr lang="fr-FR" dirty="0"/>
              <a:t>-En langage courant, c'est le composant utilisé pour faire la liaison entre l'ordinateur et le </a:t>
            </a:r>
            <a:r>
              <a:rPr lang="fr-FR" u="none" dirty="0">
                <a:solidFill>
                  <a:schemeClr val="bg1"/>
                </a:solidFill>
              </a:rPr>
              <a:t>port série. </a:t>
            </a:r>
            <a:r>
              <a:rPr lang="fr-FR" sz="1200" kern="1200" dirty="0">
                <a:solidFill>
                  <a:schemeClr val="tx1"/>
                </a:solidFill>
                <a:effectLst/>
                <a:latin typeface="+mn-lt"/>
                <a:ea typeface="+mn-ea"/>
                <a:cs typeface="+mn-cs"/>
              </a:rPr>
              <a:t>Avoir un module UART peut aussi nous permettre d'envoyer directement les firmwares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comme je l’expliquais au début de la présentation je vais détailler un plus le fonctionnement l’algorithme de slam donc algo que l’on pourrait éventuellement implémenter sur ce robot.</a:t>
            </a:r>
          </a:p>
          <a:p>
            <a:r>
              <a:rPr lang="fr-FR" dirty="0"/>
              <a:t>Comme tout les algorithmes que se basent sur des données réels on doit prendre en compte l’environnement (sols glissants….) Et si on en tient pas compte évident les résultats seront erronés .  LA SOLUTION :</a:t>
            </a:r>
          </a:p>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Filtrage par fusion de capteurs donc l’idées c’est de récupérer les données brutes (donc par rapport a ce qu’on a commencer a mettre en place ce sera les </a:t>
            </a:r>
            <a:r>
              <a:rPr lang="fr-FR" dirty="0" err="1"/>
              <a:t>donnees</a:t>
            </a:r>
            <a:r>
              <a:rPr lang="fr-FR" dirty="0"/>
              <a:t> envoyées via wifi)</a:t>
            </a:r>
          </a:p>
          <a:p>
            <a:r>
              <a:rPr lang="fr-FR" dirty="0"/>
              <a:t>Et on va avec des calculs d’incertitudes etc.. Je rentre pas dans les détails; prévoir une supposée position par rapport à  ces données et a la position actuelle … boucle perception </a:t>
            </a:r>
            <a:r>
              <a:rPr lang="fr-FR" dirty="0" err="1"/>
              <a:t>decision</a:t>
            </a:r>
            <a:r>
              <a:rPr lang="fr-FR" dirty="0"/>
              <a:t> action et l’avantage c’est notamment que l’on a pas besoin de connaitre toute la carte au début. Il va la construire en temps réelle.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22</a:t>
            </a:fld>
            <a:endParaRPr lang="fr-FR" noProof="0" dirty="0"/>
          </a:p>
        </p:txBody>
      </p:sp>
    </p:spTree>
    <p:extLst>
      <p:ext uri="{BB962C8B-B14F-4D97-AF65-F5344CB8AC3E}">
        <p14:creationId xmlns:p14="http://schemas.microsoft.com/office/powerpoint/2010/main" val="233447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conclure on a un robot détecteur d’obstacle fonctionnel après on a eu quelques mauvaises surprises au niveau des </a:t>
            </a:r>
            <a:r>
              <a:rPr lang="fr-FR" dirty="0" err="1"/>
              <a:t>implementations</a:t>
            </a:r>
            <a:r>
              <a:rPr lang="fr-FR" dirty="0"/>
              <a:t> on bien vu la différence entre la théorie et la pratique sans laquelle certaines fonctionnalités aurait pu être approfondies.  </a:t>
            </a:r>
            <a:r>
              <a:rPr lang="fr-FR" dirty="0" err="1"/>
              <a:t>Diffetecne</a:t>
            </a:r>
            <a:r>
              <a:rPr lang="fr-FR" dirty="0"/>
              <a:t> cartes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3 grosses contraintes matériel :</a:t>
            </a:r>
          </a:p>
          <a:p>
            <a:pPr rtl="0"/>
            <a:r>
              <a:rPr lang="fr-FR" dirty="0"/>
              <a:t>	utiliser un carte Arduino Leonardo</a:t>
            </a:r>
          </a:p>
          <a:p>
            <a:pPr rtl="0"/>
            <a:r>
              <a:rPr lang="fr-FR" dirty="0"/>
              <a:t>	le capteur ultrason HC SR 04</a:t>
            </a:r>
          </a:p>
          <a:p>
            <a:pPr rtl="0"/>
            <a:r>
              <a:rPr lang="fr-FR" dirty="0"/>
              <a:t>	un kit de base pour le squelette</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a:p>
            <a:endParaRPr lang="fr-FR" sz="5600" b="1" dirty="0">
              <a:latin typeface="Arial Rounded MT Bold" panose="020F0704030504030204" pitchFamily="34" charset="0"/>
            </a:endParaRPr>
          </a:p>
          <a:p>
            <a:r>
              <a:rPr lang="fr-FR" sz="5600" b="1" dirty="0">
                <a:latin typeface="Arial Rounded MT Bold" panose="020F0704030504030204" pitchFamily="34" charset="0"/>
              </a:rPr>
              <a:t>Capteur</a:t>
            </a:r>
          </a:p>
          <a:p>
            <a:r>
              <a:rPr lang="fr-FR" sz="5600" b="1" dirty="0">
                <a:latin typeface="Arial Rounded MT Bold" panose="020F0704030504030204" pitchFamily="34" charset="0"/>
              </a:rPr>
              <a:t>Petit </a:t>
            </a:r>
            <a:r>
              <a:rPr lang="fr-FR" sz="5600" b="1" dirty="0" err="1">
                <a:latin typeface="Arial Rounded MT Bold" panose="020F0704030504030204" pitchFamily="34" charset="0"/>
              </a:rPr>
              <a:t>piece</a:t>
            </a:r>
            <a:r>
              <a:rPr lang="fr-FR" sz="5600" b="1" dirty="0">
                <a:latin typeface="Arial Rounded MT Bold" panose="020F0704030504030204" pitchFamily="34" charset="0"/>
              </a:rPr>
              <a:t> et </a:t>
            </a:r>
            <a:r>
              <a:rPr lang="fr-FR" sz="5600" b="1" dirty="0" err="1">
                <a:latin typeface="Arial Rounded MT Bold" panose="020F0704030504030204" pitchFamily="34" charset="0"/>
              </a:rPr>
              <a:t>phto</a:t>
            </a:r>
            <a:r>
              <a:rPr lang="fr-FR" sz="5600" b="1" dirty="0">
                <a:latin typeface="Arial Rounded MT Bold" panose="020F0704030504030204" pitchFamily="34" charset="0"/>
              </a:rPr>
              <a:t> plus toit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solidFill>
                  <a:schemeClr val="tx1">
                    <a:lumMod val="60000"/>
                    <a:lumOff val="40000"/>
                  </a:schemeClr>
                </a:solidFill>
              </a:rPr>
              <a:t>LOTFI – MACCARINELLI – MARION</a:t>
            </a:r>
          </a:p>
          <a:p>
            <a:pPr rtl="0">
              <a:lnSpc>
                <a:spcPct val="120000"/>
              </a:lnSpc>
            </a:pPr>
            <a:r>
              <a:rPr lang="fr-FR" sz="2000" dirty="0">
                <a:solidFill>
                  <a:schemeClr val="tx1">
                    <a:lumMod val="60000"/>
                    <a:lumOff val="40000"/>
                  </a:schemeClr>
                </a:solidFill>
              </a:rPr>
              <a:t>Encadrant : Mme </a:t>
            </a:r>
            <a:r>
              <a:rPr lang="fr-FR" sz="2000" dirty="0" err="1">
                <a:solidFill>
                  <a:schemeClr val="tx1">
                    <a:lumMod val="60000"/>
                    <a:lumOff val="40000"/>
                  </a:schemeClr>
                </a:solidFill>
              </a:rPr>
              <a:t>Pelleau</a:t>
            </a:r>
            <a:endParaRPr lang="fr-FR" sz="2000" dirty="0">
              <a:solidFill>
                <a:schemeClr val="tx1">
                  <a:lumMod val="60000"/>
                  <a:lumOff val="40000"/>
                </a:schemeClr>
              </a:solidFill>
            </a:endParaRPr>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4310276" cy="640080"/>
          </a:xfrm>
        </p:spPr>
        <p:txBody>
          <a:bodyPr>
            <a:normAutofit/>
          </a:bodyPr>
          <a:lstStyle/>
          <a:p>
            <a:pPr marL="285750" indent="-285750">
              <a:buFont typeface="Courier New" panose="02070309020205020404" pitchFamily="49" charset="0"/>
              <a:buChar char="o"/>
            </a:pPr>
            <a:r>
              <a:rPr lang="fr-FR" sz="20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4310277"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342210" y="270955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2000" dirty="0">
                <a:solidFill>
                  <a:schemeClr val="bg2"/>
                </a:solidFill>
              </a:rPr>
              <a:t>Avance</a:t>
            </a:r>
          </a:p>
          <a:p>
            <a:pPr rtl="0"/>
            <a:r>
              <a:rPr lang="fr-FR" sz="20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1280331" y="4022781"/>
            <a:ext cx="2944368" cy="328343"/>
          </a:xfrm>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ln>
            <a:solidFill>
              <a:schemeClr val="tx1">
                <a:lumMod val="40000"/>
                <a:lumOff val="60000"/>
              </a:schemeClr>
            </a:solidFill>
          </a:ln>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718445" y="3912308"/>
            <a:ext cx="3222243" cy="500954"/>
          </a:xfrm>
        </p:spPr>
        <p:txBody>
          <a:bodyPr rtlCol="0"/>
          <a:lstStyle/>
          <a:p>
            <a:pPr rtl="0"/>
            <a:r>
              <a:rPr lang="fr-FR" dirty="0"/>
              <a:t>Parallèle à l’objet ?</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812137"/>
            <a:ext cx="978408" cy="978408"/>
          </a:xfrm>
        </p:spPr>
        <p:txBody>
          <a:bodyPr rtlCol="0"/>
          <a:lstStyle/>
          <a:p>
            <a:pPr rtl="0"/>
            <a:r>
              <a:rPr lang="fr-FR" dirty="0">
                <a:solidFill>
                  <a:schemeClr val="tx1">
                    <a:lumMod val="60000"/>
                    <a:lumOff val="40000"/>
                  </a:schemeClr>
                </a:solidFill>
              </a:rPr>
              <a:t>3</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7532722" y="4084919"/>
            <a:ext cx="2944368" cy="328343"/>
          </a:xfrm>
        </p:spPr>
        <p:txBody>
          <a:bodyPr rtlCol="0"/>
          <a:lstStyle/>
          <a:p>
            <a:pPr algn="ctr" rtl="0"/>
            <a:r>
              <a:rPr lang="fr-FR" dirty="0"/>
              <a:t>Peut avancer ? </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13</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718445" y="4521749"/>
            <a:ext cx="2925877" cy="1277772"/>
          </a:xfrm>
        </p:spPr>
        <p:txBody>
          <a:bodyPr>
            <a:normAutofit lnSpcReduction="10000"/>
          </a:body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Passe à la suite</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Se repositionne</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
        <p:nvSpPr>
          <p:cNvPr id="15" name="Espace réservé du texte 11">
            <a:extLst>
              <a:ext uri="{FF2B5EF4-FFF2-40B4-BE49-F238E27FC236}">
                <a16:creationId xmlns:a16="http://schemas.microsoft.com/office/drawing/2014/main" id="{403C5C8A-F2D6-4B76-B71D-D52B40A0B311}"/>
              </a:ext>
            </a:extLst>
          </p:cNvPr>
          <p:cNvSpPr txBox="1">
            <a:spLocks/>
          </p:cNvSpPr>
          <p:nvPr/>
        </p:nvSpPr>
        <p:spPr>
          <a:xfrm>
            <a:off x="4900882" y="2790086"/>
            <a:ext cx="978408" cy="978408"/>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chemeClr val="tx1">
                    <a:lumMod val="60000"/>
                    <a:lumOff val="40000"/>
                  </a:schemeClr>
                </a:solidFill>
              </a:rPr>
              <a:t>2</a:t>
            </a:r>
          </a:p>
        </p:txBody>
      </p:sp>
      <p:sp>
        <p:nvSpPr>
          <p:cNvPr id="17" name="Espace réservé du texte 8">
            <a:extLst>
              <a:ext uri="{FF2B5EF4-FFF2-40B4-BE49-F238E27FC236}">
                <a16:creationId xmlns:a16="http://schemas.microsoft.com/office/drawing/2014/main" id="{1B27C98E-BB35-4D12-86FB-CAC14AF606B4}"/>
              </a:ext>
            </a:extLst>
          </p:cNvPr>
          <p:cNvSpPr txBox="1">
            <a:spLocks/>
          </p:cNvSpPr>
          <p:nvPr/>
        </p:nvSpPr>
        <p:spPr>
          <a:xfrm>
            <a:off x="3770334" y="3912308"/>
            <a:ext cx="4175182" cy="500954"/>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a:t>Objets sur les côtés trop proches ?</a:t>
            </a:r>
          </a:p>
        </p:txBody>
      </p:sp>
      <p:sp>
        <p:nvSpPr>
          <p:cNvPr id="18" name="Espace réservé du texte 6">
            <a:extLst>
              <a:ext uri="{FF2B5EF4-FFF2-40B4-BE49-F238E27FC236}">
                <a16:creationId xmlns:a16="http://schemas.microsoft.com/office/drawing/2014/main" id="{4A7635AB-56B7-4770-A141-D2F1FFF20940}"/>
              </a:ext>
            </a:extLst>
          </p:cNvPr>
          <p:cNvSpPr txBox="1">
            <a:spLocks/>
          </p:cNvSpPr>
          <p:nvPr/>
        </p:nvSpPr>
        <p:spPr>
          <a:xfrm>
            <a:off x="4268168" y="4507105"/>
            <a:ext cx="2925877" cy="1277772"/>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Évite </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Avance </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
        <p:nvSpPr>
          <p:cNvPr id="19" name="Espace réservé du texte 6">
            <a:extLst>
              <a:ext uri="{FF2B5EF4-FFF2-40B4-BE49-F238E27FC236}">
                <a16:creationId xmlns:a16="http://schemas.microsoft.com/office/drawing/2014/main" id="{5C29C9E7-0DE3-444E-A277-B0D740DC9E55}"/>
              </a:ext>
            </a:extLst>
          </p:cNvPr>
          <p:cNvSpPr txBox="1">
            <a:spLocks/>
          </p:cNvSpPr>
          <p:nvPr/>
        </p:nvSpPr>
        <p:spPr>
          <a:xfrm>
            <a:off x="8259706" y="4507105"/>
            <a:ext cx="2925877" cy="1277772"/>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Avance  </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Recule  </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1280331" y="4022781"/>
            <a:ext cx="2944368" cy="328343"/>
          </a:xfrm>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spTree>
    <p:extLst>
      <p:ext uri="{BB962C8B-B14F-4D97-AF65-F5344CB8AC3E}">
        <p14:creationId xmlns:p14="http://schemas.microsoft.com/office/powerpoint/2010/main" val="323935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98611" cy="569086"/>
          </a:xfrm>
        </p:spPr>
        <p:txBody>
          <a:bodyPr rtlCol="0">
            <a:normAutofit fontScale="90000"/>
          </a:bodyPr>
          <a:lstStyle/>
          <a:p>
            <a:pPr rtl="0"/>
            <a:r>
              <a:rPr lang="fr-FR" dirty="0"/>
              <a:t>ENVOIE DE DONNEES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19</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4" y="2349554"/>
            <a:ext cx="4561666"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MODULE WIFI ESP8266</a:t>
            </a:r>
            <a:endParaRPr lang="fr-FR" b="1" dirty="0">
              <a:solidFill>
                <a:schemeClr val="bg2"/>
              </a:solidFill>
              <a:latin typeface="+mj-lt"/>
            </a:endParaRP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918570" y="3092143"/>
            <a:ext cx="4668037" cy="24039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b="1" dirty="0">
                <a:solidFill>
                  <a:schemeClr val="bg2"/>
                </a:solidFill>
              </a:rPr>
              <a:t>Envoie de données par requêtes HTTP</a:t>
            </a:r>
          </a:p>
        </p:txBody>
      </p:sp>
      <p:pic>
        <p:nvPicPr>
          <p:cNvPr id="13" name="Image 12" descr="Une image contenant équipement électronique, circuit&#10;&#10;Description générée avec un niveau de confiance très élevé">
            <a:extLst>
              <a:ext uri="{FF2B5EF4-FFF2-40B4-BE49-F238E27FC236}">
                <a16:creationId xmlns:a16="http://schemas.microsoft.com/office/drawing/2014/main" id="{85CCDA66-C748-46FF-A166-C2102A9A2D0C}"/>
              </a:ext>
            </a:extLst>
          </p:cNvPr>
          <p:cNvPicPr>
            <a:picLocks noChangeAspect="1"/>
          </p:cNvPicPr>
          <p:nvPr/>
        </p:nvPicPr>
        <p:blipFill>
          <a:blip r:embed="rId3"/>
          <a:stretch>
            <a:fillRect/>
          </a:stretch>
        </p:blipFill>
        <p:spPr>
          <a:xfrm>
            <a:off x="7090821" y="2271079"/>
            <a:ext cx="3177744" cy="3177744"/>
          </a:xfrm>
          <a:prstGeom prst="rect">
            <a:avLst/>
          </a:prstGeom>
        </p:spPr>
      </p:pic>
    </p:spTree>
    <p:extLst>
      <p:ext uri="{BB962C8B-B14F-4D97-AF65-F5344CB8AC3E}">
        <p14:creationId xmlns:p14="http://schemas.microsoft.com/office/powerpoint/2010/main" val="149020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normAutofit/>
          </a:bodyPr>
          <a:lstStyle/>
          <a:p>
            <a:r>
              <a:rPr lang="fr-FR" sz="2800" dirty="0">
                <a:solidFill>
                  <a:schemeClr val="tx1">
                    <a:lumMod val="40000"/>
                    <a:lumOff val="60000"/>
                  </a:schemeClr>
                </a:solidFill>
              </a:rPr>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solidFill>
                  <a:schemeClr val="tx1">
                    <a:lumMod val="40000"/>
                    <a:lumOff val="60000"/>
                  </a:schemeClr>
                </a:solidFill>
              </a:rPr>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60000"/>
                    <a:lumOff val="40000"/>
                  </a:schemeClr>
                </a:solidFill>
              </a:rPr>
              <a:t>Sols glissants</a:t>
            </a:r>
          </a:p>
          <a:p>
            <a:pPr marL="742950" lvl="1" indent="-285750">
              <a:buFont typeface="Arial" panose="020B0604020202020204" pitchFamily="34" charset="0"/>
              <a:buChar char="•"/>
            </a:pPr>
            <a:r>
              <a:rPr lang="fr-FR" sz="1800" dirty="0">
                <a:solidFill>
                  <a:schemeClr val="tx1">
                    <a:lumMod val="60000"/>
                    <a:lumOff val="40000"/>
                  </a:schemeClr>
                </a:solidFill>
              </a:rPr>
              <a:t>Matériaux des obstacles</a:t>
            </a:r>
          </a:p>
          <a:p>
            <a:pPr marL="742950" lvl="1" indent="-285750">
              <a:buFont typeface="Arial" panose="020B0604020202020204" pitchFamily="34" charset="0"/>
              <a:buChar char="•"/>
            </a:pPr>
            <a:r>
              <a:rPr lang="fr-FR" sz="1800" dirty="0">
                <a:solidFill>
                  <a:schemeClr val="tx1">
                    <a:lumMod val="60000"/>
                    <a:lumOff val="40000"/>
                  </a:schemeClr>
                </a:solidFill>
              </a:rPr>
              <a:t>Qualité des capteurs</a:t>
            </a:r>
          </a:p>
          <a:p>
            <a:pPr marL="742950" lvl="1" indent="-285750">
              <a:buFont typeface="Arial" panose="020B0604020202020204" pitchFamily="34" charset="0"/>
              <a:buChar char="•"/>
            </a:pPr>
            <a:r>
              <a:rPr lang="fr-FR" sz="1800" dirty="0">
                <a:solidFill>
                  <a:schemeClr val="tx1">
                    <a:lumMod val="60000"/>
                    <a:lumOff val="4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PROBLEMES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3"/>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a:xfrm>
            <a:off x="6894591" y="2851365"/>
            <a:ext cx="4482996" cy="2432603"/>
          </a:xfrm>
        </p:spPr>
        <p:txBody>
          <a:bodyPr rtlCol="0"/>
          <a:lstStyle/>
          <a:p>
            <a:pPr rtl="0"/>
            <a:r>
              <a:rPr lang="fr-FR" sz="2400" dirty="0">
                <a:solidFill>
                  <a:schemeClr val="bg2"/>
                </a:solidFill>
              </a:rPr>
              <a:t> Prototype fonctionnel</a:t>
            </a:r>
          </a:p>
          <a:p>
            <a:pPr rtl="0"/>
            <a:endParaRPr lang="fr-FR" sz="2400" dirty="0">
              <a:solidFill>
                <a:schemeClr val="bg2"/>
              </a:solidFill>
            </a:endParaRPr>
          </a:p>
          <a:p>
            <a:pPr rtl="0"/>
            <a:endParaRPr lang="fr-FR" sz="2400" dirty="0">
              <a:solidFill>
                <a:schemeClr val="bg2"/>
              </a:solidFill>
            </a:endParaRPr>
          </a:p>
          <a:p>
            <a:pPr rtl="0"/>
            <a:endParaRPr lang="en-US" dirty="0">
              <a:solidFill>
                <a:schemeClr val="bg2"/>
              </a:solidFill>
            </a:endParaRPr>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pic>
        <p:nvPicPr>
          <p:cNvPr id="9" name="Image 8">
            <a:extLst>
              <a:ext uri="{FF2B5EF4-FFF2-40B4-BE49-F238E27FC236}">
                <a16:creationId xmlns:a16="http://schemas.microsoft.com/office/drawing/2014/main" id="{C1A85AEE-996A-44E8-8B97-7FC54C8F9E4D}"/>
              </a:ext>
            </a:extLst>
          </p:cNvPr>
          <p:cNvPicPr/>
          <p:nvPr/>
        </p:nvPicPr>
        <p:blipFill rotWithShape="1">
          <a:blip r:embed="rId4" cstate="print">
            <a:extLst>
              <a:ext uri="{28A0092B-C50C-407E-A947-70E740481C1C}">
                <a14:useLocalDpi xmlns:a14="http://schemas.microsoft.com/office/drawing/2010/main" val="0"/>
              </a:ext>
            </a:extLst>
          </a:blip>
          <a:srcRect l="28464" r="32460" b="37149"/>
          <a:stretch/>
        </p:blipFill>
        <p:spPr bwMode="auto">
          <a:xfrm>
            <a:off x="8155331" y="3653588"/>
            <a:ext cx="1961515" cy="2016760"/>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solidFill>
                  <a:schemeClr val="tx1">
                    <a:lumMod val="40000"/>
                    <a:lumOff val="60000"/>
                  </a:schemeClr>
                </a:solidFill>
              </a:rPr>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24</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solidFill>
                  <a:schemeClr val="tx1">
                    <a:lumMod val="40000"/>
                    <a:lumOff val="60000"/>
                  </a:schemeClr>
                </a:solidFill>
              </a:rPr>
              <a:t>Adresses email</a:t>
            </a:r>
            <a:r>
              <a:rPr lang="fr-FR" dirty="0"/>
              <a:t>:</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solidFill>
                  <a:schemeClr val="tx1">
                    <a:lumMod val="40000"/>
                    <a:lumOff val="60000"/>
                  </a:schemeClr>
                </a:solidFill>
              </a:rPr>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INTRODUCTION</a:t>
            </a:r>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TRAVAIL EFFECTUE</a:t>
            </a:r>
          </a:p>
          <a:p>
            <a:endParaRPr lang="en-GB" dirty="0">
              <a:solidFill>
                <a:schemeClr val="tx1">
                  <a:lumMod val="60000"/>
                  <a:lumOff val="40000"/>
                </a:schemeClr>
              </a:solidFill>
              <a:latin typeface="+mj-lt"/>
            </a:endParaRPr>
          </a:p>
          <a:p>
            <a:pPr marL="914400" lvl="1" indent="-457200" algn="l">
              <a:buFont typeface="Wingdings" panose="05000000000000000000" pitchFamily="2" charset="2"/>
              <a:buChar char="q"/>
            </a:pPr>
            <a:r>
              <a:rPr lang="en-GB" sz="2400" b="1" dirty="0">
                <a:solidFill>
                  <a:schemeClr val="tx1">
                    <a:lumMod val="60000"/>
                    <a:lumOff val="40000"/>
                  </a:schemeClr>
                </a:solidFill>
                <a:latin typeface="+mj-lt"/>
              </a:rPr>
              <a:t>HARDWARE</a:t>
            </a:r>
          </a:p>
          <a:p>
            <a:pPr marL="914400" lvl="1" indent="-457200" algn="l">
              <a:buFont typeface="Wingdings" panose="05000000000000000000" pitchFamily="2" charset="2"/>
              <a:buChar char="q"/>
            </a:pPr>
            <a:r>
              <a:rPr lang="en-GB" sz="2400" b="1" dirty="0">
                <a:solidFill>
                  <a:schemeClr val="tx1">
                    <a:lumMod val="60000"/>
                    <a:lumOff val="40000"/>
                  </a:schemeClr>
                </a:solidFill>
                <a:latin typeface="+mj-lt"/>
              </a:rPr>
              <a:t>SOFTWARE</a:t>
            </a:r>
          </a:p>
          <a:p>
            <a:r>
              <a:rPr lang="en-GB" dirty="0">
                <a:solidFill>
                  <a:schemeClr val="tx1">
                    <a:lumMod val="60000"/>
                    <a:lumOff val="40000"/>
                  </a:schemeClr>
                </a:solidFill>
                <a:latin typeface="+mj-lt"/>
              </a:rPr>
              <a:t>	</a:t>
            </a:r>
          </a:p>
          <a:p>
            <a:pPr marL="457200" indent="-457200">
              <a:buFont typeface="Wingdings" panose="05000000000000000000" pitchFamily="2" charset="2"/>
              <a:buChar char="q"/>
            </a:pPr>
            <a:r>
              <a:rPr lang="en-GB" dirty="0">
                <a:solidFill>
                  <a:schemeClr val="tx1">
                    <a:lumMod val="60000"/>
                    <a:lumOff val="40000"/>
                  </a:schemeClr>
                </a:solidFill>
                <a:latin typeface="+mj-lt"/>
              </a:rPr>
              <a:t>PERSPECTIVES</a:t>
            </a:r>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solidFill>
                  <a:schemeClr val="tx1">
                    <a:lumMod val="40000"/>
                    <a:lumOff val="60000"/>
                  </a:schemeClr>
                </a:solidFill>
                <a:latin typeface="+mj-lt"/>
              </a:rPr>
              <a:t>Algorithme</a:t>
            </a:r>
            <a:r>
              <a:rPr lang="en-GB" sz="2800" dirty="0">
                <a:solidFill>
                  <a:schemeClr val="tx1">
                    <a:lumMod val="40000"/>
                    <a:lumOff val="60000"/>
                  </a:schemeClr>
                </a:solidFill>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solidFill>
                  <a:schemeClr val="tx1">
                    <a:lumMod val="40000"/>
                    <a:lumOff val="60000"/>
                  </a:schemeClr>
                </a:solidFill>
                <a:latin typeface="+mj-lt"/>
              </a:rPr>
              <a:t>SLAM</a:t>
            </a:r>
          </a:p>
          <a:p>
            <a:pPr algn="ctr"/>
            <a:r>
              <a:rPr lang="fr-FR" dirty="0">
                <a:solidFill>
                  <a:schemeClr val="tx1">
                    <a:lumMod val="40000"/>
                    <a:lumOff val="60000"/>
                  </a:schemeClr>
                </a:solidFill>
              </a:rPr>
              <a:t>cartographie et localisation simultanée </a:t>
            </a:r>
            <a:endParaRPr lang="fr-FR" dirty="0">
              <a:solidFill>
                <a:schemeClr val="tx1">
                  <a:lumMod val="40000"/>
                  <a:lumOff val="60000"/>
                </a:schemeClr>
              </a:solidFill>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solidFill>
                  <a:schemeClr val="tx1">
                    <a:lumMod val="60000"/>
                    <a:lumOff val="40000"/>
                  </a:schemeClr>
                </a:solidFill>
              </a:rPr>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3200" dirty="0">
                <a:solidFill>
                  <a:schemeClr val="tx1">
                    <a:lumMod val="60000"/>
                    <a:lumOff val="40000"/>
                  </a:schemeClr>
                </a:solidFill>
              </a:rPr>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a:xfrm>
            <a:off x="6894591" y="3161953"/>
            <a:ext cx="4482996" cy="2432603"/>
          </a:xfrm>
        </p:spPr>
        <p:txBody>
          <a:bodyPr rtlCol="0"/>
          <a:lstStyle/>
          <a:p>
            <a:pPr rtl="0"/>
            <a:r>
              <a:rPr lang="fr-FR" sz="2000" dirty="0">
                <a:solidFill>
                  <a:schemeClr val="bg2"/>
                </a:solidFill>
              </a:rPr>
              <a:t>Capteurs ultrasons HC-SR04 </a:t>
            </a:r>
            <a:r>
              <a:rPr lang="fr-FR" sz="1600" dirty="0">
                <a:solidFill>
                  <a:schemeClr val="bg2"/>
                </a:solidFill>
              </a:rPr>
              <a:t>x</a:t>
            </a:r>
            <a:r>
              <a:rPr lang="fr-FR" sz="2000" dirty="0">
                <a:solidFill>
                  <a:schemeClr val="bg2"/>
                </a:solidFill>
              </a:rPr>
              <a:t>3</a:t>
            </a:r>
          </a:p>
          <a:p>
            <a:pPr rtl="0"/>
            <a:r>
              <a:rPr lang="fr-FR" sz="2000" dirty="0">
                <a:solidFill>
                  <a:schemeClr val="bg2"/>
                </a:solidFill>
              </a:rPr>
              <a:t>Carte Arduino Leonardo</a:t>
            </a:r>
          </a:p>
          <a:p>
            <a:pPr rtl="0"/>
            <a:r>
              <a:rPr lang="fr-FR" sz="2000" dirty="0">
                <a:solidFill>
                  <a:schemeClr val="bg2"/>
                </a:solidFill>
              </a:rPr>
              <a:t>Kit </a:t>
            </a:r>
            <a:r>
              <a:rPr lang="fr-FR" sz="2000" dirty="0" err="1">
                <a:solidFill>
                  <a:schemeClr val="bg2"/>
                </a:solidFill>
              </a:rPr>
              <a:t>Seeed</a:t>
            </a:r>
            <a:endParaRPr lang="fr-FR" sz="2000" dirty="0">
              <a:solidFill>
                <a:schemeClr val="bg2"/>
              </a:solidFill>
            </a:endParaRP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r>
              <a:rPr lang="fr-FR" sz="2400" dirty="0">
                <a:solidFill>
                  <a:schemeClr val="bg2"/>
                </a:solidFill>
              </a:rPr>
              <a:t>2 épaisseurs</a:t>
            </a:r>
          </a:p>
          <a:p>
            <a:pPr rtl="0"/>
            <a:r>
              <a:rPr lang="fr-FR" sz="2400" dirty="0">
                <a:solidFill>
                  <a:schemeClr val="bg2"/>
                </a:solidFill>
              </a:rPr>
              <a:t>Modification pour les capteurs</a:t>
            </a:r>
          </a:p>
          <a:p>
            <a:pPr marL="0" indent="0" rtl="0">
              <a:buNone/>
            </a:pPr>
            <a:endParaRPr lang="fr-FR" sz="1800" dirty="0"/>
          </a:p>
          <a:p>
            <a:pPr marL="0" indent="0" rtl="0">
              <a:buNone/>
            </a:pPr>
            <a:r>
              <a:rPr lang="fr-FR" sz="1800" dirty="0"/>
              <a:t>/// faire transition</a:t>
            </a:r>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b="1" i="1" noProof="0" smtClean="0"/>
              <a:t>8</a:t>
            </a:fld>
            <a:r>
              <a:rPr lang="fr-FR" b="1" i="1"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solidFill>
                  <a:schemeClr val="tx1">
                    <a:lumMod val="60000"/>
                    <a:lumOff val="40000"/>
                  </a:schemeClr>
                </a:solidFill>
              </a:rPr>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1508</Words>
  <Application>Microsoft Office PowerPoint</Application>
  <PresentationFormat>Grand écran</PresentationFormat>
  <Paragraphs>290</Paragraphs>
  <Slides>25</Slides>
  <Notes>25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25</vt:i4>
      </vt:variant>
    </vt:vector>
  </HeadingPairs>
  <TitlesOfParts>
    <vt:vector size="38"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ENVOIE DE DONNEES</vt:lpstr>
      <vt:lpstr>ENVOIE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2019-06-18T09:26:12Z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