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26"/>
  </p:notesMasterIdLst>
  <p:handoutMasterIdLst>
    <p:handoutMasterId r:id="rId27"/>
  </p:handoutMasterIdLst>
  <p:sldIdLst>
    <p:sldId id="256" r:id="rId2"/>
    <p:sldId id="273" r:id="rId3"/>
    <p:sldId id="257" r:id="rId4"/>
    <p:sldId id="258" r:id="rId5"/>
    <p:sldId id="283" r:id="rId6"/>
    <p:sldId id="259" r:id="rId7"/>
    <p:sldId id="260" r:id="rId8"/>
    <p:sldId id="290" r:id="rId9"/>
    <p:sldId id="284" r:id="rId10"/>
    <p:sldId id="261" r:id="rId11"/>
    <p:sldId id="265" r:id="rId12"/>
    <p:sldId id="286" r:id="rId13"/>
    <p:sldId id="294" r:id="rId14"/>
    <p:sldId id="295" r:id="rId15"/>
    <p:sldId id="285" r:id="rId16"/>
    <p:sldId id="291" r:id="rId17"/>
    <p:sldId id="292" r:id="rId18"/>
    <p:sldId id="293" r:id="rId19"/>
    <p:sldId id="267" r:id="rId20"/>
    <p:sldId id="288" r:id="rId21"/>
    <p:sldId id="289" r:id="rId22"/>
    <p:sldId id="276" r:id="rId23"/>
    <p:sldId id="272" r:id="rId24"/>
    <p:sldId id="277" r:id="rId25"/>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ie Chloé" id="{BD40E9FC-C3DA-4FDD-9DD9-F6AAC42065E6}">
          <p14:sldIdLst>
            <p14:sldId id="256"/>
            <p14:sldId id="273"/>
            <p14:sldId id="257"/>
            <p14:sldId id="258"/>
          </p14:sldIdLst>
        </p14:section>
        <p14:section name="Partie Pierre" id="{04D1DBAE-CF60-4A4D-97BE-5669874D228C}">
          <p14:sldIdLst>
            <p14:sldId id="283"/>
            <p14:sldId id="259"/>
            <p14:sldId id="260"/>
            <p14:sldId id="290"/>
            <p14:sldId id="284"/>
            <p14:sldId id="261"/>
            <p14:sldId id="265"/>
            <p14:sldId id="286"/>
            <p14:sldId id="294"/>
            <p14:sldId id="295"/>
          </p14:sldIdLst>
        </p14:section>
        <p14:section name="Partie Yacine" id="{4AFAB4D8-2CA3-464C-9E24-B99F37584AAC}">
          <p14:sldIdLst>
            <p14:sldId id="285"/>
            <p14:sldId id="291"/>
            <p14:sldId id="292"/>
            <p14:sldId id="293"/>
            <p14:sldId id="267"/>
          </p14:sldIdLst>
        </p14:section>
        <p14:section name="Partie Chloé" id="{EB8F94D2-7015-4645-8900-E646BE77F27E}">
          <p14:sldIdLst>
            <p14:sldId id="288"/>
            <p14:sldId id="289"/>
            <p14:sldId id="276"/>
            <p14:sldId id="272"/>
            <p14:sldId id="2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9E9"/>
    <a:srgbClr val="004448"/>
    <a:srgbClr val="059C9D"/>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33" autoAdjust="0"/>
    <p:restoredTop sz="78829" autoAdjust="0"/>
  </p:normalViewPr>
  <p:slideViewPr>
    <p:cSldViewPr snapToGrid="0" showGuides="1">
      <p:cViewPr>
        <p:scale>
          <a:sx n="75" d="100"/>
          <a:sy n="75" d="100"/>
        </p:scale>
        <p:origin x="802" y="43"/>
      </p:cViewPr>
      <p:guideLst>
        <p:guide orient="horz" pos="2160"/>
        <p:guide pos="3840"/>
        <p:guide orient="horz" pos="3113"/>
      </p:guideLst>
    </p:cSldViewPr>
  </p:slideViewPr>
  <p:notesTextViewPr>
    <p:cViewPr>
      <p:scale>
        <a:sx n="3" d="2"/>
        <a:sy n="3" d="2"/>
      </p:scale>
      <p:origin x="0" y="0"/>
    </p:cViewPr>
  </p:notesTextViewPr>
  <p:sorterViewPr>
    <p:cViewPr>
      <p:scale>
        <a:sx n="66" d="100"/>
        <a:sy n="66" d="100"/>
      </p:scale>
      <p:origin x="0" y="0"/>
    </p:cViewPr>
  </p:sorter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3B31BD3-0DB0-41FA-BAFB-BC4FDC1A4773}" type="datetime1">
              <a:rPr lang="fr-FR" smtClean="0"/>
              <a:t>14/06/2019</a:t>
            </a:fld>
            <a:endParaRPr lang="fr-FR" dirty="0"/>
          </a:p>
        </p:txBody>
      </p:sp>
      <p:sp>
        <p:nvSpPr>
          <p:cNvPr id="4" name="Espace réservé du pied de page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r>
              <a:rPr lang="fr-FR"/>
              <a:t>/19</a:t>
            </a:r>
            <a:endParaRPr lang="fr-FR" dirty="0"/>
          </a:p>
        </p:txBody>
      </p:sp>
      <p:sp>
        <p:nvSpPr>
          <p:cNvPr id="5" name="Espace réservé du numéro de diapositive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00C303-0EDA-42E1-9745-6C6A39A7B5C4}" type="slidenum">
              <a:rPr lang="fr-FR" smtClean="0"/>
              <a:t>‹N°›</a:t>
            </a:fld>
            <a:endParaRPr lang="fr-FR"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525DF-D0FD-4E68-A390-A3ED3C2AB853}" type="datetime1">
              <a:rPr lang="fr-FR" smtClean="0"/>
              <a:pPr/>
              <a:t>14/06/2019</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r>
              <a:rPr lang="fr-FR" noProof="0"/>
              <a:t>/19</a:t>
            </a:r>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FC40A10-6036-4879-816D-55C01FC94846}" type="slidenum">
              <a:rPr lang="fr-FR" noProof="0" smtClean="0"/>
              <a:t>‹N°›</a:t>
            </a:fld>
            <a:endParaRPr lang="fr-FR"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a:t>
            </a:fld>
            <a:endParaRPr lang="fr-FR" dirty="0"/>
          </a:p>
        </p:txBody>
      </p:sp>
      <p:sp>
        <p:nvSpPr>
          <p:cNvPr id="5" name="Espace réservé du pied de page 4">
            <a:extLst>
              <a:ext uri="{FF2B5EF4-FFF2-40B4-BE49-F238E27FC236}">
                <a16:creationId xmlns:a16="http://schemas.microsoft.com/office/drawing/2014/main" id="{A39F797B-D8C9-48EF-BB93-08A237C48792}"/>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848339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10</a:t>
            </a:fld>
            <a:endParaRPr lang="fr-FR" dirty="0"/>
          </a:p>
        </p:txBody>
      </p:sp>
      <p:sp>
        <p:nvSpPr>
          <p:cNvPr id="5" name="Espace réservé du pied de page 4">
            <a:extLst>
              <a:ext uri="{FF2B5EF4-FFF2-40B4-BE49-F238E27FC236}">
                <a16:creationId xmlns:a16="http://schemas.microsoft.com/office/drawing/2014/main" id="{5EB6F221-0AD1-4A28-947A-86031431D23F}"/>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05682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version le robot avance </a:t>
            </a:r>
            <a:r>
              <a:rPr lang="fr-FR" dirty="0" err="1"/>
              <a:t>evite</a:t>
            </a:r>
            <a:r>
              <a:rPr lang="fr-FR" dirty="0"/>
              <a:t> les obstacle et cherche a les longer</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11</a:t>
            </a:fld>
            <a:endParaRPr lang="fr-FR" dirty="0"/>
          </a:p>
        </p:txBody>
      </p:sp>
      <p:sp>
        <p:nvSpPr>
          <p:cNvPr id="5" name="Espace réservé du pied de page 4">
            <a:extLst>
              <a:ext uri="{FF2B5EF4-FFF2-40B4-BE49-F238E27FC236}">
                <a16:creationId xmlns:a16="http://schemas.microsoft.com/office/drawing/2014/main" id="{F5A0CE92-3E26-4D8D-9326-2CD33176BC83}"/>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004597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12</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695209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r>
              <a:rPr lang="fr-FR" sz="1200" b="1" kern="1200" dirty="0">
                <a:solidFill>
                  <a:schemeClr val="tx1"/>
                </a:solidFill>
                <a:effectLst/>
                <a:latin typeface="+mn-lt"/>
                <a:ea typeface="+mn-ea"/>
                <a:cs typeface="+mn-cs"/>
              </a:rPr>
              <a:t>Voir rapport ou algo si tu comprends pas </a:t>
            </a:r>
          </a:p>
          <a:p>
            <a:r>
              <a:rPr lang="fr-FR" sz="1200" b="1" kern="1200" dirty="0">
                <a:solidFill>
                  <a:schemeClr val="tx1"/>
                </a:solidFill>
                <a:effectLst/>
                <a:latin typeface="+mn-lt"/>
                <a:ea typeface="+mn-ea"/>
                <a:cs typeface="+mn-cs"/>
              </a:rPr>
              <a:t>Condition 1 :</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Cas où la distance entre l’obstacle et le robot est inférieure à la distance de sécurité :</a:t>
            </a:r>
          </a:p>
          <a:p>
            <a:pPr lvl="0"/>
            <a:r>
              <a:rPr lang="fr-FR" sz="1200" kern="1200" dirty="0">
                <a:solidFill>
                  <a:schemeClr val="tx1"/>
                </a:solidFill>
                <a:effectLst/>
                <a:latin typeface="+mn-lt"/>
                <a:ea typeface="+mn-ea"/>
                <a:cs typeface="+mn-cs"/>
              </a:rPr>
              <a:t>Si obstacle à gauche (1)</a:t>
            </a:r>
          </a:p>
          <a:p>
            <a:pPr lvl="0"/>
            <a:r>
              <a:rPr lang="fr-FR" sz="1200" kern="1200" dirty="0">
                <a:solidFill>
                  <a:schemeClr val="tx1"/>
                </a:solidFill>
                <a:effectLst/>
                <a:latin typeface="+mn-lt"/>
                <a:ea typeface="+mn-ea"/>
                <a:cs typeface="+mn-cs"/>
              </a:rPr>
              <a:t>Tourne à droite</a:t>
            </a:r>
          </a:p>
          <a:p>
            <a:pPr lvl="0"/>
            <a:r>
              <a:rPr lang="fr-FR" sz="1200" kern="1200" dirty="0">
                <a:solidFill>
                  <a:schemeClr val="tx1"/>
                </a:solidFill>
                <a:effectLst/>
                <a:latin typeface="+mn-lt"/>
                <a:ea typeface="+mn-ea"/>
                <a:cs typeface="+mn-cs"/>
              </a:rPr>
              <a:t>Sinon si obstacle à droite (2)</a:t>
            </a:r>
          </a:p>
          <a:p>
            <a:pPr lvl="0"/>
            <a:r>
              <a:rPr lang="fr-FR" sz="1200" kern="1200" dirty="0">
                <a:solidFill>
                  <a:schemeClr val="tx1"/>
                </a:solidFill>
                <a:effectLst/>
                <a:latin typeface="+mn-lt"/>
                <a:ea typeface="+mn-ea"/>
                <a:cs typeface="+mn-cs"/>
              </a:rPr>
              <a:t>Tourne à gauche</a:t>
            </a:r>
          </a:p>
          <a:p>
            <a:r>
              <a:rPr lang="fr-FR" sz="1200" kern="1200" dirty="0">
                <a:solidFill>
                  <a:schemeClr val="tx1"/>
                </a:solidFill>
                <a:effectLst/>
                <a:latin typeface="+mn-lt"/>
                <a:ea typeface="+mn-ea"/>
                <a:cs typeface="+mn-cs"/>
              </a:rPr>
              <a:t>Avance</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 </a:t>
            </a:r>
          </a:p>
          <a:p>
            <a:pPr lvl="0"/>
            <a:r>
              <a:rPr lang="fr-FR" sz="1200" kern="1200" dirty="0">
                <a:solidFill>
                  <a:schemeClr val="tx1"/>
                </a:solidFill>
                <a:effectLst/>
                <a:latin typeface="+mn-lt"/>
                <a:ea typeface="+mn-ea"/>
                <a:cs typeface="+mn-cs"/>
              </a:rPr>
              <a:t>Si obstacle devant (3)</a:t>
            </a:r>
          </a:p>
          <a:p>
            <a:pPr lvl="2"/>
            <a:r>
              <a:rPr lang="fr-FR" sz="1200" kern="1200" dirty="0">
                <a:solidFill>
                  <a:schemeClr val="tx1"/>
                </a:solidFill>
                <a:effectLst/>
                <a:latin typeface="+mn-lt"/>
                <a:ea typeface="+mn-ea"/>
                <a:cs typeface="+mn-cs"/>
              </a:rPr>
              <a:t>Si obstacle à gauche &amp;&amp; obstacle à droite</a:t>
            </a:r>
          </a:p>
          <a:p>
            <a:pPr lvl="3"/>
            <a:r>
              <a:rPr lang="fr-FR" sz="1200" kern="1200" dirty="0">
                <a:solidFill>
                  <a:schemeClr val="tx1"/>
                </a:solidFill>
                <a:effectLst/>
                <a:latin typeface="+mn-lt"/>
                <a:ea typeface="+mn-ea"/>
                <a:cs typeface="+mn-cs"/>
              </a:rPr>
              <a:t>Recule</a:t>
            </a:r>
          </a:p>
          <a:p>
            <a:pPr lvl="1"/>
            <a:r>
              <a:rPr lang="fr-FR" sz="1200" kern="1200" dirty="0">
                <a:solidFill>
                  <a:schemeClr val="tx1"/>
                </a:solidFill>
                <a:effectLst/>
                <a:latin typeface="+mn-lt"/>
                <a:ea typeface="+mn-ea"/>
                <a:cs typeface="+mn-cs"/>
              </a:rPr>
              <a:t>Si distance obstacle gauche &lt; distance obstacle droite</a:t>
            </a:r>
          </a:p>
          <a:p>
            <a:pPr lvl="0"/>
            <a:r>
              <a:rPr lang="fr-FR" sz="1200" kern="1200" dirty="0">
                <a:solidFill>
                  <a:schemeClr val="tx1"/>
                </a:solidFill>
                <a:effectLst/>
                <a:latin typeface="+mn-lt"/>
                <a:ea typeface="+mn-ea"/>
                <a:cs typeface="+mn-cs"/>
              </a:rPr>
              <a:t>Tourne à droite</a:t>
            </a:r>
          </a:p>
          <a:p>
            <a:pPr lvl="1"/>
            <a:r>
              <a:rPr lang="fr-FR" sz="1200" kern="1200" dirty="0">
                <a:solidFill>
                  <a:schemeClr val="tx1"/>
                </a:solidFill>
                <a:effectLst/>
                <a:latin typeface="+mn-lt"/>
                <a:ea typeface="+mn-ea"/>
                <a:cs typeface="+mn-cs"/>
              </a:rPr>
              <a:t>Si distance obstacle droite &lt; distance obstacle gauche</a:t>
            </a:r>
          </a:p>
          <a:p>
            <a:pPr lvl="0"/>
            <a:r>
              <a:rPr lang="fr-FR" sz="1200" kern="1200" dirty="0">
                <a:solidFill>
                  <a:schemeClr val="tx1"/>
                </a:solidFill>
                <a:effectLst/>
                <a:latin typeface="+mn-lt"/>
                <a:ea typeface="+mn-ea"/>
                <a:cs typeface="+mn-cs"/>
              </a:rPr>
              <a:t>Tourne à gauche</a:t>
            </a:r>
          </a:p>
          <a:p>
            <a:r>
              <a:rPr lang="fr-FR" sz="1200" kern="1200" dirty="0">
                <a:solidFill>
                  <a:schemeClr val="tx1"/>
                </a:solidFill>
                <a:effectLst/>
                <a:latin typeface="+mn-lt"/>
                <a:ea typeface="+mn-ea"/>
                <a:cs typeface="+mn-cs"/>
              </a:rPr>
              <a:t>Recule</a:t>
            </a:r>
          </a:p>
          <a:p>
            <a:r>
              <a:rPr lang="fr-FR" sz="1200" b="1" kern="1200" dirty="0">
                <a:solidFill>
                  <a:schemeClr val="tx1"/>
                </a:solidFill>
                <a:effectLst/>
                <a:latin typeface="+mn-lt"/>
                <a:ea typeface="+mn-ea"/>
                <a:cs typeface="+mn-cs"/>
              </a:rPr>
              <a:t> </a:t>
            </a:r>
            <a:endParaRPr lang="fr-FR" sz="1200"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Condition 2 :</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Cas où la distance entre l’obstacle et le robot est supérieure à la distance de sécurité :</a:t>
            </a:r>
          </a:p>
          <a:p>
            <a:pPr lvl="0"/>
            <a:r>
              <a:rPr lang="fr-FR" sz="1200" kern="1200" dirty="0">
                <a:solidFill>
                  <a:schemeClr val="tx1"/>
                </a:solidFill>
                <a:effectLst/>
                <a:latin typeface="+mn-lt"/>
                <a:ea typeface="+mn-ea"/>
                <a:cs typeface="+mn-cs"/>
              </a:rPr>
              <a:t>Si obstacle à gauche </a:t>
            </a:r>
          </a:p>
          <a:p>
            <a:pPr lvl="0"/>
            <a:r>
              <a:rPr lang="fr-FR" sz="1200" kern="1200" dirty="0">
                <a:solidFill>
                  <a:schemeClr val="tx1"/>
                </a:solidFill>
                <a:effectLst/>
                <a:latin typeface="+mn-lt"/>
                <a:ea typeface="+mn-ea"/>
                <a:cs typeface="+mn-cs"/>
              </a:rPr>
              <a:t>Tourne à gauche</a:t>
            </a:r>
          </a:p>
          <a:p>
            <a:pPr lvl="1"/>
            <a:r>
              <a:rPr lang="fr-FR" sz="1200" kern="1200" dirty="0">
                <a:solidFill>
                  <a:schemeClr val="tx1"/>
                </a:solidFill>
                <a:effectLst/>
                <a:latin typeface="+mn-lt"/>
                <a:ea typeface="+mn-ea"/>
                <a:cs typeface="+mn-cs"/>
              </a:rPr>
              <a:t>Si </a:t>
            </a:r>
            <a:r>
              <a:rPr lang="fr-FR" sz="1200" b="1" kern="1200" dirty="0">
                <a:solidFill>
                  <a:schemeClr val="tx1"/>
                </a:solidFill>
                <a:effectLst/>
                <a:latin typeface="+mn-lt"/>
                <a:ea typeface="+mn-ea"/>
                <a:cs typeface="+mn-cs"/>
              </a:rPr>
              <a:t>Condition 1 </a:t>
            </a:r>
            <a:r>
              <a:rPr lang="fr-FR" sz="1200" kern="1200" dirty="0">
                <a:solidFill>
                  <a:schemeClr val="tx1"/>
                </a:solidFill>
                <a:effectLst/>
                <a:latin typeface="+mn-lt"/>
                <a:ea typeface="+mn-ea"/>
                <a:cs typeface="+mn-cs"/>
              </a:rPr>
              <a:t>(1) &amp;&amp; </a:t>
            </a:r>
            <a:r>
              <a:rPr lang="fr-FR" sz="1200" b="1" kern="1200" dirty="0">
                <a:solidFill>
                  <a:schemeClr val="tx1"/>
                </a:solidFill>
                <a:effectLst/>
                <a:latin typeface="+mn-lt"/>
                <a:ea typeface="+mn-ea"/>
                <a:cs typeface="+mn-cs"/>
              </a:rPr>
              <a:t>Condition 1 </a:t>
            </a:r>
            <a:r>
              <a:rPr lang="fr-FR" sz="1200" kern="1200" dirty="0">
                <a:solidFill>
                  <a:schemeClr val="tx1"/>
                </a:solidFill>
                <a:effectLst/>
                <a:latin typeface="+mn-lt"/>
                <a:ea typeface="+mn-ea"/>
                <a:cs typeface="+mn-cs"/>
              </a:rPr>
              <a:t> (3)</a:t>
            </a:r>
          </a:p>
          <a:p>
            <a:pPr lvl="2"/>
            <a:r>
              <a:rPr lang="fr-FR" sz="1200" kern="1200" dirty="0">
                <a:solidFill>
                  <a:schemeClr val="tx1"/>
                </a:solidFill>
                <a:effectLst/>
                <a:latin typeface="+mn-lt"/>
                <a:ea typeface="+mn-ea"/>
                <a:cs typeface="+mn-cs"/>
              </a:rPr>
              <a:t>Tourne à droite</a:t>
            </a:r>
          </a:p>
          <a:p>
            <a:r>
              <a:rPr lang="fr-FR" sz="1200" kern="1200" dirty="0">
                <a:solidFill>
                  <a:schemeClr val="tx1"/>
                </a:solidFill>
                <a:effectLst/>
                <a:latin typeface="+mn-lt"/>
                <a:ea typeface="+mn-ea"/>
                <a:cs typeface="+mn-cs"/>
              </a:rPr>
              <a:t>Sinon avance</a:t>
            </a:r>
          </a:p>
          <a:p>
            <a:pPr lvl="0"/>
            <a:r>
              <a:rPr lang="fr-FR" sz="1200" kern="1200" dirty="0">
                <a:solidFill>
                  <a:schemeClr val="tx1"/>
                </a:solidFill>
                <a:effectLst/>
                <a:latin typeface="+mn-lt"/>
                <a:ea typeface="+mn-ea"/>
                <a:cs typeface="+mn-cs"/>
              </a:rPr>
              <a:t>Sinon si obstacle à droite</a:t>
            </a:r>
          </a:p>
          <a:p>
            <a:pPr lvl="2"/>
            <a:r>
              <a:rPr lang="fr-FR" sz="1200" kern="1200" dirty="0">
                <a:solidFill>
                  <a:schemeClr val="tx1"/>
                </a:solidFill>
                <a:effectLst/>
                <a:latin typeface="+mn-lt"/>
                <a:ea typeface="+mn-ea"/>
                <a:cs typeface="+mn-cs"/>
              </a:rPr>
              <a:t>Tourne à droite</a:t>
            </a:r>
          </a:p>
          <a:p>
            <a:pPr lvl="1"/>
            <a:r>
              <a:rPr lang="fr-FR" sz="1200" b="1" kern="1200" dirty="0">
                <a:solidFill>
                  <a:schemeClr val="tx1"/>
                </a:solidFill>
                <a:effectLst/>
                <a:latin typeface="+mn-lt"/>
                <a:ea typeface="+mn-ea"/>
                <a:cs typeface="+mn-cs"/>
              </a:rPr>
              <a:t>Si Condition 1 </a:t>
            </a:r>
            <a:r>
              <a:rPr lang="fr-FR" sz="1200" kern="1200" dirty="0">
                <a:solidFill>
                  <a:schemeClr val="tx1"/>
                </a:solidFill>
                <a:effectLst/>
                <a:latin typeface="+mn-lt"/>
                <a:ea typeface="+mn-ea"/>
                <a:cs typeface="+mn-cs"/>
              </a:rPr>
              <a:t>(2) &amp;&amp; </a:t>
            </a:r>
            <a:r>
              <a:rPr lang="fr-FR" sz="1200" b="1" kern="1200" dirty="0">
                <a:solidFill>
                  <a:schemeClr val="tx1"/>
                </a:solidFill>
                <a:effectLst/>
                <a:latin typeface="+mn-lt"/>
                <a:ea typeface="+mn-ea"/>
                <a:cs typeface="+mn-cs"/>
              </a:rPr>
              <a:t>Condition 1  </a:t>
            </a:r>
            <a:r>
              <a:rPr lang="fr-FR" sz="1200" kern="1200" dirty="0">
                <a:solidFill>
                  <a:schemeClr val="tx1"/>
                </a:solidFill>
                <a:effectLst/>
                <a:latin typeface="+mn-lt"/>
                <a:ea typeface="+mn-ea"/>
                <a:cs typeface="+mn-cs"/>
              </a:rPr>
              <a:t>(3)</a:t>
            </a:r>
          </a:p>
          <a:p>
            <a:pPr lvl="0"/>
            <a:r>
              <a:rPr lang="fr-FR" sz="1200" kern="1200" dirty="0">
                <a:solidFill>
                  <a:schemeClr val="tx1"/>
                </a:solidFill>
                <a:effectLst/>
                <a:latin typeface="+mn-lt"/>
                <a:ea typeface="+mn-ea"/>
                <a:cs typeface="+mn-cs"/>
              </a:rPr>
              <a:t>Tourne à gauche</a:t>
            </a:r>
          </a:p>
          <a:p>
            <a:r>
              <a:rPr lang="fr-FR" sz="1200" kern="1200" dirty="0">
                <a:solidFill>
                  <a:schemeClr val="tx1"/>
                </a:solidFill>
                <a:effectLst/>
                <a:latin typeface="+mn-lt"/>
                <a:ea typeface="+mn-ea"/>
                <a:cs typeface="+mn-cs"/>
              </a:rPr>
              <a:t>Sinon avance</a:t>
            </a:r>
          </a:p>
          <a:p>
            <a:r>
              <a:rPr lang="fr-FR" sz="1200" kern="1200" dirty="0">
                <a:solidFill>
                  <a:schemeClr val="tx1"/>
                </a:solidFill>
                <a:effectLst/>
                <a:latin typeface="+mn-lt"/>
                <a:ea typeface="+mn-ea"/>
                <a:cs typeface="+mn-cs"/>
              </a:rPr>
              <a:t>Avance</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13</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924114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PROBLEMES : </a:t>
            </a:r>
          </a:p>
          <a:p>
            <a:pPr rtl="0"/>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solidFill>
              </a:rPr>
              <a:t>Quand il Cherche à longer un obstacle de gauche ou droite , le robot tourne vers celui-ci pour le rejoindre donc l’obstacle sera </a:t>
            </a:r>
            <a:r>
              <a:rPr lang="fr-FR" sz="1200" dirty="0" err="1">
                <a:solidFill>
                  <a:schemeClr val="bg2"/>
                </a:solidFill>
              </a:rPr>
              <a:t>desormais</a:t>
            </a:r>
            <a:r>
              <a:rPr lang="fr-FR" sz="1200" dirty="0">
                <a:solidFill>
                  <a:schemeClr val="bg2"/>
                </a:solidFill>
              </a:rPr>
              <a:t> devant lui mais  1 fois sur 3 ne va pas détecter l’obstacle si il est devant lui;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solidFill>
              </a:rPr>
              <a:t>Aussi la marche </a:t>
            </a:r>
            <a:r>
              <a:rPr lang="fr-FR" sz="1200" dirty="0" err="1">
                <a:solidFill>
                  <a:schemeClr val="bg2"/>
                </a:solidFill>
              </a:rPr>
              <a:t>arriere</a:t>
            </a:r>
            <a:r>
              <a:rPr lang="fr-FR" sz="1200" dirty="0">
                <a:solidFill>
                  <a:schemeClr val="bg2"/>
                </a:solidFill>
              </a:rPr>
              <a:t> n’est pas maitrisé de part l’absence de capteur </a:t>
            </a:r>
            <a:r>
              <a:rPr lang="fr-FR" sz="1200" dirty="0" err="1">
                <a:solidFill>
                  <a:schemeClr val="bg2"/>
                </a:solidFill>
              </a:rPr>
              <a:t>arieree</a:t>
            </a:r>
            <a:endParaRPr lang="fr-FR" sz="1200" dirty="0">
              <a:solidFill>
                <a:schemeClr val="bg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solidFill>
              </a:rPr>
              <a:t>Et il ne tourne pas sur lui-même , il faut tenir compte de sa taille + une marge (pour tourner il bloque une roue et avance celle inverse à la direction voulue)</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14</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69257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version le robot avance fait demi tour </a:t>
            </a:r>
            <a:r>
              <a:rPr lang="fr-FR" dirty="0" err="1"/>
              <a:t>evite</a:t>
            </a:r>
            <a:r>
              <a:rPr lang="fr-FR" dirty="0"/>
              <a:t> les obstacle et peut ajuster sa trajectoire</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15</a:t>
            </a:fld>
            <a:endParaRPr lang="fr-FR" dirty="0"/>
          </a:p>
        </p:txBody>
      </p:sp>
      <p:sp>
        <p:nvSpPr>
          <p:cNvPr id="5" name="Espace réservé du pied de page 4">
            <a:extLst>
              <a:ext uri="{FF2B5EF4-FFF2-40B4-BE49-F238E27FC236}">
                <a16:creationId xmlns:a16="http://schemas.microsoft.com/office/drawing/2014/main" id="{D76EEE50-8BFB-46F5-8C8C-2B680654FCAD}"/>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8822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16</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082354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Tant que la distance entre l’obstacle et le robot n’est pas inférieure à une certaine distance de sécurité alors il continue l’action de déplacement en cours.</a:t>
            </a:r>
          </a:p>
          <a:p>
            <a:pPr rtl="0"/>
            <a:endParaRPr lang="fr-FR" dirty="0"/>
          </a:p>
          <a:p>
            <a:pPr rtl="0"/>
            <a:r>
              <a:rPr lang="fr-FR" dirty="0"/>
              <a:t>	si la distance diminue pour un obstacle a gauche ou droite  et </a:t>
            </a:r>
            <a:r>
              <a:rPr lang="fr-FR" dirty="0" err="1"/>
              <a:t>tjs</a:t>
            </a:r>
            <a:r>
              <a:rPr lang="fr-FR" dirty="0"/>
              <a:t> pas d’obstacle devant alors il ne s’</a:t>
            </a:r>
            <a:r>
              <a:rPr lang="fr-FR" dirty="0" err="1"/>
              <a:t>arrete</a:t>
            </a:r>
            <a:r>
              <a:rPr lang="fr-FR" dirty="0"/>
              <a:t> pas et ajuste automatiquement sa trajectoire pour rester </a:t>
            </a:r>
            <a:r>
              <a:rPr lang="fr-FR" dirty="0" err="1"/>
              <a:t>parrallele</a:t>
            </a:r>
            <a:r>
              <a:rPr lang="fr-FR" dirty="0"/>
              <a:t> à l’obstacle</a:t>
            </a:r>
          </a:p>
          <a:p>
            <a:pPr rtl="0"/>
            <a:endParaRPr lang="fr-FR" dirty="0"/>
          </a:p>
          <a:p>
            <a:pPr rtl="0"/>
            <a:r>
              <a:rPr lang="fr-FR" dirty="0"/>
              <a:t>Si toutefois il y a un obstacle à l’avant alors le robot va s’</a:t>
            </a:r>
            <a:r>
              <a:rPr lang="fr-FR" dirty="0" err="1"/>
              <a:t>arreter</a:t>
            </a:r>
            <a:r>
              <a:rPr lang="fr-FR" dirty="0"/>
              <a:t> et analyser son environnement à gauche et droite puis prendre une décision.</a:t>
            </a:r>
          </a:p>
          <a:p>
            <a:pPr rtl="0"/>
            <a:endParaRPr lang="fr-FR" dirty="0"/>
          </a:p>
          <a:p>
            <a:pPr rtl="0"/>
            <a:endParaRPr lang="fr-FR" dirty="0"/>
          </a:p>
          <a:p>
            <a:pPr rtl="0"/>
            <a:r>
              <a:rPr lang="fr-FR" dirty="0"/>
              <a:t>Contrairement à l’autre version, le robot peut faire demi-tour et tourner sur place sans vrmt faire attention a sa taille ( tourne une roue vers l’avant et l’autre vers l’arrière)</a:t>
            </a:r>
          </a:p>
          <a:p>
            <a:pPr rtl="0"/>
            <a:r>
              <a:rPr lang="fr-FR" dirty="0"/>
              <a:t>Il ajuste sa trajectoire ce qui lui évite le risque de collision avec l’obstacle comme nous l’avons constaté avec notre première version.</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17</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194441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18</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82472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19</a:t>
            </a:fld>
            <a:endParaRPr lang="fr-FR" dirty="0"/>
          </a:p>
        </p:txBody>
      </p:sp>
      <p:sp>
        <p:nvSpPr>
          <p:cNvPr id="5" name="Espace réservé du pied de page 4">
            <a:extLst>
              <a:ext uri="{FF2B5EF4-FFF2-40B4-BE49-F238E27FC236}">
                <a16:creationId xmlns:a16="http://schemas.microsoft.com/office/drawing/2014/main" id="{C38F0F40-5BAA-40AD-9E60-197699B73FE6}"/>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747022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Notre groupe composé de Yacine Pierre et moi-même avons choisi de travailler sur le sujet de robot explorateur proposé par Mme </a:t>
            </a:r>
            <a:r>
              <a:rPr lang="fr-FR" dirty="0" err="1"/>
              <a:t>pelleau</a:t>
            </a:r>
            <a:r>
              <a:rPr lang="fr-FR" dirty="0"/>
              <a:t> et Mr </a:t>
            </a:r>
            <a:r>
              <a:rPr lang="fr-FR" dirty="0" err="1"/>
              <a:t>formenti</a:t>
            </a:r>
            <a:r>
              <a:rPr lang="fr-FR" dirty="0"/>
              <a:t>. </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a:t>
            </a:fld>
            <a:endParaRPr lang="fr-FR" dirty="0"/>
          </a:p>
        </p:txBody>
      </p:sp>
      <p:sp>
        <p:nvSpPr>
          <p:cNvPr id="5" name="Espace réservé du pied de page 4">
            <a:extLst>
              <a:ext uri="{FF2B5EF4-FFF2-40B4-BE49-F238E27FC236}">
                <a16:creationId xmlns:a16="http://schemas.microsoft.com/office/drawing/2014/main" id="{68172E70-5DCB-490B-A2E9-13D3BAAFCE4F}"/>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40083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6FC40A10-6036-4879-816D-55C01FC94846}" type="slidenum">
              <a:rPr lang="fr-FR" noProof="0" smtClean="0"/>
              <a:t>20</a:t>
            </a:fld>
            <a:endParaRPr lang="fr-FR" noProof="0" dirty="0"/>
          </a:p>
        </p:txBody>
      </p:sp>
      <p:sp>
        <p:nvSpPr>
          <p:cNvPr id="5" name="Espace réservé du pied de page 4">
            <a:extLst>
              <a:ext uri="{FF2B5EF4-FFF2-40B4-BE49-F238E27FC236}">
                <a16:creationId xmlns:a16="http://schemas.microsoft.com/office/drawing/2014/main" id="{F5E479C5-B3DD-4936-A1DB-7CA076E1B39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20887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22</a:t>
            </a:fld>
            <a:endParaRPr lang="fr-FR" dirty="0"/>
          </a:p>
        </p:txBody>
      </p:sp>
      <p:sp>
        <p:nvSpPr>
          <p:cNvPr id="5" name="Espace réservé du pied de page 4">
            <a:extLst>
              <a:ext uri="{FF2B5EF4-FFF2-40B4-BE49-F238E27FC236}">
                <a16:creationId xmlns:a16="http://schemas.microsoft.com/office/drawing/2014/main" id="{20D12160-4A72-41F4-8954-BE842BD78AC8}"/>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916594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23</a:t>
            </a:fld>
            <a:endParaRPr lang="fr-FR" dirty="0"/>
          </a:p>
        </p:txBody>
      </p:sp>
      <p:sp>
        <p:nvSpPr>
          <p:cNvPr id="5" name="Espace réservé du pied de page 4">
            <a:extLst>
              <a:ext uri="{FF2B5EF4-FFF2-40B4-BE49-F238E27FC236}">
                <a16:creationId xmlns:a16="http://schemas.microsoft.com/office/drawing/2014/main" id="{53BC89CF-CCB3-4B2C-9A29-91710ABBFBC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724828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24</a:t>
            </a:fld>
            <a:endParaRPr lang="fr-FR" dirty="0"/>
          </a:p>
        </p:txBody>
      </p:sp>
      <p:sp>
        <p:nvSpPr>
          <p:cNvPr id="5" name="Espace réservé du pied de page 4">
            <a:extLst>
              <a:ext uri="{FF2B5EF4-FFF2-40B4-BE49-F238E27FC236}">
                <a16:creationId xmlns:a16="http://schemas.microsoft.com/office/drawing/2014/main" id="{5D2CC7CF-BCB2-4EF1-B7F8-A9E5FC95675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532488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présentation on va définir plus concrètement en quoi consistait le projet et par la suite Pierre et Yacine vont faire un tour d’horizon du travail effectué au niveau hardware et software et on terminera sur les notions de cartographie et localisation simultanée sur lesquelles on  a commencé à travailler</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3</a:t>
            </a:fld>
            <a:endParaRPr lang="fr-FR" dirty="0"/>
          </a:p>
        </p:txBody>
      </p:sp>
      <p:sp>
        <p:nvSpPr>
          <p:cNvPr id="5" name="Espace réservé du pied de page 4">
            <a:extLst>
              <a:ext uri="{FF2B5EF4-FFF2-40B4-BE49-F238E27FC236}">
                <a16:creationId xmlns:a16="http://schemas.microsoft.com/office/drawing/2014/main" id="{ED02216B-05B7-4415-878D-AC7670F2EBD2}"/>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901811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L’objectif principal était d’implémenter une version de l’algorithme A* sur Arduino. Or une redéfinition du sujet a été effectuée sous les conseils de Mr </a:t>
            </a:r>
            <a:r>
              <a:rPr lang="fr-FR" sz="1200" kern="1200" dirty="0" err="1">
                <a:solidFill>
                  <a:schemeClr val="tx1"/>
                </a:solidFill>
                <a:effectLst/>
                <a:latin typeface="+mn-lt"/>
                <a:ea typeface="+mn-ea"/>
                <a:cs typeface="+mn-cs"/>
              </a:rPr>
              <a:t>malapert</a:t>
            </a:r>
            <a:r>
              <a:rPr lang="fr-FR" sz="1200" kern="1200" dirty="0">
                <a:solidFill>
                  <a:schemeClr val="tx1"/>
                </a:solidFill>
                <a:effectLst/>
                <a:latin typeface="+mn-lt"/>
                <a:ea typeface="+mn-ea"/>
                <a:cs typeface="+mn-cs"/>
              </a:rPr>
              <a:t> . Et on a donc  été amenés à créer un robot explorateur et commencer un travail sur la notion de cartographie et localisation simultanée. La cartographie et localisation simultanée c’est le fait que notre est capable de se repérer dans l’espace sans connaitre préalablement l’environnement. Tout va se faire en temps réel.</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4</a:t>
            </a:fld>
            <a:endParaRPr lang="fr-FR" dirty="0"/>
          </a:p>
        </p:txBody>
      </p:sp>
      <p:sp>
        <p:nvSpPr>
          <p:cNvPr id="5" name="Espace réservé du pied de page 4">
            <a:extLst>
              <a:ext uri="{FF2B5EF4-FFF2-40B4-BE49-F238E27FC236}">
                <a16:creationId xmlns:a16="http://schemas.microsoft.com/office/drawing/2014/main" id="{5898DEFA-546F-434A-9E91-42EDC43121A3}"/>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787154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5</a:t>
            </a:fld>
            <a:endParaRPr lang="fr-FR" dirty="0"/>
          </a:p>
        </p:txBody>
      </p:sp>
      <p:sp>
        <p:nvSpPr>
          <p:cNvPr id="5" name="Espace réservé du pied de page 4">
            <a:extLst>
              <a:ext uri="{FF2B5EF4-FFF2-40B4-BE49-F238E27FC236}">
                <a16:creationId xmlns:a16="http://schemas.microsoft.com/office/drawing/2014/main" id="{1FA3096D-CAB7-44B5-85F4-4D9873428E80}"/>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8301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Pour la réalisation de ce projet on a eu 3 grosses contraintes matérielle :</a:t>
            </a:r>
          </a:p>
          <a:p>
            <a:pPr rtl="0"/>
            <a:r>
              <a:rPr lang="fr-FR" dirty="0"/>
              <a:t>	utiliser un carte Arduino Leonardo</a:t>
            </a:r>
          </a:p>
          <a:p>
            <a:pPr rtl="0"/>
            <a:r>
              <a:rPr lang="fr-FR" dirty="0"/>
              <a:t>	le capteur ultrason HC SR 04</a:t>
            </a:r>
          </a:p>
          <a:p>
            <a:pPr rtl="0"/>
            <a:r>
              <a:rPr lang="fr-FR" dirty="0"/>
              <a:t>	un kit de base pour le châssis</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6</a:t>
            </a:fld>
            <a:endParaRPr lang="fr-FR" dirty="0"/>
          </a:p>
        </p:txBody>
      </p:sp>
      <p:sp>
        <p:nvSpPr>
          <p:cNvPr id="5" name="Espace réservé du pied de page 4">
            <a:extLst>
              <a:ext uri="{FF2B5EF4-FFF2-40B4-BE49-F238E27FC236}">
                <a16:creationId xmlns:a16="http://schemas.microsoft.com/office/drawing/2014/main" id="{215DE030-A020-48D9-97D8-BA58C2D05DE9}"/>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442413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La première étape fût de reproduire les pièces pour le châssis en les adaptant au nombres de capteurs et à la disposition voulu puisque que le </a:t>
            </a:r>
            <a:r>
              <a:rPr lang="fr-FR" dirty="0" err="1"/>
              <a:t>kkit</a:t>
            </a:r>
            <a:r>
              <a:rPr lang="fr-FR" dirty="0"/>
              <a:t> n’était </a:t>
            </a:r>
            <a:r>
              <a:rPr lang="fr-FR" dirty="0" err="1"/>
              <a:t>aps</a:t>
            </a:r>
            <a:r>
              <a:rPr lang="fr-FR" dirty="0"/>
              <a:t> adapté au matériel dont on disposait. C ’était une étape assez longue puisque que les mesures que l’on pouvais retranscrire sont mesuré à la main et pas précise du coup on a du redécouper certaine pièces à 3 reprises.</a:t>
            </a:r>
          </a:p>
          <a:p>
            <a:pPr rtl="0"/>
            <a:endParaRPr lang="fr-FR" dirty="0"/>
          </a:p>
          <a:p>
            <a:pPr rtl="0"/>
            <a:r>
              <a:rPr lang="fr-FR" dirty="0"/>
              <a:t>De plus le plexiglas utilisé pouvait varier d’un mm d’épaisseur ce qui nous inciter à réaliser 2 versions de certaines pièces. </a:t>
            </a:r>
          </a:p>
          <a:p>
            <a:pPr rtl="0"/>
            <a:endParaRPr lang="fr-FR" dirty="0"/>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7</a:t>
            </a:fld>
            <a:endParaRPr lang="fr-FR" dirty="0"/>
          </a:p>
        </p:txBody>
      </p:sp>
      <p:sp>
        <p:nvSpPr>
          <p:cNvPr id="5" name="Espace réservé du pied de page 4">
            <a:extLst>
              <a:ext uri="{FF2B5EF4-FFF2-40B4-BE49-F238E27FC236}">
                <a16:creationId xmlns:a16="http://schemas.microsoft.com/office/drawing/2014/main" id="{CA6B0130-9059-4ED7-841F-396F08C90E5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471613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5600" b="1" dirty="0">
                <a:latin typeface="Arial Rounded MT Bold" panose="020F0704030504030204" pitchFamily="34" charset="0"/>
              </a:rPr>
              <a:t>Diapo Masquée </a:t>
            </a:r>
          </a:p>
        </p:txBody>
      </p:sp>
      <p:sp>
        <p:nvSpPr>
          <p:cNvPr id="4" name="Espace réservé du pied de page 3"/>
          <p:cNvSpPr>
            <a:spLocks noGrp="1"/>
          </p:cNvSpPr>
          <p:nvPr>
            <p:ph type="ftr" sz="quarter" idx="4"/>
          </p:nvPr>
        </p:nvSpPr>
        <p:spPr/>
        <p:txBody>
          <a:bodyPr/>
          <a:lstStyle/>
          <a:p>
            <a:pPr rtl="0"/>
            <a:r>
              <a:rPr lang="fr-FR" noProof="0"/>
              <a:t>/19</a:t>
            </a:r>
            <a:endParaRPr lang="fr-FR" noProof="0" dirty="0"/>
          </a:p>
        </p:txBody>
      </p:sp>
      <p:sp>
        <p:nvSpPr>
          <p:cNvPr id="5" name="Espace réservé du numéro de diapositive 4"/>
          <p:cNvSpPr>
            <a:spLocks noGrp="1"/>
          </p:cNvSpPr>
          <p:nvPr>
            <p:ph type="sldNum" sz="quarter" idx="5"/>
          </p:nvPr>
        </p:nvSpPr>
        <p:spPr/>
        <p:txBody>
          <a:bodyPr/>
          <a:lstStyle/>
          <a:p>
            <a:pPr rtl="0"/>
            <a:fld id="{6FC40A10-6036-4879-816D-55C01FC94846}" type="slidenum">
              <a:rPr lang="fr-FR" noProof="0" smtClean="0"/>
              <a:t>8</a:t>
            </a:fld>
            <a:endParaRPr lang="fr-FR" noProof="0" dirty="0"/>
          </a:p>
        </p:txBody>
      </p:sp>
    </p:spTree>
    <p:extLst>
      <p:ext uri="{BB962C8B-B14F-4D97-AF65-F5344CB8AC3E}">
        <p14:creationId xmlns:p14="http://schemas.microsoft.com/office/powerpoint/2010/main" val="2036760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9</a:t>
            </a:fld>
            <a:endParaRPr lang="fr-FR" dirty="0"/>
          </a:p>
        </p:txBody>
      </p:sp>
      <p:sp>
        <p:nvSpPr>
          <p:cNvPr id="5" name="Espace réservé du pied de page 4">
            <a:extLst>
              <a:ext uri="{FF2B5EF4-FFF2-40B4-BE49-F238E27FC236}">
                <a16:creationId xmlns:a16="http://schemas.microsoft.com/office/drawing/2014/main" id="{68B4C4DF-033B-4763-8234-F1A68F8E43E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08987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avec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fr-FR" noProof="0" dirty="0"/>
              <a:t>CLIQUEZ POUR MODIFIER LE STYLE DU TITRE DE MASQUE</a:t>
            </a:r>
          </a:p>
        </p:txBody>
      </p:sp>
      <p:sp>
        <p:nvSpPr>
          <p:cNvPr id="4" name="Espace réservé de la dat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Sous-titr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0" name="Espace réservé d’image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676B4374-8F24-43DE-860D-E5C6EA850AB4}"/>
              </a:ext>
            </a:extLst>
          </p:cNvPr>
          <p:cNvGrpSpPr/>
          <p:nvPr userDrawn="1"/>
        </p:nvGrpSpPr>
        <p:grpSpPr>
          <a:xfrm>
            <a:off x="2070545" y="2253996"/>
            <a:ext cx="8144546" cy="100584"/>
            <a:chOff x="3631692" y="2253996"/>
            <a:chExt cx="8144546" cy="100584"/>
          </a:xfrm>
        </p:grpSpPr>
        <p:sp>
          <p:nvSpPr>
            <p:cNvPr id="11" name="Ovale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64C71ABE-575A-48CF-82B1-EDE8535F3993}"/>
                </a:ext>
              </a:extLst>
            </p:cNvPr>
            <p:cNvCxnSpPr/>
            <p:nvPr userDrawn="1"/>
          </p:nvCxnSpPr>
          <p:spPr>
            <a:xfrm>
              <a:off x="3681984" y="2307679"/>
              <a:ext cx="8028000"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E3C1EA63-78B2-4715-B4DC-63D98AC7F354}"/>
                </a:ext>
              </a:extLst>
            </p:cNvPr>
            <p:cNvSpPr/>
            <p:nvPr userDrawn="1"/>
          </p:nvSpPr>
          <p:spPr>
            <a:xfrm>
              <a:off x="11675654"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6" name="Groupe 15">
            <a:extLst>
              <a:ext uri="{FF2B5EF4-FFF2-40B4-BE49-F238E27FC236}">
                <a16:creationId xmlns:a16="http://schemas.microsoft.com/office/drawing/2014/main" id="{E9BB74A1-0BEA-4AD8-8138-0641A45D8B40}"/>
              </a:ext>
            </a:extLst>
          </p:cNvPr>
          <p:cNvGrpSpPr/>
          <p:nvPr userDrawn="1"/>
        </p:nvGrpSpPr>
        <p:grpSpPr>
          <a:xfrm>
            <a:off x="4139397" y="5305363"/>
            <a:ext cx="3922537" cy="100584"/>
            <a:chOff x="3631690" y="2253996"/>
            <a:chExt cx="6832497" cy="100584"/>
          </a:xfrm>
        </p:grpSpPr>
        <p:sp>
          <p:nvSpPr>
            <p:cNvPr id="17" name="Ovale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A6085D92-5F70-4097-A2FF-C15B13788D08}"/>
                </a:ext>
              </a:extLst>
            </p:cNvPr>
            <p:cNvCxnSpPr/>
            <p:nvPr userDrawn="1"/>
          </p:nvCxnSpPr>
          <p:spPr>
            <a:xfrm>
              <a:off x="3681984" y="2307679"/>
              <a:ext cx="67096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BE68EB6C-48D0-4EBF-8541-926D16790F52}"/>
                </a:ext>
              </a:extLst>
            </p:cNvPr>
            <p:cNvSpPr/>
            <p:nvPr userDrawn="1"/>
          </p:nvSpPr>
          <p:spPr>
            <a:xfrm>
              <a:off x="1028860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ison de nombr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rtlCol="0" anchor="b">
            <a:normAutofit/>
          </a:bodyPr>
          <a:lstStyle>
            <a:lvl1pPr algn="l">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Connecteur droit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fr-FR" noProof="0" dirty="0"/>
              <a:t>12 345 €</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6" name="Espace réservé du texte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fr-FR" noProof="0" dirty="0"/>
              <a:t>6 789 €</a:t>
            </a:r>
          </a:p>
        </p:txBody>
      </p:sp>
      <p:sp>
        <p:nvSpPr>
          <p:cNvPr id="27" name="Espace réservé du texte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8" name="Espace réservé du texte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de deux contenus avec des ce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e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1" name="Ovale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2" name="Ovale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7" name="Espace réservé du texte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25 €</a:t>
            </a:r>
          </a:p>
        </p:txBody>
      </p:sp>
      <p:sp>
        <p:nvSpPr>
          <p:cNvPr id="28" name="Espace réservé du texte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29" name="Espace réservé du texte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
        <p:nvSpPr>
          <p:cNvPr id="30" name="Espace réservé du texte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50 €</a:t>
            </a:r>
          </a:p>
        </p:txBody>
      </p:sp>
      <p:sp>
        <p:nvSpPr>
          <p:cNvPr id="31" name="Espace réservé du texte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32" name="Espace réservé du texte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
        <p:nvSpPr>
          <p:cNvPr id="33" name="Espace réservé du texte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100 €</a:t>
            </a:r>
          </a:p>
        </p:txBody>
      </p:sp>
      <p:sp>
        <p:nvSpPr>
          <p:cNvPr id="34" name="Espace réservé du texte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35" name="Espace réservé du texte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ux Contenus avec sous-titr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3" name="Espace réservé du text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u text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position de graph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rtlCol="0" anchor="b">
            <a:normAutofit/>
          </a:bodyPr>
          <a:lstStyle>
            <a:lvl1pPr algn="l">
              <a:defRPr sz="3600"/>
            </a:lvl1pPr>
          </a:lstStyle>
          <a:p>
            <a:pPr rtl="0"/>
            <a:r>
              <a:rPr lang="fr-FR" noProof="0" dirty="0"/>
              <a:t>CLIQUEZ POUR MODIFIER</a:t>
            </a:r>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Espace réservé d’image 11" descr="Quadrant logo des concurrents">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2</a:t>
            </a:r>
          </a:p>
          <a:p>
            <a:pPr rtl="0"/>
            <a:r>
              <a:rPr lang="fr-FR" noProof="0" dirty="0"/>
              <a:t>Logo</a:t>
            </a:r>
          </a:p>
        </p:txBody>
      </p:sp>
      <p:sp>
        <p:nvSpPr>
          <p:cNvPr id="22" name="Espace réservé d’image 11" descr="Quadrant logo des concurrents">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1</a:t>
            </a:r>
          </a:p>
          <a:p>
            <a:pPr rtl="0"/>
            <a:r>
              <a:rPr lang="fr-FR" noProof="0" dirty="0"/>
              <a:t>Logo</a:t>
            </a:r>
          </a:p>
        </p:txBody>
      </p:sp>
      <p:sp>
        <p:nvSpPr>
          <p:cNvPr id="25" name="Espace réservé d’image 11" descr="Quadrant logo des concurrents">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3</a:t>
            </a:r>
          </a:p>
          <a:p>
            <a:pPr rtl="0"/>
            <a:r>
              <a:rPr lang="fr-FR" noProof="0" dirty="0"/>
              <a:t>Logo</a:t>
            </a:r>
          </a:p>
        </p:txBody>
      </p:sp>
      <p:sp>
        <p:nvSpPr>
          <p:cNvPr id="26" name="Espace réservé d’image 11" descr="Quadrant logo des concurrents">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4</a:t>
            </a:r>
          </a:p>
          <a:p>
            <a:pPr rtl="0"/>
            <a:r>
              <a:rPr lang="fr-FR" noProof="0" dirty="0" err="1"/>
              <a:t>Logoя</a:t>
            </a:r>
            <a:endParaRPr lang="fr-FR" noProof="0" dirty="0"/>
          </a:p>
        </p:txBody>
      </p:sp>
      <p:sp>
        <p:nvSpPr>
          <p:cNvPr id="27" name="Espace réservé d’image 11" descr="Quadrant logo des concurrents">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5</a:t>
            </a:r>
          </a:p>
          <a:p>
            <a:pPr rtl="0"/>
            <a:r>
              <a:rPr lang="fr-FR" noProof="0" dirty="0"/>
              <a:t>Logo</a:t>
            </a:r>
          </a:p>
        </p:txBody>
      </p:sp>
      <p:sp>
        <p:nvSpPr>
          <p:cNvPr id="28" name="Espace réservé d’image 11" descr="Quadrant logo des concurrents">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6</a:t>
            </a:r>
          </a:p>
          <a:p>
            <a:pPr rtl="0"/>
            <a:r>
              <a:rPr lang="fr-FR" noProof="0" dirty="0"/>
              <a:t>Logo</a:t>
            </a:r>
          </a:p>
        </p:txBody>
      </p:sp>
      <p:sp>
        <p:nvSpPr>
          <p:cNvPr id="29" name="Espace réservé du texte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rtlCol="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Plus coûteux</a:t>
            </a:r>
          </a:p>
        </p:txBody>
      </p:sp>
      <p:sp>
        <p:nvSpPr>
          <p:cNvPr id="30" name="Espace réservé du texte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Moins pratique</a:t>
            </a:r>
          </a:p>
        </p:txBody>
      </p:sp>
      <p:sp>
        <p:nvSpPr>
          <p:cNvPr id="31" name="Espace réservé du texte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Plus pratique</a:t>
            </a:r>
          </a:p>
        </p:txBody>
      </p:sp>
      <p:sp>
        <p:nvSpPr>
          <p:cNvPr id="32" name="Espace réservé d’image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33" name="Espace réservé du texte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rtlCol="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Moins coûteux</a:t>
            </a:r>
          </a:p>
        </p:txBody>
      </p:sp>
      <p:grpSp>
        <p:nvGrpSpPr>
          <p:cNvPr id="4" name="Groupe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Connecteur droit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e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grpSp>
        <p:nvGrpSpPr>
          <p:cNvPr id="37" name="Groupe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Connecteur droit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e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position de contenu Section troi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897696"/>
            <a:ext cx="3566002" cy="100800"/>
            <a:chOff x="0" y="3240138"/>
            <a:chExt cx="3566002"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52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46520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u texte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a:t>
            </a:r>
          </a:p>
        </p:txBody>
      </p:sp>
      <p:sp>
        <p:nvSpPr>
          <p:cNvPr id="22" name="Espace réservé du texte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a:t>
            </a:r>
          </a:p>
        </p:txBody>
      </p:sp>
      <p:sp>
        <p:nvSpPr>
          <p:cNvPr id="23" name="Espace réservé du texte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3</a:t>
            </a:r>
          </a:p>
        </p:txBody>
      </p:sp>
      <p:cxnSp>
        <p:nvCxnSpPr>
          <p:cNvPr id="24" name="Connecteur droit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Espace réservé du text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u text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1" name="Espace réservé du text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3" name="Espace réservé du texte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4" name="Espace réservé du texte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5" name="Espace réservé du texte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6" name="Espace réservé du texte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7" name="Espace réservé du texte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8" name="Espace réservé du texte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sposition de contenu tableau et de graph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u text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 name="Espace réservé du contenu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2" name="Espace réservé du contenu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position avec contenu chronolog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rtlCol="0" anchor="b">
            <a:normAutofit/>
          </a:bodyPr>
          <a:lstStyle>
            <a:lvl1pPr algn="r">
              <a:defRPr sz="3600"/>
            </a:lvl1pPr>
          </a:lstStyle>
          <a:p>
            <a:pPr rtl="0"/>
            <a:r>
              <a:rPr lang="fr-FR" noProof="0" dirty="0"/>
              <a:t>CHRONOLOGIE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8822324" y="1375202"/>
            <a:ext cx="3369677" cy="100800"/>
            <a:chOff x="2543668" y="3240138"/>
            <a:chExt cx="1717858"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2543668" y="3290538"/>
              <a:ext cx="169043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4" name="Connecteur droit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e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9" name="Ovale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0" name="Ovale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1" name="Ovale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2" name="Espace réservé du texte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3" name="Espace réservé du texte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5" name="Espace réservé du texte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7" name="Espace réservé du texte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9" name="Espace réservé du texte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0" name="Espace réservé du texte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41" name="Espace réservé du texte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42" name="Espace réservé du texte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sposition du tablea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598737"/>
            <a:ext cx="4007351" cy="100800"/>
            <a:chOff x="-1228304" y="3240138"/>
            <a:chExt cx="4007351"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9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67824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au titre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rtlCol="0" anchor="ctr" anchorCtr="0">
            <a:normAutofit/>
          </a:bodyPr>
          <a:lstStyle>
            <a:lvl1pPr marL="0" indent="0" algn="ctr">
              <a:buNone/>
              <a:defRPr sz="2000"/>
            </a:lvl1pPr>
          </a:lstStyle>
          <a:p>
            <a:pPr rtl="0"/>
            <a:r>
              <a:rPr lang="fr-FR" noProof="0"/>
              <a:t>Cliquez sur l'icône pour ajouter un tableau</a:t>
            </a:r>
            <a:endParaRPr lang="fr-FR"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position de contenu équip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2696595" cy="100800"/>
            <a:chOff x="0" y="3240138"/>
            <a:chExt cx="2696595"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262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595795"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Espace réservé du text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u text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1" name="Espace réservé du text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9" name="Espace réservé d’image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5" name="Espace réservé d’image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6" name="Espace réservé d’image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7" name="Espace réservé du texte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9" name="Espace réservé du texte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1" name="Espace réservé du texte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2" name="Espace réservé du texte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9" name="Espace réservé du texte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32" name="Connecteur droit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apositive de contenu d’équip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5435854" y="1375202"/>
            <a:ext cx="6756147" cy="100800"/>
            <a:chOff x="-783905" y="3240138"/>
            <a:chExt cx="4218305"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783905" y="3290538"/>
              <a:ext cx="416790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3" name="Espace réservé d’image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23" name="Connecteur droit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Espace réservé du text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1" name="Espace réservé du text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2" name="Espace réservé d’image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43" name="Connecteur droit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Espace réservé du texte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5" name="Espace réservé du texte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7" name="Espace réservé du texte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8" name="Espace réservé du texte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50" name="Espace réservé du texte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51" name="Espace réservé du texte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53" name="Espace réservé du texte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54" name="Espace réservé du texte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56" name="Connecteur droit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Connecteur droit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Espace réservé d’image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5" name="Espace réservé d’image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46" name="Espace réservé d’image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2" name="Espace réservé d’image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tête de section avec image">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4200"/>
            </a:lvl1pPr>
          </a:lstStyle>
          <a:p>
            <a:pPr rtl="0"/>
            <a:r>
              <a:rPr lang="fr-FR" noProof="0" dirty="0"/>
              <a:t>PITCH</a:t>
            </a:r>
            <a:br>
              <a:rPr lang="fr-FR" noProof="0" dirty="0"/>
            </a:br>
            <a:r>
              <a:rPr lang="fr-FR" noProof="0" dirty="0"/>
              <a:t>SUPPORT DE PRÉSENTATION</a:t>
            </a:r>
            <a:br>
              <a:rPr lang="fr-FR" noProof="0" dirty="0"/>
            </a:br>
            <a:r>
              <a:rPr lang="fr-FR" noProof="0" dirty="0"/>
              <a:t>TITRE</a:t>
            </a:r>
          </a:p>
        </p:txBody>
      </p:sp>
      <p:sp>
        <p:nvSpPr>
          <p:cNvPr id="4" name="Espace réservé de la dat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grpSp>
        <p:nvGrpSpPr>
          <p:cNvPr id="9" name="Groupe 8">
            <a:extLst>
              <a:ext uri="{FF2B5EF4-FFF2-40B4-BE49-F238E27FC236}">
                <a16:creationId xmlns:a16="http://schemas.microsoft.com/office/drawing/2014/main" id="{6F3E26A6-6962-4A35-AA86-805537D45296}"/>
              </a:ext>
            </a:extLst>
          </p:cNvPr>
          <p:cNvGrpSpPr/>
          <p:nvPr userDrawn="1"/>
        </p:nvGrpSpPr>
        <p:grpSpPr>
          <a:xfrm>
            <a:off x="6769768" y="1947412"/>
            <a:ext cx="4656860" cy="102440"/>
            <a:chOff x="3631690" y="2252140"/>
            <a:chExt cx="8111585" cy="102440"/>
          </a:xfrm>
        </p:grpSpPr>
        <p:sp>
          <p:nvSpPr>
            <p:cNvPr id="10" name="Ovale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1" name="Connecteur droit 10">
              <a:extLst>
                <a:ext uri="{FF2B5EF4-FFF2-40B4-BE49-F238E27FC236}">
                  <a16:creationId xmlns:a16="http://schemas.microsoft.com/office/drawing/2014/main" id="{192040D0-01C2-4643-8F84-3B8F334E545C}"/>
                </a:ext>
              </a:extLst>
            </p:cNvPr>
            <p:cNvCxnSpPr/>
            <p:nvPr userDrawn="1"/>
          </p:nvCxnSpPr>
          <p:spPr>
            <a:xfrm>
              <a:off x="3681983" y="2307679"/>
              <a:ext cx="7963771"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7ED601E9-2BFC-460B-A2A8-69A787A4988E}"/>
                </a:ext>
              </a:extLst>
            </p:cNvPr>
            <p:cNvSpPr/>
            <p:nvPr userDrawn="1"/>
          </p:nvSpPr>
          <p:spPr>
            <a:xfrm>
              <a:off x="11567696"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3" name="Groupe 12">
            <a:extLst>
              <a:ext uri="{FF2B5EF4-FFF2-40B4-BE49-F238E27FC236}">
                <a16:creationId xmlns:a16="http://schemas.microsoft.com/office/drawing/2014/main" id="{BB49A8A6-FEDB-4D20-B581-A84DB8EFE977}"/>
              </a:ext>
            </a:extLst>
          </p:cNvPr>
          <p:cNvGrpSpPr/>
          <p:nvPr userDrawn="1"/>
        </p:nvGrpSpPr>
        <p:grpSpPr>
          <a:xfrm>
            <a:off x="6769768" y="4654084"/>
            <a:ext cx="4638202" cy="100584"/>
            <a:chOff x="3631690" y="2253996"/>
            <a:chExt cx="8079083" cy="100584"/>
          </a:xfrm>
        </p:grpSpPr>
        <p:sp>
          <p:nvSpPr>
            <p:cNvPr id="14" name="Ovale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5" name="Connecteur droit 14">
              <a:extLst>
                <a:ext uri="{FF2B5EF4-FFF2-40B4-BE49-F238E27FC236}">
                  <a16:creationId xmlns:a16="http://schemas.microsoft.com/office/drawing/2014/main" id="{7CC5D776-F60A-4A0C-AA7C-EFACDA2CEA88}"/>
                </a:ext>
              </a:extLst>
            </p:cNvPr>
            <p:cNvCxnSpPr/>
            <p:nvPr userDrawn="1"/>
          </p:nvCxnSpPr>
          <p:spPr>
            <a:xfrm>
              <a:off x="3681983" y="2307679"/>
              <a:ext cx="7963769"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AEAFE309-55C5-409C-92ED-748307C74318}"/>
                </a:ext>
              </a:extLst>
            </p:cNvPr>
            <p:cNvSpPr/>
            <p:nvPr userDrawn="1"/>
          </p:nvSpPr>
          <p:spPr>
            <a:xfrm>
              <a:off x="11535194"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Sous-titr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8" name="Espace réservé d’image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position de graphiq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Espace réservé du texte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37" name="Espace réservé du texte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39" name="Espace réservé du texte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0" name="Espace réservé du texte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2" name="Espace réservé du texte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3" name="Espace réservé du texte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5" name="Espace réservé du texte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6" name="Espace réservé du texte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8" name="Espace réservé du texte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9" name="Espace réservé du texte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51" name="Espace réservé du texte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52" name="Espace réservé du texte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8" name="Ovale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4" name="Ovale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5" name="Ovale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6" name="Ovale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7" name="Ovale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8" name="Ovale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2" name="Espace réservé au graphique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rtlCol="0" anchor="ctr" anchorCtr="0">
            <a:normAutofit/>
          </a:bodyPr>
          <a:lstStyle>
            <a:lvl1pPr marL="0" indent="0" algn="ctr">
              <a:buNone/>
              <a:defRPr sz="1200"/>
            </a:lvl1pPr>
          </a:lstStyle>
          <a:p>
            <a:pPr rtl="0"/>
            <a:r>
              <a:rPr lang="fr-FR" noProof="0"/>
              <a:t>Cliquez sur l'icône pour ajouter un graphique</a:t>
            </a:r>
            <a:endParaRPr lang="fr-FR" noProof="0" dirty="0"/>
          </a:p>
        </p:txBody>
      </p:sp>
      <p:sp>
        <p:nvSpPr>
          <p:cNvPr id="35" name="Ovale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8" name="Ovale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41" name="Connecteur droit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et disposition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image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position de contenu de remerciemen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image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rtlCol="0" anchor="ctr" anchorCtr="0">
            <a:normAutofit/>
          </a:bodyPr>
          <a:lstStyle>
            <a:lvl1pPr marL="0" indent="0" algn="ctr">
              <a:buNone/>
              <a:defRPr sz="2000"/>
            </a:lvl1pPr>
          </a:lstStyle>
          <a:p>
            <a:pPr rtl="0"/>
            <a:r>
              <a:rPr lang="fr-FR" noProof="0"/>
              <a:t>Cliquez sur l'icône pour ajouter une image</a:t>
            </a:r>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sp>
        <p:nvSpPr>
          <p:cNvPr id="21" name="Titr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rtlCol="0" anchor="b" anchorCtr="0">
            <a:noAutofit/>
          </a:bodyPr>
          <a:lstStyle>
            <a:lvl1pPr>
              <a:defRPr sz="5500"/>
            </a:lvl1pPr>
          </a:lstStyle>
          <a:p>
            <a:pPr rtl="0"/>
            <a:r>
              <a:rPr lang="fr-FR" noProof="0" dirty="0"/>
              <a:t>MERCI DE VOTRE ATTENTION !</a:t>
            </a:r>
          </a:p>
        </p:txBody>
      </p:sp>
      <p:sp>
        <p:nvSpPr>
          <p:cNvPr id="22" name="Espace réservé du texte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rtlCol="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David Beaulieu</a:t>
            </a:r>
          </a:p>
        </p:txBody>
      </p:sp>
      <p:sp>
        <p:nvSpPr>
          <p:cNvPr id="23" name="Espace réservé du texte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rtlCol="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Téléphone :</a:t>
            </a:r>
          </a:p>
        </p:txBody>
      </p:sp>
      <p:sp>
        <p:nvSpPr>
          <p:cNvPr id="24" name="Espace réservé du texte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+7 888 999-000-11</a:t>
            </a:r>
          </a:p>
        </p:txBody>
      </p:sp>
      <p:sp>
        <p:nvSpPr>
          <p:cNvPr id="25" name="Espace réservé du texte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Adresse email:</a:t>
            </a:r>
          </a:p>
        </p:txBody>
      </p:sp>
      <p:sp>
        <p:nvSpPr>
          <p:cNvPr id="26" name="Espace réservé du texte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Bergqvist@vanarsdelltd.com</a:t>
            </a:r>
          </a:p>
        </p:txBody>
      </p:sp>
      <p:sp>
        <p:nvSpPr>
          <p:cNvPr id="27" name="Espace réservé du texte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Site web :</a:t>
            </a:r>
          </a:p>
        </p:txBody>
      </p:sp>
      <p:sp>
        <p:nvSpPr>
          <p:cNvPr id="28" name="Espace réservé du texte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www.vanarsdelltd.com</a:t>
            </a:r>
          </a:p>
        </p:txBody>
      </p:sp>
      <p:grpSp>
        <p:nvGrpSpPr>
          <p:cNvPr id="4" name="Groupe 3">
            <a:extLst>
              <a:ext uri="{FF2B5EF4-FFF2-40B4-BE49-F238E27FC236}">
                <a16:creationId xmlns:a16="http://schemas.microsoft.com/office/drawing/2014/main" id="{5F591C52-0202-44BA-A6BE-E2362516B893}"/>
              </a:ext>
            </a:extLst>
          </p:cNvPr>
          <p:cNvGrpSpPr/>
          <p:nvPr userDrawn="1"/>
        </p:nvGrpSpPr>
        <p:grpSpPr>
          <a:xfrm>
            <a:off x="801533" y="2750589"/>
            <a:ext cx="4299316" cy="100800"/>
            <a:chOff x="808538" y="2750589"/>
            <a:chExt cx="4299316" cy="100800"/>
          </a:xfrm>
        </p:grpSpPr>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808538" y="2750589"/>
              <a:ext cx="4217295" cy="100800"/>
              <a:chOff x="684645" y="3240138"/>
              <a:chExt cx="2749755"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684645" y="3285674"/>
                <a:ext cx="269935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9" name="Ovale 28">
              <a:extLst>
                <a:ext uri="{FF2B5EF4-FFF2-40B4-BE49-F238E27FC236}">
                  <a16:creationId xmlns:a16="http://schemas.microsoft.com/office/drawing/2014/main" id="{BECBEDE0-51BB-48BD-AAAD-63B6F60C1D57}"/>
                </a:ext>
              </a:extLst>
            </p:cNvPr>
            <p:cNvSpPr/>
            <p:nvPr userDrawn="1"/>
          </p:nvSpPr>
          <p:spPr>
            <a:xfrm flipH="1">
              <a:off x="5007053"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grpSp>
        <p:nvGrpSpPr>
          <p:cNvPr id="32" name="Groupe 31">
            <a:extLst>
              <a:ext uri="{FF2B5EF4-FFF2-40B4-BE49-F238E27FC236}">
                <a16:creationId xmlns:a16="http://schemas.microsoft.com/office/drawing/2014/main" id="{63E1608D-F119-4C0D-8D91-7CB089C037C8}"/>
              </a:ext>
            </a:extLst>
          </p:cNvPr>
          <p:cNvGrpSpPr/>
          <p:nvPr userDrawn="1"/>
        </p:nvGrpSpPr>
        <p:grpSpPr>
          <a:xfrm>
            <a:off x="801533" y="1660573"/>
            <a:ext cx="4295507" cy="105664"/>
            <a:chOff x="808538" y="2745725"/>
            <a:chExt cx="4295507" cy="105664"/>
          </a:xfrm>
        </p:grpSpPr>
        <p:grpSp>
          <p:nvGrpSpPr>
            <p:cNvPr id="33" name="Groupe 32">
              <a:extLst>
                <a:ext uri="{FF2B5EF4-FFF2-40B4-BE49-F238E27FC236}">
                  <a16:creationId xmlns:a16="http://schemas.microsoft.com/office/drawing/2014/main" id="{EBDC0121-6865-4B65-A28B-1CEDB16AAD9E}"/>
                </a:ext>
              </a:extLst>
            </p:cNvPr>
            <p:cNvGrpSpPr/>
            <p:nvPr userDrawn="1"/>
          </p:nvGrpSpPr>
          <p:grpSpPr>
            <a:xfrm flipH="1">
              <a:off x="808538" y="2750589"/>
              <a:ext cx="4217295" cy="100800"/>
              <a:chOff x="684645" y="3240138"/>
              <a:chExt cx="2749755" cy="100800"/>
            </a:xfrm>
          </p:grpSpPr>
          <p:cxnSp>
            <p:nvCxnSpPr>
              <p:cNvPr id="35" name="Connecteur droit 34">
                <a:extLst>
                  <a:ext uri="{FF2B5EF4-FFF2-40B4-BE49-F238E27FC236}">
                    <a16:creationId xmlns:a16="http://schemas.microsoft.com/office/drawing/2014/main" id="{386E3714-07DE-4318-B5BC-25F879B97D59}"/>
                  </a:ext>
                </a:extLst>
              </p:cNvPr>
              <p:cNvCxnSpPr/>
              <p:nvPr userDrawn="1"/>
            </p:nvCxnSpPr>
            <p:spPr>
              <a:xfrm>
                <a:off x="684645" y="3285674"/>
                <a:ext cx="269935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e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34" name="Ovale 33">
              <a:extLst>
                <a:ext uri="{FF2B5EF4-FFF2-40B4-BE49-F238E27FC236}">
                  <a16:creationId xmlns:a16="http://schemas.microsoft.com/office/drawing/2014/main" id="{09817AEC-C67C-49A3-AC5A-669FD4D6D586}"/>
                </a:ext>
              </a:extLst>
            </p:cNvPr>
            <p:cNvSpPr/>
            <p:nvPr userDrawn="1"/>
          </p:nvSpPr>
          <p:spPr>
            <a:xfrm flipH="1">
              <a:off x="500324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position de deux contenu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image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rtlCol="0" anchor="b">
            <a:normAutofit/>
          </a:bodyPr>
          <a:lstStyle>
            <a:lvl1pPr algn="ctr">
              <a:defRPr sz="3600"/>
            </a:lvl1pPr>
          </a:lstStyle>
          <a:p>
            <a:pPr rtl="0"/>
            <a:r>
              <a:rPr lang="fr-FR" noProof="0" dirty="0"/>
              <a:t>ANNEXE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4" name="Groupe 3">
            <a:extLst>
              <a:ext uri="{FF2B5EF4-FFF2-40B4-BE49-F238E27FC236}">
                <a16:creationId xmlns:a16="http://schemas.microsoft.com/office/drawing/2014/main" id="{908B302A-0F76-466E-9FCE-DCEECCBCF6C9}"/>
              </a:ext>
            </a:extLst>
          </p:cNvPr>
          <p:cNvGrpSpPr/>
          <p:nvPr userDrawn="1"/>
        </p:nvGrpSpPr>
        <p:grpSpPr>
          <a:xfrm>
            <a:off x="4969419" y="1509426"/>
            <a:ext cx="2206512" cy="100800"/>
            <a:chOff x="4732221" y="1509426"/>
            <a:chExt cx="2206512" cy="100800"/>
          </a:xfrm>
        </p:grpSpPr>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4732221" y="1509426"/>
              <a:ext cx="2165297" cy="100800"/>
              <a:chOff x="2022586" y="3240138"/>
              <a:chExt cx="1411814"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2022586" y="3290538"/>
                <a:ext cx="1361415"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1" name="Ovale 20">
              <a:extLst>
                <a:ext uri="{FF2B5EF4-FFF2-40B4-BE49-F238E27FC236}">
                  <a16:creationId xmlns:a16="http://schemas.microsoft.com/office/drawing/2014/main" id="{427C0C4F-6341-4BE0-931E-AAA6EA2AF137}"/>
                </a:ext>
              </a:extLst>
            </p:cNvPr>
            <p:cNvSpPr/>
            <p:nvPr userDrawn="1"/>
          </p:nvSpPr>
          <p:spPr>
            <a:xfrm flipH="1">
              <a:off x="6837932"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sposition de contenu témoignag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rtlCol="0" anchor="b">
            <a:normAutofit/>
          </a:bodyPr>
          <a:lstStyle>
            <a:lvl1pPr algn="r">
              <a:defRPr sz="3600"/>
            </a:lvl1pPr>
          </a:lstStyle>
          <a:p>
            <a:pPr rtl="0"/>
            <a:r>
              <a:rPr lang="fr-FR" noProof="0" dirty="0"/>
              <a:t>TÉMOIGNAGES</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0" name="Espace réservé du text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41" name="Espace réservé du text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42" name="Espace réservé d’image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43" name="Connecteur droit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Espace réservé du texte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24" name="Ovale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8" name="Espace réservé du texte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59" name="Espace réservé du texte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60" name="Espace réservé d’image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61" name="Connecteur droit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Espace réservé du texte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63" name="Ovale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64" name="Espace réservé du texte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65" name="Espace réservé du texte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66" name="Espace réservé d’image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67" name="Connecteur droit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Espace réservé du texte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69" name="Ovale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sposition de contenu de l’étude de ca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rtlCol="0" anchor="b">
            <a:normAutofit/>
          </a:bodyPr>
          <a:lstStyle>
            <a:lvl1pPr>
              <a:defRPr sz="3600"/>
            </a:lvl1pPr>
          </a:lstStyle>
          <a:p>
            <a:pPr rtl="0"/>
            <a:r>
              <a:rPr lang="fr-FR" noProof="0" dirty="0"/>
              <a:t>ÉTUDE DE CAS</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319328"/>
            <a:ext cx="4351594" cy="100800"/>
            <a:chOff x="-1228304" y="3240138"/>
            <a:chExt cx="4351594"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02249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Espace réservé du texte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sposition du téléphone mobile et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3" name="Espace réservé du text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1" name="Espace réservé d’image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22" name="Espace réservé d’image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e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1" name="Espace réservé du texte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22" name="Espace réservé du texte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23" name="Espace réservé du texte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24" name="Espace réservé d’image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5" name="Espace réservé d’image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6" name="Espace réservé du texte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27" name="Espace réservé du texte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28" name="Espace réservé d’image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9" name="Espace réservé du texte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0" name="Espace réservé du texte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32" name="Espace réservé du texte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3" name="Espace réservé du texte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4" name="Espace réservé du texte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rtlCol="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rtl="0"/>
            <a:r>
              <a:rPr lang="fr-FR" noProof="0" dirty="0"/>
              <a:t>1</a:t>
            </a:r>
          </a:p>
        </p:txBody>
      </p:sp>
      <p:sp>
        <p:nvSpPr>
          <p:cNvPr id="36" name="Espace réservé du texte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1</a:t>
            </a:r>
          </a:p>
        </p:txBody>
      </p:sp>
      <p:sp>
        <p:nvSpPr>
          <p:cNvPr id="37" name="Espace réservé du texte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1</a:t>
            </a:r>
          </a:p>
        </p:txBody>
      </p:sp>
      <p:sp>
        <p:nvSpPr>
          <p:cNvPr id="40" name="Espace réservé du texte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rtlCol="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38" name="Titr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rtlCol="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pPr rtl="0"/>
            <a:r>
              <a:rPr lang="fr-FR" noProof="0" dirty="0"/>
              <a:t>COMMENT UTILISER CE MODÈLE</a:t>
            </a:r>
          </a:p>
        </p:txBody>
      </p:sp>
      <p:sp>
        <p:nvSpPr>
          <p:cNvPr id="41" name="Espace réservé d’image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grpSp>
        <p:nvGrpSpPr>
          <p:cNvPr id="31" name="Groupe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Connecteur droit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e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fr-FR" noProof="0" dirty="0"/>
              <a:t>CLIQUEZ POUR MODIFIER LE STYLE DU TITRE DE MASQUE</a:t>
            </a:r>
          </a:p>
        </p:txBody>
      </p:sp>
      <p:sp>
        <p:nvSpPr>
          <p:cNvPr id="4" name="Espace réservé de la dat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Sous-titr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grpSp>
        <p:nvGrpSpPr>
          <p:cNvPr id="15" name="Groupe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e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6" name="Groupe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e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4000"/>
            </a:lvl1pPr>
          </a:lstStyle>
          <a:p>
            <a:pPr rtl="0"/>
            <a:r>
              <a:rPr lang="fr-FR" noProof="0" dirty="0"/>
              <a:t>PITCH</a:t>
            </a:r>
            <a:br>
              <a:rPr lang="fr-FR" noProof="0" dirty="0"/>
            </a:br>
            <a:r>
              <a:rPr lang="fr-FR" noProof="0" dirty="0"/>
              <a:t>SUPPORT DE PRÉSENTATION</a:t>
            </a:r>
            <a:br>
              <a:rPr lang="fr-FR" noProof="0" dirty="0"/>
            </a:br>
            <a:r>
              <a:rPr lang="fr-FR" noProof="0" dirty="0"/>
              <a:t>TITRE</a:t>
            </a:r>
          </a:p>
        </p:txBody>
      </p:sp>
      <p:sp>
        <p:nvSpPr>
          <p:cNvPr id="4" name="Espace réservé de la dat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grpSp>
        <p:nvGrpSpPr>
          <p:cNvPr id="9" name="Groupe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e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1" name="Connecteur droit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3" name="Groupe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e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5" name="Connecteur droit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Sous-titr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avec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5851027" cy="100800"/>
            <a:chOff x="0" y="3240138"/>
            <a:chExt cx="5851027"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57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575022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rtlCol="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Espace réservé d’image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6" name="Espace réservé du contenu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rtlCol="0"/>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7" name="Espace réservé du contenu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8" name="Espace réservé du contenu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7" name="Espace réservé du texte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8" name="Espace réservé du contenu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9" name="Espace réservé du texte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10" name="Espace réservé du contenu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8" name="Titr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9" name="Espace réservé du text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10" name="Espace réservé du contenu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rtlCol="0">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8" name="Titr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9" name="Espace réservé du text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11" name="Espace réservé d’image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rtlCol="0">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Image et Disposition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image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du titre et du contenu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rtlCol="0" anchor="b">
            <a:normAutofit/>
          </a:bodyPr>
          <a:lstStyle>
            <a:lvl1pPr>
              <a:defRPr sz="3600"/>
            </a:lvl1pPr>
          </a:lstStyle>
          <a:p>
            <a:pPr rtl="0"/>
            <a:r>
              <a:rPr lang="fr-FR" noProof="0" dirty="0"/>
              <a:t>CLIQUEZ POUR MODIFIER</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u texte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3" name="Espace réservé d’image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avec contenu icôn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 name="Espace réservé d’image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3" name="Espace réservé du texte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image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5" name="Espace réservé du texte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6" name="Espace réservé du texte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7" name="Espace réservé d’image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8" name="Espace réservé du texte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9" name="Espace réservé du texte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image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31" name="Espace réservé du texte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position du titre et du conten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3359761" cy="100800"/>
            <a:chOff x="0" y="3240138"/>
            <a:chExt cx="3359761"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3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258961"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d’image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de contenu titre et un sous-titre">
    <p:spTree>
      <p:nvGrpSpPr>
        <p:cNvPr id="1" name=""/>
        <p:cNvGrpSpPr/>
        <p:nvPr/>
      </p:nvGrpSpPr>
      <p:grpSpPr>
        <a:xfrm>
          <a:off x="0" y="0"/>
          <a:ext cx="0" cy="0"/>
          <a:chOff x="0" y="0"/>
          <a:chExt cx="0" cy="0"/>
        </a:xfrm>
      </p:grpSpPr>
      <p:sp>
        <p:nvSpPr>
          <p:cNvPr id="22" name="Espace réservé d’image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rtlCol="0" anchor="b">
            <a:normAutofit/>
          </a:bodyPr>
          <a:lstStyle>
            <a:lvl1pPr algn="ct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rtlCol="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e 8">
            <a:extLst>
              <a:ext uri="{FF2B5EF4-FFF2-40B4-BE49-F238E27FC236}">
                <a16:creationId xmlns:a16="http://schemas.microsoft.com/office/drawing/2014/main" id="{78842051-6173-4CC2-8C4A-8AE31FE7BA54}"/>
              </a:ext>
            </a:extLst>
          </p:cNvPr>
          <p:cNvGrpSpPr/>
          <p:nvPr userDrawn="1"/>
        </p:nvGrpSpPr>
        <p:grpSpPr>
          <a:xfrm>
            <a:off x="4555229" y="1373283"/>
            <a:ext cx="3118863" cy="100800"/>
            <a:chOff x="2580311" y="1373283"/>
            <a:chExt cx="3118863" cy="100800"/>
          </a:xfrm>
        </p:grpSpPr>
        <p:grpSp>
          <p:nvGrpSpPr>
            <p:cNvPr id="15" name="Groupe 14">
              <a:extLst>
                <a:ext uri="{FF2B5EF4-FFF2-40B4-BE49-F238E27FC236}">
                  <a16:creationId xmlns:a16="http://schemas.microsoft.com/office/drawing/2014/main" id="{B7317392-EF87-4050-8BBE-32F74B0CF15A}"/>
                </a:ext>
              </a:extLst>
            </p:cNvPr>
            <p:cNvGrpSpPr/>
            <p:nvPr userDrawn="1"/>
          </p:nvGrpSpPr>
          <p:grpSpPr>
            <a:xfrm>
              <a:off x="2645627" y="1373283"/>
              <a:ext cx="3053547" cy="100800"/>
              <a:chOff x="-503851" y="3237441"/>
              <a:chExt cx="3053547"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503851" y="3290538"/>
                <a:ext cx="302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448896"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1" name="Ovale 20">
              <a:extLst>
                <a:ext uri="{FF2B5EF4-FFF2-40B4-BE49-F238E27FC236}">
                  <a16:creationId xmlns:a16="http://schemas.microsoft.com/office/drawing/2014/main" id="{5D1C3636-C306-4492-8D46-194288459CAF}"/>
                </a:ext>
              </a:extLst>
            </p:cNvPr>
            <p:cNvSpPr/>
            <p:nvPr userDrawn="1"/>
          </p:nvSpPr>
          <p:spPr>
            <a:xfrm>
              <a:off x="2580311"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position avec trois contenu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5844998" y="1375202"/>
            <a:ext cx="6347002" cy="100800"/>
            <a:chOff x="-528448" y="3240138"/>
            <a:chExt cx="3962848"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528448" y="3290538"/>
              <a:ext cx="391245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5" name="Espace réservé du texte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7" name="Espace réservé du texte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3</a:t>
            </a:r>
          </a:p>
        </p:txBody>
      </p:sp>
      <p:sp>
        <p:nvSpPr>
          <p:cNvPr id="39" name="Espace réservé du texte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21" name="Connecteur droit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700">
                <a:solidFill>
                  <a:schemeClr val="bg2"/>
                </a:solidFill>
              </a:defRPr>
            </a:lvl1pPr>
          </a:lstStyle>
          <a:p>
            <a:fld id="{8D581BC7-E183-40DB-AC97-C19EA4EB8894}" type="slidenum">
              <a:rPr lang="fr-FR" noProof="0" smtClean="0"/>
              <a:pPr/>
              <a:t>‹N°›</a:t>
            </a:fld>
            <a:endParaRPr lang="fr-FR" noProof="0" dirty="0"/>
          </a:p>
        </p:txBody>
      </p:sp>
      <p:sp>
        <p:nvSpPr>
          <p:cNvPr id="7" name="Ovale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0" name="Connecteur droit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e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dt="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hyperlink" Target="https://drive.google.com/open?id=1KaYvbsnJH1nLz_G5G_DL3mjqdzW1SO3_"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hyperlink" Target="https://drive.google.com/open?id=1zaU3x7JIWjptBALn8Vb3FeU2IyW26otV"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slides/_rels/slide24.xml.rels><?xml version="1.0" encoding="UTF-8" standalone="yes"?>
<Relationships xmlns="http://schemas.openxmlformats.org/package/2006/relationships"><Relationship Id="rId3" Type="http://schemas.openxmlformats.org/officeDocument/2006/relationships/hyperlink" Target="mailto:pierre.marion@etu.univ-cotedazur.fr" TargetMode="External"/><Relationship Id="rId2" Type="http://schemas.openxmlformats.org/officeDocument/2006/relationships/notesSlide" Target="../notesSlides/notesSlide23.xml"/><Relationship Id="rId1" Type="http://schemas.openxmlformats.org/officeDocument/2006/relationships/slideLayout" Target="../slideLayouts/slideLayout22.xml"/><Relationship Id="rId6" Type="http://schemas.openxmlformats.org/officeDocument/2006/relationships/image" Target="../media/image9.jpeg"/><Relationship Id="rId5" Type="http://schemas.openxmlformats.org/officeDocument/2006/relationships/hyperlink" Target="https://github.com/ChloeMaccarinelli/TER_M1_S2" TargetMode="External"/><Relationship Id="rId4" Type="http://schemas.openxmlformats.org/officeDocument/2006/relationships/hyperlink" Target="mailto:yacine.lotfi@etu.univ-cotedazur.f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4F6FF42-70E3-4A7F-B5D8-2928FCB71A74}"/>
              </a:ext>
            </a:extLst>
          </p:cNvPr>
          <p:cNvSpPr>
            <a:spLocks noGrp="1"/>
          </p:cNvSpPr>
          <p:nvPr>
            <p:ph type="ctrTitle"/>
          </p:nvPr>
        </p:nvSpPr>
        <p:spPr/>
        <p:txBody>
          <a:bodyPr rtlCol="0">
            <a:normAutofit/>
          </a:bodyPr>
          <a:lstStyle/>
          <a:p>
            <a:pPr rtl="0"/>
            <a:r>
              <a:rPr lang="fr-FR" dirty="0"/>
              <a:t>ROBOT EXPLORATEUR</a:t>
            </a:r>
          </a:p>
        </p:txBody>
      </p:sp>
      <p:sp>
        <p:nvSpPr>
          <p:cNvPr id="5" name="Sous-titre 4">
            <a:extLst>
              <a:ext uri="{FF2B5EF4-FFF2-40B4-BE49-F238E27FC236}">
                <a16:creationId xmlns:a16="http://schemas.microsoft.com/office/drawing/2014/main" id="{F40A11AA-C85D-4AF4-92B2-0F4E36F4EC91}"/>
              </a:ext>
            </a:extLst>
          </p:cNvPr>
          <p:cNvSpPr>
            <a:spLocks noGrp="1"/>
          </p:cNvSpPr>
          <p:nvPr>
            <p:ph type="subTitle" idx="1"/>
          </p:nvPr>
        </p:nvSpPr>
        <p:spPr>
          <a:xfrm>
            <a:off x="1302058" y="4376691"/>
            <a:ext cx="9587884" cy="923277"/>
          </a:xfrm>
        </p:spPr>
        <p:txBody>
          <a:bodyPr rtlCol="0">
            <a:normAutofit/>
          </a:bodyPr>
          <a:lstStyle/>
          <a:p>
            <a:pPr rtl="0">
              <a:lnSpc>
                <a:spcPct val="120000"/>
              </a:lnSpc>
            </a:pPr>
            <a:r>
              <a:rPr lang="fr-FR" dirty="0"/>
              <a:t>LOTFI – MACCARINELLI – MARION</a:t>
            </a:r>
          </a:p>
          <a:p>
            <a:pPr rtl="0">
              <a:lnSpc>
                <a:spcPct val="120000"/>
              </a:lnSpc>
            </a:pPr>
            <a:r>
              <a:rPr lang="fr-FR" sz="2000" dirty="0"/>
              <a:t>Encadrant : M. </a:t>
            </a:r>
            <a:r>
              <a:rPr lang="fr-FR" sz="2000" dirty="0" err="1"/>
              <a:t>Pelleau</a:t>
            </a:r>
            <a:endParaRPr lang="fr-FR" sz="2000" dirty="0"/>
          </a:p>
          <a:p>
            <a:pPr rtl="0"/>
            <a:endParaRPr lang="fr-FR" dirty="0"/>
          </a:p>
        </p:txBody>
      </p:sp>
      <p:pic>
        <p:nvPicPr>
          <p:cNvPr id="10" name="Image 9">
            <a:extLst>
              <a:ext uri="{FF2B5EF4-FFF2-40B4-BE49-F238E27FC236}">
                <a16:creationId xmlns:a16="http://schemas.microsoft.com/office/drawing/2014/main" id="{97F5FAEF-9EDB-44ED-AEDE-06DE597F06BD}"/>
              </a:ext>
            </a:extLst>
          </p:cNvPr>
          <p:cNvPicPr/>
          <p:nvPr/>
        </p:nvPicPr>
        <p:blipFill>
          <a:blip r:embed="rId3">
            <a:extLst>
              <a:ext uri="{28A0092B-C50C-407E-A947-70E740481C1C}">
                <a14:useLocalDpi xmlns:a14="http://schemas.microsoft.com/office/drawing/2010/main" val="0"/>
              </a:ext>
            </a:extLst>
          </a:blip>
          <a:stretch>
            <a:fillRect/>
          </a:stretch>
        </p:blipFill>
        <p:spPr>
          <a:xfrm>
            <a:off x="10514978" y="4696059"/>
            <a:ext cx="1463040" cy="1463040"/>
          </a:xfrm>
          <a:prstGeom prst="rect">
            <a:avLst/>
          </a:prstGeom>
        </p:spPr>
      </p:pic>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re 66">
            <a:extLst>
              <a:ext uri="{FF2B5EF4-FFF2-40B4-BE49-F238E27FC236}">
                <a16:creationId xmlns:a16="http://schemas.microsoft.com/office/drawing/2014/main" id="{E72CC338-4598-4AF3-B140-D7F632D20BA5}"/>
              </a:ext>
            </a:extLst>
          </p:cNvPr>
          <p:cNvSpPr>
            <a:spLocks noGrp="1"/>
          </p:cNvSpPr>
          <p:nvPr>
            <p:ph type="title"/>
          </p:nvPr>
        </p:nvSpPr>
        <p:spPr/>
        <p:txBody>
          <a:bodyPr rtlCol="0">
            <a:normAutofit/>
          </a:bodyPr>
          <a:lstStyle/>
          <a:p>
            <a:pPr rtl="0"/>
            <a:r>
              <a:rPr lang="fr-FR" dirty="0"/>
              <a:t>Les composants</a:t>
            </a:r>
          </a:p>
        </p:txBody>
      </p:sp>
      <p:sp>
        <p:nvSpPr>
          <p:cNvPr id="68" name="Espace réservé du texte 67">
            <a:extLst>
              <a:ext uri="{FF2B5EF4-FFF2-40B4-BE49-F238E27FC236}">
                <a16:creationId xmlns:a16="http://schemas.microsoft.com/office/drawing/2014/main" id="{1411656D-4971-4CC0-9065-8DA32BB8740B}"/>
              </a:ext>
            </a:extLst>
          </p:cNvPr>
          <p:cNvSpPr>
            <a:spLocks noGrp="1"/>
          </p:cNvSpPr>
          <p:nvPr>
            <p:ph type="body" idx="1"/>
          </p:nvPr>
        </p:nvSpPr>
        <p:spPr/>
        <p:txBody>
          <a:bodyPr rtlCol="0"/>
          <a:lstStyle/>
          <a:p>
            <a:pPr rtl="0"/>
            <a:r>
              <a:rPr lang="fr-FR" dirty="0"/>
              <a:t>Capteurs ultrasons / Moteurs</a:t>
            </a:r>
          </a:p>
        </p:txBody>
      </p:sp>
      <p:sp>
        <p:nvSpPr>
          <p:cNvPr id="4" name="Espace réservé du numéro de diapositive 3">
            <a:extLst>
              <a:ext uri="{FF2B5EF4-FFF2-40B4-BE49-F238E27FC236}">
                <a16:creationId xmlns:a16="http://schemas.microsoft.com/office/drawing/2014/main" id="{D3581DBA-A3EE-4E75-90A6-DC25DF9DABFC}"/>
              </a:ext>
            </a:extLst>
          </p:cNvPr>
          <p:cNvSpPr>
            <a:spLocks noGrp="1"/>
          </p:cNvSpPr>
          <p:nvPr>
            <p:ph type="sldNum" sz="quarter" idx="12"/>
          </p:nvPr>
        </p:nvSpPr>
        <p:spPr>
          <a:xfrm>
            <a:off x="700410" y="5883800"/>
            <a:ext cx="508630" cy="297307"/>
          </a:xfrm>
        </p:spPr>
        <p:txBody>
          <a:bodyPr rtlCol="0"/>
          <a:lstStyle/>
          <a:p>
            <a:pPr rtl="0"/>
            <a:fld id="{8D581BC7-E183-40DB-AC97-C19EA4EB8894}" type="slidenum">
              <a:rPr lang="fr-FR" b="1" i="1">
                <a:solidFill>
                  <a:schemeClr val="bg1">
                    <a:lumMod val="50000"/>
                    <a:lumOff val="50000"/>
                  </a:schemeClr>
                </a:solidFill>
              </a:rPr>
              <a:pPr rtl="0"/>
              <a:t>10</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6A109C3A-84E8-4719-8AE7-A66B8CA97997}"/>
              </a:ext>
            </a:extLst>
          </p:cNvPr>
          <p:cNvSpPr>
            <a:spLocks noGrp="1"/>
          </p:cNvSpPr>
          <p:nvPr>
            <p:ph type="ftr" sz="quarter" idx="11"/>
          </p:nvPr>
        </p:nvSpPr>
        <p:spPr>
          <a:xfrm>
            <a:off x="1169960" y="5878720"/>
            <a:ext cx="3679832" cy="297307"/>
          </a:xfrm>
        </p:spPr>
        <p:txBody>
          <a:bodyPr rtlCol="0"/>
          <a:lstStyle/>
          <a:p>
            <a:pPr rtl="0"/>
            <a:r>
              <a:rPr lang="fr-FR" b="1" i="1" dirty="0"/>
              <a:t>Robot explorateur M1 IFI Université de Nice Sophia-Antipolis</a:t>
            </a:r>
          </a:p>
        </p:txBody>
      </p:sp>
      <p:sp>
        <p:nvSpPr>
          <p:cNvPr id="45" name="Espace réservé du texte 7">
            <a:extLst>
              <a:ext uri="{FF2B5EF4-FFF2-40B4-BE49-F238E27FC236}">
                <a16:creationId xmlns:a16="http://schemas.microsoft.com/office/drawing/2014/main" id="{01D11602-8DCC-432A-9257-065003A5F4BC}"/>
              </a:ext>
            </a:extLst>
          </p:cNvPr>
          <p:cNvSpPr>
            <a:spLocks noGrp="1"/>
          </p:cNvSpPr>
          <p:nvPr>
            <p:ph type="body" idx="14"/>
          </p:nvPr>
        </p:nvSpPr>
        <p:spPr>
          <a:xfrm>
            <a:off x="1169960" y="2868443"/>
            <a:ext cx="10207627" cy="2432603"/>
          </a:xfrm>
        </p:spPr>
        <p:txBody>
          <a:bodyPr rtlCol="0"/>
          <a:lstStyle/>
          <a:p>
            <a:pPr rtl="0"/>
            <a:r>
              <a:rPr lang="fr-FR" sz="1800" dirty="0"/>
              <a:t>Parler des tests seuls et mise en communs puis </a:t>
            </a:r>
            <a:r>
              <a:rPr lang="fr-FR" sz="1800" dirty="0" err="1"/>
              <a:t>probleme</a:t>
            </a:r>
            <a:r>
              <a:rPr lang="fr-FR" sz="1800" dirty="0"/>
              <a:t> du ~</a:t>
            </a:r>
          </a:p>
          <a:p>
            <a:pPr rtl="0"/>
            <a:endParaRPr lang="fr-FR" dirty="0"/>
          </a:p>
        </p:txBody>
      </p:sp>
    </p:spTree>
    <p:extLst>
      <p:ext uri="{BB962C8B-B14F-4D97-AF65-F5344CB8AC3E}">
        <p14:creationId xmlns:p14="http://schemas.microsoft.com/office/powerpoint/2010/main" val="400607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4CB059-9E3B-4C24-8E61-717292C2944E}"/>
              </a:ext>
            </a:extLst>
          </p:cNvPr>
          <p:cNvSpPr>
            <a:spLocks noGrp="1"/>
          </p:cNvSpPr>
          <p:nvPr>
            <p:ph type="title"/>
          </p:nvPr>
        </p:nvSpPr>
        <p:spPr/>
        <p:txBody>
          <a:bodyPr rtlCol="0"/>
          <a:lstStyle/>
          <a:p>
            <a:pPr rtl="0"/>
            <a:r>
              <a:rPr lang="fr-FR" dirty="0"/>
              <a:t>Version 1</a:t>
            </a:r>
          </a:p>
        </p:txBody>
      </p:sp>
      <p:sp>
        <p:nvSpPr>
          <p:cNvPr id="8" name="Espace réservé du texte 7">
            <a:extLst>
              <a:ext uri="{FF2B5EF4-FFF2-40B4-BE49-F238E27FC236}">
                <a16:creationId xmlns:a16="http://schemas.microsoft.com/office/drawing/2014/main" id="{EEA947F5-DD66-4D26-BA34-D1D8F7CE9010}"/>
              </a:ext>
            </a:extLst>
          </p:cNvPr>
          <p:cNvSpPr>
            <a:spLocks noGrp="1"/>
          </p:cNvSpPr>
          <p:nvPr>
            <p:ph type="body" idx="14"/>
          </p:nvPr>
        </p:nvSpPr>
        <p:spPr/>
        <p:txBody>
          <a:bodyPr rtlCol="0">
            <a:normAutofit/>
          </a:bodyPr>
          <a:lstStyle/>
          <a:p>
            <a:pPr rtl="0"/>
            <a:r>
              <a:rPr lang="fr-FR" dirty="0"/>
              <a:t>Avance</a:t>
            </a:r>
          </a:p>
          <a:p>
            <a:pPr rtl="0"/>
            <a:r>
              <a:rPr lang="fr-FR" dirty="0"/>
              <a:t>Évite les obstacles</a:t>
            </a:r>
          </a:p>
          <a:p>
            <a:pPr rtl="0"/>
            <a:r>
              <a:rPr lang="fr-FR" dirty="0"/>
              <a:t>Cherche à longer les obstacles </a:t>
            </a:r>
          </a:p>
          <a:p>
            <a:pPr rtl="0"/>
            <a:endParaRPr lang="fr-FR" dirty="0"/>
          </a:p>
        </p:txBody>
      </p:sp>
      <p:pic>
        <p:nvPicPr>
          <p:cNvPr id="13" name="Espace réservé d’image 12" descr="Forme d’arrière-plan abstraite">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6" name="Espace réservé du numéro de diapositive 5">
            <a:extLst>
              <a:ext uri="{FF2B5EF4-FFF2-40B4-BE49-F238E27FC236}">
                <a16:creationId xmlns:a16="http://schemas.microsoft.com/office/drawing/2014/main" id="{2B9E0CB5-2F64-4439-AFE9-1BB3ACE6FA9D}"/>
              </a:ext>
            </a:extLst>
          </p:cNvPr>
          <p:cNvSpPr>
            <a:spLocks noGrp="1"/>
          </p:cNvSpPr>
          <p:nvPr>
            <p:ph type="sldNum" sz="quarter" idx="12"/>
          </p:nvPr>
        </p:nvSpPr>
        <p:spPr>
          <a:xfrm>
            <a:off x="735970" y="5878720"/>
            <a:ext cx="440557" cy="298243"/>
          </a:xfrm>
        </p:spPr>
        <p:txBody>
          <a:bodyPr rtlCol="0"/>
          <a:lstStyle/>
          <a:p>
            <a:fld id="{8D581BC7-E183-40DB-AC97-C19EA4EB8894}" type="slidenum">
              <a:rPr lang="fr-FR" b="1" i="1">
                <a:solidFill>
                  <a:schemeClr val="bg1">
                    <a:lumMod val="50000"/>
                    <a:lumOff val="50000"/>
                  </a:schemeClr>
                </a:solidFill>
              </a:rPr>
              <a:pPr/>
              <a:t>11</a:t>
            </a:fld>
            <a:r>
              <a:rPr lang="fr-FR" b="1" i="1" dirty="0">
                <a:solidFill>
                  <a:schemeClr val="bg1">
                    <a:lumMod val="50000"/>
                    <a:lumOff val="50000"/>
                  </a:schemeClr>
                </a:solidFill>
              </a:rPr>
              <a:t> / 24</a:t>
            </a:r>
          </a:p>
        </p:txBody>
      </p:sp>
      <p:sp>
        <p:nvSpPr>
          <p:cNvPr id="5" name="Espace réservé du pied de page 4">
            <a:extLst>
              <a:ext uri="{FF2B5EF4-FFF2-40B4-BE49-F238E27FC236}">
                <a16:creationId xmlns:a16="http://schemas.microsoft.com/office/drawing/2014/main" id="{FFFF8DFC-D37E-4FE9-81F0-77C68D469526}"/>
              </a:ext>
            </a:extLst>
          </p:cNvPr>
          <p:cNvSpPr>
            <a:spLocks noGrp="1"/>
          </p:cNvSpPr>
          <p:nvPr>
            <p:ph type="ftr" sz="quarter" idx="11"/>
          </p:nvPr>
        </p:nvSpPr>
        <p:spPr>
          <a:xfrm>
            <a:off x="1169960" y="5878720"/>
            <a:ext cx="3564086" cy="292947"/>
          </a:xfrm>
        </p:spPr>
        <p:txBody>
          <a:bodyPr rtlCol="0"/>
          <a:lstStyle/>
          <a:p>
            <a:pPr rtl="0"/>
            <a:r>
              <a:rPr lang="fr-FR" b="1" i="1" dirty="0"/>
              <a:t>Robot explorateur M1 IFI Université de Nice Sophia-Antipolis</a:t>
            </a:r>
          </a:p>
        </p:txBody>
      </p:sp>
      <p:pic>
        <p:nvPicPr>
          <p:cNvPr id="12" name="Graphique 11" descr="Lecture">
            <a:hlinkClick r:id="rId4"/>
            <a:extLst>
              <a:ext uri="{FF2B5EF4-FFF2-40B4-BE49-F238E27FC236}">
                <a16:creationId xmlns:a16="http://schemas.microsoft.com/office/drawing/2014/main" id="{B27E63F8-5BBD-455E-83BD-E226B2C61B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5778" y="2230535"/>
            <a:ext cx="2028063" cy="2028063"/>
          </a:xfrm>
          <a:prstGeom prst="rect">
            <a:avLst/>
          </a:prstGeom>
        </p:spPr>
      </p:pic>
    </p:spTree>
    <p:extLst>
      <p:ext uri="{BB962C8B-B14F-4D97-AF65-F5344CB8AC3E}">
        <p14:creationId xmlns:p14="http://schemas.microsoft.com/office/powerpoint/2010/main" val="3766803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sp>
        <p:nvSpPr>
          <p:cNvPr id="6" name="Espace réservé du texte 5">
            <a:extLst>
              <a:ext uri="{FF2B5EF4-FFF2-40B4-BE49-F238E27FC236}">
                <a16:creationId xmlns:a16="http://schemas.microsoft.com/office/drawing/2014/main" id="{04CE41FD-E209-4A5A-A2E8-544E35CFA6C5}"/>
              </a:ext>
            </a:extLst>
          </p:cNvPr>
          <p:cNvSpPr>
            <a:spLocks noGrp="1"/>
          </p:cNvSpPr>
          <p:nvPr>
            <p:ph type="body" idx="1"/>
          </p:nvPr>
        </p:nvSpPr>
        <p:spPr/>
        <p:txBody>
          <a:bodyPr rtlCol="0"/>
          <a:lstStyle/>
          <a:p>
            <a:pPr rtl="0"/>
            <a:r>
              <a:rPr lang="fr-FR" dirty="0" err="1"/>
              <a:t>blabla</a:t>
            </a:r>
            <a:endParaRPr lang="fr-FR" dirty="0"/>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8" name="Espace réservé du texte 7">
            <a:extLst>
              <a:ext uri="{FF2B5EF4-FFF2-40B4-BE49-F238E27FC236}">
                <a16:creationId xmlns:a16="http://schemas.microsoft.com/office/drawing/2014/main" id="{D5450AF9-6A8E-4054-A832-F7BF5DA0E16C}"/>
              </a:ext>
            </a:extLst>
          </p:cNvPr>
          <p:cNvSpPr>
            <a:spLocks noGrp="1"/>
          </p:cNvSpPr>
          <p:nvPr>
            <p:ph type="body" idx="14"/>
          </p:nvPr>
        </p:nvSpPr>
        <p:spPr>
          <a:xfrm>
            <a:off x="1685651" y="4323258"/>
            <a:ext cx="2944368" cy="1419822"/>
          </a:xfrm>
        </p:spPr>
        <p:txBody>
          <a:bodyPr rtlCol="0">
            <a:normAutofit/>
          </a:bodyPr>
          <a:lstStyle/>
          <a:p>
            <a:pPr rtl="0"/>
            <a:r>
              <a:rPr lang="fr-FR" dirty="0"/>
              <a:t>Mettre petite image</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9875" y="5879656"/>
            <a:ext cx="448284" cy="297307"/>
          </a:xfrm>
        </p:spPr>
        <p:txBody>
          <a:bodyPr rtlCol="0"/>
          <a:lstStyle/>
          <a:p>
            <a:fld id="{8D581BC7-E183-40DB-AC97-C19EA4EB8894}" type="slidenum">
              <a:rPr lang="fr-FR" b="1" i="1">
                <a:solidFill>
                  <a:schemeClr val="bg1">
                    <a:lumMod val="50000"/>
                    <a:lumOff val="50000"/>
                  </a:schemeClr>
                </a:solidFill>
              </a:rPr>
              <a:pPr/>
              <a:t>12</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t>Robot explorateur M1 IFI Université de Nice Sophia-Antipolis</a:t>
            </a:r>
          </a:p>
        </p:txBody>
      </p:sp>
      <p:sp>
        <p:nvSpPr>
          <p:cNvPr id="13" name="Espace réservé du texte 6">
            <a:extLst>
              <a:ext uri="{FF2B5EF4-FFF2-40B4-BE49-F238E27FC236}">
                <a16:creationId xmlns:a16="http://schemas.microsoft.com/office/drawing/2014/main" id="{38B7476D-EF5E-4782-A7C8-941F6F34619B}"/>
              </a:ext>
            </a:extLst>
          </p:cNvPr>
          <p:cNvSpPr>
            <a:spLocks noGrp="1"/>
          </p:cNvSpPr>
          <p:nvPr>
            <p:ph type="body" idx="27"/>
          </p:nvPr>
        </p:nvSpPr>
        <p:spPr>
          <a:xfrm>
            <a:off x="6081168" y="4323258"/>
            <a:ext cx="4830501" cy="1745675"/>
          </a:xfrm>
        </p:spPr>
        <p:txBody>
          <a:bodyPr/>
          <a:lstStyle/>
          <a:p>
            <a:pPr marL="742950" lvl="1" indent="-285750">
              <a:buClr>
                <a:schemeClr val="tx1"/>
              </a:buClr>
              <a:buFont typeface="Courier New" panose="02070309020205020404" pitchFamily="49" charset="0"/>
              <a:buChar char="o"/>
            </a:pPr>
            <a:r>
              <a:rPr lang="fr-FR" sz="1800" dirty="0">
                <a:solidFill>
                  <a:schemeClr val="bg2"/>
                </a:solidFill>
              </a:rPr>
              <a:t>marche arrière </a:t>
            </a:r>
          </a:p>
          <a:p>
            <a:pPr marL="742950" lvl="1" indent="-285750">
              <a:buClr>
                <a:schemeClr val="tx1"/>
              </a:buClr>
              <a:buFont typeface="Courier New" panose="02070309020205020404" pitchFamily="49" charset="0"/>
              <a:buChar char="o"/>
            </a:pPr>
            <a:r>
              <a:rPr lang="fr-FR" sz="1800" dirty="0">
                <a:solidFill>
                  <a:schemeClr val="bg2"/>
                </a:solidFill>
              </a:rPr>
              <a:t>Demi-tour</a:t>
            </a:r>
          </a:p>
          <a:p>
            <a:pPr marL="742950" lvl="1" indent="-285750">
              <a:buClr>
                <a:schemeClr val="tx1"/>
              </a:buClr>
              <a:buFont typeface="Courier New" panose="02070309020205020404" pitchFamily="49" charset="0"/>
              <a:buChar char="o"/>
            </a:pPr>
            <a:r>
              <a:rPr lang="fr-FR" sz="1800" dirty="0">
                <a:solidFill>
                  <a:schemeClr val="bg2"/>
                </a:solidFill>
              </a:rPr>
              <a:t>Détection </a:t>
            </a:r>
          </a:p>
          <a:p>
            <a:endParaRPr lang="fr-FR" dirty="0"/>
          </a:p>
        </p:txBody>
      </p:sp>
    </p:spTree>
    <p:extLst>
      <p:ext uri="{BB962C8B-B14F-4D97-AF65-F5344CB8AC3E}">
        <p14:creationId xmlns:p14="http://schemas.microsoft.com/office/powerpoint/2010/main" val="3992834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sp>
        <p:nvSpPr>
          <p:cNvPr id="6" name="Espace réservé du texte 5">
            <a:extLst>
              <a:ext uri="{FF2B5EF4-FFF2-40B4-BE49-F238E27FC236}">
                <a16:creationId xmlns:a16="http://schemas.microsoft.com/office/drawing/2014/main" id="{04CE41FD-E209-4A5A-A2E8-544E35CFA6C5}"/>
              </a:ext>
            </a:extLst>
          </p:cNvPr>
          <p:cNvSpPr>
            <a:spLocks noGrp="1"/>
          </p:cNvSpPr>
          <p:nvPr>
            <p:ph type="body" idx="1"/>
          </p:nvPr>
        </p:nvSpPr>
        <p:spPr/>
        <p:txBody>
          <a:bodyPr rtlCol="0"/>
          <a:lstStyle/>
          <a:p>
            <a:pPr rtl="0"/>
            <a:r>
              <a:rPr lang="fr-FR" dirty="0" err="1"/>
              <a:t>blabla</a:t>
            </a:r>
            <a:endParaRPr lang="fr-FR" dirty="0"/>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p:txBody>
          <a:bodyPr rtlCol="0"/>
          <a:lstStyle/>
          <a:p>
            <a:pPr rtl="0"/>
            <a:r>
              <a:rPr lang="fr-FR" dirty="0"/>
              <a:t>1</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9" name="Espace réservé du texte 18">
            <a:extLst>
              <a:ext uri="{FF2B5EF4-FFF2-40B4-BE49-F238E27FC236}">
                <a16:creationId xmlns:a16="http://schemas.microsoft.com/office/drawing/2014/main" id="{10F71559-8B76-4E57-AE1A-C5BAFCA6EF92}"/>
              </a:ext>
            </a:extLst>
          </p:cNvPr>
          <p:cNvSpPr>
            <a:spLocks noGrp="1"/>
          </p:cNvSpPr>
          <p:nvPr>
            <p:ph type="body" idx="14"/>
          </p:nvPr>
        </p:nvSpPr>
        <p:spPr>
          <a:xfrm>
            <a:off x="1369166" y="4271296"/>
            <a:ext cx="8658753" cy="1419822"/>
          </a:xfrm>
        </p:spPr>
        <p:txBody>
          <a:bodyPr/>
          <a:lstStyle/>
          <a:p>
            <a:r>
              <a:rPr lang="fr-FR" dirty="0"/>
              <a:t>Mettre grosse image et transition de la diapo en MORPHOSE</a:t>
            </a:r>
          </a:p>
        </p:txBody>
      </p:sp>
    </p:spTree>
    <p:extLst>
      <p:ext uri="{BB962C8B-B14F-4D97-AF65-F5344CB8AC3E}">
        <p14:creationId xmlns:p14="http://schemas.microsoft.com/office/powerpoint/2010/main" val="3778827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sp>
        <p:nvSpPr>
          <p:cNvPr id="6" name="Espace réservé du texte 5">
            <a:extLst>
              <a:ext uri="{FF2B5EF4-FFF2-40B4-BE49-F238E27FC236}">
                <a16:creationId xmlns:a16="http://schemas.microsoft.com/office/drawing/2014/main" id="{04CE41FD-E209-4A5A-A2E8-544E35CFA6C5}"/>
              </a:ext>
            </a:extLst>
          </p:cNvPr>
          <p:cNvSpPr>
            <a:spLocks noGrp="1"/>
          </p:cNvSpPr>
          <p:nvPr>
            <p:ph type="body" idx="1"/>
          </p:nvPr>
        </p:nvSpPr>
        <p:spPr/>
        <p:txBody>
          <a:bodyPr rtlCol="0"/>
          <a:lstStyle/>
          <a:p>
            <a:pPr rtl="0"/>
            <a:r>
              <a:rPr lang="fr-FR" dirty="0" err="1"/>
              <a:t>blabla</a:t>
            </a:r>
            <a:endParaRPr lang="fr-FR" dirty="0"/>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8" name="Espace réservé du texte 7">
            <a:extLst>
              <a:ext uri="{FF2B5EF4-FFF2-40B4-BE49-F238E27FC236}">
                <a16:creationId xmlns:a16="http://schemas.microsoft.com/office/drawing/2014/main" id="{D5450AF9-6A8E-4054-A832-F7BF5DA0E16C}"/>
              </a:ext>
            </a:extLst>
          </p:cNvPr>
          <p:cNvSpPr>
            <a:spLocks noGrp="1"/>
          </p:cNvSpPr>
          <p:nvPr>
            <p:ph type="body" idx="14"/>
          </p:nvPr>
        </p:nvSpPr>
        <p:spPr>
          <a:xfrm>
            <a:off x="1716131" y="4306637"/>
            <a:ext cx="2944368" cy="1419822"/>
          </a:xfrm>
        </p:spPr>
        <p:txBody>
          <a:bodyPr rtlCol="0">
            <a:normAutofit/>
          </a:bodyPr>
          <a:lstStyle/>
          <a:p>
            <a:pPr rtl="0"/>
            <a:r>
              <a:rPr lang="fr-FR" dirty="0"/>
              <a:t>Mettre petit image</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9875" y="5879656"/>
            <a:ext cx="448284" cy="297307"/>
          </a:xfrm>
        </p:spPr>
        <p:txBody>
          <a:bodyPr rtlCol="0"/>
          <a:lstStyle/>
          <a:p>
            <a:fld id="{8D581BC7-E183-40DB-AC97-C19EA4EB8894}" type="slidenum">
              <a:rPr lang="fr-FR" b="1" i="1">
                <a:solidFill>
                  <a:schemeClr val="bg1">
                    <a:lumMod val="50000"/>
                    <a:lumOff val="50000"/>
                  </a:schemeClr>
                </a:solidFill>
              </a:rPr>
              <a:pPr/>
              <a:t>14</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t>Robot explorateur M1 IFI Université de Nice Sophia-Antipolis</a:t>
            </a:r>
          </a:p>
        </p:txBody>
      </p:sp>
      <p:sp>
        <p:nvSpPr>
          <p:cNvPr id="13" name="Espace réservé du texte 6">
            <a:extLst>
              <a:ext uri="{FF2B5EF4-FFF2-40B4-BE49-F238E27FC236}">
                <a16:creationId xmlns:a16="http://schemas.microsoft.com/office/drawing/2014/main" id="{38B7476D-EF5E-4782-A7C8-941F6F34619B}"/>
              </a:ext>
            </a:extLst>
          </p:cNvPr>
          <p:cNvSpPr>
            <a:spLocks noGrp="1"/>
          </p:cNvSpPr>
          <p:nvPr>
            <p:ph type="body" idx="27"/>
          </p:nvPr>
        </p:nvSpPr>
        <p:spPr>
          <a:xfrm>
            <a:off x="6081168" y="4323258"/>
            <a:ext cx="4830501" cy="1745675"/>
          </a:xfrm>
        </p:spPr>
        <p:txBody>
          <a:bodyPr/>
          <a:lstStyle/>
          <a:p>
            <a:pPr marL="742950" lvl="1" indent="-285750">
              <a:buClr>
                <a:schemeClr val="tx1"/>
              </a:buClr>
              <a:buFont typeface="Courier New" panose="02070309020205020404" pitchFamily="49" charset="0"/>
              <a:buChar char="o"/>
            </a:pPr>
            <a:r>
              <a:rPr lang="fr-FR" sz="1800" dirty="0">
                <a:solidFill>
                  <a:schemeClr val="bg2"/>
                </a:solidFill>
              </a:rPr>
              <a:t>marche arrière </a:t>
            </a:r>
          </a:p>
          <a:p>
            <a:pPr marL="742950" lvl="1" indent="-285750">
              <a:buClr>
                <a:schemeClr val="tx1"/>
              </a:buClr>
              <a:buFont typeface="Courier New" panose="02070309020205020404" pitchFamily="49" charset="0"/>
              <a:buChar char="o"/>
            </a:pPr>
            <a:r>
              <a:rPr lang="fr-FR" sz="1800" dirty="0">
                <a:solidFill>
                  <a:schemeClr val="bg2"/>
                </a:solidFill>
              </a:rPr>
              <a:t>Demi-tour</a:t>
            </a:r>
          </a:p>
          <a:p>
            <a:endParaRPr lang="fr-FR" dirty="0"/>
          </a:p>
        </p:txBody>
      </p:sp>
    </p:spTree>
    <p:extLst>
      <p:ext uri="{BB962C8B-B14F-4D97-AF65-F5344CB8AC3E}">
        <p14:creationId xmlns:p14="http://schemas.microsoft.com/office/powerpoint/2010/main" val="2904015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4CB059-9E3B-4C24-8E61-717292C2944E}"/>
              </a:ext>
            </a:extLst>
          </p:cNvPr>
          <p:cNvSpPr>
            <a:spLocks noGrp="1"/>
          </p:cNvSpPr>
          <p:nvPr>
            <p:ph type="title"/>
          </p:nvPr>
        </p:nvSpPr>
        <p:spPr/>
        <p:txBody>
          <a:bodyPr rtlCol="0"/>
          <a:lstStyle/>
          <a:p>
            <a:pPr rtl="0"/>
            <a:r>
              <a:rPr lang="fr-FR" dirty="0"/>
              <a:t>Version 2</a:t>
            </a:r>
          </a:p>
        </p:txBody>
      </p:sp>
      <p:sp>
        <p:nvSpPr>
          <p:cNvPr id="8" name="Espace réservé du texte 7">
            <a:extLst>
              <a:ext uri="{FF2B5EF4-FFF2-40B4-BE49-F238E27FC236}">
                <a16:creationId xmlns:a16="http://schemas.microsoft.com/office/drawing/2014/main" id="{EEA947F5-DD66-4D26-BA34-D1D8F7CE9010}"/>
              </a:ext>
            </a:extLst>
          </p:cNvPr>
          <p:cNvSpPr>
            <a:spLocks noGrp="1"/>
          </p:cNvSpPr>
          <p:nvPr>
            <p:ph type="body" idx="14"/>
          </p:nvPr>
        </p:nvSpPr>
        <p:spPr>
          <a:xfrm>
            <a:off x="814338" y="3722408"/>
            <a:ext cx="4452987" cy="1328330"/>
          </a:xfrm>
        </p:spPr>
        <p:txBody>
          <a:bodyPr rtlCol="0">
            <a:normAutofit/>
          </a:bodyPr>
          <a:lstStyle/>
          <a:p>
            <a:pPr rtl="0"/>
            <a:r>
              <a:rPr lang="fr-FR" dirty="0"/>
              <a:t>Avance / demi-tour </a:t>
            </a:r>
          </a:p>
          <a:p>
            <a:pPr rtl="0"/>
            <a:r>
              <a:rPr lang="fr-FR" dirty="0"/>
              <a:t>Évite les obstacles</a:t>
            </a:r>
          </a:p>
          <a:p>
            <a:pPr rtl="0"/>
            <a:r>
              <a:rPr lang="fr-FR" dirty="0"/>
              <a:t>Ajuste sa trajectoire</a:t>
            </a:r>
          </a:p>
        </p:txBody>
      </p:sp>
      <p:pic>
        <p:nvPicPr>
          <p:cNvPr id="13" name="Espace réservé d’image 12" descr="Forme d’arrière-plan abstraite">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6" name="Espace réservé du numéro de diapositive 5">
            <a:extLst>
              <a:ext uri="{FF2B5EF4-FFF2-40B4-BE49-F238E27FC236}">
                <a16:creationId xmlns:a16="http://schemas.microsoft.com/office/drawing/2014/main" id="{2B9E0CB5-2F64-4439-AFE9-1BB3ACE6FA9D}"/>
              </a:ext>
            </a:extLst>
          </p:cNvPr>
          <p:cNvSpPr>
            <a:spLocks noGrp="1"/>
          </p:cNvSpPr>
          <p:nvPr>
            <p:ph type="sldNum" sz="quarter" idx="12"/>
          </p:nvPr>
        </p:nvSpPr>
        <p:spPr>
          <a:xfrm>
            <a:off x="717682" y="5879656"/>
            <a:ext cx="477134" cy="297307"/>
          </a:xfrm>
        </p:spPr>
        <p:txBody>
          <a:bodyPr rtlCol="0"/>
          <a:lstStyle/>
          <a:p>
            <a:fld id="{8D581BC7-E183-40DB-AC97-C19EA4EB8894}" type="slidenum">
              <a:rPr lang="fr-FR" b="1" i="1">
                <a:solidFill>
                  <a:schemeClr val="bg1">
                    <a:lumMod val="50000"/>
                    <a:lumOff val="50000"/>
                  </a:schemeClr>
                </a:solidFill>
              </a:rPr>
              <a:pPr/>
              <a:t>15</a:t>
            </a:fld>
            <a:r>
              <a:rPr lang="fr-FR" b="1" i="1" dirty="0">
                <a:solidFill>
                  <a:schemeClr val="bg1">
                    <a:lumMod val="50000"/>
                    <a:lumOff val="50000"/>
                  </a:schemeClr>
                </a:solidFill>
              </a:rPr>
              <a:t> / 24</a:t>
            </a:r>
          </a:p>
        </p:txBody>
      </p:sp>
      <p:sp>
        <p:nvSpPr>
          <p:cNvPr id="5" name="Espace réservé du pied de page 4">
            <a:extLst>
              <a:ext uri="{FF2B5EF4-FFF2-40B4-BE49-F238E27FC236}">
                <a16:creationId xmlns:a16="http://schemas.microsoft.com/office/drawing/2014/main" id="{FFFF8DFC-D37E-4FE9-81F0-77C68D469526}"/>
              </a:ext>
            </a:extLst>
          </p:cNvPr>
          <p:cNvSpPr>
            <a:spLocks noGrp="1"/>
          </p:cNvSpPr>
          <p:nvPr>
            <p:ph type="ftr" sz="quarter" idx="11"/>
          </p:nvPr>
        </p:nvSpPr>
        <p:spPr>
          <a:xfrm>
            <a:off x="1169960" y="5878720"/>
            <a:ext cx="3564086" cy="292947"/>
          </a:xfrm>
        </p:spPr>
        <p:txBody>
          <a:bodyPr rtlCol="0"/>
          <a:lstStyle/>
          <a:p>
            <a:pPr rtl="0"/>
            <a:r>
              <a:rPr lang="fr-FR" b="1" i="1" dirty="0"/>
              <a:t>Robot explorateur M1 IFI Université de Nice Sophia-Antipolis</a:t>
            </a:r>
          </a:p>
        </p:txBody>
      </p:sp>
      <p:pic>
        <p:nvPicPr>
          <p:cNvPr id="12" name="Graphique 11" descr="Lecture">
            <a:hlinkClick r:id="rId4"/>
            <a:extLst>
              <a:ext uri="{FF2B5EF4-FFF2-40B4-BE49-F238E27FC236}">
                <a16:creationId xmlns:a16="http://schemas.microsoft.com/office/drawing/2014/main" id="{B27E63F8-5BBD-455E-83BD-E226B2C61B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5778" y="2230535"/>
            <a:ext cx="2028063" cy="2028063"/>
          </a:xfrm>
          <a:prstGeom prst="rect">
            <a:avLst/>
          </a:prstGeom>
        </p:spPr>
      </p:pic>
    </p:spTree>
    <p:extLst>
      <p:ext uri="{BB962C8B-B14F-4D97-AF65-F5344CB8AC3E}">
        <p14:creationId xmlns:p14="http://schemas.microsoft.com/office/powerpoint/2010/main" val="1266480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7843" y="5879656"/>
            <a:ext cx="448284" cy="297307"/>
          </a:xfrm>
        </p:spPr>
        <p:txBody>
          <a:bodyPr rtlCol="0"/>
          <a:lstStyle/>
          <a:p>
            <a:fld id="{8D581BC7-E183-40DB-AC97-C19EA4EB8894}" type="slidenum">
              <a:rPr lang="fr-FR" b="1" i="1">
                <a:solidFill>
                  <a:schemeClr val="bg1">
                    <a:lumMod val="50000"/>
                    <a:lumOff val="50000"/>
                  </a:schemeClr>
                </a:solidFill>
              </a:rPr>
              <a:pPr/>
              <a:t>16</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t>Robot explorateur M1 IFI Université de Nice Sophia-Antipolis</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1926946" y="4290172"/>
            <a:ext cx="2944368" cy="1485329"/>
          </a:xfrm>
          <a:prstGeom prst="rect">
            <a:avLst/>
          </a:prstGeom>
        </p:spPr>
      </p:pic>
      <p:sp>
        <p:nvSpPr>
          <p:cNvPr id="15" name="Espace réservé du texte 13">
            <a:extLst>
              <a:ext uri="{FF2B5EF4-FFF2-40B4-BE49-F238E27FC236}">
                <a16:creationId xmlns:a16="http://schemas.microsoft.com/office/drawing/2014/main" id="{314A92ED-1CC8-4CC4-A85D-E4E55C4072ED}"/>
              </a:ext>
            </a:extLst>
          </p:cNvPr>
          <p:cNvSpPr txBox="1">
            <a:spLocks/>
          </p:cNvSpPr>
          <p:nvPr/>
        </p:nvSpPr>
        <p:spPr>
          <a:xfrm>
            <a:off x="6212938" y="4544885"/>
            <a:ext cx="2944368" cy="1419822"/>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1800" dirty="0">
                <a:solidFill>
                  <a:schemeClr val="bg2"/>
                </a:solidFill>
              </a:rPr>
              <a:t>marche arrière</a:t>
            </a:r>
          </a:p>
        </p:txBody>
      </p:sp>
    </p:spTree>
    <p:extLst>
      <p:ext uri="{BB962C8B-B14F-4D97-AF65-F5344CB8AC3E}">
        <p14:creationId xmlns:p14="http://schemas.microsoft.com/office/powerpoint/2010/main" val="3888592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14" name="Espace réservé du texte 13">
            <a:extLst>
              <a:ext uri="{FF2B5EF4-FFF2-40B4-BE49-F238E27FC236}">
                <a16:creationId xmlns:a16="http://schemas.microsoft.com/office/drawing/2014/main" id="{1A32FF73-A652-43C6-96BD-425851F591BC}"/>
              </a:ext>
            </a:extLst>
          </p:cNvPr>
          <p:cNvSpPr>
            <a:spLocks noGrp="1"/>
          </p:cNvSpPr>
          <p:nvPr>
            <p:ph type="body" idx="30"/>
          </p:nvPr>
        </p:nvSpPr>
        <p:spPr>
          <a:xfrm>
            <a:off x="6060538" y="4392485"/>
            <a:ext cx="2944368" cy="1419822"/>
          </a:xfrm>
        </p:spPr>
        <p:txBody>
          <a:bodyPr rtlCol="0">
            <a:normAutofit/>
          </a:bodyPr>
          <a:lstStyle/>
          <a:p>
            <a:r>
              <a:rPr lang="fr-FR" dirty="0"/>
              <a:t>marche arrière non maîtrisée </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1169960" y="1473742"/>
            <a:ext cx="8600342" cy="4338565"/>
          </a:xfrm>
          <a:prstGeom prst="rect">
            <a:avLst/>
          </a:prstGeom>
        </p:spPr>
      </p:pic>
    </p:spTree>
    <p:extLst>
      <p:ext uri="{BB962C8B-B14F-4D97-AF65-F5344CB8AC3E}">
        <p14:creationId xmlns:p14="http://schemas.microsoft.com/office/powerpoint/2010/main" val="30177523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7843" y="5879656"/>
            <a:ext cx="448284" cy="297307"/>
          </a:xfrm>
        </p:spPr>
        <p:txBody>
          <a:bodyPr rtlCol="0"/>
          <a:lstStyle/>
          <a:p>
            <a:fld id="{8D581BC7-E183-40DB-AC97-C19EA4EB8894}" type="slidenum">
              <a:rPr lang="fr-FR" b="1" i="1">
                <a:solidFill>
                  <a:schemeClr val="bg1">
                    <a:lumMod val="50000"/>
                    <a:lumOff val="50000"/>
                  </a:schemeClr>
                </a:solidFill>
              </a:rPr>
              <a:pPr/>
              <a:t>18</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t>Robot explorateur M1 IFI Université de Nice Sophia-Antipolis</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1926946" y="4290172"/>
            <a:ext cx="2944368" cy="1485329"/>
          </a:xfrm>
          <a:prstGeom prst="rect">
            <a:avLst/>
          </a:prstGeom>
        </p:spPr>
      </p:pic>
      <p:sp>
        <p:nvSpPr>
          <p:cNvPr id="15" name="Espace réservé du texte 13">
            <a:extLst>
              <a:ext uri="{FF2B5EF4-FFF2-40B4-BE49-F238E27FC236}">
                <a16:creationId xmlns:a16="http://schemas.microsoft.com/office/drawing/2014/main" id="{314A92ED-1CC8-4CC4-A85D-E4E55C4072ED}"/>
              </a:ext>
            </a:extLst>
          </p:cNvPr>
          <p:cNvSpPr txBox="1">
            <a:spLocks/>
          </p:cNvSpPr>
          <p:nvPr/>
        </p:nvSpPr>
        <p:spPr>
          <a:xfrm>
            <a:off x="6212938" y="4544885"/>
            <a:ext cx="2944368" cy="1419822"/>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1800">
                <a:solidFill>
                  <a:schemeClr val="bg2"/>
                </a:solidFill>
              </a:rPr>
              <a:t>marche arrière</a:t>
            </a:r>
            <a:endParaRPr lang="fr-FR" sz="1800" dirty="0">
              <a:solidFill>
                <a:schemeClr val="bg2"/>
              </a:solidFill>
            </a:endParaRPr>
          </a:p>
        </p:txBody>
      </p:sp>
    </p:spTree>
    <p:extLst>
      <p:ext uri="{BB962C8B-B14F-4D97-AF65-F5344CB8AC3E}">
        <p14:creationId xmlns:p14="http://schemas.microsoft.com/office/powerpoint/2010/main" val="13707732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AA634A5-7FE6-42E8-939A-FEBD82600891}"/>
              </a:ext>
            </a:extLst>
          </p:cNvPr>
          <p:cNvSpPr>
            <a:spLocks noGrp="1"/>
          </p:cNvSpPr>
          <p:nvPr>
            <p:ph type="title"/>
          </p:nvPr>
        </p:nvSpPr>
        <p:spPr>
          <a:xfrm>
            <a:off x="6096000" y="326571"/>
            <a:ext cx="5930096" cy="950044"/>
          </a:xfrm>
        </p:spPr>
        <p:txBody>
          <a:bodyPr rtlCol="0">
            <a:normAutofit fontScale="90000"/>
          </a:bodyPr>
          <a:lstStyle/>
          <a:p>
            <a:pPr rtl="0"/>
            <a:r>
              <a:rPr lang="fr-FR" dirty="0"/>
              <a:t>RECEPTION DES DONNEES</a:t>
            </a:r>
          </a:p>
        </p:txBody>
      </p:sp>
      <p:sp>
        <p:nvSpPr>
          <p:cNvPr id="4" name="Espace réservé du numéro de diapositive 3">
            <a:extLst>
              <a:ext uri="{FF2B5EF4-FFF2-40B4-BE49-F238E27FC236}">
                <a16:creationId xmlns:a16="http://schemas.microsoft.com/office/drawing/2014/main" id="{670F84A1-DCA9-4894-82EA-A83237ACA8B7}"/>
              </a:ext>
            </a:extLst>
          </p:cNvPr>
          <p:cNvSpPr>
            <a:spLocks noGrp="1"/>
          </p:cNvSpPr>
          <p:nvPr>
            <p:ph type="sldNum" sz="quarter" idx="12"/>
          </p:nvPr>
        </p:nvSpPr>
        <p:spPr>
          <a:xfrm>
            <a:off x="722762" y="5879656"/>
            <a:ext cx="476117" cy="297307"/>
          </a:xfrm>
        </p:spPr>
        <p:txBody>
          <a:bodyPr rtlCol="0"/>
          <a:lstStyle/>
          <a:p>
            <a:pPr rtl="0"/>
            <a:fld id="{8D581BC7-E183-40DB-AC97-C19EA4EB8894}" type="slidenum">
              <a:rPr lang="fr-FR" b="1" i="1">
                <a:solidFill>
                  <a:schemeClr val="bg1">
                    <a:lumMod val="50000"/>
                    <a:lumOff val="50000"/>
                  </a:schemeClr>
                </a:solidFill>
              </a:rPr>
              <a:t>19</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375E9DB8-C5FF-491C-87D4-2A6ED2915442}"/>
              </a:ext>
            </a:extLst>
          </p:cNvPr>
          <p:cNvSpPr>
            <a:spLocks noGrp="1"/>
          </p:cNvSpPr>
          <p:nvPr>
            <p:ph type="ftr" sz="quarter" idx="11"/>
          </p:nvPr>
        </p:nvSpPr>
        <p:spPr>
          <a:xfrm>
            <a:off x="1169960" y="5878720"/>
            <a:ext cx="3564086" cy="297307"/>
          </a:xfrm>
        </p:spPr>
        <p:txBody>
          <a:bodyPr rtlCol="0"/>
          <a:lstStyle/>
          <a:p>
            <a:pPr rtl="0"/>
            <a:r>
              <a:rPr lang="fr-FR" b="1" i="1" dirty="0"/>
              <a:t>Robot explorateur M1 IFI Université de Nice Sophia-Antipolis</a:t>
            </a:r>
          </a:p>
        </p:txBody>
      </p:sp>
      <p:sp>
        <p:nvSpPr>
          <p:cNvPr id="7" name="Espace réservé du texte 6">
            <a:extLst>
              <a:ext uri="{FF2B5EF4-FFF2-40B4-BE49-F238E27FC236}">
                <a16:creationId xmlns:a16="http://schemas.microsoft.com/office/drawing/2014/main" id="{15FEB1D0-B980-4A7F-A34F-77168570DC57}"/>
              </a:ext>
            </a:extLst>
          </p:cNvPr>
          <p:cNvSpPr>
            <a:spLocks noGrp="1"/>
          </p:cNvSpPr>
          <p:nvPr>
            <p:ph type="body" idx="29"/>
          </p:nvPr>
        </p:nvSpPr>
        <p:spPr/>
        <p:txBody>
          <a:bodyPr/>
          <a:lstStyle/>
          <a:p>
            <a:endParaRPr lang="fr-FR"/>
          </a:p>
        </p:txBody>
      </p:sp>
      <p:sp>
        <p:nvSpPr>
          <p:cNvPr id="14" name="Espace réservé du texte 13">
            <a:extLst>
              <a:ext uri="{FF2B5EF4-FFF2-40B4-BE49-F238E27FC236}">
                <a16:creationId xmlns:a16="http://schemas.microsoft.com/office/drawing/2014/main" id="{B1AA63C8-B8E6-497D-B646-D870CF6DF3BA}"/>
              </a:ext>
            </a:extLst>
          </p:cNvPr>
          <p:cNvSpPr>
            <a:spLocks noGrp="1"/>
          </p:cNvSpPr>
          <p:nvPr>
            <p:ph type="body" idx="31"/>
          </p:nvPr>
        </p:nvSpPr>
        <p:spPr/>
        <p:txBody>
          <a:bodyPr/>
          <a:lstStyle/>
          <a:p>
            <a:endParaRPr lang="fr-FR"/>
          </a:p>
        </p:txBody>
      </p:sp>
      <p:sp>
        <p:nvSpPr>
          <p:cNvPr id="16" name="Espace réservé du texte 15">
            <a:extLst>
              <a:ext uri="{FF2B5EF4-FFF2-40B4-BE49-F238E27FC236}">
                <a16:creationId xmlns:a16="http://schemas.microsoft.com/office/drawing/2014/main" id="{CE78928D-2558-4E45-B445-665C826B87BC}"/>
              </a:ext>
            </a:extLst>
          </p:cNvPr>
          <p:cNvSpPr>
            <a:spLocks noGrp="1"/>
          </p:cNvSpPr>
          <p:nvPr>
            <p:ph type="body" idx="27"/>
          </p:nvPr>
        </p:nvSpPr>
        <p:spPr/>
        <p:txBody>
          <a:bodyPr/>
          <a:lstStyle/>
          <a:p>
            <a:endParaRPr lang="fr-FR"/>
          </a:p>
        </p:txBody>
      </p:sp>
      <p:sp>
        <p:nvSpPr>
          <p:cNvPr id="18" name="Espace réservé du texte 17">
            <a:extLst>
              <a:ext uri="{FF2B5EF4-FFF2-40B4-BE49-F238E27FC236}">
                <a16:creationId xmlns:a16="http://schemas.microsoft.com/office/drawing/2014/main" id="{25FB8005-8E6A-452F-A3D2-91FCF79C0057}"/>
              </a:ext>
            </a:extLst>
          </p:cNvPr>
          <p:cNvSpPr>
            <a:spLocks noGrp="1"/>
          </p:cNvSpPr>
          <p:nvPr>
            <p:ph type="body" idx="30"/>
          </p:nvPr>
        </p:nvSpPr>
        <p:spPr/>
        <p:txBody>
          <a:bodyPr/>
          <a:lstStyle/>
          <a:p>
            <a:endParaRPr lang="fr-FR"/>
          </a:p>
        </p:txBody>
      </p:sp>
      <p:sp>
        <p:nvSpPr>
          <p:cNvPr id="20" name="Espace réservé du texte 19">
            <a:extLst>
              <a:ext uri="{FF2B5EF4-FFF2-40B4-BE49-F238E27FC236}">
                <a16:creationId xmlns:a16="http://schemas.microsoft.com/office/drawing/2014/main" id="{A5F1AC6F-542F-4662-B69B-ADF2EADE48B1}"/>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65098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493042-5AE0-45BE-ADF7-928C67A00B04}"/>
              </a:ext>
            </a:extLst>
          </p:cNvPr>
          <p:cNvSpPr>
            <a:spLocks noGrp="1"/>
          </p:cNvSpPr>
          <p:nvPr>
            <p:ph type="title"/>
          </p:nvPr>
        </p:nvSpPr>
        <p:spPr/>
        <p:txBody>
          <a:bodyPr rtlCol="0"/>
          <a:lstStyle/>
          <a:p>
            <a:pPr rtl="0"/>
            <a:r>
              <a:rPr lang="fr-FR" dirty="0"/>
              <a:t>NOTRE</a:t>
            </a:r>
            <a:br>
              <a:rPr lang="fr-FR" dirty="0"/>
            </a:br>
            <a:r>
              <a:rPr lang="fr-FR" dirty="0"/>
              <a:t>ÉQUIPE</a:t>
            </a:r>
          </a:p>
        </p:txBody>
      </p:sp>
      <p:sp>
        <p:nvSpPr>
          <p:cNvPr id="10" name="Espace réservé du texte 9">
            <a:extLst>
              <a:ext uri="{FF2B5EF4-FFF2-40B4-BE49-F238E27FC236}">
                <a16:creationId xmlns:a16="http://schemas.microsoft.com/office/drawing/2014/main" id="{78F98AF3-5CC0-4C1C-95C8-7080E8F227A0}"/>
              </a:ext>
            </a:extLst>
          </p:cNvPr>
          <p:cNvSpPr>
            <a:spLocks noGrp="1"/>
          </p:cNvSpPr>
          <p:nvPr>
            <p:ph type="body" idx="32"/>
          </p:nvPr>
        </p:nvSpPr>
        <p:spPr/>
        <p:txBody>
          <a:bodyPr rtlCol="0">
            <a:normAutofit lnSpcReduction="10000"/>
          </a:bodyPr>
          <a:lstStyle/>
          <a:p>
            <a:pPr rtl="0"/>
            <a:r>
              <a:rPr lang="fr-FR" dirty="0"/>
              <a:t>Yacine</a:t>
            </a:r>
          </a:p>
          <a:p>
            <a:pPr rtl="0"/>
            <a:r>
              <a:rPr lang="fr-FR" dirty="0"/>
              <a:t>Lotfi</a:t>
            </a:r>
          </a:p>
        </p:txBody>
      </p:sp>
      <p:pic>
        <p:nvPicPr>
          <p:cNvPr id="25" name="Espace réservé d’image 24">
            <a:extLst>
              <a:ext uri="{FF2B5EF4-FFF2-40B4-BE49-F238E27FC236}">
                <a16:creationId xmlns:a16="http://schemas.microsoft.com/office/drawing/2014/main" id="{266E5B63-726C-4BAE-818C-574FCAA7C4B9}"/>
              </a:ext>
            </a:extLst>
          </p:cNvPr>
          <p:cNvPicPr>
            <a:picLocks noGrp="1" noChangeAspect="1"/>
          </p:cNvPicPr>
          <p:nvPr>
            <p:ph type="pic" sz="quarter" idx="35"/>
          </p:nvPr>
        </p:nvPicPr>
        <p:blipFill>
          <a:blip r:embed="rId3"/>
          <a:stretch>
            <a:fillRect/>
          </a:stretch>
        </p:blipFill>
        <p:spPr>
          <a:xfrm>
            <a:off x="6629072" y="1179843"/>
            <a:ext cx="2066544" cy="2066544"/>
          </a:xfrm>
        </p:spPr>
      </p:pic>
      <p:sp>
        <p:nvSpPr>
          <p:cNvPr id="19" name="Espace réservé du texte 18">
            <a:extLst>
              <a:ext uri="{FF2B5EF4-FFF2-40B4-BE49-F238E27FC236}">
                <a16:creationId xmlns:a16="http://schemas.microsoft.com/office/drawing/2014/main" id="{0D997D53-CF01-4DFB-BF60-A1C0E441E3ED}"/>
              </a:ext>
            </a:extLst>
          </p:cNvPr>
          <p:cNvSpPr>
            <a:spLocks noGrp="1"/>
          </p:cNvSpPr>
          <p:nvPr>
            <p:ph type="body" idx="41"/>
          </p:nvPr>
        </p:nvSpPr>
        <p:spPr/>
        <p:txBody>
          <a:bodyPr rtlCol="0"/>
          <a:lstStyle/>
          <a:p>
            <a:pPr rtl="0"/>
            <a:r>
              <a:rPr lang="fr-FR" dirty="0"/>
              <a:t>Chloé</a:t>
            </a:r>
            <a:br>
              <a:rPr lang="fr-FR" dirty="0"/>
            </a:br>
            <a:r>
              <a:rPr lang="fr-FR" dirty="0"/>
              <a:t>Maccarinelli</a:t>
            </a:r>
          </a:p>
        </p:txBody>
      </p:sp>
      <p:sp>
        <p:nvSpPr>
          <p:cNvPr id="16" name="Espace réservé du texte 15">
            <a:extLst>
              <a:ext uri="{FF2B5EF4-FFF2-40B4-BE49-F238E27FC236}">
                <a16:creationId xmlns:a16="http://schemas.microsoft.com/office/drawing/2014/main" id="{2CF8C6EE-D14B-4593-90D6-CA24946F3DC4}"/>
              </a:ext>
            </a:extLst>
          </p:cNvPr>
          <p:cNvSpPr>
            <a:spLocks noGrp="1"/>
          </p:cNvSpPr>
          <p:nvPr>
            <p:ph type="body" idx="38"/>
          </p:nvPr>
        </p:nvSpPr>
        <p:spPr/>
        <p:txBody>
          <a:bodyPr rtlCol="0"/>
          <a:lstStyle/>
          <a:p>
            <a:pPr rtl="0"/>
            <a:r>
              <a:rPr lang="fr-FR" dirty="0"/>
              <a:t>Pierre</a:t>
            </a:r>
            <a:br>
              <a:rPr lang="fr-FR" dirty="0"/>
            </a:br>
            <a:r>
              <a:rPr lang="fr-FR" dirty="0"/>
              <a:t>Marion</a:t>
            </a:r>
          </a:p>
        </p:txBody>
      </p:sp>
      <p:sp>
        <p:nvSpPr>
          <p:cNvPr id="6" name="Espace réservé du numéro de diapositive 5">
            <a:extLst>
              <a:ext uri="{FF2B5EF4-FFF2-40B4-BE49-F238E27FC236}">
                <a16:creationId xmlns:a16="http://schemas.microsoft.com/office/drawing/2014/main" id="{9BEB9258-160D-4BB3-A188-7E7AF286BC77}"/>
              </a:ext>
            </a:extLst>
          </p:cNvPr>
          <p:cNvSpPr>
            <a:spLocks noGrp="1"/>
          </p:cNvSpPr>
          <p:nvPr>
            <p:ph type="sldNum" sz="quarter" idx="12"/>
          </p:nvPr>
        </p:nvSpPr>
        <p:spPr>
          <a:xfrm>
            <a:off x="714652" y="5808042"/>
            <a:ext cx="473378" cy="424345"/>
          </a:xfrm>
        </p:spPr>
        <p:txBody>
          <a:bodyPr rtlCol="0"/>
          <a:lstStyle/>
          <a:p>
            <a:pPr rtl="0"/>
            <a:fld id="{8D581BC7-E183-40DB-AC97-C19EA4EB8894}" type="slidenum">
              <a:rPr lang="fr-FR" b="1" i="1">
                <a:solidFill>
                  <a:schemeClr val="bg1">
                    <a:lumMod val="50000"/>
                    <a:lumOff val="50000"/>
                  </a:schemeClr>
                </a:solidFill>
              </a:rPr>
              <a:t>2</a:t>
            </a:fld>
            <a:r>
              <a:rPr lang="fr-FR" b="1" i="1" dirty="0">
                <a:solidFill>
                  <a:schemeClr val="bg1">
                    <a:lumMod val="50000"/>
                    <a:lumOff val="50000"/>
                  </a:schemeClr>
                </a:solidFill>
              </a:rPr>
              <a:t> / 24</a:t>
            </a:r>
          </a:p>
        </p:txBody>
      </p:sp>
      <p:sp>
        <p:nvSpPr>
          <p:cNvPr id="5" name="Espace réservé du pied de page 4">
            <a:extLst>
              <a:ext uri="{FF2B5EF4-FFF2-40B4-BE49-F238E27FC236}">
                <a16:creationId xmlns:a16="http://schemas.microsoft.com/office/drawing/2014/main" id="{DD6BF718-7BC2-4E24-9402-487DFCC23D76}"/>
              </a:ext>
            </a:extLst>
          </p:cNvPr>
          <p:cNvSpPr>
            <a:spLocks noGrp="1"/>
          </p:cNvSpPr>
          <p:nvPr>
            <p:ph type="ftr" sz="quarter" idx="11"/>
          </p:nvPr>
        </p:nvSpPr>
        <p:spPr>
          <a:xfrm>
            <a:off x="1169960" y="5878720"/>
            <a:ext cx="3598810" cy="282991"/>
          </a:xfrm>
        </p:spPr>
        <p:txBody>
          <a:bodyPr rtlCol="0"/>
          <a:lstStyle/>
          <a:p>
            <a:pPr rtl="0"/>
            <a:r>
              <a:rPr lang="fr-FR" b="1" i="1" dirty="0"/>
              <a:t>Robot explorateur M1 IFI Université de Nice Sophia-Antipolis</a:t>
            </a:r>
          </a:p>
        </p:txBody>
      </p:sp>
      <p:pic>
        <p:nvPicPr>
          <p:cNvPr id="4" name="Espace réservé pour une image  3" descr="Une image contenant personne, extérieur, homme, arbre&#10;&#10;Description générée avec un niveau de confiance très élevé">
            <a:extLst>
              <a:ext uri="{FF2B5EF4-FFF2-40B4-BE49-F238E27FC236}">
                <a16:creationId xmlns:a16="http://schemas.microsoft.com/office/drawing/2014/main" id="{F3A1593D-9D22-4AC5-9AFC-008A87E1C47B}"/>
              </a:ext>
            </a:extLst>
          </p:cNvPr>
          <p:cNvPicPr>
            <a:picLocks noGrp="1" noChangeAspect="1"/>
          </p:cNvPicPr>
          <p:nvPr>
            <p:ph type="pic" sz="quarter" idx="33"/>
          </p:nvPr>
        </p:nvPicPr>
        <p:blipFill>
          <a:blip r:embed="rId4"/>
          <a:srcRect t="6762" b="6762"/>
          <a:stretch>
            <a:fillRect/>
          </a:stretch>
        </p:blipFill>
        <p:spPr/>
      </p:pic>
      <p:sp>
        <p:nvSpPr>
          <p:cNvPr id="39" name="Espace réservé pour une image  38">
            <a:extLst>
              <a:ext uri="{FF2B5EF4-FFF2-40B4-BE49-F238E27FC236}">
                <a16:creationId xmlns:a16="http://schemas.microsoft.com/office/drawing/2014/main" id="{08CCAE06-D5B7-4518-B5EB-0F4B9F6D65BC}"/>
              </a:ext>
            </a:extLst>
          </p:cNvPr>
          <p:cNvSpPr>
            <a:spLocks noGrp="1"/>
          </p:cNvSpPr>
          <p:nvPr>
            <p:ph type="pic" sz="quarter" idx="34"/>
          </p:nvPr>
        </p:nvSpPr>
        <p:spPr/>
      </p:sp>
    </p:spTree>
    <p:extLst>
      <p:ext uri="{BB962C8B-B14F-4D97-AF65-F5344CB8AC3E}">
        <p14:creationId xmlns:p14="http://schemas.microsoft.com/office/powerpoint/2010/main" val="3581376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31E5B9D3-0157-4500-9D3D-72690AD8AB35}"/>
              </a:ext>
            </a:extLst>
          </p:cNvPr>
          <p:cNvSpPr>
            <a:spLocks noGrp="1"/>
          </p:cNvSpPr>
          <p:nvPr>
            <p:ph type="ftr" sz="quarter" idx="11"/>
          </p:nvPr>
        </p:nvSpPr>
        <p:spPr>
          <a:xfrm>
            <a:off x="1169960" y="5878720"/>
            <a:ext cx="3702982" cy="297307"/>
          </a:xfrm>
        </p:spPr>
        <p:txBody>
          <a:bodyPr/>
          <a:lstStyle/>
          <a:p>
            <a:pPr rtl="0"/>
            <a:r>
              <a:rPr lang="fr-FR" b="1" i="1" noProof="0" dirty="0"/>
              <a:t>Robot explorateur M1 IFI Université de Nice Sophia-Antipolis</a:t>
            </a:r>
          </a:p>
        </p:txBody>
      </p:sp>
      <p:sp>
        <p:nvSpPr>
          <p:cNvPr id="3" name="Espace réservé du numéro de diapositive 2">
            <a:extLst>
              <a:ext uri="{FF2B5EF4-FFF2-40B4-BE49-F238E27FC236}">
                <a16:creationId xmlns:a16="http://schemas.microsoft.com/office/drawing/2014/main" id="{5E68DCA4-1E02-478A-B781-22FA3E869F9F}"/>
              </a:ext>
            </a:extLst>
          </p:cNvPr>
          <p:cNvSpPr>
            <a:spLocks noGrp="1"/>
          </p:cNvSpPr>
          <p:nvPr>
            <p:ph type="sldNum" sz="quarter" idx="12"/>
          </p:nvPr>
        </p:nvSpPr>
        <p:spPr>
          <a:xfrm>
            <a:off x="732922" y="5879656"/>
            <a:ext cx="450717" cy="297307"/>
          </a:xfrm>
        </p:spPr>
        <p:txBody>
          <a:bodyPr/>
          <a:lstStyle/>
          <a:p>
            <a:fld id="{8D581BC7-E183-40DB-AC97-C19EA4EB8894}" type="slidenum">
              <a:rPr lang="fr-FR" b="1" i="1">
                <a:solidFill>
                  <a:schemeClr val="bg1">
                    <a:lumMod val="50000"/>
                    <a:lumOff val="50000"/>
                  </a:schemeClr>
                </a:solidFill>
              </a:rPr>
              <a:pPr/>
              <a:t>20</a:t>
            </a:fld>
            <a:r>
              <a:rPr lang="fr-FR" b="1" i="1" dirty="0">
                <a:solidFill>
                  <a:schemeClr val="bg1">
                    <a:lumMod val="50000"/>
                    <a:lumOff val="50000"/>
                  </a:schemeClr>
                </a:solidFill>
              </a:rPr>
              <a:t> / 24</a:t>
            </a:r>
          </a:p>
        </p:txBody>
      </p:sp>
      <p:sp>
        <p:nvSpPr>
          <p:cNvPr id="4" name="Titre 3">
            <a:extLst>
              <a:ext uri="{FF2B5EF4-FFF2-40B4-BE49-F238E27FC236}">
                <a16:creationId xmlns:a16="http://schemas.microsoft.com/office/drawing/2014/main" id="{AFD58093-3447-465E-95EF-B729AAF46026}"/>
              </a:ext>
            </a:extLst>
          </p:cNvPr>
          <p:cNvSpPr>
            <a:spLocks noGrp="1"/>
          </p:cNvSpPr>
          <p:nvPr>
            <p:ph type="title"/>
          </p:nvPr>
        </p:nvSpPr>
        <p:spPr/>
        <p:txBody>
          <a:bodyPr/>
          <a:lstStyle/>
          <a:p>
            <a:r>
              <a:rPr lang="fr-FR" dirty="0"/>
              <a:t>PERSPECTIVES</a:t>
            </a:r>
          </a:p>
        </p:txBody>
      </p:sp>
      <p:sp>
        <p:nvSpPr>
          <p:cNvPr id="5" name="Espace réservé du texte 4">
            <a:extLst>
              <a:ext uri="{FF2B5EF4-FFF2-40B4-BE49-F238E27FC236}">
                <a16:creationId xmlns:a16="http://schemas.microsoft.com/office/drawing/2014/main" id="{6F5643B4-6238-4631-B715-AC6308280728}"/>
              </a:ext>
            </a:extLst>
          </p:cNvPr>
          <p:cNvSpPr>
            <a:spLocks noGrp="1"/>
          </p:cNvSpPr>
          <p:nvPr>
            <p:ph type="body" idx="1"/>
          </p:nvPr>
        </p:nvSpPr>
        <p:spPr>
          <a:xfrm>
            <a:off x="6096000" y="1625821"/>
            <a:ext cx="5733327" cy="978407"/>
          </a:xfrm>
        </p:spPr>
        <p:txBody>
          <a:bodyPr/>
          <a:lstStyle/>
          <a:p>
            <a:r>
              <a:rPr lang="fr-FR" sz="2800" dirty="0"/>
              <a:t>cartographie et localisation simultanée </a:t>
            </a:r>
          </a:p>
          <a:p>
            <a:endParaRPr lang="fr-FR" dirty="0"/>
          </a:p>
        </p:txBody>
      </p:sp>
      <p:sp>
        <p:nvSpPr>
          <p:cNvPr id="7" name="Espace réservé du texte 6">
            <a:extLst>
              <a:ext uri="{FF2B5EF4-FFF2-40B4-BE49-F238E27FC236}">
                <a16:creationId xmlns:a16="http://schemas.microsoft.com/office/drawing/2014/main" id="{7F7466D4-F9F8-4EBC-805B-C607B9458717}"/>
              </a:ext>
            </a:extLst>
          </p:cNvPr>
          <p:cNvSpPr>
            <a:spLocks noGrp="1"/>
          </p:cNvSpPr>
          <p:nvPr>
            <p:ph type="body" idx="27"/>
          </p:nvPr>
        </p:nvSpPr>
        <p:spPr/>
        <p:txBody>
          <a:bodyPr/>
          <a:lstStyle/>
          <a:p>
            <a:pPr lvl="0"/>
            <a:r>
              <a:rPr lang="fr-FR" sz="2000" dirty="0"/>
              <a:t>L’environnement réel  :</a:t>
            </a:r>
          </a:p>
          <a:p>
            <a:pPr lvl="0"/>
            <a:endParaRPr lang="fr-FR" sz="1800" dirty="0"/>
          </a:p>
          <a:p>
            <a:pPr marL="800100" lvl="1" indent="-342900">
              <a:buFont typeface="Arial" panose="020B0604020202020204" pitchFamily="34" charset="0"/>
              <a:buChar char="•"/>
            </a:pPr>
            <a:r>
              <a:rPr lang="fr-FR" sz="1800" dirty="0"/>
              <a:t>Sols glissants</a:t>
            </a:r>
          </a:p>
          <a:p>
            <a:pPr marL="742950" lvl="1" indent="-285750">
              <a:buFont typeface="Arial" panose="020B0604020202020204" pitchFamily="34" charset="0"/>
              <a:buChar char="•"/>
            </a:pPr>
            <a:r>
              <a:rPr lang="fr-FR" sz="1800" dirty="0"/>
              <a:t>Matériaux des obstacles</a:t>
            </a:r>
          </a:p>
          <a:p>
            <a:pPr marL="742950" lvl="1" indent="-285750">
              <a:buFont typeface="Arial" panose="020B0604020202020204" pitchFamily="34" charset="0"/>
              <a:buChar char="•"/>
            </a:pPr>
            <a:r>
              <a:rPr lang="fr-FR" sz="1800" dirty="0"/>
              <a:t>Qualité des capteurs</a:t>
            </a:r>
          </a:p>
          <a:p>
            <a:pPr marL="742950" lvl="1" indent="-285750">
              <a:buFont typeface="Arial" panose="020B0604020202020204" pitchFamily="34" charset="0"/>
              <a:buChar char="•"/>
            </a:pPr>
            <a:r>
              <a:rPr lang="fr-FR" sz="1800" dirty="0"/>
              <a:t>Erreurs de perceptions</a:t>
            </a:r>
          </a:p>
          <a:p>
            <a:endParaRPr lang="fr-FR" dirty="0"/>
          </a:p>
        </p:txBody>
      </p:sp>
      <p:sp>
        <p:nvSpPr>
          <p:cNvPr id="8" name="Espace réservé du texte 7">
            <a:extLst>
              <a:ext uri="{FF2B5EF4-FFF2-40B4-BE49-F238E27FC236}">
                <a16:creationId xmlns:a16="http://schemas.microsoft.com/office/drawing/2014/main" id="{669995BE-ACE3-40CA-A46B-55EE2FE9934C}"/>
              </a:ext>
            </a:extLst>
          </p:cNvPr>
          <p:cNvSpPr>
            <a:spLocks noGrp="1"/>
          </p:cNvSpPr>
          <p:nvPr>
            <p:ph type="body" idx="29"/>
          </p:nvPr>
        </p:nvSpPr>
        <p:spPr>
          <a:xfrm>
            <a:off x="955889" y="2221094"/>
            <a:ext cx="2915732" cy="864197"/>
          </a:xfrm>
        </p:spPr>
        <p:txBody>
          <a:bodyPr/>
          <a:lstStyle/>
          <a:p>
            <a:r>
              <a:rPr lang="fr-FR" dirty="0"/>
              <a:t>Problèmes</a:t>
            </a:r>
          </a:p>
          <a:p>
            <a:endParaRPr lang="fr-FR" dirty="0"/>
          </a:p>
        </p:txBody>
      </p:sp>
      <p:sp>
        <p:nvSpPr>
          <p:cNvPr id="9" name="Espace réservé du texte 8">
            <a:extLst>
              <a:ext uri="{FF2B5EF4-FFF2-40B4-BE49-F238E27FC236}">
                <a16:creationId xmlns:a16="http://schemas.microsoft.com/office/drawing/2014/main" id="{76797EE1-056E-4677-8493-131DB0E451B4}"/>
              </a:ext>
            </a:extLst>
          </p:cNvPr>
          <p:cNvSpPr>
            <a:spLocks noGrp="1"/>
          </p:cNvSpPr>
          <p:nvPr>
            <p:ph type="body" idx="30"/>
          </p:nvPr>
        </p:nvSpPr>
        <p:spPr>
          <a:xfrm>
            <a:off x="5254906" y="3335524"/>
            <a:ext cx="6713317" cy="2248846"/>
          </a:xfrm>
        </p:spPr>
        <p:txBody>
          <a:bodyPr/>
          <a:lstStyle/>
          <a:p>
            <a:r>
              <a:rPr lang="fr-FR" sz="2000" dirty="0"/>
              <a:t>Filtrage pour fusion de capteurs (FFC) ou filtre de </a:t>
            </a:r>
            <a:r>
              <a:rPr lang="fr-FR" sz="2000" dirty="0" err="1"/>
              <a:t>Kalman</a:t>
            </a:r>
            <a:endParaRPr lang="fr-FR" sz="2000" dirty="0"/>
          </a:p>
          <a:p>
            <a:endParaRPr lang="fr-FR" dirty="0"/>
          </a:p>
        </p:txBody>
      </p:sp>
      <p:sp>
        <p:nvSpPr>
          <p:cNvPr id="10" name="Espace réservé du texte 9">
            <a:extLst>
              <a:ext uri="{FF2B5EF4-FFF2-40B4-BE49-F238E27FC236}">
                <a16:creationId xmlns:a16="http://schemas.microsoft.com/office/drawing/2014/main" id="{EB5579F8-4443-474B-8DF5-E42FD24E2911}"/>
              </a:ext>
            </a:extLst>
          </p:cNvPr>
          <p:cNvSpPr>
            <a:spLocks noGrp="1"/>
          </p:cNvSpPr>
          <p:nvPr>
            <p:ph type="body" idx="31"/>
          </p:nvPr>
        </p:nvSpPr>
        <p:spPr>
          <a:xfrm>
            <a:off x="6098826" y="2221094"/>
            <a:ext cx="2915732" cy="864197"/>
          </a:xfrm>
        </p:spPr>
        <p:txBody>
          <a:bodyPr/>
          <a:lstStyle/>
          <a:p>
            <a:r>
              <a:rPr lang="fr-FR" dirty="0"/>
              <a:t>Solution</a:t>
            </a:r>
          </a:p>
          <a:p>
            <a:endParaRPr lang="fr-FR" dirty="0"/>
          </a:p>
        </p:txBody>
      </p:sp>
      <p:pic>
        <p:nvPicPr>
          <p:cNvPr id="11" name="Image 10">
            <a:extLst>
              <a:ext uri="{FF2B5EF4-FFF2-40B4-BE49-F238E27FC236}">
                <a16:creationId xmlns:a16="http://schemas.microsoft.com/office/drawing/2014/main" id="{244707ED-171D-41B8-8CD2-2856928B1F82}"/>
              </a:ext>
            </a:extLst>
          </p:cNvPr>
          <p:cNvPicPr/>
          <p:nvPr/>
        </p:nvPicPr>
        <p:blipFill>
          <a:blip r:embed="rId3"/>
          <a:stretch>
            <a:fillRect/>
          </a:stretch>
        </p:blipFill>
        <p:spPr>
          <a:xfrm>
            <a:off x="7538561" y="3956653"/>
            <a:ext cx="1813782" cy="1209236"/>
          </a:xfrm>
          <a:prstGeom prst="rect">
            <a:avLst/>
          </a:prstGeom>
          <a:ln>
            <a:solidFill>
              <a:schemeClr val="tx1"/>
            </a:solidFill>
          </a:ln>
        </p:spPr>
      </p:pic>
    </p:spTree>
    <p:extLst>
      <p:ext uri="{BB962C8B-B14F-4D97-AF65-F5344CB8AC3E}">
        <p14:creationId xmlns:p14="http://schemas.microsoft.com/office/powerpoint/2010/main" val="2708652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6EE4C9D6-9B73-440D-A352-3476755A17F0}"/>
              </a:ext>
            </a:extLst>
          </p:cNvPr>
          <p:cNvPicPr/>
          <p:nvPr/>
        </p:nvPicPr>
        <p:blipFill>
          <a:blip r:embed="rId2"/>
          <a:stretch>
            <a:fillRect/>
          </a:stretch>
        </p:blipFill>
        <p:spPr>
          <a:xfrm>
            <a:off x="2290726" y="1370210"/>
            <a:ext cx="7610547" cy="4117580"/>
          </a:xfrm>
          <a:prstGeom prst="rect">
            <a:avLst/>
          </a:prstGeom>
          <a:ln>
            <a:solidFill>
              <a:schemeClr val="tx1"/>
            </a:solidFill>
          </a:ln>
        </p:spPr>
      </p:pic>
    </p:spTree>
    <p:extLst>
      <p:ext uri="{BB962C8B-B14F-4D97-AF65-F5344CB8AC3E}">
        <p14:creationId xmlns:p14="http://schemas.microsoft.com/office/powerpoint/2010/main" val="2094718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19" descr="Forme d’arrière-plan abstraite">
            <a:extLst>
              <a:ext uri="{FF2B5EF4-FFF2-40B4-BE49-F238E27FC236}">
                <a16:creationId xmlns:a16="http://schemas.microsoft.com/office/drawing/2014/main" id="{B9CF847D-0BA8-4D40-B95D-DAC8A415A56D}"/>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Titre 4">
            <a:extLst>
              <a:ext uri="{FF2B5EF4-FFF2-40B4-BE49-F238E27FC236}">
                <a16:creationId xmlns:a16="http://schemas.microsoft.com/office/drawing/2014/main" id="{953F70E9-6111-446A-BD49-B6A996FA030D}"/>
              </a:ext>
            </a:extLst>
          </p:cNvPr>
          <p:cNvSpPr>
            <a:spLocks noGrp="1"/>
          </p:cNvSpPr>
          <p:nvPr>
            <p:ph type="title"/>
          </p:nvPr>
        </p:nvSpPr>
        <p:spPr/>
        <p:txBody>
          <a:bodyPr rtlCol="0"/>
          <a:lstStyle/>
          <a:p>
            <a:pPr rtl="0"/>
            <a:r>
              <a:rPr lang="fr-FR" dirty="0"/>
              <a:t>CONCLUSION</a:t>
            </a:r>
            <a:endParaRPr lang="en-US" dirty="0"/>
          </a:p>
        </p:txBody>
      </p:sp>
      <p:sp>
        <p:nvSpPr>
          <p:cNvPr id="6" name="Espace réservé du texte 5">
            <a:extLst>
              <a:ext uri="{FF2B5EF4-FFF2-40B4-BE49-F238E27FC236}">
                <a16:creationId xmlns:a16="http://schemas.microsoft.com/office/drawing/2014/main" id="{33221DE2-465E-4B89-BDBB-17EC727932B0}"/>
              </a:ext>
            </a:extLst>
          </p:cNvPr>
          <p:cNvSpPr>
            <a:spLocks noGrp="1"/>
          </p:cNvSpPr>
          <p:nvPr>
            <p:ph type="body" idx="1"/>
          </p:nvPr>
        </p:nvSpPr>
        <p:spPr/>
        <p:txBody>
          <a:bodyPr rtlCol="0"/>
          <a:lstStyle/>
          <a:p>
            <a:pPr rtl="0"/>
            <a:endParaRPr lang="fr" dirty="0"/>
          </a:p>
        </p:txBody>
      </p:sp>
      <p:sp>
        <p:nvSpPr>
          <p:cNvPr id="8" name="Espace réservé du texte 7">
            <a:extLst>
              <a:ext uri="{FF2B5EF4-FFF2-40B4-BE49-F238E27FC236}">
                <a16:creationId xmlns:a16="http://schemas.microsoft.com/office/drawing/2014/main" id="{7F9E6494-1485-4A3D-8CD3-31B5FAC16899}"/>
              </a:ext>
            </a:extLst>
          </p:cNvPr>
          <p:cNvSpPr>
            <a:spLocks noGrp="1"/>
          </p:cNvSpPr>
          <p:nvPr>
            <p:ph type="body" idx="14"/>
          </p:nvPr>
        </p:nvSpPr>
        <p:spPr/>
        <p:txBody>
          <a:bodyPr rtlCol="0"/>
          <a:lstStyle/>
          <a:p>
            <a:pPr rtl="0"/>
            <a:endParaRPr lang="en-US" dirty="0"/>
          </a:p>
        </p:txBody>
      </p:sp>
      <p:sp>
        <p:nvSpPr>
          <p:cNvPr id="4" name="Espace réservé du numéro de diapositive 3">
            <a:extLst>
              <a:ext uri="{FF2B5EF4-FFF2-40B4-BE49-F238E27FC236}">
                <a16:creationId xmlns:a16="http://schemas.microsoft.com/office/drawing/2014/main" id="{F9EB9F42-DBAC-4200-A2A6-96F4D943EB76}"/>
              </a:ext>
            </a:extLst>
          </p:cNvPr>
          <p:cNvSpPr>
            <a:spLocks noGrp="1"/>
          </p:cNvSpPr>
          <p:nvPr>
            <p:ph type="sldNum" sz="quarter" idx="12"/>
          </p:nvPr>
        </p:nvSpPr>
        <p:spPr>
          <a:xfrm>
            <a:off x="738002" y="5874576"/>
            <a:ext cx="435477" cy="297307"/>
          </a:xfrm>
        </p:spPr>
        <p:txBody>
          <a:bodyPr rtlCol="0"/>
          <a:lstStyle/>
          <a:p>
            <a:pPr rtl="0"/>
            <a:fld id="{8D581BC7-E183-40DB-AC97-C19EA4EB8894}" type="slidenum">
              <a:rPr lang="en-US" b="1" i="1" smtClean="0">
                <a:solidFill>
                  <a:schemeClr val="bg1">
                    <a:lumMod val="50000"/>
                    <a:lumOff val="50000"/>
                  </a:schemeClr>
                </a:solidFill>
              </a:rPr>
              <a:pPr rtl="0"/>
              <a:t>22</a:t>
            </a:fld>
            <a:r>
              <a:rPr lang="en-US" b="1" i="1" dirty="0">
                <a:solidFill>
                  <a:schemeClr val="bg1">
                    <a:lumMod val="50000"/>
                    <a:lumOff val="50000"/>
                  </a:schemeClr>
                </a:solidFill>
              </a:rPr>
              <a:t> / 24 </a:t>
            </a:r>
          </a:p>
        </p:txBody>
      </p:sp>
      <p:sp>
        <p:nvSpPr>
          <p:cNvPr id="3" name="Espace réservé du pied de page 2">
            <a:extLst>
              <a:ext uri="{FF2B5EF4-FFF2-40B4-BE49-F238E27FC236}">
                <a16:creationId xmlns:a16="http://schemas.microsoft.com/office/drawing/2014/main" id="{2032CBFD-8EB3-4D94-8FDF-C4198EF11216}"/>
              </a:ext>
            </a:extLst>
          </p:cNvPr>
          <p:cNvSpPr>
            <a:spLocks noGrp="1"/>
          </p:cNvSpPr>
          <p:nvPr>
            <p:ph type="ftr" sz="quarter" idx="11"/>
          </p:nvPr>
        </p:nvSpPr>
        <p:spPr>
          <a:xfrm>
            <a:off x="1169960" y="5878720"/>
            <a:ext cx="4557072" cy="297307"/>
          </a:xfrm>
        </p:spPr>
        <p:txBody>
          <a:bodyPr rtlCol="0"/>
          <a:lstStyle/>
          <a:p>
            <a:pPr rtl="0"/>
            <a:r>
              <a:rPr lang="fr-FR" b="1" i="1" dirty="0"/>
              <a:t>Robot explorateur M1 IFI Université de Nice Sophia-Antipolis</a:t>
            </a:r>
            <a:endParaRPr lang="en-US" b="1" i="1" dirty="0"/>
          </a:p>
        </p:txBody>
      </p:sp>
    </p:spTree>
    <p:extLst>
      <p:ext uri="{BB962C8B-B14F-4D97-AF65-F5344CB8AC3E}">
        <p14:creationId xmlns:p14="http://schemas.microsoft.com/office/powerpoint/2010/main" val="202239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B65365-4521-4F81-B6BD-11364F3F1A43}"/>
              </a:ext>
            </a:extLst>
          </p:cNvPr>
          <p:cNvSpPr>
            <a:spLocks noGrp="1"/>
          </p:cNvSpPr>
          <p:nvPr>
            <p:ph type="title"/>
          </p:nvPr>
        </p:nvSpPr>
        <p:spPr/>
        <p:txBody>
          <a:bodyPr rtlCol="0"/>
          <a:lstStyle/>
          <a:p>
            <a:pPr rtl="0"/>
            <a:r>
              <a:rPr lang="fr-FR" dirty="0"/>
              <a:t>GESTION DE PROJET</a:t>
            </a:r>
          </a:p>
        </p:txBody>
      </p:sp>
      <p:sp>
        <p:nvSpPr>
          <p:cNvPr id="3" name="Espace réservé du texte 2">
            <a:extLst>
              <a:ext uri="{FF2B5EF4-FFF2-40B4-BE49-F238E27FC236}">
                <a16:creationId xmlns:a16="http://schemas.microsoft.com/office/drawing/2014/main" id="{85D5E241-5BDF-4E31-AEE3-F95545B01405}"/>
              </a:ext>
            </a:extLst>
          </p:cNvPr>
          <p:cNvSpPr>
            <a:spLocks noGrp="1"/>
          </p:cNvSpPr>
          <p:nvPr>
            <p:ph type="body" idx="1"/>
          </p:nvPr>
        </p:nvSpPr>
        <p:spPr/>
        <p:txBody>
          <a:bodyPr rtlCol="0">
            <a:normAutofit/>
          </a:bodyPr>
          <a:lstStyle/>
          <a:p>
            <a:pPr rtl="0"/>
            <a:r>
              <a:rPr lang="fr-FR" dirty="0"/>
              <a:t>Implication de chacun en fonction des tâches</a:t>
            </a:r>
          </a:p>
        </p:txBody>
      </p:sp>
      <p:sp>
        <p:nvSpPr>
          <p:cNvPr id="6" name="Espace réservé du numéro de diapositive 5">
            <a:extLst>
              <a:ext uri="{FF2B5EF4-FFF2-40B4-BE49-F238E27FC236}">
                <a16:creationId xmlns:a16="http://schemas.microsoft.com/office/drawing/2014/main" id="{30845F57-2399-46AA-85F3-D790CEA7EE1E}"/>
              </a:ext>
            </a:extLst>
          </p:cNvPr>
          <p:cNvSpPr>
            <a:spLocks noGrp="1"/>
          </p:cNvSpPr>
          <p:nvPr>
            <p:ph type="sldNum" sz="quarter" idx="12"/>
          </p:nvPr>
        </p:nvSpPr>
        <p:spPr>
          <a:xfrm>
            <a:off x="732922" y="5874576"/>
            <a:ext cx="445637" cy="297307"/>
          </a:xfrm>
        </p:spPr>
        <p:txBody>
          <a:bodyPr rtlCol="0"/>
          <a:lstStyle/>
          <a:p>
            <a:pPr rtl="0"/>
            <a:fld id="{8D581BC7-E183-40DB-AC97-C19EA4EB8894}" type="slidenum">
              <a:rPr lang="fr-FR" b="1" i="1">
                <a:solidFill>
                  <a:schemeClr val="bg1">
                    <a:lumMod val="50000"/>
                    <a:lumOff val="50000"/>
                  </a:schemeClr>
                </a:solidFill>
              </a:rPr>
              <a:t>23</a:t>
            </a:fld>
            <a:r>
              <a:rPr lang="fr-FR" b="1" i="1" dirty="0">
                <a:solidFill>
                  <a:schemeClr val="bg1">
                    <a:lumMod val="50000"/>
                    <a:lumOff val="50000"/>
                  </a:schemeClr>
                </a:solidFill>
              </a:rPr>
              <a:t> / 24</a:t>
            </a:r>
          </a:p>
        </p:txBody>
      </p:sp>
      <p:sp>
        <p:nvSpPr>
          <p:cNvPr id="5" name="Espace réservé du pied de page 4">
            <a:extLst>
              <a:ext uri="{FF2B5EF4-FFF2-40B4-BE49-F238E27FC236}">
                <a16:creationId xmlns:a16="http://schemas.microsoft.com/office/drawing/2014/main" id="{9ECDF3C5-F687-4A1D-AFCF-1BADF8B9E327}"/>
              </a:ext>
            </a:extLst>
          </p:cNvPr>
          <p:cNvSpPr>
            <a:spLocks noGrp="1"/>
          </p:cNvSpPr>
          <p:nvPr>
            <p:ph type="ftr" sz="quarter" idx="11"/>
          </p:nvPr>
        </p:nvSpPr>
        <p:spPr>
          <a:xfrm>
            <a:off x="1173168" y="5878720"/>
            <a:ext cx="3544915" cy="297307"/>
          </a:xfrm>
        </p:spPr>
        <p:txBody>
          <a:bodyPr rtlCol="0"/>
          <a:lstStyle/>
          <a:p>
            <a:pPr rtl="0"/>
            <a:r>
              <a:rPr lang="fr-FR" b="1" i="1" dirty="0"/>
              <a:t>Robot explorateur M1 IFI Université de Nice Sophia-Antipolis</a:t>
            </a:r>
          </a:p>
        </p:txBody>
      </p:sp>
      <p:graphicFrame>
        <p:nvGraphicFramePr>
          <p:cNvPr id="8" name="Espace réservé du tableau 7">
            <a:extLst>
              <a:ext uri="{FF2B5EF4-FFF2-40B4-BE49-F238E27FC236}">
                <a16:creationId xmlns:a16="http://schemas.microsoft.com/office/drawing/2014/main" id="{78018EC3-FF4E-4A83-B8F2-CC6348D09A02}"/>
              </a:ext>
            </a:extLst>
          </p:cNvPr>
          <p:cNvGraphicFramePr>
            <a:graphicFrameLocks noGrp="1"/>
          </p:cNvGraphicFramePr>
          <p:nvPr>
            <p:ph type="tbl" sz="quarter" idx="14"/>
            <p:extLst>
              <p:ext uri="{D42A27DB-BD31-4B8C-83A1-F6EECF244321}">
                <p14:modId xmlns:p14="http://schemas.microsoft.com/office/powerpoint/2010/main" val="1410946286"/>
              </p:ext>
            </p:extLst>
          </p:nvPr>
        </p:nvGraphicFramePr>
        <p:xfrm>
          <a:off x="5185611" y="859664"/>
          <a:ext cx="6833936" cy="5670224"/>
        </p:xfrm>
        <a:graphic>
          <a:graphicData uri="http://schemas.openxmlformats.org/drawingml/2006/table">
            <a:tbl>
              <a:tblPr firstRow="1" firstCol="1" bandRow="1">
                <a:tableStyleId>{B301B821-A1FF-4177-AEE7-76D212191A09}</a:tableStyleId>
              </a:tblPr>
              <a:tblGrid>
                <a:gridCol w="2743535">
                  <a:extLst>
                    <a:ext uri="{9D8B030D-6E8A-4147-A177-3AD203B41FA5}">
                      <a16:colId xmlns:a16="http://schemas.microsoft.com/office/drawing/2014/main" val="3064291546"/>
                    </a:ext>
                  </a:extLst>
                </a:gridCol>
                <a:gridCol w="1356416">
                  <a:extLst>
                    <a:ext uri="{9D8B030D-6E8A-4147-A177-3AD203B41FA5}">
                      <a16:colId xmlns:a16="http://schemas.microsoft.com/office/drawing/2014/main" val="3182793222"/>
                    </a:ext>
                  </a:extLst>
                </a:gridCol>
                <a:gridCol w="1362557">
                  <a:extLst>
                    <a:ext uri="{9D8B030D-6E8A-4147-A177-3AD203B41FA5}">
                      <a16:colId xmlns:a16="http://schemas.microsoft.com/office/drawing/2014/main" val="1335742365"/>
                    </a:ext>
                  </a:extLst>
                </a:gridCol>
                <a:gridCol w="1371428">
                  <a:extLst>
                    <a:ext uri="{9D8B030D-6E8A-4147-A177-3AD203B41FA5}">
                      <a16:colId xmlns:a16="http://schemas.microsoft.com/office/drawing/2014/main" val="4064891202"/>
                    </a:ext>
                  </a:extLst>
                </a:gridCol>
              </a:tblGrid>
              <a:tr h="708778">
                <a:tc>
                  <a:txBody>
                    <a:bodyPr/>
                    <a:lstStyle/>
                    <a:p>
                      <a:pPr algn="ctr">
                        <a:lnSpc>
                          <a:spcPct val="115000"/>
                        </a:lnSpc>
                        <a:spcAft>
                          <a:spcPts val="0"/>
                        </a:spcAft>
                      </a:pPr>
                      <a:r>
                        <a:rPr lang="fr-FR" sz="1600" dirty="0">
                          <a:effectLst/>
                          <a:latin typeface="+mj-lt"/>
                        </a:rPr>
                        <a:t> </a:t>
                      </a:r>
                      <a:endParaRPr lang="fr-FR" sz="1600" dirty="0">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r>
                        <a:rPr lang="fr-FR" sz="1600" dirty="0">
                          <a:solidFill>
                            <a:schemeClr val="bg2"/>
                          </a:solidFill>
                          <a:effectLst/>
                          <a:latin typeface="+mj-lt"/>
                        </a:rPr>
                        <a:t>Chloé</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r>
                        <a:rPr lang="fr-FR" sz="1600" dirty="0">
                          <a:solidFill>
                            <a:sysClr val="windowText" lastClr="000000"/>
                          </a:solidFill>
                          <a:effectLst/>
                          <a:latin typeface="+mj-lt"/>
                        </a:rPr>
                        <a:t>Pierre</a:t>
                      </a: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E7E9E9"/>
                    </a:solidFill>
                  </a:tcPr>
                </a:tc>
                <a:tc>
                  <a:txBody>
                    <a:bodyPr/>
                    <a:lstStyle/>
                    <a:p>
                      <a:pPr algn="ctr">
                        <a:lnSpc>
                          <a:spcPct val="115000"/>
                        </a:lnSpc>
                        <a:spcAft>
                          <a:spcPts val="0"/>
                        </a:spcAft>
                      </a:pPr>
                      <a:r>
                        <a:rPr lang="fr-FR" sz="1600" dirty="0">
                          <a:solidFill>
                            <a:schemeClr val="bg2"/>
                          </a:solidFill>
                          <a:effectLst/>
                          <a:latin typeface="+mj-lt"/>
                        </a:rPr>
                        <a:t>Yacine</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tc>
                <a:extLst>
                  <a:ext uri="{0D108BD9-81ED-4DB2-BD59-A6C34878D82A}">
                    <a16:rowId xmlns:a16="http://schemas.microsoft.com/office/drawing/2014/main" val="1262888412"/>
                  </a:ext>
                </a:extLst>
              </a:tr>
              <a:tr h="708778">
                <a:tc>
                  <a:txBody>
                    <a:bodyPr/>
                    <a:lstStyle/>
                    <a:p>
                      <a:pPr algn="ctr">
                        <a:lnSpc>
                          <a:spcPct val="115000"/>
                        </a:lnSpc>
                        <a:spcAft>
                          <a:spcPts val="0"/>
                        </a:spcAft>
                      </a:pPr>
                      <a:r>
                        <a:rPr lang="fr-FR" sz="1600" dirty="0">
                          <a:solidFill>
                            <a:schemeClr val="bg1"/>
                          </a:solidFill>
                          <a:effectLst/>
                          <a:latin typeface="+mj-lt"/>
                        </a:rPr>
                        <a:t>Création des pièces </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1693993314"/>
                  </a:ext>
                </a:extLst>
              </a:tr>
              <a:tr h="708778">
                <a:tc>
                  <a:txBody>
                    <a:bodyPr/>
                    <a:lstStyle/>
                    <a:p>
                      <a:pPr algn="ctr">
                        <a:lnSpc>
                          <a:spcPct val="115000"/>
                        </a:lnSpc>
                        <a:spcAft>
                          <a:spcPts val="0"/>
                        </a:spcAft>
                      </a:pPr>
                      <a:r>
                        <a:rPr lang="fr-FR" sz="1600" dirty="0">
                          <a:solidFill>
                            <a:schemeClr val="bg2"/>
                          </a:solidFill>
                          <a:effectLst/>
                          <a:latin typeface="+mj-lt"/>
                        </a:rPr>
                        <a:t>Implémentations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940207686"/>
                  </a:ext>
                </a:extLst>
              </a:tr>
              <a:tr h="708778">
                <a:tc>
                  <a:txBody>
                    <a:bodyPr/>
                    <a:lstStyle/>
                    <a:p>
                      <a:pPr algn="ctr">
                        <a:lnSpc>
                          <a:spcPct val="115000"/>
                        </a:lnSpc>
                        <a:spcAft>
                          <a:spcPts val="0"/>
                        </a:spcAft>
                      </a:pPr>
                      <a:r>
                        <a:rPr lang="fr-FR" sz="1600" dirty="0">
                          <a:solidFill>
                            <a:schemeClr val="bg1"/>
                          </a:solidFill>
                          <a:effectLst/>
                          <a:latin typeface="+mj-lt"/>
                        </a:rPr>
                        <a:t>Tests</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1260080231"/>
                  </a:ext>
                </a:extLst>
              </a:tr>
              <a:tr h="708778">
                <a:tc>
                  <a:txBody>
                    <a:bodyPr/>
                    <a:lstStyle/>
                    <a:p>
                      <a:pPr algn="ctr">
                        <a:lnSpc>
                          <a:spcPct val="115000"/>
                        </a:lnSpc>
                        <a:spcAft>
                          <a:spcPts val="0"/>
                        </a:spcAft>
                      </a:pPr>
                      <a:r>
                        <a:rPr lang="fr-FR" sz="1600" dirty="0">
                          <a:solidFill>
                            <a:schemeClr val="bg2"/>
                          </a:solidFill>
                          <a:effectLst/>
                          <a:latin typeface="+mj-lt"/>
                        </a:rPr>
                        <a:t>Réflexions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3137001331"/>
                  </a:ext>
                </a:extLst>
              </a:tr>
              <a:tr h="708778">
                <a:tc>
                  <a:txBody>
                    <a:bodyPr/>
                    <a:lstStyle/>
                    <a:p>
                      <a:pPr algn="ctr">
                        <a:lnSpc>
                          <a:spcPct val="115000"/>
                        </a:lnSpc>
                        <a:spcAft>
                          <a:spcPts val="0"/>
                        </a:spcAft>
                      </a:pPr>
                      <a:r>
                        <a:rPr lang="fr-FR" sz="1600" dirty="0">
                          <a:solidFill>
                            <a:schemeClr val="bg1"/>
                          </a:solidFill>
                          <a:effectLst/>
                          <a:latin typeface="+mj-lt"/>
                        </a:rPr>
                        <a:t>Cartographie et localisation </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2373281290"/>
                  </a:ext>
                </a:extLst>
              </a:tr>
              <a:tr h="708778">
                <a:tc>
                  <a:txBody>
                    <a:bodyPr/>
                    <a:lstStyle/>
                    <a:p>
                      <a:pPr algn="ctr">
                        <a:lnSpc>
                          <a:spcPct val="115000"/>
                        </a:lnSpc>
                        <a:spcAft>
                          <a:spcPts val="0"/>
                        </a:spcAft>
                      </a:pPr>
                      <a:r>
                        <a:rPr lang="fr-FR" sz="1600" dirty="0">
                          <a:solidFill>
                            <a:schemeClr val="bg2"/>
                          </a:solidFill>
                          <a:effectLst/>
                          <a:latin typeface="+mj-lt"/>
                        </a:rPr>
                        <a:t>Réception des données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776130327"/>
                  </a:ext>
                </a:extLst>
              </a:tr>
              <a:tr h="708778">
                <a:tc>
                  <a:txBody>
                    <a:bodyPr/>
                    <a:lstStyle/>
                    <a:p>
                      <a:pPr algn="ctr">
                        <a:lnSpc>
                          <a:spcPct val="115000"/>
                        </a:lnSpc>
                        <a:spcAft>
                          <a:spcPts val="0"/>
                        </a:spcAft>
                      </a:pPr>
                      <a:r>
                        <a:rPr lang="fr-FR" sz="1600" dirty="0">
                          <a:solidFill>
                            <a:schemeClr val="bg1"/>
                          </a:solidFill>
                          <a:effectLst/>
                          <a:latin typeface="+mj-lt"/>
                        </a:rPr>
                        <a:t>Rédaction et documentation</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595325496"/>
                  </a:ext>
                </a:extLst>
              </a:tr>
            </a:tbl>
          </a:graphicData>
        </a:graphic>
      </p:graphicFrame>
      <p:pic>
        <p:nvPicPr>
          <p:cNvPr id="37" name="Graphique 36" descr="Visage nerveux sans remplissage">
            <a:extLst>
              <a:ext uri="{FF2B5EF4-FFF2-40B4-BE49-F238E27FC236}">
                <a16:creationId xmlns:a16="http://schemas.microsoft.com/office/drawing/2014/main" id="{73D3C7EE-B2E4-4EE4-ACBA-E1B8B1948B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61414" y="4622880"/>
            <a:ext cx="914400" cy="914400"/>
          </a:xfrm>
          <a:prstGeom prst="rect">
            <a:avLst/>
          </a:prstGeom>
        </p:spPr>
      </p:pic>
      <p:pic>
        <p:nvPicPr>
          <p:cNvPr id="39" name="Graphique 38" descr="Visage souriant sans remplissage">
            <a:extLst>
              <a:ext uri="{FF2B5EF4-FFF2-40B4-BE49-F238E27FC236}">
                <a16:creationId xmlns:a16="http://schemas.microsoft.com/office/drawing/2014/main" id="{D698BA02-5DE2-41F1-B55E-A5F1274E7E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50436" y="4622880"/>
            <a:ext cx="914400" cy="914400"/>
          </a:xfrm>
          <a:prstGeom prst="rect">
            <a:avLst/>
          </a:prstGeom>
        </p:spPr>
      </p:pic>
      <p:pic>
        <p:nvPicPr>
          <p:cNvPr id="41" name="Graphique 40" descr="Visage en colère sans remplissage">
            <a:extLst>
              <a:ext uri="{FF2B5EF4-FFF2-40B4-BE49-F238E27FC236}">
                <a16:creationId xmlns:a16="http://schemas.microsoft.com/office/drawing/2014/main" id="{8885E52F-03BE-47D0-957C-968D06E7CD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72392" y="4622880"/>
            <a:ext cx="914400" cy="914400"/>
          </a:xfrm>
          <a:prstGeom prst="rect">
            <a:avLst/>
          </a:prstGeom>
        </p:spPr>
      </p:pic>
      <p:pic>
        <p:nvPicPr>
          <p:cNvPr id="42" name="Graphique 41" descr="Visage souriant sans remplissage">
            <a:extLst>
              <a:ext uri="{FF2B5EF4-FFF2-40B4-BE49-F238E27FC236}">
                <a16:creationId xmlns:a16="http://schemas.microsoft.com/office/drawing/2014/main" id="{D98B8898-9CA7-462D-AAE9-22AB05BD4D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9949" y="1581562"/>
            <a:ext cx="674160" cy="674160"/>
          </a:xfrm>
          <a:prstGeom prst="rect">
            <a:avLst/>
          </a:prstGeom>
        </p:spPr>
      </p:pic>
      <p:pic>
        <p:nvPicPr>
          <p:cNvPr id="43" name="Graphique 42" descr="Visage souriant sans remplissage">
            <a:extLst>
              <a:ext uri="{FF2B5EF4-FFF2-40B4-BE49-F238E27FC236}">
                <a16:creationId xmlns:a16="http://schemas.microsoft.com/office/drawing/2014/main" id="{4ED68E5E-D672-48BE-8ED8-1129B31DDA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4429473"/>
            <a:ext cx="674160" cy="674160"/>
          </a:xfrm>
          <a:prstGeom prst="rect">
            <a:avLst/>
          </a:prstGeom>
        </p:spPr>
      </p:pic>
      <p:pic>
        <p:nvPicPr>
          <p:cNvPr id="44" name="Graphique 43" descr="Visage souriant sans remplissage">
            <a:extLst>
              <a:ext uri="{FF2B5EF4-FFF2-40B4-BE49-F238E27FC236}">
                <a16:creationId xmlns:a16="http://schemas.microsoft.com/office/drawing/2014/main" id="{DED01CC4-4421-4FB1-805E-C36BA160FD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3693445"/>
            <a:ext cx="674160" cy="674160"/>
          </a:xfrm>
          <a:prstGeom prst="rect">
            <a:avLst/>
          </a:prstGeom>
        </p:spPr>
      </p:pic>
      <p:pic>
        <p:nvPicPr>
          <p:cNvPr id="45" name="Graphique 44" descr="Visage souriant sans remplissage">
            <a:extLst>
              <a:ext uri="{FF2B5EF4-FFF2-40B4-BE49-F238E27FC236}">
                <a16:creationId xmlns:a16="http://schemas.microsoft.com/office/drawing/2014/main" id="{38B8C437-9BE0-4DC4-8736-13B751ED38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2255722"/>
            <a:ext cx="674160" cy="674160"/>
          </a:xfrm>
          <a:prstGeom prst="rect">
            <a:avLst/>
          </a:prstGeom>
        </p:spPr>
      </p:pic>
      <p:pic>
        <p:nvPicPr>
          <p:cNvPr id="46" name="Graphique 45" descr="Visage souriant sans remplissage">
            <a:extLst>
              <a:ext uri="{FF2B5EF4-FFF2-40B4-BE49-F238E27FC236}">
                <a16:creationId xmlns:a16="http://schemas.microsoft.com/office/drawing/2014/main" id="{85063C47-0B2D-4559-87B9-9D884AFCF3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5142685"/>
            <a:ext cx="674160" cy="674160"/>
          </a:xfrm>
          <a:prstGeom prst="rect">
            <a:avLst/>
          </a:prstGeom>
        </p:spPr>
      </p:pic>
      <p:pic>
        <p:nvPicPr>
          <p:cNvPr id="47" name="Graphique 46" descr="Visage souriant sans remplissage">
            <a:extLst>
              <a:ext uri="{FF2B5EF4-FFF2-40B4-BE49-F238E27FC236}">
                <a16:creationId xmlns:a16="http://schemas.microsoft.com/office/drawing/2014/main" id="{1C4B1A94-F8E8-4CA4-9BB6-9FC9560714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3017756"/>
            <a:ext cx="674160" cy="674160"/>
          </a:xfrm>
          <a:prstGeom prst="rect">
            <a:avLst/>
          </a:prstGeom>
        </p:spPr>
      </p:pic>
      <p:pic>
        <p:nvPicPr>
          <p:cNvPr id="48" name="Graphique 47" descr="Visage souriant sans remplissage">
            <a:extLst>
              <a:ext uri="{FF2B5EF4-FFF2-40B4-BE49-F238E27FC236}">
                <a16:creationId xmlns:a16="http://schemas.microsoft.com/office/drawing/2014/main" id="{AEB5317D-7FF7-4442-8030-CCE7D00BC0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35293" y="2301798"/>
            <a:ext cx="674160" cy="674160"/>
          </a:xfrm>
          <a:prstGeom prst="rect">
            <a:avLst/>
          </a:prstGeom>
        </p:spPr>
      </p:pic>
      <p:pic>
        <p:nvPicPr>
          <p:cNvPr id="49" name="Graphique 48" descr="Visage souriant sans remplissage">
            <a:extLst>
              <a:ext uri="{FF2B5EF4-FFF2-40B4-BE49-F238E27FC236}">
                <a16:creationId xmlns:a16="http://schemas.microsoft.com/office/drawing/2014/main" id="{512EA8E4-AED2-40BC-87F1-E29085A2C9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62701" y="5146600"/>
            <a:ext cx="674160" cy="674160"/>
          </a:xfrm>
          <a:prstGeom prst="rect">
            <a:avLst/>
          </a:prstGeom>
        </p:spPr>
      </p:pic>
      <p:pic>
        <p:nvPicPr>
          <p:cNvPr id="50" name="Graphique 49" descr="Visage souriant sans remplissage">
            <a:extLst>
              <a:ext uri="{FF2B5EF4-FFF2-40B4-BE49-F238E27FC236}">
                <a16:creationId xmlns:a16="http://schemas.microsoft.com/office/drawing/2014/main" id="{75DF1D2B-4603-4C57-8BCF-2738704DDE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5825073"/>
            <a:ext cx="674160" cy="674160"/>
          </a:xfrm>
          <a:prstGeom prst="rect">
            <a:avLst/>
          </a:prstGeom>
        </p:spPr>
      </p:pic>
      <p:pic>
        <p:nvPicPr>
          <p:cNvPr id="51" name="Graphique 50" descr="Visage souriant sans remplissage">
            <a:extLst>
              <a:ext uri="{FF2B5EF4-FFF2-40B4-BE49-F238E27FC236}">
                <a16:creationId xmlns:a16="http://schemas.microsoft.com/office/drawing/2014/main" id="{BAD9CAC6-0F30-4B30-9300-A0DE30FF49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5819078"/>
            <a:ext cx="674160" cy="674160"/>
          </a:xfrm>
          <a:prstGeom prst="rect">
            <a:avLst/>
          </a:prstGeom>
        </p:spPr>
      </p:pic>
      <p:pic>
        <p:nvPicPr>
          <p:cNvPr id="53" name="Graphique 52" descr="Visage nerveux sans remplissage">
            <a:extLst>
              <a:ext uri="{FF2B5EF4-FFF2-40B4-BE49-F238E27FC236}">
                <a16:creationId xmlns:a16="http://schemas.microsoft.com/office/drawing/2014/main" id="{D472E806-5139-4E48-8CF8-799F9A622B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1283" y="5123116"/>
            <a:ext cx="674160" cy="674160"/>
          </a:xfrm>
          <a:prstGeom prst="rect">
            <a:avLst/>
          </a:prstGeom>
        </p:spPr>
      </p:pic>
      <p:pic>
        <p:nvPicPr>
          <p:cNvPr id="54" name="Graphique 53" descr="Visage nerveux sans remplissage">
            <a:extLst>
              <a:ext uri="{FF2B5EF4-FFF2-40B4-BE49-F238E27FC236}">
                <a16:creationId xmlns:a16="http://schemas.microsoft.com/office/drawing/2014/main" id="{073CCACF-DA74-4D65-B98A-CD8DFF810B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7197" y="1581562"/>
            <a:ext cx="674160" cy="674160"/>
          </a:xfrm>
          <a:prstGeom prst="rect">
            <a:avLst/>
          </a:prstGeom>
        </p:spPr>
      </p:pic>
      <p:pic>
        <p:nvPicPr>
          <p:cNvPr id="55" name="Graphique 54" descr="Visage nerveux sans remplissage">
            <a:extLst>
              <a:ext uri="{FF2B5EF4-FFF2-40B4-BE49-F238E27FC236}">
                <a16:creationId xmlns:a16="http://schemas.microsoft.com/office/drawing/2014/main" id="{DF5D7BCD-3698-4239-B951-96C6EBDC3B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23261" y="3761328"/>
            <a:ext cx="674160" cy="674160"/>
          </a:xfrm>
          <a:prstGeom prst="rect">
            <a:avLst/>
          </a:prstGeom>
        </p:spPr>
      </p:pic>
      <p:pic>
        <p:nvPicPr>
          <p:cNvPr id="56" name="Graphique 55" descr="Visage nerveux sans remplissage">
            <a:extLst>
              <a:ext uri="{FF2B5EF4-FFF2-40B4-BE49-F238E27FC236}">
                <a16:creationId xmlns:a16="http://schemas.microsoft.com/office/drawing/2014/main" id="{B389993B-8CD6-4037-B085-82777F7425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23261" y="4467409"/>
            <a:ext cx="674160" cy="674160"/>
          </a:xfrm>
          <a:prstGeom prst="rect">
            <a:avLst/>
          </a:prstGeom>
        </p:spPr>
      </p:pic>
      <p:pic>
        <p:nvPicPr>
          <p:cNvPr id="57" name="Graphique 56" descr="Visage nerveux sans remplissage">
            <a:extLst>
              <a:ext uri="{FF2B5EF4-FFF2-40B4-BE49-F238E27FC236}">
                <a16:creationId xmlns:a16="http://schemas.microsoft.com/office/drawing/2014/main" id="{07C45A1D-7B02-4D23-8EBA-A57F6444AB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62701" y="1581562"/>
            <a:ext cx="674160" cy="674160"/>
          </a:xfrm>
          <a:prstGeom prst="rect">
            <a:avLst/>
          </a:prstGeom>
        </p:spPr>
      </p:pic>
      <p:pic>
        <p:nvPicPr>
          <p:cNvPr id="58" name="Graphique 57" descr="Visage nerveux sans remplissage">
            <a:extLst>
              <a:ext uri="{FF2B5EF4-FFF2-40B4-BE49-F238E27FC236}">
                <a16:creationId xmlns:a16="http://schemas.microsoft.com/office/drawing/2014/main" id="{BA389C27-D831-4058-B32B-0D37926952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1644" y="2978724"/>
            <a:ext cx="674160" cy="674160"/>
          </a:xfrm>
          <a:prstGeom prst="rect">
            <a:avLst/>
          </a:prstGeom>
        </p:spPr>
      </p:pic>
      <p:pic>
        <p:nvPicPr>
          <p:cNvPr id="59" name="Graphique 58" descr="Visage souriant sans remplissage">
            <a:extLst>
              <a:ext uri="{FF2B5EF4-FFF2-40B4-BE49-F238E27FC236}">
                <a16:creationId xmlns:a16="http://schemas.microsoft.com/office/drawing/2014/main" id="{0D0B32BC-8637-4B04-9A9B-1F0D80F31B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9413" y="2255722"/>
            <a:ext cx="674160" cy="674160"/>
          </a:xfrm>
          <a:prstGeom prst="rect">
            <a:avLst/>
          </a:prstGeom>
        </p:spPr>
      </p:pic>
      <p:pic>
        <p:nvPicPr>
          <p:cNvPr id="60" name="Graphique 59" descr="Visage souriant sans remplissage">
            <a:extLst>
              <a:ext uri="{FF2B5EF4-FFF2-40B4-BE49-F238E27FC236}">
                <a16:creationId xmlns:a16="http://schemas.microsoft.com/office/drawing/2014/main" id="{5FA41723-89FC-43F4-A087-FD4D1764DC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7197" y="3003218"/>
            <a:ext cx="674160" cy="674160"/>
          </a:xfrm>
          <a:prstGeom prst="rect">
            <a:avLst/>
          </a:prstGeom>
        </p:spPr>
      </p:pic>
      <p:pic>
        <p:nvPicPr>
          <p:cNvPr id="61" name="Graphique 60" descr="Visage souriant sans remplissage">
            <a:extLst>
              <a:ext uri="{FF2B5EF4-FFF2-40B4-BE49-F238E27FC236}">
                <a16:creationId xmlns:a16="http://schemas.microsoft.com/office/drawing/2014/main" id="{27F89313-D260-4DC2-979A-28449DCBE6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1283" y="3716345"/>
            <a:ext cx="674160" cy="674160"/>
          </a:xfrm>
          <a:prstGeom prst="rect">
            <a:avLst/>
          </a:prstGeom>
        </p:spPr>
      </p:pic>
      <p:pic>
        <p:nvPicPr>
          <p:cNvPr id="62" name="Graphique 61" descr="Visage souriant sans remplissage">
            <a:extLst>
              <a:ext uri="{FF2B5EF4-FFF2-40B4-BE49-F238E27FC236}">
                <a16:creationId xmlns:a16="http://schemas.microsoft.com/office/drawing/2014/main" id="{16ABEC43-C2DA-483F-BFF7-28B28A8095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7197" y="4453537"/>
            <a:ext cx="674160" cy="674160"/>
          </a:xfrm>
          <a:prstGeom prst="rect">
            <a:avLst/>
          </a:prstGeom>
        </p:spPr>
      </p:pic>
      <p:pic>
        <p:nvPicPr>
          <p:cNvPr id="63" name="Graphique 62" descr="Visage souriant sans remplissage">
            <a:extLst>
              <a:ext uri="{FF2B5EF4-FFF2-40B4-BE49-F238E27FC236}">
                <a16:creationId xmlns:a16="http://schemas.microsoft.com/office/drawing/2014/main" id="{FBFF2CC3-4731-4673-B1C3-37FD44C709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3523" y="5829132"/>
            <a:ext cx="674160" cy="674160"/>
          </a:xfrm>
          <a:prstGeom prst="rect">
            <a:avLst/>
          </a:prstGeom>
        </p:spPr>
      </p:pic>
    </p:spTree>
    <p:extLst>
      <p:ext uri="{BB962C8B-B14F-4D97-AF65-F5344CB8AC3E}">
        <p14:creationId xmlns:p14="http://schemas.microsoft.com/office/powerpoint/2010/main" val="3507090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D2F9A33A-E955-4DFB-9469-3FDBA6703985}"/>
              </a:ext>
            </a:extLst>
          </p:cNvPr>
          <p:cNvSpPr>
            <a:spLocks noGrp="1"/>
          </p:cNvSpPr>
          <p:nvPr>
            <p:ph type="title"/>
          </p:nvPr>
        </p:nvSpPr>
        <p:spPr>
          <a:xfrm>
            <a:off x="0" y="1695387"/>
            <a:ext cx="6089649" cy="1091078"/>
          </a:xfrm>
        </p:spPr>
        <p:txBody>
          <a:bodyPr rtlCol="0"/>
          <a:lstStyle/>
          <a:p>
            <a:pPr algn="ctr" rtl="0"/>
            <a:r>
              <a:rPr lang="fr-FR" sz="3800" dirty="0"/>
              <a:t>MERCI DE VOTRE ATTENTION</a:t>
            </a:r>
          </a:p>
        </p:txBody>
      </p:sp>
      <p:sp>
        <p:nvSpPr>
          <p:cNvPr id="10" name="Espace réservé du texte 9">
            <a:extLst>
              <a:ext uri="{FF2B5EF4-FFF2-40B4-BE49-F238E27FC236}">
                <a16:creationId xmlns:a16="http://schemas.microsoft.com/office/drawing/2014/main" id="{53C87786-C7F5-4B45-904D-00CC865572A5}"/>
              </a:ext>
            </a:extLst>
          </p:cNvPr>
          <p:cNvSpPr>
            <a:spLocks noGrp="1"/>
          </p:cNvSpPr>
          <p:nvPr>
            <p:ph type="body" sz="quarter" idx="18"/>
          </p:nvPr>
        </p:nvSpPr>
        <p:spPr>
          <a:xfrm>
            <a:off x="831850" y="3041128"/>
            <a:ext cx="4586288" cy="230941"/>
          </a:xfrm>
        </p:spPr>
        <p:txBody>
          <a:bodyPr rtlCol="0"/>
          <a:lstStyle/>
          <a:p>
            <a:pPr rtl="0"/>
            <a:r>
              <a:rPr lang="fr-FR" dirty="0"/>
              <a:t>Adresses email:</a:t>
            </a:r>
          </a:p>
        </p:txBody>
      </p:sp>
      <p:sp>
        <p:nvSpPr>
          <p:cNvPr id="11" name="Espace réservé du texte 10">
            <a:extLst>
              <a:ext uri="{FF2B5EF4-FFF2-40B4-BE49-F238E27FC236}">
                <a16:creationId xmlns:a16="http://schemas.microsoft.com/office/drawing/2014/main" id="{D8E60535-F276-49C5-9346-D536D6899F5C}"/>
              </a:ext>
            </a:extLst>
          </p:cNvPr>
          <p:cNvSpPr>
            <a:spLocks noGrp="1"/>
          </p:cNvSpPr>
          <p:nvPr>
            <p:ph type="body" sz="quarter" idx="19"/>
          </p:nvPr>
        </p:nvSpPr>
        <p:spPr>
          <a:xfrm>
            <a:off x="831850" y="3370428"/>
            <a:ext cx="5270504" cy="1296993"/>
          </a:xfrm>
        </p:spPr>
        <p:txBody>
          <a:bodyPr rtlCol="0"/>
          <a:lstStyle/>
          <a:p>
            <a:r>
              <a:rPr lang="fr-FR" dirty="0">
                <a:latin typeface="+mn-lt"/>
                <a:hlinkClick r:id="rId3">
                  <a:extLst>
                    <a:ext uri="{A12FA001-AC4F-418D-AE19-62706E023703}">
                      <ahyp:hlinkClr xmlns:ahyp="http://schemas.microsoft.com/office/drawing/2018/hyperlinkcolor" val="tx"/>
                    </a:ext>
                  </a:extLst>
                </a:hlinkClick>
              </a:rPr>
              <a:t>chloe.maccarinelli@etu.univ-cotedazur.fr</a:t>
            </a:r>
          </a:p>
          <a:p>
            <a:r>
              <a:rPr lang="fr-FR" dirty="0">
                <a:latin typeface="+mn-lt"/>
                <a:hlinkClick r:id="rId3">
                  <a:extLst>
                    <a:ext uri="{A12FA001-AC4F-418D-AE19-62706E023703}">
                      <ahyp:hlinkClr xmlns:ahyp="http://schemas.microsoft.com/office/drawing/2018/hyperlinkcolor" val="tx"/>
                    </a:ext>
                  </a:extLst>
                </a:hlinkClick>
              </a:rPr>
              <a:t>pierre.marion@etu.univ-cotedazur.fr</a:t>
            </a:r>
            <a:endParaRPr lang="fr-FR" dirty="0">
              <a:latin typeface="+mn-lt"/>
            </a:endParaRPr>
          </a:p>
          <a:p>
            <a:r>
              <a:rPr lang="fr-FR" dirty="0">
                <a:latin typeface="+mn-lt"/>
                <a:hlinkClick r:id="rId4">
                  <a:extLst>
                    <a:ext uri="{A12FA001-AC4F-418D-AE19-62706E023703}">
                      <ahyp:hlinkClr xmlns:ahyp="http://schemas.microsoft.com/office/drawing/2018/hyperlinkcolor" val="tx"/>
                    </a:ext>
                  </a:extLst>
                </a:hlinkClick>
              </a:rPr>
              <a:t>yacine.lotfi@etu.univ-cotedazur.fr</a:t>
            </a:r>
            <a:endParaRPr lang="fr-FR" dirty="0">
              <a:latin typeface="+mn-lt"/>
            </a:endParaRPr>
          </a:p>
          <a:p>
            <a:endParaRPr lang="fr-FR" dirty="0"/>
          </a:p>
          <a:p>
            <a:endParaRPr lang="fr-FR" dirty="0"/>
          </a:p>
        </p:txBody>
      </p:sp>
      <p:sp>
        <p:nvSpPr>
          <p:cNvPr id="12" name="Espace réservé du texte 11">
            <a:extLst>
              <a:ext uri="{FF2B5EF4-FFF2-40B4-BE49-F238E27FC236}">
                <a16:creationId xmlns:a16="http://schemas.microsoft.com/office/drawing/2014/main" id="{85395049-FB9C-455B-8DCA-4BD0D35F1DF5}"/>
              </a:ext>
            </a:extLst>
          </p:cNvPr>
          <p:cNvSpPr>
            <a:spLocks noGrp="1"/>
          </p:cNvSpPr>
          <p:nvPr>
            <p:ph type="body" sz="quarter" idx="20"/>
          </p:nvPr>
        </p:nvSpPr>
        <p:spPr>
          <a:xfrm>
            <a:off x="831850" y="4685938"/>
            <a:ext cx="4586288" cy="230941"/>
          </a:xfrm>
        </p:spPr>
        <p:txBody>
          <a:bodyPr rtlCol="0"/>
          <a:lstStyle/>
          <a:p>
            <a:pPr rtl="0"/>
            <a:r>
              <a:rPr lang="fr-FR" dirty="0"/>
              <a:t>Lien vers le projet:</a:t>
            </a:r>
          </a:p>
        </p:txBody>
      </p:sp>
      <p:sp>
        <p:nvSpPr>
          <p:cNvPr id="13" name="Espace réservé du texte 12">
            <a:extLst>
              <a:ext uri="{FF2B5EF4-FFF2-40B4-BE49-F238E27FC236}">
                <a16:creationId xmlns:a16="http://schemas.microsoft.com/office/drawing/2014/main" id="{D55212BC-6862-4B56-B856-7A97BBD3D4F1}"/>
              </a:ext>
            </a:extLst>
          </p:cNvPr>
          <p:cNvSpPr>
            <a:spLocks noGrp="1"/>
          </p:cNvSpPr>
          <p:nvPr>
            <p:ph type="body" sz="quarter" idx="21"/>
          </p:nvPr>
        </p:nvSpPr>
        <p:spPr>
          <a:xfrm>
            <a:off x="128296" y="5055289"/>
            <a:ext cx="5993395" cy="290167"/>
          </a:xfrm>
        </p:spPr>
        <p:txBody>
          <a:bodyPr rtlCol="0"/>
          <a:lstStyle/>
          <a:p>
            <a:pPr algn="ctr"/>
            <a:r>
              <a:rPr lang="fr-FR" dirty="0">
                <a:latin typeface="+mn-lt"/>
                <a:hlinkClick r:id="rId5">
                  <a:extLst>
                    <a:ext uri="{A12FA001-AC4F-418D-AE19-62706E023703}">
                      <ahyp:hlinkClr xmlns:ahyp="http://schemas.microsoft.com/office/drawing/2018/hyperlinkcolor" val="tx"/>
                    </a:ext>
                  </a:extLst>
                </a:hlinkClick>
              </a:rPr>
              <a:t>https://github.com/ChloeMaccarinelli/TER_M1_S2</a:t>
            </a:r>
            <a:endParaRPr lang="fr-FR" dirty="0">
              <a:latin typeface="+mn-lt"/>
            </a:endParaRPr>
          </a:p>
          <a:p>
            <a:endParaRPr lang="fr-FR" dirty="0"/>
          </a:p>
        </p:txBody>
      </p:sp>
      <p:pic>
        <p:nvPicPr>
          <p:cNvPr id="15" name="Espace réservé d’image 14" descr="Forme d’arrière-plan abstraite">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6">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ce réservé d’image 11" descr="Forme d’arrière-plan abstraite&#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p:pic>
      <p:sp>
        <p:nvSpPr>
          <p:cNvPr id="2" name="Titre 1">
            <a:extLst>
              <a:ext uri="{FF2B5EF4-FFF2-40B4-BE49-F238E27FC236}">
                <a16:creationId xmlns:a16="http://schemas.microsoft.com/office/drawing/2014/main" id="{EA4B7241-C2B7-4F61-A69C-236E16A5F62F}"/>
              </a:ext>
            </a:extLst>
          </p:cNvPr>
          <p:cNvSpPr>
            <a:spLocks noGrp="1"/>
          </p:cNvSpPr>
          <p:nvPr>
            <p:ph type="title"/>
          </p:nvPr>
        </p:nvSpPr>
        <p:spPr>
          <a:xfrm>
            <a:off x="6611147" y="2768859"/>
            <a:ext cx="5164085" cy="1320282"/>
          </a:xfrm>
        </p:spPr>
        <p:txBody>
          <a:bodyPr rtlCol="0"/>
          <a:lstStyle/>
          <a:p>
            <a:pPr algn="ctr" rtl="0"/>
            <a:r>
              <a:rPr lang="fr-FR" sz="4500" dirty="0"/>
              <a:t>TABLE DES MATIERES</a:t>
            </a:r>
          </a:p>
        </p:txBody>
      </p:sp>
      <p:sp>
        <p:nvSpPr>
          <p:cNvPr id="8" name="Sous-titre 7">
            <a:extLst>
              <a:ext uri="{FF2B5EF4-FFF2-40B4-BE49-F238E27FC236}">
                <a16:creationId xmlns:a16="http://schemas.microsoft.com/office/drawing/2014/main" id="{FEA42667-3BE6-4DC2-B041-68A5114CE30E}"/>
              </a:ext>
            </a:extLst>
          </p:cNvPr>
          <p:cNvSpPr>
            <a:spLocks noGrp="1"/>
          </p:cNvSpPr>
          <p:nvPr>
            <p:ph type="subTitle" idx="1"/>
          </p:nvPr>
        </p:nvSpPr>
        <p:spPr>
          <a:xfrm>
            <a:off x="732171" y="83975"/>
            <a:ext cx="4618957" cy="6690049"/>
          </a:xfrm>
        </p:spPr>
        <p:txBody>
          <a:bodyPr/>
          <a:lstStyle/>
          <a:p>
            <a:endParaRPr lang="en-GB" dirty="0"/>
          </a:p>
          <a:p>
            <a:endParaRPr lang="en-GB" dirty="0"/>
          </a:p>
          <a:p>
            <a:endParaRPr lang="en-GB" dirty="0">
              <a:latin typeface="+mj-lt"/>
            </a:endParaRPr>
          </a:p>
          <a:p>
            <a:pPr marL="457200" indent="-457200">
              <a:buFont typeface="Wingdings" panose="05000000000000000000" pitchFamily="2" charset="2"/>
              <a:buChar char="q"/>
            </a:pPr>
            <a:r>
              <a:rPr lang="en-GB" dirty="0">
                <a:latin typeface="+mj-lt"/>
              </a:rPr>
              <a:t>INTRODUCTION</a:t>
            </a:r>
          </a:p>
          <a:p>
            <a:endParaRPr lang="en-GB" dirty="0">
              <a:latin typeface="+mj-lt"/>
            </a:endParaRPr>
          </a:p>
          <a:p>
            <a:pPr marL="457200" indent="-457200">
              <a:buFont typeface="Wingdings" panose="05000000000000000000" pitchFamily="2" charset="2"/>
              <a:buChar char="q"/>
            </a:pPr>
            <a:r>
              <a:rPr lang="en-GB" dirty="0">
                <a:latin typeface="+mj-lt"/>
              </a:rPr>
              <a:t>TRAVAIL EFFECTUE</a:t>
            </a:r>
          </a:p>
          <a:p>
            <a:endParaRPr lang="en-GB" dirty="0">
              <a:latin typeface="+mj-lt"/>
            </a:endParaRPr>
          </a:p>
          <a:p>
            <a:pPr marL="914400" lvl="1" indent="-457200" algn="l">
              <a:buFont typeface="Wingdings" panose="05000000000000000000" pitchFamily="2" charset="2"/>
              <a:buChar char="q"/>
            </a:pPr>
            <a:r>
              <a:rPr lang="en-GB" sz="2400" b="1" dirty="0">
                <a:latin typeface="+mj-lt"/>
              </a:rPr>
              <a:t>HARDWARE</a:t>
            </a:r>
          </a:p>
          <a:p>
            <a:pPr marL="914400" lvl="1" indent="-457200" algn="l">
              <a:buFont typeface="Wingdings" panose="05000000000000000000" pitchFamily="2" charset="2"/>
              <a:buChar char="q"/>
            </a:pPr>
            <a:r>
              <a:rPr lang="en-GB" sz="2400" b="1" dirty="0">
                <a:latin typeface="+mj-lt"/>
              </a:rPr>
              <a:t>SOFTWARE</a:t>
            </a:r>
          </a:p>
          <a:p>
            <a:r>
              <a:rPr lang="en-GB" dirty="0">
                <a:latin typeface="+mj-lt"/>
              </a:rPr>
              <a:t>	</a:t>
            </a:r>
          </a:p>
          <a:p>
            <a:pPr marL="457200" indent="-457200">
              <a:buFont typeface="Wingdings" panose="05000000000000000000" pitchFamily="2" charset="2"/>
              <a:buChar char="q"/>
            </a:pPr>
            <a:r>
              <a:rPr lang="en-GB" dirty="0">
                <a:latin typeface="+mj-lt"/>
              </a:rPr>
              <a:t>PERSPECTIVES</a:t>
            </a:r>
          </a:p>
          <a:p>
            <a:endParaRPr lang="en-GB" dirty="0">
              <a:latin typeface="+mj-lt"/>
            </a:endParaRPr>
          </a:p>
          <a:p>
            <a:pPr marL="457200" indent="-457200">
              <a:buFont typeface="Wingdings" panose="05000000000000000000" pitchFamily="2" charset="2"/>
              <a:buChar char="q"/>
            </a:pPr>
            <a:r>
              <a:rPr lang="en-GB" dirty="0">
                <a:latin typeface="+mj-lt"/>
              </a:rPr>
              <a:t>CONCLUSION</a:t>
            </a:r>
          </a:p>
        </p:txBody>
      </p:sp>
    </p:spTree>
    <p:extLst>
      <p:ext uri="{BB962C8B-B14F-4D97-AF65-F5344CB8AC3E}">
        <p14:creationId xmlns:p14="http://schemas.microsoft.com/office/powerpoint/2010/main" val="298223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5" end="5"/>
                                            </p:txEl>
                                          </p:spTgt>
                                        </p:tgtEl>
                                        <p:attrNameLst>
                                          <p:attrName>style.visibility</p:attrName>
                                        </p:attrNameLst>
                                      </p:cBhvr>
                                      <p:to>
                                        <p:strVal val="visible"/>
                                      </p:to>
                                    </p:set>
                                    <p:animEffect transition="in" filter="fade">
                                      <p:cBhvr>
                                        <p:cTn id="12" dur="500"/>
                                        <p:tgtEl>
                                          <p:spTgt spid="8">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animEffect transition="in" filter="fade">
                                      <p:cBhvr>
                                        <p:cTn id="17" dur="500"/>
                                        <p:tgtEl>
                                          <p:spTgt spid="8">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xEl>
                                              <p:pRg st="8" end="8"/>
                                            </p:txEl>
                                          </p:spTgt>
                                        </p:tgtEl>
                                        <p:attrNameLst>
                                          <p:attrName>style.visibility</p:attrName>
                                        </p:attrNameLst>
                                      </p:cBhvr>
                                      <p:to>
                                        <p:strVal val="visible"/>
                                      </p:to>
                                    </p:set>
                                    <p:animEffect transition="in" filter="fade">
                                      <p:cBhvr>
                                        <p:cTn id="20" dur="500"/>
                                        <p:tgtEl>
                                          <p:spTgt spid="8">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10" end="10"/>
                                            </p:txEl>
                                          </p:spTgt>
                                        </p:tgtEl>
                                        <p:attrNameLst>
                                          <p:attrName>style.visibility</p:attrName>
                                        </p:attrNameLst>
                                      </p:cBhvr>
                                      <p:to>
                                        <p:strVal val="visible"/>
                                      </p:to>
                                    </p:set>
                                    <p:animEffect transition="in" filter="fade">
                                      <p:cBhvr>
                                        <p:cTn id="25" dur="500"/>
                                        <p:tgtEl>
                                          <p:spTgt spid="8">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xEl>
                                              <p:pRg st="12" end="12"/>
                                            </p:txEl>
                                          </p:spTgt>
                                        </p:tgtEl>
                                        <p:attrNameLst>
                                          <p:attrName>style.visibility</p:attrName>
                                        </p:attrNameLst>
                                      </p:cBhvr>
                                      <p:to>
                                        <p:strVal val="visible"/>
                                      </p:to>
                                    </p:set>
                                    <p:animEffect transition="in" filter="fade">
                                      <p:cBhvr>
                                        <p:cTn id="30"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4B26A0-76B0-4D92-8A3B-F4FB7FCBBD52}"/>
              </a:ext>
            </a:extLst>
          </p:cNvPr>
          <p:cNvSpPr>
            <a:spLocks noGrp="1"/>
          </p:cNvSpPr>
          <p:nvPr>
            <p:ph type="title"/>
          </p:nvPr>
        </p:nvSpPr>
        <p:spPr/>
        <p:txBody>
          <a:bodyPr rtlCol="0"/>
          <a:lstStyle/>
          <a:p>
            <a:pPr algn="ctr" rtl="0"/>
            <a:r>
              <a:rPr lang="fr-FR" dirty="0"/>
              <a:t>LE SUJET</a:t>
            </a:r>
          </a:p>
        </p:txBody>
      </p:sp>
      <p:pic>
        <p:nvPicPr>
          <p:cNvPr id="20" name="Espace réservé d’image 19" descr="Forme d’arrière-plan abstraite">
            <a:extLst>
              <a:ext uri="{FF2B5EF4-FFF2-40B4-BE49-F238E27FC236}">
                <a16:creationId xmlns:a16="http://schemas.microsoft.com/office/drawing/2014/main" id="{61169563-0C6E-483D-91B6-7AB8952A8FAF}"/>
              </a:ext>
            </a:extLst>
          </p:cNvPr>
          <p:cNvPicPr>
            <a:picLocks noGrp="1" noChangeAspect="1"/>
          </p:cNvPicPr>
          <p:nvPr>
            <p:ph type="pic" sz="quarter" idx="15"/>
          </p:nvPr>
        </p:nvPicPr>
        <p:blipFill rotWithShape="1">
          <a:blip r:embed="rId3">
            <a:extLst>
              <a:ext uri="{BEBA8EAE-BF5A-486C-A8C5-ECC9F3942E4B}">
                <a14:imgProps xmlns:a14="http://schemas.microsoft.com/office/drawing/2010/main">
                  <a14:imgLayer r:embed="rId4">
                    <a14:imgEffect>
                      <a14:brightnessContrast bright="-32000" contrast="5000"/>
                    </a14:imgEffect>
                  </a14:imgLayer>
                </a14:imgProps>
              </a:ext>
              <a:ext uri="{28A0092B-C50C-407E-A947-70E740481C1C}">
                <a14:useLocalDpi xmlns:a14="http://schemas.microsoft.com/office/drawing/2010/main" val="0"/>
              </a:ext>
            </a:extLst>
          </a:blip>
          <a:srcRect/>
          <a:stretch/>
        </p:blipFill>
        <p:spPr>
          <a:xfrm>
            <a:off x="6096000" y="3034537"/>
            <a:ext cx="6083300" cy="2587752"/>
          </a:xfrm>
        </p:spPr>
      </p:pic>
      <p:sp>
        <p:nvSpPr>
          <p:cNvPr id="8" name="Espace réservé du numéro de diapositive 7">
            <a:extLst>
              <a:ext uri="{FF2B5EF4-FFF2-40B4-BE49-F238E27FC236}">
                <a16:creationId xmlns:a16="http://schemas.microsoft.com/office/drawing/2014/main" id="{FE91C663-2D66-4255-91B4-906F720EB8BA}"/>
              </a:ext>
            </a:extLst>
          </p:cNvPr>
          <p:cNvSpPr>
            <a:spLocks noGrp="1"/>
          </p:cNvSpPr>
          <p:nvPr>
            <p:ph type="sldNum" sz="quarter" idx="12"/>
          </p:nvPr>
        </p:nvSpPr>
        <p:spPr>
          <a:xfrm>
            <a:off x="751827" y="5878720"/>
            <a:ext cx="402893" cy="298243"/>
          </a:xfrm>
        </p:spPr>
        <p:txBody>
          <a:bodyPr rtlCol="0"/>
          <a:lstStyle/>
          <a:p>
            <a:pPr rtl="0"/>
            <a:fld id="{8D581BC7-E183-40DB-AC97-C19EA4EB8894}" type="slidenum">
              <a:rPr lang="fr-FR" b="1" i="1">
                <a:solidFill>
                  <a:schemeClr val="bg1">
                    <a:lumMod val="50000"/>
                    <a:lumOff val="50000"/>
                  </a:schemeClr>
                </a:solidFill>
              </a:rPr>
              <a:pPr rtl="0"/>
              <a:t>4</a:t>
            </a:fld>
            <a:r>
              <a:rPr lang="fr-FR" b="1" i="1" dirty="0">
                <a:solidFill>
                  <a:schemeClr val="bg1">
                    <a:lumMod val="50000"/>
                    <a:lumOff val="50000"/>
                  </a:schemeClr>
                </a:solidFill>
              </a:rPr>
              <a:t> / 24</a:t>
            </a:r>
          </a:p>
        </p:txBody>
      </p:sp>
      <p:sp>
        <p:nvSpPr>
          <p:cNvPr id="7" name="Espace réservé du pied de page 6">
            <a:extLst>
              <a:ext uri="{FF2B5EF4-FFF2-40B4-BE49-F238E27FC236}">
                <a16:creationId xmlns:a16="http://schemas.microsoft.com/office/drawing/2014/main" id="{80B83D80-B29B-48B9-9B34-76AD9399E64D}"/>
              </a:ext>
            </a:extLst>
          </p:cNvPr>
          <p:cNvSpPr>
            <a:spLocks noGrp="1"/>
          </p:cNvSpPr>
          <p:nvPr>
            <p:ph type="ftr" sz="quarter" idx="11"/>
          </p:nvPr>
        </p:nvSpPr>
        <p:spPr>
          <a:xfrm>
            <a:off x="1169960" y="5878720"/>
            <a:ext cx="4540375" cy="292947"/>
          </a:xfrm>
        </p:spPr>
        <p:txBody>
          <a:bodyPr rtlCol="0"/>
          <a:lstStyle/>
          <a:p>
            <a:r>
              <a:rPr lang="fr-FR" b="1" i="1" dirty="0"/>
              <a:t>Robot explorateur M1 IFI Université de Nice Sophia-Antipolis</a:t>
            </a:r>
            <a:endParaRPr lang="fr-FR" b="1" dirty="0"/>
          </a:p>
        </p:txBody>
      </p:sp>
      <p:sp>
        <p:nvSpPr>
          <p:cNvPr id="6" name="Espace réservé du texte 5">
            <a:extLst>
              <a:ext uri="{FF2B5EF4-FFF2-40B4-BE49-F238E27FC236}">
                <a16:creationId xmlns:a16="http://schemas.microsoft.com/office/drawing/2014/main" id="{4FBE3729-16C2-4698-B936-B52ADD3DCDBD}"/>
              </a:ext>
            </a:extLst>
          </p:cNvPr>
          <p:cNvSpPr>
            <a:spLocks noGrp="1"/>
          </p:cNvSpPr>
          <p:nvPr>
            <p:ph type="body" idx="1"/>
          </p:nvPr>
        </p:nvSpPr>
        <p:spPr/>
        <p:txBody>
          <a:bodyPr>
            <a:normAutofit/>
          </a:bodyPr>
          <a:lstStyle/>
          <a:p>
            <a:pPr algn="ctr"/>
            <a:r>
              <a:rPr lang="fr-FR" sz="2800" dirty="0">
                <a:latin typeface="+mj-lt"/>
              </a:rPr>
              <a:t>Algorithme</a:t>
            </a:r>
            <a:r>
              <a:rPr lang="en-GB" sz="2800" dirty="0">
                <a:latin typeface="+mj-lt"/>
              </a:rPr>
              <a:t> de A*</a:t>
            </a:r>
          </a:p>
        </p:txBody>
      </p:sp>
      <p:sp>
        <p:nvSpPr>
          <p:cNvPr id="12" name="Espace réservé du texte 5">
            <a:extLst>
              <a:ext uri="{FF2B5EF4-FFF2-40B4-BE49-F238E27FC236}">
                <a16:creationId xmlns:a16="http://schemas.microsoft.com/office/drawing/2014/main" id="{B30BDE3D-9E90-4340-90ED-AEC7E9D44440}"/>
              </a:ext>
            </a:extLst>
          </p:cNvPr>
          <p:cNvSpPr txBox="1">
            <a:spLocks/>
          </p:cNvSpPr>
          <p:nvPr/>
        </p:nvSpPr>
        <p:spPr>
          <a:xfrm>
            <a:off x="486137" y="3878315"/>
            <a:ext cx="5339079" cy="159651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fr-FR" sz="4000" dirty="0">
                <a:latin typeface="+mj-lt"/>
              </a:rPr>
              <a:t>SLAM</a:t>
            </a:r>
          </a:p>
          <a:p>
            <a:pPr algn="ctr"/>
            <a:r>
              <a:rPr lang="fr-FR" dirty="0"/>
              <a:t>cartographie et localisation simultanée </a:t>
            </a:r>
            <a:endParaRPr lang="fr-FR" dirty="0">
              <a:latin typeface="+mj-lt"/>
            </a:endParaRPr>
          </a:p>
        </p:txBody>
      </p:sp>
      <p:sp>
        <p:nvSpPr>
          <p:cNvPr id="13" name="Espace réservé du texte 5">
            <a:extLst>
              <a:ext uri="{FF2B5EF4-FFF2-40B4-BE49-F238E27FC236}">
                <a16:creationId xmlns:a16="http://schemas.microsoft.com/office/drawing/2014/main" id="{003A7E8E-0257-4378-92CB-06B9FD25F899}"/>
              </a:ext>
            </a:extLst>
          </p:cNvPr>
          <p:cNvSpPr txBox="1">
            <a:spLocks/>
          </p:cNvSpPr>
          <p:nvPr/>
        </p:nvSpPr>
        <p:spPr>
          <a:xfrm>
            <a:off x="6528122" y="3034537"/>
            <a:ext cx="3743629" cy="258775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70000"/>
              </a:lnSpc>
            </a:pPr>
            <a:r>
              <a:rPr lang="fr-FR" sz="2400" dirty="0" err="1">
                <a:solidFill>
                  <a:schemeClr val="bg2"/>
                </a:solidFill>
                <a:latin typeface="Agency FB" panose="020B0503020202020204" pitchFamily="34" charset="0"/>
              </a:rPr>
              <a:t>Simultaneous</a:t>
            </a:r>
            <a:r>
              <a:rPr lang="fr-FR" sz="2400" dirty="0">
                <a:solidFill>
                  <a:schemeClr val="bg2"/>
                </a:solidFill>
                <a:latin typeface="Agency FB" panose="020B0503020202020204" pitchFamily="34" charset="0"/>
              </a:rPr>
              <a:t> </a:t>
            </a:r>
            <a:br>
              <a:rPr lang="fr-FR" sz="2400" dirty="0">
                <a:solidFill>
                  <a:schemeClr val="bg2"/>
                </a:solidFill>
                <a:latin typeface="Agency FB" panose="020B0503020202020204" pitchFamily="34" charset="0"/>
              </a:rPr>
            </a:br>
            <a:r>
              <a:rPr lang="fr-FR" sz="2400" dirty="0" err="1">
                <a:solidFill>
                  <a:schemeClr val="bg2"/>
                </a:solidFill>
                <a:latin typeface="Agency FB" panose="020B0503020202020204" pitchFamily="34" charset="0"/>
              </a:rPr>
              <a:t>Localization</a:t>
            </a:r>
            <a:r>
              <a:rPr lang="fr-FR" sz="2400" dirty="0">
                <a:solidFill>
                  <a:schemeClr val="bg2"/>
                </a:solidFill>
                <a:latin typeface="Agency FB" panose="020B0503020202020204" pitchFamily="34" charset="0"/>
              </a:rPr>
              <a:t> </a:t>
            </a:r>
            <a:br>
              <a:rPr lang="fr-FR" sz="2400" dirty="0">
                <a:solidFill>
                  <a:schemeClr val="bg2"/>
                </a:solidFill>
                <a:latin typeface="Agency FB" panose="020B0503020202020204" pitchFamily="34" charset="0"/>
              </a:rPr>
            </a:br>
            <a:r>
              <a:rPr lang="fr-FR" sz="2400" dirty="0">
                <a:solidFill>
                  <a:schemeClr val="bg2"/>
                </a:solidFill>
                <a:latin typeface="Agency FB" panose="020B0503020202020204" pitchFamily="34" charset="0"/>
              </a:rPr>
              <a:t>And </a:t>
            </a:r>
            <a:br>
              <a:rPr lang="fr-FR" sz="2400" dirty="0">
                <a:solidFill>
                  <a:schemeClr val="bg2"/>
                </a:solidFill>
                <a:latin typeface="Agency FB" panose="020B0503020202020204" pitchFamily="34" charset="0"/>
              </a:rPr>
            </a:br>
            <a:r>
              <a:rPr lang="fr-FR" sz="2400" dirty="0">
                <a:solidFill>
                  <a:schemeClr val="bg2"/>
                </a:solidFill>
                <a:latin typeface="Agency FB" panose="020B0503020202020204" pitchFamily="34" charset="0"/>
              </a:rPr>
              <a:t>Mapping</a:t>
            </a:r>
            <a:endParaRPr lang="en-GB" sz="3200" dirty="0">
              <a:solidFill>
                <a:schemeClr val="bg2"/>
              </a:solidFill>
              <a:latin typeface="Agency FB" panose="020B0503020202020204" pitchFamily="34" charset="0"/>
            </a:endParaRPr>
          </a:p>
        </p:txBody>
      </p:sp>
    </p:spTree>
    <p:extLst>
      <p:ext uri="{BB962C8B-B14F-4D97-AF65-F5344CB8AC3E}">
        <p14:creationId xmlns:p14="http://schemas.microsoft.com/office/powerpoint/2010/main" val="29051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p"/>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6E18C9-A34F-49C5-973E-6760D1EF1059}"/>
              </a:ext>
            </a:extLst>
          </p:cNvPr>
          <p:cNvSpPr>
            <a:spLocks noGrp="1"/>
          </p:cNvSpPr>
          <p:nvPr>
            <p:ph type="title"/>
          </p:nvPr>
        </p:nvSpPr>
        <p:spPr/>
        <p:txBody>
          <a:bodyPr rtlCol="0">
            <a:normAutofit fontScale="90000"/>
          </a:bodyPr>
          <a:lstStyle/>
          <a:p>
            <a:pPr rtl="0"/>
            <a:r>
              <a:rPr lang="fr-FR" dirty="0"/>
              <a:t>TRAVAIL EFFECTUE</a:t>
            </a:r>
          </a:p>
        </p:txBody>
      </p:sp>
      <p:pic>
        <p:nvPicPr>
          <p:cNvPr id="22" name="Espace réservé d’image 21" descr="Forme d’arrière-plan abstraite">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3" name="Espace réservé du texte 2">
            <a:extLst>
              <a:ext uri="{FF2B5EF4-FFF2-40B4-BE49-F238E27FC236}">
                <a16:creationId xmlns:a16="http://schemas.microsoft.com/office/drawing/2014/main" id="{C679F2E6-BA14-4C8A-ABD2-DF50609348D1}"/>
              </a:ext>
            </a:extLst>
          </p:cNvPr>
          <p:cNvSpPr>
            <a:spLocks noGrp="1"/>
          </p:cNvSpPr>
          <p:nvPr>
            <p:ph type="body" idx="1"/>
          </p:nvPr>
        </p:nvSpPr>
        <p:spPr>
          <a:xfrm>
            <a:off x="3286625" y="3043990"/>
            <a:ext cx="5618747" cy="770020"/>
          </a:xfrm>
        </p:spPr>
        <p:txBody>
          <a:bodyPr rtlCol="0">
            <a:normAutofit/>
          </a:bodyPr>
          <a:lstStyle/>
          <a:p>
            <a:pPr rtl="0"/>
            <a:r>
              <a:rPr lang="fr-FR" sz="4400" dirty="0"/>
              <a:t>PARTIE HARDWARE</a:t>
            </a:r>
          </a:p>
        </p:txBody>
      </p:sp>
      <p:sp>
        <p:nvSpPr>
          <p:cNvPr id="6" name="Espace réservé du numéro de diapositive 5">
            <a:extLst>
              <a:ext uri="{FF2B5EF4-FFF2-40B4-BE49-F238E27FC236}">
                <a16:creationId xmlns:a16="http://schemas.microsoft.com/office/drawing/2014/main" id="{C35D9EA8-AA17-47B2-A4C4-B60DC7C7DC49}"/>
              </a:ext>
            </a:extLst>
          </p:cNvPr>
          <p:cNvSpPr>
            <a:spLocks noGrp="1"/>
          </p:cNvSpPr>
          <p:nvPr>
            <p:ph type="sldNum" sz="quarter" idx="12"/>
          </p:nvPr>
        </p:nvSpPr>
        <p:spPr>
          <a:xfrm>
            <a:off x="743082" y="5879656"/>
            <a:ext cx="416173" cy="297307"/>
          </a:xfrm>
        </p:spPr>
        <p:txBody>
          <a:bodyPr rtlCol="0"/>
          <a:lstStyle/>
          <a:p>
            <a:pPr rtl="0"/>
            <a:fld id="{8D581BC7-E183-40DB-AC97-C19EA4EB8894}" type="slidenum">
              <a:rPr lang="fr-FR" b="1" i="1">
                <a:solidFill>
                  <a:schemeClr val="bg1">
                    <a:lumMod val="50000"/>
                    <a:lumOff val="50000"/>
                  </a:schemeClr>
                </a:solidFill>
              </a:rPr>
              <a:pPr rtl="0"/>
              <a:t>5</a:t>
            </a:fld>
            <a:r>
              <a:rPr lang="fr-FR" b="1" i="1" dirty="0">
                <a:solidFill>
                  <a:schemeClr val="bg1">
                    <a:lumMod val="50000"/>
                    <a:lumOff val="50000"/>
                  </a:schemeClr>
                </a:solidFill>
              </a:rPr>
              <a:t> / 24</a:t>
            </a:r>
          </a:p>
        </p:txBody>
      </p:sp>
      <p:sp>
        <p:nvSpPr>
          <p:cNvPr id="5" name="Espace réservé du pied de page 4">
            <a:extLst>
              <a:ext uri="{FF2B5EF4-FFF2-40B4-BE49-F238E27FC236}">
                <a16:creationId xmlns:a16="http://schemas.microsoft.com/office/drawing/2014/main" id="{1ED7D25D-51F0-4AAA-86C5-F3584C0E8A44}"/>
              </a:ext>
            </a:extLst>
          </p:cNvPr>
          <p:cNvSpPr>
            <a:spLocks noGrp="1"/>
          </p:cNvSpPr>
          <p:nvPr>
            <p:ph type="ftr" sz="quarter" idx="11"/>
          </p:nvPr>
        </p:nvSpPr>
        <p:spPr>
          <a:xfrm>
            <a:off x="1173775" y="5874576"/>
            <a:ext cx="3438865" cy="297307"/>
          </a:xfrm>
        </p:spPr>
        <p:txBody>
          <a:bodyPr rtlCol="0"/>
          <a:lstStyle/>
          <a:p>
            <a:pPr rtl="0"/>
            <a:r>
              <a:rPr lang="fr-FR" b="1" i="1" dirty="0"/>
              <a:t>Robot explorateur M1 IFI Université de Nice Sophia-Antipolis</a:t>
            </a:r>
          </a:p>
        </p:txBody>
      </p:sp>
    </p:spTree>
    <p:extLst>
      <p:ext uri="{BB962C8B-B14F-4D97-AF65-F5344CB8AC3E}">
        <p14:creationId xmlns:p14="http://schemas.microsoft.com/office/powerpoint/2010/main" val="89878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19" descr="Forme d’arrière-plan abstraite&#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Titre 4">
            <a:extLst>
              <a:ext uri="{FF2B5EF4-FFF2-40B4-BE49-F238E27FC236}">
                <a16:creationId xmlns:a16="http://schemas.microsoft.com/office/drawing/2014/main" id="{FF93F71D-1663-42FA-A91E-FA23F03F0287}"/>
              </a:ext>
            </a:extLst>
          </p:cNvPr>
          <p:cNvSpPr>
            <a:spLocks noGrp="1"/>
          </p:cNvSpPr>
          <p:nvPr>
            <p:ph type="title"/>
          </p:nvPr>
        </p:nvSpPr>
        <p:spPr>
          <a:xfrm>
            <a:off x="6894591" y="252663"/>
            <a:ext cx="5136988" cy="1641793"/>
          </a:xfrm>
        </p:spPr>
        <p:txBody>
          <a:bodyPr rtlCol="0">
            <a:normAutofit/>
          </a:bodyPr>
          <a:lstStyle/>
          <a:p>
            <a:pPr algn="ctr" rtl="0"/>
            <a:r>
              <a:rPr lang="fr-FR" dirty="0"/>
              <a:t>CONTRAINTES MATERIELLES</a:t>
            </a:r>
          </a:p>
        </p:txBody>
      </p:sp>
      <p:sp>
        <p:nvSpPr>
          <p:cNvPr id="6" name="Espace réservé du texte 5">
            <a:extLst>
              <a:ext uri="{FF2B5EF4-FFF2-40B4-BE49-F238E27FC236}">
                <a16:creationId xmlns:a16="http://schemas.microsoft.com/office/drawing/2014/main" id="{F62CA978-7F10-45ED-A5E7-73BCC796D219}"/>
              </a:ext>
            </a:extLst>
          </p:cNvPr>
          <p:cNvSpPr>
            <a:spLocks noGrp="1"/>
          </p:cNvSpPr>
          <p:nvPr>
            <p:ph type="body" idx="1"/>
          </p:nvPr>
        </p:nvSpPr>
        <p:spPr/>
        <p:txBody>
          <a:bodyPr rtlCol="0">
            <a:normAutofit/>
          </a:bodyPr>
          <a:lstStyle/>
          <a:p>
            <a:pPr rtl="0"/>
            <a:r>
              <a:rPr lang="fr-FR" sz="2400" dirty="0"/>
              <a:t>Matériel imposé </a:t>
            </a:r>
          </a:p>
        </p:txBody>
      </p:sp>
      <p:sp>
        <p:nvSpPr>
          <p:cNvPr id="8" name="Espace réservé du texte 7">
            <a:extLst>
              <a:ext uri="{FF2B5EF4-FFF2-40B4-BE49-F238E27FC236}">
                <a16:creationId xmlns:a16="http://schemas.microsoft.com/office/drawing/2014/main" id="{1C19D996-1EAD-4EC5-92CC-5A60F9A9E91F}"/>
              </a:ext>
            </a:extLst>
          </p:cNvPr>
          <p:cNvSpPr>
            <a:spLocks noGrp="1"/>
          </p:cNvSpPr>
          <p:nvPr>
            <p:ph type="body" idx="14"/>
          </p:nvPr>
        </p:nvSpPr>
        <p:spPr/>
        <p:txBody>
          <a:bodyPr rtlCol="0"/>
          <a:lstStyle/>
          <a:p>
            <a:pPr rtl="0"/>
            <a:r>
              <a:rPr lang="fr-FR" sz="1800" dirty="0"/>
              <a:t>Capteurs ultrasons HC-SR04 </a:t>
            </a:r>
            <a:r>
              <a:rPr lang="fr-FR" dirty="0"/>
              <a:t>x</a:t>
            </a:r>
            <a:r>
              <a:rPr lang="fr-FR" sz="1800" dirty="0"/>
              <a:t>3</a:t>
            </a:r>
          </a:p>
          <a:p>
            <a:pPr rtl="0"/>
            <a:r>
              <a:rPr lang="fr-FR" sz="1800" dirty="0"/>
              <a:t>Carte Arduino Leonardo</a:t>
            </a:r>
          </a:p>
          <a:p>
            <a:pPr rtl="0"/>
            <a:r>
              <a:rPr lang="fr-FR" sz="1800" dirty="0"/>
              <a:t>Kit Speed pour le châssis</a:t>
            </a:r>
          </a:p>
          <a:p>
            <a:pPr rtl="0"/>
            <a:endParaRPr lang="fr-FR" dirty="0"/>
          </a:p>
        </p:txBody>
      </p:sp>
      <p:sp>
        <p:nvSpPr>
          <p:cNvPr id="4" name="Espace réservé du numéro de diapositive 3">
            <a:extLst>
              <a:ext uri="{FF2B5EF4-FFF2-40B4-BE49-F238E27FC236}">
                <a16:creationId xmlns:a16="http://schemas.microsoft.com/office/drawing/2014/main" id="{494C7D40-6709-40D4-B0FB-9D6311AF439F}"/>
              </a:ext>
            </a:extLst>
          </p:cNvPr>
          <p:cNvSpPr>
            <a:spLocks noGrp="1"/>
          </p:cNvSpPr>
          <p:nvPr>
            <p:ph type="sldNum" sz="quarter" idx="12"/>
          </p:nvPr>
        </p:nvSpPr>
        <p:spPr>
          <a:xfrm>
            <a:off x="745114" y="5873640"/>
            <a:ext cx="409606" cy="298243"/>
          </a:xfrm>
        </p:spPr>
        <p:txBody>
          <a:bodyPr rtlCol="0"/>
          <a:lstStyle/>
          <a:p>
            <a:pPr rtl="0"/>
            <a:fld id="{8D581BC7-E183-40DB-AC97-C19EA4EB8894}" type="slidenum">
              <a:rPr lang="fr-FR" b="1" i="1">
                <a:solidFill>
                  <a:schemeClr val="bg1">
                    <a:lumMod val="50000"/>
                    <a:lumOff val="50000"/>
                  </a:schemeClr>
                </a:solidFill>
              </a:rPr>
              <a:pPr rtl="0"/>
              <a:t>6</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101DB817-586B-493A-922D-54010C888E74}"/>
              </a:ext>
            </a:extLst>
          </p:cNvPr>
          <p:cNvSpPr>
            <a:spLocks noGrp="1"/>
          </p:cNvSpPr>
          <p:nvPr>
            <p:ph type="ftr" sz="quarter" idx="11"/>
          </p:nvPr>
        </p:nvSpPr>
        <p:spPr>
          <a:xfrm>
            <a:off x="1169960" y="5878720"/>
            <a:ext cx="3517787" cy="297307"/>
          </a:xfrm>
        </p:spPr>
        <p:txBody>
          <a:bodyPr rtlCol="0"/>
          <a:lstStyle/>
          <a:p>
            <a:pPr rtl="0"/>
            <a:r>
              <a:rPr lang="fr-FR" b="1" i="1" dirty="0"/>
              <a:t>Robot explorateur M1 IFI Université de Nice Sophia-Antipolis</a:t>
            </a:r>
          </a:p>
        </p:txBody>
      </p:sp>
    </p:spTree>
    <p:extLst>
      <p:ext uri="{BB962C8B-B14F-4D97-AF65-F5344CB8AC3E}">
        <p14:creationId xmlns:p14="http://schemas.microsoft.com/office/powerpoint/2010/main" val="764296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406C22-D0C4-4D8E-86F7-1A902F1CA7AB}"/>
              </a:ext>
            </a:extLst>
          </p:cNvPr>
          <p:cNvSpPr>
            <a:spLocks noGrp="1"/>
          </p:cNvSpPr>
          <p:nvPr>
            <p:ph type="title"/>
          </p:nvPr>
        </p:nvSpPr>
        <p:spPr>
          <a:xfrm>
            <a:off x="0" y="2219359"/>
            <a:ext cx="6048720" cy="804338"/>
          </a:xfrm>
        </p:spPr>
        <p:txBody>
          <a:bodyPr rtlCol="0">
            <a:normAutofit/>
          </a:bodyPr>
          <a:lstStyle/>
          <a:p>
            <a:pPr rtl="0"/>
            <a:r>
              <a:rPr lang="fr-FR" dirty="0"/>
              <a:t>CREATION /ADAPTATION</a:t>
            </a:r>
          </a:p>
        </p:txBody>
      </p:sp>
      <p:sp>
        <p:nvSpPr>
          <p:cNvPr id="7" name="Espace réservé du texte 6">
            <a:extLst>
              <a:ext uri="{FF2B5EF4-FFF2-40B4-BE49-F238E27FC236}">
                <a16:creationId xmlns:a16="http://schemas.microsoft.com/office/drawing/2014/main" id="{1EBE5B37-5B62-411B-BD45-E04DD958A3F9}"/>
              </a:ext>
            </a:extLst>
          </p:cNvPr>
          <p:cNvSpPr>
            <a:spLocks noGrp="1"/>
          </p:cNvSpPr>
          <p:nvPr>
            <p:ph type="body" idx="14"/>
          </p:nvPr>
        </p:nvSpPr>
        <p:spPr/>
        <p:txBody>
          <a:bodyPr rtlCol="0"/>
          <a:lstStyle/>
          <a:p>
            <a:pPr rtl="0"/>
            <a:r>
              <a:rPr lang="fr-FR" sz="2400" dirty="0"/>
              <a:t>Reproduction avec </a:t>
            </a:r>
            <a:r>
              <a:rPr lang="fr-FR" sz="2400" dirty="0" err="1"/>
              <a:t>Inkskape</a:t>
            </a:r>
            <a:endParaRPr lang="fr-FR" sz="2400" dirty="0"/>
          </a:p>
          <a:p>
            <a:pPr rtl="0"/>
            <a:r>
              <a:rPr lang="fr-FR" sz="2400" dirty="0"/>
              <a:t>Modification pour les capteurs</a:t>
            </a:r>
          </a:p>
          <a:p>
            <a:pPr rtl="0"/>
            <a:r>
              <a:rPr lang="fr-FR" sz="2400" dirty="0"/>
              <a:t>2 épaisseurs</a:t>
            </a:r>
          </a:p>
          <a:p>
            <a:pPr rtl="0"/>
            <a:endParaRPr lang="fr-FR" sz="1800" dirty="0"/>
          </a:p>
          <a:p>
            <a:pPr rtl="0"/>
            <a:endParaRPr lang="fr-FR" dirty="0"/>
          </a:p>
        </p:txBody>
      </p:sp>
      <p:pic>
        <p:nvPicPr>
          <p:cNvPr id="18" name="Espace réservé d’image 17" descr="Forme d’arrière-plan abstraite">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Espace réservé du numéro de diapositive 4">
            <a:extLst>
              <a:ext uri="{FF2B5EF4-FFF2-40B4-BE49-F238E27FC236}">
                <a16:creationId xmlns:a16="http://schemas.microsoft.com/office/drawing/2014/main" id="{1C5328BF-D489-4F39-BA27-5AD38E9116D8}"/>
              </a:ext>
            </a:extLst>
          </p:cNvPr>
          <p:cNvSpPr>
            <a:spLocks noGrp="1"/>
          </p:cNvSpPr>
          <p:nvPr>
            <p:ph type="sldNum" sz="quarter" idx="12"/>
          </p:nvPr>
        </p:nvSpPr>
        <p:spPr>
          <a:xfrm>
            <a:off x="756290" y="5873640"/>
            <a:ext cx="413670" cy="302387"/>
          </a:xfrm>
        </p:spPr>
        <p:txBody>
          <a:bodyPr rtlCol="0"/>
          <a:lstStyle/>
          <a:p>
            <a:pPr rtl="0"/>
            <a:fld id="{8D581BC7-E183-40DB-AC97-C19EA4EB8894}" type="slidenum">
              <a:rPr lang="fr-FR" b="1" i="1">
                <a:solidFill>
                  <a:schemeClr val="bg1">
                    <a:lumMod val="50000"/>
                    <a:lumOff val="50000"/>
                  </a:schemeClr>
                </a:solidFill>
              </a:rPr>
              <a:pPr rtl="0"/>
              <a:t>7</a:t>
            </a:fld>
            <a:r>
              <a:rPr lang="fr-FR" b="1" i="1" dirty="0">
                <a:solidFill>
                  <a:schemeClr val="bg1">
                    <a:lumMod val="50000"/>
                    <a:lumOff val="50000"/>
                  </a:schemeClr>
                </a:solidFill>
              </a:rPr>
              <a:t> / 24</a:t>
            </a:r>
          </a:p>
        </p:txBody>
      </p:sp>
      <p:sp>
        <p:nvSpPr>
          <p:cNvPr id="4" name="Espace réservé du pied de page 3">
            <a:extLst>
              <a:ext uri="{FF2B5EF4-FFF2-40B4-BE49-F238E27FC236}">
                <a16:creationId xmlns:a16="http://schemas.microsoft.com/office/drawing/2014/main" id="{577B5262-30A5-4063-A21E-56FCACC40308}"/>
              </a:ext>
            </a:extLst>
          </p:cNvPr>
          <p:cNvSpPr>
            <a:spLocks noGrp="1"/>
          </p:cNvSpPr>
          <p:nvPr>
            <p:ph type="ftr" sz="quarter" idx="11"/>
          </p:nvPr>
        </p:nvSpPr>
        <p:spPr>
          <a:xfrm>
            <a:off x="1169960" y="5878720"/>
            <a:ext cx="3575660" cy="297307"/>
          </a:xfrm>
        </p:spPr>
        <p:txBody>
          <a:bodyPr rtlCol="0"/>
          <a:lstStyle/>
          <a:p>
            <a:pPr rtl="0"/>
            <a:r>
              <a:rPr lang="fr-FR" b="1" i="1" dirty="0"/>
              <a:t>Robot explorateur M1 IFI Université de Nice Sophia-Antipolis</a:t>
            </a:r>
          </a:p>
        </p:txBody>
      </p:sp>
      <p:pic>
        <p:nvPicPr>
          <p:cNvPr id="19" name="Image 18">
            <a:extLst>
              <a:ext uri="{FF2B5EF4-FFF2-40B4-BE49-F238E27FC236}">
                <a16:creationId xmlns:a16="http://schemas.microsoft.com/office/drawing/2014/main" id="{7FA6F3E8-9346-41DD-9FD6-74082159541B}"/>
              </a:ext>
            </a:extLst>
          </p:cNvPr>
          <p:cNvPicPr>
            <a:picLocks noChangeAspect="1"/>
          </p:cNvPicPr>
          <p:nvPr/>
        </p:nvPicPr>
        <p:blipFill>
          <a:blip r:embed="rId4"/>
          <a:stretch>
            <a:fillRect/>
          </a:stretch>
        </p:blipFill>
        <p:spPr>
          <a:xfrm>
            <a:off x="7158835" y="3023697"/>
            <a:ext cx="3144486" cy="1716580"/>
          </a:xfrm>
          <a:prstGeom prst="rect">
            <a:avLst/>
          </a:prstGeom>
        </p:spPr>
      </p:pic>
    </p:spTree>
    <p:extLst>
      <p:ext uri="{BB962C8B-B14F-4D97-AF65-F5344CB8AC3E}">
        <p14:creationId xmlns:p14="http://schemas.microsoft.com/office/powerpoint/2010/main" val="214944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5109D2-92D2-444B-A287-8E06554D031D}"/>
              </a:ext>
            </a:extLst>
          </p:cNvPr>
          <p:cNvSpPr>
            <a:spLocks noGrp="1"/>
          </p:cNvSpPr>
          <p:nvPr>
            <p:ph type="title"/>
          </p:nvPr>
        </p:nvSpPr>
        <p:spPr/>
        <p:txBody>
          <a:bodyPr/>
          <a:lstStyle/>
          <a:p>
            <a:endParaRPr lang="fr-FR"/>
          </a:p>
        </p:txBody>
      </p:sp>
      <p:sp>
        <p:nvSpPr>
          <p:cNvPr id="3" name="Espace réservé du pied de page 2">
            <a:extLst>
              <a:ext uri="{FF2B5EF4-FFF2-40B4-BE49-F238E27FC236}">
                <a16:creationId xmlns:a16="http://schemas.microsoft.com/office/drawing/2014/main" id="{067A74A2-DEEC-4E53-BD67-1AC2BD43E6A2}"/>
              </a:ext>
            </a:extLst>
          </p:cNvPr>
          <p:cNvSpPr>
            <a:spLocks noGrp="1"/>
          </p:cNvSpPr>
          <p:nvPr>
            <p:ph type="ftr" sz="quarter" idx="11"/>
          </p:nvPr>
        </p:nvSpPr>
        <p:spPr/>
        <p:txBody>
          <a:bodyPr/>
          <a:lstStyle/>
          <a:p>
            <a:pPr rtl="0"/>
            <a:r>
              <a:rPr lang="fr-FR" noProof="0"/>
              <a:t>Robot explorateur M1 IFI Université de Nice Sophia-Antipolis</a:t>
            </a:r>
            <a:endParaRPr lang="fr-FR" noProof="0" dirty="0"/>
          </a:p>
        </p:txBody>
      </p:sp>
      <p:sp>
        <p:nvSpPr>
          <p:cNvPr id="4" name="Espace réservé du numéro de diapositive 3">
            <a:extLst>
              <a:ext uri="{FF2B5EF4-FFF2-40B4-BE49-F238E27FC236}">
                <a16:creationId xmlns:a16="http://schemas.microsoft.com/office/drawing/2014/main" id="{19EE9F00-748D-4DD2-B762-D155CBA5F25B}"/>
              </a:ext>
            </a:extLst>
          </p:cNvPr>
          <p:cNvSpPr>
            <a:spLocks noGrp="1"/>
          </p:cNvSpPr>
          <p:nvPr>
            <p:ph type="sldNum" sz="quarter" idx="12"/>
          </p:nvPr>
        </p:nvSpPr>
        <p:spPr/>
        <p:txBody>
          <a:bodyPr/>
          <a:lstStyle/>
          <a:p>
            <a:pPr rtl="0"/>
            <a:fld id="{8D581BC7-E183-40DB-AC97-C19EA4EB8894}" type="slidenum">
              <a:rPr lang="fr-FR" noProof="0" smtClean="0"/>
              <a:t>8</a:t>
            </a:fld>
            <a:endParaRPr lang="fr-FR" noProof="0" dirty="0"/>
          </a:p>
        </p:txBody>
      </p:sp>
      <p:sp>
        <p:nvSpPr>
          <p:cNvPr id="5" name="Espace réservé pour une image  4">
            <a:extLst>
              <a:ext uri="{FF2B5EF4-FFF2-40B4-BE49-F238E27FC236}">
                <a16:creationId xmlns:a16="http://schemas.microsoft.com/office/drawing/2014/main" id="{1D22ACF1-4289-45E5-93CF-3C15078D8CFD}"/>
              </a:ext>
            </a:extLst>
          </p:cNvPr>
          <p:cNvSpPr>
            <a:spLocks noGrp="1"/>
          </p:cNvSpPr>
          <p:nvPr>
            <p:ph type="pic" sz="quarter" idx="13"/>
          </p:nvPr>
        </p:nvSpPr>
        <p:spPr/>
      </p:sp>
      <p:sp>
        <p:nvSpPr>
          <p:cNvPr id="6" name="Espace réservé du texte 5">
            <a:extLst>
              <a:ext uri="{FF2B5EF4-FFF2-40B4-BE49-F238E27FC236}">
                <a16:creationId xmlns:a16="http://schemas.microsoft.com/office/drawing/2014/main" id="{37DE6B82-E6EA-479A-BA50-D9DB27A39777}"/>
              </a:ext>
            </a:extLst>
          </p:cNvPr>
          <p:cNvSpPr>
            <a:spLocks noGrp="1"/>
          </p:cNvSpPr>
          <p:nvPr>
            <p:ph type="body" idx="14"/>
          </p:nvPr>
        </p:nvSpPr>
        <p:spPr/>
        <p:txBody>
          <a:bodyPr/>
          <a:lstStyle/>
          <a:p>
            <a:endParaRPr lang="fr-FR"/>
          </a:p>
        </p:txBody>
      </p:sp>
      <p:sp>
        <p:nvSpPr>
          <p:cNvPr id="7" name="Espace réservé pour une image  6">
            <a:extLst>
              <a:ext uri="{FF2B5EF4-FFF2-40B4-BE49-F238E27FC236}">
                <a16:creationId xmlns:a16="http://schemas.microsoft.com/office/drawing/2014/main" id="{48C0A6F9-7163-4D42-B0DE-A2DE899DBDA3}"/>
              </a:ext>
            </a:extLst>
          </p:cNvPr>
          <p:cNvSpPr>
            <a:spLocks noGrp="1"/>
          </p:cNvSpPr>
          <p:nvPr>
            <p:ph type="pic" sz="quarter" idx="15"/>
          </p:nvPr>
        </p:nvSpPr>
        <p:spPr/>
      </p:sp>
      <p:pic>
        <p:nvPicPr>
          <p:cNvPr id="8" name="Image 7">
            <a:extLst>
              <a:ext uri="{FF2B5EF4-FFF2-40B4-BE49-F238E27FC236}">
                <a16:creationId xmlns:a16="http://schemas.microsoft.com/office/drawing/2014/main" id="{E9A843C9-456F-407D-A26B-176CAB7756DC}"/>
              </a:ext>
            </a:extLst>
          </p:cNvPr>
          <p:cNvPicPr>
            <a:picLocks noChangeAspect="1"/>
          </p:cNvPicPr>
          <p:nvPr/>
        </p:nvPicPr>
        <p:blipFill>
          <a:blip r:embed="rId3"/>
          <a:stretch>
            <a:fillRect/>
          </a:stretch>
        </p:blipFill>
        <p:spPr>
          <a:xfrm>
            <a:off x="5050913" y="0"/>
            <a:ext cx="7141087" cy="6858000"/>
          </a:xfrm>
          <a:prstGeom prst="rect">
            <a:avLst/>
          </a:prstGeom>
        </p:spPr>
      </p:pic>
      <p:pic>
        <p:nvPicPr>
          <p:cNvPr id="9" name="Image 8">
            <a:extLst>
              <a:ext uri="{FF2B5EF4-FFF2-40B4-BE49-F238E27FC236}">
                <a16:creationId xmlns:a16="http://schemas.microsoft.com/office/drawing/2014/main" id="{DA2A289C-A462-45F7-BFBB-DB6FCF3C1489}"/>
              </a:ext>
            </a:extLst>
          </p:cNvPr>
          <p:cNvPicPr>
            <a:picLocks noChangeAspect="1"/>
          </p:cNvPicPr>
          <p:nvPr/>
        </p:nvPicPr>
        <p:blipFill>
          <a:blip r:embed="rId4"/>
          <a:stretch>
            <a:fillRect/>
          </a:stretch>
        </p:blipFill>
        <p:spPr>
          <a:xfrm>
            <a:off x="30480" y="1464167"/>
            <a:ext cx="4962607" cy="3929666"/>
          </a:xfrm>
          <a:prstGeom prst="rect">
            <a:avLst/>
          </a:prstGeom>
        </p:spPr>
      </p:pic>
    </p:spTree>
    <p:extLst>
      <p:ext uri="{BB962C8B-B14F-4D97-AF65-F5344CB8AC3E}">
        <p14:creationId xmlns:p14="http://schemas.microsoft.com/office/powerpoint/2010/main" val="177465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6E18C9-A34F-49C5-973E-6760D1EF1059}"/>
              </a:ext>
            </a:extLst>
          </p:cNvPr>
          <p:cNvSpPr>
            <a:spLocks noGrp="1"/>
          </p:cNvSpPr>
          <p:nvPr>
            <p:ph type="title"/>
          </p:nvPr>
        </p:nvSpPr>
        <p:spPr/>
        <p:txBody>
          <a:bodyPr rtlCol="0">
            <a:normAutofit fontScale="90000"/>
          </a:bodyPr>
          <a:lstStyle/>
          <a:p>
            <a:pPr rtl="0"/>
            <a:r>
              <a:rPr lang="fr-FR" dirty="0"/>
              <a:t>TRAVAIL EFFECTUE</a:t>
            </a:r>
          </a:p>
        </p:txBody>
      </p:sp>
      <p:pic>
        <p:nvPicPr>
          <p:cNvPr id="22" name="Espace réservé d’image 21" descr="Forme d’arrière-plan abstraite">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a:xfrm>
            <a:off x="1" y="1682496"/>
            <a:ext cx="12191999" cy="3493008"/>
          </a:xfrm>
        </p:spPr>
      </p:pic>
      <p:sp>
        <p:nvSpPr>
          <p:cNvPr id="3" name="Espace réservé du texte 2">
            <a:extLst>
              <a:ext uri="{FF2B5EF4-FFF2-40B4-BE49-F238E27FC236}">
                <a16:creationId xmlns:a16="http://schemas.microsoft.com/office/drawing/2014/main" id="{C679F2E6-BA14-4C8A-ABD2-DF50609348D1}"/>
              </a:ext>
            </a:extLst>
          </p:cNvPr>
          <p:cNvSpPr>
            <a:spLocks noGrp="1"/>
          </p:cNvSpPr>
          <p:nvPr>
            <p:ph type="body" idx="1"/>
          </p:nvPr>
        </p:nvSpPr>
        <p:spPr>
          <a:xfrm>
            <a:off x="3286626" y="3043990"/>
            <a:ext cx="5618747" cy="770020"/>
          </a:xfrm>
        </p:spPr>
        <p:txBody>
          <a:bodyPr rtlCol="0">
            <a:normAutofit/>
          </a:bodyPr>
          <a:lstStyle/>
          <a:p>
            <a:pPr rtl="0"/>
            <a:r>
              <a:rPr lang="fr-FR" sz="4400" dirty="0"/>
              <a:t>PARTIE SOFTWARE</a:t>
            </a:r>
          </a:p>
        </p:txBody>
      </p:sp>
      <p:sp>
        <p:nvSpPr>
          <p:cNvPr id="6" name="Espace réservé du numéro de diapositive 5">
            <a:extLst>
              <a:ext uri="{FF2B5EF4-FFF2-40B4-BE49-F238E27FC236}">
                <a16:creationId xmlns:a16="http://schemas.microsoft.com/office/drawing/2014/main" id="{C35D9EA8-AA17-47B2-A4C4-B60DC7C7DC49}"/>
              </a:ext>
            </a:extLst>
          </p:cNvPr>
          <p:cNvSpPr>
            <a:spLocks noGrp="1"/>
          </p:cNvSpPr>
          <p:nvPr>
            <p:ph type="sldNum" sz="quarter" idx="12"/>
          </p:nvPr>
        </p:nvSpPr>
        <p:spPr>
          <a:xfrm>
            <a:off x="725810" y="5850128"/>
            <a:ext cx="446653" cy="349187"/>
          </a:xfrm>
        </p:spPr>
        <p:txBody>
          <a:bodyPr rtlCol="0"/>
          <a:lstStyle/>
          <a:p>
            <a:pPr rtl="0"/>
            <a:fld id="{8D581BC7-E183-40DB-AC97-C19EA4EB8894}" type="slidenum">
              <a:rPr lang="fr-FR" b="1" i="1">
                <a:solidFill>
                  <a:schemeClr val="bg1">
                    <a:lumMod val="50000"/>
                    <a:lumOff val="50000"/>
                  </a:schemeClr>
                </a:solidFill>
              </a:rPr>
              <a:pPr rtl="0"/>
              <a:t>9</a:t>
            </a:fld>
            <a:r>
              <a:rPr lang="fr-FR" b="1" i="1" dirty="0">
                <a:solidFill>
                  <a:schemeClr val="bg1">
                    <a:lumMod val="50000"/>
                    <a:lumOff val="50000"/>
                  </a:schemeClr>
                </a:solidFill>
              </a:rPr>
              <a:t> / 24</a:t>
            </a:r>
          </a:p>
        </p:txBody>
      </p:sp>
      <p:sp>
        <p:nvSpPr>
          <p:cNvPr id="5" name="Espace réservé du pied de page 4">
            <a:extLst>
              <a:ext uri="{FF2B5EF4-FFF2-40B4-BE49-F238E27FC236}">
                <a16:creationId xmlns:a16="http://schemas.microsoft.com/office/drawing/2014/main" id="{1ED7D25D-51F0-4AAA-86C5-F3584C0E8A44}"/>
              </a:ext>
            </a:extLst>
          </p:cNvPr>
          <p:cNvSpPr>
            <a:spLocks noGrp="1"/>
          </p:cNvSpPr>
          <p:nvPr>
            <p:ph type="ftr" sz="quarter" idx="11"/>
          </p:nvPr>
        </p:nvSpPr>
        <p:spPr>
          <a:xfrm>
            <a:off x="1168695" y="5879656"/>
            <a:ext cx="3438865" cy="297307"/>
          </a:xfrm>
        </p:spPr>
        <p:txBody>
          <a:bodyPr rtlCol="0"/>
          <a:lstStyle/>
          <a:p>
            <a:pPr rtl="0"/>
            <a:r>
              <a:rPr lang="fr-FR" b="1" i="1" dirty="0"/>
              <a:t>Robot explorateur M1 IFI Université de Nice Sophia-Antipolis</a:t>
            </a:r>
          </a:p>
        </p:txBody>
      </p:sp>
    </p:spTree>
    <p:extLst>
      <p:ext uri="{BB962C8B-B14F-4D97-AF65-F5344CB8AC3E}">
        <p14:creationId xmlns:p14="http://schemas.microsoft.com/office/powerpoint/2010/main" val="1434465840"/>
      </p:ext>
    </p:extLst>
  </p:cSld>
  <p:clrMapOvr>
    <a:masterClrMapping/>
  </p:clrMapOvr>
</p:sld>
</file>

<file path=ppt/theme/theme1.xml><?xml version="1.0" encoding="utf-8"?>
<a:theme xmlns:a="http://schemas.openxmlformats.org/drawingml/2006/main" name="Thème Offic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740340_TF56488565" id="{2758FDD4-3FF9-4C1A-B60C-6F7ADD6794C9}" vid="{12741D58-C809-40FB-B319-0AF9339A75B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Support de présentation argumentaire futuriste </Template>
  <TotalTime>0</TotalTime>
  <Words>922</Words>
  <Application>Microsoft Office PowerPoint</Application>
  <PresentationFormat>Grand écran</PresentationFormat>
  <Paragraphs>267</Paragraphs>
  <Slides>24</Slides>
  <Notes>23</Notes>
  <HiddenSlides>1</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24</vt:i4>
      </vt:variant>
    </vt:vector>
  </HeadingPairs>
  <TitlesOfParts>
    <vt:vector size="37" baseType="lpstr">
      <vt:lpstr>Agency FB</vt:lpstr>
      <vt:lpstr>Arial</vt:lpstr>
      <vt:lpstr>Arial Rounded MT Bold</vt:lpstr>
      <vt:lpstr>Calibri</vt:lpstr>
      <vt:lpstr>Courier New</vt:lpstr>
      <vt:lpstr>Gill Sans MT</vt:lpstr>
      <vt:lpstr>Segoe UI</vt:lpstr>
      <vt:lpstr>Segoe UI Light</vt:lpstr>
      <vt:lpstr>Segoe UI Semibold</vt:lpstr>
      <vt:lpstr>Tahoma</vt:lpstr>
      <vt:lpstr>Times New Roman</vt:lpstr>
      <vt:lpstr>Wingdings</vt:lpstr>
      <vt:lpstr>Thème Office</vt:lpstr>
      <vt:lpstr>ROBOT EXPLORATEUR</vt:lpstr>
      <vt:lpstr>NOTRE ÉQUIPE</vt:lpstr>
      <vt:lpstr>TABLE DES MATIERES</vt:lpstr>
      <vt:lpstr>LE SUJET</vt:lpstr>
      <vt:lpstr>TRAVAIL EFFECTUE</vt:lpstr>
      <vt:lpstr>CONTRAINTES MATERIELLES</vt:lpstr>
      <vt:lpstr>CREATION /ADAPTATION</vt:lpstr>
      <vt:lpstr>Présentation PowerPoint</vt:lpstr>
      <vt:lpstr>TRAVAIL EFFECTUE</vt:lpstr>
      <vt:lpstr>Les composants</vt:lpstr>
      <vt:lpstr>Version 1</vt:lpstr>
      <vt:lpstr>VERSION 1</vt:lpstr>
      <vt:lpstr>VERSION 1</vt:lpstr>
      <vt:lpstr>VERSION 1</vt:lpstr>
      <vt:lpstr>Version 2</vt:lpstr>
      <vt:lpstr>VERSION 2</vt:lpstr>
      <vt:lpstr>VERSION 2</vt:lpstr>
      <vt:lpstr>VERSION 2</vt:lpstr>
      <vt:lpstr>RECEPTION DES DONNEES</vt:lpstr>
      <vt:lpstr>PERSPECTIVES</vt:lpstr>
      <vt:lpstr>Présentation PowerPoint</vt:lpstr>
      <vt:lpstr>CONCLUSION</vt:lpstr>
      <vt:lpstr>GESTION DE PROJET</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2019-06-11T11:18:46Z</dcterms:created>
  <dcterms:modified xsi:type="dcterms:W3CDTF">2019-06-14T08:00:25Z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2018-08-01T18:26:16.5139576Z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