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7"/>
  </p:notesMasterIdLst>
  <p:handoutMasterIdLst>
    <p:handoutMasterId r:id="rId28"/>
  </p:handoutMasterIdLst>
  <p:sldIdLst>
    <p:sldId id="256" r:id="rId2"/>
    <p:sldId id="273" r:id="rId3"/>
    <p:sldId id="257" r:id="rId4"/>
    <p:sldId id="258" r:id="rId5"/>
    <p:sldId id="283" r:id="rId6"/>
    <p:sldId id="259" r:id="rId7"/>
    <p:sldId id="260" r:id="rId8"/>
    <p:sldId id="290" r:id="rId9"/>
    <p:sldId id="284" r:id="rId10"/>
    <p:sldId id="261" r:id="rId11"/>
    <p:sldId id="265" r:id="rId12"/>
    <p:sldId id="286" r:id="rId13"/>
    <p:sldId id="294" r:id="rId14"/>
    <p:sldId id="295" r:id="rId15"/>
    <p:sldId id="285" r:id="rId16"/>
    <p:sldId id="291" r:id="rId17"/>
    <p:sldId id="292" r:id="rId18"/>
    <p:sldId id="293" r:id="rId19"/>
    <p:sldId id="296" r:id="rId20"/>
    <p:sldId id="267" r:id="rId21"/>
    <p:sldId id="288" r:id="rId22"/>
    <p:sldId id="289" r:id="rId23"/>
    <p:sldId id="276" r:id="rId24"/>
    <p:sldId id="277" r:id="rId25"/>
    <p:sldId id="272" r:id="rId2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ie Chloé" id="{BD40E9FC-C3DA-4FDD-9DD9-F6AAC42065E6}">
          <p14:sldIdLst>
            <p14:sldId id="256"/>
            <p14:sldId id="273"/>
            <p14:sldId id="257"/>
            <p14:sldId id="258"/>
          </p14:sldIdLst>
        </p14:section>
        <p14:section name="Partie Pierre" id="{04D1DBAE-CF60-4A4D-97BE-5669874D228C}">
          <p14:sldIdLst>
            <p14:sldId id="283"/>
            <p14:sldId id="259"/>
            <p14:sldId id="260"/>
            <p14:sldId id="290"/>
            <p14:sldId id="284"/>
            <p14:sldId id="261"/>
            <p14:sldId id="265"/>
            <p14:sldId id="286"/>
            <p14:sldId id="294"/>
            <p14:sldId id="295"/>
          </p14:sldIdLst>
        </p14:section>
        <p14:section name="Partie Yacine" id="{4AFAB4D8-2CA3-464C-9E24-B99F37584AAC}">
          <p14:sldIdLst>
            <p14:sldId id="285"/>
            <p14:sldId id="291"/>
            <p14:sldId id="292"/>
            <p14:sldId id="293"/>
            <p14:sldId id="296"/>
            <p14:sldId id="267"/>
          </p14:sldIdLst>
        </p14:section>
        <p14:section name="Partie Chloé" id="{EB8F94D2-7015-4645-8900-E646BE77F27E}">
          <p14:sldIdLst>
            <p14:sldId id="288"/>
            <p14:sldId id="289"/>
            <p14:sldId id="276"/>
            <p14:sldId id="277"/>
            <p14:sldId id="2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9E9"/>
    <a:srgbClr val="004448"/>
    <a:srgbClr val="059C9D"/>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33" autoAdjust="0"/>
    <p:restoredTop sz="64757" autoAdjust="0"/>
  </p:normalViewPr>
  <p:slideViewPr>
    <p:cSldViewPr snapToGrid="0" showGuides="1">
      <p:cViewPr varScale="1">
        <p:scale>
          <a:sx n="56" d="100"/>
          <a:sy n="56" d="100"/>
        </p:scale>
        <p:origin x="1536" y="38"/>
      </p:cViewPr>
      <p:guideLst>
        <p:guide orient="horz" pos="2160"/>
        <p:guide pos="3840"/>
        <p:guide orient="horz" pos="3113"/>
      </p:guideLst>
    </p:cSldViewPr>
  </p:slideViewPr>
  <p:notesTextViewPr>
    <p:cViewPr>
      <p:scale>
        <a:sx n="200" d="100"/>
        <a:sy n="200" d="100"/>
      </p:scale>
      <p:origin x="0" y="0"/>
    </p:cViewPr>
  </p:notesTextViewPr>
  <p:sorterViewPr>
    <p:cViewPr>
      <p:scale>
        <a:sx n="66" d="100"/>
        <a:sy n="66" d="100"/>
      </p:scale>
      <p:origin x="0" y="0"/>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3B31BD3-0DB0-41FA-BAFB-BC4FDC1A4773}" type="datetime1">
              <a:rPr lang="fr-FR" smtClean="0"/>
              <a:t>18/06/2019</a:t>
            </a:fld>
            <a:endParaRPr lang="fr-FR" dirty="0"/>
          </a:p>
        </p:txBody>
      </p:sp>
      <p:sp>
        <p:nvSpPr>
          <p:cNvPr id="4" name="Espace réservé du pied de page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a:t>/19</a:t>
            </a:r>
            <a:endParaRPr lang="fr-FR" dirty="0"/>
          </a:p>
        </p:txBody>
      </p:sp>
      <p:sp>
        <p:nvSpPr>
          <p:cNvPr id="5" name="Espace réservé du numéro de diapositive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fr-FR" smtClean="0"/>
              <a:t>‹N°›</a:t>
            </a:fld>
            <a:endParaRPr lang="fr-FR"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525DF-D0FD-4E68-A390-A3ED3C2AB853}" type="datetime1">
              <a:rPr lang="fr-FR" smtClean="0"/>
              <a:pPr/>
              <a:t>17/06/2019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noProof="0"/>
              <a:t>/19</a:t>
            </a:r>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fr-FR" noProof="0" smtClean="0"/>
              <a:t>‹N°›</a:t>
            </a:fld>
            <a:endParaRPr lang="fr-FR"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rive.google.com/open?id=1KaYvbsnJH1nLz_G5G_DL3mjqdzW1SO3_"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rive.google.com/open?id=1zaU3x7JIWjptBALn8Vb3FeU2IyW26otV"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a:t>
            </a:fld>
            <a:endParaRPr lang="fr-FR" dirty="0"/>
          </a:p>
        </p:txBody>
      </p:sp>
      <p:sp>
        <p:nvSpPr>
          <p:cNvPr id="5" name="Espace réservé du pied de page 4">
            <a:extLst>
              <a:ext uri="{FF2B5EF4-FFF2-40B4-BE49-F238E27FC236}">
                <a16:creationId xmlns:a16="http://schemas.microsoft.com/office/drawing/2014/main" id="{A39F797B-D8C9-48EF-BB93-08A237C4879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848339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les capteurs on tests qu’il détecte bien un obstacle en renvoyant la distance entre celui-ci et le robot</a:t>
            </a:r>
          </a:p>
          <a:p>
            <a:pPr rtl="0"/>
            <a:endParaRPr lang="fr-FR" dirty="0"/>
          </a:p>
          <a:p>
            <a:pPr rtl="0"/>
            <a:r>
              <a:rPr lang="fr-FR" dirty="0"/>
              <a:t>Les moteurs on vérifie que ils se lancent …. </a:t>
            </a:r>
            <a:r>
              <a:rPr lang="fr-FR" dirty="0" err="1"/>
              <a:t>Detailler</a:t>
            </a:r>
            <a:r>
              <a:rPr lang="fr-FR" dirty="0"/>
              <a:t> !!</a:t>
            </a:r>
          </a:p>
          <a:p>
            <a:pPr rtl="0"/>
            <a:endParaRPr lang="fr-FR" dirty="0"/>
          </a:p>
          <a:p>
            <a:pPr rtl="0"/>
            <a:r>
              <a:rPr lang="fr-FR" dirty="0"/>
              <a:t>Les deux ensembles : </a:t>
            </a:r>
          </a:p>
          <a:p>
            <a:pPr rtl="0"/>
            <a:r>
              <a:rPr lang="fr-FR" dirty="0"/>
              <a:t>	 problème :  Les moteurs ne fonctionnaient plus au branchement des capteurs</a:t>
            </a:r>
          </a:p>
          <a:p>
            <a:pPr rtl="0"/>
            <a:r>
              <a:rPr lang="fr-FR" dirty="0"/>
              <a:t>	Solution : on a découvert que certain pin de la carte Arduino étaient en fait des pin </a:t>
            </a:r>
            <a:r>
              <a:rPr lang="fr-FR" sz="1200" kern="1200" dirty="0">
                <a:solidFill>
                  <a:schemeClr val="tx1"/>
                </a:solidFill>
                <a:effectLst/>
                <a:latin typeface="+mn-lt"/>
                <a:ea typeface="+mn-ea"/>
                <a:cs typeface="+mn-cs"/>
              </a:rPr>
              <a:t>PWM (Pulse </a:t>
            </a:r>
            <a:r>
              <a:rPr lang="fr-FR" sz="1200" kern="1200" dirty="0" err="1">
                <a:solidFill>
                  <a:schemeClr val="tx1"/>
                </a:solidFill>
                <a:effectLst/>
                <a:latin typeface="+mn-lt"/>
                <a:ea typeface="+mn-ea"/>
                <a:cs typeface="+mn-cs"/>
              </a:rPr>
              <a:t>Width</a:t>
            </a:r>
            <a:r>
              <a:rPr lang="fr-FR" sz="1200" kern="1200" dirty="0">
                <a:solidFill>
                  <a:schemeClr val="tx1"/>
                </a:solidFill>
                <a:effectLst/>
                <a:latin typeface="+mn-lt"/>
                <a:ea typeface="+mn-ea"/>
                <a:cs typeface="+mn-cs"/>
              </a:rPr>
              <a:t> Modulation) qui permettent de moduler la </a:t>
            </a:r>
            <a:r>
              <a:rPr lang="fr-FR" sz="1200" kern="1200" dirty="0" err="1">
                <a:solidFill>
                  <a:schemeClr val="tx1"/>
                </a:solidFill>
                <a:effectLst/>
                <a:latin typeface="+mn-lt"/>
                <a:ea typeface="+mn-ea"/>
                <a:cs typeface="+mn-cs"/>
              </a:rPr>
              <a:t>frequence</a:t>
            </a:r>
            <a:r>
              <a:rPr lang="fr-FR" sz="1200" kern="1200" dirty="0">
                <a:solidFill>
                  <a:schemeClr val="tx1"/>
                </a:solidFill>
                <a:effectLst/>
                <a:latin typeface="+mn-lt"/>
                <a:ea typeface="+mn-ea"/>
                <a:cs typeface="+mn-cs"/>
              </a:rPr>
              <a:t> et posaient </a:t>
            </a:r>
            <a:r>
              <a:rPr lang="fr-FR" sz="1200" kern="1200" dirty="0" err="1">
                <a:solidFill>
                  <a:schemeClr val="tx1"/>
                </a:solidFill>
                <a:effectLst/>
                <a:latin typeface="+mn-lt"/>
                <a:ea typeface="+mn-ea"/>
                <a:cs typeface="+mn-cs"/>
              </a:rPr>
              <a:t>probleme</a:t>
            </a:r>
            <a:r>
              <a:rPr lang="fr-FR" sz="1200" kern="1200" dirty="0">
                <a:solidFill>
                  <a:schemeClr val="tx1"/>
                </a:solidFill>
                <a:effectLst/>
                <a:latin typeface="+mn-lt"/>
                <a:ea typeface="+mn-ea"/>
                <a:cs typeface="+mn-cs"/>
              </a:rPr>
              <a:t> dans notre cas</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10</a:t>
            </a:fld>
            <a:endParaRPr lang="fr-FR" dirty="0"/>
          </a:p>
        </p:txBody>
      </p:sp>
      <p:sp>
        <p:nvSpPr>
          <p:cNvPr id="5" name="Espace réservé du pied de page 4">
            <a:extLst>
              <a:ext uri="{FF2B5EF4-FFF2-40B4-BE49-F238E27FC236}">
                <a16:creationId xmlns:a16="http://schemas.microsoft.com/office/drawing/2014/main" id="{5EB6F221-0AD1-4A28-947A-86031431D23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0568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version le robot avance </a:t>
            </a:r>
            <a:r>
              <a:rPr lang="fr-FR" dirty="0" err="1"/>
              <a:t>evite</a:t>
            </a:r>
            <a:r>
              <a:rPr lang="fr-FR" dirty="0"/>
              <a:t> les obstacles et cherche a les longer</a:t>
            </a:r>
          </a:p>
          <a:p>
            <a:pPr rtl="0"/>
            <a:endParaRPr lang="fr-FR" dirty="0"/>
          </a:p>
          <a:p>
            <a:pPr rtl="0"/>
            <a:endParaRPr lang="fr-FR" dirty="0"/>
          </a:p>
          <a:p>
            <a:pPr rtl="0"/>
            <a:r>
              <a:rPr lang="fr-FR" dirty="0">
                <a:hlinkClick r:id="rId3"/>
              </a:rPr>
              <a:t>https://drive.google.com/open?id=1KaYvbsnJH1nLz_G5G_DL3mjqdzW1SO3_</a:t>
            </a:r>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11</a:t>
            </a:fld>
            <a:endParaRPr lang="fr-FR" dirty="0"/>
          </a:p>
        </p:txBody>
      </p:sp>
      <p:sp>
        <p:nvSpPr>
          <p:cNvPr id="5" name="Espace réservé du pied de page 4">
            <a:extLst>
              <a:ext uri="{FF2B5EF4-FFF2-40B4-BE49-F238E27FC236}">
                <a16:creationId xmlns:a16="http://schemas.microsoft.com/office/drawing/2014/main" id="{F5A0CE92-3E26-4D8D-9326-2CD33176BC8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00459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12</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695209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13</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924114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PROBLEMES : </a:t>
            </a:r>
          </a:p>
          <a:p>
            <a:pPr rtl="0"/>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Quand il Cherche à longer un obstacle de gauche ou droite , le robot tourne vers celui-ci pour le rejoindre donc l’obstacle sera </a:t>
            </a:r>
            <a:r>
              <a:rPr lang="fr-FR" sz="1200" dirty="0" err="1">
                <a:solidFill>
                  <a:schemeClr val="bg2"/>
                </a:solidFill>
              </a:rPr>
              <a:t>desormais</a:t>
            </a:r>
            <a:r>
              <a:rPr lang="fr-FR" sz="1200" dirty="0">
                <a:solidFill>
                  <a:schemeClr val="bg2"/>
                </a:solidFill>
              </a:rPr>
              <a:t> devant lui mais  1 fois sur 3 ne va pas détecter l’obstacle si il est devant lui;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Aussi la marche </a:t>
            </a:r>
            <a:r>
              <a:rPr lang="fr-FR" sz="1200" dirty="0" err="1">
                <a:solidFill>
                  <a:schemeClr val="bg2"/>
                </a:solidFill>
              </a:rPr>
              <a:t>arriere</a:t>
            </a:r>
            <a:r>
              <a:rPr lang="fr-FR" sz="1200" dirty="0">
                <a:solidFill>
                  <a:schemeClr val="bg2"/>
                </a:solidFill>
              </a:rPr>
              <a:t> n’est pas maitrisé de part l’absence de capteur </a:t>
            </a:r>
            <a:r>
              <a:rPr lang="fr-FR" sz="1200" dirty="0" err="1">
                <a:solidFill>
                  <a:schemeClr val="bg2"/>
                </a:solidFill>
              </a:rPr>
              <a:t>arieree</a:t>
            </a:r>
            <a:endParaRPr lang="fr-FR" sz="1200"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Et il ne tourne pas sur lui-même , il faut tenir compte de sa taille + une marge (pour tourner il bloque une roue et avance celle inverse à la direction voulue)</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14</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69257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2ème version le robot avance fait demi tour évite les obstacle et peut ajuster sa trajectoire</a:t>
            </a:r>
          </a:p>
          <a:p>
            <a:pPr rtl="0"/>
            <a:endParaRPr lang="fr-FR" dirty="0"/>
          </a:p>
          <a:p>
            <a:pPr rtl="0"/>
            <a:endParaRPr lang="fr-FR" dirty="0"/>
          </a:p>
          <a:p>
            <a:pPr rtl="0"/>
            <a:r>
              <a:rPr lang="fr-FR" dirty="0">
                <a:hlinkClick r:id="rId3"/>
              </a:rPr>
              <a:t>https://drive.google.com/open?id=1zaU3x7JIWjptBALn8Vb3FeU2IyW26otV</a:t>
            </a:r>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15</a:t>
            </a:fld>
            <a:endParaRPr lang="fr-FR" dirty="0"/>
          </a:p>
        </p:txBody>
      </p:sp>
      <p:sp>
        <p:nvSpPr>
          <p:cNvPr id="5" name="Espace réservé du pied de page 4">
            <a:extLst>
              <a:ext uri="{FF2B5EF4-FFF2-40B4-BE49-F238E27FC236}">
                <a16:creationId xmlns:a16="http://schemas.microsoft.com/office/drawing/2014/main" id="{D76EEE50-8BFB-46F5-8C8C-2B680654FCAD}"/>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822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Nous avons décider de refaire l’algorithme afin d’éviter de suivre un obstacle. Il fonctionne de la manière suivante </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16</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082354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Si il y a un obstacle à l’avant alors le robot s’arrête, regarde ou il peut tourner ou faire demi tour. Sinon il ajuste sa trajectoire tout en avançant. </a:t>
            </a:r>
          </a:p>
          <a:p>
            <a:pPr rtl="0"/>
            <a:r>
              <a:rPr lang="fr-FR" dirty="0"/>
              <a:t>Contrairement à l’autre version, le robot peut faire demi-tour et tourner sur place sans vrmt faire attention a sa taille ( tourne une roue vers l’avant et l’autre vers l’arrière)</a:t>
            </a:r>
          </a:p>
          <a:p>
            <a:pPr rtl="0"/>
            <a:r>
              <a:rPr lang="fr-FR" dirty="0"/>
              <a:t>Il ajuste sa trajectoire ce qui lui évite le risque de collision avec l’obstacle comme nous l’avons constaté avec notre première version.</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17</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194441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Le problème restant est toujours celui de la marche arrière n’ayant pas de capteur à l’arrière nous pouvons toujours pas bien la maîtriser.</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18</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2472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sz="1200" b="0" i="0" kern="1200" dirty="0">
                <a:solidFill>
                  <a:schemeClr val="tx1"/>
                </a:solidFill>
                <a:effectLst/>
                <a:latin typeface="+mn-lt"/>
                <a:ea typeface="+mn-ea"/>
                <a:cs typeface="+mn-cs"/>
              </a:rPr>
              <a:t>Pour l’envoie de données, nous avons utiliser le module WIFI ESP8266.</a:t>
            </a:r>
          </a:p>
          <a:p>
            <a:pPr rtl="0"/>
            <a:r>
              <a:rPr lang="fr-FR" sz="1200" b="0" i="0" kern="1200" dirty="0">
                <a:solidFill>
                  <a:schemeClr val="tx1"/>
                </a:solidFill>
                <a:effectLst/>
                <a:latin typeface="+mn-lt"/>
                <a:ea typeface="+mn-ea"/>
                <a:cs typeface="+mn-cs"/>
              </a:rPr>
              <a:t>L’utilisation d’un module wifi est intéressante si nous souhaitons envoyer les données à un serveur afin de les traiter en direct comme dans notre cas pour la cartographie. Dans notre cas l’envoie de données par requête HTTP peut nous permettre d’envoyer les données sur un serveur </a:t>
            </a:r>
            <a:r>
              <a:rPr lang="fr-FR" sz="1200" b="0" i="0" kern="1200" dirty="0" err="1">
                <a:solidFill>
                  <a:schemeClr val="tx1"/>
                </a:solidFill>
                <a:effectLst/>
                <a:latin typeface="+mn-lt"/>
                <a:ea typeface="+mn-ea"/>
                <a:cs typeface="+mn-cs"/>
              </a:rPr>
              <a:t>spring</a:t>
            </a:r>
            <a:r>
              <a:rPr lang="fr-FR" sz="1200" b="0" i="0" kern="1200" dirty="0">
                <a:solidFill>
                  <a:schemeClr val="tx1"/>
                </a:solidFill>
                <a:effectLst/>
                <a:latin typeface="+mn-lt"/>
                <a:ea typeface="+mn-ea"/>
                <a:cs typeface="+mn-cs"/>
              </a:rPr>
              <a:t>. </a:t>
            </a:r>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19</a:t>
            </a:fld>
            <a:endParaRPr lang="fr-FR" dirty="0"/>
          </a:p>
        </p:txBody>
      </p:sp>
      <p:sp>
        <p:nvSpPr>
          <p:cNvPr id="5" name="Espace réservé du pied de page 4">
            <a:extLst>
              <a:ext uri="{FF2B5EF4-FFF2-40B4-BE49-F238E27FC236}">
                <a16:creationId xmlns:a16="http://schemas.microsoft.com/office/drawing/2014/main" id="{5EB6F221-0AD1-4A28-947A-86031431D23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077120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Notre groupe composé de Yacine Pierre et moi-même avons choisi de travailler sur le sujet de robot explorateur proposé par Mme </a:t>
            </a:r>
            <a:r>
              <a:rPr lang="fr-FR" dirty="0" err="1"/>
              <a:t>pelleau</a:t>
            </a:r>
            <a:r>
              <a:rPr lang="fr-FR" dirty="0"/>
              <a:t> et Mr </a:t>
            </a:r>
            <a:r>
              <a:rPr lang="fr-FR" dirty="0" err="1"/>
              <a:t>formenti</a:t>
            </a:r>
            <a:r>
              <a:rPr lang="fr-FR" dirty="0"/>
              <a:t>. </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a:t>
            </a:fld>
            <a:endParaRPr lang="fr-FR" dirty="0"/>
          </a:p>
        </p:txBody>
      </p:sp>
      <p:sp>
        <p:nvSpPr>
          <p:cNvPr id="5" name="Espace réservé du pied de page 4">
            <a:extLst>
              <a:ext uri="{FF2B5EF4-FFF2-40B4-BE49-F238E27FC236}">
                <a16:creationId xmlns:a16="http://schemas.microsoft.com/office/drawing/2014/main" id="{68172E70-5DCB-490B-A2E9-13D3BAAFCE4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4008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Cependant de notre côté malgré les différents tutoriels existant le résultat à ce niveau est toujours le même pour nous, l’IDE ne détecte pas le module wifi à travers la carte Arduino.</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mais nous nous rendons compte qu’au moment de l’utilisation des commandes AT sur le module ce dernier les reçoies mais ne les traites pas. </a:t>
            </a:r>
            <a:r>
              <a:rPr lang="fr-FR" dirty="0"/>
              <a:t>-En langage courant, c'est le composant utilisé pour faire la liaison entre l'ordinateur et le </a:t>
            </a:r>
            <a:r>
              <a:rPr lang="fr-FR" u="none" dirty="0">
                <a:solidFill>
                  <a:schemeClr val="bg1"/>
                </a:solidFill>
              </a:rPr>
              <a:t>port série. </a:t>
            </a:r>
            <a:r>
              <a:rPr lang="fr-FR" sz="1200" kern="1200" dirty="0">
                <a:solidFill>
                  <a:schemeClr val="tx1"/>
                </a:solidFill>
                <a:effectLst/>
                <a:latin typeface="+mn-lt"/>
                <a:ea typeface="+mn-ea"/>
                <a:cs typeface="+mn-cs"/>
              </a:rPr>
              <a:t>Avoir un module UART peut aussi nous permettre d'envoyer directement les </a:t>
            </a:r>
            <a:r>
              <a:rPr lang="fr-FR" sz="1200" kern="1200" dirty="0" err="1">
                <a:solidFill>
                  <a:schemeClr val="tx1"/>
                </a:solidFill>
                <a:effectLst/>
                <a:latin typeface="+mn-lt"/>
                <a:ea typeface="+mn-ea"/>
                <a:cs typeface="+mn-cs"/>
              </a:rPr>
              <a:t>firmwares</a:t>
            </a:r>
            <a:r>
              <a:rPr lang="fr-FR" sz="1200" kern="1200" dirty="0">
                <a:solidFill>
                  <a:schemeClr val="tx1"/>
                </a:solidFill>
                <a:effectLst/>
                <a:latin typeface="+mn-lt"/>
                <a:ea typeface="+mn-ea"/>
                <a:cs typeface="+mn-cs"/>
              </a:rPr>
              <a:t> souhaités sur le module WIFI.</a:t>
            </a:r>
          </a:p>
          <a:p>
            <a:pPr rtl="0"/>
            <a:endParaRPr lang="fr-FR" u="none" dirty="0">
              <a:solidFill>
                <a:schemeClr val="bg1"/>
              </a:solidFill>
            </a:endParaRP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20</a:t>
            </a:fld>
            <a:endParaRPr lang="fr-FR" dirty="0"/>
          </a:p>
        </p:txBody>
      </p:sp>
      <p:sp>
        <p:nvSpPr>
          <p:cNvPr id="5" name="Espace réservé du pied de page 4">
            <a:extLst>
              <a:ext uri="{FF2B5EF4-FFF2-40B4-BE49-F238E27FC236}">
                <a16:creationId xmlns:a16="http://schemas.microsoft.com/office/drawing/2014/main" id="{C38F0F40-5BAA-40AD-9E60-197699B73FE6}"/>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747022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Donc comme je l’expliquais au début de la présentation je vais détailler un plus le fonctionnement l’algorithme de slam donc algo que l’on pourrait éventuellement implémenter sur ce robot.</a:t>
            </a:r>
          </a:p>
          <a:p>
            <a:r>
              <a:rPr lang="fr-FR" dirty="0"/>
              <a:t>Comme tout les algorithmes que se basent sur des données réels on doit prendre en compte l’environnement (sols glissants….) Et si on en tient pas compte évident les résultats seront erronés .  LA SOLUTION :</a:t>
            </a:r>
          </a:p>
          <a:p>
            <a:endParaRPr lang="fr-FR" dirty="0"/>
          </a:p>
        </p:txBody>
      </p:sp>
      <p:sp>
        <p:nvSpPr>
          <p:cNvPr id="4" name="Espace réservé du numéro de diapositive 3"/>
          <p:cNvSpPr>
            <a:spLocks noGrp="1"/>
          </p:cNvSpPr>
          <p:nvPr>
            <p:ph type="sldNum" sz="quarter" idx="5"/>
          </p:nvPr>
        </p:nvSpPr>
        <p:spPr/>
        <p:txBody>
          <a:bodyPr/>
          <a:lstStyle/>
          <a:p>
            <a:pPr rtl="0"/>
            <a:fld id="{6FC40A10-6036-4879-816D-55C01FC94846}" type="slidenum">
              <a:rPr lang="fr-FR" noProof="0" smtClean="0"/>
              <a:t>21</a:t>
            </a:fld>
            <a:endParaRPr lang="fr-FR" noProof="0" dirty="0"/>
          </a:p>
        </p:txBody>
      </p:sp>
      <p:sp>
        <p:nvSpPr>
          <p:cNvPr id="5" name="Espace réservé du pied de page 4">
            <a:extLst>
              <a:ext uri="{FF2B5EF4-FFF2-40B4-BE49-F238E27FC236}">
                <a16:creationId xmlns:a16="http://schemas.microsoft.com/office/drawing/2014/main" id="{F5E479C5-B3DD-4936-A1DB-7CA076E1B39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20887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Filtrage par fusion de capteurs donc l’idées c’est de récupérer les données brutes (donc par rapport a ce qu’on a commencer a mettre en place ce sera les </a:t>
            </a:r>
            <a:r>
              <a:rPr lang="fr-FR" dirty="0" err="1"/>
              <a:t>donnees</a:t>
            </a:r>
            <a:r>
              <a:rPr lang="fr-FR" dirty="0"/>
              <a:t> envoyées via wifi)</a:t>
            </a:r>
          </a:p>
          <a:p>
            <a:r>
              <a:rPr lang="fr-FR" dirty="0"/>
              <a:t>Et on va avec des calculs d’incertitudes etc.. Je rentre pas dans les détails; prévoir une supposée position par rapport à  ces données et a la position actuelle … boucle perception </a:t>
            </a:r>
            <a:r>
              <a:rPr lang="fr-FR" dirty="0" err="1"/>
              <a:t>decision</a:t>
            </a:r>
            <a:r>
              <a:rPr lang="fr-FR" dirty="0"/>
              <a:t> action et l’avantage c’est notamment que l’on a pas besoin de connaitre toute la carte au début. Il va la construire en temps réelle. </a:t>
            </a:r>
          </a:p>
        </p:txBody>
      </p:sp>
      <p:sp>
        <p:nvSpPr>
          <p:cNvPr id="4" name="Espace réservé du pied de page 3"/>
          <p:cNvSpPr>
            <a:spLocks noGrp="1"/>
          </p:cNvSpPr>
          <p:nvPr>
            <p:ph type="ftr" sz="quarter" idx="4"/>
          </p:nvPr>
        </p:nvSpPr>
        <p:spPr/>
        <p:txBody>
          <a:bodyPr/>
          <a:lstStyle/>
          <a:p>
            <a:pPr rtl="0"/>
            <a:r>
              <a:rPr lang="fr-FR" noProof="0"/>
              <a:t>/19</a:t>
            </a:r>
            <a:endParaRPr lang="fr-FR" noProof="0" dirty="0"/>
          </a:p>
        </p:txBody>
      </p:sp>
      <p:sp>
        <p:nvSpPr>
          <p:cNvPr id="5" name="Espace réservé du numéro de diapositive 4"/>
          <p:cNvSpPr>
            <a:spLocks noGrp="1"/>
          </p:cNvSpPr>
          <p:nvPr>
            <p:ph type="sldNum" sz="quarter" idx="5"/>
          </p:nvPr>
        </p:nvSpPr>
        <p:spPr/>
        <p:txBody>
          <a:bodyPr/>
          <a:lstStyle/>
          <a:p>
            <a:pPr rtl="0"/>
            <a:fld id="{6FC40A10-6036-4879-816D-55C01FC94846}" type="slidenum">
              <a:rPr lang="fr-FR" noProof="0" smtClean="0"/>
              <a:t>22</a:t>
            </a:fld>
            <a:endParaRPr lang="fr-FR" noProof="0" dirty="0"/>
          </a:p>
        </p:txBody>
      </p:sp>
    </p:spTree>
    <p:extLst>
      <p:ext uri="{BB962C8B-B14F-4D97-AF65-F5344CB8AC3E}">
        <p14:creationId xmlns:p14="http://schemas.microsoft.com/office/powerpoint/2010/main" val="2334472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conclure on a un robot détecteur d’obstacle fonctionnel après on a eu quelques mauvaises surprises au niveau des </a:t>
            </a:r>
            <a:r>
              <a:rPr lang="fr-FR" dirty="0" err="1"/>
              <a:t>implementations</a:t>
            </a:r>
            <a:r>
              <a:rPr lang="fr-FR" dirty="0"/>
              <a:t> on bien vu la différence entre la théorie et la pratique sans laquelle certaines fonctionnalités aurait pu être approfondies. </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23</a:t>
            </a:fld>
            <a:endParaRPr lang="fr-FR" dirty="0"/>
          </a:p>
        </p:txBody>
      </p:sp>
      <p:sp>
        <p:nvSpPr>
          <p:cNvPr id="5" name="Espace réservé du pied de page 4">
            <a:extLst>
              <a:ext uri="{FF2B5EF4-FFF2-40B4-BE49-F238E27FC236}">
                <a16:creationId xmlns:a16="http://schemas.microsoft.com/office/drawing/2014/main" id="{20D12160-4A72-41F4-8954-BE842BD78AC8}"/>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916594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24</a:t>
            </a:fld>
            <a:endParaRPr lang="fr-FR" dirty="0"/>
          </a:p>
        </p:txBody>
      </p:sp>
      <p:sp>
        <p:nvSpPr>
          <p:cNvPr id="5" name="Espace réservé du pied de page 4">
            <a:extLst>
              <a:ext uri="{FF2B5EF4-FFF2-40B4-BE49-F238E27FC236}">
                <a16:creationId xmlns:a16="http://schemas.microsoft.com/office/drawing/2014/main" id="{5D2CC7CF-BCB2-4EF1-B7F8-A9E5FC9567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532488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25</a:t>
            </a:fld>
            <a:endParaRPr lang="fr-FR" dirty="0"/>
          </a:p>
        </p:txBody>
      </p:sp>
      <p:sp>
        <p:nvSpPr>
          <p:cNvPr id="5" name="Espace réservé du pied de page 4">
            <a:extLst>
              <a:ext uri="{FF2B5EF4-FFF2-40B4-BE49-F238E27FC236}">
                <a16:creationId xmlns:a16="http://schemas.microsoft.com/office/drawing/2014/main" id="{53BC89CF-CCB3-4B2C-9A29-91710ABBFBC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724828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présentation on va définir plus concrètement en quoi consistait le projet et par la suite Pierre et Yacine vont faire un tour d’horizon du travail effectué au niveau hardware et software et on terminera sur les notions de cartographie et localisation simultanée sur lesquelles on  a commencé à travailler</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3</a:t>
            </a:fld>
            <a:endParaRPr lang="fr-FR" dirty="0"/>
          </a:p>
        </p:txBody>
      </p:sp>
      <p:sp>
        <p:nvSpPr>
          <p:cNvPr id="5" name="Espace réservé du pied de page 4">
            <a:extLst>
              <a:ext uri="{FF2B5EF4-FFF2-40B4-BE49-F238E27FC236}">
                <a16:creationId xmlns:a16="http://schemas.microsoft.com/office/drawing/2014/main" id="{ED02216B-05B7-4415-878D-AC7670F2EBD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90181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L’objectif principal était d’implémenter une version de l’algorithme A* sur Arduino. Or une redéfinition du sujet a été effectuée sous les conseils de Mr </a:t>
            </a:r>
            <a:r>
              <a:rPr lang="fr-FR" sz="1200" kern="1200" dirty="0" err="1">
                <a:solidFill>
                  <a:schemeClr val="tx1"/>
                </a:solidFill>
                <a:effectLst/>
                <a:latin typeface="+mn-lt"/>
                <a:ea typeface="+mn-ea"/>
                <a:cs typeface="+mn-cs"/>
              </a:rPr>
              <a:t>malapert</a:t>
            </a:r>
            <a:r>
              <a:rPr lang="fr-FR" sz="1200" kern="1200" dirty="0">
                <a:solidFill>
                  <a:schemeClr val="tx1"/>
                </a:solidFill>
                <a:effectLst/>
                <a:latin typeface="+mn-lt"/>
                <a:ea typeface="+mn-ea"/>
                <a:cs typeface="+mn-cs"/>
              </a:rPr>
              <a:t> . Et on a donc  été amenés à créer un robot explorateur et commencer un travail sur la notion de cartographie et localisation simultanée. La cartographie et localisation simultanée c’est le fait que notre est capable de se repérer dans l’espace sans connaitre préalablement l’environnement. Tout va se faire en temps réel.</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4</a:t>
            </a:fld>
            <a:endParaRPr lang="fr-FR" dirty="0"/>
          </a:p>
        </p:txBody>
      </p:sp>
      <p:sp>
        <p:nvSpPr>
          <p:cNvPr id="5" name="Espace réservé du pied de page 4">
            <a:extLst>
              <a:ext uri="{FF2B5EF4-FFF2-40B4-BE49-F238E27FC236}">
                <a16:creationId xmlns:a16="http://schemas.microsoft.com/office/drawing/2014/main" id="{5898DEFA-546F-434A-9E91-42EDC43121A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78715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5</a:t>
            </a:fld>
            <a:endParaRPr lang="fr-FR" dirty="0"/>
          </a:p>
        </p:txBody>
      </p:sp>
      <p:sp>
        <p:nvSpPr>
          <p:cNvPr id="5" name="Espace réservé du pied de page 4">
            <a:extLst>
              <a:ext uri="{FF2B5EF4-FFF2-40B4-BE49-F238E27FC236}">
                <a16:creationId xmlns:a16="http://schemas.microsoft.com/office/drawing/2014/main" id="{1FA3096D-CAB7-44B5-85F4-4D9873428E80}"/>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8301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la réalisation de ce projet on a eu 3 grosses contraintes matérielle :</a:t>
            </a:r>
          </a:p>
          <a:p>
            <a:pPr rtl="0"/>
            <a:r>
              <a:rPr lang="fr-FR" dirty="0"/>
              <a:t>	utiliser un carte Arduino Leonardo</a:t>
            </a:r>
          </a:p>
          <a:p>
            <a:pPr rtl="0"/>
            <a:r>
              <a:rPr lang="fr-FR" dirty="0"/>
              <a:t>	le capteur ultrason HC SR 04</a:t>
            </a:r>
          </a:p>
          <a:p>
            <a:pPr rtl="0"/>
            <a:r>
              <a:rPr lang="fr-FR" dirty="0"/>
              <a:t>	un kit de base pour le châssis</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6</a:t>
            </a:fld>
            <a:endParaRPr lang="fr-FR" dirty="0"/>
          </a:p>
        </p:txBody>
      </p:sp>
      <p:sp>
        <p:nvSpPr>
          <p:cNvPr id="5" name="Espace réservé du pied de page 4">
            <a:extLst>
              <a:ext uri="{FF2B5EF4-FFF2-40B4-BE49-F238E27FC236}">
                <a16:creationId xmlns:a16="http://schemas.microsoft.com/office/drawing/2014/main" id="{215DE030-A020-48D9-97D8-BA58C2D05DE9}"/>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44241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La première étape fût de reproduire les pièces pour le châssis en les adaptant au nombres de capteurs et à la disposition voulu puisque que le </a:t>
            </a:r>
            <a:r>
              <a:rPr lang="fr-FR" dirty="0" err="1"/>
              <a:t>kkit</a:t>
            </a:r>
            <a:r>
              <a:rPr lang="fr-FR" dirty="0"/>
              <a:t> n’était </a:t>
            </a:r>
            <a:r>
              <a:rPr lang="fr-FR" dirty="0" err="1"/>
              <a:t>aps</a:t>
            </a:r>
            <a:r>
              <a:rPr lang="fr-FR" dirty="0"/>
              <a:t> adapté au matériel dont on disposait. C ’était une étape assez longue puisque que les mesures que l’on pouvais retranscrire sont mesuré à la main et pas précise du coup on a du redécouper certaine pièces à 3 reprises.</a:t>
            </a:r>
          </a:p>
          <a:p>
            <a:pPr rtl="0"/>
            <a:endParaRPr lang="fr-FR" dirty="0"/>
          </a:p>
          <a:p>
            <a:pPr rtl="0"/>
            <a:r>
              <a:rPr lang="fr-FR" dirty="0"/>
              <a:t>De plus le plexiglas utilisé pouvait varier d’un mm d’épaisseur ce qui nous inciter à réaliser 2 versions de certaines pièces. </a:t>
            </a:r>
          </a:p>
          <a:p>
            <a:pPr rtl="0"/>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7</a:t>
            </a:fld>
            <a:endParaRPr lang="fr-FR" dirty="0"/>
          </a:p>
        </p:txBody>
      </p:sp>
      <p:sp>
        <p:nvSpPr>
          <p:cNvPr id="5" name="Espace réservé du pied de page 4">
            <a:extLst>
              <a:ext uri="{FF2B5EF4-FFF2-40B4-BE49-F238E27FC236}">
                <a16:creationId xmlns:a16="http://schemas.microsoft.com/office/drawing/2014/main" id="{CA6B0130-9059-4ED7-841F-396F08C90E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47161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5600" b="1" dirty="0">
                <a:latin typeface="Arial Rounded MT Bold" panose="020F0704030504030204" pitchFamily="34" charset="0"/>
              </a:rPr>
              <a:t>Diapo Masquée </a:t>
            </a:r>
          </a:p>
        </p:txBody>
      </p:sp>
      <p:sp>
        <p:nvSpPr>
          <p:cNvPr id="4" name="Espace réservé du pied de page 3"/>
          <p:cNvSpPr>
            <a:spLocks noGrp="1"/>
          </p:cNvSpPr>
          <p:nvPr>
            <p:ph type="ftr" sz="quarter" idx="4"/>
          </p:nvPr>
        </p:nvSpPr>
        <p:spPr/>
        <p:txBody>
          <a:bodyPr/>
          <a:lstStyle/>
          <a:p>
            <a:pPr rtl="0"/>
            <a:r>
              <a:rPr lang="fr-FR" noProof="0"/>
              <a:t>/19</a:t>
            </a:r>
            <a:endParaRPr lang="fr-FR" noProof="0" dirty="0"/>
          </a:p>
        </p:txBody>
      </p:sp>
      <p:sp>
        <p:nvSpPr>
          <p:cNvPr id="5" name="Espace réservé du numéro de diapositive 4"/>
          <p:cNvSpPr>
            <a:spLocks noGrp="1"/>
          </p:cNvSpPr>
          <p:nvPr>
            <p:ph type="sldNum" sz="quarter" idx="5"/>
          </p:nvPr>
        </p:nvSpPr>
        <p:spPr/>
        <p:txBody>
          <a:bodyPr/>
          <a:lstStyle/>
          <a:p>
            <a:pPr rtl="0"/>
            <a:fld id="{6FC40A10-6036-4879-816D-55C01FC94846}" type="slidenum">
              <a:rPr lang="fr-FR" noProof="0" smtClean="0"/>
              <a:t>8</a:t>
            </a:fld>
            <a:endParaRPr lang="fr-FR" noProof="0" dirty="0"/>
          </a:p>
        </p:txBody>
      </p:sp>
    </p:spTree>
    <p:extLst>
      <p:ext uri="{BB962C8B-B14F-4D97-AF65-F5344CB8AC3E}">
        <p14:creationId xmlns:p14="http://schemas.microsoft.com/office/powerpoint/2010/main" val="2036760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9</a:t>
            </a:fld>
            <a:endParaRPr lang="fr-FR" dirty="0"/>
          </a:p>
        </p:txBody>
      </p:sp>
      <p:sp>
        <p:nvSpPr>
          <p:cNvPr id="5" name="Espace réservé du pied de page 4">
            <a:extLst>
              <a:ext uri="{FF2B5EF4-FFF2-40B4-BE49-F238E27FC236}">
                <a16:creationId xmlns:a16="http://schemas.microsoft.com/office/drawing/2014/main" id="{68B4C4DF-033B-4763-8234-F1A68F8E43E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08987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0" name="Espace réservé d’image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2070545" y="2253996"/>
            <a:ext cx="8144546" cy="100584"/>
            <a:chOff x="3631692" y="2253996"/>
            <a:chExt cx="8144546"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8028000"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11675654"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139397" y="5305363"/>
            <a:ext cx="3922537" cy="100584"/>
            <a:chOff x="3631690" y="2253996"/>
            <a:chExt cx="683249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67096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1028860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ison de nombr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rtlCol="0" anchor="b">
            <a:normAutofit/>
          </a:bodyPr>
          <a:lstStyle>
            <a:lvl1pPr algn="l">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Connecteur droit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12 345 €</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6" name="Espace réservé du texte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6 789 €</a:t>
            </a:r>
          </a:p>
        </p:txBody>
      </p:sp>
      <p:sp>
        <p:nvSpPr>
          <p:cNvPr id="27" name="Espace réservé du texte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8" name="Espace réservé du texte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de deux contenus avec des ce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e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Ovale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2" name="Ovale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7" name="Espace réservé du texte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25 €</a:t>
            </a:r>
          </a:p>
        </p:txBody>
      </p:sp>
      <p:sp>
        <p:nvSpPr>
          <p:cNvPr id="28" name="Espace réservé du texte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29" name="Espace réservé du texte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0" name="Espace réservé du texte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50 €</a:t>
            </a:r>
          </a:p>
        </p:txBody>
      </p:sp>
      <p:sp>
        <p:nvSpPr>
          <p:cNvPr id="31" name="Espace réservé du texte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2" name="Espace réservé du texte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3" name="Espace réservé du texte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100 €</a:t>
            </a:r>
          </a:p>
        </p:txBody>
      </p:sp>
      <p:sp>
        <p:nvSpPr>
          <p:cNvPr id="34" name="Espace réservé du texte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5" name="Espace réservé du texte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Contenus avec sous-titr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fr-FR" noProof="0" dirty="0"/>
              <a:t>CLIQUEZ POUR MODIFIER</a:t>
            </a:r>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Espace réservé d’image 11" descr="Quadrant logo des concurrents">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2</a:t>
            </a:r>
          </a:p>
          <a:p>
            <a:pPr rtl="0"/>
            <a:r>
              <a:rPr lang="fr-FR" noProof="0" dirty="0"/>
              <a:t>Logo</a:t>
            </a:r>
          </a:p>
        </p:txBody>
      </p:sp>
      <p:sp>
        <p:nvSpPr>
          <p:cNvPr id="22" name="Espace réservé d’image 11" descr="Quadrant logo des concurrents">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1</a:t>
            </a:r>
          </a:p>
          <a:p>
            <a:pPr rtl="0"/>
            <a:r>
              <a:rPr lang="fr-FR" noProof="0" dirty="0"/>
              <a:t>Logo</a:t>
            </a:r>
          </a:p>
        </p:txBody>
      </p:sp>
      <p:sp>
        <p:nvSpPr>
          <p:cNvPr id="25" name="Espace réservé d’image 11" descr="Quadrant logo des concurrents">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3</a:t>
            </a:r>
          </a:p>
          <a:p>
            <a:pPr rtl="0"/>
            <a:r>
              <a:rPr lang="fr-FR" noProof="0" dirty="0"/>
              <a:t>Logo</a:t>
            </a:r>
          </a:p>
        </p:txBody>
      </p:sp>
      <p:sp>
        <p:nvSpPr>
          <p:cNvPr id="26" name="Espace réservé d’image 11" descr="Quadrant logo des concurrents">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4</a:t>
            </a:r>
          </a:p>
          <a:p>
            <a:pPr rtl="0"/>
            <a:r>
              <a:rPr lang="fr-FR" noProof="0" dirty="0" err="1"/>
              <a:t>Logoя</a:t>
            </a:r>
            <a:endParaRPr lang="fr-FR" noProof="0" dirty="0"/>
          </a:p>
        </p:txBody>
      </p:sp>
      <p:sp>
        <p:nvSpPr>
          <p:cNvPr id="27" name="Espace réservé d’image 11" descr="Quadrant logo des concurrents">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5</a:t>
            </a:r>
          </a:p>
          <a:p>
            <a:pPr rtl="0"/>
            <a:r>
              <a:rPr lang="fr-FR" noProof="0" dirty="0"/>
              <a:t>Logo</a:t>
            </a:r>
          </a:p>
        </p:txBody>
      </p:sp>
      <p:sp>
        <p:nvSpPr>
          <p:cNvPr id="28" name="Espace réservé d’image 11" descr="Quadrant logo des concurrents">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6</a:t>
            </a:r>
          </a:p>
          <a:p>
            <a:pPr rtl="0"/>
            <a:r>
              <a:rPr lang="fr-FR" noProof="0" dirty="0"/>
              <a:t>Logo</a:t>
            </a:r>
          </a:p>
        </p:txBody>
      </p:sp>
      <p:sp>
        <p:nvSpPr>
          <p:cNvPr id="29" name="Espace réservé du texte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coûteux</a:t>
            </a:r>
          </a:p>
        </p:txBody>
      </p:sp>
      <p:sp>
        <p:nvSpPr>
          <p:cNvPr id="30" name="Espace réservé du texte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pratique</a:t>
            </a:r>
          </a:p>
        </p:txBody>
      </p:sp>
      <p:sp>
        <p:nvSpPr>
          <p:cNvPr id="31" name="Espace réservé du texte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pratique</a:t>
            </a:r>
          </a:p>
        </p:txBody>
      </p:sp>
      <p:sp>
        <p:nvSpPr>
          <p:cNvPr id="32" name="Espace réservé d’image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33" name="Espace réservé du texte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coûteux</a:t>
            </a:r>
          </a:p>
        </p:txBody>
      </p:sp>
      <p:grpSp>
        <p:nvGrpSpPr>
          <p:cNvPr id="4" name="Groupe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Connecteur droit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e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7" name="Groupe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Connecteur droit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e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position de contenu Section troi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97696"/>
            <a:ext cx="3566002" cy="100800"/>
            <a:chOff x="0" y="3240138"/>
            <a:chExt cx="3566002"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5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46520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22" name="Espace réservé du texte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23" name="Espace réservé du texte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cxnSp>
        <p:nvCxnSpPr>
          <p:cNvPr id="24" name="Connecteur droit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3" name="Espace réservé du texte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4" name="Espace réservé du texte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6" name="Espace réservé du texte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7" name="Espace réservé du texte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position de contenu tableau et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Espace réservé du contenu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2" name="Espace réservé du contenu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avec contenu chronolog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rtlCol="0" anchor="b">
            <a:normAutofit/>
          </a:bodyPr>
          <a:lstStyle>
            <a:lvl1pPr algn="r">
              <a:defRPr sz="3600"/>
            </a:lvl1pPr>
          </a:lstStyle>
          <a:p>
            <a:pPr rtl="0"/>
            <a:r>
              <a:rPr lang="fr-FR" noProof="0" dirty="0"/>
              <a:t>CHRONOLOGIE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822324" y="1375202"/>
            <a:ext cx="3369677" cy="100800"/>
            <a:chOff x="2543668" y="3240138"/>
            <a:chExt cx="171785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2543668" y="3290538"/>
              <a:ext cx="169043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4" name="Connecteur droit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e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9" name="Ovale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0" name="Ovale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1" name="Ovale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2" name="Espace réservé du texte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3" name="Espace réservé du texte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0" name="Espace réservé du texte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1" name="Espace réservé du texte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2" name="Espace réservé du texte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position du tablea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598737"/>
            <a:ext cx="4007351" cy="100800"/>
            <a:chOff x="-1228304" y="3240138"/>
            <a:chExt cx="4007351"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9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67824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au titre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rtlCol="0" anchor="ctr" anchorCtr="0">
            <a:normAutofit/>
          </a:bodyPr>
          <a:lstStyle>
            <a:lvl1pPr marL="0" indent="0" algn="ctr">
              <a:buNone/>
              <a:defRPr sz="2000"/>
            </a:lvl1pPr>
          </a:lstStyle>
          <a:p>
            <a:pPr rtl="0"/>
            <a:r>
              <a:rPr lang="fr-FR" noProof="0"/>
              <a:t>Cliquez sur l'icône pour ajouter un tableau</a:t>
            </a:r>
            <a:endParaRPr lang="fr-FR"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position de contenu équip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2696595" cy="100800"/>
            <a:chOff x="0" y="3240138"/>
            <a:chExt cx="2696595"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26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595795"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9" name="Espace réservé d’image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5" name="Espace réservé d’image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6" name="Espace réservé d’image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7" name="Espace réservé du texte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1" name="Espace réservé du texte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2" name="Espace réservé du texte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9" name="Espace réservé du texte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32" name="Connecteur droit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positive de contenu d’équip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435854" y="1375202"/>
            <a:ext cx="6756147" cy="100800"/>
            <a:chOff x="-783905" y="3240138"/>
            <a:chExt cx="4218305"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783905" y="3290538"/>
              <a:ext cx="416790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3" name="Espace réservé d’image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23" name="Connecteur droit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Espace réservé du texte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7" name="Espace réservé du texte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0" name="Espace réservé du texte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1" name="Espace réservé du texte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3" name="Espace réservé du texte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4" name="Espace réservé du texte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56" name="Connecteur droit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Espace réservé d’image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5" name="Espace réservé d’image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46" name="Espace réservé d’image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2" name="Espace réservé d’image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2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4656860" cy="102440"/>
            <a:chOff x="3631690" y="2252140"/>
            <a:chExt cx="8111585"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3" y="2307679"/>
              <a:ext cx="7963771"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11567696"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4638202" cy="100584"/>
            <a:chOff x="3631690" y="2253996"/>
            <a:chExt cx="8079083"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3" y="2307679"/>
              <a:ext cx="7963769"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11535194"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8" name="Espace réservé d’image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Espace réservé du texte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37" name="Espace réservé du texte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39" name="Espace réservé du texte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0" name="Espace réservé du texte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2" name="Espace réservé du texte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3" name="Espace réservé du texte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5" name="Espace réservé du texte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6" name="Espace réservé du texte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8" name="Espace réservé du texte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9" name="Espace réservé du texte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51" name="Espace réservé du texte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52" name="Espace réservé du texte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8" name="Ovale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4" name="Ovale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5" name="Ovale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6" name="Ovale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7" name="Ovale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Ovale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Espace réservé au graphique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rtlCol="0" anchor="ctr" anchorCtr="0">
            <a:normAutofit/>
          </a:bodyPr>
          <a:lstStyle>
            <a:lvl1pPr marL="0" indent="0" algn="ctr">
              <a:buNone/>
              <a:defRPr sz="1200"/>
            </a:lvl1pPr>
          </a:lstStyle>
          <a:p>
            <a:pPr rtl="0"/>
            <a:r>
              <a:rPr lang="fr-FR" noProof="0"/>
              <a:t>Cliquez sur l'icône pour ajouter un graphique</a:t>
            </a:r>
            <a:endParaRPr lang="fr-FR" noProof="0" dirty="0"/>
          </a:p>
        </p:txBody>
      </p:sp>
      <p:sp>
        <p:nvSpPr>
          <p:cNvPr id="35" name="Ovale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8" name="Ovale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41" name="Connecteur droit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position de contenu de remerciem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rtlCol="0" anchor="ctr" anchorCtr="0">
            <a:normAutofit/>
          </a:bodyPr>
          <a:lstStyle>
            <a:lvl1pPr marL="0" indent="0" algn="ctr">
              <a:buNone/>
              <a:defRPr sz="20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21" name="Titr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fr-FR" noProof="0" dirty="0"/>
              <a:t>MERCI DE VOTRE ATTENTION !</a:t>
            </a:r>
          </a:p>
        </p:txBody>
      </p:sp>
      <p:sp>
        <p:nvSpPr>
          <p:cNvPr id="22" name="Espace réservé du texte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David Beaulieu</a:t>
            </a:r>
          </a:p>
        </p:txBody>
      </p:sp>
      <p:sp>
        <p:nvSpPr>
          <p:cNvPr id="23" name="Espace réservé du texte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Téléphone :</a:t>
            </a:r>
          </a:p>
        </p:txBody>
      </p:sp>
      <p:sp>
        <p:nvSpPr>
          <p:cNvPr id="24" name="Espace réservé du texte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+7 888 999-000-11</a:t>
            </a:r>
          </a:p>
        </p:txBody>
      </p:sp>
      <p:sp>
        <p:nvSpPr>
          <p:cNvPr id="25" name="Espace réservé du texte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Adresse email:</a:t>
            </a:r>
          </a:p>
        </p:txBody>
      </p:sp>
      <p:sp>
        <p:nvSpPr>
          <p:cNvPr id="26" name="Espace réservé du texte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Bergqvist@vanarsdelltd.com</a:t>
            </a:r>
          </a:p>
        </p:txBody>
      </p:sp>
      <p:sp>
        <p:nvSpPr>
          <p:cNvPr id="27" name="Espace réservé du texte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Site web :</a:t>
            </a:r>
          </a:p>
        </p:txBody>
      </p:sp>
      <p:sp>
        <p:nvSpPr>
          <p:cNvPr id="28" name="Espace réservé du texte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www.vanarsdelltd.com</a:t>
            </a:r>
          </a:p>
        </p:txBody>
      </p:sp>
      <p:grpSp>
        <p:nvGrpSpPr>
          <p:cNvPr id="4" name="Groupe 3">
            <a:extLst>
              <a:ext uri="{FF2B5EF4-FFF2-40B4-BE49-F238E27FC236}">
                <a16:creationId xmlns:a16="http://schemas.microsoft.com/office/drawing/2014/main" id="{5F591C52-0202-44BA-A6BE-E2362516B893}"/>
              </a:ext>
            </a:extLst>
          </p:cNvPr>
          <p:cNvGrpSpPr/>
          <p:nvPr userDrawn="1"/>
        </p:nvGrpSpPr>
        <p:grpSpPr>
          <a:xfrm>
            <a:off x="801533" y="2750589"/>
            <a:ext cx="4299316" cy="100800"/>
            <a:chOff x="808538" y="2750589"/>
            <a:chExt cx="4299316"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08538" y="2750589"/>
              <a:ext cx="4217295" cy="100800"/>
              <a:chOff x="684645" y="3240138"/>
              <a:chExt cx="2749755"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9" name="Ovale 28">
              <a:extLst>
                <a:ext uri="{FF2B5EF4-FFF2-40B4-BE49-F238E27FC236}">
                  <a16:creationId xmlns:a16="http://schemas.microsoft.com/office/drawing/2014/main" id="{BECBEDE0-51BB-48BD-AAAD-63B6F60C1D57}"/>
                </a:ext>
              </a:extLst>
            </p:cNvPr>
            <p:cNvSpPr/>
            <p:nvPr userDrawn="1"/>
          </p:nvSpPr>
          <p:spPr>
            <a:xfrm flipH="1">
              <a:off x="5007053"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2" name="Groupe 31">
            <a:extLst>
              <a:ext uri="{FF2B5EF4-FFF2-40B4-BE49-F238E27FC236}">
                <a16:creationId xmlns:a16="http://schemas.microsoft.com/office/drawing/2014/main" id="{63E1608D-F119-4C0D-8D91-7CB089C037C8}"/>
              </a:ext>
            </a:extLst>
          </p:cNvPr>
          <p:cNvGrpSpPr/>
          <p:nvPr userDrawn="1"/>
        </p:nvGrpSpPr>
        <p:grpSpPr>
          <a:xfrm>
            <a:off x="801533" y="1660573"/>
            <a:ext cx="4295507" cy="105664"/>
            <a:chOff x="808538" y="2745725"/>
            <a:chExt cx="4295507" cy="105664"/>
          </a:xfrm>
        </p:grpSpPr>
        <p:grpSp>
          <p:nvGrpSpPr>
            <p:cNvPr id="33" name="Groupe 32">
              <a:extLst>
                <a:ext uri="{FF2B5EF4-FFF2-40B4-BE49-F238E27FC236}">
                  <a16:creationId xmlns:a16="http://schemas.microsoft.com/office/drawing/2014/main" id="{EBDC0121-6865-4B65-A28B-1CEDB16AAD9E}"/>
                </a:ext>
              </a:extLst>
            </p:cNvPr>
            <p:cNvGrpSpPr/>
            <p:nvPr userDrawn="1"/>
          </p:nvGrpSpPr>
          <p:grpSpPr>
            <a:xfrm flipH="1">
              <a:off x="808538" y="2750589"/>
              <a:ext cx="4217295" cy="100800"/>
              <a:chOff x="684645" y="3240138"/>
              <a:chExt cx="2749755" cy="100800"/>
            </a:xfrm>
          </p:grpSpPr>
          <p:cxnSp>
            <p:nvCxnSpPr>
              <p:cNvPr id="35" name="Connecteur droit 34">
                <a:extLst>
                  <a:ext uri="{FF2B5EF4-FFF2-40B4-BE49-F238E27FC236}">
                    <a16:creationId xmlns:a16="http://schemas.microsoft.com/office/drawing/2014/main" id="{386E3714-07DE-4318-B5BC-25F879B97D59}"/>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e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34" name="Ovale 33">
              <a:extLst>
                <a:ext uri="{FF2B5EF4-FFF2-40B4-BE49-F238E27FC236}">
                  <a16:creationId xmlns:a16="http://schemas.microsoft.com/office/drawing/2014/main" id="{09817AEC-C67C-49A3-AC5A-669FD4D6D586}"/>
                </a:ext>
              </a:extLst>
            </p:cNvPr>
            <p:cNvSpPr/>
            <p:nvPr userDrawn="1"/>
          </p:nvSpPr>
          <p:spPr>
            <a:xfrm flipH="1">
              <a:off x="500324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position de deux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fr-FR" noProof="0" dirty="0"/>
              <a:t>ANNEXE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4" name="Groupe 3">
            <a:extLst>
              <a:ext uri="{FF2B5EF4-FFF2-40B4-BE49-F238E27FC236}">
                <a16:creationId xmlns:a16="http://schemas.microsoft.com/office/drawing/2014/main" id="{908B302A-0F76-466E-9FCE-DCEECCBCF6C9}"/>
              </a:ext>
            </a:extLst>
          </p:cNvPr>
          <p:cNvGrpSpPr/>
          <p:nvPr userDrawn="1"/>
        </p:nvGrpSpPr>
        <p:grpSpPr>
          <a:xfrm>
            <a:off x="4969419" y="1509426"/>
            <a:ext cx="2206512" cy="100800"/>
            <a:chOff x="4732221" y="1509426"/>
            <a:chExt cx="2206512"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732221" y="1509426"/>
              <a:ext cx="2165297" cy="100800"/>
              <a:chOff x="2022586" y="3240138"/>
              <a:chExt cx="1411814"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2022586" y="3290538"/>
                <a:ext cx="1361415"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427C0C4F-6341-4BE0-931E-AAA6EA2AF137}"/>
                </a:ext>
              </a:extLst>
            </p:cNvPr>
            <p:cNvSpPr/>
            <p:nvPr userDrawn="1"/>
          </p:nvSpPr>
          <p:spPr>
            <a:xfrm flipH="1">
              <a:off x="6837932"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position de contenu témoignag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fr-FR" noProof="0" dirty="0"/>
              <a:t>TÉMOIGNAGES</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Espace réservé du texte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24" name="Ovale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Espace réservé du texte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59" name="Espace réservé du texte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0" name="Espace réservé d’image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1" name="Connecteur droit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Espace réservé du texte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3" name="Ovale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64" name="Espace réservé du texte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65" name="Espace réservé du texte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6" name="Espace réservé d’image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7" name="Connecteur droit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Espace réservé du texte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9" name="Ovale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position de contenu de l’étude de ca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fr-FR" noProof="0" dirty="0"/>
              <a:t>ÉTUDE DE CAS</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319328"/>
            <a:ext cx="4351594" cy="100800"/>
            <a:chOff x="-1228304" y="3240138"/>
            <a:chExt cx="4351594"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2249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Espace réservé du texte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position du téléphone mobile et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Espace réservé d’image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22" name="Espace réservé d’image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e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1" name="Espace réservé du texte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22" name="Espace réservé du texte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3" name="Espace réservé du texte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4" name="Espace réservé d’image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5" name="Espace réservé d’image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6" name="Espace réservé du texte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7" name="Espace réservé du texte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8" name="Espace réservé d’image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9" name="Espace réservé du texte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0" name="Espace réservé du texte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32" name="Espace réservé du texte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3" name="Espace réservé du texte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4" name="Espace réservé du texte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fr-FR" noProof="0" dirty="0"/>
              <a:t>1</a:t>
            </a:r>
          </a:p>
        </p:txBody>
      </p:sp>
      <p:sp>
        <p:nvSpPr>
          <p:cNvPr id="36" name="Espace réservé du texte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37" name="Espace réservé du texte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40" name="Espace réservé du texte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38" name="Titr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fr-FR" noProof="0" dirty="0"/>
              <a:t>COMMENT UTILISER CE MODÈLE</a:t>
            </a:r>
          </a:p>
        </p:txBody>
      </p:sp>
      <p:sp>
        <p:nvSpPr>
          <p:cNvPr id="41" name="Espace réservé d’image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31" name="Groupe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Connecteur droit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e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0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5851027" cy="100800"/>
            <a:chOff x="0" y="3240138"/>
            <a:chExt cx="585102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57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575022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Espace réservé d’image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6" name="Espace réservé du contenu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contenu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contenu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texte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8" name="Espace réservé du contenu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9" name="Espace réservé du texte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10" name="Espace réservé du contenu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0" name="Espace réservé du contenu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1" name="Espace réservé d’image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fr-FR" noProof="0" dirty="0"/>
              <a:t>CLIQUEZ POUR MODIFIER</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image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avec contenu icôn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image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3" name="Espace réservé du texte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image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5" name="Espace réservé du texte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6" name="Espace réservé du texte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7" name="Espace réservé d’image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8" name="Espace réservé du texte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9" name="Espace réservé du texte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image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31" name="Espace réservé du texte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3359761" cy="100800"/>
            <a:chOff x="0" y="3240138"/>
            <a:chExt cx="3359761"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258961"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image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de contenu titre et un sous-titre">
    <p:spTree>
      <p:nvGrpSpPr>
        <p:cNvPr id="1" name=""/>
        <p:cNvGrpSpPr/>
        <p:nvPr/>
      </p:nvGrpSpPr>
      <p:grpSpPr>
        <a:xfrm>
          <a:off x="0" y="0"/>
          <a:ext cx="0" cy="0"/>
          <a:chOff x="0" y="0"/>
          <a:chExt cx="0" cy="0"/>
        </a:xfrm>
      </p:grpSpPr>
      <p:sp>
        <p:nvSpPr>
          <p:cNvPr id="22" name="Espace réservé d’image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e 8">
            <a:extLst>
              <a:ext uri="{FF2B5EF4-FFF2-40B4-BE49-F238E27FC236}">
                <a16:creationId xmlns:a16="http://schemas.microsoft.com/office/drawing/2014/main" id="{78842051-6173-4CC2-8C4A-8AE31FE7BA54}"/>
              </a:ext>
            </a:extLst>
          </p:cNvPr>
          <p:cNvGrpSpPr/>
          <p:nvPr userDrawn="1"/>
        </p:nvGrpSpPr>
        <p:grpSpPr>
          <a:xfrm>
            <a:off x="4555229" y="1373283"/>
            <a:ext cx="3118863" cy="100800"/>
            <a:chOff x="2580311" y="1373283"/>
            <a:chExt cx="3118863" cy="100800"/>
          </a:xfrm>
        </p:grpSpPr>
        <p:grpSp>
          <p:nvGrpSpPr>
            <p:cNvPr id="15" name="Groupe 14">
              <a:extLst>
                <a:ext uri="{FF2B5EF4-FFF2-40B4-BE49-F238E27FC236}">
                  <a16:creationId xmlns:a16="http://schemas.microsoft.com/office/drawing/2014/main" id="{B7317392-EF87-4050-8BBE-32F74B0CF15A}"/>
                </a:ext>
              </a:extLst>
            </p:cNvPr>
            <p:cNvGrpSpPr/>
            <p:nvPr userDrawn="1"/>
          </p:nvGrpSpPr>
          <p:grpSpPr>
            <a:xfrm>
              <a:off x="2645627" y="1373283"/>
              <a:ext cx="3053547" cy="100800"/>
              <a:chOff x="-503851" y="3237441"/>
              <a:chExt cx="305354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503851" y="3290538"/>
                <a:ext cx="302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448896"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5D1C3636-C306-4492-8D46-194288459CAF}"/>
                </a:ext>
              </a:extLst>
            </p:cNvPr>
            <p:cNvSpPr/>
            <p:nvPr userDrawn="1"/>
          </p:nvSpPr>
          <p:spPr>
            <a:xfrm>
              <a:off x="2580311"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avec trois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844998" y="1375202"/>
            <a:ext cx="6347002" cy="100800"/>
            <a:chOff x="-528448" y="3240138"/>
            <a:chExt cx="396284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528448" y="3290538"/>
              <a:ext cx="391245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sp>
        <p:nvSpPr>
          <p:cNvPr id="39" name="Espace réservé du texte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21" name="Connecteur droit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700">
                <a:solidFill>
                  <a:schemeClr val="bg2"/>
                </a:solidFill>
              </a:defRPr>
            </a:lvl1pPr>
          </a:lstStyle>
          <a:p>
            <a:fld id="{8D581BC7-E183-40DB-AC97-C19EA4EB8894}" type="slidenum">
              <a:rPr lang="fr-FR" noProof="0" smtClean="0"/>
              <a:pPr/>
              <a:t>‹N°›</a:t>
            </a:fld>
            <a:endParaRPr lang="fr-FR" noProof="0" dirty="0"/>
          </a:p>
        </p:txBody>
      </p:sp>
      <p:sp>
        <p:nvSpPr>
          <p:cNvPr id="7" name="Ovale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0" name="Connecteur droit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e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dt="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drive.google.com/open?id=1KaYvbsnJH1nLz_G5G_DL3mjqdzW1SO3_"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drive.google.com/open?id=1zaU3x7JIWjptBALn8Vb3FeU2IyW26otV"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21.xml"/><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3" Type="http://schemas.openxmlformats.org/officeDocument/2006/relationships/hyperlink" Target="mailto:pierre.marion@etu.univ-cotedazur.fr" TargetMode="External"/><Relationship Id="rId2" Type="http://schemas.openxmlformats.org/officeDocument/2006/relationships/notesSlide" Target="../notesSlides/notesSlide24.xml"/><Relationship Id="rId1" Type="http://schemas.openxmlformats.org/officeDocument/2006/relationships/slideLayout" Target="../slideLayouts/slideLayout22.xml"/><Relationship Id="rId6" Type="http://schemas.openxmlformats.org/officeDocument/2006/relationships/image" Target="../media/image10.jpeg"/><Relationship Id="rId5" Type="http://schemas.openxmlformats.org/officeDocument/2006/relationships/hyperlink" Target="https://github.com/ChloeMaccarinelli/TER_M1_S2" TargetMode="External"/><Relationship Id="rId4" Type="http://schemas.openxmlformats.org/officeDocument/2006/relationships/hyperlink" Target="mailto:yacine.lotfi@etu.univ-cotedazur.fr"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7.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4F6FF42-70E3-4A7F-B5D8-2928FCB71A74}"/>
              </a:ext>
            </a:extLst>
          </p:cNvPr>
          <p:cNvSpPr>
            <a:spLocks noGrp="1"/>
          </p:cNvSpPr>
          <p:nvPr>
            <p:ph type="ctrTitle"/>
          </p:nvPr>
        </p:nvSpPr>
        <p:spPr/>
        <p:txBody>
          <a:bodyPr rtlCol="0">
            <a:normAutofit/>
          </a:bodyPr>
          <a:lstStyle/>
          <a:p>
            <a:pPr rtl="0"/>
            <a:r>
              <a:rPr lang="fr-FR" dirty="0"/>
              <a:t>ROBOT EXPLORATEUR</a:t>
            </a:r>
          </a:p>
        </p:txBody>
      </p:sp>
      <p:sp>
        <p:nvSpPr>
          <p:cNvPr id="5" name="Sous-titre 4">
            <a:extLst>
              <a:ext uri="{FF2B5EF4-FFF2-40B4-BE49-F238E27FC236}">
                <a16:creationId xmlns:a16="http://schemas.microsoft.com/office/drawing/2014/main" id="{F40A11AA-C85D-4AF4-92B2-0F4E36F4EC91}"/>
              </a:ext>
            </a:extLst>
          </p:cNvPr>
          <p:cNvSpPr>
            <a:spLocks noGrp="1"/>
          </p:cNvSpPr>
          <p:nvPr>
            <p:ph type="subTitle" idx="1"/>
          </p:nvPr>
        </p:nvSpPr>
        <p:spPr>
          <a:xfrm>
            <a:off x="1302058" y="4376691"/>
            <a:ext cx="9587884" cy="923277"/>
          </a:xfrm>
        </p:spPr>
        <p:txBody>
          <a:bodyPr rtlCol="0">
            <a:normAutofit/>
          </a:bodyPr>
          <a:lstStyle/>
          <a:p>
            <a:pPr rtl="0">
              <a:lnSpc>
                <a:spcPct val="120000"/>
              </a:lnSpc>
            </a:pPr>
            <a:r>
              <a:rPr lang="fr-FR" dirty="0"/>
              <a:t>LOTFI – MACCARINELLI – MARION</a:t>
            </a:r>
          </a:p>
          <a:p>
            <a:pPr rtl="0">
              <a:lnSpc>
                <a:spcPct val="120000"/>
              </a:lnSpc>
            </a:pPr>
            <a:r>
              <a:rPr lang="fr-FR" sz="2000" dirty="0"/>
              <a:t>Encadrant : M. </a:t>
            </a:r>
            <a:r>
              <a:rPr lang="fr-FR" sz="2000" dirty="0" err="1"/>
              <a:t>Pelleau</a:t>
            </a:r>
            <a:endParaRPr lang="fr-FR" sz="2000" dirty="0"/>
          </a:p>
          <a:p>
            <a:pPr rtl="0"/>
            <a:endParaRPr lang="fr-FR" dirty="0"/>
          </a:p>
        </p:txBody>
      </p:sp>
      <p:pic>
        <p:nvPicPr>
          <p:cNvPr id="10" name="Image 9">
            <a:extLst>
              <a:ext uri="{FF2B5EF4-FFF2-40B4-BE49-F238E27FC236}">
                <a16:creationId xmlns:a16="http://schemas.microsoft.com/office/drawing/2014/main" id="{97F5FAEF-9EDB-44ED-AEDE-06DE597F06BD}"/>
              </a:ext>
            </a:extLst>
          </p:cNvPr>
          <p:cNvPicPr/>
          <p:nvPr/>
        </p:nvPicPr>
        <p:blipFill>
          <a:blip r:embed="rId3">
            <a:extLst>
              <a:ext uri="{28A0092B-C50C-407E-A947-70E740481C1C}">
                <a14:useLocalDpi xmlns:a14="http://schemas.microsoft.com/office/drawing/2010/main" val="0"/>
              </a:ext>
            </a:extLst>
          </a:blip>
          <a:stretch>
            <a:fillRect/>
          </a:stretch>
        </p:blipFill>
        <p:spPr>
          <a:xfrm>
            <a:off x="10514978" y="4696059"/>
            <a:ext cx="1463040" cy="1463040"/>
          </a:xfrm>
          <a:prstGeom prst="rect">
            <a:avLst/>
          </a:prstGeom>
        </p:spPr>
      </p:pic>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re 66">
            <a:extLst>
              <a:ext uri="{FF2B5EF4-FFF2-40B4-BE49-F238E27FC236}">
                <a16:creationId xmlns:a16="http://schemas.microsoft.com/office/drawing/2014/main" id="{E72CC338-4598-4AF3-B140-D7F632D20BA5}"/>
              </a:ext>
            </a:extLst>
          </p:cNvPr>
          <p:cNvSpPr>
            <a:spLocks noGrp="1"/>
          </p:cNvSpPr>
          <p:nvPr>
            <p:ph type="title"/>
          </p:nvPr>
        </p:nvSpPr>
        <p:spPr/>
        <p:txBody>
          <a:bodyPr rtlCol="0">
            <a:normAutofit/>
          </a:bodyPr>
          <a:lstStyle/>
          <a:p>
            <a:pPr rtl="0"/>
            <a:r>
              <a:rPr lang="fr-FR" dirty="0"/>
              <a:t>Les composants</a:t>
            </a:r>
          </a:p>
        </p:txBody>
      </p:sp>
      <p:sp>
        <p:nvSpPr>
          <p:cNvPr id="4" name="Espace réservé du numéro de diapositive 3">
            <a:extLst>
              <a:ext uri="{FF2B5EF4-FFF2-40B4-BE49-F238E27FC236}">
                <a16:creationId xmlns:a16="http://schemas.microsoft.com/office/drawing/2014/main" id="{D3581DBA-A3EE-4E75-90A6-DC25DF9DABFC}"/>
              </a:ext>
            </a:extLst>
          </p:cNvPr>
          <p:cNvSpPr>
            <a:spLocks noGrp="1"/>
          </p:cNvSpPr>
          <p:nvPr>
            <p:ph type="sldNum" sz="quarter" idx="12"/>
          </p:nvPr>
        </p:nvSpPr>
        <p:spPr>
          <a:xfrm>
            <a:off x="688980" y="5872370"/>
            <a:ext cx="508630" cy="297307"/>
          </a:xfrm>
        </p:spPr>
        <p:txBody>
          <a:bodyPr rtlCol="0"/>
          <a:lstStyle/>
          <a:p>
            <a:pPr rtl="0"/>
            <a:fld id="{8D581BC7-E183-40DB-AC97-C19EA4EB8894}" type="slidenum">
              <a:rPr lang="fr-FR" b="1" i="1"/>
              <a:pPr rtl="0"/>
              <a:t>10</a:t>
            </a:fld>
            <a:r>
              <a:rPr lang="fr-FR" b="1" i="1" dirty="0"/>
              <a:t> / 24</a:t>
            </a:r>
          </a:p>
        </p:txBody>
      </p:sp>
      <p:sp>
        <p:nvSpPr>
          <p:cNvPr id="3" name="Espace réservé du pied de page 2">
            <a:extLst>
              <a:ext uri="{FF2B5EF4-FFF2-40B4-BE49-F238E27FC236}">
                <a16:creationId xmlns:a16="http://schemas.microsoft.com/office/drawing/2014/main" id="{6A109C3A-84E8-4719-8AE7-A66B8CA97997}"/>
              </a:ext>
            </a:extLst>
          </p:cNvPr>
          <p:cNvSpPr>
            <a:spLocks noGrp="1"/>
          </p:cNvSpPr>
          <p:nvPr>
            <p:ph type="ftr" sz="quarter" idx="11"/>
          </p:nvPr>
        </p:nvSpPr>
        <p:spPr>
          <a:xfrm>
            <a:off x="1169960" y="5878720"/>
            <a:ext cx="3679832" cy="297307"/>
          </a:xfrm>
        </p:spPr>
        <p:txBody>
          <a:bodyPr rtlCol="0"/>
          <a:lstStyle/>
          <a:p>
            <a:pPr rtl="0"/>
            <a:r>
              <a:rPr lang="fr-FR" b="1" i="1" dirty="0">
                <a:solidFill>
                  <a:schemeClr val="bg2"/>
                </a:solidFill>
              </a:rPr>
              <a:t>Robot explorateur M1 IFI Université de Nice Sophia-Antipolis</a:t>
            </a:r>
          </a:p>
        </p:txBody>
      </p:sp>
      <p:sp>
        <p:nvSpPr>
          <p:cNvPr id="5" name="Espace réservé du texte 4">
            <a:extLst>
              <a:ext uri="{FF2B5EF4-FFF2-40B4-BE49-F238E27FC236}">
                <a16:creationId xmlns:a16="http://schemas.microsoft.com/office/drawing/2014/main" id="{AC4A6321-EDB2-43FB-B183-3E4E5F6BA2B7}"/>
              </a:ext>
            </a:extLst>
          </p:cNvPr>
          <p:cNvSpPr>
            <a:spLocks noGrp="1"/>
          </p:cNvSpPr>
          <p:nvPr>
            <p:ph type="body" idx="14"/>
          </p:nvPr>
        </p:nvSpPr>
        <p:spPr>
          <a:xfrm>
            <a:off x="539515" y="4119624"/>
            <a:ext cx="3939822" cy="640080"/>
          </a:xfrm>
        </p:spPr>
        <p:txBody>
          <a:bodyPr/>
          <a:lstStyle/>
          <a:p>
            <a:pPr marL="285750" indent="-285750">
              <a:buFont typeface="Courier New" panose="02070309020205020404" pitchFamily="49" charset="0"/>
              <a:buChar char="o"/>
            </a:pPr>
            <a:r>
              <a:rPr lang="fr-FR" sz="1600" b="1" dirty="0">
                <a:solidFill>
                  <a:schemeClr val="bg2"/>
                </a:solidFill>
              </a:rPr>
              <a:t>Test fonctionnement des moteurs</a:t>
            </a:r>
          </a:p>
        </p:txBody>
      </p:sp>
      <p:sp>
        <p:nvSpPr>
          <p:cNvPr id="9" name="Espace réservé du texte 6">
            <a:extLst>
              <a:ext uri="{FF2B5EF4-FFF2-40B4-BE49-F238E27FC236}">
                <a16:creationId xmlns:a16="http://schemas.microsoft.com/office/drawing/2014/main" id="{EB75A4E6-8250-467D-9E35-70EA5138810C}"/>
              </a:ext>
            </a:extLst>
          </p:cNvPr>
          <p:cNvSpPr txBox="1">
            <a:spLocks/>
          </p:cNvSpPr>
          <p:nvPr/>
        </p:nvSpPr>
        <p:spPr>
          <a:xfrm>
            <a:off x="539515" y="2349554"/>
            <a:ext cx="2915732" cy="360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CAPTEURS</a:t>
            </a:r>
            <a:endParaRPr lang="fr-FR" b="1" dirty="0">
              <a:solidFill>
                <a:schemeClr val="bg2"/>
              </a:solidFill>
              <a:latin typeface="+mj-lt"/>
            </a:endParaRPr>
          </a:p>
        </p:txBody>
      </p:sp>
      <p:sp>
        <p:nvSpPr>
          <p:cNvPr id="10" name="Espace réservé du texte 13">
            <a:extLst>
              <a:ext uri="{FF2B5EF4-FFF2-40B4-BE49-F238E27FC236}">
                <a16:creationId xmlns:a16="http://schemas.microsoft.com/office/drawing/2014/main" id="{1D8E3CBE-33A0-42D9-BCAD-0A9DBBD52FA1}"/>
              </a:ext>
            </a:extLst>
          </p:cNvPr>
          <p:cNvSpPr txBox="1">
            <a:spLocks/>
          </p:cNvSpPr>
          <p:nvPr/>
        </p:nvSpPr>
        <p:spPr>
          <a:xfrm>
            <a:off x="539515" y="3558719"/>
            <a:ext cx="4095041"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MOTEURS</a:t>
            </a:r>
          </a:p>
        </p:txBody>
      </p:sp>
      <p:sp>
        <p:nvSpPr>
          <p:cNvPr id="11" name="Espace réservé du texte 4">
            <a:extLst>
              <a:ext uri="{FF2B5EF4-FFF2-40B4-BE49-F238E27FC236}">
                <a16:creationId xmlns:a16="http://schemas.microsoft.com/office/drawing/2014/main" id="{4442AA65-92EC-4F30-B64B-3C1051ED5113}"/>
              </a:ext>
            </a:extLst>
          </p:cNvPr>
          <p:cNvSpPr txBox="1">
            <a:spLocks/>
          </p:cNvSpPr>
          <p:nvPr/>
        </p:nvSpPr>
        <p:spPr>
          <a:xfrm>
            <a:off x="539515" y="2918639"/>
            <a:ext cx="3679831" cy="640080"/>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1600" b="1" dirty="0">
                <a:solidFill>
                  <a:schemeClr val="bg2"/>
                </a:solidFill>
              </a:rPr>
              <a:t>Test fonctionnement des capteurs </a:t>
            </a:r>
          </a:p>
        </p:txBody>
      </p:sp>
      <p:sp>
        <p:nvSpPr>
          <p:cNvPr id="12" name="Espace réservé du texte 6">
            <a:extLst>
              <a:ext uri="{FF2B5EF4-FFF2-40B4-BE49-F238E27FC236}">
                <a16:creationId xmlns:a16="http://schemas.microsoft.com/office/drawing/2014/main" id="{99CDD01B-E87E-4F89-AB51-C07A59574ECA}"/>
              </a:ext>
            </a:extLst>
          </p:cNvPr>
          <p:cNvSpPr txBox="1">
            <a:spLocks/>
          </p:cNvSpPr>
          <p:nvPr/>
        </p:nvSpPr>
        <p:spPr>
          <a:xfrm>
            <a:off x="6575991" y="2221277"/>
            <a:ext cx="4321528"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CAPTEURS  / MOTEURS</a:t>
            </a:r>
            <a:endParaRPr lang="fr-FR" b="1" dirty="0">
              <a:solidFill>
                <a:schemeClr val="bg2"/>
              </a:solidFill>
              <a:latin typeface="+mj-lt"/>
            </a:endParaRPr>
          </a:p>
        </p:txBody>
      </p:sp>
      <p:pic>
        <p:nvPicPr>
          <p:cNvPr id="8" name="Image 7">
            <a:extLst>
              <a:ext uri="{FF2B5EF4-FFF2-40B4-BE49-F238E27FC236}">
                <a16:creationId xmlns:a16="http://schemas.microsoft.com/office/drawing/2014/main" id="{2E8E836D-B9FF-41B9-B497-6AC7D8595E62}"/>
              </a:ext>
            </a:extLst>
          </p:cNvPr>
          <p:cNvPicPr>
            <a:picLocks noChangeAspect="1"/>
          </p:cNvPicPr>
          <p:nvPr/>
        </p:nvPicPr>
        <p:blipFill>
          <a:blip r:embed="rId3"/>
          <a:stretch>
            <a:fillRect/>
          </a:stretch>
        </p:blipFill>
        <p:spPr>
          <a:xfrm>
            <a:off x="7557446" y="2800544"/>
            <a:ext cx="2394794" cy="2952362"/>
          </a:xfrm>
          <a:prstGeom prst="rect">
            <a:avLst/>
          </a:prstGeom>
        </p:spPr>
      </p:pic>
    </p:spTree>
    <p:extLst>
      <p:ext uri="{BB962C8B-B14F-4D97-AF65-F5344CB8AC3E}">
        <p14:creationId xmlns:p14="http://schemas.microsoft.com/office/powerpoint/2010/main" val="400607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1</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p:txBody>
          <a:bodyPr rtlCol="0">
            <a:normAutofit/>
          </a:bodyPr>
          <a:lstStyle/>
          <a:p>
            <a:pPr rtl="0"/>
            <a:r>
              <a:rPr lang="fr-FR" sz="1800" dirty="0">
                <a:solidFill>
                  <a:schemeClr val="bg2"/>
                </a:solidFill>
              </a:rPr>
              <a:t>Avance</a:t>
            </a:r>
          </a:p>
          <a:p>
            <a:pPr rtl="0"/>
            <a:r>
              <a:rPr lang="fr-FR" sz="1800" dirty="0">
                <a:solidFill>
                  <a:schemeClr val="bg2"/>
                </a:solidFill>
              </a:rPr>
              <a:t>Évite les obstacles</a:t>
            </a:r>
          </a:p>
          <a:p>
            <a:pPr rtl="0"/>
            <a:r>
              <a:rPr lang="fr-FR" sz="1800" dirty="0">
                <a:solidFill>
                  <a:schemeClr val="bg2"/>
                </a:solidFill>
              </a:rPr>
              <a:t>Cherche à longer les obstacles </a:t>
            </a:r>
          </a:p>
          <a:p>
            <a:pPr rtl="0"/>
            <a:endParaRPr lang="fr-FR" dirty="0"/>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28350" y="5863480"/>
            <a:ext cx="440557" cy="298243"/>
          </a:xfrm>
        </p:spPr>
        <p:txBody>
          <a:bodyPr rtlCol="0"/>
          <a:lstStyle/>
          <a:p>
            <a:fld id="{8D581BC7-E183-40DB-AC97-C19EA4EB8894}" type="slidenum">
              <a:rPr lang="fr-FR" b="1" i="1"/>
              <a:pPr/>
              <a:t>11</a:t>
            </a:fld>
            <a:r>
              <a:rPr lang="fr-FR" b="1" i="1" dirty="0"/>
              <a:t> / 25</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solidFill>
                  <a:schemeClr val="bg2"/>
                </a:solidFill>
              </a:rPr>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376680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2255" y="5868226"/>
            <a:ext cx="448284" cy="297307"/>
          </a:xfrm>
        </p:spPr>
        <p:txBody>
          <a:bodyPr rtlCol="0"/>
          <a:lstStyle/>
          <a:p>
            <a:fld id="{8D581BC7-E183-40DB-AC97-C19EA4EB8894}" type="slidenum">
              <a:rPr lang="fr-FR" b="1" i="1"/>
              <a:pPr/>
              <a:t>12</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81168" y="4323258"/>
            <a:ext cx="4830501" cy="1745675"/>
          </a:xfrm>
        </p:spPr>
        <p:txBody>
          <a:bodyPr/>
          <a:lstStyle/>
          <a:p>
            <a:pPr marL="742950" lvl="1" indent="-285750">
              <a:buClr>
                <a:schemeClr val="tx1"/>
              </a:buClr>
              <a:buFont typeface="Courier New" panose="02070309020205020404" pitchFamily="49" charset="0"/>
              <a:buChar char="o"/>
            </a:pPr>
            <a:r>
              <a:rPr lang="fr-FR" dirty="0">
                <a:solidFill>
                  <a:schemeClr val="bg2"/>
                </a:solidFill>
              </a:rPr>
              <a:t>marche arrière </a:t>
            </a:r>
          </a:p>
          <a:p>
            <a:pPr marL="742950" lvl="1" indent="-285750">
              <a:buClr>
                <a:schemeClr val="tx1"/>
              </a:buClr>
              <a:buFont typeface="Courier New" panose="02070309020205020404" pitchFamily="49" charset="0"/>
              <a:buChar char="o"/>
            </a:pPr>
            <a:r>
              <a:rPr lang="fr-FR" dirty="0">
                <a:solidFill>
                  <a:schemeClr val="bg2"/>
                </a:solidFill>
              </a:rPr>
              <a:t>Demi-tour</a:t>
            </a:r>
          </a:p>
          <a:p>
            <a:pPr marL="742950" lvl="1" indent="-285750">
              <a:buClr>
                <a:schemeClr val="tx1"/>
              </a:buClr>
              <a:buFont typeface="Courier New" panose="02070309020205020404" pitchFamily="49" charset="0"/>
              <a:buChar char="o"/>
            </a:pPr>
            <a:r>
              <a:rPr lang="fr-FR" dirty="0">
                <a:solidFill>
                  <a:schemeClr val="bg2"/>
                </a:solidFill>
              </a:rPr>
              <a:t>Détection </a:t>
            </a:r>
          </a:p>
          <a:p>
            <a:endParaRPr lang="fr-FR" dirty="0"/>
          </a:p>
        </p:txBody>
      </p:sp>
      <p:pic>
        <p:nvPicPr>
          <p:cNvPr id="7" name="Image 6" descr="Une image contenant texte, carte&#10;&#10;Description générée avec un niveau de confiance très élevé">
            <a:extLst>
              <a:ext uri="{FF2B5EF4-FFF2-40B4-BE49-F238E27FC236}">
                <a16:creationId xmlns:a16="http://schemas.microsoft.com/office/drawing/2014/main" id="{BEF225D8-0E0A-49E9-B8C8-D1C5A6E227A7}"/>
              </a:ext>
            </a:extLst>
          </p:cNvPr>
          <p:cNvPicPr>
            <a:picLocks noChangeAspect="1"/>
          </p:cNvPicPr>
          <p:nvPr/>
        </p:nvPicPr>
        <p:blipFill>
          <a:blip r:embed="rId3"/>
          <a:stretch>
            <a:fillRect/>
          </a:stretch>
        </p:blipFill>
        <p:spPr>
          <a:xfrm>
            <a:off x="3617306" y="4186953"/>
            <a:ext cx="1107978" cy="1491196"/>
          </a:xfrm>
          <a:prstGeom prst="rect">
            <a:avLst/>
          </a:prstGeom>
        </p:spPr>
      </p:pic>
    </p:spTree>
    <p:extLst>
      <p:ext uri="{BB962C8B-B14F-4D97-AF65-F5344CB8AC3E}">
        <p14:creationId xmlns:p14="http://schemas.microsoft.com/office/powerpoint/2010/main" val="399283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FC9E5E-C16C-4D72-BAF5-20C18DF684AF}"/>
              </a:ext>
            </a:extLst>
          </p:cNvPr>
          <p:cNvSpPr/>
          <p:nvPr/>
        </p:nvSpPr>
        <p:spPr>
          <a:xfrm>
            <a:off x="1962912" y="0"/>
            <a:ext cx="6632448" cy="6858000"/>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pic>
        <p:nvPicPr>
          <p:cNvPr id="3" name="Image 2" descr="Une image contenant texte, carte&#10;&#10;Description générée avec un niveau de confiance très élevé">
            <a:extLst>
              <a:ext uri="{FF2B5EF4-FFF2-40B4-BE49-F238E27FC236}">
                <a16:creationId xmlns:a16="http://schemas.microsoft.com/office/drawing/2014/main" id="{3EF969C7-6BD2-406D-A50C-17081881D02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267712" y="0"/>
            <a:ext cx="5998464" cy="6858000"/>
          </a:xfrm>
          <a:prstGeom prst="rect">
            <a:avLst/>
          </a:prstGeom>
        </p:spPr>
      </p:pic>
    </p:spTree>
    <p:extLst>
      <p:ext uri="{BB962C8B-B14F-4D97-AF65-F5344CB8AC3E}">
        <p14:creationId xmlns:p14="http://schemas.microsoft.com/office/powerpoint/2010/main" val="3778827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18445" y="5864416"/>
            <a:ext cx="448284" cy="297307"/>
          </a:xfrm>
        </p:spPr>
        <p:txBody>
          <a:bodyPr rtlCol="0"/>
          <a:lstStyle/>
          <a:p>
            <a:fld id="{8D581BC7-E183-40DB-AC97-C19EA4EB8894}" type="slidenum">
              <a:rPr lang="fr-FR" b="1" i="1"/>
              <a:pPr/>
              <a:t>14</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81168" y="4323258"/>
            <a:ext cx="4830501" cy="1745675"/>
          </a:xfrm>
        </p:spPr>
        <p:txBody>
          <a:bodyPr/>
          <a:lstStyle/>
          <a:p>
            <a:pPr marL="742950" lvl="1" indent="-285750">
              <a:buClr>
                <a:schemeClr val="tx1"/>
              </a:buClr>
              <a:buFont typeface="Courier New" panose="02070309020205020404" pitchFamily="49" charset="0"/>
              <a:buChar char="o"/>
            </a:pPr>
            <a:r>
              <a:rPr lang="fr-FR" dirty="0">
                <a:solidFill>
                  <a:schemeClr val="bg2"/>
                </a:solidFill>
              </a:rPr>
              <a:t>marche arrière </a:t>
            </a:r>
          </a:p>
          <a:p>
            <a:pPr marL="742950" lvl="1" indent="-285750">
              <a:buClr>
                <a:schemeClr val="tx1"/>
              </a:buClr>
              <a:buFont typeface="Courier New" panose="02070309020205020404" pitchFamily="49" charset="0"/>
              <a:buChar char="o"/>
            </a:pPr>
            <a:r>
              <a:rPr lang="fr-FR" dirty="0">
                <a:solidFill>
                  <a:schemeClr val="bg2"/>
                </a:solidFill>
              </a:rPr>
              <a:t>Demi-tour</a:t>
            </a:r>
          </a:p>
          <a:p>
            <a:pPr marL="742950" lvl="1" indent="-285750">
              <a:buClr>
                <a:schemeClr val="tx1"/>
              </a:buClr>
              <a:buFont typeface="Courier New" panose="02070309020205020404" pitchFamily="49" charset="0"/>
              <a:buChar char="o"/>
            </a:pPr>
            <a:r>
              <a:rPr lang="fr-FR" dirty="0">
                <a:solidFill>
                  <a:schemeClr val="bg2"/>
                </a:solidFill>
              </a:rPr>
              <a:t>Détection</a:t>
            </a:r>
          </a:p>
          <a:p>
            <a:endParaRPr lang="fr-FR" dirty="0"/>
          </a:p>
        </p:txBody>
      </p:sp>
      <p:pic>
        <p:nvPicPr>
          <p:cNvPr id="14" name="Image 13" descr="Une image contenant texte, carte&#10;&#10;Description générée avec un niveau de confiance très élevé">
            <a:extLst>
              <a:ext uri="{FF2B5EF4-FFF2-40B4-BE49-F238E27FC236}">
                <a16:creationId xmlns:a16="http://schemas.microsoft.com/office/drawing/2014/main" id="{4F170EDA-BA43-471A-AD6D-4785AD4AFA79}"/>
              </a:ext>
            </a:extLst>
          </p:cNvPr>
          <p:cNvPicPr>
            <a:picLocks noChangeAspect="1"/>
          </p:cNvPicPr>
          <p:nvPr/>
        </p:nvPicPr>
        <p:blipFill>
          <a:blip r:embed="rId3"/>
          <a:stretch>
            <a:fillRect/>
          </a:stretch>
        </p:blipFill>
        <p:spPr>
          <a:xfrm>
            <a:off x="3617306" y="4186953"/>
            <a:ext cx="1107978" cy="1491196"/>
          </a:xfrm>
          <a:prstGeom prst="rect">
            <a:avLst/>
          </a:prstGeom>
        </p:spPr>
      </p:pic>
    </p:spTree>
    <p:extLst>
      <p:ext uri="{BB962C8B-B14F-4D97-AF65-F5344CB8AC3E}">
        <p14:creationId xmlns:p14="http://schemas.microsoft.com/office/powerpoint/2010/main" val="2904015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2</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a:xfrm>
            <a:off x="814338" y="3722408"/>
            <a:ext cx="4452987" cy="1328330"/>
          </a:xfrm>
        </p:spPr>
        <p:txBody>
          <a:bodyPr rtlCol="0">
            <a:normAutofit/>
          </a:bodyPr>
          <a:lstStyle/>
          <a:p>
            <a:pPr rtl="0"/>
            <a:r>
              <a:rPr lang="fr-FR" sz="2000" dirty="0">
                <a:solidFill>
                  <a:schemeClr val="bg2"/>
                </a:solidFill>
              </a:rPr>
              <a:t>Avance / demi-tour </a:t>
            </a:r>
          </a:p>
          <a:p>
            <a:pPr rtl="0"/>
            <a:r>
              <a:rPr lang="fr-FR" sz="2000" dirty="0">
                <a:solidFill>
                  <a:schemeClr val="bg2"/>
                </a:solidFill>
              </a:rPr>
              <a:t>Évite les obstacles</a:t>
            </a:r>
          </a:p>
          <a:p>
            <a:pPr rtl="0"/>
            <a:r>
              <a:rPr lang="fr-FR" sz="2000" dirty="0">
                <a:solidFill>
                  <a:schemeClr val="bg2"/>
                </a:solidFill>
              </a:rPr>
              <a:t>Ajuste sa trajectoire</a:t>
            </a:r>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06252" y="5868226"/>
            <a:ext cx="477134" cy="297307"/>
          </a:xfrm>
        </p:spPr>
        <p:txBody>
          <a:bodyPr rtlCol="0"/>
          <a:lstStyle/>
          <a:p>
            <a:fld id="{8D581BC7-E183-40DB-AC97-C19EA4EB8894}" type="slidenum">
              <a:rPr lang="fr-FR" b="1" i="1"/>
              <a:pPr/>
              <a:t>15</a:t>
            </a:fld>
            <a:r>
              <a:rPr lang="fr-FR" b="1" i="1" dirty="0"/>
              <a:t> / 25</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solidFill>
                  <a:schemeClr val="bg2"/>
                </a:solidFill>
              </a:rPr>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1266480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0223" y="5868226"/>
            <a:ext cx="448284" cy="297307"/>
          </a:xfrm>
        </p:spPr>
        <p:txBody>
          <a:bodyPr rtlCol="0"/>
          <a:lstStyle/>
          <a:p>
            <a:fld id="{8D581BC7-E183-40DB-AC97-C19EA4EB8894}" type="slidenum">
              <a:rPr lang="fr-FR" b="1" i="1"/>
              <a:pPr/>
              <a:t>16</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926946" y="4290172"/>
            <a:ext cx="2944368" cy="1485329"/>
          </a:xfrm>
          <a:prstGeom prst="rect">
            <a:avLst/>
          </a:prstGeom>
        </p:spPr>
      </p:pic>
      <p:sp>
        <p:nvSpPr>
          <p:cNvPr id="15" name="Espace réservé du texte 13">
            <a:extLst>
              <a:ext uri="{FF2B5EF4-FFF2-40B4-BE49-F238E27FC236}">
                <a16:creationId xmlns:a16="http://schemas.microsoft.com/office/drawing/2014/main" id="{314A92ED-1CC8-4CC4-A85D-E4E55C4072ED}"/>
              </a:ext>
            </a:extLst>
          </p:cNvPr>
          <p:cNvSpPr txBox="1">
            <a:spLocks/>
          </p:cNvSpPr>
          <p:nvPr/>
        </p:nvSpPr>
        <p:spPr>
          <a:xfrm>
            <a:off x="6212938" y="4544885"/>
            <a:ext cx="2944368" cy="141982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dirty="0">
                <a:solidFill>
                  <a:schemeClr val="bg2"/>
                </a:solidFill>
              </a:rPr>
              <a:t>marche arrière</a:t>
            </a:r>
          </a:p>
        </p:txBody>
      </p:sp>
    </p:spTree>
    <p:extLst>
      <p:ext uri="{BB962C8B-B14F-4D97-AF65-F5344CB8AC3E}">
        <p14:creationId xmlns:p14="http://schemas.microsoft.com/office/powerpoint/2010/main" val="3888592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14" name="Espace réservé du texte 13">
            <a:extLst>
              <a:ext uri="{FF2B5EF4-FFF2-40B4-BE49-F238E27FC236}">
                <a16:creationId xmlns:a16="http://schemas.microsoft.com/office/drawing/2014/main" id="{1A32FF73-A652-43C6-96BD-425851F591BC}"/>
              </a:ext>
            </a:extLst>
          </p:cNvPr>
          <p:cNvSpPr>
            <a:spLocks noGrp="1"/>
          </p:cNvSpPr>
          <p:nvPr>
            <p:ph type="body" idx="30"/>
          </p:nvPr>
        </p:nvSpPr>
        <p:spPr>
          <a:xfrm>
            <a:off x="6060538" y="4392485"/>
            <a:ext cx="2944368" cy="1419822"/>
          </a:xfrm>
        </p:spPr>
        <p:txBody>
          <a:bodyPr rtlCol="0">
            <a:normAutofit/>
          </a:bodyPr>
          <a:lstStyle/>
          <a:p>
            <a:r>
              <a:rPr lang="fr-FR" dirty="0"/>
              <a:t>marche arrière non maîtrisée </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169960" y="1473742"/>
            <a:ext cx="8600342" cy="4338565"/>
          </a:xfrm>
          <a:prstGeom prst="rect">
            <a:avLst/>
          </a:prstGeom>
        </p:spPr>
      </p:pic>
    </p:spTree>
    <p:extLst>
      <p:ext uri="{BB962C8B-B14F-4D97-AF65-F5344CB8AC3E}">
        <p14:creationId xmlns:p14="http://schemas.microsoft.com/office/powerpoint/2010/main" val="3017752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0223" y="5868226"/>
            <a:ext cx="448284" cy="297307"/>
          </a:xfrm>
        </p:spPr>
        <p:txBody>
          <a:bodyPr rtlCol="0"/>
          <a:lstStyle/>
          <a:p>
            <a:fld id="{8D581BC7-E183-40DB-AC97-C19EA4EB8894}" type="slidenum">
              <a:rPr lang="fr-FR" b="1" i="1"/>
              <a:pPr/>
              <a:t>18</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926946" y="4290172"/>
            <a:ext cx="2944368" cy="1485329"/>
          </a:xfrm>
          <a:prstGeom prst="rect">
            <a:avLst/>
          </a:prstGeom>
        </p:spPr>
      </p:pic>
      <p:sp>
        <p:nvSpPr>
          <p:cNvPr id="15" name="Espace réservé du texte 13">
            <a:extLst>
              <a:ext uri="{FF2B5EF4-FFF2-40B4-BE49-F238E27FC236}">
                <a16:creationId xmlns:a16="http://schemas.microsoft.com/office/drawing/2014/main" id="{314A92ED-1CC8-4CC4-A85D-E4E55C4072ED}"/>
              </a:ext>
            </a:extLst>
          </p:cNvPr>
          <p:cNvSpPr txBox="1">
            <a:spLocks/>
          </p:cNvSpPr>
          <p:nvPr/>
        </p:nvSpPr>
        <p:spPr>
          <a:xfrm>
            <a:off x="6212938" y="4544885"/>
            <a:ext cx="2944368" cy="141982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dirty="0">
                <a:solidFill>
                  <a:schemeClr val="bg2"/>
                </a:solidFill>
              </a:rPr>
              <a:t>marche arrière</a:t>
            </a:r>
          </a:p>
        </p:txBody>
      </p:sp>
    </p:spTree>
    <p:extLst>
      <p:ext uri="{BB962C8B-B14F-4D97-AF65-F5344CB8AC3E}">
        <p14:creationId xmlns:p14="http://schemas.microsoft.com/office/powerpoint/2010/main" val="1370773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re 66">
            <a:extLst>
              <a:ext uri="{FF2B5EF4-FFF2-40B4-BE49-F238E27FC236}">
                <a16:creationId xmlns:a16="http://schemas.microsoft.com/office/drawing/2014/main" id="{E72CC338-4598-4AF3-B140-D7F632D20BA5}"/>
              </a:ext>
            </a:extLst>
          </p:cNvPr>
          <p:cNvSpPr>
            <a:spLocks noGrp="1"/>
          </p:cNvSpPr>
          <p:nvPr>
            <p:ph type="title"/>
          </p:nvPr>
        </p:nvSpPr>
        <p:spPr>
          <a:xfrm>
            <a:off x="6400317" y="707529"/>
            <a:ext cx="4998611" cy="569086"/>
          </a:xfrm>
        </p:spPr>
        <p:txBody>
          <a:bodyPr rtlCol="0">
            <a:normAutofit fontScale="90000"/>
          </a:bodyPr>
          <a:lstStyle/>
          <a:p>
            <a:pPr rtl="0"/>
            <a:r>
              <a:rPr lang="fr-FR" dirty="0"/>
              <a:t>ENVOIE DE DONNEES</a:t>
            </a:r>
          </a:p>
        </p:txBody>
      </p:sp>
      <p:sp>
        <p:nvSpPr>
          <p:cNvPr id="4" name="Espace réservé du numéro de diapositive 3">
            <a:extLst>
              <a:ext uri="{FF2B5EF4-FFF2-40B4-BE49-F238E27FC236}">
                <a16:creationId xmlns:a16="http://schemas.microsoft.com/office/drawing/2014/main" id="{D3581DBA-A3EE-4E75-90A6-DC25DF9DABFC}"/>
              </a:ext>
            </a:extLst>
          </p:cNvPr>
          <p:cNvSpPr>
            <a:spLocks noGrp="1"/>
          </p:cNvSpPr>
          <p:nvPr>
            <p:ph type="sldNum" sz="quarter" idx="12"/>
          </p:nvPr>
        </p:nvSpPr>
        <p:spPr>
          <a:xfrm>
            <a:off x="688980" y="5872370"/>
            <a:ext cx="508630" cy="297307"/>
          </a:xfrm>
        </p:spPr>
        <p:txBody>
          <a:bodyPr rtlCol="0"/>
          <a:lstStyle/>
          <a:p>
            <a:pPr rtl="0"/>
            <a:fld id="{8D581BC7-E183-40DB-AC97-C19EA4EB8894}" type="slidenum">
              <a:rPr lang="fr-FR" b="1" i="1"/>
              <a:pPr rtl="0"/>
              <a:t>19</a:t>
            </a:fld>
            <a:r>
              <a:rPr lang="fr-FR" b="1" i="1" dirty="0"/>
              <a:t> / 24</a:t>
            </a:r>
          </a:p>
        </p:txBody>
      </p:sp>
      <p:sp>
        <p:nvSpPr>
          <p:cNvPr id="3" name="Espace réservé du pied de page 2">
            <a:extLst>
              <a:ext uri="{FF2B5EF4-FFF2-40B4-BE49-F238E27FC236}">
                <a16:creationId xmlns:a16="http://schemas.microsoft.com/office/drawing/2014/main" id="{6A109C3A-84E8-4719-8AE7-A66B8CA97997}"/>
              </a:ext>
            </a:extLst>
          </p:cNvPr>
          <p:cNvSpPr>
            <a:spLocks noGrp="1"/>
          </p:cNvSpPr>
          <p:nvPr>
            <p:ph type="ftr" sz="quarter" idx="11"/>
          </p:nvPr>
        </p:nvSpPr>
        <p:spPr>
          <a:xfrm>
            <a:off x="1169960" y="5878720"/>
            <a:ext cx="3679832" cy="297307"/>
          </a:xfrm>
        </p:spPr>
        <p:txBody>
          <a:bodyPr rtlCol="0"/>
          <a:lstStyle/>
          <a:p>
            <a:pPr rtl="0"/>
            <a:r>
              <a:rPr lang="fr-FR" b="1" i="1" dirty="0">
                <a:solidFill>
                  <a:schemeClr val="bg2"/>
                </a:solidFill>
              </a:rPr>
              <a:t>Robot explorateur M1 IFI Université de Nice Sophia-Antipolis</a:t>
            </a:r>
          </a:p>
        </p:txBody>
      </p:sp>
      <p:sp>
        <p:nvSpPr>
          <p:cNvPr id="9" name="Espace réservé du texte 6">
            <a:extLst>
              <a:ext uri="{FF2B5EF4-FFF2-40B4-BE49-F238E27FC236}">
                <a16:creationId xmlns:a16="http://schemas.microsoft.com/office/drawing/2014/main" id="{EB75A4E6-8250-467D-9E35-70EA5138810C}"/>
              </a:ext>
            </a:extLst>
          </p:cNvPr>
          <p:cNvSpPr txBox="1">
            <a:spLocks/>
          </p:cNvSpPr>
          <p:nvPr/>
        </p:nvSpPr>
        <p:spPr>
          <a:xfrm>
            <a:off x="539514" y="2349554"/>
            <a:ext cx="3679831"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MODULE Wifi ESP8266</a:t>
            </a:r>
            <a:endParaRPr lang="fr-FR" b="1" dirty="0">
              <a:solidFill>
                <a:schemeClr val="bg2"/>
              </a:solidFill>
              <a:latin typeface="+mj-lt"/>
            </a:endParaRPr>
          </a:p>
        </p:txBody>
      </p:sp>
      <p:sp>
        <p:nvSpPr>
          <p:cNvPr id="11" name="Espace réservé du texte 4">
            <a:extLst>
              <a:ext uri="{FF2B5EF4-FFF2-40B4-BE49-F238E27FC236}">
                <a16:creationId xmlns:a16="http://schemas.microsoft.com/office/drawing/2014/main" id="{4442AA65-92EC-4F30-B64B-3C1051ED5113}"/>
              </a:ext>
            </a:extLst>
          </p:cNvPr>
          <p:cNvSpPr txBox="1">
            <a:spLocks/>
          </p:cNvSpPr>
          <p:nvPr/>
        </p:nvSpPr>
        <p:spPr>
          <a:xfrm>
            <a:off x="918571" y="3092143"/>
            <a:ext cx="4182610" cy="2403988"/>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1600" b="1" dirty="0">
                <a:solidFill>
                  <a:schemeClr val="bg2"/>
                </a:solidFill>
              </a:rPr>
              <a:t>Envoie de données par requêtes HTTP</a:t>
            </a:r>
          </a:p>
        </p:txBody>
      </p:sp>
      <p:pic>
        <p:nvPicPr>
          <p:cNvPr id="13" name="Image 12" descr="Une image contenant équipement électronique, circuit&#10;&#10;Description générée avec un niveau de confiance très élevé">
            <a:extLst>
              <a:ext uri="{FF2B5EF4-FFF2-40B4-BE49-F238E27FC236}">
                <a16:creationId xmlns:a16="http://schemas.microsoft.com/office/drawing/2014/main" id="{85CCDA66-C748-46FF-A166-C2102A9A2D0C}"/>
              </a:ext>
            </a:extLst>
          </p:cNvPr>
          <p:cNvPicPr>
            <a:picLocks noChangeAspect="1"/>
          </p:cNvPicPr>
          <p:nvPr/>
        </p:nvPicPr>
        <p:blipFill>
          <a:blip r:embed="rId3"/>
          <a:stretch>
            <a:fillRect/>
          </a:stretch>
        </p:blipFill>
        <p:spPr>
          <a:xfrm>
            <a:off x="7090821" y="2271079"/>
            <a:ext cx="3177744" cy="3177744"/>
          </a:xfrm>
          <a:prstGeom prst="rect">
            <a:avLst/>
          </a:prstGeom>
        </p:spPr>
      </p:pic>
    </p:spTree>
    <p:extLst>
      <p:ext uri="{BB962C8B-B14F-4D97-AF65-F5344CB8AC3E}">
        <p14:creationId xmlns:p14="http://schemas.microsoft.com/office/powerpoint/2010/main" val="1490205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3042-5AE0-45BE-ADF7-928C67A00B04}"/>
              </a:ext>
            </a:extLst>
          </p:cNvPr>
          <p:cNvSpPr>
            <a:spLocks noGrp="1"/>
          </p:cNvSpPr>
          <p:nvPr>
            <p:ph type="title"/>
          </p:nvPr>
        </p:nvSpPr>
        <p:spPr/>
        <p:txBody>
          <a:bodyPr rtlCol="0"/>
          <a:lstStyle/>
          <a:p>
            <a:pPr rtl="0"/>
            <a:r>
              <a:rPr lang="fr-FR" dirty="0"/>
              <a:t>NOTRE</a:t>
            </a:r>
            <a:br>
              <a:rPr lang="fr-FR" dirty="0"/>
            </a:br>
            <a:r>
              <a:rPr lang="fr-FR" dirty="0"/>
              <a:t>ÉQUIPE</a:t>
            </a:r>
          </a:p>
        </p:txBody>
      </p:sp>
      <p:sp>
        <p:nvSpPr>
          <p:cNvPr id="10" name="Espace réservé du texte 9">
            <a:extLst>
              <a:ext uri="{FF2B5EF4-FFF2-40B4-BE49-F238E27FC236}">
                <a16:creationId xmlns:a16="http://schemas.microsoft.com/office/drawing/2014/main" id="{78F98AF3-5CC0-4C1C-95C8-7080E8F227A0}"/>
              </a:ext>
            </a:extLst>
          </p:cNvPr>
          <p:cNvSpPr>
            <a:spLocks noGrp="1"/>
          </p:cNvSpPr>
          <p:nvPr>
            <p:ph type="body" idx="32"/>
          </p:nvPr>
        </p:nvSpPr>
        <p:spPr/>
        <p:txBody>
          <a:bodyPr rtlCol="0">
            <a:normAutofit lnSpcReduction="10000"/>
          </a:bodyPr>
          <a:lstStyle/>
          <a:p>
            <a:pPr rtl="0"/>
            <a:r>
              <a:rPr lang="fr-FR" dirty="0"/>
              <a:t>Yacine</a:t>
            </a:r>
          </a:p>
          <a:p>
            <a:pPr rtl="0"/>
            <a:r>
              <a:rPr lang="fr-FR" dirty="0"/>
              <a:t>Lotfi</a:t>
            </a:r>
          </a:p>
        </p:txBody>
      </p:sp>
      <p:pic>
        <p:nvPicPr>
          <p:cNvPr id="25" name="Espace réservé d’image 24">
            <a:extLst>
              <a:ext uri="{FF2B5EF4-FFF2-40B4-BE49-F238E27FC236}">
                <a16:creationId xmlns:a16="http://schemas.microsoft.com/office/drawing/2014/main" id="{266E5B63-726C-4BAE-818C-574FCAA7C4B9}"/>
              </a:ext>
            </a:extLst>
          </p:cNvPr>
          <p:cNvPicPr>
            <a:picLocks noGrp="1" noChangeAspect="1"/>
          </p:cNvPicPr>
          <p:nvPr>
            <p:ph type="pic" sz="quarter" idx="35"/>
          </p:nvPr>
        </p:nvPicPr>
        <p:blipFill>
          <a:blip r:embed="rId3"/>
          <a:stretch>
            <a:fillRect/>
          </a:stretch>
        </p:blipFill>
        <p:spPr>
          <a:xfrm>
            <a:off x="6629072" y="1179843"/>
            <a:ext cx="2066544" cy="2066544"/>
          </a:xfrm>
        </p:spPr>
      </p:pic>
      <p:sp>
        <p:nvSpPr>
          <p:cNvPr id="19" name="Espace réservé du texte 18">
            <a:extLst>
              <a:ext uri="{FF2B5EF4-FFF2-40B4-BE49-F238E27FC236}">
                <a16:creationId xmlns:a16="http://schemas.microsoft.com/office/drawing/2014/main" id="{0D997D53-CF01-4DFB-BF60-A1C0E441E3ED}"/>
              </a:ext>
            </a:extLst>
          </p:cNvPr>
          <p:cNvSpPr>
            <a:spLocks noGrp="1"/>
          </p:cNvSpPr>
          <p:nvPr>
            <p:ph type="body" idx="41"/>
          </p:nvPr>
        </p:nvSpPr>
        <p:spPr/>
        <p:txBody>
          <a:bodyPr rtlCol="0"/>
          <a:lstStyle/>
          <a:p>
            <a:pPr rtl="0"/>
            <a:r>
              <a:rPr lang="fr-FR" dirty="0"/>
              <a:t>Chloé</a:t>
            </a:r>
            <a:br>
              <a:rPr lang="fr-FR" dirty="0"/>
            </a:br>
            <a:r>
              <a:rPr lang="fr-FR" dirty="0"/>
              <a:t>Maccarinelli</a:t>
            </a:r>
          </a:p>
        </p:txBody>
      </p:sp>
      <p:sp>
        <p:nvSpPr>
          <p:cNvPr id="16" name="Espace réservé du texte 15">
            <a:extLst>
              <a:ext uri="{FF2B5EF4-FFF2-40B4-BE49-F238E27FC236}">
                <a16:creationId xmlns:a16="http://schemas.microsoft.com/office/drawing/2014/main" id="{2CF8C6EE-D14B-4593-90D6-CA24946F3DC4}"/>
              </a:ext>
            </a:extLst>
          </p:cNvPr>
          <p:cNvSpPr>
            <a:spLocks noGrp="1"/>
          </p:cNvSpPr>
          <p:nvPr>
            <p:ph type="body" idx="38"/>
          </p:nvPr>
        </p:nvSpPr>
        <p:spPr/>
        <p:txBody>
          <a:bodyPr rtlCol="0"/>
          <a:lstStyle/>
          <a:p>
            <a:pPr rtl="0"/>
            <a:r>
              <a:rPr lang="fr-FR" dirty="0"/>
              <a:t>Pierre</a:t>
            </a:r>
            <a:br>
              <a:rPr lang="fr-FR" dirty="0"/>
            </a:br>
            <a:r>
              <a:rPr lang="fr-FR" dirty="0"/>
              <a:t>Marion</a:t>
            </a:r>
          </a:p>
        </p:txBody>
      </p:sp>
      <p:sp>
        <p:nvSpPr>
          <p:cNvPr id="6" name="Espace réservé du numéro de diapositive 5">
            <a:extLst>
              <a:ext uri="{FF2B5EF4-FFF2-40B4-BE49-F238E27FC236}">
                <a16:creationId xmlns:a16="http://schemas.microsoft.com/office/drawing/2014/main" id="{9BEB9258-160D-4BB3-A188-7E7AF286BC77}"/>
              </a:ext>
            </a:extLst>
          </p:cNvPr>
          <p:cNvSpPr>
            <a:spLocks noGrp="1"/>
          </p:cNvSpPr>
          <p:nvPr>
            <p:ph type="sldNum" sz="quarter" idx="12"/>
          </p:nvPr>
        </p:nvSpPr>
        <p:spPr>
          <a:xfrm>
            <a:off x="714652" y="5808042"/>
            <a:ext cx="473378" cy="424345"/>
          </a:xfrm>
        </p:spPr>
        <p:txBody>
          <a:bodyPr rtlCol="0"/>
          <a:lstStyle/>
          <a:p>
            <a:pPr rtl="0"/>
            <a:fld id="{8D581BC7-E183-40DB-AC97-C19EA4EB8894}" type="slidenum">
              <a:rPr lang="fr-FR" b="1" i="1"/>
              <a:t>2</a:t>
            </a:fld>
            <a:r>
              <a:rPr lang="fr-FR" b="1" i="1" dirty="0"/>
              <a:t> / 25</a:t>
            </a:r>
          </a:p>
        </p:txBody>
      </p:sp>
      <p:sp>
        <p:nvSpPr>
          <p:cNvPr id="5" name="Espace réservé du pied de page 4">
            <a:extLst>
              <a:ext uri="{FF2B5EF4-FFF2-40B4-BE49-F238E27FC236}">
                <a16:creationId xmlns:a16="http://schemas.microsoft.com/office/drawing/2014/main" id="{DD6BF718-7BC2-4E24-9402-487DFCC23D76}"/>
              </a:ext>
            </a:extLst>
          </p:cNvPr>
          <p:cNvSpPr>
            <a:spLocks noGrp="1"/>
          </p:cNvSpPr>
          <p:nvPr>
            <p:ph type="ftr" sz="quarter" idx="11"/>
          </p:nvPr>
        </p:nvSpPr>
        <p:spPr>
          <a:xfrm>
            <a:off x="1169960" y="5878720"/>
            <a:ext cx="3598810" cy="282991"/>
          </a:xfrm>
        </p:spPr>
        <p:txBody>
          <a:bodyPr rtlCol="0"/>
          <a:lstStyle/>
          <a:p>
            <a:pPr rtl="0"/>
            <a:r>
              <a:rPr lang="fr-FR" b="1" i="1" dirty="0">
                <a:solidFill>
                  <a:schemeClr val="bg2"/>
                </a:solidFill>
              </a:rPr>
              <a:t>Robot explorateur M1 IFI Université de Nice Sophia-Antipolis</a:t>
            </a:r>
          </a:p>
        </p:txBody>
      </p:sp>
      <p:pic>
        <p:nvPicPr>
          <p:cNvPr id="4" name="Espace réservé pour une image  3" descr="Une image contenant personne, extérieur, homme, arbre&#10;&#10;Description générée avec un niveau de confiance très élevé">
            <a:extLst>
              <a:ext uri="{FF2B5EF4-FFF2-40B4-BE49-F238E27FC236}">
                <a16:creationId xmlns:a16="http://schemas.microsoft.com/office/drawing/2014/main" id="{F3A1593D-9D22-4AC5-9AFC-008A87E1C47B}"/>
              </a:ext>
            </a:extLst>
          </p:cNvPr>
          <p:cNvPicPr>
            <a:picLocks noGrp="1" noChangeAspect="1"/>
          </p:cNvPicPr>
          <p:nvPr>
            <p:ph type="pic" sz="quarter" idx="33"/>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rcRect t="6762" b="6762"/>
          <a:stretch>
            <a:fillRect/>
          </a:stretch>
        </p:blipFill>
        <p:spPr/>
      </p:pic>
      <p:pic>
        <p:nvPicPr>
          <p:cNvPr id="7" name="Espace réservé pour une image  6" descr="Une image contenant personne, homme, cravate, portant&#10;&#10;Description générée avec un niveau de confiance très élevé">
            <a:extLst>
              <a:ext uri="{FF2B5EF4-FFF2-40B4-BE49-F238E27FC236}">
                <a16:creationId xmlns:a16="http://schemas.microsoft.com/office/drawing/2014/main" id="{45CFCD9F-D9F3-47D7-95AF-147A48937D80}"/>
              </a:ext>
            </a:extLst>
          </p:cNvPr>
          <p:cNvPicPr>
            <a:picLocks noGrp="1" noChangeAspect="1"/>
          </p:cNvPicPr>
          <p:nvPr>
            <p:ph type="pic" sz="quarter" idx="34"/>
          </p:nvPr>
        </p:nvPicPr>
        <p:blipFill>
          <a:blip r:embed="rId6">
            <a:extLst>
              <a:ext uri="{BEBA8EAE-BF5A-486C-A8C5-ECC9F3942E4B}">
                <a14:imgProps xmlns:a14="http://schemas.microsoft.com/office/drawing/2010/main">
                  <a14:imgLayer r:embed="rId7">
                    <a14:imgEffect>
                      <a14:sharpenSoften amount="25000"/>
                    </a14:imgEffect>
                  </a14:imgLayer>
                </a14:imgProps>
              </a:ext>
            </a:extLst>
          </a:blip>
          <a:srcRect t="3874" b="3874"/>
          <a:stretch>
            <a:fillRect/>
          </a:stretch>
        </p:blipFill>
        <p:spPr/>
      </p:pic>
    </p:spTree>
    <p:extLst>
      <p:ext uri="{BB962C8B-B14F-4D97-AF65-F5344CB8AC3E}">
        <p14:creationId xmlns:p14="http://schemas.microsoft.com/office/powerpoint/2010/main" val="3581376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AA634A5-7FE6-42E8-939A-FEBD82600891}"/>
              </a:ext>
            </a:extLst>
          </p:cNvPr>
          <p:cNvSpPr>
            <a:spLocks noGrp="1"/>
          </p:cNvSpPr>
          <p:nvPr>
            <p:ph type="title"/>
          </p:nvPr>
        </p:nvSpPr>
        <p:spPr>
          <a:xfrm>
            <a:off x="6096000" y="326571"/>
            <a:ext cx="5930096" cy="950044"/>
          </a:xfrm>
        </p:spPr>
        <p:txBody>
          <a:bodyPr rtlCol="0">
            <a:normAutofit/>
          </a:bodyPr>
          <a:lstStyle/>
          <a:p>
            <a:r>
              <a:rPr lang="fr-FR" dirty="0"/>
              <a:t>ENVOIE DES DONNEES</a:t>
            </a:r>
          </a:p>
        </p:txBody>
      </p:sp>
      <p:sp>
        <p:nvSpPr>
          <p:cNvPr id="4" name="Espace réservé du numéro de diapositive 3">
            <a:extLst>
              <a:ext uri="{FF2B5EF4-FFF2-40B4-BE49-F238E27FC236}">
                <a16:creationId xmlns:a16="http://schemas.microsoft.com/office/drawing/2014/main" id="{670F84A1-DCA9-4894-82EA-A83237ACA8B7}"/>
              </a:ext>
            </a:extLst>
          </p:cNvPr>
          <p:cNvSpPr>
            <a:spLocks noGrp="1"/>
          </p:cNvSpPr>
          <p:nvPr>
            <p:ph type="sldNum" sz="quarter" idx="12"/>
          </p:nvPr>
        </p:nvSpPr>
        <p:spPr>
          <a:xfrm>
            <a:off x="715142" y="5868226"/>
            <a:ext cx="476117" cy="297307"/>
          </a:xfrm>
        </p:spPr>
        <p:txBody>
          <a:bodyPr rtlCol="0"/>
          <a:lstStyle/>
          <a:p>
            <a:pPr rtl="0"/>
            <a:fld id="{8D581BC7-E183-40DB-AC97-C19EA4EB8894}" type="slidenum">
              <a:rPr lang="fr-FR" b="1" i="1"/>
              <a:t>20</a:t>
            </a:fld>
            <a:r>
              <a:rPr lang="fr-FR" b="1" i="1" dirty="0"/>
              <a:t> / 25</a:t>
            </a:r>
          </a:p>
        </p:txBody>
      </p:sp>
      <p:sp>
        <p:nvSpPr>
          <p:cNvPr id="3" name="Espace réservé du pied de page 2">
            <a:extLst>
              <a:ext uri="{FF2B5EF4-FFF2-40B4-BE49-F238E27FC236}">
                <a16:creationId xmlns:a16="http://schemas.microsoft.com/office/drawing/2014/main" id="{375E9DB8-C5FF-491C-87D4-2A6ED2915442}"/>
              </a:ext>
            </a:extLst>
          </p:cNvPr>
          <p:cNvSpPr>
            <a:spLocks noGrp="1"/>
          </p:cNvSpPr>
          <p:nvPr>
            <p:ph type="ftr" sz="quarter" idx="11"/>
          </p:nvPr>
        </p:nvSpPr>
        <p:spPr>
          <a:xfrm>
            <a:off x="1169960" y="5878720"/>
            <a:ext cx="3564086" cy="297307"/>
          </a:xfrm>
        </p:spPr>
        <p:txBody>
          <a:bodyPr rtlCol="0"/>
          <a:lstStyle/>
          <a:p>
            <a:pPr rtl="0"/>
            <a:r>
              <a:rPr lang="fr-FR" b="1" i="1" dirty="0">
                <a:solidFill>
                  <a:schemeClr val="bg2"/>
                </a:solidFill>
              </a:rPr>
              <a:t>Robot explorateur M1 IFI Université de Nice Sophia-Antipolis</a:t>
            </a:r>
          </a:p>
        </p:txBody>
      </p:sp>
      <p:sp>
        <p:nvSpPr>
          <p:cNvPr id="7" name="Espace réservé du texte 6">
            <a:extLst>
              <a:ext uri="{FF2B5EF4-FFF2-40B4-BE49-F238E27FC236}">
                <a16:creationId xmlns:a16="http://schemas.microsoft.com/office/drawing/2014/main" id="{15FEB1D0-B980-4A7F-A34F-77168570DC57}"/>
              </a:ext>
            </a:extLst>
          </p:cNvPr>
          <p:cNvSpPr>
            <a:spLocks noGrp="1"/>
          </p:cNvSpPr>
          <p:nvPr>
            <p:ph type="body" idx="29"/>
          </p:nvPr>
        </p:nvSpPr>
        <p:spPr/>
        <p:txBody>
          <a:bodyPr/>
          <a:lstStyle/>
          <a:p>
            <a:r>
              <a:rPr lang="fr-FR" dirty="0"/>
              <a:t>PROBLEMES</a:t>
            </a:r>
          </a:p>
        </p:txBody>
      </p:sp>
      <p:sp>
        <p:nvSpPr>
          <p:cNvPr id="14" name="Espace réservé du texte 13">
            <a:extLst>
              <a:ext uri="{FF2B5EF4-FFF2-40B4-BE49-F238E27FC236}">
                <a16:creationId xmlns:a16="http://schemas.microsoft.com/office/drawing/2014/main" id="{B1AA63C8-B8E6-497D-B646-D870CF6DF3BA}"/>
              </a:ext>
            </a:extLst>
          </p:cNvPr>
          <p:cNvSpPr>
            <a:spLocks noGrp="1"/>
          </p:cNvSpPr>
          <p:nvPr>
            <p:ph type="body" idx="31"/>
          </p:nvPr>
        </p:nvSpPr>
        <p:spPr/>
        <p:txBody>
          <a:bodyPr/>
          <a:lstStyle/>
          <a:p>
            <a:r>
              <a:rPr lang="fr-FR" dirty="0"/>
              <a:t>SOLUTIONS</a:t>
            </a:r>
          </a:p>
        </p:txBody>
      </p:sp>
      <p:sp>
        <p:nvSpPr>
          <p:cNvPr id="16" name="Espace réservé du texte 15">
            <a:extLst>
              <a:ext uri="{FF2B5EF4-FFF2-40B4-BE49-F238E27FC236}">
                <a16:creationId xmlns:a16="http://schemas.microsoft.com/office/drawing/2014/main" id="{CE78928D-2558-4E45-B445-665C826B87BC}"/>
              </a:ext>
            </a:extLst>
          </p:cNvPr>
          <p:cNvSpPr>
            <a:spLocks noGrp="1"/>
          </p:cNvSpPr>
          <p:nvPr>
            <p:ph type="body" idx="27"/>
          </p:nvPr>
        </p:nvSpPr>
        <p:spPr>
          <a:xfrm>
            <a:off x="831851" y="3390116"/>
            <a:ext cx="4817836" cy="2248846"/>
          </a:xfrm>
        </p:spPr>
        <p:txBody>
          <a:bodyPr/>
          <a:lstStyle/>
          <a:p>
            <a:r>
              <a:rPr lang="fr-FR" sz="2000" dirty="0">
                <a:solidFill>
                  <a:schemeClr val="bg2"/>
                </a:solidFill>
              </a:rPr>
              <a:t>Réception mais pas de traitement</a:t>
            </a:r>
          </a:p>
          <a:p>
            <a:endParaRPr lang="fr-FR" dirty="0"/>
          </a:p>
        </p:txBody>
      </p:sp>
      <p:sp>
        <p:nvSpPr>
          <p:cNvPr id="18" name="Espace réservé du texte 17">
            <a:extLst>
              <a:ext uri="{FF2B5EF4-FFF2-40B4-BE49-F238E27FC236}">
                <a16:creationId xmlns:a16="http://schemas.microsoft.com/office/drawing/2014/main" id="{25FB8005-8E6A-452F-A3D2-91FCF79C0057}"/>
              </a:ext>
            </a:extLst>
          </p:cNvPr>
          <p:cNvSpPr>
            <a:spLocks noGrp="1"/>
          </p:cNvSpPr>
          <p:nvPr>
            <p:ph type="body" idx="30"/>
          </p:nvPr>
        </p:nvSpPr>
        <p:spPr>
          <a:xfrm>
            <a:off x="6098826" y="3390116"/>
            <a:ext cx="5311245" cy="2248846"/>
          </a:xfrm>
        </p:spPr>
        <p:txBody>
          <a:bodyPr>
            <a:normAutofit/>
          </a:bodyPr>
          <a:lstStyle/>
          <a:p>
            <a:r>
              <a:rPr lang="fr-FR" sz="2000" dirty="0">
                <a:solidFill>
                  <a:schemeClr val="bg2"/>
                </a:solidFill>
              </a:rPr>
              <a:t>Changer de module WIFI	</a:t>
            </a:r>
          </a:p>
          <a:p>
            <a:r>
              <a:rPr lang="fr-FR" sz="2000" dirty="0">
                <a:solidFill>
                  <a:schemeClr val="bg2"/>
                </a:solidFill>
              </a:rPr>
              <a:t>Passer par un module UART (</a:t>
            </a:r>
            <a:r>
              <a:rPr lang="fr-FR" sz="2000" i="1" dirty="0">
                <a:solidFill>
                  <a:schemeClr val="bg2"/>
                </a:solidFill>
              </a:rPr>
              <a:t>Universal </a:t>
            </a:r>
            <a:r>
              <a:rPr lang="fr-FR" sz="2000" i="1" dirty="0" err="1">
                <a:solidFill>
                  <a:schemeClr val="bg2"/>
                </a:solidFill>
              </a:rPr>
              <a:t>Asynchronous</a:t>
            </a:r>
            <a:r>
              <a:rPr lang="fr-FR" sz="2000" i="1" dirty="0">
                <a:solidFill>
                  <a:schemeClr val="bg2"/>
                </a:solidFill>
              </a:rPr>
              <a:t> </a:t>
            </a:r>
            <a:r>
              <a:rPr lang="fr-FR" sz="2000" i="1" dirty="0" err="1">
                <a:solidFill>
                  <a:schemeClr val="bg2"/>
                </a:solidFill>
              </a:rPr>
              <a:t>Receiver</a:t>
            </a:r>
            <a:r>
              <a:rPr lang="fr-FR" sz="2000" i="1" dirty="0">
                <a:solidFill>
                  <a:schemeClr val="bg2"/>
                </a:solidFill>
              </a:rPr>
              <a:t> </a:t>
            </a:r>
            <a:r>
              <a:rPr lang="fr-FR" sz="2000" i="1" dirty="0" err="1">
                <a:solidFill>
                  <a:schemeClr val="bg2"/>
                </a:solidFill>
              </a:rPr>
              <a:t>Transmitter</a:t>
            </a:r>
            <a:r>
              <a:rPr lang="fr-FR" sz="2000" b="1" i="1" dirty="0">
                <a:solidFill>
                  <a:schemeClr val="bg2"/>
                </a:solidFill>
              </a:rPr>
              <a:t>)</a:t>
            </a:r>
            <a:endParaRPr lang="fr-FR" sz="2000" dirty="0">
              <a:solidFill>
                <a:schemeClr val="bg2"/>
              </a:solidFill>
            </a:endParaRPr>
          </a:p>
        </p:txBody>
      </p:sp>
      <p:sp>
        <p:nvSpPr>
          <p:cNvPr id="20" name="Espace réservé du texte 19">
            <a:extLst>
              <a:ext uri="{FF2B5EF4-FFF2-40B4-BE49-F238E27FC236}">
                <a16:creationId xmlns:a16="http://schemas.microsoft.com/office/drawing/2014/main" id="{A5F1AC6F-542F-4662-B69B-ADF2EADE48B1}"/>
              </a:ext>
            </a:extLst>
          </p:cNvPr>
          <p:cNvSpPr>
            <a:spLocks noGrp="1"/>
          </p:cNvSpPr>
          <p:nvPr>
            <p:ph type="body" idx="1"/>
          </p:nvPr>
        </p:nvSpPr>
        <p:spPr/>
        <p:txBody>
          <a:bodyPr/>
          <a:lstStyle/>
          <a:p>
            <a:r>
              <a:rPr lang="fr-FR" dirty="0"/>
              <a:t>Envoie des données via WIFI</a:t>
            </a:r>
          </a:p>
        </p:txBody>
      </p:sp>
    </p:spTree>
    <p:extLst>
      <p:ext uri="{BB962C8B-B14F-4D97-AF65-F5344CB8AC3E}">
        <p14:creationId xmlns:p14="http://schemas.microsoft.com/office/powerpoint/2010/main" val="265098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1E5B9D3-0157-4500-9D3D-72690AD8AB35}"/>
              </a:ext>
            </a:extLst>
          </p:cNvPr>
          <p:cNvSpPr>
            <a:spLocks noGrp="1"/>
          </p:cNvSpPr>
          <p:nvPr>
            <p:ph type="ftr" sz="quarter" idx="11"/>
          </p:nvPr>
        </p:nvSpPr>
        <p:spPr>
          <a:xfrm>
            <a:off x="1169960" y="5878720"/>
            <a:ext cx="3702982" cy="297307"/>
          </a:xfrm>
        </p:spPr>
        <p:txBody>
          <a:bodyPr/>
          <a:lstStyle/>
          <a:p>
            <a:pPr rtl="0"/>
            <a:r>
              <a:rPr lang="fr-FR" b="1" i="1" noProof="0" dirty="0">
                <a:solidFill>
                  <a:schemeClr val="bg2"/>
                </a:solidFill>
              </a:rPr>
              <a:t>Robot explorateur M1 IFI Université de Nice Sophia-Antipolis</a:t>
            </a:r>
          </a:p>
        </p:txBody>
      </p:sp>
      <p:sp>
        <p:nvSpPr>
          <p:cNvPr id="3" name="Espace réservé du numéro de diapositive 2">
            <a:extLst>
              <a:ext uri="{FF2B5EF4-FFF2-40B4-BE49-F238E27FC236}">
                <a16:creationId xmlns:a16="http://schemas.microsoft.com/office/drawing/2014/main" id="{5E68DCA4-1E02-478A-B781-22FA3E869F9F}"/>
              </a:ext>
            </a:extLst>
          </p:cNvPr>
          <p:cNvSpPr>
            <a:spLocks noGrp="1"/>
          </p:cNvSpPr>
          <p:nvPr>
            <p:ph type="sldNum" sz="quarter" idx="12"/>
          </p:nvPr>
        </p:nvSpPr>
        <p:spPr>
          <a:xfrm>
            <a:off x="725302" y="5868226"/>
            <a:ext cx="450717" cy="297307"/>
          </a:xfrm>
        </p:spPr>
        <p:txBody>
          <a:bodyPr/>
          <a:lstStyle/>
          <a:p>
            <a:fld id="{8D581BC7-E183-40DB-AC97-C19EA4EB8894}" type="slidenum">
              <a:rPr lang="fr-FR" b="1" i="1"/>
              <a:pPr/>
              <a:t>21</a:t>
            </a:fld>
            <a:r>
              <a:rPr lang="fr-FR" b="1" i="1" dirty="0"/>
              <a:t> / 25</a:t>
            </a:r>
          </a:p>
        </p:txBody>
      </p:sp>
      <p:sp>
        <p:nvSpPr>
          <p:cNvPr id="4" name="Titre 3">
            <a:extLst>
              <a:ext uri="{FF2B5EF4-FFF2-40B4-BE49-F238E27FC236}">
                <a16:creationId xmlns:a16="http://schemas.microsoft.com/office/drawing/2014/main" id="{AFD58093-3447-465E-95EF-B729AAF46026}"/>
              </a:ext>
            </a:extLst>
          </p:cNvPr>
          <p:cNvSpPr>
            <a:spLocks noGrp="1"/>
          </p:cNvSpPr>
          <p:nvPr>
            <p:ph type="title"/>
          </p:nvPr>
        </p:nvSpPr>
        <p:spPr/>
        <p:txBody>
          <a:bodyPr/>
          <a:lstStyle/>
          <a:p>
            <a:r>
              <a:rPr lang="fr-FR" dirty="0"/>
              <a:t>PERSPECTIVES</a:t>
            </a:r>
          </a:p>
        </p:txBody>
      </p:sp>
      <p:sp>
        <p:nvSpPr>
          <p:cNvPr id="5" name="Espace réservé du texte 4">
            <a:extLst>
              <a:ext uri="{FF2B5EF4-FFF2-40B4-BE49-F238E27FC236}">
                <a16:creationId xmlns:a16="http://schemas.microsoft.com/office/drawing/2014/main" id="{6F5643B4-6238-4631-B715-AC6308280728}"/>
              </a:ext>
            </a:extLst>
          </p:cNvPr>
          <p:cNvSpPr>
            <a:spLocks noGrp="1"/>
          </p:cNvSpPr>
          <p:nvPr>
            <p:ph type="body" idx="1"/>
          </p:nvPr>
        </p:nvSpPr>
        <p:spPr>
          <a:xfrm>
            <a:off x="6096000" y="1625821"/>
            <a:ext cx="5733327" cy="978407"/>
          </a:xfrm>
        </p:spPr>
        <p:txBody>
          <a:bodyPr/>
          <a:lstStyle/>
          <a:p>
            <a:r>
              <a:rPr lang="fr-FR" sz="2800" dirty="0"/>
              <a:t>cartographie et localisation simultanée </a:t>
            </a:r>
          </a:p>
          <a:p>
            <a:endParaRPr lang="fr-FR" dirty="0"/>
          </a:p>
        </p:txBody>
      </p:sp>
      <p:sp>
        <p:nvSpPr>
          <p:cNvPr id="7" name="Espace réservé du texte 6">
            <a:extLst>
              <a:ext uri="{FF2B5EF4-FFF2-40B4-BE49-F238E27FC236}">
                <a16:creationId xmlns:a16="http://schemas.microsoft.com/office/drawing/2014/main" id="{7F7466D4-F9F8-4EBC-805B-C607B9458717}"/>
              </a:ext>
            </a:extLst>
          </p:cNvPr>
          <p:cNvSpPr>
            <a:spLocks noGrp="1"/>
          </p:cNvSpPr>
          <p:nvPr>
            <p:ph type="body" idx="27"/>
          </p:nvPr>
        </p:nvSpPr>
        <p:spPr/>
        <p:txBody>
          <a:bodyPr/>
          <a:lstStyle/>
          <a:p>
            <a:pPr lvl="0"/>
            <a:r>
              <a:rPr lang="fr-FR" sz="2000" dirty="0">
                <a:solidFill>
                  <a:schemeClr val="bg2"/>
                </a:solidFill>
              </a:rPr>
              <a:t>L’environnement réel  :</a:t>
            </a:r>
          </a:p>
          <a:p>
            <a:pPr lvl="0"/>
            <a:endParaRPr lang="fr-FR" sz="1800" dirty="0"/>
          </a:p>
          <a:p>
            <a:pPr marL="800100" lvl="1" indent="-342900">
              <a:buFont typeface="Arial" panose="020B0604020202020204" pitchFamily="34" charset="0"/>
              <a:buChar char="•"/>
            </a:pPr>
            <a:r>
              <a:rPr lang="fr-FR" sz="1800" dirty="0">
                <a:solidFill>
                  <a:schemeClr val="tx1">
                    <a:lumMod val="40000"/>
                    <a:lumOff val="60000"/>
                  </a:schemeClr>
                </a:solidFill>
              </a:rPr>
              <a:t>Sols glissants</a:t>
            </a:r>
          </a:p>
          <a:p>
            <a:pPr marL="742950" lvl="1" indent="-285750">
              <a:buFont typeface="Arial" panose="020B0604020202020204" pitchFamily="34" charset="0"/>
              <a:buChar char="•"/>
            </a:pPr>
            <a:r>
              <a:rPr lang="fr-FR" sz="1800" dirty="0">
                <a:solidFill>
                  <a:schemeClr val="tx1">
                    <a:lumMod val="40000"/>
                    <a:lumOff val="60000"/>
                  </a:schemeClr>
                </a:solidFill>
              </a:rPr>
              <a:t>Matériaux des obstacles</a:t>
            </a:r>
          </a:p>
          <a:p>
            <a:pPr marL="742950" lvl="1" indent="-285750">
              <a:buFont typeface="Arial" panose="020B0604020202020204" pitchFamily="34" charset="0"/>
              <a:buChar char="•"/>
            </a:pPr>
            <a:r>
              <a:rPr lang="fr-FR" sz="1800" dirty="0">
                <a:solidFill>
                  <a:schemeClr val="tx1">
                    <a:lumMod val="40000"/>
                    <a:lumOff val="60000"/>
                  </a:schemeClr>
                </a:solidFill>
              </a:rPr>
              <a:t>Qualité des capteurs</a:t>
            </a:r>
          </a:p>
          <a:p>
            <a:pPr marL="742950" lvl="1" indent="-285750">
              <a:buFont typeface="Arial" panose="020B0604020202020204" pitchFamily="34" charset="0"/>
              <a:buChar char="•"/>
            </a:pPr>
            <a:r>
              <a:rPr lang="fr-FR" sz="1800" dirty="0">
                <a:solidFill>
                  <a:schemeClr val="tx1">
                    <a:lumMod val="40000"/>
                    <a:lumOff val="60000"/>
                  </a:schemeClr>
                </a:solidFill>
              </a:rPr>
              <a:t>Erreurs de perceptions</a:t>
            </a:r>
          </a:p>
          <a:p>
            <a:endParaRPr lang="fr-FR" dirty="0"/>
          </a:p>
        </p:txBody>
      </p:sp>
      <p:sp>
        <p:nvSpPr>
          <p:cNvPr id="8" name="Espace réservé du texte 7">
            <a:extLst>
              <a:ext uri="{FF2B5EF4-FFF2-40B4-BE49-F238E27FC236}">
                <a16:creationId xmlns:a16="http://schemas.microsoft.com/office/drawing/2014/main" id="{669995BE-ACE3-40CA-A46B-55EE2FE9934C}"/>
              </a:ext>
            </a:extLst>
          </p:cNvPr>
          <p:cNvSpPr>
            <a:spLocks noGrp="1"/>
          </p:cNvSpPr>
          <p:nvPr>
            <p:ph type="body" idx="29"/>
          </p:nvPr>
        </p:nvSpPr>
        <p:spPr>
          <a:xfrm>
            <a:off x="955889" y="2221094"/>
            <a:ext cx="2915732" cy="864197"/>
          </a:xfrm>
        </p:spPr>
        <p:txBody>
          <a:bodyPr/>
          <a:lstStyle/>
          <a:p>
            <a:r>
              <a:rPr lang="fr-FR" dirty="0"/>
              <a:t>Problèmes</a:t>
            </a:r>
          </a:p>
          <a:p>
            <a:endParaRPr lang="fr-FR" dirty="0"/>
          </a:p>
        </p:txBody>
      </p:sp>
      <p:sp>
        <p:nvSpPr>
          <p:cNvPr id="9" name="Espace réservé du texte 8">
            <a:extLst>
              <a:ext uri="{FF2B5EF4-FFF2-40B4-BE49-F238E27FC236}">
                <a16:creationId xmlns:a16="http://schemas.microsoft.com/office/drawing/2014/main" id="{76797EE1-056E-4677-8493-131DB0E451B4}"/>
              </a:ext>
            </a:extLst>
          </p:cNvPr>
          <p:cNvSpPr>
            <a:spLocks noGrp="1"/>
          </p:cNvSpPr>
          <p:nvPr>
            <p:ph type="body" idx="30"/>
          </p:nvPr>
        </p:nvSpPr>
        <p:spPr>
          <a:xfrm>
            <a:off x="5254906" y="3335524"/>
            <a:ext cx="6713317" cy="2248846"/>
          </a:xfrm>
        </p:spPr>
        <p:txBody>
          <a:bodyPr/>
          <a:lstStyle/>
          <a:p>
            <a:r>
              <a:rPr lang="fr-FR" sz="2000" dirty="0">
                <a:solidFill>
                  <a:schemeClr val="bg2"/>
                </a:solidFill>
              </a:rPr>
              <a:t>Filtrage pour fusion de capteurs (FFC) ou filtre de </a:t>
            </a:r>
            <a:r>
              <a:rPr lang="fr-FR" sz="2000" dirty="0" err="1">
                <a:solidFill>
                  <a:schemeClr val="bg2"/>
                </a:solidFill>
              </a:rPr>
              <a:t>Kalman</a:t>
            </a:r>
            <a:endParaRPr lang="fr-FR" sz="2000" dirty="0">
              <a:solidFill>
                <a:schemeClr val="bg2"/>
              </a:solidFill>
            </a:endParaRPr>
          </a:p>
          <a:p>
            <a:endParaRPr lang="fr-FR" dirty="0"/>
          </a:p>
        </p:txBody>
      </p:sp>
      <p:sp>
        <p:nvSpPr>
          <p:cNvPr id="10" name="Espace réservé du texte 9">
            <a:extLst>
              <a:ext uri="{FF2B5EF4-FFF2-40B4-BE49-F238E27FC236}">
                <a16:creationId xmlns:a16="http://schemas.microsoft.com/office/drawing/2014/main" id="{EB5579F8-4443-474B-8DF5-E42FD24E2911}"/>
              </a:ext>
            </a:extLst>
          </p:cNvPr>
          <p:cNvSpPr>
            <a:spLocks noGrp="1"/>
          </p:cNvSpPr>
          <p:nvPr>
            <p:ph type="body" idx="31"/>
          </p:nvPr>
        </p:nvSpPr>
        <p:spPr>
          <a:xfrm>
            <a:off x="6098826" y="2221094"/>
            <a:ext cx="2915732" cy="864197"/>
          </a:xfrm>
        </p:spPr>
        <p:txBody>
          <a:bodyPr/>
          <a:lstStyle/>
          <a:p>
            <a:r>
              <a:rPr lang="fr-FR" dirty="0"/>
              <a:t>Solution</a:t>
            </a:r>
          </a:p>
          <a:p>
            <a:endParaRPr lang="fr-FR" dirty="0"/>
          </a:p>
        </p:txBody>
      </p:sp>
      <p:pic>
        <p:nvPicPr>
          <p:cNvPr id="11" name="Image 10">
            <a:extLst>
              <a:ext uri="{FF2B5EF4-FFF2-40B4-BE49-F238E27FC236}">
                <a16:creationId xmlns:a16="http://schemas.microsoft.com/office/drawing/2014/main" id="{244707ED-171D-41B8-8CD2-2856928B1F82}"/>
              </a:ext>
            </a:extLst>
          </p:cNvPr>
          <p:cNvPicPr/>
          <p:nvPr/>
        </p:nvPicPr>
        <p:blipFill>
          <a:blip r:embed="rId3"/>
          <a:stretch>
            <a:fillRect/>
          </a:stretch>
        </p:blipFill>
        <p:spPr>
          <a:xfrm>
            <a:off x="7538561" y="3956653"/>
            <a:ext cx="1813782" cy="1209236"/>
          </a:xfrm>
          <a:prstGeom prst="rect">
            <a:avLst/>
          </a:prstGeom>
          <a:ln>
            <a:solidFill>
              <a:schemeClr val="tx1"/>
            </a:solidFill>
          </a:ln>
        </p:spPr>
      </p:pic>
    </p:spTree>
    <p:extLst>
      <p:ext uri="{BB962C8B-B14F-4D97-AF65-F5344CB8AC3E}">
        <p14:creationId xmlns:p14="http://schemas.microsoft.com/office/powerpoint/2010/main" val="2708652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6EE4C9D6-9B73-440D-A352-3476755A17F0}"/>
              </a:ext>
            </a:extLst>
          </p:cNvPr>
          <p:cNvPicPr/>
          <p:nvPr/>
        </p:nvPicPr>
        <p:blipFill>
          <a:blip r:embed="rId3"/>
          <a:stretch>
            <a:fillRect/>
          </a:stretch>
        </p:blipFill>
        <p:spPr>
          <a:xfrm>
            <a:off x="2290726" y="1370210"/>
            <a:ext cx="7610547" cy="4117580"/>
          </a:xfrm>
          <a:prstGeom prst="rect">
            <a:avLst/>
          </a:prstGeom>
          <a:ln>
            <a:solidFill>
              <a:schemeClr val="tx1"/>
            </a:solidFill>
          </a:ln>
        </p:spPr>
      </p:pic>
    </p:spTree>
    <p:extLst>
      <p:ext uri="{BB962C8B-B14F-4D97-AF65-F5344CB8AC3E}">
        <p14:creationId xmlns:p14="http://schemas.microsoft.com/office/powerpoint/2010/main" val="2094718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953F70E9-6111-446A-BD49-B6A996FA030D}"/>
              </a:ext>
            </a:extLst>
          </p:cNvPr>
          <p:cNvSpPr>
            <a:spLocks noGrp="1"/>
          </p:cNvSpPr>
          <p:nvPr>
            <p:ph type="title"/>
          </p:nvPr>
        </p:nvSpPr>
        <p:spPr/>
        <p:txBody>
          <a:bodyPr rtlCol="0"/>
          <a:lstStyle/>
          <a:p>
            <a:pPr rtl="0"/>
            <a:r>
              <a:rPr lang="fr-FR" dirty="0"/>
              <a:t>CONCLUSION</a:t>
            </a:r>
            <a:endParaRPr lang="en-US" dirty="0"/>
          </a:p>
        </p:txBody>
      </p:sp>
      <p:sp>
        <p:nvSpPr>
          <p:cNvPr id="8" name="Espace réservé du texte 7">
            <a:extLst>
              <a:ext uri="{FF2B5EF4-FFF2-40B4-BE49-F238E27FC236}">
                <a16:creationId xmlns:a16="http://schemas.microsoft.com/office/drawing/2014/main" id="{7F9E6494-1485-4A3D-8CD3-31B5FAC16899}"/>
              </a:ext>
            </a:extLst>
          </p:cNvPr>
          <p:cNvSpPr>
            <a:spLocks noGrp="1"/>
          </p:cNvSpPr>
          <p:nvPr>
            <p:ph type="body" idx="14"/>
          </p:nvPr>
        </p:nvSpPr>
        <p:spPr/>
        <p:txBody>
          <a:bodyPr rtlCol="0"/>
          <a:lstStyle/>
          <a:p>
            <a:pPr rtl="0"/>
            <a:r>
              <a:rPr lang="fr-FR" sz="2400" dirty="0">
                <a:solidFill>
                  <a:schemeClr val="bg2"/>
                </a:solidFill>
              </a:rPr>
              <a:t> Prototype fonctionnel</a:t>
            </a:r>
          </a:p>
          <a:p>
            <a:pPr rtl="0"/>
            <a:endParaRPr lang="fr-FR" sz="2400" dirty="0">
              <a:solidFill>
                <a:schemeClr val="bg2"/>
              </a:solidFill>
            </a:endParaRPr>
          </a:p>
          <a:p>
            <a:pPr rtl="0"/>
            <a:endParaRPr lang="fr-FR" sz="2400" dirty="0">
              <a:solidFill>
                <a:schemeClr val="bg2"/>
              </a:solidFill>
            </a:endParaRPr>
          </a:p>
          <a:p>
            <a:pPr rtl="0"/>
            <a:endParaRPr lang="en-US" dirty="0">
              <a:solidFill>
                <a:schemeClr val="bg2"/>
              </a:solidFill>
            </a:endParaRPr>
          </a:p>
        </p:txBody>
      </p:sp>
      <p:sp>
        <p:nvSpPr>
          <p:cNvPr id="4" name="Espace réservé du numéro de diapositive 3">
            <a:extLst>
              <a:ext uri="{FF2B5EF4-FFF2-40B4-BE49-F238E27FC236}">
                <a16:creationId xmlns:a16="http://schemas.microsoft.com/office/drawing/2014/main" id="{F9EB9F42-DBAC-4200-A2A6-96F4D943EB76}"/>
              </a:ext>
            </a:extLst>
          </p:cNvPr>
          <p:cNvSpPr>
            <a:spLocks noGrp="1"/>
          </p:cNvSpPr>
          <p:nvPr>
            <p:ph type="sldNum" sz="quarter" idx="12"/>
          </p:nvPr>
        </p:nvSpPr>
        <p:spPr>
          <a:xfrm>
            <a:off x="707522" y="5863146"/>
            <a:ext cx="485008" cy="297307"/>
          </a:xfrm>
        </p:spPr>
        <p:txBody>
          <a:bodyPr rtlCol="0"/>
          <a:lstStyle/>
          <a:p>
            <a:pPr rtl="0"/>
            <a:fld id="{8D581BC7-E183-40DB-AC97-C19EA4EB8894}" type="slidenum">
              <a:rPr lang="en-US" b="1" i="1" smtClean="0"/>
              <a:pPr rtl="0"/>
              <a:t>23</a:t>
            </a:fld>
            <a:r>
              <a:rPr lang="en-US" b="1" i="1" dirty="0"/>
              <a:t> / 25 </a:t>
            </a:r>
          </a:p>
        </p:txBody>
      </p:sp>
      <p:sp>
        <p:nvSpPr>
          <p:cNvPr id="3" name="Espace réservé du pied de page 2">
            <a:extLst>
              <a:ext uri="{FF2B5EF4-FFF2-40B4-BE49-F238E27FC236}">
                <a16:creationId xmlns:a16="http://schemas.microsoft.com/office/drawing/2014/main" id="{2032CBFD-8EB3-4D94-8FDF-C4198EF11216}"/>
              </a:ext>
            </a:extLst>
          </p:cNvPr>
          <p:cNvSpPr>
            <a:spLocks noGrp="1"/>
          </p:cNvSpPr>
          <p:nvPr>
            <p:ph type="ftr" sz="quarter" idx="11"/>
          </p:nvPr>
        </p:nvSpPr>
        <p:spPr>
          <a:xfrm>
            <a:off x="1169960" y="5878720"/>
            <a:ext cx="4557072" cy="297307"/>
          </a:xfrm>
        </p:spPr>
        <p:txBody>
          <a:bodyPr rtlCol="0"/>
          <a:lstStyle/>
          <a:p>
            <a:pPr rtl="0"/>
            <a:r>
              <a:rPr lang="fr-FR" b="1" i="1" dirty="0">
                <a:solidFill>
                  <a:schemeClr val="bg2"/>
                </a:solidFill>
              </a:rPr>
              <a:t>Robot explorateur M1 IFI Université de Nice Sophia-Antipolis</a:t>
            </a:r>
            <a:endParaRPr lang="en-US" b="1" i="1" dirty="0">
              <a:solidFill>
                <a:schemeClr val="bg2"/>
              </a:solidFill>
            </a:endParaRPr>
          </a:p>
        </p:txBody>
      </p:sp>
      <p:pic>
        <p:nvPicPr>
          <p:cNvPr id="9" name="Image 8">
            <a:extLst>
              <a:ext uri="{FF2B5EF4-FFF2-40B4-BE49-F238E27FC236}">
                <a16:creationId xmlns:a16="http://schemas.microsoft.com/office/drawing/2014/main" id="{C1A85AEE-996A-44E8-8B97-7FC54C8F9E4D}"/>
              </a:ext>
            </a:extLst>
          </p:cNvPr>
          <p:cNvPicPr/>
          <p:nvPr/>
        </p:nvPicPr>
        <p:blipFill rotWithShape="1">
          <a:blip r:embed="rId4" cstate="print">
            <a:extLst>
              <a:ext uri="{28A0092B-C50C-407E-A947-70E740481C1C}">
                <a14:useLocalDpi xmlns:a14="http://schemas.microsoft.com/office/drawing/2010/main" val="0"/>
              </a:ext>
            </a:extLst>
          </a:blip>
          <a:srcRect l="28464" r="32460" b="37149"/>
          <a:stretch/>
        </p:blipFill>
        <p:spPr bwMode="auto">
          <a:xfrm>
            <a:off x="8155331" y="3861960"/>
            <a:ext cx="1961515" cy="2016760"/>
          </a:xfrm>
          <a:prstGeom prst="rect">
            <a:avLst/>
          </a:prstGeom>
          <a:noFill/>
          <a:ln>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239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D2F9A33A-E955-4DFB-9469-3FDBA6703985}"/>
              </a:ext>
            </a:extLst>
          </p:cNvPr>
          <p:cNvSpPr>
            <a:spLocks noGrp="1"/>
          </p:cNvSpPr>
          <p:nvPr>
            <p:ph type="title"/>
          </p:nvPr>
        </p:nvSpPr>
        <p:spPr>
          <a:xfrm>
            <a:off x="0" y="1695387"/>
            <a:ext cx="6089649" cy="1091078"/>
          </a:xfrm>
        </p:spPr>
        <p:txBody>
          <a:bodyPr rtlCol="0"/>
          <a:lstStyle/>
          <a:p>
            <a:pPr algn="ctr" rtl="0"/>
            <a:r>
              <a:rPr lang="fr-FR" sz="3800" dirty="0"/>
              <a:t>MERCI DE VOTRE ATTENTION</a:t>
            </a:r>
          </a:p>
        </p:txBody>
      </p:sp>
      <p:sp>
        <p:nvSpPr>
          <p:cNvPr id="10" name="Espace réservé du texte 9">
            <a:extLst>
              <a:ext uri="{FF2B5EF4-FFF2-40B4-BE49-F238E27FC236}">
                <a16:creationId xmlns:a16="http://schemas.microsoft.com/office/drawing/2014/main" id="{53C87786-C7F5-4B45-904D-00CC865572A5}"/>
              </a:ext>
            </a:extLst>
          </p:cNvPr>
          <p:cNvSpPr>
            <a:spLocks noGrp="1"/>
          </p:cNvSpPr>
          <p:nvPr>
            <p:ph type="body" sz="quarter" idx="18"/>
          </p:nvPr>
        </p:nvSpPr>
        <p:spPr>
          <a:xfrm>
            <a:off x="831850" y="3041128"/>
            <a:ext cx="4586288" cy="230941"/>
          </a:xfrm>
        </p:spPr>
        <p:txBody>
          <a:bodyPr rtlCol="0"/>
          <a:lstStyle/>
          <a:p>
            <a:pPr rtl="0"/>
            <a:r>
              <a:rPr lang="fr-FR" dirty="0"/>
              <a:t>Adresses email:</a:t>
            </a:r>
          </a:p>
        </p:txBody>
      </p:sp>
      <p:sp>
        <p:nvSpPr>
          <p:cNvPr id="11" name="Espace réservé du texte 10">
            <a:extLst>
              <a:ext uri="{FF2B5EF4-FFF2-40B4-BE49-F238E27FC236}">
                <a16:creationId xmlns:a16="http://schemas.microsoft.com/office/drawing/2014/main" id="{D8E60535-F276-49C5-9346-D536D6899F5C}"/>
              </a:ext>
            </a:extLst>
          </p:cNvPr>
          <p:cNvSpPr>
            <a:spLocks noGrp="1"/>
          </p:cNvSpPr>
          <p:nvPr>
            <p:ph type="body" sz="quarter" idx="19"/>
          </p:nvPr>
        </p:nvSpPr>
        <p:spPr>
          <a:xfrm>
            <a:off x="831850" y="3370428"/>
            <a:ext cx="5270504" cy="1296993"/>
          </a:xfrm>
        </p:spPr>
        <p:txBody>
          <a:bodyPr rtlCol="0"/>
          <a:lstStyle/>
          <a:p>
            <a:r>
              <a:rPr lang="fr-FR" dirty="0">
                <a:latin typeface="+mn-lt"/>
                <a:hlinkClick r:id="rId3">
                  <a:extLst>
                    <a:ext uri="{A12FA001-AC4F-418D-AE19-62706E023703}">
                      <ahyp:hlinkClr xmlns:ahyp="http://schemas.microsoft.com/office/drawing/2018/hyperlinkcolor" val="tx"/>
                    </a:ext>
                  </a:extLst>
                </a:hlinkClick>
              </a:rPr>
              <a:t>chloe.maccarinelli@etu.univ-cotedazur.fr</a:t>
            </a:r>
          </a:p>
          <a:p>
            <a:r>
              <a:rPr lang="fr-FR" dirty="0">
                <a:latin typeface="+mn-lt"/>
                <a:hlinkClick r:id="rId3">
                  <a:extLst>
                    <a:ext uri="{A12FA001-AC4F-418D-AE19-62706E023703}">
                      <ahyp:hlinkClr xmlns:ahyp="http://schemas.microsoft.com/office/drawing/2018/hyperlinkcolor" val="tx"/>
                    </a:ext>
                  </a:extLst>
                </a:hlinkClick>
              </a:rPr>
              <a:t>pierre.marion@etu.univ-cotedazur.fr</a:t>
            </a:r>
            <a:endParaRPr lang="fr-FR" dirty="0">
              <a:latin typeface="+mn-lt"/>
            </a:endParaRPr>
          </a:p>
          <a:p>
            <a:r>
              <a:rPr lang="fr-FR" dirty="0">
                <a:latin typeface="+mn-lt"/>
                <a:hlinkClick r:id="rId4">
                  <a:extLst>
                    <a:ext uri="{A12FA001-AC4F-418D-AE19-62706E023703}">
                      <ahyp:hlinkClr xmlns:ahyp="http://schemas.microsoft.com/office/drawing/2018/hyperlinkcolor" val="tx"/>
                    </a:ext>
                  </a:extLst>
                </a:hlinkClick>
              </a:rPr>
              <a:t>yacine.lotfi@etu.univ-cotedazur.fr</a:t>
            </a:r>
            <a:endParaRPr lang="fr-FR" dirty="0">
              <a:latin typeface="+mn-lt"/>
            </a:endParaRPr>
          </a:p>
          <a:p>
            <a:endParaRPr lang="fr-FR" dirty="0"/>
          </a:p>
          <a:p>
            <a:endParaRPr lang="fr-FR" dirty="0"/>
          </a:p>
        </p:txBody>
      </p:sp>
      <p:sp>
        <p:nvSpPr>
          <p:cNvPr id="12" name="Espace réservé du texte 11">
            <a:extLst>
              <a:ext uri="{FF2B5EF4-FFF2-40B4-BE49-F238E27FC236}">
                <a16:creationId xmlns:a16="http://schemas.microsoft.com/office/drawing/2014/main" id="{85395049-FB9C-455B-8DCA-4BD0D35F1DF5}"/>
              </a:ext>
            </a:extLst>
          </p:cNvPr>
          <p:cNvSpPr>
            <a:spLocks noGrp="1"/>
          </p:cNvSpPr>
          <p:nvPr>
            <p:ph type="body" sz="quarter" idx="20"/>
          </p:nvPr>
        </p:nvSpPr>
        <p:spPr>
          <a:xfrm>
            <a:off x="831850" y="4685938"/>
            <a:ext cx="4586288" cy="230941"/>
          </a:xfrm>
        </p:spPr>
        <p:txBody>
          <a:bodyPr rtlCol="0"/>
          <a:lstStyle/>
          <a:p>
            <a:pPr rtl="0"/>
            <a:r>
              <a:rPr lang="fr-FR" dirty="0"/>
              <a:t>Lien vers le projet:</a:t>
            </a:r>
          </a:p>
        </p:txBody>
      </p:sp>
      <p:sp>
        <p:nvSpPr>
          <p:cNvPr id="13" name="Espace réservé du texte 12">
            <a:extLst>
              <a:ext uri="{FF2B5EF4-FFF2-40B4-BE49-F238E27FC236}">
                <a16:creationId xmlns:a16="http://schemas.microsoft.com/office/drawing/2014/main" id="{D55212BC-6862-4B56-B856-7A97BBD3D4F1}"/>
              </a:ext>
            </a:extLst>
          </p:cNvPr>
          <p:cNvSpPr>
            <a:spLocks noGrp="1"/>
          </p:cNvSpPr>
          <p:nvPr>
            <p:ph type="body" sz="quarter" idx="21"/>
          </p:nvPr>
        </p:nvSpPr>
        <p:spPr>
          <a:xfrm>
            <a:off x="128296" y="5055289"/>
            <a:ext cx="5993395" cy="290167"/>
          </a:xfrm>
        </p:spPr>
        <p:txBody>
          <a:bodyPr rtlCol="0"/>
          <a:lstStyle/>
          <a:p>
            <a:pPr algn="ctr"/>
            <a:r>
              <a:rPr lang="fr-FR" dirty="0">
                <a:latin typeface="+mn-lt"/>
                <a:hlinkClick r:id="rId5">
                  <a:extLst>
                    <a:ext uri="{A12FA001-AC4F-418D-AE19-62706E023703}">
                      <ahyp:hlinkClr xmlns:ahyp="http://schemas.microsoft.com/office/drawing/2018/hyperlinkcolor" val="tx"/>
                    </a:ext>
                  </a:extLst>
                </a:hlinkClick>
              </a:rPr>
              <a:t>https://github.com/ChloeMaccarinelli/TER_M1_S2</a:t>
            </a:r>
            <a:endParaRPr lang="fr-FR" dirty="0">
              <a:latin typeface="+mn-lt"/>
            </a:endParaRPr>
          </a:p>
          <a:p>
            <a:endParaRPr lang="fr-FR" dirty="0"/>
          </a:p>
        </p:txBody>
      </p:sp>
      <p:pic>
        <p:nvPicPr>
          <p:cNvPr id="15" name="Espace réservé d’image 14" descr="Forme d’arrière-plan abstraite">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6">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B65365-4521-4F81-B6BD-11364F3F1A43}"/>
              </a:ext>
            </a:extLst>
          </p:cNvPr>
          <p:cNvSpPr>
            <a:spLocks noGrp="1"/>
          </p:cNvSpPr>
          <p:nvPr>
            <p:ph type="title"/>
          </p:nvPr>
        </p:nvSpPr>
        <p:spPr/>
        <p:txBody>
          <a:bodyPr rtlCol="0"/>
          <a:lstStyle/>
          <a:p>
            <a:pPr rtl="0"/>
            <a:r>
              <a:rPr lang="fr-FR" dirty="0"/>
              <a:t>GESTION DE PROJET</a:t>
            </a:r>
          </a:p>
        </p:txBody>
      </p:sp>
      <p:sp>
        <p:nvSpPr>
          <p:cNvPr id="3" name="Espace réservé du texte 2">
            <a:extLst>
              <a:ext uri="{FF2B5EF4-FFF2-40B4-BE49-F238E27FC236}">
                <a16:creationId xmlns:a16="http://schemas.microsoft.com/office/drawing/2014/main" id="{85D5E241-5BDF-4E31-AEE3-F95545B01405}"/>
              </a:ext>
            </a:extLst>
          </p:cNvPr>
          <p:cNvSpPr>
            <a:spLocks noGrp="1"/>
          </p:cNvSpPr>
          <p:nvPr>
            <p:ph type="body" idx="1"/>
          </p:nvPr>
        </p:nvSpPr>
        <p:spPr/>
        <p:txBody>
          <a:bodyPr rtlCol="0">
            <a:normAutofit/>
          </a:bodyPr>
          <a:lstStyle/>
          <a:p>
            <a:pPr rtl="0"/>
            <a:r>
              <a:rPr lang="fr-FR" dirty="0"/>
              <a:t>Implication de chacun en fonction des tâches</a:t>
            </a:r>
          </a:p>
        </p:txBody>
      </p:sp>
      <p:sp>
        <p:nvSpPr>
          <p:cNvPr id="6" name="Espace réservé du numéro de diapositive 5">
            <a:extLst>
              <a:ext uri="{FF2B5EF4-FFF2-40B4-BE49-F238E27FC236}">
                <a16:creationId xmlns:a16="http://schemas.microsoft.com/office/drawing/2014/main" id="{30845F57-2399-46AA-85F3-D790CEA7EE1E}"/>
              </a:ext>
            </a:extLst>
          </p:cNvPr>
          <p:cNvSpPr>
            <a:spLocks noGrp="1"/>
          </p:cNvSpPr>
          <p:nvPr>
            <p:ph type="sldNum" sz="quarter" idx="12"/>
          </p:nvPr>
        </p:nvSpPr>
        <p:spPr>
          <a:xfrm>
            <a:off x="729112" y="5863146"/>
            <a:ext cx="445637" cy="297307"/>
          </a:xfrm>
        </p:spPr>
        <p:txBody>
          <a:bodyPr rtlCol="0"/>
          <a:lstStyle/>
          <a:p>
            <a:pPr rtl="0"/>
            <a:fld id="{8D581BC7-E183-40DB-AC97-C19EA4EB8894}" type="slidenum">
              <a:rPr lang="fr-FR" b="1" i="1"/>
              <a:t>25</a:t>
            </a:fld>
            <a:r>
              <a:rPr lang="fr-FR" b="1" i="1" dirty="0"/>
              <a:t> / 25</a:t>
            </a:r>
          </a:p>
        </p:txBody>
      </p:sp>
      <p:sp>
        <p:nvSpPr>
          <p:cNvPr id="5" name="Espace réservé du pied de page 4">
            <a:extLst>
              <a:ext uri="{FF2B5EF4-FFF2-40B4-BE49-F238E27FC236}">
                <a16:creationId xmlns:a16="http://schemas.microsoft.com/office/drawing/2014/main" id="{9ECDF3C5-F687-4A1D-AFCF-1BADF8B9E327}"/>
              </a:ext>
            </a:extLst>
          </p:cNvPr>
          <p:cNvSpPr>
            <a:spLocks noGrp="1"/>
          </p:cNvSpPr>
          <p:nvPr>
            <p:ph type="ftr" sz="quarter" idx="11"/>
          </p:nvPr>
        </p:nvSpPr>
        <p:spPr>
          <a:xfrm>
            <a:off x="1173168" y="5878720"/>
            <a:ext cx="3544915" cy="297307"/>
          </a:xfrm>
        </p:spPr>
        <p:txBody>
          <a:bodyPr rtlCol="0"/>
          <a:lstStyle/>
          <a:p>
            <a:pPr rtl="0"/>
            <a:r>
              <a:rPr lang="fr-FR" b="1" i="1" dirty="0">
                <a:solidFill>
                  <a:schemeClr val="bg2"/>
                </a:solidFill>
              </a:rPr>
              <a:t>Robot explorateur M1 IFI Université de Nice Sophia-Antipolis</a:t>
            </a:r>
          </a:p>
        </p:txBody>
      </p:sp>
      <p:graphicFrame>
        <p:nvGraphicFramePr>
          <p:cNvPr id="8" name="Espace réservé du tableau 7">
            <a:extLst>
              <a:ext uri="{FF2B5EF4-FFF2-40B4-BE49-F238E27FC236}">
                <a16:creationId xmlns:a16="http://schemas.microsoft.com/office/drawing/2014/main" id="{78018EC3-FF4E-4A83-B8F2-CC6348D09A02}"/>
              </a:ext>
            </a:extLst>
          </p:cNvPr>
          <p:cNvGraphicFramePr>
            <a:graphicFrameLocks noGrp="1"/>
          </p:cNvGraphicFramePr>
          <p:nvPr>
            <p:ph type="tbl" sz="quarter" idx="14"/>
            <p:extLst>
              <p:ext uri="{D42A27DB-BD31-4B8C-83A1-F6EECF244321}">
                <p14:modId xmlns:p14="http://schemas.microsoft.com/office/powerpoint/2010/main" val="1410946286"/>
              </p:ext>
            </p:extLst>
          </p:nvPr>
        </p:nvGraphicFramePr>
        <p:xfrm>
          <a:off x="5185611" y="859664"/>
          <a:ext cx="6833936" cy="5670224"/>
        </p:xfrm>
        <a:graphic>
          <a:graphicData uri="http://schemas.openxmlformats.org/drawingml/2006/table">
            <a:tbl>
              <a:tblPr firstRow="1" firstCol="1" bandRow="1">
                <a:tableStyleId>{B301B821-A1FF-4177-AEE7-76D212191A09}</a:tableStyleId>
              </a:tblPr>
              <a:tblGrid>
                <a:gridCol w="2743535">
                  <a:extLst>
                    <a:ext uri="{9D8B030D-6E8A-4147-A177-3AD203B41FA5}">
                      <a16:colId xmlns:a16="http://schemas.microsoft.com/office/drawing/2014/main" val="3064291546"/>
                    </a:ext>
                  </a:extLst>
                </a:gridCol>
                <a:gridCol w="1356416">
                  <a:extLst>
                    <a:ext uri="{9D8B030D-6E8A-4147-A177-3AD203B41FA5}">
                      <a16:colId xmlns:a16="http://schemas.microsoft.com/office/drawing/2014/main" val="3182793222"/>
                    </a:ext>
                  </a:extLst>
                </a:gridCol>
                <a:gridCol w="1362557">
                  <a:extLst>
                    <a:ext uri="{9D8B030D-6E8A-4147-A177-3AD203B41FA5}">
                      <a16:colId xmlns:a16="http://schemas.microsoft.com/office/drawing/2014/main" val="1335742365"/>
                    </a:ext>
                  </a:extLst>
                </a:gridCol>
                <a:gridCol w="1371428">
                  <a:extLst>
                    <a:ext uri="{9D8B030D-6E8A-4147-A177-3AD203B41FA5}">
                      <a16:colId xmlns:a16="http://schemas.microsoft.com/office/drawing/2014/main" val="4064891202"/>
                    </a:ext>
                  </a:extLst>
                </a:gridCol>
              </a:tblGrid>
              <a:tr h="708778">
                <a:tc>
                  <a:txBody>
                    <a:bodyPr/>
                    <a:lstStyle/>
                    <a:p>
                      <a:pPr algn="ctr">
                        <a:lnSpc>
                          <a:spcPct val="115000"/>
                        </a:lnSpc>
                        <a:spcAft>
                          <a:spcPts val="0"/>
                        </a:spcAft>
                      </a:pPr>
                      <a:r>
                        <a:rPr lang="fr-FR" sz="1600" dirty="0">
                          <a:effectLst/>
                          <a:latin typeface="+mj-lt"/>
                        </a:rPr>
                        <a:t> </a:t>
                      </a:r>
                      <a:endParaRPr lang="fr-FR" sz="1600" dirty="0">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r>
                        <a:rPr lang="fr-FR" sz="1600" dirty="0">
                          <a:solidFill>
                            <a:schemeClr val="bg2"/>
                          </a:solidFill>
                          <a:effectLst/>
                          <a:latin typeface="+mj-lt"/>
                        </a:rPr>
                        <a:t>Chloé</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r>
                        <a:rPr lang="fr-FR" sz="1600" dirty="0">
                          <a:solidFill>
                            <a:sysClr val="windowText" lastClr="000000"/>
                          </a:solidFill>
                          <a:effectLst/>
                          <a:latin typeface="+mj-lt"/>
                        </a:rPr>
                        <a:t>Pierre</a:t>
                      </a: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E7E9E9"/>
                    </a:solidFill>
                  </a:tcPr>
                </a:tc>
                <a:tc>
                  <a:txBody>
                    <a:bodyPr/>
                    <a:lstStyle/>
                    <a:p>
                      <a:pPr algn="ctr">
                        <a:lnSpc>
                          <a:spcPct val="115000"/>
                        </a:lnSpc>
                        <a:spcAft>
                          <a:spcPts val="0"/>
                        </a:spcAft>
                      </a:pPr>
                      <a:r>
                        <a:rPr lang="fr-FR" sz="1600" dirty="0">
                          <a:solidFill>
                            <a:schemeClr val="bg2"/>
                          </a:solidFill>
                          <a:effectLst/>
                          <a:latin typeface="+mj-lt"/>
                        </a:rPr>
                        <a:t>Yacine</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extLst>
                  <a:ext uri="{0D108BD9-81ED-4DB2-BD59-A6C34878D82A}">
                    <a16:rowId xmlns:a16="http://schemas.microsoft.com/office/drawing/2014/main" val="1262888412"/>
                  </a:ext>
                </a:extLst>
              </a:tr>
              <a:tr h="708778">
                <a:tc>
                  <a:txBody>
                    <a:bodyPr/>
                    <a:lstStyle/>
                    <a:p>
                      <a:pPr algn="ctr">
                        <a:lnSpc>
                          <a:spcPct val="115000"/>
                        </a:lnSpc>
                        <a:spcAft>
                          <a:spcPts val="0"/>
                        </a:spcAft>
                      </a:pPr>
                      <a:r>
                        <a:rPr lang="fr-FR" sz="1600" dirty="0">
                          <a:solidFill>
                            <a:schemeClr val="bg1"/>
                          </a:solidFill>
                          <a:effectLst/>
                          <a:latin typeface="+mj-lt"/>
                        </a:rPr>
                        <a:t>Création des pièces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693993314"/>
                  </a:ext>
                </a:extLst>
              </a:tr>
              <a:tr h="708778">
                <a:tc>
                  <a:txBody>
                    <a:bodyPr/>
                    <a:lstStyle/>
                    <a:p>
                      <a:pPr algn="ctr">
                        <a:lnSpc>
                          <a:spcPct val="115000"/>
                        </a:lnSpc>
                        <a:spcAft>
                          <a:spcPts val="0"/>
                        </a:spcAft>
                      </a:pPr>
                      <a:r>
                        <a:rPr lang="fr-FR" sz="1600" dirty="0">
                          <a:solidFill>
                            <a:schemeClr val="bg2"/>
                          </a:solidFill>
                          <a:effectLst/>
                          <a:latin typeface="+mj-lt"/>
                        </a:rPr>
                        <a:t>Implémentations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940207686"/>
                  </a:ext>
                </a:extLst>
              </a:tr>
              <a:tr h="708778">
                <a:tc>
                  <a:txBody>
                    <a:bodyPr/>
                    <a:lstStyle/>
                    <a:p>
                      <a:pPr algn="ctr">
                        <a:lnSpc>
                          <a:spcPct val="115000"/>
                        </a:lnSpc>
                        <a:spcAft>
                          <a:spcPts val="0"/>
                        </a:spcAft>
                      </a:pPr>
                      <a:r>
                        <a:rPr lang="fr-FR" sz="1600" dirty="0">
                          <a:solidFill>
                            <a:schemeClr val="bg1"/>
                          </a:solidFill>
                          <a:effectLst/>
                          <a:latin typeface="+mj-lt"/>
                        </a:rPr>
                        <a:t>Tests</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260080231"/>
                  </a:ext>
                </a:extLst>
              </a:tr>
              <a:tr h="708778">
                <a:tc>
                  <a:txBody>
                    <a:bodyPr/>
                    <a:lstStyle/>
                    <a:p>
                      <a:pPr algn="ctr">
                        <a:lnSpc>
                          <a:spcPct val="115000"/>
                        </a:lnSpc>
                        <a:spcAft>
                          <a:spcPts val="0"/>
                        </a:spcAft>
                      </a:pPr>
                      <a:r>
                        <a:rPr lang="fr-FR" sz="1600" dirty="0">
                          <a:solidFill>
                            <a:schemeClr val="bg2"/>
                          </a:solidFill>
                          <a:effectLst/>
                          <a:latin typeface="+mj-lt"/>
                        </a:rPr>
                        <a:t>Réflexions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3137001331"/>
                  </a:ext>
                </a:extLst>
              </a:tr>
              <a:tr h="708778">
                <a:tc>
                  <a:txBody>
                    <a:bodyPr/>
                    <a:lstStyle/>
                    <a:p>
                      <a:pPr algn="ctr">
                        <a:lnSpc>
                          <a:spcPct val="115000"/>
                        </a:lnSpc>
                        <a:spcAft>
                          <a:spcPts val="0"/>
                        </a:spcAft>
                      </a:pPr>
                      <a:r>
                        <a:rPr lang="fr-FR" sz="1600" dirty="0">
                          <a:solidFill>
                            <a:schemeClr val="bg1"/>
                          </a:solidFill>
                          <a:effectLst/>
                          <a:latin typeface="+mj-lt"/>
                        </a:rPr>
                        <a:t>Cartographie et localisation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2373281290"/>
                  </a:ext>
                </a:extLst>
              </a:tr>
              <a:tr h="708778">
                <a:tc>
                  <a:txBody>
                    <a:bodyPr/>
                    <a:lstStyle/>
                    <a:p>
                      <a:pPr algn="ctr">
                        <a:lnSpc>
                          <a:spcPct val="115000"/>
                        </a:lnSpc>
                        <a:spcAft>
                          <a:spcPts val="0"/>
                        </a:spcAft>
                      </a:pPr>
                      <a:r>
                        <a:rPr lang="fr-FR" sz="1600" dirty="0">
                          <a:solidFill>
                            <a:schemeClr val="bg2"/>
                          </a:solidFill>
                          <a:effectLst/>
                          <a:latin typeface="+mj-lt"/>
                        </a:rPr>
                        <a:t>Réception des données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776130327"/>
                  </a:ext>
                </a:extLst>
              </a:tr>
              <a:tr h="708778">
                <a:tc>
                  <a:txBody>
                    <a:bodyPr/>
                    <a:lstStyle/>
                    <a:p>
                      <a:pPr algn="ctr">
                        <a:lnSpc>
                          <a:spcPct val="115000"/>
                        </a:lnSpc>
                        <a:spcAft>
                          <a:spcPts val="0"/>
                        </a:spcAft>
                      </a:pPr>
                      <a:r>
                        <a:rPr lang="fr-FR" sz="1600" dirty="0">
                          <a:solidFill>
                            <a:schemeClr val="bg1"/>
                          </a:solidFill>
                          <a:effectLst/>
                          <a:latin typeface="+mj-lt"/>
                        </a:rPr>
                        <a:t>Rédaction et documentation</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595325496"/>
                  </a:ext>
                </a:extLst>
              </a:tr>
            </a:tbl>
          </a:graphicData>
        </a:graphic>
      </p:graphicFrame>
      <p:pic>
        <p:nvPicPr>
          <p:cNvPr id="37" name="Graphique 36" descr="Visage nerveux sans remplissage">
            <a:extLst>
              <a:ext uri="{FF2B5EF4-FFF2-40B4-BE49-F238E27FC236}">
                <a16:creationId xmlns:a16="http://schemas.microsoft.com/office/drawing/2014/main" id="{73D3C7EE-B2E4-4EE4-ACBA-E1B8B1948B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1414" y="4622880"/>
            <a:ext cx="914400" cy="914400"/>
          </a:xfrm>
          <a:prstGeom prst="rect">
            <a:avLst/>
          </a:prstGeom>
        </p:spPr>
      </p:pic>
      <p:pic>
        <p:nvPicPr>
          <p:cNvPr id="39" name="Graphique 38" descr="Visage souriant sans remplissage">
            <a:extLst>
              <a:ext uri="{FF2B5EF4-FFF2-40B4-BE49-F238E27FC236}">
                <a16:creationId xmlns:a16="http://schemas.microsoft.com/office/drawing/2014/main" id="{D698BA02-5DE2-41F1-B55E-A5F1274E7E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0436" y="4622880"/>
            <a:ext cx="914400" cy="914400"/>
          </a:xfrm>
          <a:prstGeom prst="rect">
            <a:avLst/>
          </a:prstGeom>
        </p:spPr>
      </p:pic>
      <p:pic>
        <p:nvPicPr>
          <p:cNvPr id="41" name="Graphique 40" descr="Visage en colère sans remplissage">
            <a:extLst>
              <a:ext uri="{FF2B5EF4-FFF2-40B4-BE49-F238E27FC236}">
                <a16:creationId xmlns:a16="http://schemas.microsoft.com/office/drawing/2014/main" id="{8885E52F-03BE-47D0-957C-968D06E7CD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72392" y="4622880"/>
            <a:ext cx="914400" cy="914400"/>
          </a:xfrm>
          <a:prstGeom prst="rect">
            <a:avLst/>
          </a:prstGeom>
        </p:spPr>
      </p:pic>
      <p:pic>
        <p:nvPicPr>
          <p:cNvPr id="42" name="Graphique 41" descr="Visage souriant sans remplissage">
            <a:extLst>
              <a:ext uri="{FF2B5EF4-FFF2-40B4-BE49-F238E27FC236}">
                <a16:creationId xmlns:a16="http://schemas.microsoft.com/office/drawing/2014/main" id="{D98B8898-9CA7-462D-AAE9-22AB05BD4D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9949" y="1581562"/>
            <a:ext cx="674160" cy="674160"/>
          </a:xfrm>
          <a:prstGeom prst="rect">
            <a:avLst/>
          </a:prstGeom>
        </p:spPr>
      </p:pic>
      <p:pic>
        <p:nvPicPr>
          <p:cNvPr id="43" name="Graphique 42" descr="Visage souriant sans remplissage">
            <a:extLst>
              <a:ext uri="{FF2B5EF4-FFF2-40B4-BE49-F238E27FC236}">
                <a16:creationId xmlns:a16="http://schemas.microsoft.com/office/drawing/2014/main" id="{4ED68E5E-D672-48BE-8ED8-1129B31DDA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4429473"/>
            <a:ext cx="674160" cy="674160"/>
          </a:xfrm>
          <a:prstGeom prst="rect">
            <a:avLst/>
          </a:prstGeom>
        </p:spPr>
      </p:pic>
      <p:pic>
        <p:nvPicPr>
          <p:cNvPr id="44" name="Graphique 43" descr="Visage souriant sans remplissage">
            <a:extLst>
              <a:ext uri="{FF2B5EF4-FFF2-40B4-BE49-F238E27FC236}">
                <a16:creationId xmlns:a16="http://schemas.microsoft.com/office/drawing/2014/main" id="{DED01CC4-4421-4FB1-805E-C36BA160FD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3693445"/>
            <a:ext cx="674160" cy="674160"/>
          </a:xfrm>
          <a:prstGeom prst="rect">
            <a:avLst/>
          </a:prstGeom>
        </p:spPr>
      </p:pic>
      <p:pic>
        <p:nvPicPr>
          <p:cNvPr id="45" name="Graphique 44" descr="Visage souriant sans remplissage">
            <a:extLst>
              <a:ext uri="{FF2B5EF4-FFF2-40B4-BE49-F238E27FC236}">
                <a16:creationId xmlns:a16="http://schemas.microsoft.com/office/drawing/2014/main" id="{38B8C437-9BE0-4DC4-8736-13B751ED38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2255722"/>
            <a:ext cx="674160" cy="674160"/>
          </a:xfrm>
          <a:prstGeom prst="rect">
            <a:avLst/>
          </a:prstGeom>
        </p:spPr>
      </p:pic>
      <p:pic>
        <p:nvPicPr>
          <p:cNvPr id="46" name="Graphique 45" descr="Visage souriant sans remplissage">
            <a:extLst>
              <a:ext uri="{FF2B5EF4-FFF2-40B4-BE49-F238E27FC236}">
                <a16:creationId xmlns:a16="http://schemas.microsoft.com/office/drawing/2014/main" id="{85063C47-0B2D-4559-87B9-9D884AFCF3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142685"/>
            <a:ext cx="674160" cy="674160"/>
          </a:xfrm>
          <a:prstGeom prst="rect">
            <a:avLst/>
          </a:prstGeom>
        </p:spPr>
      </p:pic>
      <p:pic>
        <p:nvPicPr>
          <p:cNvPr id="47" name="Graphique 46" descr="Visage souriant sans remplissage">
            <a:extLst>
              <a:ext uri="{FF2B5EF4-FFF2-40B4-BE49-F238E27FC236}">
                <a16:creationId xmlns:a16="http://schemas.microsoft.com/office/drawing/2014/main" id="{1C4B1A94-F8E8-4CA4-9BB6-9FC9560714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3017756"/>
            <a:ext cx="674160" cy="674160"/>
          </a:xfrm>
          <a:prstGeom prst="rect">
            <a:avLst/>
          </a:prstGeom>
        </p:spPr>
      </p:pic>
      <p:pic>
        <p:nvPicPr>
          <p:cNvPr id="48" name="Graphique 47" descr="Visage souriant sans remplissage">
            <a:extLst>
              <a:ext uri="{FF2B5EF4-FFF2-40B4-BE49-F238E27FC236}">
                <a16:creationId xmlns:a16="http://schemas.microsoft.com/office/drawing/2014/main" id="{AEB5317D-7FF7-4442-8030-CCE7D00BC0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35293" y="2301798"/>
            <a:ext cx="674160" cy="674160"/>
          </a:xfrm>
          <a:prstGeom prst="rect">
            <a:avLst/>
          </a:prstGeom>
        </p:spPr>
      </p:pic>
      <p:pic>
        <p:nvPicPr>
          <p:cNvPr id="49" name="Graphique 48" descr="Visage souriant sans remplissage">
            <a:extLst>
              <a:ext uri="{FF2B5EF4-FFF2-40B4-BE49-F238E27FC236}">
                <a16:creationId xmlns:a16="http://schemas.microsoft.com/office/drawing/2014/main" id="{512EA8E4-AED2-40BC-87F1-E29085A2C9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62701" y="5146600"/>
            <a:ext cx="674160" cy="674160"/>
          </a:xfrm>
          <a:prstGeom prst="rect">
            <a:avLst/>
          </a:prstGeom>
        </p:spPr>
      </p:pic>
      <p:pic>
        <p:nvPicPr>
          <p:cNvPr id="50" name="Graphique 49" descr="Visage souriant sans remplissage">
            <a:extLst>
              <a:ext uri="{FF2B5EF4-FFF2-40B4-BE49-F238E27FC236}">
                <a16:creationId xmlns:a16="http://schemas.microsoft.com/office/drawing/2014/main" id="{75DF1D2B-4603-4C57-8BCF-2738704DDE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5825073"/>
            <a:ext cx="674160" cy="674160"/>
          </a:xfrm>
          <a:prstGeom prst="rect">
            <a:avLst/>
          </a:prstGeom>
        </p:spPr>
      </p:pic>
      <p:pic>
        <p:nvPicPr>
          <p:cNvPr id="51" name="Graphique 50" descr="Visage souriant sans remplissage">
            <a:extLst>
              <a:ext uri="{FF2B5EF4-FFF2-40B4-BE49-F238E27FC236}">
                <a16:creationId xmlns:a16="http://schemas.microsoft.com/office/drawing/2014/main" id="{BAD9CAC6-0F30-4B30-9300-A0DE30FF49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819078"/>
            <a:ext cx="674160" cy="674160"/>
          </a:xfrm>
          <a:prstGeom prst="rect">
            <a:avLst/>
          </a:prstGeom>
        </p:spPr>
      </p:pic>
      <p:pic>
        <p:nvPicPr>
          <p:cNvPr id="53" name="Graphique 52" descr="Visage nerveux sans remplissage">
            <a:extLst>
              <a:ext uri="{FF2B5EF4-FFF2-40B4-BE49-F238E27FC236}">
                <a16:creationId xmlns:a16="http://schemas.microsoft.com/office/drawing/2014/main" id="{D472E806-5139-4E48-8CF8-799F9A622B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1283" y="5123116"/>
            <a:ext cx="674160" cy="674160"/>
          </a:xfrm>
          <a:prstGeom prst="rect">
            <a:avLst/>
          </a:prstGeom>
        </p:spPr>
      </p:pic>
      <p:pic>
        <p:nvPicPr>
          <p:cNvPr id="54" name="Graphique 53" descr="Visage nerveux sans remplissage">
            <a:extLst>
              <a:ext uri="{FF2B5EF4-FFF2-40B4-BE49-F238E27FC236}">
                <a16:creationId xmlns:a16="http://schemas.microsoft.com/office/drawing/2014/main" id="{073CCACF-DA74-4D65-B98A-CD8DFF810B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7197" y="1581562"/>
            <a:ext cx="674160" cy="674160"/>
          </a:xfrm>
          <a:prstGeom prst="rect">
            <a:avLst/>
          </a:prstGeom>
        </p:spPr>
      </p:pic>
      <p:pic>
        <p:nvPicPr>
          <p:cNvPr id="55" name="Graphique 54" descr="Visage nerveux sans remplissage">
            <a:extLst>
              <a:ext uri="{FF2B5EF4-FFF2-40B4-BE49-F238E27FC236}">
                <a16:creationId xmlns:a16="http://schemas.microsoft.com/office/drawing/2014/main" id="{DF5D7BCD-3698-4239-B951-96C6EBDC3B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3761328"/>
            <a:ext cx="674160" cy="674160"/>
          </a:xfrm>
          <a:prstGeom prst="rect">
            <a:avLst/>
          </a:prstGeom>
        </p:spPr>
      </p:pic>
      <p:pic>
        <p:nvPicPr>
          <p:cNvPr id="56" name="Graphique 55" descr="Visage nerveux sans remplissage">
            <a:extLst>
              <a:ext uri="{FF2B5EF4-FFF2-40B4-BE49-F238E27FC236}">
                <a16:creationId xmlns:a16="http://schemas.microsoft.com/office/drawing/2014/main" id="{B389993B-8CD6-4037-B085-82777F7425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4467409"/>
            <a:ext cx="674160" cy="674160"/>
          </a:xfrm>
          <a:prstGeom prst="rect">
            <a:avLst/>
          </a:prstGeom>
        </p:spPr>
      </p:pic>
      <p:pic>
        <p:nvPicPr>
          <p:cNvPr id="57" name="Graphique 56" descr="Visage nerveux sans remplissage">
            <a:extLst>
              <a:ext uri="{FF2B5EF4-FFF2-40B4-BE49-F238E27FC236}">
                <a16:creationId xmlns:a16="http://schemas.microsoft.com/office/drawing/2014/main" id="{07C45A1D-7B02-4D23-8EBA-A57F6444AB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62701" y="1581562"/>
            <a:ext cx="674160" cy="674160"/>
          </a:xfrm>
          <a:prstGeom prst="rect">
            <a:avLst/>
          </a:prstGeom>
        </p:spPr>
      </p:pic>
      <p:pic>
        <p:nvPicPr>
          <p:cNvPr id="58" name="Graphique 57" descr="Visage nerveux sans remplissage">
            <a:extLst>
              <a:ext uri="{FF2B5EF4-FFF2-40B4-BE49-F238E27FC236}">
                <a16:creationId xmlns:a16="http://schemas.microsoft.com/office/drawing/2014/main" id="{BA389C27-D831-4058-B32B-0D37926952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1644" y="2978724"/>
            <a:ext cx="674160" cy="674160"/>
          </a:xfrm>
          <a:prstGeom prst="rect">
            <a:avLst/>
          </a:prstGeom>
        </p:spPr>
      </p:pic>
      <p:pic>
        <p:nvPicPr>
          <p:cNvPr id="59" name="Graphique 58" descr="Visage souriant sans remplissage">
            <a:extLst>
              <a:ext uri="{FF2B5EF4-FFF2-40B4-BE49-F238E27FC236}">
                <a16:creationId xmlns:a16="http://schemas.microsoft.com/office/drawing/2014/main" id="{0D0B32BC-8637-4B04-9A9B-1F0D80F31B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9413" y="2255722"/>
            <a:ext cx="674160" cy="674160"/>
          </a:xfrm>
          <a:prstGeom prst="rect">
            <a:avLst/>
          </a:prstGeom>
        </p:spPr>
      </p:pic>
      <p:pic>
        <p:nvPicPr>
          <p:cNvPr id="60" name="Graphique 59" descr="Visage souriant sans remplissage">
            <a:extLst>
              <a:ext uri="{FF2B5EF4-FFF2-40B4-BE49-F238E27FC236}">
                <a16:creationId xmlns:a16="http://schemas.microsoft.com/office/drawing/2014/main" id="{5FA41723-89FC-43F4-A087-FD4D1764DC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3003218"/>
            <a:ext cx="674160" cy="674160"/>
          </a:xfrm>
          <a:prstGeom prst="rect">
            <a:avLst/>
          </a:prstGeom>
        </p:spPr>
      </p:pic>
      <p:pic>
        <p:nvPicPr>
          <p:cNvPr id="61" name="Graphique 60" descr="Visage souriant sans remplissage">
            <a:extLst>
              <a:ext uri="{FF2B5EF4-FFF2-40B4-BE49-F238E27FC236}">
                <a16:creationId xmlns:a16="http://schemas.microsoft.com/office/drawing/2014/main" id="{27F89313-D260-4DC2-979A-28449DCBE6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1283" y="3716345"/>
            <a:ext cx="674160" cy="674160"/>
          </a:xfrm>
          <a:prstGeom prst="rect">
            <a:avLst/>
          </a:prstGeom>
        </p:spPr>
      </p:pic>
      <p:pic>
        <p:nvPicPr>
          <p:cNvPr id="62" name="Graphique 61" descr="Visage souriant sans remplissage">
            <a:extLst>
              <a:ext uri="{FF2B5EF4-FFF2-40B4-BE49-F238E27FC236}">
                <a16:creationId xmlns:a16="http://schemas.microsoft.com/office/drawing/2014/main" id="{16ABEC43-C2DA-483F-BFF7-28B28A8095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4453537"/>
            <a:ext cx="674160" cy="674160"/>
          </a:xfrm>
          <a:prstGeom prst="rect">
            <a:avLst/>
          </a:prstGeom>
        </p:spPr>
      </p:pic>
      <p:pic>
        <p:nvPicPr>
          <p:cNvPr id="63" name="Graphique 62" descr="Visage souriant sans remplissage">
            <a:extLst>
              <a:ext uri="{FF2B5EF4-FFF2-40B4-BE49-F238E27FC236}">
                <a16:creationId xmlns:a16="http://schemas.microsoft.com/office/drawing/2014/main" id="{FBFF2CC3-4731-4673-B1C3-37FD44C709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3523" y="5829132"/>
            <a:ext cx="674160" cy="674160"/>
          </a:xfrm>
          <a:prstGeom prst="rect">
            <a:avLst/>
          </a:prstGeom>
        </p:spPr>
      </p:pic>
    </p:spTree>
    <p:extLst>
      <p:ext uri="{BB962C8B-B14F-4D97-AF65-F5344CB8AC3E}">
        <p14:creationId xmlns:p14="http://schemas.microsoft.com/office/powerpoint/2010/main" val="350709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Forme d’arrière-plan abstraite&#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p:pic>
      <p:sp>
        <p:nvSpPr>
          <p:cNvPr id="2" name="Titre 1">
            <a:extLst>
              <a:ext uri="{FF2B5EF4-FFF2-40B4-BE49-F238E27FC236}">
                <a16:creationId xmlns:a16="http://schemas.microsoft.com/office/drawing/2014/main" id="{EA4B7241-C2B7-4F61-A69C-236E16A5F62F}"/>
              </a:ext>
            </a:extLst>
          </p:cNvPr>
          <p:cNvSpPr>
            <a:spLocks noGrp="1"/>
          </p:cNvSpPr>
          <p:nvPr>
            <p:ph type="title"/>
          </p:nvPr>
        </p:nvSpPr>
        <p:spPr>
          <a:xfrm>
            <a:off x="6611147" y="2768859"/>
            <a:ext cx="5164085" cy="1320282"/>
          </a:xfrm>
        </p:spPr>
        <p:txBody>
          <a:bodyPr rtlCol="0"/>
          <a:lstStyle/>
          <a:p>
            <a:pPr algn="ctr" rtl="0"/>
            <a:r>
              <a:rPr lang="fr-FR" sz="4500" dirty="0"/>
              <a:t>TABLE DES MATIERES</a:t>
            </a:r>
          </a:p>
        </p:txBody>
      </p:sp>
      <p:sp>
        <p:nvSpPr>
          <p:cNvPr id="8" name="Sous-titre 7">
            <a:extLst>
              <a:ext uri="{FF2B5EF4-FFF2-40B4-BE49-F238E27FC236}">
                <a16:creationId xmlns:a16="http://schemas.microsoft.com/office/drawing/2014/main" id="{FEA42667-3BE6-4DC2-B041-68A5114CE30E}"/>
              </a:ext>
            </a:extLst>
          </p:cNvPr>
          <p:cNvSpPr>
            <a:spLocks noGrp="1"/>
          </p:cNvSpPr>
          <p:nvPr>
            <p:ph type="subTitle" idx="1"/>
          </p:nvPr>
        </p:nvSpPr>
        <p:spPr>
          <a:xfrm>
            <a:off x="732171" y="83975"/>
            <a:ext cx="4618957" cy="6690049"/>
          </a:xfrm>
        </p:spPr>
        <p:txBody>
          <a:bodyPr/>
          <a:lstStyle/>
          <a:p>
            <a:endParaRPr lang="en-GB" dirty="0"/>
          </a:p>
          <a:p>
            <a:endParaRPr lang="en-GB" dirty="0"/>
          </a:p>
          <a:p>
            <a:endParaRPr lang="en-GB" dirty="0">
              <a:latin typeface="+mj-lt"/>
            </a:endParaRPr>
          </a:p>
          <a:p>
            <a:pPr marL="457200" indent="-457200">
              <a:buFont typeface="Wingdings" panose="05000000000000000000" pitchFamily="2" charset="2"/>
              <a:buChar char="q"/>
            </a:pPr>
            <a:r>
              <a:rPr lang="en-GB" dirty="0">
                <a:latin typeface="+mj-lt"/>
              </a:rPr>
              <a:t>INTRODUCTION</a:t>
            </a:r>
          </a:p>
          <a:p>
            <a:endParaRPr lang="en-GB" dirty="0">
              <a:latin typeface="+mj-lt"/>
            </a:endParaRPr>
          </a:p>
          <a:p>
            <a:pPr marL="457200" indent="-457200">
              <a:buFont typeface="Wingdings" panose="05000000000000000000" pitchFamily="2" charset="2"/>
              <a:buChar char="q"/>
            </a:pPr>
            <a:r>
              <a:rPr lang="en-GB" dirty="0">
                <a:latin typeface="+mj-lt"/>
              </a:rPr>
              <a:t>TRAVAIL EFFECTUE</a:t>
            </a:r>
          </a:p>
          <a:p>
            <a:endParaRPr lang="en-GB" dirty="0">
              <a:latin typeface="+mj-lt"/>
            </a:endParaRPr>
          </a:p>
          <a:p>
            <a:pPr marL="914400" lvl="1" indent="-457200" algn="l">
              <a:buFont typeface="Wingdings" panose="05000000000000000000" pitchFamily="2" charset="2"/>
              <a:buChar char="q"/>
            </a:pPr>
            <a:r>
              <a:rPr lang="en-GB" sz="2400" b="1" dirty="0">
                <a:latin typeface="+mj-lt"/>
              </a:rPr>
              <a:t>HARDWARE</a:t>
            </a:r>
          </a:p>
          <a:p>
            <a:pPr marL="914400" lvl="1" indent="-457200" algn="l">
              <a:buFont typeface="Wingdings" panose="05000000000000000000" pitchFamily="2" charset="2"/>
              <a:buChar char="q"/>
            </a:pPr>
            <a:r>
              <a:rPr lang="en-GB" sz="2400" b="1" dirty="0">
                <a:latin typeface="+mj-lt"/>
              </a:rPr>
              <a:t>SOFTWARE</a:t>
            </a:r>
          </a:p>
          <a:p>
            <a:r>
              <a:rPr lang="en-GB" dirty="0">
                <a:latin typeface="+mj-lt"/>
              </a:rPr>
              <a:t>	</a:t>
            </a:r>
          </a:p>
          <a:p>
            <a:pPr marL="457200" indent="-457200">
              <a:buFont typeface="Wingdings" panose="05000000000000000000" pitchFamily="2" charset="2"/>
              <a:buChar char="q"/>
            </a:pPr>
            <a:r>
              <a:rPr lang="en-GB" dirty="0">
                <a:latin typeface="+mj-lt"/>
              </a:rPr>
              <a:t>PERSPECTIVES</a:t>
            </a:r>
          </a:p>
          <a:p>
            <a:endParaRPr lang="en-GB" dirty="0">
              <a:latin typeface="+mj-lt"/>
            </a:endParaRPr>
          </a:p>
          <a:p>
            <a:pPr marL="457200" indent="-457200">
              <a:buFont typeface="Wingdings" panose="05000000000000000000" pitchFamily="2" charset="2"/>
              <a:buChar char="q"/>
            </a:pPr>
            <a:r>
              <a:rPr lang="en-GB" dirty="0">
                <a:latin typeface="+mj-lt"/>
              </a:rPr>
              <a:t>CONCLUSION</a:t>
            </a:r>
          </a:p>
        </p:txBody>
      </p:sp>
    </p:spTree>
    <p:extLst>
      <p:ext uri="{BB962C8B-B14F-4D97-AF65-F5344CB8AC3E}">
        <p14:creationId xmlns:p14="http://schemas.microsoft.com/office/powerpoint/2010/main" val="298223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animEffect transition="in" filter="fade">
                                      <p:cBhvr>
                                        <p:cTn id="17" dur="500"/>
                                        <p:tgtEl>
                                          <p:spTgt spid="8">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8" end="8"/>
                                            </p:txEl>
                                          </p:spTgt>
                                        </p:tgtEl>
                                        <p:attrNameLst>
                                          <p:attrName>style.visibility</p:attrName>
                                        </p:attrNameLst>
                                      </p:cBhvr>
                                      <p:to>
                                        <p:strVal val="visible"/>
                                      </p:to>
                                    </p:set>
                                    <p:animEffect transition="in" filter="fade">
                                      <p:cBhvr>
                                        <p:cTn id="20" dur="500"/>
                                        <p:tgtEl>
                                          <p:spTgt spid="8">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animEffect transition="in" filter="fade">
                                      <p:cBhvr>
                                        <p:cTn id="25" dur="500"/>
                                        <p:tgtEl>
                                          <p:spTgt spid="8">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12" end="12"/>
                                            </p:txEl>
                                          </p:spTgt>
                                        </p:tgtEl>
                                        <p:attrNameLst>
                                          <p:attrName>style.visibility</p:attrName>
                                        </p:attrNameLst>
                                      </p:cBhvr>
                                      <p:to>
                                        <p:strVal val="visible"/>
                                      </p:to>
                                    </p:set>
                                    <p:animEffect transition="in" filter="fade">
                                      <p:cBhvr>
                                        <p:cTn id="30"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4B26A0-76B0-4D92-8A3B-F4FB7FCBBD52}"/>
              </a:ext>
            </a:extLst>
          </p:cNvPr>
          <p:cNvSpPr>
            <a:spLocks noGrp="1"/>
          </p:cNvSpPr>
          <p:nvPr>
            <p:ph type="title"/>
          </p:nvPr>
        </p:nvSpPr>
        <p:spPr/>
        <p:txBody>
          <a:bodyPr rtlCol="0"/>
          <a:lstStyle/>
          <a:p>
            <a:pPr algn="ctr" rtl="0"/>
            <a:r>
              <a:rPr lang="fr-FR" dirty="0"/>
              <a:t>LE SUJET</a:t>
            </a:r>
          </a:p>
        </p:txBody>
      </p:sp>
      <p:pic>
        <p:nvPicPr>
          <p:cNvPr id="20" name="Espace réservé d’image 19" descr="Forme d’arrière-plan abstraite">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3">
            <a:extLst>
              <a:ext uri="{BEBA8EAE-BF5A-486C-A8C5-ECC9F3942E4B}">
                <a14:imgProps xmlns:a14="http://schemas.microsoft.com/office/drawing/2010/main">
                  <a14:imgLayer r:embed="rId4">
                    <a14:imgEffect>
                      <a14:brightnessContrast bright="-32000" contrast="5000"/>
                    </a14:imgEffect>
                  </a14:imgLayer>
                </a14:imgProps>
              </a:ext>
              <a:ext uri="{28A0092B-C50C-407E-A947-70E740481C1C}">
                <a14:useLocalDpi xmlns:a14="http://schemas.microsoft.com/office/drawing/2010/main" val="0"/>
              </a:ext>
            </a:extLst>
          </a:blip>
          <a:srcRect/>
          <a:stretch/>
        </p:blipFill>
        <p:spPr>
          <a:xfrm>
            <a:off x="6096000" y="3034537"/>
            <a:ext cx="6083300" cy="2587752"/>
          </a:xfrm>
        </p:spPr>
      </p:pic>
      <p:sp>
        <p:nvSpPr>
          <p:cNvPr id="8" name="Espace réservé du numéro de diapositive 7">
            <a:extLst>
              <a:ext uri="{FF2B5EF4-FFF2-40B4-BE49-F238E27FC236}">
                <a16:creationId xmlns:a16="http://schemas.microsoft.com/office/drawing/2014/main" id="{FE91C663-2D66-4255-91B4-906F720EB8BA}"/>
              </a:ext>
            </a:extLst>
          </p:cNvPr>
          <p:cNvSpPr>
            <a:spLocks noGrp="1"/>
          </p:cNvSpPr>
          <p:nvPr>
            <p:ph type="sldNum" sz="quarter" idx="12"/>
          </p:nvPr>
        </p:nvSpPr>
        <p:spPr>
          <a:xfrm>
            <a:off x="751827" y="5878720"/>
            <a:ext cx="402893" cy="298243"/>
          </a:xfrm>
        </p:spPr>
        <p:txBody>
          <a:bodyPr rtlCol="0"/>
          <a:lstStyle/>
          <a:p>
            <a:pPr rtl="0"/>
            <a:fld id="{8D581BC7-E183-40DB-AC97-C19EA4EB8894}" type="slidenum">
              <a:rPr lang="fr-FR" b="1" i="1"/>
              <a:pPr rtl="0"/>
              <a:t>4</a:t>
            </a:fld>
            <a:r>
              <a:rPr lang="fr-FR" b="1" i="1" dirty="0"/>
              <a:t> / 25</a:t>
            </a:r>
          </a:p>
        </p:txBody>
      </p:sp>
      <p:sp>
        <p:nvSpPr>
          <p:cNvPr id="7" name="Espace réservé du pied de page 6">
            <a:extLst>
              <a:ext uri="{FF2B5EF4-FFF2-40B4-BE49-F238E27FC236}">
                <a16:creationId xmlns:a16="http://schemas.microsoft.com/office/drawing/2014/main" id="{80B83D80-B29B-48B9-9B34-76AD9399E64D}"/>
              </a:ext>
            </a:extLst>
          </p:cNvPr>
          <p:cNvSpPr>
            <a:spLocks noGrp="1"/>
          </p:cNvSpPr>
          <p:nvPr>
            <p:ph type="ftr" sz="quarter" idx="11"/>
          </p:nvPr>
        </p:nvSpPr>
        <p:spPr>
          <a:xfrm>
            <a:off x="1169960" y="5878720"/>
            <a:ext cx="4540375" cy="292947"/>
          </a:xfrm>
        </p:spPr>
        <p:txBody>
          <a:bodyPr rtlCol="0"/>
          <a:lstStyle/>
          <a:p>
            <a:r>
              <a:rPr lang="fr-FR" b="1" i="1" dirty="0">
                <a:solidFill>
                  <a:schemeClr val="bg2"/>
                </a:solidFill>
              </a:rPr>
              <a:t>Robot explorateur M1 IFI Université de Nice Sophia-Antipolis</a:t>
            </a:r>
            <a:endParaRPr lang="fr-FR" b="1" dirty="0">
              <a:solidFill>
                <a:schemeClr val="bg2"/>
              </a:solidFill>
            </a:endParaRPr>
          </a:p>
        </p:txBody>
      </p:sp>
      <p:sp>
        <p:nvSpPr>
          <p:cNvPr id="6" name="Espace réservé du texte 5">
            <a:extLst>
              <a:ext uri="{FF2B5EF4-FFF2-40B4-BE49-F238E27FC236}">
                <a16:creationId xmlns:a16="http://schemas.microsoft.com/office/drawing/2014/main" id="{4FBE3729-16C2-4698-B936-B52ADD3DCDBD}"/>
              </a:ext>
            </a:extLst>
          </p:cNvPr>
          <p:cNvSpPr>
            <a:spLocks noGrp="1"/>
          </p:cNvSpPr>
          <p:nvPr>
            <p:ph type="body" idx="1"/>
          </p:nvPr>
        </p:nvSpPr>
        <p:spPr/>
        <p:txBody>
          <a:bodyPr>
            <a:normAutofit/>
          </a:bodyPr>
          <a:lstStyle/>
          <a:p>
            <a:pPr algn="ctr"/>
            <a:r>
              <a:rPr lang="fr-FR" sz="2800" dirty="0">
                <a:latin typeface="+mj-lt"/>
              </a:rPr>
              <a:t>Algorithme</a:t>
            </a:r>
            <a:r>
              <a:rPr lang="en-GB" sz="2800" dirty="0">
                <a:latin typeface="+mj-lt"/>
              </a:rPr>
              <a:t> de A*</a:t>
            </a:r>
          </a:p>
        </p:txBody>
      </p:sp>
      <p:sp>
        <p:nvSpPr>
          <p:cNvPr id="12" name="Espace réservé du texte 5">
            <a:extLst>
              <a:ext uri="{FF2B5EF4-FFF2-40B4-BE49-F238E27FC236}">
                <a16:creationId xmlns:a16="http://schemas.microsoft.com/office/drawing/2014/main" id="{B30BDE3D-9E90-4340-90ED-AEC7E9D44440}"/>
              </a:ext>
            </a:extLst>
          </p:cNvPr>
          <p:cNvSpPr txBox="1">
            <a:spLocks/>
          </p:cNvSpPr>
          <p:nvPr/>
        </p:nvSpPr>
        <p:spPr>
          <a:xfrm>
            <a:off x="486137" y="3878315"/>
            <a:ext cx="5339079" cy="159651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fr-FR" sz="4000" dirty="0">
                <a:latin typeface="+mj-lt"/>
              </a:rPr>
              <a:t>SLAM</a:t>
            </a:r>
          </a:p>
          <a:p>
            <a:pPr algn="ctr"/>
            <a:r>
              <a:rPr lang="fr-FR" dirty="0"/>
              <a:t>cartographie et localisation simultanée </a:t>
            </a:r>
            <a:endParaRPr lang="fr-FR" dirty="0">
              <a:latin typeface="+mj-lt"/>
            </a:endParaRPr>
          </a:p>
        </p:txBody>
      </p:sp>
      <p:sp>
        <p:nvSpPr>
          <p:cNvPr id="13" name="Espace réservé du texte 5">
            <a:extLst>
              <a:ext uri="{FF2B5EF4-FFF2-40B4-BE49-F238E27FC236}">
                <a16:creationId xmlns:a16="http://schemas.microsoft.com/office/drawing/2014/main" id="{003A7E8E-0257-4378-92CB-06B9FD25F899}"/>
              </a:ext>
            </a:extLst>
          </p:cNvPr>
          <p:cNvSpPr txBox="1">
            <a:spLocks/>
          </p:cNvSpPr>
          <p:nvPr/>
        </p:nvSpPr>
        <p:spPr>
          <a:xfrm>
            <a:off x="6528122" y="3034537"/>
            <a:ext cx="3743629" cy="258775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70000"/>
              </a:lnSpc>
            </a:pPr>
            <a:r>
              <a:rPr lang="fr-FR" sz="2400" dirty="0" err="1">
                <a:solidFill>
                  <a:schemeClr val="bg2"/>
                </a:solidFill>
                <a:latin typeface="Agency FB" panose="020B0503020202020204" pitchFamily="34" charset="0"/>
              </a:rPr>
              <a:t>Simultaneous</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err="1">
                <a:solidFill>
                  <a:schemeClr val="bg2"/>
                </a:solidFill>
                <a:latin typeface="Agency FB" panose="020B0503020202020204" pitchFamily="34" charset="0"/>
              </a:rPr>
              <a:t>Localization</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And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Mapping</a:t>
            </a:r>
            <a:endParaRPr lang="en-GB" sz="3200" dirty="0">
              <a:solidFill>
                <a:schemeClr val="bg2"/>
              </a:solidFill>
              <a:latin typeface="Agency FB" panose="020B0503020202020204" pitchFamily="34" charset="0"/>
            </a:endParaRPr>
          </a:p>
        </p:txBody>
      </p:sp>
    </p:spTree>
    <p:extLst>
      <p:ext uri="{BB962C8B-B14F-4D97-AF65-F5344CB8AC3E}">
        <p14:creationId xmlns:p14="http://schemas.microsoft.com/office/powerpoint/2010/main" val="29051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5" y="3043990"/>
            <a:ext cx="5618747" cy="770020"/>
          </a:xfrm>
        </p:spPr>
        <p:txBody>
          <a:bodyPr rtlCol="0">
            <a:normAutofit/>
          </a:bodyPr>
          <a:lstStyle/>
          <a:p>
            <a:pPr rtl="0"/>
            <a:r>
              <a:rPr lang="fr-FR" sz="4400" dirty="0"/>
              <a:t>PARTIE HARDWARE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43082" y="5879656"/>
            <a:ext cx="416173" cy="297307"/>
          </a:xfrm>
        </p:spPr>
        <p:txBody>
          <a:bodyPr rtlCol="0"/>
          <a:lstStyle/>
          <a:p>
            <a:pPr rtl="0"/>
            <a:fld id="{8D581BC7-E183-40DB-AC97-C19EA4EB8894}" type="slidenum">
              <a:rPr lang="fr-FR" b="1" i="1"/>
              <a:pPr rtl="0"/>
              <a:t>5</a:t>
            </a:fld>
            <a:r>
              <a:rPr lang="fr-FR" b="1" i="1" dirty="0"/>
              <a:t> / 25</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73775" y="5874576"/>
            <a:ext cx="3438865" cy="297307"/>
          </a:xfrm>
        </p:spPr>
        <p:txBody>
          <a:bodyPr rtlCol="0"/>
          <a:lstStyle/>
          <a:p>
            <a:pPr rtl="0"/>
            <a:r>
              <a:rPr lang="fr-FR" b="1" i="1" dirty="0">
                <a:solidFill>
                  <a:schemeClr val="bg2"/>
                </a:solidFill>
              </a:rPr>
              <a:t>Robot explorateur M1 IFI Université de Nice Sophia-Antipolis</a:t>
            </a:r>
          </a:p>
        </p:txBody>
      </p:sp>
    </p:spTree>
    <p:extLst>
      <p:ext uri="{BB962C8B-B14F-4D97-AF65-F5344CB8AC3E}">
        <p14:creationId xmlns:p14="http://schemas.microsoft.com/office/powerpoint/2010/main" val="89878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FF93F71D-1663-42FA-A91E-FA23F03F0287}"/>
              </a:ext>
            </a:extLst>
          </p:cNvPr>
          <p:cNvSpPr>
            <a:spLocks noGrp="1"/>
          </p:cNvSpPr>
          <p:nvPr>
            <p:ph type="title"/>
          </p:nvPr>
        </p:nvSpPr>
        <p:spPr>
          <a:xfrm>
            <a:off x="6894591" y="252663"/>
            <a:ext cx="5136988" cy="1641793"/>
          </a:xfrm>
        </p:spPr>
        <p:txBody>
          <a:bodyPr rtlCol="0">
            <a:normAutofit/>
          </a:bodyPr>
          <a:lstStyle/>
          <a:p>
            <a:pPr algn="ctr" rtl="0"/>
            <a:r>
              <a:rPr lang="fr-FR" dirty="0"/>
              <a:t>CONTRAINTES MATERIELLES</a:t>
            </a:r>
          </a:p>
        </p:txBody>
      </p:sp>
      <p:sp>
        <p:nvSpPr>
          <p:cNvPr id="6" name="Espace réservé du texte 5">
            <a:extLst>
              <a:ext uri="{FF2B5EF4-FFF2-40B4-BE49-F238E27FC236}">
                <a16:creationId xmlns:a16="http://schemas.microsoft.com/office/drawing/2014/main" id="{F62CA978-7F10-45ED-A5E7-73BCC796D219}"/>
              </a:ext>
            </a:extLst>
          </p:cNvPr>
          <p:cNvSpPr>
            <a:spLocks noGrp="1"/>
          </p:cNvSpPr>
          <p:nvPr>
            <p:ph type="body" idx="1"/>
          </p:nvPr>
        </p:nvSpPr>
        <p:spPr/>
        <p:txBody>
          <a:bodyPr rtlCol="0">
            <a:normAutofit/>
          </a:bodyPr>
          <a:lstStyle/>
          <a:p>
            <a:pPr rtl="0"/>
            <a:r>
              <a:rPr lang="fr-FR" sz="2400" dirty="0"/>
              <a:t>Matériel imposé </a:t>
            </a:r>
          </a:p>
        </p:txBody>
      </p:sp>
      <p:sp>
        <p:nvSpPr>
          <p:cNvPr id="8" name="Espace réservé du texte 7">
            <a:extLst>
              <a:ext uri="{FF2B5EF4-FFF2-40B4-BE49-F238E27FC236}">
                <a16:creationId xmlns:a16="http://schemas.microsoft.com/office/drawing/2014/main" id="{1C19D996-1EAD-4EC5-92CC-5A60F9A9E91F}"/>
              </a:ext>
            </a:extLst>
          </p:cNvPr>
          <p:cNvSpPr>
            <a:spLocks noGrp="1"/>
          </p:cNvSpPr>
          <p:nvPr>
            <p:ph type="body" idx="14"/>
          </p:nvPr>
        </p:nvSpPr>
        <p:spPr/>
        <p:txBody>
          <a:bodyPr rtlCol="0"/>
          <a:lstStyle/>
          <a:p>
            <a:pPr rtl="0"/>
            <a:r>
              <a:rPr lang="fr-FR" sz="1800" dirty="0">
                <a:solidFill>
                  <a:schemeClr val="bg2"/>
                </a:solidFill>
              </a:rPr>
              <a:t>Capteurs ultrasons HC-SR04 </a:t>
            </a:r>
            <a:r>
              <a:rPr lang="fr-FR" dirty="0">
                <a:solidFill>
                  <a:schemeClr val="bg2"/>
                </a:solidFill>
              </a:rPr>
              <a:t>x</a:t>
            </a:r>
            <a:r>
              <a:rPr lang="fr-FR" sz="1800" dirty="0">
                <a:solidFill>
                  <a:schemeClr val="bg2"/>
                </a:solidFill>
              </a:rPr>
              <a:t>3</a:t>
            </a:r>
          </a:p>
          <a:p>
            <a:pPr rtl="0"/>
            <a:r>
              <a:rPr lang="fr-FR" sz="1800" dirty="0">
                <a:solidFill>
                  <a:schemeClr val="bg2"/>
                </a:solidFill>
              </a:rPr>
              <a:t>Carte Arduino Leonardo</a:t>
            </a:r>
          </a:p>
          <a:p>
            <a:pPr rtl="0"/>
            <a:r>
              <a:rPr lang="fr-FR" sz="1800" dirty="0">
                <a:solidFill>
                  <a:schemeClr val="bg2"/>
                </a:solidFill>
              </a:rPr>
              <a:t>Kit Speed pour le châssis</a:t>
            </a:r>
          </a:p>
          <a:p>
            <a:pPr rtl="0"/>
            <a:endParaRPr lang="fr-FR" dirty="0"/>
          </a:p>
        </p:txBody>
      </p:sp>
      <p:sp>
        <p:nvSpPr>
          <p:cNvPr id="4" name="Espace réservé du numéro de diapositive 3">
            <a:extLst>
              <a:ext uri="{FF2B5EF4-FFF2-40B4-BE49-F238E27FC236}">
                <a16:creationId xmlns:a16="http://schemas.microsoft.com/office/drawing/2014/main" id="{494C7D40-6709-40D4-B0FB-9D6311AF439F}"/>
              </a:ext>
            </a:extLst>
          </p:cNvPr>
          <p:cNvSpPr>
            <a:spLocks noGrp="1"/>
          </p:cNvSpPr>
          <p:nvPr>
            <p:ph type="sldNum" sz="quarter" idx="12"/>
          </p:nvPr>
        </p:nvSpPr>
        <p:spPr>
          <a:xfrm>
            <a:off x="745114" y="5873640"/>
            <a:ext cx="409606" cy="298243"/>
          </a:xfrm>
        </p:spPr>
        <p:txBody>
          <a:bodyPr rtlCol="0"/>
          <a:lstStyle/>
          <a:p>
            <a:pPr rtl="0"/>
            <a:fld id="{8D581BC7-E183-40DB-AC97-C19EA4EB8894}" type="slidenum">
              <a:rPr lang="fr-FR" b="1" i="1"/>
              <a:pPr rtl="0"/>
              <a:t>6</a:t>
            </a:fld>
            <a:r>
              <a:rPr lang="fr-FR" b="1" i="1" dirty="0"/>
              <a:t> / 25</a:t>
            </a:r>
          </a:p>
        </p:txBody>
      </p:sp>
      <p:sp>
        <p:nvSpPr>
          <p:cNvPr id="3" name="Espace réservé du pied de page 2">
            <a:extLst>
              <a:ext uri="{FF2B5EF4-FFF2-40B4-BE49-F238E27FC236}">
                <a16:creationId xmlns:a16="http://schemas.microsoft.com/office/drawing/2014/main" id="{101DB817-586B-493A-922D-54010C888E74}"/>
              </a:ext>
            </a:extLst>
          </p:cNvPr>
          <p:cNvSpPr>
            <a:spLocks noGrp="1"/>
          </p:cNvSpPr>
          <p:nvPr>
            <p:ph type="ftr" sz="quarter" idx="11"/>
          </p:nvPr>
        </p:nvSpPr>
        <p:spPr>
          <a:xfrm>
            <a:off x="1169960" y="5878720"/>
            <a:ext cx="3517787" cy="297307"/>
          </a:xfrm>
        </p:spPr>
        <p:txBody>
          <a:bodyPr rtlCol="0"/>
          <a:lstStyle/>
          <a:p>
            <a:pPr rtl="0"/>
            <a:r>
              <a:rPr lang="fr-FR" b="1" i="1" dirty="0">
                <a:solidFill>
                  <a:schemeClr val="bg2"/>
                </a:solidFill>
              </a:rPr>
              <a:t>Robot explorateur M1 IFI Université de Nice Sophia-Antipolis</a:t>
            </a:r>
          </a:p>
        </p:txBody>
      </p:sp>
    </p:spTree>
    <p:extLst>
      <p:ext uri="{BB962C8B-B14F-4D97-AF65-F5344CB8AC3E}">
        <p14:creationId xmlns:p14="http://schemas.microsoft.com/office/powerpoint/2010/main" val="76429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06C22-D0C4-4D8E-86F7-1A902F1CA7AB}"/>
              </a:ext>
            </a:extLst>
          </p:cNvPr>
          <p:cNvSpPr>
            <a:spLocks noGrp="1"/>
          </p:cNvSpPr>
          <p:nvPr>
            <p:ph type="title"/>
          </p:nvPr>
        </p:nvSpPr>
        <p:spPr>
          <a:xfrm>
            <a:off x="0" y="2219359"/>
            <a:ext cx="6048720" cy="804338"/>
          </a:xfrm>
        </p:spPr>
        <p:txBody>
          <a:bodyPr rtlCol="0">
            <a:normAutofit/>
          </a:bodyPr>
          <a:lstStyle/>
          <a:p>
            <a:pPr rtl="0"/>
            <a:r>
              <a:rPr lang="fr-FR" dirty="0"/>
              <a:t>CREATION /ADAPTATION</a:t>
            </a:r>
          </a:p>
        </p:txBody>
      </p:sp>
      <p:sp>
        <p:nvSpPr>
          <p:cNvPr id="7" name="Espace réservé du texte 6">
            <a:extLst>
              <a:ext uri="{FF2B5EF4-FFF2-40B4-BE49-F238E27FC236}">
                <a16:creationId xmlns:a16="http://schemas.microsoft.com/office/drawing/2014/main" id="{1EBE5B37-5B62-411B-BD45-E04DD958A3F9}"/>
              </a:ext>
            </a:extLst>
          </p:cNvPr>
          <p:cNvSpPr>
            <a:spLocks noGrp="1"/>
          </p:cNvSpPr>
          <p:nvPr>
            <p:ph type="body" idx="14"/>
          </p:nvPr>
        </p:nvSpPr>
        <p:spPr/>
        <p:txBody>
          <a:bodyPr rtlCol="0"/>
          <a:lstStyle/>
          <a:p>
            <a:pPr rtl="0"/>
            <a:r>
              <a:rPr lang="fr-FR" sz="2400" dirty="0">
                <a:solidFill>
                  <a:schemeClr val="bg2"/>
                </a:solidFill>
              </a:rPr>
              <a:t>Reproduction avec </a:t>
            </a:r>
            <a:r>
              <a:rPr lang="fr-FR" sz="2400" dirty="0" err="1">
                <a:solidFill>
                  <a:schemeClr val="bg2"/>
                </a:solidFill>
              </a:rPr>
              <a:t>Inkskape</a:t>
            </a:r>
            <a:endParaRPr lang="fr-FR" sz="2400" dirty="0">
              <a:solidFill>
                <a:schemeClr val="bg2"/>
              </a:solidFill>
            </a:endParaRPr>
          </a:p>
          <a:p>
            <a:pPr rtl="0"/>
            <a:r>
              <a:rPr lang="fr-FR" sz="2400" dirty="0">
                <a:solidFill>
                  <a:schemeClr val="bg2"/>
                </a:solidFill>
              </a:rPr>
              <a:t>Modification pour les capteurs</a:t>
            </a:r>
          </a:p>
          <a:p>
            <a:pPr rtl="0"/>
            <a:r>
              <a:rPr lang="fr-FR" sz="2400" dirty="0">
                <a:solidFill>
                  <a:schemeClr val="bg2"/>
                </a:solidFill>
              </a:rPr>
              <a:t>2 épaisseurs</a:t>
            </a:r>
          </a:p>
          <a:p>
            <a:pPr rtl="0"/>
            <a:endParaRPr lang="fr-FR" sz="1800" dirty="0"/>
          </a:p>
          <a:p>
            <a:pPr rtl="0"/>
            <a:endParaRPr lang="fr-FR" dirty="0"/>
          </a:p>
        </p:txBody>
      </p:sp>
      <p:pic>
        <p:nvPicPr>
          <p:cNvPr id="18" name="Espace réservé d’image 17" descr="Forme d’arrière-plan abstraite">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Espace réservé du numéro de diapositive 4">
            <a:extLst>
              <a:ext uri="{FF2B5EF4-FFF2-40B4-BE49-F238E27FC236}">
                <a16:creationId xmlns:a16="http://schemas.microsoft.com/office/drawing/2014/main" id="{1C5328BF-D489-4F39-BA27-5AD38E9116D8}"/>
              </a:ext>
            </a:extLst>
          </p:cNvPr>
          <p:cNvSpPr>
            <a:spLocks noGrp="1"/>
          </p:cNvSpPr>
          <p:nvPr>
            <p:ph type="sldNum" sz="quarter" idx="12"/>
          </p:nvPr>
        </p:nvSpPr>
        <p:spPr>
          <a:xfrm>
            <a:off x="756290" y="5873640"/>
            <a:ext cx="413670" cy="302387"/>
          </a:xfrm>
        </p:spPr>
        <p:txBody>
          <a:bodyPr rtlCol="0"/>
          <a:lstStyle/>
          <a:p>
            <a:pPr rtl="0"/>
            <a:fld id="{8D581BC7-E183-40DB-AC97-C19EA4EB8894}" type="slidenum">
              <a:rPr lang="fr-FR" b="1" i="1"/>
              <a:pPr rtl="0"/>
              <a:t>7</a:t>
            </a:fld>
            <a:r>
              <a:rPr lang="fr-FR" b="1" i="1" dirty="0"/>
              <a:t> / 25</a:t>
            </a:r>
          </a:p>
        </p:txBody>
      </p:sp>
      <p:sp>
        <p:nvSpPr>
          <p:cNvPr id="4" name="Espace réservé du pied de page 3">
            <a:extLst>
              <a:ext uri="{FF2B5EF4-FFF2-40B4-BE49-F238E27FC236}">
                <a16:creationId xmlns:a16="http://schemas.microsoft.com/office/drawing/2014/main" id="{577B5262-30A5-4063-A21E-56FCACC40308}"/>
              </a:ext>
            </a:extLst>
          </p:cNvPr>
          <p:cNvSpPr>
            <a:spLocks noGrp="1"/>
          </p:cNvSpPr>
          <p:nvPr>
            <p:ph type="ftr" sz="quarter" idx="11"/>
          </p:nvPr>
        </p:nvSpPr>
        <p:spPr>
          <a:xfrm>
            <a:off x="1169960" y="5878720"/>
            <a:ext cx="3575660" cy="297307"/>
          </a:xfrm>
        </p:spPr>
        <p:txBody>
          <a:bodyPr rtlCol="0"/>
          <a:lstStyle/>
          <a:p>
            <a:pPr rtl="0"/>
            <a:r>
              <a:rPr lang="fr-FR" b="1" i="1" dirty="0">
                <a:solidFill>
                  <a:schemeClr val="bg2"/>
                </a:solidFill>
              </a:rPr>
              <a:t>Robot explorateur M1 IFI Université de Nice Sophia-Antipolis</a:t>
            </a:r>
          </a:p>
        </p:txBody>
      </p:sp>
      <p:pic>
        <p:nvPicPr>
          <p:cNvPr id="19" name="Image 18">
            <a:extLst>
              <a:ext uri="{FF2B5EF4-FFF2-40B4-BE49-F238E27FC236}">
                <a16:creationId xmlns:a16="http://schemas.microsoft.com/office/drawing/2014/main" id="{7FA6F3E8-9346-41DD-9FD6-74082159541B}"/>
              </a:ext>
            </a:extLst>
          </p:cNvPr>
          <p:cNvPicPr>
            <a:picLocks noChangeAspect="1"/>
          </p:cNvPicPr>
          <p:nvPr/>
        </p:nvPicPr>
        <p:blipFill>
          <a:blip r:embed="rId4"/>
          <a:stretch>
            <a:fillRect/>
          </a:stretch>
        </p:blipFill>
        <p:spPr>
          <a:xfrm>
            <a:off x="7158835" y="3023697"/>
            <a:ext cx="3144486" cy="1716580"/>
          </a:xfrm>
          <a:prstGeom prst="rect">
            <a:avLst/>
          </a:prstGeom>
        </p:spPr>
      </p:pic>
    </p:spTree>
    <p:extLst>
      <p:ext uri="{BB962C8B-B14F-4D97-AF65-F5344CB8AC3E}">
        <p14:creationId xmlns:p14="http://schemas.microsoft.com/office/powerpoint/2010/main" val="214944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5109D2-92D2-444B-A287-8E06554D031D}"/>
              </a:ext>
            </a:extLst>
          </p:cNvPr>
          <p:cNvSpPr>
            <a:spLocks noGrp="1"/>
          </p:cNvSpPr>
          <p:nvPr>
            <p:ph type="title"/>
          </p:nvPr>
        </p:nvSpPr>
        <p:spPr/>
        <p:txBody>
          <a:bodyPr/>
          <a:lstStyle/>
          <a:p>
            <a:endParaRPr lang="fr-FR"/>
          </a:p>
        </p:txBody>
      </p:sp>
      <p:sp>
        <p:nvSpPr>
          <p:cNvPr id="3" name="Espace réservé du pied de page 2">
            <a:extLst>
              <a:ext uri="{FF2B5EF4-FFF2-40B4-BE49-F238E27FC236}">
                <a16:creationId xmlns:a16="http://schemas.microsoft.com/office/drawing/2014/main" id="{067A74A2-DEEC-4E53-BD67-1AC2BD43E6A2}"/>
              </a:ext>
            </a:extLst>
          </p:cNvPr>
          <p:cNvSpPr>
            <a:spLocks noGrp="1"/>
          </p:cNvSpPr>
          <p:nvPr>
            <p:ph type="ftr" sz="quarter" idx="11"/>
          </p:nvPr>
        </p:nvSpPr>
        <p:spPr>
          <a:xfrm>
            <a:off x="1169960" y="5878720"/>
            <a:ext cx="3333460" cy="297307"/>
          </a:xfrm>
        </p:spPr>
        <p:txBody>
          <a:bodyPr/>
          <a:lstStyle/>
          <a:p>
            <a:pPr rtl="0"/>
            <a:r>
              <a:rPr lang="fr-FR" b="1" i="1" noProof="0" dirty="0">
                <a:solidFill>
                  <a:schemeClr val="bg2"/>
                </a:solidFill>
              </a:rPr>
              <a:t>Robot explorateur M1 IFI Université de Nice Sophia-Antipolis</a:t>
            </a:r>
          </a:p>
        </p:txBody>
      </p:sp>
      <p:sp>
        <p:nvSpPr>
          <p:cNvPr id="4" name="Espace réservé du numéro de diapositive 3">
            <a:extLst>
              <a:ext uri="{FF2B5EF4-FFF2-40B4-BE49-F238E27FC236}">
                <a16:creationId xmlns:a16="http://schemas.microsoft.com/office/drawing/2014/main" id="{19EE9F00-748D-4DD2-B762-D155CBA5F25B}"/>
              </a:ext>
            </a:extLst>
          </p:cNvPr>
          <p:cNvSpPr>
            <a:spLocks noGrp="1"/>
          </p:cNvSpPr>
          <p:nvPr>
            <p:ph type="sldNum" sz="quarter" idx="12"/>
          </p:nvPr>
        </p:nvSpPr>
        <p:spPr/>
        <p:txBody>
          <a:bodyPr/>
          <a:lstStyle/>
          <a:p>
            <a:pPr rtl="0"/>
            <a:fld id="{8D581BC7-E183-40DB-AC97-C19EA4EB8894}" type="slidenum">
              <a:rPr lang="fr-FR" noProof="0" smtClean="0"/>
              <a:t>8</a:t>
            </a:fld>
            <a:r>
              <a:rPr lang="fr-FR" noProof="0" dirty="0"/>
              <a:t>/25</a:t>
            </a:r>
          </a:p>
        </p:txBody>
      </p:sp>
      <p:sp>
        <p:nvSpPr>
          <p:cNvPr id="5" name="Espace réservé pour une image  4">
            <a:extLst>
              <a:ext uri="{FF2B5EF4-FFF2-40B4-BE49-F238E27FC236}">
                <a16:creationId xmlns:a16="http://schemas.microsoft.com/office/drawing/2014/main" id="{1D22ACF1-4289-45E5-93CF-3C15078D8CFD}"/>
              </a:ext>
            </a:extLst>
          </p:cNvPr>
          <p:cNvSpPr>
            <a:spLocks noGrp="1"/>
          </p:cNvSpPr>
          <p:nvPr>
            <p:ph type="pic" sz="quarter" idx="13"/>
          </p:nvPr>
        </p:nvSpPr>
        <p:spPr/>
      </p:sp>
      <p:sp>
        <p:nvSpPr>
          <p:cNvPr id="6" name="Espace réservé du texte 5">
            <a:extLst>
              <a:ext uri="{FF2B5EF4-FFF2-40B4-BE49-F238E27FC236}">
                <a16:creationId xmlns:a16="http://schemas.microsoft.com/office/drawing/2014/main" id="{37DE6B82-E6EA-479A-BA50-D9DB27A39777}"/>
              </a:ext>
            </a:extLst>
          </p:cNvPr>
          <p:cNvSpPr>
            <a:spLocks noGrp="1"/>
          </p:cNvSpPr>
          <p:nvPr>
            <p:ph type="body" idx="14"/>
          </p:nvPr>
        </p:nvSpPr>
        <p:spPr/>
        <p:txBody>
          <a:bodyPr/>
          <a:lstStyle/>
          <a:p>
            <a:endParaRPr lang="fr-FR"/>
          </a:p>
        </p:txBody>
      </p:sp>
      <p:sp>
        <p:nvSpPr>
          <p:cNvPr id="7" name="Espace réservé pour une image  6">
            <a:extLst>
              <a:ext uri="{FF2B5EF4-FFF2-40B4-BE49-F238E27FC236}">
                <a16:creationId xmlns:a16="http://schemas.microsoft.com/office/drawing/2014/main" id="{48C0A6F9-7163-4D42-B0DE-A2DE899DBDA3}"/>
              </a:ext>
            </a:extLst>
          </p:cNvPr>
          <p:cNvSpPr>
            <a:spLocks noGrp="1"/>
          </p:cNvSpPr>
          <p:nvPr>
            <p:ph type="pic" sz="quarter" idx="15"/>
          </p:nvPr>
        </p:nvSpPr>
        <p:spPr/>
      </p:sp>
      <p:pic>
        <p:nvPicPr>
          <p:cNvPr id="8" name="Image 7">
            <a:extLst>
              <a:ext uri="{FF2B5EF4-FFF2-40B4-BE49-F238E27FC236}">
                <a16:creationId xmlns:a16="http://schemas.microsoft.com/office/drawing/2014/main" id="{E9A843C9-456F-407D-A26B-176CAB7756DC}"/>
              </a:ext>
            </a:extLst>
          </p:cNvPr>
          <p:cNvPicPr>
            <a:picLocks noChangeAspect="1"/>
          </p:cNvPicPr>
          <p:nvPr/>
        </p:nvPicPr>
        <p:blipFill>
          <a:blip r:embed="rId3"/>
          <a:stretch>
            <a:fillRect/>
          </a:stretch>
        </p:blipFill>
        <p:spPr>
          <a:xfrm>
            <a:off x="5050913" y="0"/>
            <a:ext cx="7141087" cy="6858000"/>
          </a:xfrm>
          <a:prstGeom prst="rect">
            <a:avLst/>
          </a:prstGeom>
        </p:spPr>
      </p:pic>
      <p:pic>
        <p:nvPicPr>
          <p:cNvPr id="9" name="Image 8">
            <a:extLst>
              <a:ext uri="{FF2B5EF4-FFF2-40B4-BE49-F238E27FC236}">
                <a16:creationId xmlns:a16="http://schemas.microsoft.com/office/drawing/2014/main" id="{DA2A289C-A462-45F7-BFBB-DB6FCF3C1489}"/>
              </a:ext>
            </a:extLst>
          </p:cNvPr>
          <p:cNvPicPr>
            <a:picLocks noChangeAspect="1"/>
          </p:cNvPicPr>
          <p:nvPr/>
        </p:nvPicPr>
        <p:blipFill>
          <a:blip r:embed="rId4"/>
          <a:stretch>
            <a:fillRect/>
          </a:stretch>
        </p:blipFill>
        <p:spPr>
          <a:xfrm>
            <a:off x="30480" y="1464167"/>
            <a:ext cx="4962607" cy="3929666"/>
          </a:xfrm>
          <a:prstGeom prst="rect">
            <a:avLst/>
          </a:prstGeom>
        </p:spPr>
      </p:pic>
    </p:spTree>
    <p:extLst>
      <p:ext uri="{BB962C8B-B14F-4D97-AF65-F5344CB8AC3E}">
        <p14:creationId xmlns:p14="http://schemas.microsoft.com/office/powerpoint/2010/main" val="177465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a:xfrm>
            <a:off x="1" y="1682496"/>
            <a:ext cx="12191999" cy="3493008"/>
          </a:xfrm>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6" y="3043990"/>
            <a:ext cx="5618747" cy="770020"/>
          </a:xfrm>
        </p:spPr>
        <p:txBody>
          <a:bodyPr rtlCol="0">
            <a:normAutofit/>
          </a:bodyPr>
          <a:lstStyle/>
          <a:p>
            <a:pPr rtl="0"/>
            <a:r>
              <a:rPr lang="fr-FR" sz="4400" dirty="0"/>
              <a:t>PARTIE SOFTWARE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25810" y="5850128"/>
            <a:ext cx="446653" cy="349187"/>
          </a:xfrm>
        </p:spPr>
        <p:txBody>
          <a:bodyPr rtlCol="0"/>
          <a:lstStyle/>
          <a:p>
            <a:pPr rtl="0"/>
            <a:fld id="{8D581BC7-E183-40DB-AC97-C19EA4EB8894}" type="slidenum">
              <a:rPr lang="fr-FR" b="1" i="1"/>
              <a:pPr rtl="0"/>
              <a:t>9</a:t>
            </a:fld>
            <a:r>
              <a:rPr lang="fr-FR" b="1" i="1" dirty="0"/>
              <a:t> / 25</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68695" y="5879656"/>
            <a:ext cx="3438865" cy="297307"/>
          </a:xfrm>
        </p:spPr>
        <p:txBody>
          <a:bodyPr rtlCol="0"/>
          <a:lstStyle/>
          <a:p>
            <a:pPr rtl="0"/>
            <a:r>
              <a:rPr lang="fr-FR" b="1" i="1" dirty="0">
                <a:solidFill>
                  <a:schemeClr val="bg2"/>
                </a:solidFill>
              </a:rPr>
              <a:t>Robot explorateur M1 IFI Université de Nice Sophia-Antipolis</a:t>
            </a:r>
          </a:p>
        </p:txBody>
      </p:sp>
    </p:spTree>
    <p:extLst>
      <p:ext uri="{BB962C8B-B14F-4D97-AF65-F5344CB8AC3E}">
        <p14:creationId xmlns:p14="http://schemas.microsoft.com/office/powerpoint/2010/main" val="1434465840"/>
      </p:ext>
    </p:extLst>
  </p:cSld>
  <p:clrMapOvr>
    <a:masterClrMapping/>
  </p:clrMapOvr>
</p:sld>
</file>

<file path=ppt/theme/theme1.xml><?xml version="1.0" encoding="utf-8"?>
<a:theme xmlns:a="http://schemas.openxmlformats.org/drawingml/2006/main" name="Thème Offic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740340_TF56488565" id="{2758FDD4-3FF9-4C1A-B60C-6F7ADD6794C9}" vid="{12741D58-C809-40FB-B319-0AF9339A75B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Support de présentation argumentaire futuriste </Template>
  <TotalTime>0</TotalTime>
  <Words>1468</Words>
  <Application>Microsoft Office PowerPoint</Application>
  <PresentationFormat>Grand écran</PresentationFormat>
  <Paragraphs>268</Paragraphs>
  <Slides>25</Slides>
  <Notes>25</Notes>
  <HiddenSlides>1</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25</vt:i4>
      </vt:variant>
    </vt:vector>
  </HeadingPairs>
  <TitlesOfParts>
    <vt:vector size="34" baseType="lpstr">
      <vt:lpstr>Agency FB</vt:lpstr>
      <vt:lpstr>Arial</vt:lpstr>
      <vt:lpstr>Arial Rounded MT Bold</vt:lpstr>
      <vt:lpstr>Calibri</vt:lpstr>
      <vt:lpstr>Courier New</vt:lpstr>
      <vt:lpstr>Gill Sans MT</vt:lpstr>
      <vt:lpstr>Segoe UI Light</vt:lpstr>
      <vt:lpstr>Wingdings</vt:lpstr>
      <vt:lpstr>Thème Office</vt:lpstr>
      <vt:lpstr>ROBOT EXPLORATEUR</vt:lpstr>
      <vt:lpstr>NOTRE ÉQUIPE</vt:lpstr>
      <vt:lpstr>TABLE DES MATIERES</vt:lpstr>
      <vt:lpstr>LE SUJET</vt:lpstr>
      <vt:lpstr>TRAVAIL EFFECTUE</vt:lpstr>
      <vt:lpstr>CONTRAINTES MATERIELLES</vt:lpstr>
      <vt:lpstr>CREATION /ADAPTATION</vt:lpstr>
      <vt:lpstr>Présentation PowerPoint</vt:lpstr>
      <vt:lpstr>TRAVAIL EFFECTUE</vt:lpstr>
      <vt:lpstr>Les composants</vt:lpstr>
      <vt:lpstr>Version 1</vt:lpstr>
      <vt:lpstr>VERSION 1</vt:lpstr>
      <vt:lpstr>VERSION 1</vt:lpstr>
      <vt:lpstr>VERSION 1</vt:lpstr>
      <vt:lpstr>Version 2</vt:lpstr>
      <vt:lpstr>VERSION 2</vt:lpstr>
      <vt:lpstr>VERSION 2</vt:lpstr>
      <vt:lpstr>VERSION 2</vt:lpstr>
      <vt:lpstr>ENVOIE DE DONNEES</vt:lpstr>
      <vt:lpstr>ENVOIE DES DONNEES</vt:lpstr>
      <vt:lpstr>PERSPECTIVES</vt:lpstr>
      <vt:lpstr>Présentation PowerPoint</vt:lpstr>
      <vt:lpstr>CONCLUSION</vt:lpstr>
      <vt:lpstr>MERCI DE VOTRE ATTENTION</vt:lpstr>
      <vt:lpstr>GESTION DE PROJET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2019-06-11T11:18:46Z</dcterms:created>
  <dcterms:modified xsi:type="dcterms:W3CDTF">2019-06-18T09:00:16Z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