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C9D"/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102" autoAdjust="0"/>
    <p:restoredTop sz="76837" autoAdjust="0"/>
  </p:normalViewPr>
  <p:slideViewPr>
    <p:cSldViewPr snapToGrid="0" showGuides="1">
      <p:cViewPr varScale="1">
        <p:scale>
          <a:sx n="66" d="100"/>
          <a:sy n="66" d="100"/>
        </p:scale>
        <p:origin x="360" y="58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Sheet1!$B$2:$B$6</c:f>
              <c:numCache>
                <c:formatCode>#,##0\ "€"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60-4A44-95B4-77CB8AA195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4E60-4A44-95B4-77CB8AA195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4E60-4A44-95B4-77CB8AA195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100"/>
        <c:axId val="569261016"/>
        <c:axId val="569262984"/>
      </c:barChart>
      <c:catAx>
        <c:axId val="569261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400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69262984"/>
        <c:crosses val="autoZero"/>
        <c:auto val="1"/>
        <c:lblAlgn val="ctr"/>
        <c:lblOffset val="100"/>
        <c:noMultiLvlLbl val="0"/>
      </c:catAx>
      <c:valAx>
        <c:axId val="569262984"/>
        <c:scaling>
          <c:orientation val="minMax"/>
          <c:max val="50000"/>
        </c:scaling>
        <c:delete val="0"/>
        <c:axPos val="l"/>
        <c:majorGridlines>
          <c:spPr>
            <a:ln w="9525" cap="flat" cmpd="sng" algn="ctr">
              <a:solidFill>
                <a:srgbClr val="1B2434"/>
              </a:solidFill>
              <a:round/>
            </a:ln>
            <a:effectLst/>
          </c:spPr>
        </c:majorGridlines>
        <c:numFmt formatCode="#,##0\ &quot;€&quot;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400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69261016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fr-FR" noProof="0"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2CF-41AE-A01F-A0D11D9A5E12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2CF-41AE-A01F-A0D11D9A5E12}"/>
              </c:ext>
            </c:extLst>
          </c:dPt>
          <c:dPt>
            <c:idx val="2"/>
            <c:bubble3D val="0"/>
            <c:spPr>
              <a:solidFill>
                <a:srgbClr val="B5316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2CF-41AE-A01F-A0D11D9A5E12}"/>
              </c:ext>
            </c:extLst>
          </c:dPt>
          <c:dPt>
            <c:idx val="3"/>
            <c:bubble3D val="0"/>
            <c:spPr>
              <a:solidFill>
                <a:srgbClr val="225B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62CF-41AE-A01F-A0D11D9A5E12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2CF-41AE-A01F-A0D11D9A5E12}"/>
              </c:ext>
            </c:extLst>
          </c:dPt>
          <c:dPt>
            <c:idx val="5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2CF-41AE-A01F-A0D11D9A5E12}"/>
              </c:ext>
            </c:extLst>
          </c:dPt>
          <c:cat>
            <c:strRef>
              <c:f>Sheet1!$A$2:$A$7</c:f>
              <c:strCache>
                <c:ptCount val="4"/>
                <c:pt idx="0">
                  <c:v>1er trim</c:v>
                </c:pt>
                <c:pt idx="1">
                  <c:v>2e trim</c:v>
                </c:pt>
                <c:pt idx="2">
                  <c:v>3e trim</c:v>
                </c:pt>
                <c:pt idx="3">
                  <c:v>4e trim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CF-41AE-A01F-A0D11D9A5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6"/>
        <c:holeSize val="4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fr-FR" noProof="0"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B31BD3-0DB0-41FA-BAFB-BC4FDC1A4773}" type="datetime1">
              <a:rPr lang="fr-FR" smtClean="0"/>
              <a:t>11/06/2019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00C303-0EDA-42E1-9745-6C6A39A7B5C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525DF-D0FD-4E68-A390-A3ED3C2AB853}" type="datetime1">
              <a:rPr lang="fr-FR" smtClean="0"/>
              <a:pPr/>
              <a:t>11/06/2019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C40A10-6036-4879-816D-55C01FC94846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8339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5227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8719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1138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7022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8351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0996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7484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4225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4828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3612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0083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3160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6594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2488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29235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08388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08439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87559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5286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1811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7154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2413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1613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6828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4597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5217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 dirty="0"/>
              <a:t>CLIQUEZ POUR MODIFIER LE STYLE DU TITRE DE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2070545" y="2253996"/>
            <a:ext cx="8144546" cy="100584"/>
            <a:chOff x="3631692" y="2253996"/>
            <a:chExt cx="8144546" cy="100584"/>
          </a:xfrm>
        </p:grpSpPr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802800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11675654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139397" y="5305363"/>
            <a:ext cx="3922537" cy="100584"/>
            <a:chOff x="3631690" y="2253996"/>
            <a:chExt cx="6832497" cy="100584"/>
          </a:xfrm>
        </p:grpSpPr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67096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1028860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de nomb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12 345 €</a:t>
            </a:r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6" name="Espace réservé du texte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6 789 €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deux contenus avec des ce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7" name="Espace réservé du texte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25 €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Section 1</a:t>
            </a:r>
            <a:br>
              <a:rPr lang="fr-FR" noProof="0" dirty="0"/>
            </a:br>
            <a:r>
              <a:rPr lang="fr-FR" noProof="0" dirty="0"/>
              <a:t>Titre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MILLIARD</a:t>
            </a:r>
          </a:p>
        </p:txBody>
      </p:sp>
      <p:sp>
        <p:nvSpPr>
          <p:cNvPr id="30" name="Espace réservé du texte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50 €</a:t>
            </a:r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Section 1</a:t>
            </a:r>
            <a:br>
              <a:rPr lang="fr-FR" noProof="0" dirty="0"/>
            </a:br>
            <a:r>
              <a:rPr lang="fr-FR" noProof="0" dirty="0"/>
              <a:t>Titre</a:t>
            </a:r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MILLIARD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100 €</a:t>
            </a:r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Section 1</a:t>
            </a:r>
            <a:br>
              <a:rPr lang="fr-FR" noProof="0" dirty="0"/>
            </a:br>
            <a:r>
              <a:rPr lang="fr-FR" noProof="0" dirty="0"/>
              <a:t>Titre</a:t>
            </a:r>
          </a:p>
        </p:txBody>
      </p:sp>
      <p:sp>
        <p:nvSpPr>
          <p:cNvPr id="35" name="Espace réservé du texte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MILLIARD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 avec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 dirty="0"/>
              <a:t>CLIQUEZ POUR MODIFIER LE TITRE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1" name="Espace réservé d’image 11" descr="Quadrant logo des concurrents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2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2" name="Espace réservé d’image 11" descr="Quadrant logo des concurrents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1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5" name="Espace réservé d’image 11" descr="Quadrant logo des concurrents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3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6" name="Espace réservé d’image 11" descr="Quadrant logo des concurrents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4</a:t>
            </a:r>
          </a:p>
          <a:p>
            <a:pPr rtl="0"/>
            <a:r>
              <a:rPr lang="fr-FR" noProof="0" dirty="0" err="1"/>
              <a:t>Logoя</a:t>
            </a:r>
            <a:endParaRPr lang="fr-FR" noProof="0" dirty="0"/>
          </a:p>
        </p:txBody>
      </p:sp>
      <p:sp>
        <p:nvSpPr>
          <p:cNvPr id="27" name="Espace réservé d’image 11" descr="Quadrant logo des concurrents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5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8" name="Espace réservé d’image 11" descr="Quadrant logo des concurrents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6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fr-FR" noProof="0" dirty="0"/>
              <a:t>Plus coûteux</a:t>
            </a:r>
          </a:p>
        </p:txBody>
      </p:sp>
      <p:sp>
        <p:nvSpPr>
          <p:cNvPr id="30" name="Espace réservé du texte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fr-FR" noProof="0" dirty="0"/>
              <a:t>Moins pratique</a:t>
            </a: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fr-FR" noProof="0" dirty="0"/>
              <a:t>Plus pratique</a:t>
            </a:r>
          </a:p>
        </p:txBody>
      </p:sp>
      <p:sp>
        <p:nvSpPr>
          <p:cNvPr id="32" name="Espace réservé d’image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3" name="Espace réservé du texte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fr-FR" noProof="0" dirty="0"/>
              <a:t>Moins coûteux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e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e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Section tro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566002" cy="100800"/>
            <a:chOff x="0" y="3240138"/>
            <a:chExt cx="3566002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52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6520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exte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1</a:t>
            </a:r>
          </a:p>
        </p:txBody>
      </p:sp>
      <p:sp>
        <p:nvSpPr>
          <p:cNvPr id="22" name="Espace réservé du texte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</a:t>
            </a:r>
          </a:p>
        </p:txBody>
      </p:sp>
      <p:sp>
        <p:nvSpPr>
          <p:cNvPr id="23" name="Espace réservé du texte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3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3" name="Espace réservé du texte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4" name="Espace réservé du texte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5" name="Espace réservé du texte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6" name="Espace réservé du texte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7" name="Espace réservé du texte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8" name="Espace réservé du texte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tableau et d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 dirty="0"/>
              <a:t>CLIQUEZ POUR MODIFIER LE TITRE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avec contenu chronolog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fr-FR" noProof="0" dirty="0"/>
              <a:t>CHRONOLOGIE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822324" y="1375202"/>
            <a:ext cx="3369677" cy="100800"/>
            <a:chOff x="2543668" y="3240138"/>
            <a:chExt cx="1717858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3668" y="3290538"/>
              <a:ext cx="169043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20XX</a:t>
            </a:r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e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3" name="Espace réservé du texte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5" name="Espace réservé du texte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8" name="Espace réservé du texte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9" name="Espace réservé du texte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0" name="Espace réservé du texte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20XX</a:t>
            </a:r>
          </a:p>
        </p:txBody>
      </p:sp>
      <p:sp>
        <p:nvSpPr>
          <p:cNvPr id="41" name="Espace réservé du texte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20XX</a:t>
            </a:r>
          </a:p>
        </p:txBody>
      </p:sp>
      <p:sp>
        <p:nvSpPr>
          <p:cNvPr id="42" name="Espace réservé du texte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4007351" cy="100800"/>
            <a:chOff x="-1228304" y="3240138"/>
            <a:chExt cx="4007351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9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678247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au titre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l'icône pour ajouter un tableau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696595" cy="100800"/>
            <a:chOff x="0" y="3240138"/>
            <a:chExt cx="2696595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62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95795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5" name="Espace réservé d’image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6" name="Espace réservé d’image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8" name="Espace réservé du texte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9" name="Espace réservé du texte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1" name="Espace réservé du texte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2" name="Espace réservé du texte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9" name="Espace réservé du texte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contenu d’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5435854" y="1375202"/>
            <a:ext cx="6756147" cy="100800"/>
            <a:chOff x="-783905" y="3240138"/>
            <a:chExt cx="4218305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783905" y="3290538"/>
              <a:ext cx="416790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space réservé du texte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1" name="Espace réservé du texte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2" name="Espace réservé d’image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space réservé du texte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5" name="Espace réservé du texte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7" name="Espace réservé du texte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8" name="Espace réservé du texte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0" name="Espace réservé du texte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51" name="Espace réservé du texte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3" name="Espace réservé du texte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54" name="Espace réservé du texte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space réservé d’image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5" name="Espace réservé d’image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6" name="Espace réservé d’image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2" name="Espace réservé d’image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4200"/>
            </a:lvl1pPr>
          </a:lstStyle>
          <a:p>
            <a:pPr rtl="0"/>
            <a:r>
              <a:rPr lang="fr-FR" noProof="0" dirty="0"/>
              <a:t>PITCH</a:t>
            </a:r>
            <a:br>
              <a:rPr lang="fr-FR" noProof="0" dirty="0"/>
            </a:br>
            <a:r>
              <a:rPr lang="fr-FR" noProof="0" dirty="0"/>
              <a:t>SUPPORT DE PRÉSENTATION</a:t>
            </a:r>
            <a:br>
              <a:rPr lang="fr-FR" noProof="0" dirty="0"/>
            </a:br>
            <a:r>
              <a:rPr lang="fr-FR" noProof="0" dirty="0"/>
              <a:t>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4656860" cy="102440"/>
            <a:chOff x="3631690" y="2252140"/>
            <a:chExt cx="8111585" cy="102440"/>
          </a:xfrm>
        </p:grpSpPr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7963771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11567696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4638202" cy="100584"/>
            <a:chOff x="3631690" y="2253996"/>
            <a:chExt cx="8079083" cy="100584"/>
          </a:xfrm>
        </p:grpSpPr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7963769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11535194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Sous-titr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18" name="Espace réservé d’image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39" name="Espace réservé du texte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40" name="Espace réservé du texte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42" name="Espace réservé du texte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43" name="Espace réservé du texte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45" name="Espace réservé du texte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46" name="Espace réservé du texte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48" name="Espace réservé du texte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49" name="Espace réservé du texte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51" name="Espace réservé du texte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52" name="Espace réservé du texte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12" name="Espace réservé au graphique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 graphique</a:t>
            </a:r>
            <a:endParaRPr lang="fr-FR" noProof="0" dirty="0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disposition du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Espace réservé d’image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de remerci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fr-FR" noProof="0" dirty="0"/>
              <a:t>MERCI DE VOTRE ATTENTION !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rtlCol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David Beaulieu</a:t>
            </a:r>
          </a:p>
        </p:txBody>
      </p:sp>
      <p:sp>
        <p:nvSpPr>
          <p:cNvPr id="23" name="Espace réservé du texte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Téléphone :</a:t>
            </a:r>
          </a:p>
        </p:txBody>
      </p:sp>
      <p:sp>
        <p:nvSpPr>
          <p:cNvPr id="24" name="Espace réservé du texte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+7 888 999-000-11</a:t>
            </a:r>
          </a:p>
        </p:txBody>
      </p:sp>
      <p:sp>
        <p:nvSpPr>
          <p:cNvPr id="25" name="Espace réservé du texte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Adresse email: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Bergqvist@vanarsdelltd.com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 dirty="0"/>
              <a:t>Site web :</a:t>
            </a:r>
          </a:p>
        </p:txBody>
      </p: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www.vanarsdelltd.com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33" y="2750589"/>
            <a:ext cx="4299316" cy="100800"/>
            <a:chOff x="808538" y="2750589"/>
            <a:chExt cx="4299316" cy="100800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38" y="2750589"/>
              <a:ext cx="4217295" cy="100800"/>
              <a:chOff x="684645" y="3240138"/>
              <a:chExt cx="2749755" cy="100800"/>
            </a:xfrm>
          </p:grpSpPr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684645" y="3285674"/>
                <a:ext cx="269935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fr-FR" noProof="0" dirty="0"/>
              </a:p>
            </p:txBody>
          </p:sp>
        </p:grp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007053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33" y="1660573"/>
            <a:ext cx="4295507" cy="105664"/>
            <a:chOff x="808538" y="2745725"/>
            <a:chExt cx="4295507" cy="105664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38" y="2750589"/>
              <a:ext cx="4217295" cy="100800"/>
              <a:chOff x="684645" y="3240138"/>
              <a:chExt cx="2749755" cy="10080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684645" y="3285674"/>
                <a:ext cx="269935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e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fr-FR" noProof="0" dirty="0"/>
              </a:p>
            </p:txBody>
          </p:sp>
        </p:grpSp>
        <p:sp>
          <p:nvSpPr>
            <p:cNvPr id="34" name="Ovale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00324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fr-FR" noProof="0" dirty="0"/>
              <a:t>ANNEXE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969419" y="1509426"/>
            <a:ext cx="2206512" cy="100800"/>
            <a:chOff x="4732221" y="1509426"/>
            <a:chExt cx="2206512" cy="100800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1" y="1509426"/>
              <a:ext cx="2165297" cy="100800"/>
              <a:chOff x="2022586" y="3240138"/>
              <a:chExt cx="1411814" cy="100800"/>
            </a:xfrm>
          </p:grpSpPr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2022586" y="3290538"/>
                <a:ext cx="136141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fr-FR" noProof="0" dirty="0"/>
              </a:p>
            </p:txBody>
          </p:sp>
        </p:grp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6837932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témoign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fr-FR" noProof="0" dirty="0"/>
              <a:t>TÉMOIGNAGES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0" name="Espace réservé du texte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Titre du client</a:t>
            </a:r>
          </a:p>
        </p:txBody>
      </p:sp>
      <p:sp>
        <p:nvSpPr>
          <p:cNvPr id="41" name="Espace réservé du texte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 masque</a:t>
            </a:r>
            <a:br>
              <a:rPr lang="fr-FR" noProof="0" dirty="0"/>
            </a:br>
            <a:r>
              <a:rPr lang="fr-FR" noProof="0" dirty="0"/>
              <a:t>texte</a:t>
            </a:r>
          </a:p>
        </p:txBody>
      </p:sp>
      <p:sp>
        <p:nvSpPr>
          <p:cNvPr id="42" name="Espace réservé d’image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8" name="Espace réservé du texte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Titre du client</a:t>
            </a:r>
          </a:p>
        </p:txBody>
      </p:sp>
      <p:sp>
        <p:nvSpPr>
          <p:cNvPr id="59" name="Espace réservé du texte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 masque</a:t>
            </a:r>
            <a:br>
              <a:rPr lang="fr-FR" noProof="0" dirty="0"/>
            </a:br>
            <a:r>
              <a:rPr lang="fr-FR" noProof="0" dirty="0"/>
              <a:t>texte</a:t>
            </a:r>
          </a:p>
        </p:txBody>
      </p:sp>
      <p:sp>
        <p:nvSpPr>
          <p:cNvPr id="60" name="Espace réservé d’image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space réservé du texte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64" name="Espace réservé du texte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Titre du client</a:t>
            </a:r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 masque</a:t>
            </a:r>
            <a:br>
              <a:rPr lang="fr-FR" noProof="0" dirty="0"/>
            </a:br>
            <a:r>
              <a:rPr lang="fr-FR" noProof="0" dirty="0"/>
              <a:t>texte</a:t>
            </a:r>
          </a:p>
        </p:txBody>
      </p:sp>
      <p:sp>
        <p:nvSpPr>
          <p:cNvPr id="66" name="Espace réservé d’image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space réservé du texte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de l’étude de c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ÉTUDE DE CAS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4351594" cy="100800"/>
            <a:chOff x="-1228304" y="3240138"/>
            <a:chExt cx="4351594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2249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texte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8" name="Espace réservé du texte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éléphone mobile et du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 dirty="0"/>
              <a:t>CLIQUEZ POUR MODIFIER LE TITRE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1" name="Espace réservé d’image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2" name="Espace réservé d’image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Texte du masque des diapositives</a:t>
            </a:r>
            <a:br>
              <a:rPr lang="fr-FR" noProof="0" dirty="0"/>
            </a:br>
            <a:r>
              <a:rPr lang="fr-FR" noProof="0" dirty="0"/>
              <a:t>styles</a:t>
            </a:r>
          </a:p>
        </p:txBody>
      </p:sp>
      <p:sp>
        <p:nvSpPr>
          <p:cNvPr id="23" name="Espace réservé du texte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Modifier les styles du texte du masque</a:t>
            </a:r>
          </a:p>
        </p:txBody>
      </p:sp>
      <p:sp>
        <p:nvSpPr>
          <p:cNvPr id="24" name="Espace réservé d’image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5" name="Espace réservé d’image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Modifier les styles du texte du masque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Texte du masque des diapositives</a:t>
            </a:r>
            <a:br>
              <a:rPr lang="fr-FR" noProof="0" dirty="0"/>
            </a:br>
            <a:r>
              <a:rPr lang="fr-FR" noProof="0" dirty="0"/>
              <a:t>styles</a:t>
            </a:r>
          </a:p>
        </p:txBody>
      </p:sp>
      <p:sp>
        <p:nvSpPr>
          <p:cNvPr id="28" name="Espace réservé d’image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9" name="Espace réservé du texte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Modifier les styles du texte du masque</a:t>
            </a:r>
          </a:p>
        </p:txBody>
      </p:sp>
      <p:sp>
        <p:nvSpPr>
          <p:cNvPr id="30" name="Espace réservé du texte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Texte du masque des diapositives</a:t>
            </a:r>
            <a:br>
              <a:rPr lang="fr-FR" noProof="0" dirty="0"/>
            </a:br>
            <a:r>
              <a:rPr lang="fr-FR" noProof="0" dirty="0"/>
              <a:t>styles</a:t>
            </a:r>
          </a:p>
        </p:txBody>
      </p:sp>
      <p:sp>
        <p:nvSpPr>
          <p:cNvPr id="32" name="Espace réservé du texte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Modifier les styles du texte du masque</a:t>
            </a:r>
          </a:p>
        </p:txBody>
      </p:sp>
      <p:sp>
        <p:nvSpPr>
          <p:cNvPr id="33" name="Espace réservé du texte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Modifier les styles du texte du masque</a:t>
            </a:r>
          </a:p>
        </p:txBody>
      </p:sp>
      <p:sp>
        <p:nvSpPr>
          <p:cNvPr id="34" name="Espace réservé du texte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 dirty="0"/>
              <a:t>1</a:t>
            </a:r>
          </a:p>
        </p:txBody>
      </p:sp>
      <p:sp>
        <p:nvSpPr>
          <p:cNvPr id="36" name="Espace réservé du texte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 dirty="0"/>
              <a:t>1</a:t>
            </a:r>
          </a:p>
        </p:txBody>
      </p:sp>
      <p:sp>
        <p:nvSpPr>
          <p:cNvPr id="37" name="Espace réservé du texte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 dirty="0"/>
              <a:t>1</a:t>
            </a:r>
          </a:p>
        </p:txBody>
      </p:sp>
      <p:sp>
        <p:nvSpPr>
          <p:cNvPr id="40" name="Espace réservé du texte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38" name="Titr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dirty="0"/>
              <a:t>COMMENT UTILISER CE MODÈLE</a:t>
            </a:r>
          </a:p>
        </p:txBody>
      </p:sp>
      <p:sp>
        <p:nvSpPr>
          <p:cNvPr id="41" name="Espace réservé d’image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e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 dirty="0"/>
              <a:t>CLIQUEZ POUR MODIFIER LE STYLE DU TITRE DE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fr-FR" noProof="0" dirty="0"/>
              <a:t>PITCH</a:t>
            </a:r>
            <a:br>
              <a:rPr lang="fr-FR" noProof="0" dirty="0"/>
            </a:br>
            <a:r>
              <a:rPr lang="fr-FR" noProof="0" dirty="0"/>
              <a:t>SUPPORT DE PRÉSENTATION</a:t>
            </a:r>
            <a:br>
              <a:rPr lang="fr-FR" noProof="0" dirty="0"/>
            </a:br>
            <a:r>
              <a:rPr lang="fr-FR" noProof="0" dirty="0"/>
              <a:t>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Sous-titr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5851027" cy="100800"/>
            <a:chOff x="0" y="3240138"/>
            <a:chExt cx="5851027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57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5750227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’image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10" name="Espace réservé du contenu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11" name="Espace réservé d’image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Disposition du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Espace réservé d’image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itre et du contenu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3" name="Espace réservé d’image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avec contenu icô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4" name="Espace réservé d’image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7" name="Espace réservé d’image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0" name="Espace réservé d’image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itre et du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359761" cy="100800"/>
            <a:chOff x="0" y="3240138"/>
            <a:chExt cx="3359761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1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896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titre et un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’image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e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4555229" y="1373283"/>
            <a:ext cx="3118863" cy="100800"/>
            <a:chOff x="2580311" y="1373283"/>
            <a:chExt cx="3118863" cy="100800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2645627" y="1373283"/>
              <a:ext cx="3053547" cy="100800"/>
              <a:chOff x="-503851" y="3237441"/>
              <a:chExt cx="3053547" cy="100800"/>
            </a:xfrm>
          </p:grpSpPr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-503851" y="3290538"/>
                <a:ext cx="30240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2448896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fr-FR" noProof="0" dirty="0"/>
              </a:p>
            </p:txBody>
          </p:sp>
        </p:grp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2580311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avec trois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5844998" y="1375202"/>
            <a:ext cx="6347002" cy="100800"/>
            <a:chOff x="-528448" y="3240138"/>
            <a:chExt cx="3962848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528448" y="3290538"/>
              <a:ext cx="391245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1</a:t>
            </a:r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5" name="Espace réservé du texte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8" name="Espace réservé du texte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3</a:t>
            </a:r>
          </a:p>
        </p:txBody>
      </p:sp>
      <p:sp>
        <p:nvSpPr>
          <p:cNvPr id="39" name="Espace réservé du texte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5" Type="http://schemas.openxmlformats.org/officeDocument/2006/relationships/chart" Target="../charts/chart1.xml"/><Relationship Id="rId4" Type="http://schemas.openxmlformats.org/officeDocument/2006/relationships/image" Target="../media/image1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Relationship Id="rId5" Type="http://schemas.openxmlformats.org/officeDocument/2006/relationships/chart" Target="../charts/chart2.xml"/><Relationship Id="rId4" Type="http://schemas.openxmlformats.org/officeDocument/2006/relationships/image" Target="../media/image1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7.jpeg"/><Relationship Id="rId4" Type="http://schemas.openxmlformats.org/officeDocument/2006/relationships/image" Target="../media/image11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8.jpeg"/><Relationship Id="rId4" Type="http://schemas.openxmlformats.org/officeDocument/2006/relationships/image" Target="../media/image1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3.jpeg"/><Relationship Id="rId4" Type="http://schemas.openxmlformats.org/officeDocument/2006/relationships/image" Target="../media/image11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11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11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jpe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1.sv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jpe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ROBOT EXPLORATEUR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2058" y="4376691"/>
            <a:ext cx="9587884" cy="923277"/>
          </a:xfrm>
        </p:spPr>
        <p:txBody>
          <a:bodyPr rtlCol="0">
            <a:normAutofit/>
          </a:bodyPr>
          <a:lstStyle/>
          <a:p>
            <a:pPr rtl="0">
              <a:lnSpc>
                <a:spcPct val="120000"/>
              </a:lnSpc>
            </a:pPr>
            <a:r>
              <a:rPr lang="fr-FR" dirty="0"/>
              <a:t>LOTFI – MACCARINELLI – MARION</a:t>
            </a:r>
          </a:p>
          <a:p>
            <a:pPr rtl="0">
              <a:lnSpc>
                <a:spcPct val="120000"/>
              </a:lnSpc>
            </a:pPr>
            <a:r>
              <a:rPr lang="fr-FR" sz="2000" dirty="0"/>
              <a:t>Encadrant : M. </a:t>
            </a:r>
            <a:r>
              <a:rPr lang="fr-FR" sz="2000" dirty="0" err="1"/>
              <a:t>Pelleau</a:t>
            </a:r>
            <a:endParaRPr lang="fr-FR" sz="2000" dirty="0"/>
          </a:p>
          <a:p>
            <a:pPr rtl="0"/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7F5FAEF-9EDB-44ED-AEDE-06DE597F06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978" y="4696059"/>
            <a:ext cx="146304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ce réservé d’image 16" descr="Logo d’entreprise">
            <a:extLst>
              <a:ext uri="{FF2B5EF4-FFF2-40B4-BE49-F238E27FC236}">
                <a16:creationId xmlns:a16="http://schemas.microsoft.com/office/drawing/2014/main" id="{D652F905-B33B-4D47-80C8-0F74935D9B8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MODÈLE D’ENTREPRISE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4CE41FD-E209-4A5A-A2E8-544E35CFA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LOREM IPSUM DOLOR SIT AMET, CONSECTETUER ADIPISCING ELIT. MAECENAS PORTTITOR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fr-FR" dirty="0"/>
              <a:t>1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/>
          <a:lstStyle/>
          <a:p>
            <a:pPr rtl="0"/>
            <a:r>
              <a:rPr lang="fr-FR" dirty="0"/>
              <a:t>Titre de section 1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5450AF9-6A8E-4054-A832-F7BF5DA0E16C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endParaRPr lang="fr-FR" dirty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fr-FR" dirty="0"/>
              <a:t>2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fr-FR" dirty="0"/>
              <a:t>Titre de section 2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endParaRPr lang="fr-FR" dirty="0"/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fr-FR" dirty="0"/>
              <a:t>3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fr-FR" dirty="0"/>
              <a:t>Titre de la section 3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1A32FF73-A652-43C6-96BD-425851F591BC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10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EF07EF2-7D34-4156-A053-F39C5736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960" y="5878720"/>
            <a:ext cx="3701354" cy="297307"/>
          </a:xfrm>
        </p:spPr>
        <p:txBody>
          <a:bodyPr rtlCol="0"/>
          <a:lstStyle/>
          <a:p>
            <a:pPr rtl="0"/>
            <a:r>
              <a:rPr lang="fr-FR" b="1" i="1" dirty="0"/>
              <a:t>Robot explorateur M1 IFI Université de Nice Sophia-Antipolis</a:t>
            </a:r>
          </a:p>
        </p:txBody>
      </p:sp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ce réservé d’image 14" descr="Logo d’entreprise">
            <a:extLst>
              <a:ext uri="{FF2B5EF4-FFF2-40B4-BE49-F238E27FC236}">
                <a16:creationId xmlns:a16="http://schemas.microsoft.com/office/drawing/2014/main" id="{D109D7E8-1657-415E-9652-1926119422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9E676396-C21D-4B70-9D79-1F2D37C2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OPPORTUNITÉ DE MARCHÉ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76CF779-081B-4E72-A319-7C38F36AC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LOREM IPSUM DOLOR SIT AMET, CONSECTETUER ADIPISCING ELIT. MAECENAS PORTTITOR CONGUE MASSA. FUSCE POSUERE, MAGNA SED PULVINAR ULTRICIES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B53FD6B-8708-4F80-AB59-4CDC512BB41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fr-FR" sz="6500" dirty="0"/>
              <a:t>12 345 €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FE943C05-E8A8-4207-AB61-8217865756BB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fr-FR" dirty="0"/>
              <a:t>Section 1</a:t>
            </a:r>
            <a:br>
              <a:rPr lang="fr-FR" dirty="0"/>
            </a:br>
            <a:r>
              <a:rPr lang="fr-FR" dirty="0"/>
              <a:t>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3BD6AF2B-2B9F-4A90-84C1-72B44208817D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endParaRPr lang="fr-FR" dirty="0"/>
          </a:p>
          <a:p>
            <a:pPr rtl="0"/>
            <a:endParaRPr lang="fr-FR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409465A6-8E64-4808-BB8C-231EDE48919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 rtlCol="0"/>
          <a:lstStyle/>
          <a:p>
            <a:pPr rtl="0"/>
            <a:r>
              <a:rPr lang="fr-FR" sz="6500" dirty="0"/>
              <a:t>6 789 €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30B38FE9-8092-4507-832E-F26E6C7B971B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fr-FR" dirty="0"/>
              <a:t>Section 2</a:t>
            </a:r>
            <a:br>
              <a:rPr lang="fr-FR" dirty="0"/>
            </a:br>
            <a:r>
              <a:rPr lang="fr-FR" dirty="0"/>
              <a:t>Titre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3D9668B5-C557-4960-A190-E6D7AB94F51D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59A383-0866-4407-8C26-55CD13DC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t>11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863E0F1-B897-4223-A3A2-2C081255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Robot explorateur M1 IFI Université de Nice Sophia-Antipolis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3431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Espace réservé d’image 18" descr="Logo d’entreprise">
            <a:extLst>
              <a:ext uri="{FF2B5EF4-FFF2-40B4-BE49-F238E27FC236}">
                <a16:creationId xmlns:a16="http://schemas.microsoft.com/office/drawing/2014/main" id="{DD69023F-CCBF-4CBE-A068-92CD818A532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71" r="171"/>
          <a:stretch>
            <a:fillRect/>
          </a:stretch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E0FF0FC-A1A4-4520-9C7C-04BD49F8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MARCHÉ</a:t>
            </a:r>
            <a:br>
              <a:rPr lang="fr-FR" dirty="0"/>
            </a:br>
            <a:r>
              <a:rPr lang="fr-FR" dirty="0"/>
              <a:t>OPPORTUNITÉ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BF566D-7DFE-4CDA-BB58-BBDDD9530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LOREM IPSUM DOLOR SIT AMET, CONSECTETUER ADIPISCING ELIT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E8BB8737-6A2D-4222-BE20-4DDD0181AC66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/>
          <a:lstStyle/>
          <a:p>
            <a:pPr rtl="0"/>
            <a:r>
              <a:rPr lang="fr-FR" dirty="0"/>
              <a:t>MILLIARD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5E9BDBFC-200B-4A3D-BB1D-543A9FC88E9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fr-FR" sz="6500" dirty="0"/>
              <a:t>25 €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C70FB9E-DFF7-4E1D-A198-C9B698542CCD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fr-FR" dirty="0"/>
              <a:t>Section 1</a:t>
            </a:r>
            <a:br>
              <a:rPr lang="fr-FR" dirty="0"/>
            </a:br>
            <a:r>
              <a:rPr lang="fr-FR" dirty="0"/>
              <a:t>Titre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5B8B8BFB-8E95-4C40-9D61-7270E95BEABA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/>
          <a:lstStyle/>
          <a:p>
            <a:pPr rtl="0"/>
            <a:r>
              <a:rPr lang="fr-FR" dirty="0"/>
              <a:t>MILLIARD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548C04BB-E114-40C7-9F39-61419E2CA17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fr-FR" sz="6500" dirty="0"/>
              <a:t>50 €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D155BA7-00C9-475D-B9E5-CE1970F653BB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fr-FR" dirty="0"/>
              <a:t>Section 2</a:t>
            </a:r>
            <a:br>
              <a:rPr lang="fr-FR" dirty="0"/>
            </a:br>
            <a:r>
              <a:rPr lang="fr-FR" dirty="0"/>
              <a:t>Titre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45A17AFB-1B86-41C2-BFD8-CF2FD1C8D7AC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 rtlCol="0"/>
          <a:lstStyle/>
          <a:p>
            <a:pPr rtl="0"/>
            <a:r>
              <a:rPr lang="fr-FR" dirty="0"/>
              <a:t>MILLIARD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D27A80BA-ED11-4DB1-A332-B2453F72079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14443" y="2049128"/>
            <a:ext cx="2183711" cy="978408"/>
          </a:xfrm>
        </p:spPr>
        <p:txBody>
          <a:bodyPr rtlCol="0"/>
          <a:lstStyle/>
          <a:p>
            <a:pPr rtl="0"/>
            <a:r>
              <a:rPr lang="fr-FR" sz="6500" dirty="0"/>
              <a:t>100 €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F0FAB1D6-8588-427D-8AEA-CCD92CBBBBF9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fr-FR" dirty="0"/>
              <a:t>Section 3</a:t>
            </a:r>
            <a:br>
              <a:rPr lang="fr-FR" dirty="0"/>
            </a:br>
            <a:r>
              <a:rPr lang="fr-FR" dirty="0"/>
              <a:t>Titre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927B2D4-FF66-4F53-9CB5-9DB268DE0B8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4E42B5-9DB2-4F76-8565-788CC77B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12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30D5A9-F67D-4AB4-A7F9-1F9950C7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Robot explorateur M1 IFI Université de Nice Sophia-Antipolis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947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ce réservé d’image 12" descr="Logo d’entreprise">
            <a:extLst>
              <a:ext uri="{FF2B5EF4-FFF2-40B4-BE49-F238E27FC236}">
                <a16:creationId xmlns:a16="http://schemas.microsoft.com/office/drawing/2014/main" id="{1A654F13-CD3F-4BDD-83D3-F9485654A48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CAA634A5-7FE6-42E8-939A-FEBD8260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26571"/>
            <a:ext cx="5314072" cy="950044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DIAPOSITIVE CONCURRENCE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7F2EF20-4914-4F8B-9D4E-F7DF9977D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LOREM IPSUM DOLOR SIT AMET, CONSECTETUER ADIPISCING ELIT. MAECENAS PORTTITOR CONGUE MASSA. FUSCE POSUERE, MAGNA SED PULVINAR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E71FA33-E828-4801-B104-D9EE37E432DE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fr-FR" dirty="0"/>
              <a:t>Titre de section 1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9DFBDB4-30C1-4168-A5E2-42A184496F62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rtl="0"/>
            <a:r>
              <a:rPr lang="fr-FR" dirty="0"/>
              <a:t>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  <a:p>
            <a:pPr marL="0" indent="0" rtl="0">
              <a:buNone/>
            </a:pPr>
            <a:endParaRPr lang="fr-FR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FCE7D97E-00B7-4F79-BFF8-2D7EDFAE5F02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 rtlCol="0"/>
          <a:lstStyle/>
          <a:p>
            <a:pPr rtl="0"/>
            <a:r>
              <a:rPr lang="fr-FR" dirty="0"/>
              <a:t>Titre de section 2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80D2D95B-77BF-49F5-AFBD-07FDD7C43B82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rtl="0"/>
            <a:r>
              <a:rPr lang="fr-FR" dirty="0"/>
              <a:t>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  <a:p>
            <a:pPr marL="0" indent="0" rtl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0F84A1-DCA9-4894-82EA-A83237AC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t>13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5E9DB8-C5FF-491C-87D4-2A6ED291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Robot explorateur M1 IFI Université de Nice Sophia-Antipolis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098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EE5466E9-AFFB-436C-9D79-5B54F409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 dirty="0"/>
              <a:t>CONCURRENCE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C86011A2-BC96-44FB-8A92-659975A8FA5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/>
          <a:lstStyle/>
          <a:p>
            <a:pPr rtl="0"/>
            <a:r>
              <a:rPr lang="fr-FR" dirty="0"/>
              <a:t>Plus pratique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E74B9E7B-91A3-4653-9D11-EAC841812EC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 rtlCol="0"/>
          <a:lstStyle/>
          <a:p>
            <a:pPr rtl="0"/>
            <a:r>
              <a:rPr lang="fr-FR" dirty="0"/>
              <a:t>Moins pratique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68652C60-0E06-4F27-8EBF-99ED4922DB1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fr-FR" dirty="0"/>
              <a:t>Plus coûteux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6714EE8D-6591-4E64-A28D-275EB74081C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 rtlCol="0"/>
          <a:lstStyle/>
          <a:p>
            <a:pPr rtl="0"/>
            <a:r>
              <a:rPr lang="fr-FR" dirty="0"/>
              <a:t>Moins coûteux</a:t>
            </a:r>
          </a:p>
        </p:txBody>
      </p:sp>
      <p:sp>
        <p:nvSpPr>
          <p:cNvPr id="7" name="Espace réservé d’image 6" descr="Logo d’entreprise">
            <a:extLst>
              <a:ext uri="{FF2B5EF4-FFF2-40B4-BE49-F238E27FC236}">
                <a16:creationId xmlns:a16="http://schemas.microsoft.com/office/drawing/2014/main" id="{956D8A29-D3FE-4914-9B35-D6262F24BE15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6" name="Espace réservé d’image 5" descr="Logo d’entreprise">
            <a:extLst>
              <a:ext uri="{FF2B5EF4-FFF2-40B4-BE49-F238E27FC236}">
                <a16:creationId xmlns:a16="http://schemas.microsoft.com/office/drawing/2014/main" id="{7A0E87DB-04F5-4877-B62F-1AA19455033F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8" name="Espace réservé d’image 7" descr="Logo d’entreprise">
            <a:extLst>
              <a:ext uri="{FF2B5EF4-FFF2-40B4-BE49-F238E27FC236}">
                <a16:creationId xmlns:a16="http://schemas.microsoft.com/office/drawing/2014/main" id="{C26DAEDC-A364-498F-A14A-8BB14CA3ECB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9" name="Espace réservé d’image 8" descr="Logo d’entreprise">
            <a:extLst>
              <a:ext uri="{FF2B5EF4-FFF2-40B4-BE49-F238E27FC236}">
                <a16:creationId xmlns:a16="http://schemas.microsoft.com/office/drawing/2014/main" id="{4E801804-0B72-4C1B-821A-7B07D1E1A0C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10" name="Espace réservé d’image 9" descr="Logo d’entreprise">
            <a:extLst>
              <a:ext uri="{FF2B5EF4-FFF2-40B4-BE49-F238E27FC236}">
                <a16:creationId xmlns:a16="http://schemas.microsoft.com/office/drawing/2014/main" id="{3ED00665-2DB8-4219-BAE1-AF3300DC811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11" name="Espace réservé d’image 10" descr="Logo d’entreprise">
            <a:extLst>
              <a:ext uri="{FF2B5EF4-FFF2-40B4-BE49-F238E27FC236}">
                <a16:creationId xmlns:a16="http://schemas.microsoft.com/office/drawing/2014/main" id="{4FCD5336-88B4-4116-8C2E-0CA8DB55CD6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  <p:pic>
        <p:nvPicPr>
          <p:cNvPr id="18" name="Espace réservé d’image 17" descr="Logo d’entreprise">
            <a:extLst>
              <a:ext uri="{FF2B5EF4-FFF2-40B4-BE49-F238E27FC236}">
                <a16:creationId xmlns:a16="http://schemas.microsoft.com/office/drawing/2014/main" id="{E4521B55-33FF-47D9-B2D9-238890D9B6B1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E2CA95-5F9E-4EDF-9631-539839EA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t>14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B200280-71A9-4094-B8C4-8BC3C418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Robot explorateur M1 IFI Université de Nice Sophia-Antipolis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561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Espace réservé d’image 19" descr="Logo d’entreprise">
            <a:extLst>
              <a:ext uri="{FF2B5EF4-FFF2-40B4-BE49-F238E27FC236}">
                <a16:creationId xmlns:a16="http://schemas.microsoft.com/office/drawing/2014/main" id="{E4C80877-D542-4201-A994-0186BAAB84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FD6457C-A61F-46C0-8266-0BBA6BBC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 dirty="0"/>
              <a:t>CROISSANCE</a:t>
            </a:r>
            <a:br>
              <a:rPr lang="fr-FR" dirty="0"/>
            </a:br>
            <a:r>
              <a:rPr lang="fr-FR" dirty="0"/>
              <a:t>STRATÉGIE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D16957-8228-4166-804F-C65671955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LOREM IPSUM DOLOR SIT AMET, CONSECTETUER ADIPISCING ELIT. MAECENAS PORTTITOR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0035A84C-449C-4CF8-B16B-6646515E75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fr-FR" dirty="0"/>
              <a:t>1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D62CB705-FC11-48C5-A459-495475D0B55E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fr-FR" dirty="0"/>
              <a:t>Titre de section 1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A1B0D2C5-9B7A-45C5-81F4-9E0E8F13E8FB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fr-FR" dirty="0"/>
              <a:t>Sous-titre de section 1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775CF4E1-948D-4002-A94F-4BA8543DF1C4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endParaRPr lang="fr-FR" dirty="0"/>
          </a:p>
          <a:p>
            <a:pPr rtl="0"/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</a:t>
            </a:r>
          </a:p>
          <a:p>
            <a:pPr rtl="0"/>
            <a:r>
              <a:rPr lang="fr-FR" dirty="0"/>
              <a:t>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 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B1A0A9B-D4E2-459E-998F-4F014D0CE1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fr-FR" dirty="0"/>
              <a:t>2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C4390C17-C4AE-4DB3-8625-333E382D8160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fr-FR" dirty="0"/>
              <a:t>Titre de section 2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727CE960-8379-40F4-AAA5-1C5D97A21A8B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fr-FR" dirty="0"/>
              <a:t>Sous-titre de section 2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CD77B647-E767-4BF7-9BBB-4670F75C62E5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endParaRPr lang="fr-FR" dirty="0"/>
          </a:p>
          <a:p>
            <a:pPr rtl="0"/>
            <a:r>
              <a:rPr lang="fr-FR" dirty="0"/>
              <a:t>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</a:t>
            </a:r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</a:p>
          <a:p>
            <a:pPr rt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67777536-862A-4117-99A6-08D618025F3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fr-FR" dirty="0"/>
              <a:t>3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12F7FE6A-EF99-4A0F-B41B-9EED6BCFB58F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/>
          <a:lstStyle/>
          <a:p>
            <a:pPr rtl="0"/>
            <a:r>
              <a:rPr lang="fr-FR" dirty="0"/>
              <a:t>Titre de la section 3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8437F6BD-1892-43B0-BD66-91036E5CAAF7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/>
          <a:lstStyle/>
          <a:p>
            <a:pPr rtl="0"/>
            <a:r>
              <a:rPr lang="fr-FR" dirty="0"/>
              <a:t>Sous-titre de section 3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ED753487-20C4-4668-BE91-11BEE80F5B0C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975159" y="3147170"/>
            <a:ext cx="2589369" cy="231193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</a:t>
            </a:r>
          </a:p>
          <a:p>
            <a:pPr rtl="0"/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</a:p>
          <a:p>
            <a:pPr rtl="0"/>
            <a:r>
              <a:rPr lang="fr-FR" dirty="0"/>
              <a:t>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77F7BB-ABDC-47FC-A794-3AB13968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15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668378-7C82-453C-9E4E-4F6D219F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Robot explorateur M1 IFI Université de Nice Sophia-Antipolis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0205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’image 9" descr="Logo d’entreprise">
            <a:extLst>
              <a:ext uri="{FF2B5EF4-FFF2-40B4-BE49-F238E27FC236}">
                <a16:creationId xmlns:a16="http://schemas.microsoft.com/office/drawing/2014/main" id="{87237991-F1A6-42D4-A447-8E5D8E3EBAB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C27242FD-4B84-40F8-B4E6-626D0577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ÉVOLUTION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5F63788-D675-4474-98AF-5CA7F8F0538A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fr-FR" dirty="0"/>
              <a:t>Indicateurs clés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8047F0F1-B9F9-4B27-9B70-023763377B5C}"/>
              </a:ext>
            </a:extLst>
          </p:cNvPr>
          <p:cNvGraphicFramePr>
            <a:graphicFrameLocks noGrp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val="2985597222"/>
              </p:ext>
            </p:extLst>
          </p:nvPr>
        </p:nvGraphicFramePr>
        <p:xfrm>
          <a:off x="803275" y="2524124"/>
          <a:ext cx="5328000" cy="2417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79497031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90042965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66781992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6216251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814727653"/>
                    </a:ext>
                  </a:extLst>
                </a:gridCol>
              </a:tblGrid>
              <a:tr h="482613">
                <a:tc>
                  <a:txBody>
                    <a:bodyPr/>
                    <a:lstStyle/>
                    <a:p>
                      <a:pPr algn="ctr" rtl="0"/>
                      <a:endParaRPr lang="fr-FR" sz="1900" noProof="0" dirty="0"/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CLIENTS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COM-MANDES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CHIFFRE D’AFFAIRES BRUT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REVENUE NET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524205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fr-FR" sz="1200" b="1" noProof="0" dirty="0">
                          <a:solidFill>
                            <a:srgbClr val="0F1722"/>
                          </a:solidFill>
                          <a:latin typeface="+mn-lt"/>
                        </a:rPr>
                        <a:t>20XX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1100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10 000 €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7 000 €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024462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fr-FR" sz="1200" b="1" noProof="0" dirty="0">
                          <a:solidFill>
                            <a:srgbClr val="0F1722"/>
                          </a:solidFill>
                          <a:latin typeface="+mn-lt"/>
                        </a:rPr>
                        <a:t>20XX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200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20 000 €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16 000 €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004288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fr-FR" sz="1200" b="1" noProof="0" dirty="0">
                          <a:solidFill>
                            <a:srgbClr val="0F1722"/>
                          </a:solidFill>
                          <a:latin typeface="+mn-lt"/>
                        </a:rPr>
                        <a:t>20XX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30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300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30 000 €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25 000 €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656611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fr-FR" sz="1200" b="1" noProof="0" dirty="0">
                          <a:solidFill>
                            <a:srgbClr val="0F1722"/>
                          </a:solidFill>
                          <a:latin typeface="+mn-lt"/>
                        </a:rPr>
                        <a:t>20XX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40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400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40 000 €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30 000 €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8958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fr-FR" sz="1200" b="1" noProof="0" dirty="0">
                          <a:solidFill>
                            <a:srgbClr val="0F1722"/>
                          </a:solidFill>
                          <a:latin typeface="+mn-lt"/>
                        </a:rPr>
                        <a:t>20XX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50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500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50 000 €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40 000 €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016789"/>
                  </a:ext>
                </a:extLst>
              </a:tr>
            </a:tbl>
          </a:graphicData>
        </a:graphic>
      </p:graphicFrame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44E1CC1-FC76-4F7F-B7FD-5BF8B23A0369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571988" y="2031832"/>
            <a:ext cx="2915732" cy="360000"/>
          </a:xfrm>
        </p:spPr>
        <p:txBody>
          <a:bodyPr rtlCol="0">
            <a:normAutofit fontScale="85000" lnSpcReduction="10000"/>
          </a:bodyPr>
          <a:lstStyle/>
          <a:p>
            <a:pPr rtl="0"/>
            <a:r>
              <a:rPr lang="fr-FR" dirty="0"/>
              <a:t>Chiffre d’affaires par année</a:t>
            </a:r>
          </a:p>
        </p:txBody>
      </p:sp>
      <p:graphicFrame>
        <p:nvGraphicFramePr>
          <p:cNvPr id="12" name="Espace réservé du contenu 13" descr="Graphique">
            <a:extLst>
              <a:ext uri="{FF2B5EF4-FFF2-40B4-BE49-F238E27FC236}">
                <a16:creationId xmlns:a16="http://schemas.microsoft.com/office/drawing/2014/main" id="{F478D7A4-9109-4CDD-B86C-F0EA88F242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7039614"/>
              </p:ext>
            </p:extLst>
          </p:nvPr>
        </p:nvGraphicFramePr>
        <p:xfrm>
          <a:off x="6521883" y="2448969"/>
          <a:ext cx="4970463" cy="2935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1FE36B-32AA-4E32-8EB1-0BF1B74B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t>16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72129B4-659A-4DED-BA78-4B6F73EA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Robot explorateur M1 IFI Université de Nice Sophia-Antipolis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7882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’image 7" descr="Logo d’entreprise">
            <a:extLst>
              <a:ext uri="{FF2B5EF4-FFF2-40B4-BE49-F238E27FC236}">
                <a16:creationId xmlns:a16="http://schemas.microsoft.com/office/drawing/2014/main" id="{D49DB483-FBC2-4DC4-983B-5A64A32A68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32" name="Espace réservé du texte 31">
            <a:extLst>
              <a:ext uri="{FF2B5EF4-FFF2-40B4-BE49-F238E27FC236}">
                <a16:creationId xmlns:a16="http://schemas.microsoft.com/office/drawing/2014/main" id="{AC56A32D-C8BF-4477-BA62-2022E57EF22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fr-FR" dirty="0"/>
              <a:t>20XX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85197C78-259E-4657-A444-966F58562A59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fr-FR" dirty="0"/>
              <a:t>Titre du point 1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73AD42-4E4E-45A2-AF46-3450008935A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endParaRPr lang="fr-FR" dirty="0"/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F07C18CC-1A8F-4E9F-9484-DF4AB33E559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pPr rtl="0"/>
            <a:r>
              <a:rPr lang="fr-FR" dirty="0"/>
              <a:t>20XX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A26FF1D7-38F0-4FAF-8052-B8AEE66978E8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fr-FR" dirty="0"/>
              <a:t>Titre du point 2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A461661-5A36-4E79-80B5-116D2AAFA27C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endParaRPr lang="fr-FR" dirty="0"/>
          </a:p>
        </p:txBody>
      </p:sp>
      <p:sp>
        <p:nvSpPr>
          <p:cNvPr id="34" name="Espace réservé du texte 33">
            <a:extLst>
              <a:ext uri="{FF2B5EF4-FFF2-40B4-BE49-F238E27FC236}">
                <a16:creationId xmlns:a16="http://schemas.microsoft.com/office/drawing/2014/main" id="{743B3E0E-6E1F-4AD2-A122-C5828866A3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/>
          <a:lstStyle/>
          <a:p>
            <a:pPr rtl="0"/>
            <a:r>
              <a:rPr lang="fr-FR" dirty="0"/>
              <a:t>20XX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4957D0D1-5961-4504-9B04-2E7192A7384F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fr-FR" dirty="0"/>
              <a:t>Titre du point 3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0C4CB2D7-C18E-4293-9F27-83794A03541C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endParaRPr lang="fr-FR" dirty="0"/>
          </a:p>
        </p:txBody>
      </p:sp>
      <p:sp>
        <p:nvSpPr>
          <p:cNvPr id="35" name="Espace réservé du texte 34">
            <a:extLst>
              <a:ext uri="{FF2B5EF4-FFF2-40B4-BE49-F238E27FC236}">
                <a16:creationId xmlns:a16="http://schemas.microsoft.com/office/drawing/2014/main" id="{C4D92659-35B8-4DF0-B3F1-B256D0D6A34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 rtlCol="0"/>
          <a:lstStyle/>
          <a:p>
            <a:pPr rtl="0"/>
            <a:r>
              <a:rPr lang="fr-FR" dirty="0"/>
              <a:t>20XX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6B2559C2-1BA3-4140-AE36-D940D09218E5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 rtlCol="0"/>
          <a:lstStyle/>
          <a:p>
            <a:pPr rtl="0"/>
            <a:r>
              <a:rPr lang="fr-FR" dirty="0"/>
              <a:t>Titre du point 4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F8F4F51F-1AB9-4B4F-91F2-124F7319BC89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CBA8DB52-EFD1-490F-9D30-DA1BE1256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9811" y="335902"/>
            <a:ext cx="3455534" cy="940713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CHRONOLOGIE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404D123-3B64-40AC-8E19-13ACA846E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LOREM IPSUM DOLOR SIT AMET, CONSECTETUER ADIPISCING ELIT. MAECENAS PORTTITOR</a:t>
            </a:r>
          </a:p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A37053-6323-4E13-BED7-2CAB467A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17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5D4A3CE-7423-4FF3-8738-B7BF3FF8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Robot explorateur M1 IFI Université de Nice Sophia-Antipolis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747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’image 9" descr="Logo d’entreprise">
            <a:extLst>
              <a:ext uri="{FF2B5EF4-FFF2-40B4-BE49-F238E27FC236}">
                <a16:creationId xmlns:a16="http://schemas.microsoft.com/office/drawing/2014/main" id="{E3101BB9-5083-43DD-84CB-1F61DAB74E4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DB65365-4521-4F81-B6BD-11364F3F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DONNÉES FINANCIÈRES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D5E241-5BDF-4E31-AEE3-F95545B01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LOREM IPSUM DOLOR SIT AMET, CONSECTETUER ADIPISCING ELIT. MAECENAS PORTTITOR</a:t>
            </a:r>
          </a:p>
        </p:txBody>
      </p:sp>
      <p:graphicFrame>
        <p:nvGraphicFramePr>
          <p:cNvPr id="9" name="Espace réservé du titre 8">
            <a:extLst>
              <a:ext uri="{FF2B5EF4-FFF2-40B4-BE49-F238E27FC236}">
                <a16:creationId xmlns:a16="http://schemas.microsoft.com/office/drawing/2014/main" id="{310E0F95-76C3-48B4-BEFB-5B1DB71B97E0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070351006"/>
              </p:ext>
            </p:extLst>
          </p:nvPr>
        </p:nvGraphicFramePr>
        <p:xfrm>
          <a:off x="4430062" y="859665"/>
          <a:ext cx="6510345" cy="466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164802800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1653645961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714343349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338044344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941462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200" b="1" i="1" kern="1200" noProof="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b="1" kern="1200" noProof="0" dirty="0">
                        <a:solidFill>
                          <a:srgbClr val="0F172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9249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Utilisateurs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1 600 000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82526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Tâches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6125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Prix moyen par tâche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3807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CA DE L’ENTREPRISE À 15 %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5 625 000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9774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Coût des produits vendus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8065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Marge brute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5 625 000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9098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DÉPENSES D’EXPLOITATION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6095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Ventes et marketing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5 062 500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38 400 000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151 200 000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70 %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74972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Service clientèle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1 687 500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9 600 000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21 600 000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10 %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9290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Développement de produit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562 500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2 400 000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10 800 000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5 %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4031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Divers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281 250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2 400 000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4 320 000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2 %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3938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TOTAL DES DÉPENSES D’EXPLOITATION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7 596 750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52 800 000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187 920 000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400" i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8534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noProof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BAII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b="1" i="1" kern="1200" noProof="0" dirty="0">
                          <a:solidFill>
                            <a:srgbClr val="B53164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-1 968 750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b="1" i="1" kern="1200" noProof="0" dirty="0">
                          <a:solidFill>
                            <a:srgbClr val="B53164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-4 800 000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b="1" i="1" kern="1200" noProof="0" dirty="0">
                          <a:solidFill>
                            <a:srgbClr val="34815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28 080 000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13 %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882539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845F57-2399-46AA-85F3-D790CEA7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t>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CDF3C5-F687-4A1D-AFCF-1BADF8B9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Robot explorateur M1 IFI Université de Nice Sophia-Antipolis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7090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Espace réservé d’image 26" descr="Logo d’entreprise">
            <a:extLst>
              <a:ext uri="{FF2B5EF4-FFF2-40B4-BE49-F238E27FC236}">
                <a16:creationId xmlns:a16="http://schemas.microsoft.com/office/drawing/2014/main" id="{FB2A302B-5D3B-40EC-8BE1-BD296E9D1B9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EC73CEBD-6C08-4E0C-9E82-28D34A80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Grande diapositive d’équipe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29B071F-0D12-4804-81BF-4FFB907A2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LOREM IPSUM DOLOR SIT AMET, CONSECTETUER ADIPISCING ELIT. MAECENAS PORTTITOR</a:t>
            </a:r>
          </a:p>
        </p:txBody>
      </p:sp>
      <p:pic>
        <p:nvPicPr>
          <p:cNvPr id="29" name="Espace réservé d’image 28" descr="Photo du membre d’équipe">
            <a:extLst>
              <a:ext uri="{FF2B5EF4-FFF2-40B4-BE49-F238E27FC236}">
                <a16:creationId xmlns:a16="http://schemas.microsoft.com/office/drawing/2014/main" id="{A708FADF-CDF9-4068-A8FE-942FF9B74D1A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E8E00B54-1018-41A0-92AF-46D993630EBD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Aline Dupuy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B8E9E7A-1401-4E48-8C01-EA96A17BDF2A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fr-FR" dirty="0"/>
              <a:t>Fonction du membre d’équipe</a:t>
            </a:r>
          </a:p>
        </p:txBody>
      </p:sp>
      <p:pic>
        <p:nvPicPr>
          <p:cNvPr id="33" name="Espace réservé d’image 32" descr="Photo du membre d’équipe">
            <a:extLst>
              <a:ext uri="{FF2B5EF4-FFF2-40B4-BE49-F238E27FC236}">
                <a16:creationId xmlns:a16="http://schemas.microsoft.com/office/drawing/2014/main" id="{F95B48C7-C603-448B-812B-C71705CF1B75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EA6A43FA-5FFA-484D-8D0E-4C7A54F256A7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Jean Cartier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35DC5F9B-BC45-47B1-9569-03F24C5366F9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fr-FR" dirty="0"/>
              <a:t>Fonction du membre d’équipe</a:t>
            </a:r>
          </a:p>
        </p:txBody>
      </p:sp>
      <p:pic>
        <p:nvPicPr>
          <p:cNvPr id="37" name="Espace réservé d’image 36" descr="Photo du membre d’équipe">
            <a:extLst>
              <a:ext uri="{FF2B5EF4-FFF2-40B4-BE49-F238E27FC236}">
                <a16:creationId xmlns:a16="http://schemas.microsoft.com/office/drawing/2014/main" id="{F1002F14-48E2-4C6C-8D4B-E53C0E3ACF2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147D9385-B136-49E1-B50C-69B506A798B8}"/>
              </a:ext>
            </a:extLst>
          </p:cNvPr>
          <p:cNvSpPr>
            <a:spLocks noGrp="1"/>
          </p:cNvSpPr>
          <p:nvPr>
            <p:ph type="body" idx="44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Jérémie Martin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41A02D9C-967F-448E-86B7-F059F13F3C49}"/>
              </a:ext>
            </a:extLst>
          </p:cNvPr>
          <p:cNvSpPr>
            <a:spLocks noGrp="1"/>
          </p:cNvSpPr>
          <p:nvPr>
            <p:ph type="body" idx="43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fr-FR" dirty="0"/>
              <a:t>Fonction du membre d’équipe</a:t>
            </a:r>
          </a:p>
        </p:txBody>
      </p:sp>
      <p:pic>
        <p:nvPicPr>
          <p:cNvPr id="31" name="Espace réservé d’image 30" descr="Photo du membre d’équipe">
            <a:extLst>
              <a:ext uri="{FF2B5EF4-FFF2-40B4-BE49-F238E27FC236}">
                <a16:creationId xmlns:a16="http://schemas.microsoft.com/office/drawing/2014/main" id="{D5DA1A83-8A79-4EA5-9999-C608FC485F96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B11CC907-EFCA-4CEC-AC44-3398B08E17B6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fr-FR" dirty="0"/>
              <a:t>Aline Dupuy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4B8E0463-D6FB-4AF0-B713-3509AC7FCDF3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fr-FR" dirty="0"/>
              <a:t>Fonction du membre d’équipe</a:t>
            </a:r>
          </a:p>
        </p:txBody>
      </p:sp>
      <p:pic>
        <p:nvPicPr>
          <p:cNvPr id="35" name="Espace réservé d’image 34" descr="Photo du membre d’équipe">
            <a:extLst>
              <a:ext uri="{FF2B5EF4-FFF2-40B4-BE49-F238E27FC236}">
                <a16:creationId xmlns:a16="http://schemas.microsoft.com/office/drawing/2014/main" id="{15B06B14-F8EB-4DD3-935C-A919FA6B579E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69CBA094-5068-4A31-8608-0B82623441B0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fr-FR" dirty="0"/>
              <a:t>Jean Cartier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D3FB2709-DCAC-409A-A8AC-512006324CA0}"/>
              </a:ext>
            </a:extLst>
          </p:cNvPr>
          <p:cNvSpPr>
            <a:spLocks noGrp="1"/>
          </p:cNvSpPr>
          <p:nvPr>
            <p:ph type="body" idx="40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fr-FR" dirty="0"/>
              <a:t>Fonction du membre d’équipe</a:t>
            </a:r>
          </a:p>
        </p:txBody>
      </p:sp>
      <p:pic>
        <p:nvPicPr>
          <p:cNvPr id="39" name="Espace réservé d’image 38" descr="Photo du membre d’équipe">
            <a:extLst>
              <a:ext uri="{FF2B5EF4-FFF2-40B4-BE49-F238E27FC236}">
                <a16:creationId xmlns:a16="http://schemas.microsoft.com/office/drawing/2014/main" id="{17AC82E1-4FC1-4FDD-95AF-9A92CEFFC14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3E78F880-37A0-44ED-9FE3-072A94BE41C0}"/>
              </a:ext>
            </a:extLst>
          </p:cNvPr>
          <p:cNvSpPr>
            <a:spLocks noGrp="1"/>
          </p:cNvSpPr>
          <p:nvPr>
            <p:ph type="body" idx="47"/>
          </p:nvPr>
        </p:nvSpPr>
        <p:spPr/>
        <p:txBody>
          <a:bodyPr rtlCol="0"/>
          <a:lstStyle/>
          <a:p>
            <a:pPr rtl="0"/>
            <a:r>
              <a:rPr lang="fr-FR" dirty="0"/>
              <a:t>Jérémie Martin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B4AF37E2-1BAA-4437-8BC1-97C399F3C70F}"/>
              </a:ext>
            </a:extLst>
          </p:cNvPr>
          <p:cNvSpPr>
            <a:spLocks noGrp="1"/>
          </p:cNvSpPr>
          <p:nvPr>
            <p:ph type="body" idx="46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fr-FR" dirty="0"/>
              <a:t>Fonction du membre d’équipe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7308EF-8E55-47A7-8860-7C83879E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t>19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A2A28C-687F-445D-9377-8CE82F01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Robot explorateur M1 IFI Université de Nice Sophia-Antipolis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185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493042-5AE0-45BE-ADF7-928C67A0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NOTRE</a:t>
            </a:r>
            <a:br>
              <a:rPr lang="fr-FR" dirty="0"/>
            </a:br>
            <a:r>
              <a:rPr lang="fr-FR" dirty="0"/>
              <a:t>ÉQUIPE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8F98AF3-5CC0-4C1C-95C8-7080E8F227A0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fr-FR" dirty="0"/>
              <a:t>Yacine</a:t>
            </a:r>
          </a:p>
          <a:p>
            <a:pPr rtl="0"/>
            <a:r>
              <a:rPr lang="fr-FR" dirty="0"/>
              <a:t>Lotfi</a:t>
            </a:r>
          </a:p>
        </p:txBody>
      </p:sp>
      <p:pic>
        <p:nvPicPr>
          <p:cNvPr id="25" name="Espace réservé d’image 24">
            <a:extLst>
              <a:ext uri="{FF2B5EF4-FFF2-40B4-BE49-F238E27FC236}">
                <a16:creationId xmlns:a16="http://schemas.microsoft.com/office/drawing/2014/main" id="{266E5B63-726C-4BAE-818C-574FCAA7C4B9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3"/>
          <a:stretch>
            <a:fillRect/>
          </a:stretch>
        </p:blipFill>
        <p:spPr>
          <a:xfrm>
            <a:off x="6629072" y="1179843"/>
            <a:ext cx="2066544" cy="2066544"/>
          </a:xfrm>
        </p:spPr>
      </p:pic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0D997D53-CF01-4DFB-BF60-A1C0E441E3ED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fr-FR" dirty="0"/>
              <a:t>Chloé</a:t>
            </a:r>
            <a:br>
              <a:rPr lang="fr-FR" dirty="0"/>
            </a:br>
            <a:r>
              <a:rPr lang="fr-FR" dirty="0"/>
              <a:t>Maccarinelli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2CF8C6EE-D14B-4593-90D6-CA24946F3DC4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/>
          <a:lstStyle/>
          <a:p>
            <a:pPr rtl="0"/>
            <a:r>
              <a:rPr lang="fr-FR" dirty="0"/>
              <a:t>Pierre</a:t>
            </a:r>
            <a:br>
              <a:rPr lang="fr-FR" dirty="0"/>
            </a:br>
            <a:r>
              <a:rPr lang="fr-FR" dirty="0"/>
              <a:t>Marion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B9258-160D-4BB3-A188-7E7AF286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t>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6BF718-7BC2-4E24-9402-487DFCC2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960" y="5878720"/>
            <a:ext cx="3598810" cy="282991"/>
          </a:xfrm>
        </p:spPr>
        <p:txBody>
          <a:bodyPr rtlCol="0"/>
          <a:lstStyle/>
          <a:p>
            <a:pPr rtl="0"/>
            <a:r>
              <a:rPr lang="fr-FR" b="1" i="1" dirty="0"/>
              <a:t>Robot explorateur M1 IFI Université de Nice Sophia-Antipolis</a:t>
            </a:r>
          </a:p>
        </p:txBody>
      </p:sp>
      <p:sp>
        <p:nvSpPr>
          <p:cNvPr id="37" name="Espace réservé pour une image  36">
            <a:extLst>
              <a:ext uri="{FF2B5EF4-FFF2-40B4-BE49-F238E27FC236}">
                <a16:creationId xmlns:a16="http://schemas.microsoft.com/office/drawing/2014/main" id="{70B99496-39FE-48AB-B8D4-698E7DC67B5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39" name="Espace réservé pour une image  38">
            <a:extLst>
              <a:ext uri="{FF2B5EF4-FFF2-40B4-BE49-F238E27FC236}">
                <a16:creationId xmlns:a16="http://schemas.microsoft.com/office/drawing/2014/main" id="{08CCAE06-D5B7-4518-B5EB-0F4B9F6D65BC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</p:spTree>
    <p:extLst>
      <p:ext uri="{BB962C8B-B14F-4D97-AF65-F5344CB8AC3E}">
        <p14:creationId xmlns:p14="http://schemas.microsoft.com/office/powerpoint/2010/main" val="3581376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ce réservé d’image 20" descr="Logo d’entreprise">
            <a:extLst>
              <a:ext uri="{FF2B5EF4-FFF2-40B4-BE49-F238E27FC236}">
                <a16:creationId xmlns:a16="http://schemas.microsoft.com/office/drawing/2014/main" id="{6CEE2AB6-77F9-42A9-87B8-B3F629E6B0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7EE037F-A730-41CA-8CC6-20499D3E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/>
              <a:t>FINANCEMENT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BA1C75-C69D-4D41-A555-3BFDFAB3B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"/>
              <a:t>LOREM IPSUM DOLOR SIT AMET, CONSECTETUER ADIPISCING ELIT. MAECENAS PORTTITOR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C4D0DF72-0ED9-4177-AA9F-92155707E580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r>
              <a:rPr lang="fr" dirty="0"/>
              <a:t>1 500 000 €</a:t>
            </a:r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3248500B-B1C0-4B93-A5C8-F3528E3F0940}"/>
              </a:ext>
            </a:extLst>
          </p:cNvPr>
          <p:cNvSpPr>
            <a:spLocks noGrp="1"/>
          </p:cNvSpPr>
          <p:nvPr>
            <p:ph type="body" idx="42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fr"/>
              <a:t>Titre de la catégorie</a:t>
            </a:r>
            <a:endParaRPr lang="en-US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FC0926F0-25F5-4366-A9CC-C019C576C641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 rtlCol="0"/>
          <a:lstStyle/>
          <a:p>
            <a:pPr rtl="0"/>
            <a:r>
              <a:rPr lang="fr" dirty="0"/>
              <a:t>1 500 000 €</a:t>
            </a:r>
            <a:endParaRPr lang="en-US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0F7DD00-2746-4E1D-9ED9-2A2A45757651}"/>
              </a:ext>
            </a:extLst>
          </p:cNvPr>
          <p:cNvSpPr>
            <a:spLocks noGrp="1"/>
          </p:cNvSpPr>
          <p:nvPr>
            <p:ph type="body" idx="46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fr"/>
              <a:t>Titre de la catégorie</a:t>
            </a:r>
            <a:endParaRPr lang="en-US" dirty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E06AE86F-CBE5-4A5D-B862-6A87F5A8538C}"/>
              </a:ext>
            </a:extLst>
          </p:cNvPr>
          <p:cNvSpPr>
            <a:spLocks noGrp="1"/>
          </p:cNvSpPr>
          <p:nvPr>
            <p:ph type="body" idx="47"/>
          </p:nvPr>
        </p:nvSpPr>
        <p:spPr/>
        <p:txBody>
          <a:bodyPr rtlCol="0"/>
          <a:lstStyle/>
          <a:p>
            <a:pPr rtl="0"/>
            <a:r>
              <a:rPr lang="fr" dirty="0"/>
              <a:t>1 500 000 €</a:t>
            </a:r>
            <a:endParaRPr lang="en-US" dirty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68F52BDF-E8EE-4030-93B5-FDB571BFF38E}"/>
              </a:ext>
            </a:extLst>
          </p:cNvPr>
          <p:cNvSpPr>
            <a:spLocks noGrp="1"/>
          </p:cNvSpPr>
          <p:nvPr>
            <p:ph type="body" idx="48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fr"/>
              <a:t>Titre de la catégorie</a:t>
            </a:r>
            <a:endParaRPr lang="en-US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BBD4E04C-CA27-41FE-B45E-FEF8371A03F1}"/>
              </a:ext>
            </a:extLst>
          </p:cNvPr>
          <p:cNvSpPr>
            <a:spLocks noGrp="1"/>
          </p:cNvSpPr>
          <p:nvPr>
            <p:ph type="body" idx="49"/>
          </p:nvPr>
        </p:nvSpPr>
        <p:spPr/>
        <p:txBody>
          <a:bodyPr rtlCol="0"/>
          <a:lstStyle/>
          <a:p>
            <a:pPr rtl="0"/>
            <a:r>
              <a:rPr lang="fr" dirty="0"/>
              <a:t>1 500 000 €</a:t>
            </a:r>
            <a:endParaRPr lang="en-US" dirty="0"/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5D1607E-8654-400A-85C7-8239EF17935F}"/>
              </a:ext>
            </a:extLst>
          </p:cNvPr>
          <p:cNvSpPr>
            <a:spLocks noGrp="1"/>
          </p:cNvSpPr>
          <p:nvPr>
            <p:ph type="body" idx="50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fr"/>
              <a:t>Titre de la catégorie</a:t>
            </a:r>
            <a:endParaRPr lang="en-US" dirty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B3898360-1205-49DF-846A-7D37E0219C01}"/>
              </a:ext>
            </a:extLst>
          </p:cNvPr>
          <p:cNvSpPr>
            <a:spLocks noGrp="1"/>
          </p:cNvSpPr>
          <p:nvPr>
            <p:ph type="body" idx="51"/>
          </p:nvPr>
        </p:nvSpPr>
        <p:spPr/>
        <p:txBody>
          <a:bodyPr rtlCol="0"/>
          <a:lstStyle/>
          <a:p>
            <a:pPr rtl="0"/>
            <a:r>
              <a:rPr lang="fr" dirty="0"/>
              <a:t>2 500 000 €</a:t>
            </a:r>
            <a:endParaRPr lang="en-US" dirty="0"/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F24221C2-E578-4DC7-AA80-13816114039D}"/>
              </a:ext>
            </a:extLst>
          </p:cNvPr>
          <p:cNvSpPr>
            <a:spLocks noGrp="1"/>
          </p:cNvSpPr>
          <p:nvPr>
            <p:ph type="body" idx="52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fr"/>
              <a:t>Titre de la catégorie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DA322BE0-16AC-4DA8-B14C-E1CFF6F7BB47}"/>
              </a:ext>
            </a:extLst>
          </p:cNvPr>
          <p:cNvSpPr>
            <a:spLocks noGrp="1"/>
          </p:cNvSpPr>
          <p:nvPr>
            <p:ph type="body" idx="53"/>
          </p:nvPr>
        </p:nvSpPr>
        <p:spPr/>
        <p:txBody>
          <a:bodyPr rtlCol="0"/>
          <a:lstStyle/>
          <a:p>
            <a:pPr rtl="0"/>
            <a:r>
              <a:rPr lang="fr" dirty="0"/>
              <a:t>1 500 000 €</a:t>
            </a:r>
            <a:endParaRPr lang="en-US" dirty="0"/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AD114D9F-E5FF-4D6E-AB15-975F8897E15C}"/>
              </a:ext>
            </a:extLst>
          </p:cNvPr>
          <p:cNvSpPr>
            <a:spLocks noGrp="1"/>
          </p:cNvSpPr>
          <p:nvPr>
            <p:ph type="body" idx="54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fr"/>
              <a:t>Titre de la catégorie</a:t>
            </a:r>
            <a:endParaRPr lang="en-US" dirty="0"/>
          </a:p>
        </p:txBody>
      </p:sp>
      <p:graphicFrame>
        <p:nvGraphicFramePr>
          <p:cNvPr id="23" name="Espace réservé au graphique 22" descr="Graphique en secteurs">
            <a:extLst>
              <a:ext uri="{FF2B5EF4-FFF2-40B4-BE49-F238E27FC236}">
                <a16:creationId xmlns:a16="http://schemas.microsoft.com/office/drawing/2014/main" id="{CD7B30DD-39D7-4EDB-B49F-BBF497E33747}"/>
              </a:ext>
            </a:extLst>
          </p:cNvPr>
          <p:cNvGraphicFramePr>
            <a:graphicFrameLocks noGrp="1"/>
          </p:cNvGraphicFramePr>
          <p:nvPr>
            <p:ph type="chart" sz="quarter" idx="55"/>
            <p:extLst>
              <p:ext uri="{D42A27DB-BD31-4B8C-83A1-F6EECF244321}">
                <p14:modId xmlns:p14="http://schemas.microsoft.com/office/powerpoint/2010/main" val="344629537"/>
              </p:ext>
            </p:extLst>
          </p:nvPr>
        </p:nvGraphicFramePr>
        <p:xfrm>
          <a:off x="6924675" y="860425"/>
          <a:ext cx="4483100" cy="4573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99AA7-B30F-419C-B3C8-975D9C78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81D707-0D77-46E2-8C22-B5ADEB93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Robot explorateur M1 IFI Université de Nice Sophia-Antipolis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23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’image 9" descr="Logo d’entreprise">
            <a:extLst>
              <a:ext uri="{FF2B5EF4-FFF2-40B4-BE49-F238E27FC236}">
                <a16:creationId xmlns:a16="http://schemas.microsoft.com/office/drawing/2014/main" id="{CA87F037-7DB2-45C9-A176-874E6A13B3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20" name="Espace réservé d’image 19" descr="Forme d’arrière-plan abstraite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/>
              <a:t>RÉCAPITULATIF</a:t>
            </a:r>
            <a:endParaRPr lang="en-US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3221DE2-465E-4B89-BDBB-17EC72793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"/>
              <a:t>LOREM IPSUM DOLOR SIT AMET, CONSECTETUER ADIPISCING ELIT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F9E6494-1485-4A3D-8CD3-31B5FAC1689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fr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rtl="0"/>
            <a:r>
              <a:rPr lang="fr"/>
              <a:t>Nunc viverra imperdiet enim. Fusce est. Vivamus a tellus.</a:t>
            </a:r>
          </a:p>
          <a:p>
            <a:pPr rtl="0"/>
            <a:r>
              <a:rPr lang="fr"/>
              <a:t>Pellentesque habitant morbi tristique senectus et netus et malesuada fames ac turpis egestas. Proin pharetra nonummy pede. Mauris et orci.</a:t>
            </a:r>
          </a:p>
          <a:p>
            <a:pPr rtl="0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n-US" smtClean="0"/>
              <a:pPr rtl="0"/>
              <a:t>21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32CBFD-8EB3-4D94-8FDF-C4198EF1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Robot explorateur M1 IFI Université de Nice Sophia-Antipolis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’image 2" descr="Logo d’entreprise">
            <a:extLst>
              <a:ext uri="{FF2B5EF4-FFF2-40B4-BE49-F238E27FC236}">
                <a16:creationId xmlns:a16="http://schemas.microsoft.com/office/drawing/2014/main" id="{8220D5DE-4628-433F-8A23-3DEA457104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59" y="1695387"/>
            <a:ext cx="4846923" cy="1091078"/>
          </a:xfrm>
        </p:spPr>
        <p:txBody>
          <a:bodyPr rtlCol="0"/>
          <a:lstStyle/>
          <a:p>
            <a:pPr rtl="0"/>
            <a:r>
              <a:rPr lang="fr-FR" sz="3800" dirty="0"/>
              <a:t>MERCI DE VOTRE ATTENTION !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fr-FR" dirty="0"/>
              <a:t>David Beaulieu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D2C39EE-B4D3-4E49-BF2C-871A33509C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fr-FR" dirty="0"/>
              <a:t>Téléphone :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3DB312C-BF94-484C-BB02-2534E26CEC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fr-FR" dirty="0"/>
              <a:t>678-555-0134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3C87786-C7F5-4B45-904D-00CC865572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fr-FR" dirty="0"/>
              <a:t>Adresse email: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D8E60535-F276-49C5-9346-D536D6899F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fr-FR" dirty="0"/>
              <a:t>bergqvist@treyresearch.com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85395049-FB9C-455B-8DCA-4BD0D35F1D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fr-FR" dirty="0"/>
              <a:t>Site web :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D55212BC-6862-4B56-B856-7A97BBD3D4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fr-FR" dirty="0"/>
              <a:t>http://www.treyresearch.net/</a:t>
            </a:r>
          </a:p>
        </p:txBody>
      </p:sp>
      <p:pic>
        <p:nvPicPr>
          <p:cNvPr id="15" name="Espace réservé d’image 14" descr="Forme d’arrière-plan abstraite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E94F6BCB-9A49-4D05-AD88-B8806775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083FA7-9B0A-4EB0-9D31-7A401959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fr-FR" noProof="0" smtClean="0"/>
              <a:t>22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’image 8" descr="Logo d’entreprise">
            <a:extLst>
              <a:ext uri="{FF2B5EF4-FFF2-40B4-BE49-F238E27FC236}">
                <a16:creationId xmlns:a16="http://schemas.microsoft.com/office/drawing/2014/main" id="{4826D6B4-2F2D-4028-9520-001218B5EC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DBCAB2DE-EF98-46F8-A621-2E1A6624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ANNEXE</a:t>
            </a:r>
          </a:p>
        </p:txBody>
      </p:sp>
      <p:pic>
        <p:nvPicPr>
          <p:cNvPr id="11" name="Espace réservé d’image 10" descr="Forme d’arrière-plan abstraite">
            <a:extLst>
              <a:ext uri="{FF2B5EF4-FFF2-40B4-BE49-F238E27FC236}">
                <a16:creationId xmlns:a16="http://schemas.microsoft.com/office/drawing/2014/main" id="{FBF9093D-0565-48ED-AA9F-AE0E349471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57986C-983F-481D-81FB-E03E9127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t>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5F236F-BB92-408F-9A08-D5576EB5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Robot explorateur M1 IFI Université de Nice Sophia-Antipolis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9311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Espace réservé d’image 19" descr="Logo d’entreprise">
            <a:extLst>
              <a:ext uri="{FF2B5EF4-FFF2-40B4-BE49-F238E27FC236}">
                <a16:creationId xmlns:a16="http://schemas.microsoft.com/office/drawing/2014/main" id="{32FE3A4A-F86E-45E3-85CF-8A37248729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8D098301-1531-4D1F-B3B5-AA2E1383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TÉMOIGNAGES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21D41190-7F39-488F-9E5D-4AE05DDC58E3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6794967E-8F70-4233-99EA-5336D5F27F17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fr-FR" dirty="0"/>
              <a:t>Personne 1 </a:t>
            </a:r>
            <a:br>
              <a:rPr lang="fr-FR" dirty="0"/>
            </a:br>
            <a:r>
              <a:rPr lang="fr-FR" dirty="0"/>
              <a:t>Nom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A0576E1-AFC7-43F6-8EF6-A945CD9BFC4B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fr-FR" dirty="0"/>
              <a:t>Titre du client</a:t>
            </a:r>
          </a:p>
        </p:txBody>
      </p:sp>
      <p:pic>
        <p:nvPicPr>
          <p:cNvPr id="22" name="Espace réservé d’image 21" descr="Photo du membre d’équipe">
            <a:extLst>
              <a:ext uri="{FF2B5EF4-FFF2-40B4-BE49-F238E27FC236}">
                <a16:creationId xmlns:a16="http://schemas.microsoft.com/office/drawing/2014/main" id="{6AF672FA-0966-48DE-887F-1BB8A421C9F0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59AFD75A-51EE-4D37-BEC2-840C26DF40C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251DECD4-A8B1-4A96-A9C8-05065862365F}"/>
              </a:ext>
            </a:extLst>
          </p:cNvPr>
          <p:cNvSpPr>
            <a:spLocks noGrp="1"/>
          </p:cNvSpPr>
          <p:nvPr>
            <p:ph type="body" idx="51"/>
          </p:nvPr>
        </p:nvSpPr>
        <p:spPr/>
        <p:txBody>
          <a:bodyPr rtlCol="0"/>
          <a:lstStyle/>
          <a:p>
            <a:pPr rtl="0"/>
            <a:r>
              <a:rPr lang="fr-FR" dirty="0"/>
              <a:t>Personne 2</a:t>
            </a:r>
            <a:br>
              <a:rPr lang="fr-FR" dirty="0"/>
            </a:br>
            <a:r>
              <a:rPr lang="fr-FR" dirty="0"/>
              <a:t>Nom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D025FF9A-0032-4520-B1C4-7AB210C8D49D}"/>
              </a:ext>
            </a:extLst>
          </p:cNvPr>
          <p:cNvSpPr>
            <a:spLocks noGrp="1"/>
          </p:cNvSpPr>
          <p:nvPr>
            <p:ph type="body" idx="50"/>
          </p:nvPr>
        </p:nvSpPr>
        <p:spPr/>
        <p:txBody>
          <a:bodyPr rtlCol="0"/>
          <a:lstStyle/>
          <a:p>
            <a:pPr rtl="0"/>
            <a:r>
              <a:rPr lang="fr-FR" dirty="0"/>
              <a:t>Titre du client</a:t>
            </a:r>
          </a:p>
        </p:txBody>
      </p:sp>
      <p:pic>
        <p:nvPicPr>
          <p:cNvPr id="24" name="Espace réservé d’image 23" descr="Photo du membre d’équipe">
            <a:extLst>
              <a:ext uri="{FF2B5EF4-FFF2-40B4-BE49-F238E27FC236}">
                <a16:creationId xmlns:a16="http://schemas.microsoft.com/office/drawing/2014/main" id="{E881B889-6B21-40D2-AB48-80206FFE1C4E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60D0B87D-CB88-40FC-B9B2-76F6F933EACC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145029F8-F63F-48BD-8D26-E0FB1877D54A}"/>
              </a:ext>
            </a:extLst>
          </p:cNvPr>
          <p:cNvSpPr>
            <a:spLocks noGrp="1"/>
          </p:cNvSpPr>
          <p:nvPr>
            <p:ph type="body" idx="55"/>
          </p:nvPr>
        </p:nvSpPr>
        <p:spPr/>
        <p:txBody>
          <a:bodyPr rtlCol="0"/>
          <a:lstStyle/>
          <a:p>
            <a:pPr rtl="0"/>
            <a:r>
              <a:rPr lang="fr-FR" dirty="0"/>
              <a:t>Personne 3</a:t>
            </a:r>
            <a:br>
              <a:rPr lang="fr-FR" dirty="0"/>
            </a:br>
            <a:r>
              <a:rPr lang="fr-FR" dirty="0"/>
              <a:t>Nom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7C674253-BB9C-4BB6-BEC6-066264345C61}"/>
              </a:ext>
            </a:extLst>
          </p:cNvPr>
          <p:cNvSpPr>
            <a:spLocks noGrp="1"/>
          </p:cNvSpPr>
          <p:nvPr>
            <p:ph type="body" idx="54"/>
          </p:nvPr>
        </p:nvSpPr>
        <p:spPr/>
        <p:txBody>
          <a:bodyPr rtlCol="0"/>
          <a:lstStyle/>
          <a:p>
            <a:pPr rtl="0"/>
            <a:r>
              <a:rPr lang="fr-FR" dirty="0"/>
              <a:t>Titre du client</a:t>
            </a:r>
          </a:p>
        </p:txBody>
      </p:sp>
      <p:pic>
        <p:nvPicPr>
          <p:cNvPr id="26" name="Espace réservé d’image 25" descr="Photo du membre d’équipe">
            <a:extLst>
              <a:ext uri="{FF2B5EF4-FFF2-40B4-BE49-F238E27FC236}">
                <a16:creationId xmlns:a16="http://schemas.microsoft.com/office/drawing/2014/main" id="{8FDDB9F3-117D-4589-A099-58DAD9B062A6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702740-202F-4187-9EDA-814B3E4A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t>24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08C01E-B7AF-4AE4-ACD2-39AE40EE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Robot explorateur M1 IFI Université de Nice Sophia-Antipolis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3489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’image 10" descr="Logo d’entreprise">
            <a:extLst>
              <a:ext uri="{FF2B5EF4-FFF2-40B4-BE49-F238E27FC236}">
                <a16:creationId xmlns:a16="http://schemas.microsoft.com/office/drawing/2014/main" id="{271FB403-5130-4E57-8F57-B75FF95660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3E11F97-1677-43C0-8ED0-4CB92A53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ÉTUDE DE CAS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7ADD4D-2C19-4F7E-B75C-08B47053AF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LOREM IPSUM DOLOR SIT AMET, CONSECTETUER ADIPISCING ELIT. MAECENAS PORTTITOR CONGUE MASSA. FUSCE POSUERE, MAGNA SED PULVINAR ULTRICIES, PURUS LECTUS MALESUADA LIBERO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6C47BEEC-998C-4585-8B1A-09116FD17BCF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 </a:t>
            </a:r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 </a:t>
            </a: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 </a:t>
            </a:r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45EDD4A-55D8-42A3-A994-187444614283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rtl="0"/>
            <a:r>
              <a:rPr lang="fr-FR" dirty="0"/>
              <a:t>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F693C1-BDA6-43BD-BFD6-4BAE7901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t>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AA6E94-F4BD-48C1-B0FD-D2D7F6F6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Robot explorateur M1 IFI Université de Nice Sophia-Antipolis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3599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’image 9" descr="Logo d’entreprise">
            <a:extLst>
              <a:ext uri="{FF2B5EF4-FFF2-40B4-BE49-F238E27FC236}">
                <a16:creationId xmlns:a16="http://schemas.microsoft.com/office/drawing/2014/main" id="{F134DE68-610E-4EEB-B74B-452C1FAC1DA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23" name="Espace réservé d’image 22" descr="Forme d’arrière-plan abstraite">
            <a:extLst>
              <a:ext uri="{FF2B5EF4-FFF2-40B4-BE49-F238E27FC236}">
                <a16:creationId xmlns:a16="http://schemas.microsoft.com/office/drawing/2014/main" id="{8326B02F-CCB2-45DB-8011-D2968AD61203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21" name="Espace réservé d’image 20" descr="Forme d’arrière-plan abstraite">
            <a:extLst>
              <a:ext uri="{FF2B5EF4-FFF2-40B4-BE49-F238E27FC236}">
                <a16:creationId xmlns:a16="http://schemas.microsoft.com/office/drawing/2014/main" id="{CFD930F2-FED4-475C-A75D-6AB04672994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971E61A3-1D57-4708-B548-E5986378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VERSION MOBILE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06F646D-B036-48DA-A242-2C9263AC3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fr-FR" dirty="0"/>
              <a:t>LOREM IPSUM DOLOR SIT AMET, CONSECTETUER ADIPISCING ELIT. MAECENAS PORTTITOR CONGUE MASSA. FUSCE POSUERE, MAGNA SED PULVINAR ULTRICIES, PURUS LECTUS MALESUADA LIBERO</a:t>
            </a:r>
          </a:p>
          <a:p>
            <a:pPr rtl="0"/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A2259AB-530E-4F31-A710-6CF0B478F1C7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endParaRPr lang="fr-FR" dirty="0"/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CB8384-B0BB-4EA8-B9C0-C29BC90F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26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773D43-1954-4F70-800C-0FBF061F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Robot explorateur M1 IFI Université de Nice Sophia-Antipolis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6207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Personnaliser</a:t>
            </a:r>
            <a:r>
              <a:rPr lang="fr-FR" i="1" dirty="0"/>
              <a:t> </a:t>
            </a:r>
            <a:r>
              <a:rPr lang="fr-FR" dirty="0"/>
              <a:t>ce modèle</a:t>
            </a:r>
          </a:p>
        </p:txBody>
      </p:sp>
      <p:sp>
        <p:nvSpPr>
          <p:cNvPr id="8" name="Zone de texte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6000" b="1" u="sng" dirty="0"/>
              <a:t>Instructions en matière de modification du modèle et commentaires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1D638FD-D0F7-4E48-B549-9E85C1224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8381833-4511-4127-A7B4-D3D0616B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fr-FR" noProof="0" smtClean="0"/>
              <a:pPr rtl="0"/>
              <a:t>27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’image 11" descr="Forme d’arrière-plan abstraite&#10;">
            <a:extLst>
              <a:ext uri="{FF2B5EF4-FFF2-40B4-BE49-F238E27FC236}">
                <a16:creationId xmlns:a16="http://schemas.microsoft.com/office/drawing/2014/main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147" y="2768859"/>
            <a:ext cx="5164085" cy="1320282"/>
          </a:xfrm>
        </p:spPr>
        <p:txBody>
          <a:bodyPr rtlCol="0"/>
          <a:lstStyle/>
          <a:p>
            <a:pPr algn="ctr" rtl="0"/>
            <a:r>
              <a:rPr lang="fr-FR" sz="4500" dirty="0"/>
              <a:t>TABLE DES MATIERES</a:t>
            </a:r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FEA42667-3BE6-4DC2-B041-68A5114CE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171" y="83975"/>
            <a:ext cx="4618957" cy="6690049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INTRODUCTION</a:t>
            </a:r>
          </a:p>
          <a:p>
            <a:endParaRPr lang="en-GB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TRAVAIL EFFECTUE</a:t>
            </a:r>
          </a:p>
          <a:p>
            <a:endParaRPr lang="en-GB" dirty="0">
              <a:latin typeface="+mj-lt"/>
            </a:endParaRP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en-GB" sz="2400" b="1" dirty="0">
                <a:latin typeface="+mj-lt"/>
              </a:rPr>
              <a:t>HARDWARE</a:t>
            </a: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en-GB" sz="2400" b="1" dirty="0">
                <a:latin typeface="+mj-lt"/>
              </a:rPr>
              <a:t>SOFTWARE</a:t>
            </a:r>
          </a:p>
          <a:p>
            <a:r>
              <a:rPr lang="en-GB" dirty="0">
                <a:latin typeface="+mj-lt"/>
              </a:rPr>
              <a:t>	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PERSPECTIVES</a:t>
            </a:r>
          </a:p>
          <a:p>
            <a:endParaRPr lang="en-GB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LE SUJET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LOREM IPSUM DOLOR SIT AMET, CONSECTETUER ADIPISCING ELIT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 </a:t>
            </a:r>
          </a:p>
        </p:txBody>
      </p:sp>
      <p:pic>
        <p:nvPicPr>
          <p:cNvPr id="20" name="Espace réservé d’image 19" descr="Forme d’arrière-plan abstraite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4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960" y="5878720"/>
            <a:ext cx="4540375" cy="292947"/>
          </a:xfrm>
        </p:spPr>
        <p:txBody>
          <a:bodyPr rtlCol="0"/>
          <a:lstStyle/>
          <a:p>
            <a:r>
              <a:rPr lang="fr-FR" b="1" i="1" dirty="0"/>
              <a:t>Robot explorateur M1 IFI Université de Nice Sophia-Antipolis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’image 9" descr="Logo d’entreprise">
            <a:extLst>
              <a:ext uri="{FF2B5EF4-FFF2-40B4-BE49-F238E27FC236}">
                <a16:creationId xmlns:a16="http://schemas.microsoft.com/office/drawing/2014/main" id="{A7271147-093C-4AE4-8DB3-B51D6C633C7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20" name="Espace réservé d’image 19" descr="Forme d’arrière-plan abstraite&#10;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PROBLÈME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LOREM IPSUM DOLOR SIT AMET, CONSECTETUER ADIPISCING ELIT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rtl="0"/>
            <a:r>
              <a:rPr lang="fr-FR" dirty="0"/>
              <a:t>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5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960" y="5878720"/>
            <a:ext cx="3517787" cy="297307"/>
          </a:xfrm>
        </p:spPr>
        <p:txBody>
          <a:bodyPr rtlCol="0"/>
          <a:lstStyle/>
          <a:p>
            <a:pPr rtl="0"/>
            <a:r>
              <a:rPr lang="fr-FR" b="1" i="1" dirty="0"/>
              <a:t>Robot explorateur M1 IFI Université de Nice Sophia-Antipolis</a:t>
            </a:r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’image 8" descr="Logo d’entreprise">
            <a:extLst>
              <a:ext uri="{FF2B5EF4-FFF2-40B4-BE49-F238E27FC236}">
                <a16:creationId xmlns:a16="http://schemas.microsoft.com/office/drawing/2014/main" id="{31A4E7D9-EFE3-4156-8990-1ABAF1C380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SOLUTION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</a:t>
            </a:r>
          </a:p>
          <a:p>
            <a:pPr rtl="0"/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rtl="0"/>
            <a:r>
              <a:rPr lang="fr-FR" dirty="0"/>
              <a:t>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</a:p>
          <a:p>
            <a:pPr rt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  <a:p>
            <a:pPr rtl="0"/>
            <a:endParaRPr lang="fr-FR" dirty="0"/>
          </a:p>
        </p:txBody>
      </p:sp>
      <p:pic>
        <p:nvPicPr>
          <p:cNvPr id="18" name="Espace réservé d’image 17" descr="Forme d’arrière-plan abstraite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6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7B5262-30A5-4063-A21E-56FCACC4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960" y="5878720"/>
            <a:ext cx="3575660" cy="297307"/>
          </a:xfrm>
        </p:spPr>
        <p:txBody>
          <a:bodyPr rtlCol="0"/>
          <a:lstStyle/>
          <a:p>
            <a:pPr rtl="0"/>
            <a:r>
              <a:rPr lang="fr-FR" b="1" i="1" dirty="0"/>
              <a:t>Robot explorateur M1 IFI Université de Nice Sophia-Antipolis</a:t>
            </a:r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Logo d’entreprise">
            <a:extLst>
              <a:ext uri="{FF2B5EF4-FFF2-40B4-BE49-F238E27FC236}">
                <a16:creationId xmlns:a16="http://schemas.microsoft.com/office/drawing/2014/main" id="{050063B3-C0D3-4BFD-82C5-423222881E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7" name="Titre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 dirty="0"/>
              <a:t>Diapositive de produit</a:t>
            </a:r>
          </a:p>
        </p:txBody>
      </p:sp>
      <p:sp>
        <p:nvSpPr>
          <p:cNvPr id="68" name="Espace réservé du texte 67">
            <a:extLst>
              <a:ext uri="{FF2B5EF4-FFF2-40B4-BE49-F238E27FC236}">
                <a16:creationId xmlns:a16="http://schemas.microsoft.com/office/drawing/2014/main" id="{1411656D-4971-4CC0-9065-8DA32BB8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LOREM IPSUM DOLOR SIT AMET, CONSECTETUER ADIPISCING ELIT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/>
          <a:lstStyle/>
          <a:p>
            <a:pPr rtl="0"/>
            <a:r>
              <a:rPr lang="fr-FR" dirty="0"/>
              <a:t>Section 1</a:t>
            </a:r>
            <a:br>
              <a:rPr lang="fr-FR" dirty="0"/>
            </a:br>
            <a:r>
              <a:rPr lang="fr-FR" dirty="0"/>
              <a:t>Titre</a:t>
            </a:r>
          </a:p>
        </p:txBody>
      </p:sp>
      <p:pic>
        <p:nvPicPr>
          <p:cNvPr id="7" name="Espace réservé d’image 6" descr="Icône de globe">
            <a:extLst>
              <a:ext uri="{FF2B5EF4-FFF2-40B4-BE49-F238E27FC236}">
                <a16:creationId xmlns:a16="http://schemas.microsoft.com/office/drawing/2014/main" id="{610C6214-BE35-4ED8-9EE7-7252A60395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C8E5EEAD-1427-4576-B8F8-C485CAE758A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endParaRPr lang="fr-FR" dirty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 rtlCol="0"/>
          <a:lstStyle/>
          <a:p>
            <a:pPr rtl="0"/>
            <a:r>
              <a:rPr lang="fr-FR" dirty="0"/>
              <a:t>Section 2</a:t>
            </a:r>
            <a:br>
              <a:rPr lang="fr-FR" dirty="0"/>
            </a:br>
            <a:r>
              <a:rPr lang="fr-FR" dirty="0"/>
              <a:t>Titre</a:t>
            </a:r>
          </a:p>
        </p:txBody>
      </p:sp>
      <p:pic>
        <p:nvPicPr>
          <p:cNvPr id="12" name="Espace réservé d’image 11" descr="Icône de cubes">
            <a:extLst>
              <a:ext uri="{FF2B5EF4-FFF2-40B4-BE49-F238E27FC236}">
                <a16:creationId xmlns:a16="http://schemas.microsoft.com/office/drawing/2014/main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endParaRPr lang="fr-FR" dirty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 rtlCol="0"/>
          <a:lstStyle/>
          <a:p>
            <a:pPr rtl="0"/>
            <a:r>
              <a:rPr lang="fr-FR" dirty="0"/>
              <a:t>Section 3</a:t>
            </a:r>
            <a:br>
              <a:rPr lang="fr-FR" dirty="0"/>
            </a:br>
            <a:r>
              <a:rPr lang="fr-FR" dirty="0"/>
              <a:t>Titre</a:t>
            </a:r>
          </a:p>
        </p:txBody>
      </p:sp>
      <p:pic>
        <p:nvPicPr>
          <p:cNvPr id="18" name="Espace réservé d’image 17" descr="Icône de microprocesseur">
            <a:extLst>
              <a:ext uri="{FF2B5EF4-FFF2-40B4-BE49-F238E27FC236}">
                <a16:creationId xmlns:a16="http://schemas.microsoft.com/office/drawing/2014/main" id="{2714DCC9-F1D9-4D7B-9452-B6DF9693F66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CE2783CF-764B-4358-9D88-FAC1CFEBE203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endParaRPr lang="fr-FR" dirty="0"/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 rtlCol="0"/>
          <a:lstStyle/>
          <a:p>
            <a:pPr rtl="0"/>
            <a:r>
              <a:rPr lang="fr-FR" dirty="0"/>
              <a:t>Section 4</a:t>
            </a:r>
            <a:br>
              <a:rPr lang="fr-FR" dirty="0"/>
            </a:br>
            <a:r>
              <a:rPr lang="fr-FR" dirty="0"/>
              <a:t>Titre</a:t>
            </a:r>
          </a:p>
        </p:txBody>
      </p:sp>
      <p:pic>
        <p:nvPicPr>
          <p:cNvPr id="21" name="Espace réservé d’image 20" descr="Icône d’atome">
            <a:extLst>
              <a:ext uri="{FF2B5EF4-FFF2-40B4-BE49-F238E27FC236}">
                <a16:creationId xmlns:a16="http://schemas.microsoft.com/office/drawing/2014/main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7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A109C3A-84E8-4719-8AE7-A66B8CA9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960" y="5878720"/>
            <a:ext cx="3679832" cy="297307"/>
          </a:xfrm>
        </p:spPr>
        <p:txBody>
          <a:bodyPr rtlCol="0"/>
          <a:lstStyle/>
          <a:p>
            <a:pPr rtl="0"/>
            <a:r>
              <a:rPr lang="fr-FR" b="1" i="1" dirty="0"/>
              <a:t>Robot explorateur M1 IFI Université de Nice Sophia-Antipolis</a:t>
            </a:r>
          </a:p>
        </p:txBody>
      </p:sp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’image 10" descr="Logo d’entreprise">
            <a:extLst>
              <a:ext uri="{FF2B5EF4-FFF2-40B4-BE49-F238E27FC236}">
                <a16:creationId xmlns:a16="http://schemas.microsoft.com/office/drawing/2014/main" id="{F137CA39-CE16-4C0C-AFB5-324FE940E6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PRODUIT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LOREM IPSUM DOLOR SIT AMET, CONSECTETUER ADIPISCING ELIT</a:t>
            </a:r>
          </a:p>
          <a:p>
            <a:pPr rtl="0"/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</a:p>
          <a:p>
            <a:pPr rtl="0"/>
            <a:r>
              <a:rPr lang="fr-FR" dirty="0"/>
              <a:t>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  <a:p>
            <a:pPr rtl="0"/>
            <a:endParaRPr lang="fr-FR" dirty="0"/>
          </a:p>
        </p:txBody>
      </p:sp>
      <p:pic>
        <p:nvPicPr>
          <p:cNvPr id="13" name="Espace réservé d’image 12" descr="Forme d’arrière-plan abstraite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t>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960" y="5878720"/>
            <a:ext cx="3564086" cy="292947"/>
          </a:xfrm>
        </p:spPr>
        <p:txBody>
          <a:bodyPr rtlCol="0"/>
          <a:lstStyle/>
          <a:p>
            <a:pPr rtl="0"/>
            <a:r>
              <a:rPr lang="fr-FR" b="1" i="1" dirty="0"/>
              <a:t>Robot explorateur M1 IFI Université de Nice Sophia-Antipolis</a:t>
            </a:r>
          </a:p>
        </p:txBody>
      </p:sp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’image 8" descr="Logo d’entreprise">
            <a:extLst>
              <a:ext uri="{FF2B5EF4-FFF2-40B4-BE49-F238E27FC236}">
                <a16:creationId xmlns:a16="http://schemas.microsoft.com/office/drawing/2014/main" id="{00A900CE-F052-47BC-8B74-B92A4604BF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SÉPARATEUR</a:t>
            </a:r>
          </a:p>
        </p:txBody>
      </p:sp>
      <p:pic>
        <p:nvPicPr>
          <p:cNvPr id="22" name="Espace réservé d’image 21" descr="Forme d’arrière-plan abstraite">
            <a:extLst>
              <a:ext uri="{FF2B5EF4-FFF2-40B4-BE49-F238E27FC236}">
                <a16:creationId xmlns:a16="http://schemas.microsoft.com/office/drawing/2014/main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79F2E6-BA14-4C8A-ABD2-DF5060934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LOREM IPSUM DOLOR SIT AMET, CONSECTETUER ADIPISCING ELIT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D7D25D-51F0-4AAA-86C5-F3584C0E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3135" y="5879656"/>
            <a:ext cx="3438865" cy="297307"/>
          </a:xfrm>
        </p:spPr>
        <p:txBody>
          <a:bodyPr rtlCol="0"/>
          <a:lstStyle/>
          <a:p>
            <a:pPr rtl="0"/>
            <a:r>
              <a:rPr lang="fr-FR" b="1" i="1" dirty="0"/>
              <a:t>Robot explorateur M1 IFI Université de Nice Sophia-Antipolis</a:t>
            </a:r>
          </a:p>
        </p:txBody>
      </p:sp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740340_TF56488565" id="{2758FDD4-3FF9-4C1A-B60C-6F7ADD6794C9}" vid="{12741D58-C809-40FB-B319-0AF9339A75B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Support de présentation argumentaire futuriste </Template>
  <TotalTime>0</TotalTime>
  <Words>2199</Words>
  <Application>Microsoft Office PowerPoint</Application>
  <PresentationFormat>Grand écran</PresentationFormat>
  <Paragraphs>370</Paragraphs>
  <Slides>27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Wingdings</vt:lpstr>
      <vt:lpstr>Thème Office</vt:lpstr>
      <vt:lpstr>ROBOT EXPLORATEUR</vt:lpstr>
      <vt:lpstr>NOTRE ÉQUIPE</vt:lpstr>
      <vt:lpstr>TABLE DES MATIERES</vt:lpstr>
      <vt:lpstr>LE SUJET</vt:lpstr>
      <vt:lpstr>PROBLÈME</vt:lpstr>
      <vt:lpstr>SOLUTION</vt:lpstr>
      <vt:lpstr>Diapositive de produit</vt:lpstr>
      <vt:lpstr>PRODUIT</vt:lpstr>
      <vt:lpstr>SÉPARATEUR</vt:lpstr>
      <vt:lpstr>MODÈLE D’ENTREPRISE</vt:lpstr>
      <vt:lpstr>OPPORTUNITÉ DE MARCHÉ</vt:lpstr>
      <vt:lpstr>MARCHÉ OPPORTUNITÉ</vt:lpstr>
      <vt:lpstr>DIAPOSITIVE CONCURRENCE</vt:lpstr>
      <vt:lpstr>CONCURRENCE</vt:lpstr>
      <vt:lpstr>CROISSANCE STRATÉGIE</vt:lpstr>
      <vt:lpstr>ÉVOLUTION</vt:lpstr>
      <vt:lpstr>CHRONOLOGIE</vt:lpstr>
      <vt:lpstr>DONNÉES FINANCIÈRES</vt:lpstr>
      <vt:lpstr>Grande diapositive d’équipe</vt:lpstr>
      <vt:lpstr>FINANCEMENT</vt:lpstr>
      <vt:lpstr>RÉCAPITULATIF</vt:lpstr>
      <vt:lpstr>MERCI DE VOTRE ATTENTION !</vt:lpstr>
      <vt:lpstr>ANNEXE</vt:lpstr>
      <vt:lpstr>TÉMOIGNAGES</vt:lpstr>
      <vt:lpstr>ÉTUDE DE CAS</vt:lpstr>
      <vt:lpstr>VERSION MOBILE</vt:lpstr>
      <vt:lpstr>Personnaliser ce modèle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2019-06-11T11:18:46Z</dcterms:created>
  <dcterms:modified xsi:type="dcterms:W3CDTF">2019-06-11T20:11:13Z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2018-08-01T18:26:16.5139576Z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