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6" r:id="rId6"/>
    <p:sldId id="260" r:id="rId7"/>
    <p:sldId id="267" r:id="rId8"/>
    <p:sldId id="261" r:id="rId9"/>
    <p:sldId id="268" r:id="rId10"/>
    <p:sldId id="262" r:id="rId11"/>
    <p:sldId id="269" r:id="rId12"/>
    <p:sldId id="270" r:id="rId13"/>
    <p:sldId id="271"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hita Ciumac" initials="NC" lastIdx="1" clrIdx="0">
    <p:extLst>
      <p:ext uri="{19B8F6BF-5375-455C-9EA6-DF929625EA0E}">
        <p15:presenceInfo xmlns:p15="http://schemas.microsoft.com/office/powerpoint/2012/main" userId="S::nichita.ciumac@isa.utm.md::f2e2cc0f-94a9-44cd-b6e0-b8ff93d16f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6" d="100"/>
          <a:sy n="106"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DCA7317-4404-4140-B004-1E6178E711D5}"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180802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DCA7317-4404-4140-B004-1E6178E711D5}"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328213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DCA7317-4404-4140-B004-1E6178E711D5}"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980301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DCA7317-4404-4140-B004-1E6178E711D5}"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0994E-5D6C-42FF-981D-6FE23CDD66E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8534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DCA7317-4404-4140-B004-1E6178E711D5}"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53464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CDCA7317-4404-4140-B004-1E6178E711D5}"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3391719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CDCA7317-4404-4140-B004-1E6178E711D5}"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2521834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DCA7317-4404-4140-B004-1E6178E711D5}"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3436764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DCA7317-4404-4140-B004-1E6178E711D5}"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165396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DCA7317-4404-4140-B004-1E6178E711D5}"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142510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ru-RU"/>
              <a:t>Образец заголовка</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DCA7317-4404-4140-B004-1E6178E711D5}"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123023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DCA7317-4404-4140-B004-1E6178E711D5}"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215203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913795" y="2912232"/>
            <a:ext cx="5107208"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912232"/>
            <a:ext cx="5095357"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DCA7317-4404-4140-B004-1E6178E711D5}"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214788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DCA7317-4404-4140-B004-1E6178E711D5}"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111627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A7317-4404-4140-B004-1E6178E711D5}"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211529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ru-RU"/>
              <a:t>Образец заголовка</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DCA7317-4404-4140-B004-1E6178E711D5}"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21115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DCA7317-4404-4140-B004-1E6178E711D5}"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0994E-5D6C-42FF-981D-6FE23CDD66E6}" type="slidenum">
              <a:rPr lang="en-US" smtClean="0"/>
              <a:t>‹#›</a:t>
            </a:fld>
            <a:endParaRPr lang="en-US"/>
          </a:p>
        </p:txBody>
      </p:sp>
    </p:spTree>
    <p:extLst>
      <p:ext uri="{BB962C8B-B14F-4D97-AF65-F5344CB8AC3E}">
        <p14:creationId xmlns:p14="http://schemas.microsoft.com/office/powerpoint/2010/main" val="173089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DCA7317-4404-4140-B004-1E6178E711D5}" type="datetimeFigureOut">
              <a:rPr lang="en-US" smtClean="0"/>
              <a:t>6/7/2023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CE0994E-5D6C-42FF-981D-6FE23CDD66E6}" type="slidenum">
              <a:rPr lang="en-US" smtClean="0"/>
              <a:t>‹#›</a:t>
            </a:fld>
            <a:endParaRPr lang="en-US"/>
          </a:p>
        </p:txBody>
      </p:sp>
    </p:spTree>
    <p:extLst>
      <p:ext uri="{BB962C8B-B14F-4D97-AF65-F5344CB8AC3E}">
        <p14:creationId xmlns:p14="http://schemas.microsoft.com/office/powerpoint/2010/main" val="39883876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95269" y="1122363"/>
            <a:ext cx="9001462" cy="817273"/>
          </a:xfrm>
        </p:spPr>
        <p:txBody>
          <a:bodyPr/>
          <a:lstStyle/>
          <a:p>
            <a:r>
              <a:rPr lang="en-US" dirty="0"/>
              <a:t>PROIECT DE AN LA TMPS</a:t>
            </a:r>
          </a:p>
        </p:txBody>
      </p:sp>
      <p:sp>
        <p:nvSpPr>
          <p:cNvPr id="3" name="Подзаголовок 2"/>
          <p:cNvSpPr>
            <a:spLocks noGrp="1"/>
          </p:cNvSpPr>
          <p:nvPr>
            <p:ph type="subTitle" idx="1"/>
          </p:nvPr>
        </p:nvSpPr>
        <p:spPr>
          <a:xfrm>
            <a:off x="1595269" y="2465968"/>
            <a:ext cx="9001462" cy="3934832"/>
          </a:xfrm>
        </p:spPr>
        <p:txBody>
          <a:bodyPr>
            <a:normAutofit/>
          </a:bodyPr>
          <a:lstStyle/>
          <a:p>
            <a:pPr marL="0" marR="0">
              <a:lnSpc>
                <a:spcPct val="105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Aplicația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ConversieUnități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reprezintă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soluție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practică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eficientă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pentru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conversia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rapidă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precisă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unităților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măsură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intermediul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acestei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aplicații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utilizatorii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putea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efectueze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conversii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în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convenabil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eliminând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necesitatea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 face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calcule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complexe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manual.</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Scopul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aplicației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ConversieUnități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este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oferi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utilizatorilor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modalitate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simplă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eficientă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efectua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conversii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între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diferite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unități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măsură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Aceasta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ca scop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facilitarea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transformării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rapide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precise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valorilor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dintr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unitate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măsură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în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eliminând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necesitatea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efectua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calcule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complexe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manual.</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0361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365772" y="5741209"/>
            <a:ext cx="3256021" cy="374077"/>
          </a:xfrm>
          <a:prstGeom prst="rect">
            <a:avLst/>
          </a:prstGeom>
        </p:spPr>
        <p:txBody>
          <a:bodyPr wrap="none">
            <a:spAutoFit/>
          </a:bodyPr>
          <a:lstStyle/>
          <a:p>
            <a:pPr algn="ctr">
              <a:lnSpc>
                <a:spcPct val="107000"/>
              </a:lnSpc>
              <a:spcAft>
                <a:spcPts val="800"/>
              </a:spcAft>
            </a:pPr>
            <a:r>
              <a:rPr lang="ro-MD" dirty="0">
                <a:latin typeface="Times New Roman" panose="02020603050405020304" pitchFamily="18" charset="0"/>
                <a:ea typeface="Calibri" panose="020F0502020204030204" pitchFamily="34" charset="0"/>
                <a:cs typeface="Times New Roman" panose="02020603050405020304" pitchFamily="18" charset="0"/>
              </a:rPr>
              <a:t>Figura 1.4 – Diagrama </a:t>
            </a:r>
            <a:r>
              <a:rPr lang="en-US" sz="1800" b="1" kern="0" dirty="0">
                <a:effectLst/>
                <a:latin typeface="Times New Roman" panose="02020603050405020304" pitchFamily="18" charset="0"/>
                <a:ea typeface="Calibri" panose="020F0502020204030204" pitchFamily="34" charset="0"/>
              </a:rPr>
              <a:t>Mediator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C8DE7CA-0633-B46B-7785-1D41E2A53DF1}"/>
              </a:ext>
            </a:extLst>
          </p:cNvPr>
          <p:cNvPicPr>
            <a:picLocks noChangeAspect="1"/>
          </p:cNvPicPr>
          <p:nvPr/>
        </p:nvPicPr>
        <p:blipFill>
          <a:blip r:embed="rId2"/>
          <a:stretch>
            <a:fillRect/>
          </a:stretch>
        </p:blipFill>
        <p:spPr>
          <a:xfrm>
            <a:off x="154937" y="645059"/>
            <a:ext cx="5677692" cy="4915586"/>
          </a:xfrm>
          <a:prstGeom prst="rect">
            <a:avLst/>
          </a:prstGeom>
        </p:spPr>
      </p:pic>
      <p:sp>
        <p:nvSpPr>
          <p:cNvPr id="9" name="Title 8">
            <a:extLst>
              <a:ext uri="{FF2B5EF4-FFF2-40B4-BE49-F238E27FC236}">
                <a16:creationId xmlns:a16="http://schemas.microsoft.com/office/drawing/2014/main" id="{B312DA86-9D50-767D-6CE1-29654AB07ECE}"/>
              </a:ext>
            </a:extLst>
          </p:cNvPr>
          <p:cNvSpPr>
            <a:spLocks noGrp="1"/>
          </p:cNvSpPr>
          <p:nvPr>
            <p:ph type="title"/>
          </p:nvPr>
        </p:nvSpPr>
        <p:spPr>
          <a:xfrm>
            <a:off x="5850384" y="926396"/>
            <a:ext cx="6253790" cy="4181382"/>
          </a:xfrm>
        </p:spPr>
        <p:txBody>
          <a:bodyPr>
            <a:noAutofit/>
          </a:bodyPr>
          <a:lstStyle/>
          <a:p>
            <a:pPr marL="0" marR="0">
              <a:lnSpc>
                <a:spcPct val="105000"/>
              </a:lnSpc>
              <a:spcBef>
                <a:spcPts val="0"/>
              </a:spcBef>
              <a:spcAft>
                <a:spcPts val="800"/>
              </a:spcAft>
            </a:pPr>
            <a:r>
              <a:rPr lang="ro-MD" sz="1400" dirty="0">
                <a:effectLst/>
                <a:latin typeface="Times New Roman" panose="02020603050405020304" pitchFamily="18" charset="0"/>
                <a:ea typeface="Calibri" panose="020F0502020204030204" pitchFamily="34" charset="0"/>
                <a:cs typeface="Times New Roman" panose="02020603050405020304" pitchFamily="18" charset="0"/>
              </a:rPr>
              <a:t> Clasa "Mediator" definește o interfață comună pentru comunicarea între obiectele "Component" și reține o referință către obiectul "Command" care va fi executat. Clasele concrete "ConcreteMediator" și "ConcreteComponent" implementează interfața "Mediator" și "Component" respectiv.</a:t>
            </a:r>
            <a:br>
              <a:rPr lang="ru-RU" sz="1400" dirty="0">
                <a:effectLst/>
                <a:latin typeface="Calibri" panose="020F0502020204030204" pitchFamily="34" charset="0"/>
                <a:ea typeface="Calibri" panose="020F0502020204030204" pitchFamily="34" charset="0"/>
                <a:cs typeface="Times New Roman" panose="02020603050405020304" pitchFamily="18" charset="0"/>
              </a:rPr>
            </a:br>
            <a:r>
              <a:rPr lang="ro-MD" sz="1400" dirty="0">
                <a:effectLst/>
                <a:latin typeface="Times New Roman" panose="02020603050405020304" pitchFamily="18" charset="0"/>
                <a:ea typeface="Calibri" panose="020F0502020204030204" pitchFamily="34" charset="0"/>
                <a:cs typeface="Times New Roman" panose="02020603050405020304" pitchFamily="18" charset="0"/>
              </a:rPr>
              <a:t> </a:t>
            </a:r>
            <a:br>
              <a:rPr lang="ru-RU" sz="1400" dirty="0">
                <a:effectLst/>
                <a:latin typeface="Calibri" panose="020F0502020204030204" pitchFamily="34" charset="0"/>
                <a:ea typeface="Calibri" panose="020F0502020204030204" pitchFamily="34" charset="0"/>
                <a:cs typeface="Times New Roman" panose="02020603050405020304" pitchFamily="18" charset="0"/>
              </a:rPr>
            </a:br>
            <a:r>
              <a:rPr lang="ro-MD" sz="1400" dirty="0">
                <a:effectLst/>
                <a:latin typeface="Times New Roman" panose="02020603050405020304" pitchFamily="18" charset="0"/>
                <a:ea typeface="Calibri" panose="020F0502020204030204" pitchFamily="34" charset="0"/>
                <a:cs typeface="Times New Roman" panose="02020603050405020304" pitchFamily="18" charset="0"/>
              </a:rPr>
              <a:t> </a:t>
            </a:r>
            <a:br>
              <a:rPr lang="ru-RU" sz="1400" dirty="0">
                <a:effectLst/>
                <a:latin typeface="Calibri" panose="020F0502020204030204" pitchFamily="34" charset="0"/>
                <a:ea typeface="Calibri" panose="020F0502020204030204" pitchFamily="34" charset="0"/>
                <a:cs typeface="Times New Roman" panose="02020603050405020304" pitchFamily="18" charset="0"/>
              </a:rPr>
            </a:br>
            <a:r>
              <a:rPr lang="ro-MD" sz="1400" dirty="0">
                <a:effectLst/>
                <a:latin typeface="Times New Roman" panose="02020603050405020304" pitchFamily="18" charset="0"/>
                <a:ea typeface="Calibri" panose="020F0502020204030204" pitchFamily="34" charset="0"/>
                <a:cs typeface="Times New Roman" panose="02020603050405020304" pitchFamily="18" charset="0"/>
              </a:rPr>
              <a:t> </a:t>
            </a:r>
            <a:br>
              <a:rPr lang="ru-RU" sz="1400" dirty="0">
                <a:effectLst/>
                <a:latin typeface="Calibri" panose="020F0502020204030204" pitchFamily="34" charset="0"/>
                <a:ea typeface="Calibri" panose="020F0502020204030204" pitchFamily="34" charset="0"/>
                <a:cs typeface="Times New Roman" panose="02020603050405020304" pitchFamily="18" charset="0"/>
              </a:rPr>
            </a:br>
            <a:r>
              <a:rPr lang="ro-MD" sz="1400" dirty="0">
                <a:effectLst/>
                <a:latin typeface="Times New Roman" panose="02020603050405020304" pitchFamily="18" charset="0"/>
                <a:ea typeface="Calibri" panose="020F0502020204030204" pitchFamily="34" charset="0"/>
                <a:cs typeface="Times New Roman" panose="02020603050405020304" pitchFamily="18" charset="0"/>
              </a:rPr>
              <a:t>Relația dintre "Mediator" și "Component" este una de agregare, unde obiectul "Mediator" deține o referință către obiectele "Component" și le coordonează interacțiunea. Există o dependență între "Mediator" și "Command", unde "Mediator" utilizează un obiect "Command" pentru a executa acțiunile specifice.</a:t>
            </a:r>
            <a:br>
              <a:rPr lang="ru-RU" sz="1400" dirty="0">
                <a:effectLst/>
                <a:latin typeface="Calibri" panose="020F0502020204030204" pitchFamily="34" charset="0"/>
                <a:ea typeface="Calibri" panose="020F0502020204030204" pitchFamily="34" charset="0"/>
                <a:cs typeface="Times New Roman" panose="02020603050405020304" pitchFamily="18" charset="0"/>
              </a:rPr>
            </a:br>
            <a:r>
              <a:rPr lang="ro-MD" sz="1400" dirty="0">
                <a:effectLst/>
                <a:latin typeface="Times New Roman" panose="02020603050405020304" pitchFamily="18" charset="0"/>
                <a:ea typeface="Calibri" panose="020F0502020204030204" pitchFamily="34" charset="0"/>
                <a:cs typeface="Times New Roman" panose="02020603050405020304" pitchFamily="18" charset="0"/>
              </a:rPr>
              <a:t> </a:t>
            </a:r>
            <a:br>
              <a:rPr lang="ru-RU" sz="1400" dirty="0">
                <a:effectLst/>
                <a:latin typeface="Calibri" panose="020F0502020204030204" pitchFamily="34" charset="0"/>
                <a:ea typeface="Calibri" panose="020F0502020204030204" pitchFamily="34" charset="0"/>
                <a:cs typeface="Times New Roman" panose="02020603050405020304" pitchFamily="18" charset="0"/>
              </a:rPr>
            </a:br>
            <a:r>
              <a:rPr lang="ro-MD" sz="1400" dirty="0">
                <a:effectLst/>
                <a:latin typeface="Times New Roman" panose="02020603050405020304" pitchFamily="18" charset="0"/>
                <a:ea typeface="Calibri" panose="020F0502020204030204" pitchFamily="34" charset="0"/>
                <a:cs typeface="Times New Roman" panose="02020603050405020304" pitchFamily="18" charset="0"/>
              </a:rPr>
              <a:t>Această abordare permite decuplarea obiectelor "Component" și le oferă un mod de comunicare indirectă prin intermediul "Mediatorului", eliminând dependențele directe între ele.</a:t>
            </a:r>
            <a:br>
              <a:rPr lang="ru-RU" sz="1400" dirty="0">
                <a:effectLst/>
                <a:latin typeface="Calibri" panose="020F0502020204030204" pitchFamily="34" charset="0"/>
                <a:ea typeface="Calibri" panose="020F0502020204030204" pitchFamily="34" charset="0"/>
                <a:cs typeface="Times New Roman" panose="02020603050405020304" pitchFamily="18" charset="0"/>
              </a:rPr>
            </a:br>
            <a:endParaRPr lang="ru-RU" sz="1400" dirty="0"/>
          </a:p>
        </p:txBody>
      </p:sp>
    </p:spTree>
    <p:extLst>
      <p:ext uri="{BB962C8B-B14F-4D97-AF65-F5344CB8AC3E}">
        <p14:creationId xmlns:p14="http://schemas.microsoft.com/office/powerpoint/2010/main" val="354407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983406-E552-1C41-C7AF-5BC1E21FAC49}"/>
              </a:ext>
            </a:extLst>
          </p:cNvPr>
          <p:cNvPicPr>
            <a:picLocks noChangeAspect="1"/>
          </p:cNvPicPr>
          <p:nvPr/>
        </p:nvPicPr>
        <p:blipFill>
          <a:blip r:embed="rId2"/>
          <a:stretch>
            <a:fillRect/>
          </a:stretch>
        </p:blipFill>
        <p:spPr>
          <a:xfrm>
            <a:off x="195268" y="160801"/>
            <a:ext cx="5782364" cy="6430272"/>
          </a:xfrm>
          <a:prstGeom prst="rect">
            <a:avLst/>
          </a:prstGeom>
        </p:spPr>
      </p:pic>
      <p:pic>
        <p:nvPicPr>
          <p:cNvPr id="7" name="Picture 6">
            <a:extLst>
              <a:ext uri="{FF2B5EF4-FFF2-40B4-BE49-F238E27FC236}">
                <a16:creationId xmlns:a16="http://schemas.microsoft.com/office/drawing/2014/main" id="{D72649B5-8758-21F4-A6D6-66A4ECB64841}"/>
              </a:ext>
            </a:extLst>
          </p:cNvPr>
          <p:cNvPicPr>
            <a:picLocks noChangeAspect="1"/>
          </p:cNvPicPr>
          <p:nvPr/>
        </p:nvPicPr>
        <p:blipFill>
          <a:blip r:embed="rId3"/>
          <a:stretch>
            <a:fillRect/>
          </a:stretch>
        </p:blipFill>
        <p:spPr>
          <a:xfrm>
            <a:off x="6096000" y="160801"/>
            <a:ext cx="5782363" cy="6430272"/>
          </a:xfrm>
          <a:prstGeom prst="rect">
            <a:avLst/>
          </a:prstGeom>
        </p:spPr>
      </p:pic>
    </p:spTree>
    <p:extLst>
      <p:ext uri="{BB962C8B-B14F-4D97-AF65-F5344CB8AC3E}">
        <p14:creationId xmlns:p14="http://schemas.microsoft.com/office/powerpoint/2010/main" val="108963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68CBC6-43C4-7FB3-73A8-43C7FB1BBFF5}"/>
              </a:ext>
            </a:extLst>
          </p:cNvPr>
          <p:cNvPicPr>
            <a:picLocks noChangeAspect="1"/>
          </p:cNvPicPr>
          <p:nvPr/>
        </p:nvPicPr>
        <p:blipFill>
          <a:blip r:embed="rId2"/>
          <a:stretch>
            <a:fillRect/>
          </a:stretch>
        </p:blipFill>
        <p:spPr>
          <a:xfrm>
            <a:off x="150921" y="124288"/>
            <a:ext cx="7022236" cy="6374167"/>
          </a:xfrm>
          <a:prstGeom prst="rect">
            <a:avLst/>
          </a:prstGeom>
        </p:spPr>
      </p:pic>
      <p:sp>
        <p:nvSpPr>
          <p:cNvPr id="4" name="Title 3">
            <a:extLst>
              <a:ext uri="{FF2B5EF4-FFF2-40B4-BE49-F238E27FC236}">
                <a16:creationId xmlns:a16="http://schemas.microsoft.com/office/drawing/2014/main" id="{869CA6FD-EAEB-4691-7BCE-B6F84520186F}"/>
              </a:ext>
            </a:extLst>
          </p:cNvPr>
          <p:cNvSpPr>
            <a:spLocks noGrp="1"/>
          </p:cNvSpPr>
          <p:nvPr>
            <p:ph type="title"/>
          </p:nvPr>
        </p:nvSpPr>
        <p:spPr>
          <a:xfrm>
            <a:off x="7244179" y="124288"/>
            <a:ext cx="4796900" cy="6374167"/>
          </a:xfrm>
        </p:spPr>
        <p:txBody>
          <a:bodyPr>
            <a:normAutofit/>
          </a:bodyPr>
          <a:lstStyle/>
          <a:p>
            <a:pPr algn="l"/>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Mediator Design Pattern: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Definește</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obiect</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mediator care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coordonează</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comunicarea</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între</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obiecte</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și</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promovează</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cuplarea</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slabă</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În</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cod,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acest</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pattern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este</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folosit</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pentru</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gestiona</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execuția</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comenzilor</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intermediul</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clasei</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Mediator.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Clasa</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Mediator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primește</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comandă</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și</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execută</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intermediind</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comunicarea</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între</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diferitele</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părți</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implicate.</a:t>
            </a:r>
            <a:b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deoarece</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acestea</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interacționează</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doar</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intermediul</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mediatorului</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fără</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cunoaște</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detaliile</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specifice</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celorlalte</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obiecte</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Acest</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pattern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facilitează</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comunicarea</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și</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coordonarea</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între</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obiecte</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sporind</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astfel</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flexibilitatea</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și</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extensibilitatea</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i="0" dirty="0" err="1">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sistemului</a:t>
            </a:r>
            <a:r>
              <a:rPr lang="en-US" sz="14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ru-RU"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1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1EA7-8F97-3E69-1BC9-57DD7396B3E5}"/>
              </a:ext>
            </a:extLst>
          </p:cNvPr>
          <p:cNvSpPr>
            <a:spLocks noGrp="1"/>
          </p:cNvSpPr>
          <p:nvPr>
            <p:ph type="title"/>
          </p:nvPr>
        </p:nvSpPr>
        <p:spPr>
          <a:xfrm>
            <a:off x="774042" y="158070"/>
            <a:ext cx="4585609" cy="1326321"/>
          </a:xfrm>
        </p:spPr>
        <p:txBody>
          <a:bodyPr>
            <a:normAutofit/>
          </a:bodyPr>
          <a:lstStyle/>
          <a:p>
            <a:r>
              <a:rPr lang="en-US" sz="1600" dirty="0" err="1"/>
              <a:t>Executia</a:t>
            </a:r>
            <a:r>
              <a:rPr lang="en-US" sz="1600" dirty="0"/>
              <a:t> </a:t>
            </a:r>
            <a:r>
              <a:rPr lang="en-US" sz="1600" dirty="0" err="1"/>
              <a:t>aplicatiei</a:t>
            </a:r>
            <a:r>
              <a:rPr lang="en-US" sz="1600" dirty="0"/>
              <a:t> :</a:t>
            </a:r>
            <a:endParaRPr lang="ru-RU" sz="1600" dirty="0"/>
          </a:p>
        </p:txBody>
      </p:sp>
      <p:pic>
        <p:nvPicPr>
          <p:cNvPr id="8" name="Picture 7">
            <a:extLst>
              <a:ext uri="{FF2B5EF4-FFF2-40B4-BE49-F238E27FC236}">
                <a16:creationId xmlns:a16="http://schemas.microsoft.com/office/drawing/2014/main" id="{D109BE80-8B50-730E-24D2-A9AB6246640A}"/>
              </a:ext>
            </a:extLst>
          </p:cNvPr>
          <p:cNvPicPr>
            <a:picLocks noChangeAspect="1"/>
          </p:cNvPicPr>
          <p:nvPr/>
        </p:nvPicPr>
        <p:blipFill>
          <a:blip r:embed="rId2"/>
          <a:stretch>
            <a:fillRect/>
          </a:stretch>
        </p:blipFill>
        <p:spPr>
          <a:xfrm>
            <a:off x="5932529" y="656285"/>
            <a:ext cx="4976610" cy="4694972"/>
          </a:xfrm>
          <a:prstGeom prst="rect">
            <a:avLst/>
          </a:prstGeom>
        </p:spPr>
      </p:pic>
      <p:pic>
        <p:nvPicPr>
          <p:cNvPr id="10" name="Picture 9">
            <a:extLst>
              <a:ext uri="{FF2B5EF4-FFF2-40B4-BE49-F238E27FC236}">
                <a16:creationId xmlns:a16="http://schemas.microsoft.com/office/drawing/2014/main" id="{822E0B88-DA23-E287-3CFB-9D6D0DEE09C3}"/>
              </a:ext>
            </a:extLst>
          </p:cNvPr>
          <p:cNvPicPr>
            <a:picLocks noChangeAspect="1"/>
          </p:cNvPicPr>
          <p:nvPr/>
        </p:nvPicPr>
        <p:blipFill>
          <a:blip r:embed="rId3"/>
          <a:stretch>
            <a:fillRect/>
          </a:stretch>
        </p:blipFill>
        <p:spPr>
          <a:xfrm>
            <a:off x="487602" y="1495567"/>
            <a:ext cx="5158487" cy="3866866"/>
          </a:xfrm>
          <a:prstGeom prst="rect">
            <a:avLst/>
          </a:prstGeom>
        </p:spPr>
      </p:pic>
    </p:spTree>
    <p:extLst>
      <p:ext uri="{BB962C8B-B14F-4D97-AF65-F5344CB8AC3E}">
        <p14:creationId xmlns:p14="http://schemas.microsoft.com/office/powerpoint/2010/main" val="4527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a:t>concluzie</a:t>
            </a:r>
          </a:p>
        </p:txBody>
      </p:sp>
      <p:sp>
        <p:nvSpPr>
          <p:cNvPr id="3" name="Объект 2"/>
          <p:cNvSpPr>
            <a:spLocks noGrp="1"/>
          </p:cNvSpPr>
          <p:nvPr>
            <p:ph idx="1"/>
          </p:nvPr>
        </p:nvSpPr>
        <p:spPr>
          <a:xfrm>
            <a:off x="913795" y="2096064"/>
            <a:ext cx="10353762" cy="2124954"/>
          </a:xfrm>
        </p:spPr>
        <p:txBody>
          <a:bodyPr/>
          <a:lstStyle/>
          <a:p>
            <a:r>
              <a:rPr lang="ro-MD" dirty="0">
                <a:effectLst/>
              </a:rPr>
              <a:t>Proiectul prezintă utilizarea eficientă a patru design patterns (Observer, Command, Strategy și Mediator) pentru a implementa o aplicație de conversie a unităților de măsură. Aceste design patterns permit separarea responsabilităților, modularitatea, extensibilitatea și reutilizarea codului. Prin aplicarea acestor patterns, proiectul demonstrează practici de dezvoltare software eficiente.</a:t>
            </a:r>
            <a:endParaRPr lang="en-US" dirty="0"/>
          </a:p>
        </p:txBody>
      </p:sp>
    </p:spTree>
    <p:extLst>
      <p:ext uri="{BB962C8B-B14F-4D97-AF65-F5344CB8AC3E}">
        <p14:creationId xmlns:p14="http://schemas.microsoft.com/office/powerpoint/2010/main" val="330225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609600"/>
            <a:ext cx="10353761" cy="655782"/>
          </a:xfrm>
        </p:spPr>
        <p:txBody>
          <a:bodyPr/>
          <a:lstStyle/>
          <a:p>
            <a:pPr marL="0" marR="0">
              <a:lnSpc>
                <a:spcPct val="105000"/>
              </a:lnSpc>
              <a:spcBef>
                <a:spcPts val="0"/>
              </a:spcBef>
              <a:spcAft>
                <a:spcPts val="800"/>
              </a:spcAft>
            </a:pPr>
            <a:r>
              <a:rPr lang="ro-MD" sz="3600" b="1" dirty="0">
                <a:effectLst/>
                <a:latin typeface="Times New Roman" panose="02020603050405020304" pitchFamily="18" charset="0"/>
                <a:ea typeface="Calibri" panose="020F0502020204030204" pitchFamily="34" charset="0"/>
                <a:cs typeface="Times New Roman" panose="02020603050405020304" pitchFamily="18" charset="0"/>
              </a:rPr>
              <a:t>Modele de design</a:t>
            </a:r>
            <a:endParaRPr lang="ru-RU"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Объект 2"/>
          <p:cNvSpPr>
            <a:spLocks noGrp="1"/>
          </p:cNvSpPr>
          <p:nvPr>
            <p:ph idx="1"/>
          </p:nvPr>
        </p:nvSpPr>
        <p:spPr>
          <a:xfrm>
            <a:off x="913795" y="1440873"/>
            <a:ext cx="10353762" cy="4350327"/>
          </a:xfrm>
        </p:spPr>
        <p:txBody>
          <a:bodyPr>
            <a:normAutofit fontScale="92500" lnSpcReduction="20000"/>
          </a:bodyPr>
          <a:lstStyle/>
          <a:p>
            <a:pPr marL="0" marR="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În acest program au fost folosite următoarele modele de design: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Observer Design Pattern (Modelul Observatorului) - utiliza pentru notificarea automată a observatorilor atunci când se schimbă starea subiectului.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Command Design Pattern (Modelul Comenzii) - utilizați pentru încapsularea comenzilor de conversie în obiecte independente și execuția lor flexibilă.</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Strategy Design Pattern (Modelul Strategiei) - utilizați pentru definirea și utilizarea flexibilă a diferitelor strategii de conversie.</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Mediator Design Pattern (Modelul Mediatorului) - utilizați pentru gestionarea interacțiunilor dintre utilizator și execuția comenzilor de conversie.</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733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a:effectLst/>
              </a:rPr>
              <a:t>Diagrame UML</a:t>
            </a:r>
            <a:endParaRPr lang="en-US" dirty="0"/>
          </a:p>
        </p:txBody>
      </p:sp>
      <p:sp>
        <p:nvSpPr>
          <p:cNvPr id="3" name="Объект 2"/>
          <p:cNvSpPr>
            <a:spLocks noGrp="1"/>
          </p:cNvSpPr>
          <p:nvPr>
            <p:ph idx="1"/>
          </p:nvPr>
        </p:nvSpPr>
        <p:spPr>
          <a:xfrm>
            <a:off x="913795" y="2096064"/>
            <a:ext cx="10353762" cy="2235791"/>
          </a:xfrm>
        </p:spPr>
        <p:txBody>
          <a:bodyPr/>
          <a:lstStyle/>
          <a:p>
            <a:r>
              <a:rPr lang="ro-MD" dirty="0">
                <a:effectLst/>
              </a:rPr>
              <a:t>O diagramă UML (Unified Modeling Language) este o reprezentare vizuală a unui sistem sau a unei aplicații software folosind simboluri și notații standardizate. Diagramele UML sunt utilizate pe scară largă în dezvoltarea de software și proiectarea sistemului pentru a comunica și documenta diferite aspecte ale structurii, comportamentului și interacțiunilor unui sistem.</a:t>
            </a:r>
            <a:endParaRPr lang="en-US" dirty="0">
              <a:effectLst/>
            </a:endParaRPr>
          </a:p>
        </p:txBody>
      </p:sp>
    </p:spTree>
    <p:extLst>
      <p:ext uri="{BB962C8B-B14F-4D97-AF65-F5344CB8AC3E}">
        <p14:creationId xmlns:p14="http://schemas.microsoft.com/office/powerpoint/2010/main" val="416536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13794" y="554182"/>
            <a:ext cx="6392169" cy="6142182"/>
          </a:xfrm>
        </p:spPr>
        <p:txBody>
          <a:bodyPr/>
          <a:lstStyle/>
          <a:p>
            <a:pPr marL="0" marR="0" indent="0">
              <a:lnSpc>
                <a:spcPct val="105000"/>
              </a:lnSpc>
              <a:spcBef>
                <a:spcPts val="0"/>
              </a:spcBef>
              <a:spcAft>
                <a:spcPts val="800"/>
              </a:spcAft>
              <a:buNone/>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Diagrama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Observer Design Pattern:</a:t>
            </a:r>
          </a:p>
          <a:p>
            <a:pPr marL="0" marR="0" indent="0">
              <a:lnSpc>
                <a:spcPct val="105000"/>
              </a:lnSpc>
              <a:spcBef>
                <a:spcPts val="0"/>
              </a:spcBef>
              <a:spcAft>
                <a:spcPts val="800"/>
              </a:spcAft>
              <a:buNone/>
            </a:pPr>
            <a:endParaRPr lang="en-US" sz="1800" b="1"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ro-MD" sz="1800" kern="0" dirty="0">
                <a:effectLst/>
                <a:latin typeface="Times New Roman" panose="02020603050405020304" pitchFamily="18" charset="0"/>
                <a:ea typeface="Calibri" panose="020F0502020204030204" pitchFamily="34" charset="0"/>
              </a:rPr>
              <a:t>Această diagramă reprezintă design pattern-ul Observer utilizat în program</a:t>
            </a:r>
            <a:endParaRPr lang="en-US" sz="1800" kern="0" dirty="0">
              <a:effectLst/>
              <a:latin typeface="Times New Roman" panose="02020603050405020304" pitchFamily="18" charset="0"/>
              <a:ea typeface="Calibri" panose="020F0502020204030204" pitchFamily="34" charset="0"/>
            </a:endParaRPr>
          </a:p>
          <a:p>
            <a:pPr marL="0" marR="0" indent="0">
              <a:lnSpc>
                <a:spcPct val="105000"/>
              </a:lnSpc>
              <a:spcBef>
                <a:spcPts val="0"/>
              </a:spcBef>
              <a:spcAft>
                <a:spcPts val="800"/>
              </a:spcAft>
              <a:buNone/>
            </a:pPr>
            <a:endParaRPr lang="en-US" sz="18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Observer este o interfață care definește metoda update(value, unit) ce trebuie implementată de toți observatorii.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Subject este o interfață care definește metodele attach(observer), detach(observer) și notify(value, unit) pentru gestionarea observatorilor.</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ConsoleOutput este o clasă concretă ce implementează interfața Observer și reprezintă un observator specific care afișează rezultatele pe consolă.</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Relația dintre Subject și Observer este una de tipul "one-to-many". Subiectul (Subject) poate avea mai mulți observatori (Observer) atașați, iar atunci când are loc o actualizare, subiectul notifică toți observatorii prin apelul metodei update(value, unit).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7714266" y="4343016"/>
            <a:ext cx="3155031" cy="368755"/>
          </a:xfrm>
          <a:prstGeom prst="rect">
            <a:avLst/>
          </a:prstGeom>
        </p:spPr>
        <p:txBody>
          <a:bodyPr wrap="none">
            <a:spAutoFit/>
          </a:bodyPr>
          <a:lstStyle/>
          <a:p>
            <a:pPr algn="ctr">
              <a:lnSpc>
                <a:spcPct val="107000"/>
              </a:lnSpc>
              <a:spcAft>
                <a:spcPts val="800"/>
              </a:spcAft>
            </a:pPr>
            <a:r>
              <a:rPr lang="ro-MD" dirty="0">
                <a:latin typeface="Times New Roman" panose="02020603050405020304" pitchFamily="18" charset="0"/>
                <a:ea typeface="Calibri" panose="020F0502020204030204" pitchFamily="34" charset="0"/>
                <a:cs typeface="Times New Roman" panose="02020603050405020304" pitchFamily="18" charset="0"/>
              </a:rPr>
              <a:t>Figura 1.1 – Diagrama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Observer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A49025A-39B2-C924-60B9-9D70099BECE3}"/>
              </a:ext>
            </a:extLst>
          </p:cNvPr>
          <p:cNvPicPr>
            <a:picLocks noChangeAspect="1"/>
          </p:cNvPicPr>
          <p:nvPr/>
        </p:nvPicPr>
        <p:blipFill>
          <a:blip r:embed="rId2"/>
          <a:stretch>
            <a:fillRect/>
          </a:stretch>
        </p:blipFill>
        <p:spPr>
          <a:xfrm>
            <a:off x="7137647" y="423552"/>
            <a:ext cx="4793941" cy="3791479"/>
          </a:xfrm>
          <a:prstGeom prst="rect">
            <a:avLst/>
          </a:prstGeom>
        </p:spPr>
      </p:pic>
    </p:spTree>
    <p:extLst>
      <p:ext uri="{BB962C8B-B14F-4D97-AF65-F5344CB8AC3E}">
        <p14:creationId xmlns:p14="http://schemas.microsoft.com/office/powerpoint/2010/main" val="85233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C3F819-8D34-67FB-15C5-3A4D7A50E27F}"/>
              </a:ext>
            </a:extLst>
          </p:cNvPr>
          <p:cNvPicPr>
            <a:picLocks noChangeAspect="1"/>
          </p:cNvPicPr>
          <p:nvPr/>
        </p:nvPicPr>
        <p:blipFill>
          <a:blip r:embed="rId2"/>
          <a:stretch>
            <a:fillRect/>
          </a:stretch>
        </p:blipFill>
        <p:spPr>
          <a:xfrm>
            <a:off x="285434" y="122068"/>
            <a:ext cx="5921668" cy="6487357"/>
          </a:xfrm>
          <a:prstGeom prst="rect">
            <a:avLst/>
          </a:prstGeom>
        </p:spPr>
      </p:pic>
      <p:sp>
        <p:nvSpPr>
          <p:cNvPr id="7" name="Title 6">
            <a:extLst>
              <a:ext uri="{FF2B5EF4-FFF2-40B4-BE49-F238E27FC236}">
                <a16:creationId xmlns:a16="http://schemas.microsoft.com/office/drawing/2014/main" id="{B06E66A1-A6EF-3EC4-F629-787DFAE0637E}"/>
              </a:ext>
            </a:extLst>
          </p:cNvPr>
          <p:cNvSpPr>
            <a:spLocks noGrp="1"/>
          </p:cNvSpPr>
          <p:nvPr>
            <p:ph type="title"/>
          </p:nvPr>
        </p:nvSpPr>
        <p:spPr>
          <a:xfrm>
            <a:off x="6374167" y="213064"/>
            <a:ext cx="4893389" cy="5761608"/>
          </a:xfrm>
        </p:spPr>
        <p:txBody>
          <a:bodyPr>
            <a:normAutofit/>
          </a:bodyPr>
          <a:lstStyle/>
          <a:p>
            <a:pPr algn="l"/>
            <a:r>
              <a:rPr lang="en-US" sz="1400" b="0" dirty="0" err="1">
                <a:effectLst/>
                <a:latin typeface="Times New Roman" panose="02020603050405020304" pitchFamily="18" charset="0"/>
                <a:cs typeface="Times New Roman" panose="02020603050405020304" pitchFamily="18" charset="0"/>
              </a:rPr>
              <a:t>În</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acest</a:t>
            </a:r>
            <a:r>
              <a:rPr lang="en-US" sz="1400" b="0" dirty="0">
                <a:effectLst/>
                <a:latin typeface="Times New Roman" panose="02020603050405020304" pitchFamily="18" charset="0"/>
                <a:cs typeface="Times New Roman" panose="02020603050405020304" pitchFamily="18" charset="0"/>
              </a:rPr>
              <a:t> segment de cod, </a:t>
            </a:r>
            <a:r>
              <a:rPr lang="en-US" sz="1400" b="0" dirty="0" err="1">
                <a:effectLst/>
                <a:latin typeface="Times New Roman" panose="02020603050405020304" pitchFamily="18" charset="0"/>
                <a:cs typeface="Times New Roman" panose="02020603050405020304" pitchFamily="18" charset="0"/>
              </a:rPr>
              <a:t>ConversieSubject</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acționează</a:t>
            </a:r>
            <a:r>
              <a:rPr lang="en-US" sz="1400" b="0" dirty="0">
                <a:effectLst/>
                <a:latin typeface="Times New Roman" panose="02020603050405020304" pitchFamily="18" charset="0"/>
                <a:cs typeface="Times New Roman" panose="02020603050405020304" pitchFamily="18" charset="0"/>
              </a:rPr>
              <a:t> ca </a:t>
            </a:r>
            <a:r>
              <a:rPr lang="en-US" sz="1400" b="0" dirty="0" err="1">
                <a:effectLst/>
                <a:latin typeface="Times New Roman" panose="02020603050405020304" pitchFamily="18" charset="0"/>
                <a:cs typeface="Times New Roman" panose="02020603050405020304" pitchFamily="18" charset="0"/>
              </a:rPr>
              <a:t>subiectul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în</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timp</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ce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ConsoleOutput</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acționează</a:t>
            </a:r>
            <a:r>
              <a:rPr lang="en-US" sz="1400" b="0" dirty="0">
                <a:effectLst/>
                <a:latin typeface="Times New Roman" panose="02020603050405020304" pitchFamily="18" charset="0"/>
                <a:cs typeface="Times New Roman" panose="02020603050405020304" pitchFamily="18" charset="0"/>
              </a:rPr>
              <a:t> ca </a:t>
            </a:r>
            <a:r>
              <a:rPr lang="en-US" sz="1400" b="0" dirty="0" err="1">
                <a:effectLst/>
                <a:latin typeface="Times New Roman" panose="02020603050405020304" pitchFamily="18" charset="0"/>
                <a:cs typeface="Times New Roman" panose="02020603050405020304" pitchFamily="18" charset="0"/>
              </a:rPr>
              <a:t>observator</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Observatorul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este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atașat</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subiectului</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prin</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apelul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metodei</a:t>
            </a:r>
            <a:r>
              <a:rPr lang="en-US" sz="1400" b="0" dirty="0">
                <a:effectLst/>
                <a:latin typeface="Times New Roman" panose="02020603050405020304" pitchFamily="18" charset="0"/>
                <a:cs typeface="Times New Roman" panose="02020603050405020304" pitchFamily="18" charset="0"/>
              </a:rPr>
              <a:t> attach(). Ulterior, </a:t>
            </a:r>
            <a:r>
              <a:rPr lang="en-US" sz="1400" b="0" dirty="0" err="1">
                <a:effectLst/>
                <a:latin typeface="Times New Roman" panose="02020603050405020304" pitchFamily="18" charset="0"/>
                <a:cs typeface="Times New Roman" panose="02020603050405020304" pitchFamily="18" charset="0"/>
              </a:rPr>
              <a:t>în</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interiorul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blocurilor</a:t>
            </a:r>
            <a:r>
              <a:rPr lang="en-US" sz="1400" b="0" dirty="0">
                <a:effectLst/>
                <a:latin typeface="Times New Roman" panose="02020603050405020304" pitchFamily="18" charset="0"/>
                <a:cs typeface="Times New Roman" panose="02020603050405020304" pitchFamily="18" charset="0"/>
              </a:rPr>
              <a:t> if-else, se </a:t>
            </a:r>
            <a:r>
              <a:rPr lang="en-US" sz="1400" b="0" dirty="0" err="1">
                <a:effectLst/>
                <a:latin typeface="Times New Roman" panose="02020603050405020304" pitchFamily="18" charset="0"/>
                <a:cs typeface="Times New Roman" panose="02020603050405020304" pitchFamily="18" charset="0"/>
              </a:rPr>
              <a:t>efectuează</a:t>
            </a:r>
            <a:r>
              <a:rPr lang="en-US" sz="1400" b="0" dirty="0">
                <a:effectLst/>
                <a:latin typeface="Times New Roman" panose="02020603050405020304" pitchFamily="18" charset="0"/>
                <a:cs typeface="Times New Roman" panose="02020603050405020304" pitchFamily="18" charset="0"/>
              </a:rPr>
              <a:t> diverse </a:t>
            </a:r>
            <a:r>
              <a:rPr lang="en-US" sz="1400" b="0" dirty="0" err="1">
                <a:effectLst/>
                <a:latin typeface="Times New Roman" panose="02020603050405020304" pitchFamily="18" charset="0"/>
                <a:cs typeface="Times New Roman" panose="02020603050405020304" pitchFamily="18" charset="0"/>
              </a:rPr>
              <a:t>operații</a:t>
            </a:r>
            <a:r>
              <a:rPr lang="en-US" sz="1400" b="0" dirty="0">
                <a:effectLst/>
                <a:latin typeface="Times New Roman" panose="02020603050405020304" pitchFamily="18" charset="0"/>
                <a:cs typeface="Times New Roman" panose="02020603050405020304" pitchFamily="18" charset="0"/>
              </a:rPr>
              <a:t> de </a:t>
            </a:r>
            <a:r>
              <a:rPr lang="en-US" sz="1400" b="0" dirty="0" err="1">
                <a:effectLst/>
                <a:latin typeface="Times New Roman" panose="02020603050405020304" pitchFamily="18" charset="0"/>
                <a:cs typeface="Times New Roman" panose="02020603050405020304" pitchFamily="18" charset="0"/>
              </a:rPr>
              <a:t>conversie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iar</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rezultatul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este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trimis</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subiectului</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prin</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apelul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metodei</a:t>
            </a:r>
            <a:r>
              <a:rPr lang="en-US" sz="1400" b="0" dirty="0">
                <a:effectLst/>
                <a:latin typeface="Times New Roman" panose="02020603050405020304" pitchFamily="18" charset="0"/>
                <a:cs typeface="Times New Roman" panose="02020603050405020304" pitchFamily="18" charset="0"/>
              </a:rPr>
              <a:t> notify(). </a:t>
            </a:r>
            <a:r>
              <a:rPr lang="en-US" sz="1400" b="0" dirty="0" err="1">
                <a:effectLst/>
                <a:latin typeface="Times New Roman" panose="02020603050405020304" pitchFamily="18" charset="0"/>
                <a:cs typeface="Times New Roman" panose="02020603050405020304" pitchFamily="18" charset="0"/>
              </a:rPr>
              <a:t>Astfel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subiectul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notifică</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observatorul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despre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schimbările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survenite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și</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observatorul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va</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afișa</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rezultatul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prin</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apelul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metodei</a:t>
            </a:r>
            <a:r>
              <a:rPr lang="en-US" sz="1400" b="0" dirty="0">
                <a:effectLst/>
                <a:latin typeface="Times New Roman" panose="02020603050405020304" pitchFamily="18" charset="0"/>
                <a:cs typeface="Times New Roman" panose="02020603050405020304" pitchFamily="18" charset="0"/>
              </a:rPr>
              <a:t> update().</a:t>
            </a:r>
            <a:br>
              <a:rPr lang="en-US" sz="1400" b="0" dirty="0">
                <a:effectLst/>
                <a:latin typeface="Times New Roman" panose="02020603050405020304" pitchFamily="18" charset="0"/>
                <a:cs typeface="Times New Roman" panose="02020603050405020304" pitchFamily="18" charset="0"/>
              </a:rPr>
            </a:br>
            <a:br>
              <a:rPr lang="en-US" sz="1400" b="0" dirty="0">
                <a:effectLst/>
                <a:latin typeface="Times New Roman" panose="02020603050405020304" pitchFamily="18" charset="0"/>
                <a:cs typeface="Times New Roman" panose="02020603050405020304" pitchFamily="18" charset="0"/>
              </a:rPr>
            </a:br>
            <a:r>
              <a:rPr lang="en-US" sz="1400" b="0" dirty="0" err="1">
                <a:effectLst/>
                <a:latin typeface="Times New Roman" panose="02020603050405020304" pitchFamily="18" charset="0"/>
                <a:cs typeface="Times New Roman" panose="02020603050405020304" pitchFamily="18" charset="0"/>
              </a:rPr>
              <a:t>Prin</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utilizarea</a:t>
            </a:r>
            <a:r>
              <a:rPr lang="en-US" sz="1400" b="0" dirty="0">
                <a:effectLst/>
                <a:latin typeface="Times New Roman" panose="02020603050405020304" pitchFamily="18" charset="0"/>
                <a:cs typeface="Times New Roman" panose="02020603050405020304" pitchFamily="18" charset="0"/>
              </a:rPr>
              <a:t> Observer Design Pattern, </a:t>
            </a:r>
            <a:r>
              <a:rPr lang="en-US" sz="1400" b="0" dirty="0" err="1">
                <a:effectLst/>
                <a:latin typeface="Times New Roman" panose="02020603050405020304" pitchFamily="18" charset="0"/>
                <a:cs typeface="Times New Roman" panose="02020603050405020304" pitchFamily="18" charset="0"/>
              </a:rPr>
              <a:t>orice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modificare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sau</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actualizare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în</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subiect</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va</a:t>
            </a:r>
            <a:r>
              <a:rPr lang="en-US" sz="1400" b="0" dirty="0">
                <a:effectLst/>
                <a:latin typeface="Times New Roman" panose="02020603050405020304" pitchFamily="18" charset="0"/>
                <a:cs typeface="Times New Roman" panose="02020603050405020304" pitchFamily="18" charset="0"/>
              </a:rPr>
              <a:t> fi </a:t>
            </a:r>
            <a:r>
              <a:rPr lang="en-US" sz="1400" b="0" dirty="0" err="1">
                <a:effectLst/>
                <a:latin typeface="Times New Roman" panose="02020603050405020304" pitchFamily="18" charset="0"/>
                <a:cs typeface="Times New Roman" panose="02020603050405020304" pitchFamily="18" charset="0"/>
              </a:rPr>
              <a:t>comunicată</a:t>
            </a:r>
            <a:r>
              <a:rPr lang="en-US" sz="1400" b="0" dirty="0">
                <a:effectLst/>
                <a:latin typeface="Times New Roman" panose="02020603050405020304" pitchFamily="18" charset="0"/>
                <a:cs typeface="Times New Roman" panose="02020603050405020304" pitchFamily="18" charset="0"/>
              </a:rPr>
              <a:t> automat </a:t>
            </a:r>
            <a:r>
              <a:rPr lang="en-US" sz="1400" b="0" dirty="0" err="1">
                <a:effectLst/>
                <a:latin typeface="Times New Roman" panose="02020603050405020304" pitchFamily="18" charset="0"/>
                <a:cs typeface="Times New Roman" panose="02020603050405020304" pitchFamily="18" charset="0"/>
              </a:rPr>
              <a:t>observatorului</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fără</a:t>
            </a:r>
            <a:r>
              <a:rPr lang="en-US" sz="1400" b="0" dirty="0">
                <a:effectLst/>
                <a:latin typeface="Times New Roman" panose="02020603050405020304" pitchFamily="18" charset="0"/>
                <a:cs typeface="Times New Roman" panose="02020603050405020304" pitchFamily="18" charset="0"/>
              </a:rPr>
              <a:t> ca </a:t>
            </a:r>
            <a:r>
              <a:rPr lang="en-US" sz="1400" b="0" dirty="0" err="1">
                <a:effectLst/>
                <a:latin typeface="Times New Roman" panose="02020603050405020304" pitchFamily="18" charset="0"/>
                <a:cs typeface="Times New Roman" panose="02020603050405020304" pitchFamily="18" charset="0"/>
              </a:rPr>
              <a:t>acestea</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să</a:t>
            </a:r>
            <a:r>
              <a:rPr lang="en-US" sz="1400" b="0" dirty="0">
                <a:effectLst/>
                <a:latin typeface="Times New Roman" panose="02020603050405020304" pitchFamily="18" charset="0"/>
                <a:cs typeface="Times New Roman" panose="02020603050405020304" pitchFamily="18" charset="0"/>
              </a:rPr>
              <a:t> fie </a:t>
            </a:r>
            <a:r>
              <a:rPr lang="en-US" sz="1400" b="0" dirty="0" err="1">
                <a:effectLst/>
                <a:latin typeface="Times New Roman" panose="02020603050405020304" pitchFamily="18" charset="0"/>
                <a:cs typeface="Times New Roman" panose="02020603050405020304" pitchFamily="18" charset="0"/>
              </a:rPr>
              <a:t>cuplate</a:t>
            </a:r>
            <a:r>
              <a:rPr lang="en-US" sz="1400" b="0" dirty="0">
                <a:effectLst/>
                <a:latin typeface="Times New Roman" panose="02020603050405020304" pitchFamily="18" charset="0"/>
                <a:cs typeface="Times New Roman" panose="02020603050405020304" pitchFamily="18" charset="0"/>
              </a:rPr>
              <a:t> direct. </a:t>
            </a:r>
            <a:r>
              <a:rPr lang="en-US" sz="1400" b="0" dirty="0" err="1">
                <a:effectLst/>
                <a:latin typeface="Times New Roman" panose="02020603050405020304" pitchFamily="18" charset="0"/>
                <a:cs typeface="Times New Roman" panose="02020603050405020304" pitchFamily="18" charset="0"/>
              </a:rPr>
              <a:t>Astfel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obținem</a:t>
            </a:r>
            <a:r>
              <a:rPr lang="en-US" sz="1400" b="0" dirty="0">
                <a:effectLst/>
                <a:latin typeface="Times New Roman" panose="02020603050405020304" pitchFamily="18" charset="0"/>
                <a:cs typeface="Times New Roman" panose="02020603050405020304" pitchFamily="18" charset="0"/>
              </a:rPr>
              <a:t> o </a:t>
            </a:r>
            <a:r>
              <a:rPr lang="en-US" sz="1400" b="0" dirty="0" err="1">
                <a:effectLst/>
                <a:latin typeface="Times New Roman" panose="02020603050405020304" pitchFamily="18" charset="0"/>
                <a:cs typeface="Times New Roman" panose="02020603050405020304" pitchFamily="18" charset="0"/>
              </a:rPr>
              <a:t>separare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clară</a:t>
            </a:r>
            <a:r>
              <a:rPr lang="en-US" sz="1400" b="0" dirty="0">
                <a:effectLst/>
                <a:latin typeface="Times New Roman" panose="02020603050405020304" pitchFamily="18" charset="0"/>
                <a:cs typeface="Times New Roman" panose="02020603050405020304" pitchFamily="18" charset="0"/>
              </a:rPr>
              <a:t> a </a:t>
            </a:r>
            <a:r>
              <a:rPr lang="en-US" sz="1400" b="0" dirty="0" err="1">
                <a:effectLst/>
                <a:latin typeface="Times New Roman" panose="02020603050405020304" pitchFamily="18" charset="0"/>
                <a:cs typeface="Times New Roman" panose="02020603050405020304" pitchFamily="18" charset="0"/>
              </a:rPr>
              <a:t>responsabilităților</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în</a:t>
            </a:r>
            <a:r>
              <a:rPr lang="en-US" sz="1400" b="0" dirty="0">
                <a:effectLst/>
                <a:latin typeface="Times New Roman" panose="02020603050405020304" pitchFamily="18" charset="0"/>
                <a:cs typeface="Times New Roman" panose="02020603050405020304" pitchFamily="18" charset="0"/>
              </a:rPr>
              <a:t> care </a:t>
            </a:r>
            <a:r>
              <a:rPr lang="en-US" sz="1400" b="0" dirty="0" err="1">
                <a:effectLst/>
                <a:latin typeface="Times New Roman" panose="02020603050405020304" pitchFamily="18" charset="0"/>
                <a:cs typeface="Times New Roman" panose="02020603050405020304" pitchFamily="18" charset="0"/>
              </a:rPr>
              <a:t>subiectul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gestionează</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starea</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și</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notificările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iar</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observatorul</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reacționează</a:t>
            </a:r>
            <a:r>
              <a:rPr lang="en-US" sz="1400" b="0" dirty="0">
                <a:effectLst/>
                <a:latin typeface="Times New Roman" panose="02020603050405020304" pitchFamily="18" charset="0"/>
                <a:cs typeface="Times New Roman" panose="02020603050405020304" pitchFamily="18" charset="0"/>
              </a:rPr>
              <a:t> la </a:t>
            </a:r>
            <a:r>
              <a:rPr lang="en-US" sz="1400" b="0" dirty="0" err="1">
                <a:effectLst/>
                <a:latin typeface="Times New Roman" panose="02020603050405020304" pitchFamily="18" charset="0"/>
                <a:cs typeface="Times New Roman" panose="02020603050405020304" pitchFamily="18" charset="0"/>
              </a:rPr>
              <a:t>aceste</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notificări</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asigurând</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astfel</a:t>
            </a:r>
            <a:r>
              <a:rPr lang="en-US" sz="1400" b="0" dirty="0">
                <a:effectLst/>
                <a:latin typeface="Times New Roman" panose="02020603050405020304" pitchFamily="18" charset="0"/>
                <a:cs typeface="Times New Roman" panose="02020603050405020304" pitchFamily="18" charset="0"/>
              </a:rPr>
              <a:t> o </a:t>
            </a:r>
            <a:r>
              <a:rPr lang="en-US" sz="1400" b="0" dirty="0" err="1">
                <a:effectLst/>
                <a:latin typeface="Times New Roman" panose="02020603050405020304" pitchFamily="18" charset="0"/>
                <a:cs typeface="Times New Roman" panose="02020603050405020304" pitchFamily="18" charset="0"/>
              </a:rPr>
              <a:t>arhitectură</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modulară</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și</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extensibilă</a:t>
            </a:r>
            <a:r>
              <a:rPr lang="en-US" sz="1400" b="0" dirty="0">
                <a:effectLst/>
                <a:latin typeface="Times New Roman" panose="02020603050405020304" pitchFamily="18" charset="0"/>
                <a:cs typeface="Times New Roman" panose="02020603050405020304" pitchFamily="18" charset="0"/>
              </a:rPr>
              <a:t> a </a:t>
            </a:r>
            <a:r>
              <a:rPr lang="en-US" sz="1400" b="0" dirty="0" err="1">
                <a:effectLst/>
                <a:latin typeface="Times New Roman" panose="02020603050405020304" pitchFamily="18" charset="0"/>
                <a:cs typeface="Times New Roman" panose="02020603050405020304" pitchFamily="18" charset="0"/>
              </a:rPr>
              <a:t>aplicației</a:t>
            </a:r>
            <a:r>
              <a:rPr lang="en-US" sz="1400" b="0" dirty="0">
                <a:effectLst/>
                <a:latin typeface="Times New Roman" panose="02020603050405020304" pitchFamily="18" charset="0"/>
                <a:cs typeface="Times New Roman" panose="02020603050405020304" pitchFamily="18" charset="0"/>
              </a:rPr>
              <a:t>.</a:t>
            </a:r>
            <a:endParaRPr lang="ru-RU" sz="1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59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753998" y="3570439"/>
            <a:ext cx="10353762" cy="3445162"/>
          </a:xfrm>
        </p:spPr>
        <p:txBody>
          <a:bodyPr>
            <a:normAutofit/>
          </a:bodyPr>
          <a:lstStyle/>
          <a:p>
            <a:pPr marL="0" marR="0">
              <a:lnSpc>
                <a:spcPct val="105000"/>
              </a:lnSpc>
              <a:spcBef>
                <a:spcPts val="0"/>
              </a:spcBef>
              <a:spcAft>
                <a:spcPts val="800"/>
              </a:spcAft>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Command este o interfață care definește metoda execute() ce trebuie implementată de toate comenzile.</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ConversieCommand este o clasă concretă ce implementează interfața Command și reprezintă o comandă specifică de conversie. Această clasă conține variabilele value1, value2, unit1, unit2 care reprezintă valorile și unitățile de conversie și o referință către obiectul ConversieSubject.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Metoda execute() din clasa ConversieCommand calculează rezultatul conversiei și notifică obiectul ConversieSubject cu ajutorul metodei notify(value, unit).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Prin utilizarea acestui design pattern, se permite encapsularea comenzilor intr-un obiect separat, care poate fi executat independent de solicitant. Astfel, se realizează o separare între logica de apelare a comenzilor și implementarea acestora.</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endParaRPr>
          </a:p>
        </p:txBody>
      </p:sp>
      <p:sp>
        <p:nvSpPr>
          <p:cNvPr id="9" name="Прямоугольник 8"/>
          <p:cNvSpPr/>
          <p:nvPr/>
        </p:nvSpPr>
        <p:spPr>
          <a:xfrm>
            <a:off x="4022354" y="3094183"/>
            <a:ext cx="3371437" cy="374077"/>
          </a:xfrm>
          <a:prstGeom prst="rect">
            <a:avLst/>
          </a:prstGeom>
        </p:spPr>
        <p:txBody>
          <a:bodyPr wrap="none">
            <a:spAutoFit/>
          </a:bodyPr>
          <a:lstStyle/>
          <a:p>
            <a:pPr algn="ctr">
              <a:lnSpc>
                <a:spcPct val="107000"/>
              </a:lnSpc>
              <a:spcAft>
                <a:spcPts val="800"/>
              </a:spcAft>
            </a:pPr>
            <a:r>
              <a:rPr lang="ro-MD" dirty="0">
                <a:latin typeface="Times New Roman" panose="02020603050405020304" pitchFamily="18" charset="0"/>
                <a:ea typeface="Calibri" panose="020F0502020204030204" pitchFamily="34" charset="0"/>
                <a:cs typeface="Times New Roman" panose="02020603050405020304" pitchFamily="18" charset="0"/>
              </a:rPr>
              <a:t>Figura 1.2 – Diagrama </a:t>
            </a:r>
            <a:r>
              <a:rPr lang="ro-MD" sz="1800" b="1" kern="0" dirty="0">
                <a:effectLst/>
                <a:latin typeface="Times New Roman" panose="02020603050405020304" pitchFamily="18" charset="0"/>
                <a:ea typeface="Calibri" panose="020F0502020204030204" pitchFamily="34" charset="0"/>
              </a:rPr>
              <a:t>Command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3715BC07-4DE9-4BA2-3F57-434006381868}"/>
              </a:ext>
            </a:extLst>
          </p:cNvPr>
          <p:cNvPicPr>
            <a:picLocks noChangeAspect="1"/>
          </p:cNvPicPr>
          <p:nvPr/>
        </p:nvPicPr>
        <p:blipFill>
          <a:blip r:embed="rId2"/>
          <a:stretch>
            <a:fillRect/>
          </a:stretch>
        </p:blipFill>
        <p:spPr>
          <a:xfrm>
            <a:off x="2986696" y="73891"/>
            <a:ext cx="4886960" cy="3094183"/>
          </a:xfrm>
          <a:prstGeom prst="rect">
            <a:avLst/>
          </a:prstGeom>
        </p:spPr>
      </p:pic>
    </p:spTree>
    <p:extLst>
      <p:ext uri="{BB962C8B-B14F-4D97-AF65-F5344CB8AC3E}">
        <p14:creationId xmlns:p14="http://schemas.microsoft.com/office/powerpoint/2010/main" val="225834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4952" y="3429000"/>
            <a:ext cx="4486848" cy="3323987"/>
          </a:xfrm>
          <a:prstGeom prst="rect">
            <a:avLst/>
          </a:prstGeom>
        </p:spPr>
        <p:txBody>
          <a:bodyPr wrap="square">
            <a:spAutoFit/>
          </a:bodyPr>
          <a:lstStyle/>
          <a:p>
            <a:r>
              <a:rPr lang="en-US" sz="1400" dirty="0" err="1"/>
              <a:t>Patternul</a:t>
            </a:r>
            <a:r>
              <a:rPr lang="en-US" sz="1400" dirty="0"/>
              <a:t> Command </a:t>
            </a:r>
            <a:r>
              <a:rPr lang="en-US" sz="1400" dirty="0" err="1"/>
              <a:t>permite</a:t>
            </a:r>
            <a:r>
              <a:rPr lang="en-US" sz="1400" dirty="0"/>
              <a:t> </a:t>
            </a:r>
            <a:r>
              <a:rPr lang="en-US" sz="1400" dirty="0" err="1"/>
              <a:t>încapsularea</a:t>
            </a:r>
            <a:r>
              <a:rPr lang="en-US" sz="1400" dirty="0"/>
              <a:t> </a:t>
            </a:r>
            <a:r>
              <a:rPr lang="en-US" sz="1400" dirty="0" err="1"/>
              <a:t>unei</a:t>
            </a:r>
            <a:r>
              <a:rPr lang="en-US" sz="1400" dirty="0"/>
              <a:t> </a:t>
            </a:r>
            <a:r>
              <a:rPr lang="en-US" sz="1400" dirty="0" err="1"/>
              <a:t>acțiuni</a:t>
            </a:r>
            <a:r>
              <a:rPr lang="en-US" sz="1400" dirty="0"/>
              <a:t> </a:t>
            </a:r>
            <a:r>
              <a:rPr lang="en-US" sz="1400" dirty="0" err="1"/>
              <a:t>într</a:t>
            </a:r>
            <a:r>
              <a:rPr lang="en-US" sz="1400" dirty="0"/>
              <a:t>-un </a:t>
            </a:r>
            <a:r>
              <a:rPr lang="en-US" sz="1400" dirty="0" err="1"/>
              <a:t>obiect</a:t>
            </a:r>
            <a:r>
              <a:rPr lang="en-US" sz="1400" dirty="0"/>
              <a:t>, </a:t>
            </a:r>
            <a:r>
              <a:rPr lang="en-US" sz="1400" dirty="0" err="1"/>
              <a:t>permițând</a:t>
            </a:r>
            <a:r>
              <a:rPr lang="en-US" sz="1400" dirty="0"/>
              <a:t> </a:t>
            </a:r>
            <a:r>
              <a:rPr lang="en-US" sz="1400" dirty="0" err="1"/>
              <a:t>astfel</a:t>
            </a:r>
            <a:r>
              <a:rPr lang="en-US" sz="1400" dirty="0"/>
              <a:t> </a:t>
            </a:r>
            <a:r>
              <a:rPr lang="en-US" sz="1400" dirty="0" err="1"/>
              <a:t>parametrizarea</a:t>
            </a:r>
            <a:r>
              <a:rPr lang="en-US" sz="1400" dirty="0"/>
              <a:t> </a:t>
            </a:r>
            <a:r>
              <a:rPr lang="en-US" sz="1400" dirty="0" err="1"/>
              <a:t>comportamentului</a:t>
            </a:r>
            <a:r>
              <a:rPr lang="en-US" sz="1400" dirty="0"/>
              <a:t>. </a:t>
            </a:r>
            <a:r>
              <a:rPr lang="en-US" sz="1400" dirty="0" err="1"/>
              <a:t>În</a:t>
            </a:r>
            <a:r>
              <a:rPr lang="en-US" sz="1400" dirty="0"/>
              <a:t> </a:t>
            </a:r>
            <a:r>
              <a:rPr lang="en-US" sz="1400" dirty="0" err="1"/>
              <a:t>cazul</a:t>
            </a:r>
            <a:r>
              <a:rPr lang="en-US" sz="1400" dirty="0"/>
              <a:t> </a:t>
            </a:r>
            <a:r>
              <a:rPr lang="en-US" sz="1400" dirty="0" err="1"/>
              <a:t>acestui</a:t>
            </a:r>
            <a:r>
              <a:rPr lang="en-US" sz="1400" dirty="0"/>
              <a:t> cod, </a:t>
            </a:r>
            <a:r>
              <a:rPr lang="en-US" sz="1400" dirty="0" err="1"/>
              <a:t>clasa</a:t>
            </a:r>
            <a:r>
              <a:rPr lang="en-US" sz="1400" dirty="0"/>
              <a:t> </a:t>
            </a:r>
            <a:r>
              <a:rPr lang="en-US" sz="1400" dirty="0" err="1"/>
              <a:t>ConversieCommand</a:t>
            </a:r>
            <a:r>
              <a:rPr lang="en-US" sz="1400" dirty="0"/>
              <a:t> </a:t>
            </a:r>
            <a:r>
              <a:rPr lang="en-US" sz="1400" dirty="0" err="1"/>
              <a:t>implementează</a:t>
            </a:r>
            <a:r>
              <a:rPr lang="en-US" sz="1400" dirty="0"/>
              <a:t> </a:t>
            </a:r>
            <a:r>
              <a:rPr lang="en-US" sz="1400" dirty="0" err="1"/>
              <a:t>interfața</a:t>
            </a:r>
            <a:r>
              <a:rPr lang="en-US" sz="1400" dirty="0"/>
              <a:t> Command </a:t>
            </a:r>
            <a:r>
              <a:rPr lang="en-US" sz="1400" dirty="0" err="1"/>
              <a:t>și</a:t>
            </a:r>
            <a:r>
              <a:rPr lang="en-US" sz="1400" dirty="0"/>
              <a:t> </a:t>
            </a:r>
            <a:r>
              <a:rPr lang="en-US" sz="1400" dirty="0" err="1"/>
              <a:t>reprezintă</a:t>
            </a:r>
            <a:r>
              <a:rPr lang="en-US" sz="1400" dirty="0"/>
              <a:t> o </a:t>
            </a:r>
            <a:r>
              <a:rPr lang="en-US" sz="1400" dirty="0" err="1"/>
              <a:t>comandă</a:t>
            </a:r>
            <a:r>
              <a:rPr lang="en-US" sz="1400" dirty="0"/>
              <a:t> </a:t>
            </a:r>
            <a:r>
              <a:rPr lang="en-US" sz="1400" dirty="0" err="1"/>
              <a:t>specifică</a:t>
            </a:r>
            <a:r>
              <a:rPr lang="en-US" sz="1400" dirty="0"/>
              <a:t> de </a:t>
            </a:r>
            <a:r>
              <a:rPr lang="en-US" sz="1400" dirty="0" err="1"/>
              <a:t>conversie</a:t>
            </a:r>
            <a:r>
              <a:rPr lang="en-US" sz="1400" dirty="0"/>
              <a:t>.</a:t>
            </a:r>
            <a:br>
              <a:rPr lang="en-US" sz="1400" dirty="0"/>
            </a:br>
            <a:br>
              <a:rPr lang="en-US" sz="1400" dirty="0"/>
            </a:br>
            <a:r>
              <a:rPr lang="en-US" sz="1400" dirty="0" err="1"/>
              <a:t>În</a:t>
            </a:r>
            <a:r>
              <a:rPr lang="en-US" sz="1400" dirty="0"/>
              <a:t> main(), </a:t>
            </a:r>
            <a:r>
              <a:rPr lang="en-US" sz="1400" dirty="0" err="1"/>
              <a:t>atunci</a:t>
            </a:r>
            <a:r>
              <a:rPr lang="en-US" sz="1400" dirty="0"/>
              <a:t> </a:t>
            </a:r>
            <a:r>
              <a:rPr lang="en-US" sz="1400" dirty="0" err="1"/>
              <a:t>când</a:t>
            </a:r>
            <a:r>
              <a:rPr lang="en-US" sz="1400" dirty="0"/>
              <a:t> </a:t>
            </a:r>
            <a:r>
              <a:rPr lang="en-US" sz="1400" dirty="0" err="1"/>
              <a:t>utilizatorul</a:t>
            </a:r>
            <a:r>
              <a:rPr lang="en-US" sz="1400" dirty="0"/>
              <a:t> </a:t>
            </a:r>
            <a:r>
              <a:rPr lang="en-US" sz="1400" dirty="0" err="1"/>
              <a:t>selectează</a:t>
            </a:r>
            <a:r>
              <a:rPr lang="en-US" sz="1400" dirty="0"/>
              <a:t> o </a:t>
            </a:r>
            <a:r>
              <a:rPr lang="en-US" sz="1400" dirty="0" err="1"/>
              <a:t>opțiune</a:t>
            </a:r>
            <a:r>
              <a:rPr lang="en-US" sz="1400" dirty="0"/>
              <a:t> de </a:t>
            </a:r>
            <a:r>
              <a:rPr lang="en-US" sz="1400" dirty="0" err="1"/>
              <a:t>conversie</a:t>
            </a:r>
            <a:r>
              <a:rPr lang="en-US" sz="1400" dirty="0"/>
              <a:t>, se </a:t>
            </a:r>
            <a:r>
              <a:rPr lang="en-US" sz="1400" dirty="0" err="1"/>
              <a:t>crează</a:t>
            </a:r>
            <a:r>
              <a:rPr lang="en-US" sz="1400" dirty="0"/>
              <a:t> un </a:t>
            </a:r>
            <a:r>
              <a:rPr lang="en-US" sz="1400" dirty="0" err="1"/>
              <a:t>obiect</a:t>
            </a:r>
            <a:r>
              <a:rPr lang="en-US" sz="1400" dirty="0"/>
              <a:t> </a:t>
            </a:r>
            <a:r>
              <a:rPr lang="en-US" sz="1400" dirty="0" err="1"/>
              <a:t>ConversieCommand</a:t>
            </a:r>
            <a:r>
              <a:rPr lang="en-US" sz="1400" dirty="0"/>
              <a:t> </a:t>
            </a:r>
            <a:r>
              <a:rPr lang="en-US" sz="1400" dirty="0" err="1"/>
              <a:t>și</a:t>
            </a:r>
            <a:r>
              <a:rPr lang="en-US" sz="1400" dirty="0"/>
              <a:t> se </a:t>
            </a:r>
            <a:r>
              <a:rPr lang="en-US" sz="1400" dirty="0" err="1"/>
              <a:t>setează</a:t>
            </a:r>
            <a:r>
              <a:rPr lang="en-US" sz="1400" dirty="0"/>
              <a:t> </a:t>
            </a:r>
            <a:r>
              <a:rPr lang="en-US" sz="1400" dirty="0" err="1"/>
              <a:t>subiectul</a:t>
            </a:r>
            <a:r>
              <a:rPr lang="en-US" sz="1400" dirty="0"/>
              <a:t> </a:t>
            </a:r>
            <a:r>
              <a:rPr lang="en-US" sz="1400" dirty="0" err="1"/>
              <a:t>și</a:t>
            </a:r>
            <a:r>
              <a:rPr lang="en-US" sz="1400" dirty="0"/>
              <a:t> </a:t>
            </a:r>
            <a:r>
              <a:rPr lang="en-US" sz="1400" dirty="0" err="1"/>
              <a:t>parametrii</a:t>
            </a:r>
            <a:r>
              <a:rPr lang="en-US" sz="1400" dirty="0"/>
              <a:t> </a:t>
            </a:r>
            <a:r>
              <a:rPr lang="en-US" sz="1400" dirty="0" err="1"/>
              <a:t>specifici</a:t>
            </a:r>
            <a:r>
              <a:rPr lang="en-US" sz="1400" dirty="0"/>
              <a:t> </a:t>
            </a:r>
            <a:r>
              <a:rPr lang="en-US" sz="1400" dirty="0" err="1"/>
              <a:t>acestei</a:t>
            </a:r>
            <a:r>
              <a:rPr lang="en-US" sz="1400" dirty="0"/>
              <a:t> </a:t>
            </a:r>
            <a:r>
              <a:rPr lang="en-US" sz="1400" dirty="0" err="1"/>
              <a:t>comenzi</a:t>
            </a:r>
            <a:r>
              <a:rPr lang="en-US" sz="1400" dirty="0"/>
              <a:t>. </a:t>
            </a:r>
            <a:r>
              <a:rPr lang="en-US" sz="1400" dirty="0" err="1"/>
              <a:t>Apoi</a:t>
            </a:r>
            <a:r>
              <a:rPr lang="en-US" sz="1400" dirty="0"/>
              <a:t>, </a:t>
            </a:r>
            <a:r>
              <a:rPr lang="en-US" sz="1400" dirty="0" err="1"/>
              <a:t>prin</a:t>
            </a:r>
            <a:r>
              <a:rPr lang="en-US" sz="1400" dirty="0"/>
              <a:t> </a:t>
            </a:r>
            <a:r>
              <a:rPr lang="en-US" sz="1400" dirty="0" err="1"/>
              <a:t>apelul</a:t>
            </a:r>
            <a:r>
              <a:rPr lang="en-US" sz="1400" dirty="0"/>
              <a:t> </a:t>
            </a:r>
            <a:r>
              <a:rPr lang="en-US" sz="1400" dirty="0" err="1"/>
              <a:t>metodei</a:t>
            </a:r>
            <a:r>
              <a:rPr lang="en-US" sz="1400" dirty="0"/>
              <a:t> execute(), </a:t>
            </a:r>
            <a:r>
              <a:rPr lang="en-US" sz="1400" dirty="0" err="1"/>
              <a:t>comanda</a:t>
            </a:r>
            <a:r>
              <a:rPr lang="en-US" sz="1400" dirty="0"/>
              <a:t> </a:t>
            </a:r>
            <a:r>
              <a:rPr lang="en-US" sz="1400" dirty="0" err="1"/>
              <a:t>este</a:t>
            </a:r>
            <a:r>
              <a:rPr lang="en-US" sz="1400" dirty="0"/>
              <a:t> </a:t>
            </a:r>
            <a:r>
              <a:rPr lang="en-US" sz="1400" dirty="0" err="1"/>
              <a:t>executată</a:t>
            </a:r>
            <a:r>
              <a:rPr lang="en-US" sz="1400" dirty="0"/>
              <a:t>. </a:t>
            </a:r>
            <a:r>
              <a:rPr lang="en-US" sz="1400" dirty="0" err="1"/>
              <a:t>Aceasta</a:t>
            </a:r>
            <a:r>
              <a:rPr lang="en-US" sz="1400" dirty="0"/>
              <a:t> </a:t>
            </a:r>
            <a:r>
              <a:rPr lang="en-US" sz="1400" dirty="0" err="1"/>
              <a:t>va</a:t>
            </a:r>
            <a:r>
              <a:rPr lang="en-US" sz="1400" dirty="0"/>
              <a:t> </a:t>
            </a:r>
            <a:r>
              <a:rPr lang="en-US" sz="1400" dirty="0" err="1"/>
              <a:t>efectua</a:t>
            </a:r>
            <a:r>
              <a:rPr lang="en-US" sz="1400" dirty="0"/>
              <a:t> </a:t>
            </a:r>
            <a:r>
              <a:rPr lang="en-US" sz="1400" dirty="0" err="1"/>
              <a:t>conversia</a:t>
            </a:r>
            <a:r>
              <a:rPr lang="en-US" sz="1400" dirty="0"/>
              <a:t> </a:t>
            </a:r>
            <a:r>
              <a:rPr lang="en-US" sz="1400" dirty="0" err="1"/>
              <a:t>corespunzătoare</a:t>
            </a:r>
            <a:r>
              <a:rPr lang="en-US" sz="1400" dirty="0"/>
              <a:t> </a:t>
            </a:r>
            <a:r>
              <a:rPr lang="en-US" sz="1400" dirty="0" err="1"/>
              <a:t>și</a:t>
            </a:r>
            <a:r>
              <a:rPr lang="en-US" sz="1400" dirty="0"/>
              <a:t> </a:t>
            </a:r>
            <a:r>
              <a:rPr lang="en-US" sz="1400" dirty="0" err="1"/>
              <a:t>va</a:t>
            </a:r>
            <a:r>
              <a:rPr lang="en-US" sz="1400" dirty="0"/>
              <a:t> </a:t>
            </a:r>
            <a:r>
              <a:rPr lang="en-US" sz="1400" dirty="0" err="1"/>
              <a:t>notifica</a:t>
            </a:r>
            <a:r>
              <a:rPr lang="en-US" sz="1400" dirty="0"/>
              <a:t> </a:t>
            </a:r>
            <a:r>
              <a:rPr lang="en-US" sz="1400" dirty="0" err="1"/>
              <a:t>subiectul</a:t>
            </a:r>
            <a:r>
              <a:rPr lang="en-US" sz="1400" dirty="0"/>
              <a:t> </a:t>
            </a:r>
            <a:r>
              <a:rPr lang="en-US" sz="1400" dirty="0" err="1"/>
              <a:t>despre</a:t>
            </a:r>
            <a:r>
              <a:rPr lang="en-US" sz="1400" dirty="0"/>
              <a:t> </a:t>
            </a:r>
            <a:r>
              <a:rPr lang="en-US" sz="1400" dirty="0" err="1"/>
              <a:t>rezultat</a:t>
            </a:r>
            <a:r>
              <a:rPr lang="en-US" sz="1400" dirty="0"/>
              <a:t>.</a:t>
            </a:r>
            <a:br>
              <a:rPr lang="en-US" sz="1400" dirty="0"/>
            </a:br>
            <a:endParaRPr lang="ro-MD" sz="1400" dirty="0"/>
          </a:p>
        </p:txBody>
      </p:sp>
      <p:pic>
        <p:nvPicPr>
          <p:cNvPr id="10" name="Picture 9">
            <a:extLst>
              <a:ext uri="{FF2B5EF4-FFF2-40B4-BE49-F238E27FC236}">
                <a16:creationId xmlns:a16="http://schemas.microsoft.com/office/drawing/2014/main" id="{5A508B51-F808-16FC-EE08-3E752F3419F9}"/>
              </a:ext>
            </a:extLst>
          </p:cNvPr>
          <p:cNvPicPr>
            <a:picLocks noChangeAspect="1"/>
          </p:cNvPicPr>
          <p:nvPr/>
        </p:nvPicPr>
        <p:blipFill>
          <a:blip r:embed="rId2"/>
          <a:stretch>
            <a:fillRect/>
          </a:stretch>
        </p:blipFill>
        <p:spPr>
          <a:xfrm>
            <a:off x="0" y="73874"/>
            <a:ext cx="7232781" cy="3157597"/>
          </a:xfrm>
          <a:prstGeom prst="rect">
            <a:avLst/>
          </a:prstGeom>
        </p:spPr>
      </p:pic>
      <p:pic>
        <p:nvPicPr>
          <p:cNvPr id="12" name="Picture 11">
            <a:extLst>
              <a:ext uri="{FF2B5EF4-FFF2-40B4-BE49-F238E27FC236}">
                <a16:creationId xmlns:a16="http://schemas.microsoft.com/office/drawing/2014/main" id="{CB901FDB-3572-A266-7DEC-C7129B8B367B}"/>
              </a:ext>
            </a:extLst>
          </p:cNvPr>
          <p:cNvPicPr>
            <a:picLocks noChangeAspect="1"/>
          </p:cNvPicPr>
          <p:nvPr/>
        </p:nvPicPr>
        <p:blipFill>
          <a:blip r:embed="rId3"/>
          <a:stretch>
            <a:fillRect/>
          </a:stretch>
        </p:blipFill>
        <p:spPr>
          <a:xfrm>
            <a:off x="4691800" y="3293616"/>
            <a:ext cx="7328565" cy="3490510"/>
          </a:xfrm>
          <a:prstGeom prst="rect">
            <a:avLst/>
          </a:prstGeom>
        </p:spPr>
      </p:pic>
      <p:sp>
        <p:nvSpPr>
          <p:cNvPr id="13" name="Title 12">
            <a:extLst>
              <a:ext uri="{FF2B5EF4-FFF2-40B4-BE49-F238E27FC236}">
                <a16:creationId xmlns:a16="http://schemas.microsoft.com/office/drawing/2014/main" id="{F580DC0A-F5D7-6151-BD20-FFF729094706}"/>
              </a:ext>
            </a:extLst>
          </p:cNvPr>
          <p:cNvSpPr>
            <a:spLocks noGrp="1"/>
          </p:cNvSpPr>
          <p:nvPr>
            <p:ph type="title"/>
          </p:nvPr>
        </p:nvSpPr>
        <p:spPr>
          <a:xfrm>
            <a:off x="7395099" y="159798"/>
            <a:ext cx="4555476" cy="3071673"/>
          </a:xfrm>
        </p:spPr>
        <p:txBody>
          <a:bodyPr>
            <a:normAutofit/>
          </a:bodyPr>
          <a:lstStyle/>
          <a:p>
            <a:pPr algn="l"/>
            <a:br>
              <a:rPr lang="en-US" sz="1400" dirty="0"/>
            </a:br>
            <a:r>
              <a:rPr lang="en-US" sz="1400" b="0" dirty="0" err="1">
                <a:effectLst/>
              </a:rPr>
              <a:t>Astfel</a:t>
            </a:r>
            <a:r>
              <a:rPr lang="en-US" sz="1400" b="0" dirty="0">
                <a:effectLst/>
              </a:rPr>
              <a:t>, </a:t>
            </a:r>
            <a:r>
              <a:rPr lang="en-US" sz="1400" b="0" dirty="0" err="1">
                <a:effectLst/>
              </a:rPr>
              <a:t>prin</a:t>
            </a:r>
            <a:r>
              <a:rPr lang="en-US" sz="1400" b="0" dirty="0">
                <a:effectLst/>
              </a:rPr>
              <a:t> </a:t>
            </a:r>
            <a:r>
              <a:rPr lang="en-US" sz="1400" b="0" dirty="0" err="1">
                <a:effectLst/>
              </a:rPr>
              <a:t>utilizarea</a:t>
            </a:r>
            <a:r>
              <a:rPr lang="en-US" sz="1400" b="0" dirty="0">
                <a:effectLst/>
              </a:rPr>
              <a:t> Command Design Pattern, se </a:t>
            </a:r>
            <a:r>
              <a:rPr lang="en-US" sz="1400" b="0" dirty="0" err="1">
                <a:effectLst/>
              </a:rPr>
              <a:t>obține</a:t>
            </a:r>
            <a:r>
              <a:rPr lang="en-US" sz="1400" b="0" dirty="0">
                <a:effectLst/>
              </a:rPr>
              <a:t> o </a:t>
            </a:r>
            <a:r>
              <a:rPr lang="en-US" sz="1400" b="0" dirty="0" err="1">
                <a:effectLst/>
              </a:rPr>
              <a:t>separare</a:t>
            </a:r>
            <a:r>
              <a:rPr lang="en-US" sz="1400" b="0" dirty="0">
                <a:effectLst/>
              </a:rPr>
              <a:t> </a:t>
            </a:r>
            <a:r>
              <a:rPr lang="en-US" sz="1400" b="0" dirty="0" err="1">
                <a:effectLst/>
              </a:rPr>
              <a:t>clară</a:t>
            </a:r>
            <a:r>
              <a:rPr lang="en-US" sz="1400" b="0" dirty="0">
                <a:effectLst/>
              </a:rPr>
              <a:t> </a:t>
            </a:r>
            <a:r>
              <a:rPr lang="en-US" sz="1400" b="0" dirty="0" err="1">
                <a:effectLst/>
              </a:rPr>
              <a:t>între</a:t>
            </a:r>
            <a:r>
              <a:rPr lang="en-US" sz="1400" b="0" dirty="0">
                <a:effectLst/>
              </a:rPr>
              <a:t> </a:t>
            </a:r>
            <a:r>
              <a:rPr lang="en-US" sz="1400" b="0" dirty="0" err="1">
                <a:effectLst/>
              </a:rPr>
              <a:t>solicitarea</a:t>
            </a:r>
            <a:r>
              <a:rPr lang="en-US" sz="1400" b="0" dirty="0">
                <a:effectLst/>
              </a:rPr>
              <a:t> de </a:t>
            </a:r>
            <a:r>
              <a:rPr lang="en-US" sz="1400" b="0" dirty="0" err="1">
                <a:effectLst/>
              </a:rPr>
              <a:t>executare</a:t>
            </a:r>
            <a:r>
              <a:rPr lang="en-US" sz="1400" b="0" dirty="0">
                <a:effectLst/>
              </a:rPr>
              <a:t> a </a:t>
            </a:r>
            <a:r>
              <a:rPr lang="en-US" sz="1400" b="0" dirty="0" err="1">
                <a:effectLst/>
              </a:rPr>
              <a:t>unei</a:t>
            </a:r>
            <a:r>
              <a:rPr lang="en-US" sz="1400" b="0" dirty="0">
                <a:effectLst/>
              </a:rPr>
              <a:t> </a:t>
            </a:r>
            <a:r>
              <a:rPr lang="en-US" sz="1400" b="0" dirty="0" err="1">
                <a:effectLst/>
              </a:rPr>
              <a:t>acțiuni</a:t>
            </a:r>
            <a:r>
              <a:rPr lang="en-US" sz="1400" b="0" dirty="0">
                <a:effectLst/>
              </a:rPr>
              <a:t> </a:t>
            </a:r>
            <a:r>
              <a:rPr lang="en-US" sz="1400" b="0" dirty="0" err="1">
                <a:effectLst/>
              </a:rPr>
              <a:t>și</a:t>
            </a:r>
            <a:r>
              <a:rPr lang="en-US" sz="1400" b="0" dirty="0">
                <a:effectLst/>
              </a:rPr>
              <a:t> </a:t>
            </a:r>
            <a:r>
              <a:rPr lang="en-US" sz="1400" b="0" dirty="0" err="1">
                <a:effectLst/>
              </a:rPr>
              <a:t>implementarea</a:t>
            </a:r>
            <a:r>
              <a:rPr lang="en-US" sz="1400" b="0" dirty="0">
                <a:effectLst/>
              </a:rPr>
              <a:t> </a:t>
            </a:r>
            <a:r>
              <a:rPr lang="en-US" sz="1400" b="0" dirty="0" err="1">
                <a:effectLst/>
              </a:rPr>
              <a:t>efectivă</a:t>
            </a:r>
            <a:r>
              <a:rPr lang="en-US" sz="1400" b="0" dirty="0">
                <a:effectLst/>
              </a:rPr>
              <a:t> a </a:t>
            </a:r>
            <a:r>
              <a:rPr lang="en-US" sz="1400" b="0" dirty="0" err="1">
                <a:effectLst/>
              </a:rPr>
              <a:t>acelei</a:t>
            </a:r>
            <a:r>
              <a:rPr lang="en-US" sz="1400" b="0" dirty="0">
                <a:effectLst/>
              </a:rPr>
              <a:t> </a:t>
            </a:r>
            <a:r>
              <a:rPr lang="en-US" sz="1400" b="0" dirty="0" err="1">
                <a:effectLst/>
              </a:rPr>
              <a:t>acțiuni</a:t>
            </a:r>
            <a:r>
              <a:rPr lang="en-US" sz="1400" b="0" dirty="0">
                <a:effectLst/>
              </a:rPr>
              <a:t>. </a:t>
            </a:r>
            <a:r>
              <a:rPr lang="en-US" sz="1400" b="0" dirty="0" err="1">
                <a:effectLst/>
              </a:rPr>
              <a:t>Acest</a:t>
            </a:r>
            <a:r>
              <a:rPr lang="en-US" sz="1400" b="0" dirty="0">
                <a:effectLst/>
              </a:rPr>
              <a:t> pattern </a:t>
            </a:r>
            <a:r>
              <a:rPr lang="en-US" sz="1400" b="0" dirty="0" err="1">
                <a:effectLst/>
              </a:rPr>
              <a:t>facilitează</a:t>
            </a:r>
            <a:r>
              <a:rPr lang="en-US" sz="1400" b="0" dirty="0">
                <a:effectLst/>
              </a:rPr>
              <a:t> </a:t>
            </a:r>
            <a:r>
              <a:rPr lang="en-US" sz="1400" b="0" dirty="0" err="1">
                <a:effectLst/>
              </a:rPr>
              <a:t>extensibilitatea</a:t>
            </a:r>
            <a:r>
              <a:rPr lang="en-US" sz="1400" b="0" dirty="0">
                <a:effectLst/>
              </a:rPr>
              <a:t> </a:t>
            </a:r>
            <a:r>
              <a:rPr lang="en-US" sz="1400" b="0" dirty="0" err="1">
                <a:effectLst/>
              </a:rPr>
              <a:t>și</a:t>
            </a:r>
            <a:r>
              <a:rPr lang="en-US" sz="1400" b="0" dirty="0">
                <a:effectLst/>
              </a:rPr>
              <a:t> </a:t>
            </a:r>
            <a:r>
              <a:rPr lang="en-US" sz="1400" b="0" dirty="0" err="1">
                <a:effectLst/>
              </a:rPr>
              <a:t>flexibilitatea</a:t>
            </a:r>
            <a:r>
              <a:rPr lang="en-US" sz="1400" b="0" dirty="0">
                <a:effectLst/>
              </a:rPr>
              <a:t> </a:t>
            </a:r>
            <a:r>
              <a:rPr lang="en-US" sz="1400" b="0" dirty="0" err="1">
                <a:effectLst/>
              </a:rPr>
              <a:t>codului</a:t>
            </a:r>
            <a:r>
              <a:rPr lang="en-US" sz="1400" b="0" dirty="0">
                <a:effectLst/>
              </a:rPr>
              <a:t>, </a:t>
            </a:r>
            <a:r>
              <a:rPr lang="en-US" sz="1400" b="0" dirty="0" err="1">
                <a:effectLst/>
              </a:rPr>
              <a:t>permițând</a:t>
            </a:r>
            <a:r>
              <a:rPr lang="en-US" sz="1400" b="0" dirty="0">
                <a:effectLst/>
              </a:rPr>
              <a:t> </a:t>
            </a:r>
            <a:r>
              <a:rPr lang="en-US" sz="1400" b="0" dirty="0" err="1">
                <a:effectLst/>
              </a:rPr>
              <a:t>adăugarea</a:t>
            </a:r>
            <a:r>
              <a:rPr lang="en-US" sz="1400" b="0" dirty="0">
                <a:effectLst/>
              </a:rPr>
              <a:t> </a:t>
            </a:r>
            <a:r>
              <a:rPr lang="en-US" sz="1400" b="0" dirty="0" err="1">
                <a:effectLst/>
              </a:rPr>
              <a:t>ușoară</a:t>
            </a:r>
            <a:r>
              <a:rPr lang="en-US" sz="1400" b="0" dirty="0">
                <a:effectLst/>
              </a:rPr>
              <a:t> a </a:t>
            </a:r>
            <a:r>
              <a:rPr lang="en-US" sz="1400" b="0" dirty="0" err="1">
                <a:effectLst/>
              </a:rPr>
              <a:t>unor</a:t>
            </a:r>
            <a:r>
              <a:rPr lang="en-US" sz="1400" b="0" dirty="0">
                <a:effectLst/>
              </a:rPr>
              <a:t> </a:t>
            </a:r>
            <a:r>
              <a:rPr lang="en-US" sz="1400" b="0" dirty="0" err="1">
                <a:effectLst/>
              </a:rPr>
              <a:t>noi</a:t>
            </a:r>
            <a:r>
              <a:rPr lang="en-US" sz="1400" b="0" dirty="0">
                <a:effectLst/>
              </a:rPr>
              <a:t> </a:t>
            </a:r>
            <a:r>
              <a:rPr lang="en-US" sz="1400" b="0" dirty="0" err="1">
                <a:effectLst/>
              </a:rPr>
              <a:t>comenzi</a:t>
            </a:r>
            <a:r>
              <a:rPr lang="en-US" sz="1400" b="0" dirty="0">
                <a:effectLst/>
              </a:rPr>
              <a:t> </a:t>
            </a:r>
            <a:r>
              <a:rPr lang="en-US" sz="1400" b="0" dirty="0" err="1">
                <a:effectLst/>
              </a:rPr>
              <a:t>fără</a:t>
            </a:r>
            <a:r>
              <a:rPr lang="en-US" sz="1400" b="0" dirty="0">
                <a:effectLst/>
              </a:rPr>
              <a:t> a </a:t>
            </a:r>
            <a:r>
              <a:rPr lang="en-US" sz="1400" b="0" dirty="0" err="1">
                <a:effectLst/>
              </a:rPr>
              <a:t>modifica</a:t>
            </a:r>
            <a:r>
              <a:rPr lang="en-US" sz="1400" b="0" dirty="0">
                <a:effectLst/>
              </a:rPr>
              <a:t> </a:t>
            </a:r>
            <a:r>
              <a:rPr lang="en-US" sz="1400" b="0" dirty="0" err="1">
                <a:effectLst/>
              </a:rPr>
              <a:t>structura</a:t>
            </a:r>
            <a:r>
              <a:rPr lang="en-US" sz="1400" b="0" dirty="0">
                <a:effectLst/>
              </a:rPr>
              <a:t> </a:t>
            </a:r>
            <a:r>
              <a:rPr lang="en-US" sz="1400" b="0" dirty="0" err="1">
                <a:effectLst/>
              </a:rPr>
              <a:t>existentă</a:t>
            </a:r>
            <a:r>
              <a:rPr lang="en-US" sz="1400" b="0" dirty="0">
                <a:effectLst/>
              </a:rPr>
              <a:t> a </a:t>
            </a:r>
            <a:r>
              <a:rPr lang="en-US" sz="1400" b="0" dirty="0" err="1">
                <a:effectLst/>
              </a:rPr>
              <a:t>codului</a:t>
            </a:r>
            <a:r>
              <a:rPr lang="en-US" sz="1400" b="0" dirty="0">
                <a:effectLst/>
              </a:rPr>
              <a:t>.</a:t>
            </a:r>
            <a:endParaRPr lang="ru-RU" sz="1400" b="0" dirty="0">
              <a:effectLst/>
            </a:endParaRPr>
          </a:p>
        </p:txBody>
      </p:sp>
    </p:spTree>
    <p:extLst>
      <p:ext uri="{BB962C8B-B14F-4D97-AF65-F5344CB8AC3E}">
        <p14:creationId xmlns:p14="http://schemas.microsoft.com/office/powerpoint/2010/main" val="330886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174870" y="6070208"/>
            <a:ext cx="3166252" cy="374077"/>
          </a:xfrm>
          <a:prstGeom prst="rect">
            <a:avLst/>
          </a:prstGeom>
        </p:spPr>
        <p:txBody>
          <a:bodyPr wrap="none">
            <a:spAutoFit/>
          </a:bodyPr>
          <a:lstStyle/>
          <a:p>
            <a:pPr algn="ctr">
              <a:lnSpc>
                <a:spcPct val="107000"/>
              </a:lnSpc>
              <a:spcAft>
                <a:spcPts val="800"/>
              </a:spcAft>
            </a:pPr>
            <a:r>
              <a:rPr lang="ro-MD" dirty="0">
                <a:latin typeface="Times New Roman" panose="02020603050405020304" pitchFamily="18" charset="0"/>
                <a:ea typeface="Calibri" panose="020F0502020204030204" pitchFamily="34" charset="0"/>
                <a:cs typeface="Times New Roman" panose="02020603050405020304" pitchFamily="18" charset="0"/>
              </a:rPr>
              <a:t>Figura 1.</a:t>
            </a:r>
            <a:r>
              <a:rPr lang="en-US" dirty="0">
                <a:latin typeface="Times New Roman" panose="02020603050405020304" pitchFamily="18" charset="0"/>
                <a:ea typeface="Calibri" panose="020F0502020204030204" pitchFamily="34" charset="0"/>
                <a:cs typeface="Times New Roman" panose="02020603050405020304" pitchFamily="18" charset="0"/>
              </a:rPr>
              <a:t>3</a:t>
            </a:r>
            <a:r>
              <a:rPr lang="ro-MD" dirty="0">
                <a:latin typeface="Times New Roman" panose="02020603050405020304" pitchFamily="18" charset="0"/>
                <a:ea typeface="Calibri" panose="020F0502020204030204" pitchFamily="34" charset="0"/>
                <a:cs typeface="Times New Roman" panose="02020603050405020304" pitchFamily="18" charset="0"/>
              </a:rPr>
              <a:t> – Diagrama </a:t>
            </a:r>
            <a:r>
              <a:rPr lang="ru-RU" sz="1800" b="1" kern="0" dirty="0">
                <a:effectLst/>
                <a:latin typeface="Times New Roman" panose="02020603050405020304" pitchFamily="18" charset="0"/>
                <a:ea typeface="Calibri" panose="020F0502020204030204" pitchFamily="34" charset="0"/>
              </a:rPr>
              <a:t>Strategy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5D4D817-16C6-9E84-6BDC-54B8753088BA}"/>
              </a:ext>
            </a:extLst>
          </p:cNvPr>
          <p:cNvPicPr>
            <a:picLocks noChangeAspect="1"/>
          </p:cNvPicPr>
          <p:nvPr/>
        </p:nvPicPr>
        <p:blipFill>
          <a:blip r:embed="rId2"/>
          <a:stretch>
            <a:fillRect/>
          </a:stretch>
        </p:blipFill>
        <p:spPr>
          <a:xfrm>
            <a:off x="276387" y="137837"/>
            <a:ext cx="4963218" cy="5925377"/>
          </a:xfrm>
          <a:prstGeom prst="rect">
            <a:avLst/>
          </a:prstGeom>
        </p:spPr>
      </p:pic>
      <p:sp>
        <p:nvSpPr>
          <p:cNvPr id="9" name="Title 8">
            <a:extLst>
              <a:ext uri="{FF2B5EF4-FFF2-40B4-BE49-F238E27FC236}">
                <a16:creationId xmlns:a16="http://schemas.microsoft.com/office/drawing/2014/main" id="{81806AAF-1AFD-DA33-F7A8-DA2BE7B50CEA}"/>
              </a:ext>
            </a:extLst>
          </p:cNvPr>
          <p:cNvSpPr>
            <a:spLocks noGrp="1"/>
          </p:cNvSpPr>
          <p:nvPr>
            <p:ph type="title"/>
          </p:nvPr>
        </p:nvSpPr>
        <p:spPr>
          <a:xfrm>
            <a:off x="5344356" y="185479"/>
            <a:ext cx="6660539" cy="5884729"/>
          </a:xfrm>
        </p:spPr>
        <p:txBody>
          <a:bodyPr>
            <a:normAutofit/>
          </a:bodyPr>
          <a:lstStyle/>
          <a:p>
            <a:pPr marL="0" marR="0" algn="l">
              <a:lnSpc>
                <a:spcPct val="105000"/>
              </a:lnSpc>
              <a:spcBef>
                <a:spcPts val="0"/>
              </a:spcBef>
              <a:spcAft>
                <a:spcPts val="800"/>
              </a:spcAft>
            </a:pPr>
            <a:r>
              <a:rPr lang="ro-MD" sz="1600" b="0" dirty="0">
                <a:effectLst/>
                <a:latin typeface="Times New Roman" panose="02020603050405020304" pitchFamily="18" charset="0"/>
                <a:ea typeface="Calibri" panose="020F0502020204030204" pitchFamily="34" charset="0"/>
                <a:cs typeface="Times New Roman" panose="02020603050405020304" pitchFamily="18" charset="0"/>
              </a:rPr>
              <a:t>Această diagramă permite definirea mai multor strategii de conversie, fiecare cu propriul lor comportament specific. Clasa ConversieCommand utilizează obiectele de strategie pentru a efectua conversiile, selectând strategia adecvată în funcție de opțiunea selectată de utilizator.</a:t>
            </a:r>
            <a:br>
              <a:rPr lang="ro-MD" sz="1600" b="0" dirty="0">
                <a:effectLst/>
                <a:latin typeface="Times New Roman" panose="02020603050405020304" pitchFamily="18" charset="0"/>
                <a:ea typeface="Calibri" panose="020F0502020204030204" pitchFamily="34" charset="0"/>
                <a:cs typeface="Times New Roman" panose="02020603050405020304" pitchFamily="18" charset="0"/>
              </a:rPr>
            </a:br>
            <a:br>
              <a:rPr lang="ro-MD" sz="1600" b="0" dirty="0">
                <a:effectLst/>
                <a:latin typeface="Times New Roman" panose="02020603050405020304" pitchFamily="18" charset="0"/>
                <a:ea typeface="Calibri" panose="020F0502020204030204" pitchFamily="34" charset="0"/>
                <a:cs typeface="Times New Roman" panose="02020603050405020304" pitchFamily="18" charset="0"/>
              </a:rPr>
            </a:br>
            <a:r>
              <a:rPr lang="ro-MD" sz="1600" b="0" dirty="0">
                <a:effectLst/>
                <a:latin typeface="Times New Roman" panose="02020603050405020304" pitchFamily="18" charset="0"/>
                <a:ea typeface="Calibri" panose="020F0502020204030204" pitchFamily="34" charset="0"/>
                <a:cs typeface="Times New Roman" panose="02020603050405020304" pitchFamily="18" charset="0"/>
              </a:rPr>
              <a:t>Astfel, prin intermediul pattern-ului Strategy, putem schimba comportamentul de conversie în timpul rulării programului fără a modifica codul existent, oferind o flexibilitate sporită în gestionarea și extinderea conversiilor.</a:t>
            </a:r>
            <a:endParaRPr lang="ru-RU" dirty="0"/>
          </a:p>
        </p:txBody>
      </p:sp>
    </p:spTree>
    <p:extLst>
      <p:ext uri="{BB962C8B-B14F-4D97-AF65-F5344CB8AC3E}">
        <p14:creationId xmlns:p14="http://schemas.microsoft.com/office/powerpoint/2010/main" val="227186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2EFD1C-B653-BF6E-D8C4-BB339678B775}"/>
              </a:ext>
            </a:extLst>
          </p:cNvPr>
          <p:cNvPicPr>
            <a:picLocks noChangeAspect="1"/>
          </p:cNvPicPr>
          <p:nvPr/>
        </p:nvPicPr>
        <p:blipFill>
          <a:blip r:embed="rId2"/>
          <a:stretch>
            <a:fillRect/>
          </a:stretch>
        </p:blipFill>
        <p:spPr>
          <a:xfrm>
            <a:off x="182351" y="80933"/>
            <a:ext cx="5009245" cy="6667130"/>
          </a:xfrm>
          <a:prstGeom prst="rect">
            <a:avLst/>
          </a:prstGeom>
        </p:spPr>
      </p:pic>
      <p:pic>
        <p:nvPicPr>
          <p:cNvPr id="7" name="Picture 6">
            <a:extLst>
              <a:ext uri="{FF2B5EF4-FFF2-40B4-BE49-F238E27FC236}">
                <a16:creationId xmlns:a16="http://schemas.microsoft.com/office/drawing/2014/main" id="{BA354B72-2FFD-B37E-B188-C506D40635E3}"/>
              </a:ext>
            </a:extLst>
          </p:cNvPr>
          <p:cNvPicPr>
            <a:picLocks noChangeAspect="1"/>
          </p:cNvPicPr>
          <p:nvPr/>
        </p:nvPicPr>
        <p:blipFill>
          <a:blip r:embed="rId3"/>
          <a:stretch>
            <a:fillRect/>
          </a:stretch>
        </p:blipFill>
        <p:spPr>
          <a:xfrm>
            <a:off x="5654755" y="191810"/>
            <a:ext cx="5268060" cy="1876687"/>
          </a:xfrm>
          <a:prstGeom prst="rect">
            <a:avLst/>
          </a:prstGeom>
        </p:spPr>
      </p:pic>
      <p:sp>
        <p:nvSpPr>
          <p:cNvPr id="8" name="Title 7">
            <a:extLst>
              <a:ext uri="{FF2B5EF4-FFF2-40B4-BE49-F238E27FC236}">
                <a16:creationId xmlns:a16="http://schemas.microsoft.com/office/drawing/2014/main" id="{88A6CA40-D730-A315-D291-666D851856F5}"/>
              </a:ext>
            </a:extLst>
          </p:cNvPr>
          <p:cNvSpPr>
            <a:spLocks noGrp="1"/>
          </p:cNvSpPr>
          <p:nvPr>
            <p:ph type="title"/>
          </p:nvPr>
        </p:nvSpPr>
        <p:spPr>
          <a:xfrm>
            <a:off x="5317119" y="2068497"/>
            <a:ext cx="6605592" cy="4679566"/>
          </a:xfrm>
        </p:spPr>
        <p:txBody>
          <a:bodyPr>
            <a:normAutofit/>
          </a:bodyPr>
          <a:lstStyle/>
          <a:p>
            <a:pPr algn="l"/>
            <a:br>
              <a:rPr lang="en-US" sz="1400" dirty="0"/>
            </a:br>
            <a:r>
              <a:rPr lang="en-US" sz="1400" dirty="0"/>
              <a:t>Strategy Design Pattern </a:t>
            </a:r>
            <a:r>
              <a:rPr lang="en-US" sz="1400" dirty="0" err="1"/>
              <a:t>permite</a:t>
            </a:r>
            <a:r>
              <a:rPr lang="en-US" sz="1400" dirty="0"/>
              <a:t> </a:t>
            </a:r>
            <a:r>
              <a:rPr lang="en-US" sz="1400" dirty="0" err="1"/>
              <a:t>definirea</a:t>
            </a:r>
            <a:r>
              <a:rPr lang="en-US" sz="1400" dirty="0"/>
              <a:t> </a:t>
            </a:r>
            <a:r>
              <a:rPr lang="en-US" sz="1400" dirty="0" err="1"/>
              <a:t>mai</a:t>
            </a:r>
            <a:r>
              <a:rPr lang="en-US" sz="1400" dirty="0"/>
              <a:t> </a:t>
            </a:r>
            <a:r>
              <a:rPr lang="en-US" sz="1400" dirty="0" err="1"/>
              <a:t>multor</a:t>
            </a:r>
            <a:r>
              <a:rPr lang="en-US" sz="1400" dirty="0"/>
              <a:t> </a:t>
            </a:r>
            <a:r>
              <a:rPr lang="en-US" sz="1400" dirty="0" err="1"/>
              <a:t>algoritmi</a:t>
            </a:r>
            <a:r>
              <a:rPr lang="en-US" sz="1400" dirty="0"/>
              <a:t> </a:t>
            </a:r>
            <a:r>
              <a:rPr lang="en-US" sz="1400" dirty="0" err="1"/>
              <a:t>interșanjabili</a:t>
            </a:r>
            <a:r>
              <a:rPr lang="en-US" sz="1400" dirty="0"/>
              <a:t> </a:t>
            </a:r>
            <a:r>
              <a:rPr lang="en-US" sz="1400" dirty="0" err="1"/>
              <a:t>pentru</a:t>
            </a:r>
            <a:r>
              <a:rPr lang="en-US" sz="1400" dirty="0"/>
              <a:t> a </a:t>
            </a:r>
            <a:r>
              <a:rPr lang="en-US" sz="1400" dirty="0" err="1"/>
              <a:t>efectua</a:t>
            </a:r>
            <a:r>
              <a:rPr lang="en-US" sz="1400" dirty="0"/>
              <a:t> </a:t>
            </a:r>
            <a:r>
              <a:rPr lang="en-US" sz="1400" dirty="0" err="1"/>
              <a:t>aceeași</a:t>
            </a:r>
            <a:r>
              <a:rPr lang="en-US" sz="1400" dirty="0"/>
              <a:t> </a:t>
            </a:r>
            <a:r>
              <a:rPr lang="en-US" sz="1400" dirty="0" err="1"/>
              <a:t>acțiune</a:t>
            </a:r>
            <a:r>
              <a:rPr lang="en-US" sz="1400" dirty="0"/>
              <a:t>. </a:t>
            </a:r>
            <a:r>
              <a:rPr lang="en-US" sz="1400" dirty="0" err="1"/>
              <a:t>În</a:t>
            </a:r>
            <a:r>
              <a:rPr lang="en-US" sz="1400" dirty="0"/>
              <a:t> cod, </a:t>
            </a:r>
            <a:r>
              <a:rPr lang="en-US" sz="1400" dirty="0" err="1"/>
              <a:t>acesta</a:t>
            </a:r>
            <a:r>
              <a:rPr lang="en-US" sz="1400" dirty="0"/>
              <a:t> </a:t>
            </a:r>
            <a:r>
              <a:rPr lang="en-US" sz="1400" dirty="0" err="1"/>
              <a:t>este</a:t>
            </a:r>
            <a:r>
              <a:rPr lang="en-US" sz="1400" dirty="0"/>
              <a:t> </a:t>
            </a:r>
            <a:r>
              <a:rPr lang="en-US" sz="1400" dirty="0" err="1"/>
              <a:t>implementat</a:t>
            </a:r>
            <a:r>
              <a:rPr lang="en-US" sz="1400" dirty="0"/>
              <a:t> </a:t>
            </a:r>
            <a:r>
              <a:rPr lang="en-US" sz="1400" dirty="0" err="1"/>
              <a:t>prin</a:t>
            </a:r>
            <a:r>
              <a:rPr lang="en-US" sz="1400" dirty="0"/>
              <a:t> </a:t>
            </a:r>
            <a:r>
              <a:rPr lang="en-US" sz="1400" dirty="0" err="1"/>
              <a:t>intermediul</a:t>
            </a:r>
            <a:r>
              <a:rPr lang="en-US" sz="1400" dirty="0"/>
              <a:t> </a:t>
            </a:r>
            <a:r>
              <a:rPr lang="en-US" sz="1400" dirty="0" err="1"/>
              <a:t>clasei</a:t>
            </a:r>
            <a:r>
              <a:rPr lang="en-US" sz="1400" dirty="0"/>
              <a:t> de </a:t>
            </a:r>
            <a:r>
              <a:rPr lang="en-US" sz="1400" dirty="0" err="1"/>
              <a:t>bază</a:t>
            </a:r>
            <a:r>
              <a:rPr lang="en-US" sz="1400" dirty="0"/>
              <a:t> </a:t>
            </a:r>
            <a:r>
              <a:rPr lang="en-US" sz="1400" dirty="0" err="1"/>
              <a:t>ConversieStrategy</a:t>
            </a:r>
            <a:r>
              <a:rPr lang="en-US" sz="1400" dirty="0"/>
              <a:t> </a:t>
            </a:r>
            <a:r>
              <a:rPr lang="en-US" sz="1400" dirty="0" err="1"/>
              <a:t>și</a:t>
            </a:r>
            <a:r>
              <a:rPr lang="en-US" sz="1400" dirty="0"/>
              <a:t> </a:t>
            </a:r>
            <a:r>
              <a:rPr lang="en-US" sz="1400" dirty="0" err="1"/>
              <a:t>claselor</a:t>
            </a:r>
            <a:r>
              <a:rPr lang="en-US" sz="1400" dirty="0"/>
              <a:t> derivate care </a:t>
            </a:r>
            <a:r>
              <a:rPr lang="en-US" sz="1400" dirty="0" err="1"/>
              <a:t>reprezintă</a:t>
            </a:r>
            <a:r>
              <a:rPr lang="en-US" sz="1400" dirty="0"/>
              <a:t> </a:t>
            </a:r>
            <a:r>
              <a:rPr lang="en-US" sz="1400" dirty="0" err="1"/>
              <a:t>diferite</a:t>
            </a:r>
            <a:r>
              <a:rPr lang="en-US" sz="1400" dirty="0"/>
              <a:t> </a:t>
            </a:r>
            <a:r>
              <a:rPr lang="en-US" sz="1400" dirty="0" err="1"/>
              <a:t>strategii</a:t>
            </a:r>
            <a:r>
              <a:rPr lang="en-US" sz="1400" dirty="0"/>
              <a:t> de </a:t>
            </a:r>
            <a:r>
              <a:rPr lang="en-US" sz="1400" dirty="0" err="1"/>
              <a:t>conversie</a:t>
            </a:r>
            <a:r>
              <a:rPr lang="en-US" sz="1400" dirty="0"/>
              <a:t>. </a:t>
            </a:r>
            <a:r>
              <a:rPr lang="en-US" sz="1400" dirty="0" err="1"/>
              <a:t>Utilizând</a:t>
            </a:r>
            <a:r>
              <a:rPr lang="en-US" sz="1400" dirty="0"/>
              <a:t> </a:t>
            </a:r>
            <a:r>
              <a:rPr lang="en-US" sz="1400" dirty="0" err="1"/>
              <a:t>acest</a:t>
            </a:r>
            <a:r>
              <a:rPr lang="en-US" sz="1400" dirty="0"/>
              <a:t> pattern, se </a:t>
            </a:r>
            <a:r>
              <a:rPr lang="en-US" sz="1400" dirty="0" err="1"/>
              <a:t>poate</a:t>
            </a:r>
            <a:r>
              <a:rPr lang="en-US" sz="1400" dirty="0"/>
              <a:t> selecta </a:t>
            </a:r>
            <a:r>
              <a:rPr lang="en-US" sz="1400" dirty="0" err="1"/>
              <a:t>și</a:t>
            </a:r>
            <a:r>
              <a:rPr lang="en-US" sz="1400" dirty="0"/>
              <a:t> </a:t>
            </a:r>
            <a:r>
              <a:rPr lang="en-US" sz="1400" dirty="0" err="1"/>
              <a:t>utiliza</a:t>
            </a:r>
            <a:r>
              <a:rPr lang="en-US" sz="1400" dirty="0"/>
              <a:t> </a:t>
            </a:r>
            <a:r>
              <a:rPr lang="en-US" sz="1400" dirty="0" err="1"/>
              <a:t>în</a:t>
            </a:r>
            <a:r>
              <a:rPr lang="en-US" sz="1400" dirty="0"/>
              <a:t> </a:t>
            </a:r>
            <a:r>
              <a:rPr lang="en-US" sz="1400" dirty="0" err="1"/>
              <a:t>timpul</a:t>
            </a:r>
            <a:r>
              <a:rPr lang="en-US" sz="1400" dirty="0"/>
              <a:t> </a:t>
            </a:r>
            <a:r>
              <a:rPr lang="en-US" sz="1400" dirty="0" err="1"/>
              <a:t>rulării</a:t>
            </a:r>
            <a:r>
              <a:rPr lang="en-US" sz="1400" dirty="0"/>
              <a:t> </a:t>
            </a:r>
            <a:r>
              <a:rPr lang="en-US" sz="1400" dirty="0" err="1"/>
              <a:t>strategia</a:t>
            </a:r>
            <a:r>
              <a:rPr lang="en-US" sz="1400" dirty="0"/>
              <a:t> </a:t>
            </a:r>
            <a:r>
              <a:rPr lang="en-US" sz="1400" dirty="0" err="1"/>
              <a:t>potrivită</a:t>
            </a:r>
            <a:r>
              <a:rPr lang="en-US" sz="1400" dirty="0"/>
              <a:t> </a:t>
            </a:r>
            <a:r>
              <a:rPr lang="en-US" sz="1400" dirty="0" err="1"/>
              <a:t>pentru</a:t>
            </a:r>
            <a:r>
              <a:rPr lang="en-US" sz="1400" dirty="0"/>
              <a:t> a </a:t>
            </a:r>
            <a:r>
              <a:rPr lang="en-US" sz="1400" dirty="0" err="1"/>
              <a:t>efectua</a:t>
            </a:r>
            <a:r>
              <a:rPr lang="en-US" sz="1400" dirty="0"/>
              <a:t> </a:t>
            </a:r>
            <a:r>
              <a:rPr lang="en-US" sz="1400" dirty="0" err="1"/>
              <a:t>conversia</a:t>
            </a:r>
            <a:r>
              <a:rPr lang="en-US" sz="1400" dirty="0"/>
              <a:t> </a:t>
            </a:r>
            <a:r>
              <a:rPr lang="en-US" sz="1400" dirty="0" err="1"/>
              <a:t>dorită</a:t>
            </a:r>
            <a:r>
              <a:rPr lang="en-US" sz="1400" dirty="0"/>
              <a:t>, </a:t>
            </a:r>
            <a:r>
              <a:rPr lang="en-US" sz="1400" dirty="0" err="1"/>
              <a:t>asigurând</a:t>
            </a:r>
            <a:r>
              <a:rPr lang="en-US" sz="1400" dirty="0"/>
              <a:t> o </a:t>
            </a:r>
            <a:r>
              <a:rPr lang="en-US" sz="1400" dirty="0" err="1"/>
              <a:t>separare</a:t>
            </a:r>
            <a:r>
              <a:rPr lang="en-US" sz="1400" dirty="0"/>
              <a:t> </a:t>
            </a:r>
            <a:r>
              <a:rPr lang="en-US" sz="1400" dirty="0" err="1"/>
              <a:t>clară</a:t>
            </a:r>
            <a:r>
              <a:rPr lang="en-US" sz="1400" dirty="0"/>
              <a:t> </a:t>
            </a:r>
            <a:r>
              <a:rPr lang="en-US" sz="1400" dirty="0" err="1"/>
              <a:t>între</a:t>
            </a:r>
            <a:r>
              <a:rPr lang="en-US" sz="1400" dirty="0"/>
              <a:t> </a:t>
            </a:r>
            <a:r>
              <a:rPr lang="en-US" sz="1400" dirty="0" err="1"/>
              <a:t>algoritm</a:t>
            </a:r>
            <a:r>
              <a:rPr lang="en-US" sz="1400" dirty="0"/>
              <a:t> </a:t>
            </a:r>
            <a:r>
              <a:rPr lang="en-US" sz="1400" dirty="0" err="1"/>
              <a:t>și</a:t>
            </a:r>
            <a:r>
              <a:rPr lang="en-US" sz="1400" dirty="0"/>
              <a:t> </a:t>
            </a:r>
            <a:r>
              <a:rPr lang="en-US" sz="1400" dirty="0" err="1"/>
              <a:t>obiectul</a:t>
            </a:r>
            <a:r>
              <a:rPr lang="en-US" sz="1400" dirty="0"/>
              <a:t> care </a:t>
            </a:r>
            <a:r>
              <a:rPr lang="en-US" sz="1400" dirty="0" err="1"/>
              <a:t>îl</a:t>
            </a:r>
            <a:r>
              <a:rPr lang="en-US" sz="1400" dirty="0"/>
              <a:t> </a:t>
            </a:r>
            <a:r>
              <a:rPr lang="en-US" sz="1400" dirty="0" err="1"/>
              <a:t>utilizează</a:t>
            </a:r>
            <a:r>
              <a:rPr lang="en-US" sz="1400" dirty="0"/>
              <a:t>. </a:t>
            </a:r>
            <a:r>
              <a:rPr lang="en-US" sz="1400" dirty="0" err="1"/>
              <a:t>Acest</a:t>
            </a:r>
            <a:r>
              <a:rPr lang="en-US" sz="1400" dirty="0"/>
              <a:t> </a:t>
            </a:r>
            <a:r>
              <a:rPr lang="en-US" sz="1400" dirty="0" err="1"/>
              <a:t>lucru</a:t>
            </a:r>
            <a:r>
              <a:rPr lang="en-US" sz="1400" dirty="0"/>
              <a:t> </a:t>
            </a:r>
            <a:r>
              <a:rPr lang="en-US" sz="1400" dirty="0" err="1"/>
              <a:t>aduce</a:t>
            </a:r>
            <a:r>
              <a:rPr lang="en-US" sz="1400" dirty="0"/>
              <a:t> </a:t>
            </a:r>
            <a:r>
              <a:rPr lang="en-US" sz="1400" dirty="0" err="1"/>
              <a:t>flexibilitate</a:t>
            </a:r>
            <a:r>
              <a:rPr lang="en-US" sz="1400" dirty="0"/>
              <a:t>, </a:t>
            </a:r>
            <a:r>
              <a:rPr lang="en-US" sz="1400" dirty="0" err="1"/>
              <a:t>modularitate</a:t>
            </a:r>
            <a:r>
              <a:rPr lang="en-US" sz="1400" dirty="0"/>
              <a:t> </a:t>
            </a:r>
            <a:r>
              <a:rPr lang="en-US" sz="1400" dirty="0" err="1"/>
              <a:t>și</a:t>
            </a:r>
            <a:r>
              <a:rPr lang="en-US" sz="1400" dirty="0"/>
              <a:t> </a:t>
            </a:r>
            <a:r>
              <a:rPr lang="en-US" sz="1400" dirty="0" err="1"/>
              <a:t>extensibilitate</a:t>
            </a:r>
            <a:r>
              <a:rPr lang="en-US" sz="1400" dirty="0"/>
              <a:t> </a:t>
            </a:r>
            <a:r>
              <a:rPr lang="en-US" sz="1400" dirty="0" err="1"/>
              <a:t>în</a:t>
            </a:r>
            <a:r>
              <a:rPr lang="en-US" sz="1400" dirty="0"/>
              <a:t> cod.</a:t>
            </a:r>
            <a:endParaRPr lang="ru-RU" sz="1400" dirty="0"/>
          </a:p>
        </p:txBody>
      </p:sp>
    </p:spTree>
    <p:extLst>
      <p:ext uri="{BB962C8B-B14F-4D97-AF65-F5344CB8AC3E}">
        <p14:creationId xmlns:p14="http://schemas.microsoft.com/office/powerpoint/2010/main" val="3936163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Дамаск</Template>
  <TotalTime>456</TotalTime>
  <Words>1251</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Rockwell</vt:lpstr>
      <vt:lpstr>Times New Roman</vt:lpstr>
      <vt:lpstr>Damask</vt:lpstr>
      <vt:lpstr>PROIECT DE AN LA TMPS</vt:lpstr>
      <vt:lpstr>Modele de design</vt:lpstr>
      <vt:lpstr>Diagrame UML</vt:lpstr>
      <vt:lpstr>PowerPoint Presentation</vt:lpstr>
      <vt:lpstr>În acest segment de cod, ConversieSubject acționează ca subiectul, în timp ce ConsoleOutput acționează ca observator. Observatorul este atașat subiectului prin apelul metodei attach(). Ulterior, în interiorul blocurilor if-else, se efectuează diverse operații de conversie, iar rezultatul este trimis subiectului prin apelul metodei notify(). Astfel, subiectul notifică observatorul despre schimbările survenite și observatorul va afișa rezultatul prin apelul metodei update().  Prin utilizarea Observer Design Pattern, orice modificare sau actualizare în subiect va fi comunicată automat observatorului, fără ca acestea să fie cuplate direct. Astfel, obținem o separare clară a responsabilităților, în care subiectul gestionează starea și notificările, iar observatorul reacționează la aceste notificări, asigurând astfel o arhitectură modulară și extensibilă a aplicației.</vt:lpstr>
      <vt:lpstr>PowerPoint Presentation</vt:lpstr>
      <vt:lpstr> Astfel, prin utilizarea Command Design Pattern, se obține o separare clară între solicitarea de executare a unei acțiuni și implementarea efectivă a acelei acțiuni. Acest pattern facilitează extensibilitatea și flexibilitatea codului, permițând adăugarea ușoară a unor noi comenzi fără a modifica structura existentă a codului.</vt:lpstr>
      <vt:lpstr>Această diagramă permite definirea mai multor strategii de conversie, fiecare cu propriul lor comportament specific. Clasa ConversieCommand utilizează obiectele de strategie pentru a efectua conversiile, selectând strategia adecvată în funcție de opțiunea selectată de utilizator.  Astfel, prin intermediul pattern-ului Strategy, putem schimba comportamentul de conversie în timpul rulării programului fără a modifica codul existent, oferind o flexibilitate sporită în gestionarea și extinderea conversiilor.</vt:lpstr>
      <vt:lpstr> Strategy Design Pattern permite definirea mai multor algoritmi interșanjabili pentru a efectua aceeași acțiune. În cod, acesta este implementat prin intermediul clasei de bază ConversieStrategy și claselor derivate care reprezintă diferite strategii de conversie. Utilizând acest pattern, se poate selecta și utiliza în timpul rulării strategia potrivită pentru a efectua conversia dorită, asigurând o separare clară între algoritm și obiectul care îl utilizează. Acest lucru aduce flexibilitate, modularitate și extensibilitate în cod.</vt:lpstr>
      <vt:lpstr> Clasa "Mediator" definește o interfață comună pentru comunicarea între obiectele "Component" și reține o referință către obiectul "Command" care va fi executat. Clasele concrete "ConcreteMediator" și "ConcreteComponent" implementează interfața "Mediator" și "Component" respectiv.       Relația dintre "Mediator" și "Component" este una de agregare, unde obiectul "Mediator" deține o referință către obiectele "Component" și le coordonează interacțiunea. Există o dependență între "Mediator" și "Command", unde "Mediator" utilizează un obiect "Command" pentru a executa acțiunile specifice.   Această abordare permite decuplarea obiectelor "Component" și le oferă un mod de comunicare indirectă prin intermediul "Mediatorului", eliminând dependențele directe între ele. </vt:lpstr>
      <vt:lpstr>PowerPoint Presentation</vt:lpstr>
      <vt:lpstr>Mediator Design Pattern: Definește un obiect mediator care coordonează comunicarea între obiecte și promovează cuplarea slabă. În cod, acest pattern este folosit pentru a gestiona execuția comenzilor prin intermediul clasei Mediator. Clasa Mediator primește o comandă și o execută, intermediind comunicarea între diferitele părți implicate. deoarece acestea interacționează doar prin intermediul mediatorului, fără a cunoaște detaliile specifice ale celorlalte obiecte. Acest pattern facilitează comunicarea și coordonarea între obiecte, sporind astfel flexibilitatea și extensibilitatea sistemului.</vt:lpstr>
      <vt:lpstr>Executia aplicatiei :</vt:lpstr>
      <vt:lpstr>concluzie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Dumitru</dc:creator>
  <cp:lastModifiedBy>Nichita Ciumac</cp:lastModifiedBy>
  <cp:revision>32</cp:revision>
  <dcterms:created xsi:type="dcterms:W3CDTF">2023-06-06T09:02:43Z</dcterms:created>
  <dcterms:modified xsi:type="dcterms:W3CDTF">2023-06-07T22:01:27Z</dcterms:modified>
</cp:coreProperties>
</file>