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F684AF-BBA2-4831-B51F-EFE81509DE73}">
          <p14:sldIdLst>
            <p14:sldId id="256"/>
            <p14:sldId id="257"/>
            <p14:sldId id="259"/>
            <p14:sldId id="263"/>
            <p14:sldId id="260"/>
            <p14:sldId id="261"/>
            <p14:sldId id="262"/>
            <p14:sldId id="264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8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FF9EA-149A-470D-A574-C1C68E131C6C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89B01-4207-4E62-B23C-C8BCD6849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8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F249B-F143-4F4A-8523-1B5BE43ED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CD9D11-614A-4914-8F01-3AF2FAD8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6DAF1-08F0-45C3-A80B-62353B72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41AE4-0687-483E-A8DB-8F2D70EE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BEAF4-FCED-42F8-B449-BC19006E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0FA03-8B9B-459D-BB4B-EDBA39C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6EFF4-7940-4E72-826E-1FC820B3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6EAB7-A46C-4FC8-B33B-B1BFFC02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FE964-CCF7-4957-ACCE-5C5EC39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ECB8E-F073-41C3-900E-80AAFA23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BEE99E-210B-450A-9C1F-CF3CF0662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C07414-B6A0-4C9C-BEE6-BCF762489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7D644-679E-43D0-89F5-5C761831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D483B-5F65-441F-BC42-4B0F65F8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247DA-3912-468D-91ED-52C8F614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8B9ED-71AB-4275-9848-92975FB0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38386-2BD9-41AF-B6B3-8711D068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7F742-6000-4551-9577-628EBCB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696B8-73D3-428D-B1B3-11ED5E39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1BF7D-59D3-41DD-BC61-1AEEA4F0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2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94ECC-E085-47B1-8187-DA30142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A87890-21C1-4A87-8F25-55ECF755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B284F-ADF0-44DF-BEC0-DDF58FCA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F69D5-256D-4453-B315-223A6BC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E58A1-5B49-4616-A522-5AEF0C67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4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F65AA-96AF-451D-A250-5617B9A5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91D0A-136C-4D8D-BBF2-E1F736B2A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7312E-2F3B-4BD9-B1E6-26004F4D0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1C549C-2619-4A5C-B7DA-ABF04CF2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7A334-18C2-49B2-9581-A781091D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0DAD3-6C06-43C8-B505-2941CEC0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583D-4DDE-4FED-9434-71647D7E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36CD6-B6B0-482E-A341-452567AB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08C013-B311-4E3E-B364-6E6479D4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592042-1618-419A-8E61-A85B0F9CA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EC09A5-A2A7-45C6-B705-8EA843719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C4F5A-FD77-4C41-890E-4CFD0208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A3EB3E-8BC0-4091-9DC8-7BE8CDAF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4BCEE6-E039-4EB9-977F-E19595C9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B4276-28DE-4B8E-AD66-370E36F0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3E3BBB-3D3C-4955-AA46-53FC2A92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7ACBEA-FC5E-4119-8CF6-F037EAC8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D75CFA-0055-4EE5-8B5A-88AFC3C8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29B3F-66AD-46F3-9638-FD798F76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29D391-A2DE-4BD5-B2A7-18E4E8FE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3B93B-CA54-4E75-AF81-53C63F06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3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86132-8AC0-43DA-90F9-68E2126C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CE6D4-4E4A-4C6D-AD0F-0F45C2A9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8329D-88A4-4815-9E51-739A065BB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6C831-C29D-470F-902C-B18CA3CC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B878D-A06A-4042-8370-64DC8F73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6DB4C-DAB1-4DD0-B2E1-8DF49142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90914-FC59-4DD4-B23C-6B8A4959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51153-7F30-464B-BD46-6B66BD6AD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62C4E-B873-4DD2-A041-EBC11C9E3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9C00C-52CE-4E85-96B8-15608D99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63912-DE53-47A7-BCC4-7FED7D69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4E43F-CD84-41B7-8C47-B4BD66BA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901D7-E22F-48A9-B9C9-BF0811C4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B768-AD83-4150-8A5B-A0AE6A78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2F10B-832E-41DC-9BA6-D1D86CE5A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940C-D589-418B-B2DA-020FF682BCF1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6F037-B477-4181-B63F-F70E914E9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CDFDF-D831-48F1-8A99-E21E97BD7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3FB0-25A9-4953-9256-BABCFBA93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0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6B4BA-A7B7-4A08-864F-5BDEDEBFC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麦当劳菜单的营养成分</a:t>
            </a:r>
            <a:br>
              <a:rPr lang="en-US" altLang="zh-CN" dirty="0"/>
            </a:br>
            <a:r>
              <a:rPr lang="zh-CN" altLang="en-US" dirty="0"/>
              <a:t>可视化与分析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97F7F3-DEE1-4BBF-852C-C2E2DB983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10195501425 </a:t>
            </a:r>
            <a:r>
              <a:rPr lang="zh-CN" altLang="en-US" dirty="0"/>
              <a:t>张雯怡</a:t>
            </a:r>
          </a:p>
        </p:txBody>
      </p:sp>
    </p:spTree>
    <p:extLst>
      <p:ext uri="{BB962C8B-B14F-4D97-AF65-F5344CB8AC3E}">
        <p14:creationId xmlns:p14="http://schemas.microsoft.com/office/powerpoint/2010/main" val="306926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D61A4-880F-44A4-95BE-55AB8863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脂肪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E11DE6-7B76-4934-AD4D-7430BEC7910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0821"/>
            <a:ext cx="5181600" cy="24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EFE5E50-6BFB-4FD0-8181-F34E9F8218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99795"/>
            <a:ext cx="5181600" cy="240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8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51B00-B738-4B1C-8D07-AE8FB2EE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91339"/>
            <a:ext cx="3703932" cy="992171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饱和脂肪酸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7E9313-D6C5-434B-B15A-0080952BB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100616" cy="3811588"/>
          </a:xfrm>
        </p:spPr>
        <p:txBody>
          <a:bodyPr/>
          <a:lstStyle/>
          <a:p>
            <a:r>
              <a:rPr lang="zh-CN" altLang="en-US" dirty="0"/>
              <a:t>        饱和脂肪酸摄入量过高容易引发动脉管腔狭窄，形成动脉粥样硬化，增加患冠心病的风险。</a:t>
            </a:r>
            <a:endParaRPr lang="en-US" altLang="zh-CN" dirty="0"/>
          </a:p>
          <a:p>
            <a:r>
              <a:rPr lang="zh-CN" altLang="en-US" dirty="0"/>
              <a:t>        此类脂肪酸多含于牛、羊、猪等动物的脂肪中，有少数植物如椰子油、可可油、棕榈油等中也多含此类脂肪酸。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        早餐、牛肉猪肉、炸鸡炸鱼、咖啡茶类以及奶昔类含有饱和脂肪酸的含量偏高。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4E91F8-6C1F-436F-98C2-A8C2BA7905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099" y="1740672"/>
            <a:ext cx="7257112" cy="337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14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C93CE-EF2A-4722-8AFE-61D5F05E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174"/>
            <a:ext cx="3932237" cy="756501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反式脂肪酸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9C16C-BAFB-4137-9256-44F95D25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015775" cy="3811588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        反式脂肪酸对健康非常不利，容易导致形成血栓、影响发育、影响生育、降低记忆、容易发胖、容易引发冠心病等。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结论：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        牛肉猪肉类含有反式脂肪酸水平较高，应当少吃。少部分早餐、炸鸡炸鱼、咖啡茶类和奶昔也含有一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反式脂肪酸。</a:t>
            </a:r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3C9B3F-E280-459F-864C-1D7FD5251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16" y="1676374"/>
            <a:ext cx="7477457" cy="35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1E9C3BC-B72B-49A2-AC7F-6C70B2C231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10" y="192738"/>
            <a:ext cx="4553932" cy="268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4B228FF-5120-44B3-8C93-8709439F2ED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4320"/>
            <a:ext cx="7539322" cy="3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1B158EBE-D380-4C9E-A792-F0F14C00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831"/>
            <a:ext cx="4242847" cy="1605077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5. </a:t>
            </a:r>
            <a:r>
              <a:rPr lang="zh-CN" altLang="en-US" sz="3600" dirty="0"/>
              <a:t>胆固醇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1800" dirty="0">
                <a:latin typeface="+mn-ea"/>
                <a:ea typeface="+mn-ea"/>
              </a:rPr>
              <a:t>均值：</a:t>
            </a:r>
            <a:r>
              <a:rPr lang="en-US" altLang="zh-CN" sz="1800" dirty="0">
                <a:latin typeface="+mn-ea"/>
                <a:ea typeface="+mn-ea"/>
              </a:rPr>
              <a:t>54.94 mg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中间值：</a:t>
            </a:r>
            <a:r>
              <a:rPr lang="en-US" altLang="zh-CN" sz="1800" dirty="0">
                <a:latin typeface="+mn-ea"/>
                <a:ea typeface="+mn-ea"/>
              </a:rPr>
              <a:t>35.0 mg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专家建议每天摄入</a:t>
            </a:r>
            <a:r>
              <a:rPr lang="en-US" altLang="zh-CN" sz="1800" dirty="0">
                <a:latin typeface="+mn-ea"/>
                <a:ea typeface="+mn-ea"/>
              </a:rPr>
              <a:t>50mg~300mg</a:t>
            </a:r>
            <a:r>
              <a:rPr lang="zh-CN" altLang="en-US" sz="1800" dirty="0">
                <a:latin typeface="+mn-ea"/>
                <a:ea typeface="+mn-ea"/>
              </a:rPr>
              <a:t>胆固醇为佳。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zh-CN" altLang="en-US" sz="1800" dirty="0">
                <a:latin typeface="+mn-ea"/>
                <a:ea typeface="+mn-ea"/>
              </a:rPr>
              <a:t>结论：早餐中胆固醇含量偏高。</a:t>
            </a:r>
          </a:p>
        </p:txBody>
      </p:sp>
    </p:spTree>
    <p:extLst>
      <p:ext uri="{BB962C8B-B14F-4D97-AF65-F5344CB8AC3E}">
        <p14:creationId xmlns:p14="http://schemas.microsoft.com/office/powerpoint/2010/main" val="212961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EAB56-F241-445F-AA09-D7F09452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4461"/>
            <a:ext cx="3932237" cy="765928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碳水化合物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E8542-75C8-4324-A1A9-6ED44A605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025202" cy="3811588"/>
          </a:xfrm>
        </p:spPr>
        <p:txBody>
          <a:bodyPr/>
          <a:lstStyle/>
          <a:p>
            <a:r>
              <a:rPr lang="zh-CN" altLang="en-US" dirty="0"/>
              <a:t>        一般说来，对碳水化合物没有特定的饮食要求。主要是应该从碳水化合物中获得合理比例的热量摄入。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        麦当劳的奶昔碳水偏高，不建议作为饮品的选择。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B6A6FD-2B18-457E-8E66-7A390BC6D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820" y="1679169"/>
            <a:ext cx="7490397" cy="349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4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0C32A-2FC7-41CC-8EA5-D168834F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8601"/>
            <a:ext cx="3932237" cy="737647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F4B9C1-DA30-465F-B841-37FFD4818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80105" cy="3811588"/>
          </a:xfrm>
        </p:spPr>
        <p:txBody>
          <a:bodyPr/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饮料、咖啡茶类和奶昔这三大类饮品的含糖量高，其中奶昔类最高。</a:t>
            </a:r>
            <a:endParaRPr lang="en-US" altLang="zh-C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724A2C8-D7E9-4953-A44C-20F8DA7A45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697" y="1668158"/>
            <a:ext cx="7537532" cy="352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91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ADA03-4DE1-4DE7-A26E-C8878696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3888"/>
            <a:ext cx="3932237" cy="747074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蛋白质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BB782-3039-4B54-A09C-46940C34A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629276" cy="3811588"/>
          </a:xfrm>
        </p:spPr>
        <p:txBody>
          <a:bodyPr/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牛肉猪肉类和炸鸡炸鱼类所含蛋白质水平相当。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麦当劳早餐中也含有较多的蛋白质。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60D9498-56D4-4A56-8F83-62C014276C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469" y="1670993"/>
            <a:ext cx="7469187" cy="35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5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49B1D-B218-481C-854C-7DF495D5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6308"/>
            <a:ext cx="3932237" cy="662233"/>
          </a:xfrm>
        </p:spPr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膳食纤维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3348B-E159-4993-B418-AE8E378C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497300" cy="3811588"/>
          </a:xfrm>
        </p:spPr>
        <p:txBody>
          <a:bodyPr/>
          <a:lstStyle/>
          <a:p>
            <a:r>
              <a:rPr lang="en-US" altLang="zh-C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膳食纤维是第七类营养素，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有助于消化。</a:t>
            </a:r>
            <a:endParaRPr lang="en-US" altLang="zh-CN" sz="1800" dirty="0">
              <a:solidFill>
                <a:srgbClr val="333333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800" dirty="0">
              <a:solidFill>
                <a:srgbClr val="333333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结论：</a:t>
            </a:r>
            <a:endParaRPr lang="en-US" altLang="zh-CN" sz="1800" dirty="0">
              <a:solidFill>
                <a:srgbClr val="333333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    </a:t>
            </a:r>
            <a:r>
              <a:rPr lang="zh-CN" altLang="en-US" sz="18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三款沙拉中膳食纤维含量较高（应该的），另外三款沙拉膳食纤维很普通。</a:t>
            </a:r>
            <a:r>
              <a:rPr lang="en-US" altLang="zh-CN" sz="180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</a:t>
            </a:r>
            <a:endParaRPr lang="en-US" altLang="zh-CN" sz="1800" dirty="0">
              <a:solidFill>
                <a:srgbClr val="333333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712D4C8-E5F4-46E3-AEBF-E21056FF3B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95" y="1673209"/>
            <a:ext cx="7403636" cy="351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2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015AD-D2DA-40C5-B6EB-B56B894E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</a:t>
            </a:r>
            <a:r>
              <a:rPr lang="en-US" altLang="zh-CN" sz="3200" dirty="0"/>
              <a:t>. </a:t>
            </a:r>
            <a:r>
              <a:rPr lang="zh-CN" altLang="en-US" sz="3200" dirty="0"/>
              <a:t>其他微量元素：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FCED3-2C9C-4984-A86C-FF03400F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870579" cy="38115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含钙量（</a:t>
            </a:r>
            <a:r>
              <a:rPr lang="en-US" altLang="zh-CN" sz="1600" dirty="0"/>
              <a:t>% </a:t>
            </a:r>
            <a:r>
              <a:rPr lang="zh-CN" altLang="en-US" sz="1600" dirty="0"/>
              <a:t>每日所需）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含铁量（</a:t>
            </a:r>
            <a:r>
              <a:rPr lang="en-US" altLang="zh-CN" sz="1600" dirty="0"/>
              <a:t>% </a:t>
            </a:r>
            <a:r>
              <a:rPr lang="zh-CN" altLang="en-US" sz="1600" dirty="0"/>
              <a:t>每日所需</a:t>
            </a:r>
            <a:r>
              <a:rPr lang="en-US" altLang="zh-CN" sz="1600" dirty="0"/>
              <a:t> 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维生素</a:t>
            </a:r>
            <a:r>
              <a:rPr lang="en-US" altLang="zh-CN" sz="1600" dirty="0"/>
              <a:t>A</a:t>
            </a:r>
            <a:r>
              <a:rPr lang="zh-CN" altLang="en-US" sz="1600" dirty="0"/>
              <a:t>（</a:t>
            </a:r>
            <a:r>
              <a:rPr lang="en-US" altLang="zh-CN" sz="1600" dirty="0"/>
              <a:t>% </a:t>
            </a:r>
            <a:r>
              <a:rPr lang="zh-CN" altLang="en-US" sz="1600" dirty="0"/>
              <a:t>每日所需）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维生素</a:t>
            </a:r>
            <a:r>
              <a:rPr lang="en-US" altLang="zh-CN" sz="1600" dirty="0"/>
              <a:t>C</a:t>
            </a:r>
            <a:r>
              <a:rPr lang="zh-CN" altLang="en-US" sz="1600" dirty="0"/>
              <a:t>（</a:t>
            </a:r>
            <a:r>
              <a:rPr lang="en-US" altLang="zh-CN" sz="1600" dirty="0"/>
              <a:t>% </a:t>
            </a:r>
            <a:r>
              <a:rPr lang="zh-CN" altLang="en-US" sz="1600" dirty="0"/>
              <a:t>每日所需）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采用了</a:t>
            </a:r>
            <a:r>
              <a:rPr lang="en-US" altLang="zh-CN" dirty="0" err="1"/>
              <a:t>plotly</a:t>
            </a:r>
            <a:r>
              <a:rPr lang="zh-CN" altLang="en-US" dirty="0"/>
              <a:t>进行交互式设计，因此在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中呈现。</a:t>
            </a:r>
          </a:p>
        </p:txBody>
      </p:sp>
    </p:spTree>
    <p:extLst>
      <p:ext uri="{BB962C8B-B14F-4D97-AF65-F5344CB8AC3E}">
        <p14:creationId xmlns:p14="http://schemas.microsoft.com/office/powerpoint/2010/main" val="163399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4192E5-D9A6-4351-BAF7-E1E352A8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B98E7-2FA8-4063-B570-DCEC036B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减肥除了要注意碳水和糖的摄入，更要注意脂肪的摄入。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从非肉、蛋类的食物中摄入蛋白质容易导致卡路里超标。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对于想要控制身材的人群，如果一定要吃麦当劳的话，饮品类（特别是奶昔）和早餐类非常不推荐。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麦当劳的牛肉猪肉类在饱和脂肪酸、反式脂肪酸和胆固醇上的表现</a:t>
            </a:r>
            <a:r>
              <a:rPr lang="zh-CN" altLang="en-US" sz="2000" b="1" dirty="0"/>
              <a:t>不如</a:t>
            </a:r>
            <a:r>
              <a:rPr lang="zh-CN" altLang="en-US" sz="2000" dirty="0"/>
              <a:t>炸鸡炸鱼类，而蛋白质含量和炸鸡炸鱼类相差无几，建议食用炸鸡炸鱼类。</a:t>
            </a:r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麦当劳的沙拉在热量、脂肪、含糖量上</a:t>
            </a:r>
            <a:r>
              <a:rPr lang="zh-CN" altLang="en-US" sz="2000" b="1" dirty="0"/>
              <a:t>不占有</a:t>
            </a:r>
            <a:r>
              <a:rPr lang="zh-CN" altLang="en-US" sz="2000" dirty="0"/>
              <a:t>显著优势，虽然膳食纤维含量较高，但既然已经来到麦当劳，没有必要继续吃草。</a:t>
            </a:r>
          </a:p>
        </p:txBody>
      </p:sp>
    </p:spTree>
    <p:extLst>
      <p:ext uri="{BB962C8B-B14F-4D97-AF65-F5344CB8AC3E}">
        <p14:creationId xmlns:p14="http://schemas.microsoft.com/office/powerpoint/2010/main" val="364338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8F434-3176-4A19-87CD-E3D6C80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48" y="529046"/>
            <a:ext cx="2497300" cy="916757"/>
          </a:xfrm>
        </p:spPr>
        <p:txBody>
          <a:bodyPr/>
          <a:lstStyle/>
          <a:p>
            <a:r>
              <a:rPr lang="zh-CN" altLang="en-US" dirty="0"/>
              <a:t>一、选题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5982C-42CD-47DB-88EA-2357727F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47" y="1911808"/>
            <a:ext cx="4903492" cy="2441575"/>
          </a:xfrm>
        </p:spPr>
        <p:txBody>
          <a:bodyPr/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身材管理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美食诱惑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819390FB-A0DD-4A48-A780-7B70D611A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709" y="831916"/>
            <a:ext cx="6584230" cy="458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4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01A29-4E9A-4D38-845D-5B192CEA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23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6EBF5-60FF-4ECD-9FF8-4A0189D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36382"/>
            <a:ext cx="4429796" cy="72586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二、数据预处理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D4FD771-A09F-43BD-9450-39860B527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69" y="536382"/>
            <a:ext cx="3520907" cy="5785236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B9819-B21F-4626-8D36-8E948A076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77971"/>
            <a:ext cx="4295238" cy="3248335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 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读取表头，可知这个文件包含种类、食物、分量以及卡路里、脂肪等一共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21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种营养成分的数据。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500D57-D871-40CE-B684-F772B117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746318"/>
            <a:ext cx="429523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3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CD45986-F380-4165-B1B2-882AB6B9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三、可视化设计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AA6EC-548B-4EB6-957E-9139B7CCB3B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82306"/>
            <a:ext cx="5181600" cy="403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7ADECF-75A1-45DA-AFD4-52BB430DC3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5644" y="1825625"/>
            <a:ext cx="47747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4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24AA41-8FA9-4113-9F6B-451595634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703" y="368187"/>
            <a:ext cx="5703217" cy="6121626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90696B-4B19-4B3C-9CAC-6FF66CCC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61535"/>
            <a:ext cx="3932237" cy="4907454"/>
          </a:xfrm>
        </p:spPr>
        <p:txBody>
          <a:bodyPr/>
          <a:lstStyle/>
          <a:p>
            <a:r>
              <a:rPr lang="zh-CN" altLang="en-US" dirty="0"/>
              <a:t>        右图是各营养成分两两之间的相关性的热力图。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由于属性较多，看起来不够清晰。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数据：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矩阵中的数据有重复，比如</a:t>
            </a:r>
            <a:r>
              <a:rPr lang="en-US" altLang="zh-CN" dirty="0"/>
              <a:t>'Total Fat'</a:t>
            </a:r>
            <a:r>
              <a:rPr lang="zh-CN" altLang="en-US" dirty="0"/>
              <a:t>和</a:t>
            </a:r>
            <a:r>
              <a:rPr lang="en-US" altLang="zh-CN" dirty="0"/>
              <a:t>'Total Fat (% Daily Value)’</a:t>
            </a:r>
            <a:r>
              <a:rPr lang="zh-CN" altLang="en-US" dirty="0"/>
              <a:t>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热力图：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对称矩阵，只需取一半即可。</a:t>
            </a:r>
          </a:p>
        </p:txBody>
      </p:sp>
    </p:spTree>
    <p:extLst>
      <p:ext uri="{BB962C8B-B14F-4D97-AF65-F5344CB8AC3E}">
        <p14:creationId xmlns:p14="http://schemas.microsoft.com/office/powerpoint/2010/main" val="24495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94E965E-D7F0-4B6E-91D1-454287D40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22" y="358930"/>
            <a:ext cx="6315959" cy="614014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AFF39-7A61-418E-82DF-C5BDB7813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581383" cy="48815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        右图是简化后的热力图。</a:t>
            </a:r>
            <a:endParaRPr lang="en-US" altLang="zh-CN" dirty="0"/>
          </a:p>
          <a:p>
            <a:r>
              <a:rPr lang="zh-CN" altLang="en-US" dirty="0"/>
              <a:t>        取出其中相关性</a:t>
            </a:r>
            <a:r>
              <a:rPr lang="en-US" altLang="zh-CN" dirty="0"/>
              <a:t>&gt;=0.75</a:t>
            </a:r>
            <a:r>
              <a:rPr lang="zh-CN" altLang="en-US" dirty="0"/>
              <a:t>的数据，以便进行进一步的分析：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卡路里 </a:t>
            </a:r>
            <a:r>
              <a:rPr lang="en-US" altLang="zh-CN" dirty="0"/>
              <a:t>&amp; </a:t>
            </a:r>
            <a:r>
              <a:rPr lang="zh-CN" altLang="en-US" dirty="0"/>
              <a:t>脂肪                     </a:t>
            </a:r>
            <a:r>
              <a:rPr lang="en-US" altLang="zh-CN" dirty="0"/>
              <a:t>0.90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卡路里 </a:t>
            </a:r>
            <a:r>
              <a:rPr lang="en-US" altLang="zh-CN" dirty="0"/>
              <a:t>&amp; </a:t>
            </a:r>
            <a:r>
              <a:rPr lang="zh-CN" altLang="en-US" dirty="0"/>
              <a:t>饱和脂肪              </a:t>
            </a:r>
            <a:r>
              <a:rPr lang="en-US" altLang="zh-CN" dirty="0"/>
              <a:t>0.85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卡路里 </a:t>
            </a:r>
            <a:r>
              <a:rPr lang="en-US" altLang="zh-CN" dirty="0"/>
              <a:t>&amp; </a:t>
            </a:r>
            <a:r>
              <a:rPr lang="zh-CN" altLang="en-US" dirty="0"/>
              <a:t>碳水化合物           </a:t>
            </a:r>
            <a:r>
              <a:rPr lang="en-US" altLang="zh-CN" dirty="0"/>
              <a:t>0.78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卡路里 </a:t>
            </a:r>
            <a:r>
              <a:rPr lang="en-US" altLang="zh-CN" dirty="0"/>
              <a:t>&amp; </a:t>
            </a:r>
            <a:r>
              <a:rPr lang="zh-CN" altLang="en-US" dirty="0"/>
              <a:t>蛋白质                  </a:t>
            </a:r>
            <a:r>
              <a:rPr lang="en-US" altLang="zh-CN" dirty="0"/>
              <a:t>0.79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脂肪 </a:t>
            </a:r>
            <a:r>
              <a:rPr lang="en-US" altLang="zh-CN" dirty="0"/>
              <a:t>&amp; </a:t>
            </a:r>
            <a:r>
              <a:rPr lang="zh-CN" altLang="en-US" dirty="0"/>
              <a:t>饱和脂肪                  </a:t>
            </a:r>
            <a:r>
              <a:rPr lang="en-US" altLang="zh-CN" dirty="0"/>
              <a:t>0.85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脂肪 </a:t>
            </a:r>
            <a:r>
              <a:rPr lang="en-US" altLang="zh-CN" dirty="0"/>
              <a:t>&amp; </a:t>
            </a:r>
            <a:r>
              <a:rPr lang="zh-CN" altLang="en-US" dirty="0"/>
              <a:t>钠                             </a:t>
            </a:r>
            <a:r>
              <a:rPr lang="en-US" altLang="zh-CN" dirty="0"/>
              <a:t>0.85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脂肪 </a:t>
            </a:r>
            <a:r>
              <a:rPr lang="en-US" altLang="zh-CN" dirty="0"/>
              <a:t>&amp; </a:t>
            </a:r>
            <a:r>
              <a:rPr lang="zh-CN" altLang="en-US" dirty="0"/>
              <a:t>蛋白质                      </a:t>
            </a:r>
            <a:r>
              <a:rPr lang="en-US" altLang="zh-CN" dirty="0"/>
              <a:t>0.81</a:t>
            </a:r>
          </a:p>
          <a:p>
            <a:r>
              <a:rPr lang="en-US" altLang="zh-CN" dirty="0"/>
              <a:t>8. </a:t>
            </a:r>
            <a:r>
              <a:rPr lang="zh-CN" altLang="en-US" dirty="0"/>
              <a:t>钠 </a:t>
            </a:r>
            <a:r>
              <a:rPr lang="en-US" altLang="zh-CN" dirty="0"/>
              <a:t>&amp; </a:t>
            </a:r>
            <a:r>
              <a:rPr lang="zh-CN" altLang="en-US" dirty="0"/>
              <a:t>蛋白质                         </a:t>
            </a:r>
            <a:r>
              <a:rPr lang="en-US" altLang="zh-CN" dirty="0"/>
              <a:t>0.87</a:t>
            </a:r>
          </a:p>
          <a:p>
            <a:r>
              <a:rPr lang="en-US" altLang="zh-CN" dirty="0"/>
              <a:t>9. </a:t>
            </a:r>
            <a:r>
              <a:rPr lang="zh-CN" altLang="en-US" dirty="0"/>
              <a:t>钠 </a:t>
            </a:r>
            <a:r>
              <a:rPr lang="en-US" altLang="zh-CN" dirty="0"/>
              <a:t>&amp; </a:t>
            </a:r>
            <a:r>
              <a:rPr lang="zh-CN" altLang="en-US" dirty="0"/>
              <a:t>铁（</a:t>
            </a:r>
            <a:r>
              <a:rPr lang="en-US" altLang="zh-CN" dirty="0"/>
              <a:t>%</a:t>
            </a:r>
            <a:r>
              <a:rPr lang="zh-CN" altLang="en-US" dirty="0"/>
              <a:t>每日所需）         </a:t>
            </a:r>
            <a:r>
              <a:rPr lang="en-US" altLang="zh-CN" dirty="0"/>
              <a:t>0.87</a:t>
            </a:r>
          </a:p>
          <a:p>
            <a:r>
              <a:rPr lang="en-US" altLang="zh-CN" dirty="0"/>
              <a:t>10. </a:t>
            </a:r>
            <a:r>
              <a:rPr lang="zh-CN" altLang="en-US" dirty="0"/>
              <a:t>碳水化合物 </a:t>
            </a:r>
            <a:r>
              <a:rPr lang="en-US" altLang="zh-CN" dirty="0"/>
              <a:t>&amp; </a:t>
            </a:r>
            <a:r>
              <a:rPr lang="zh-CN" altLang="en-US" dirty="0"/>
              <a:t>糖                </a:t>
            </a:r>
            <a:r>
              <a:rPr lang="en-US" altLang="zh-CN" dirty="0"/>
              <a:t>0.76</a:t>
            </a:r>
          </a:p>
          <a:p>
            <a:r>
              <a:rPr lang="en-US" altLang="zh-CN" dirty="0"/>
              <a:t>11. </a:t>
            </a:r>
            <a:r>
              <a:rPr lang="zh-CN" altLang="en-US" dirty="0"/>
              <a:t>蛋白质 </a:t>
            </a:r>
            <a:r>
              <a:rPr lang="en-US" altLang="zh-CN" dirty="0"/>
              <a:t>&amp; </a:t>
            </a:r>
            <a:r>
              <a:rPr lang="zh-CN" altLang="en-US" dirty="0"/>
              <a:t>铁（</a:t>
            </a:r>
            <a:r>
              <a:rPr lang="en-US" altLang="zh-CN" dirty="0"/>
              <a:t>%</a:t>
            </a:r>
            <a:r>
              <a:rPr lang="zh-CN" altLang="en-US" dirty="0"/>
              <a:t>每日所需   </a:t>
            </a:r>
            <a:r>
              <a:rPr lang="en-US" altLang="zh-CN" dirty="0"/>
              <a:t>0.79</a:t>
            </a:r>
          </a:p>
          <a:p>
            <a:r>
              <a:rPr lang="zh-CN" altLang="en-US" dirty="0"/>
              <a:t>        可以看出卡路里、脂肪、钠、蛋白质和铁（</a:t>
            </a:r>
            <a:r>
              <a:rPr lang="en-US" altLang="zh-CN" dirty="0"/>
              <a:t>%</a:t>
            </a:r>
            <a:r>
              <a:rPr lang="zh-CN" altLang="en-US" dirty="0"/>
              <a:t>每日所需）之间的相关性较大。</a:t>
            </a:r>
          </a:p>
        </p:txBody>
      </p:sp>
    </p:spTree>
    <p:extLst>
      <p:ext uri="{BB962C8B-B14F-4D97-AF65-F5344CB8AC3E}">
        <p14:creationId xmlns:p14="http://schemas.microsoft.com/office/powerpoint/2010/main" val="196000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DD80FE1-99EF-46CB-BFFC-2B241A033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99" y="326766"/>
            <a:ext cx="7082113" cy="6204467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9E26E9-9659-4829-95DE-18754ABC5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987425"/>
            <a:ext cx="2563288" cy="4881563"/>
          </a:xfrm>
        </p:spPr>
        <p:txBody>
          <a:bodyPr/>
          <a:lstStyle/>
          <a:p>
            <a:r>
              <a:rPr lang="zh-CN" altLang="en-US" dirty="0"/>
              <a:t>        为了更加直观地分析上述营养成分之间的关系，这里采用</a:t>
            </a:r>
            <a:r>
              <a:rPr lang="en-US" altLang="zh-CN" dirty="0"/>
              <a:t>seaborn</a:t>
            </a:r>
            <a:r>
              <a:rPr lang="zh-CN" altLang="en-US" dirty="0"/>
              <a:t>库中的</a:t>
            </a:r>
            <a:r>
              <a:rPr lang="en-US" altLang="zh-CN" dirty="0" err="1"/>
              <a:t>pairplot</a:t>
            </a:r>
            <a:r>
              <a:rPr lang="zh-CN" altLang="en-US" dirty="0"/>
              <a:t>图来进行展示。</a:t>
            </a:r>
          </a:p>
          <a:p>
            <a:endParaRPr lang="en-US" altLang="zh-CN" dirty="0"/>
          </a:p>
          <a:p>
            <a:r>
              <a:rPr lang="zh-CN" altLang="en-US" dirty="0"/>
              <a:t>结论：</a:t>
            </a:r>
          </a:p>
          <a:p>
            <a:r>
              <a:rPr lang="zh-CN" altLang="en-US" dirty="0"/>
              <a:t>        卡路里和脂肪之间存着明显的线性关系，且和食物类别没有太大关系；</a:t>
            </a:r>
          </a:p>
          <a:p>
            <a:r>
              <a:rPr lang="zh-CN" altLang="en-US" dirty="0"/>
              <a:t>        而卡路里、脂肪、蛋白质和钠之间也存在着明显的线性关系，但是和食物类别有着较大关系。</a:t>
            </a:r>
          </a:p>
        </p:txBody>
      </p:sp>
    </p:spTree>
    <p:extLst>
      <p:ext uri="{BB962C8B-B14F-4D97-AF65-F5344CB8AC3E}">
        <p14:creationId xmlns:p14="http://schemas.microsoft.com/office/powerpoint/2010/main" val="164296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D8C2-D9F0-48EF-96D8-6D7C44C7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76693"/>
            <a:ext cx="3204311" cy="577392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卡路里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BEEA80-BF11-4B87-80F5-8CABDDC2E1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2325" y="1595953"/>
            <a:ext cx="7169887" cy="366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D84C2-7226-4018-AA65-6A16891DB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204311" cy="3811588"/>
          </a:xfrm>
        </p:spPr>
        <p:txBody>
          <a:bodyPr/>
          <a:lstStyle/>
          <a:p>
            <a:r>
              <a:rPr lang="zh-CN" altLang="en-US" dirty="0"/>
              <a:t>        右图描述了麦当劳食物总体的热量分布情况。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麦当劳每份食物的热量主要集中在</a:t>
            </a:r>
            <a:r>
              <a:rPr lang="en-US" altLang="zh-CN" dirty="0"/>
              <a:t>250-500</a:t>
            </a:r>
            <a:r>
              <a:rPr lang="zh-CN" altLang="en-US" dirty="0"/>
              <a:t>卡路里。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均值：</a:t>
            </a:r>
            <a:r>
              <a:rPr lang="en-US" altLang="zh-CN" dirty="0"/>
              <a:t>368.26 kcal</a:t>
            </a:r>
          </a:p>
          <a:p>
            <a:r>
              <a:rPr lang="zh-CN" altLang="en-US" dirty="0"/>
              <a:t>中值：</a:t>
            </a:r>
            <a:r>
              <a:rPr lang="en-US" altLang="zh-CN" dirty="0"/>
              <a:t>340 kcal</a:t>
            </a:r>
          </a:p>
        </p:txBody>
      </p:sp>
    </p:spTree>
    <p:extLst>
      <p:ext uri="{BB962C8B-B14F-4D97-AF65-F5344CB8AC3E}">
        <p14:creationId xmlns:p14="http://schemas.microsoft.com/office/powerpoint/2010/main" val="108204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A2C2AB-AA7F-4CB8-B99F-E5AE1C88A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2761251" cy="4881563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右图展示了各种类食物的热量分布情况。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        早餐、牛肉猪肉、炸鸡炸鱼类食物每一份的热量主要分布在</a:t>
            </a:r>
            <a:r>
              <a:rPr lang="en-US" altLang="zh-CN" dirty="0"/>
              <a:t>250-750kcal</a:t>
            </a:r>
            <a:r>
              <a:rPr lang="zh-CN" altLang="en-US" dirty="0"/>
              <a:t>之间，集中在</a:t>
            </a:r>
            <a:r>
              <a:rPr lang="en-US" altLang="zh-CN" dirty="0"/>
              <a:t>500kcal</a:t>
            </a:r>
            <a:r>
              <a:rPr lang="zh-CN" altLang="en-US" dirty="0"/>
              <a:t>附近，其中早餐和炸鸡中有几个离群点，是由于超额的分量造成的，可以忽视；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而沙拉、小食、甜点的热量在</a:t>
            </a:r>
            <a:r>
              <a:rPr lang="en-US" altLang="zh-CN" dirty="0"/>
              <a:t>250kcal</a:t>
            </a:r>
            <a:r>
              <a:rPr lang="zh-CN" altLang="en-US" dirty="0"/>
              <a:t>左右；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饮料类在</a:t>
            </a:r>
            <a:r>
              <a:rPr lang="en-US" altLang="zh-CN" dirty="0"/>
              <a:t>0-250kcal</a:t>
            </a:r>
            <a:r>
              <a:rPr lang="zh-CN" altLang="en-US" dirty="0"/>
              <a:t>之间；咖啡和茶类在</a:t>
            </a:r>
            <a:r>
              <a:rPr lang="en-US" altLang="zh-CN" dirty="0"/>
              <a:t>0-750kcal</a:t>
            </a:r>
            <a:r>
              <a:rPr lang="zh-CN" altLang="en-US" dirty="0"/>
              <a:t>之间，集中在</a:t>
            </a:r>
            <a:r>
              <a:rPr lang="en-US" altLang="zh-CN" dirty="0"/>
              <a:t>250kcal</a:t>
            </a:r>
            <a:r>
              <a:rPr lang="zh-CN" altLang="en-US" dirty="0"/>
              <a:t>上下；冰沙奶昔类是饮品中热量最高的一类，在</a:t>
            </a:r>
            <a:r>
              <a:rPr lang="en-US" altLang="zh-CN" dirty="0"/>
              <a:t>250-800kcal</a:t>
            </a:r>
            <a:r>
              <a:rPr lang="zh-CN" altLang="en-US" dirty="0"/>
              <a:t>之间浮动。 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C4187C-C543-4412-A312-4AC7EA12F0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39" y="1614964"/>
            <a:ext cx="7819809" cy="362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9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1008</Words>
  <Application>Microsoft Office PowerPoint</Application>
  <PresentationFormat>宽屏</PresentationFormat>
  <Paragraphs>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Helvetica Neue</vt:lpstr>
      <vt:lpstr>等线</vt:lpstr>
      <vt:lpstr>等线 Light</vt:lpstr>
      <vt:lpstr>Arial</vt:lpstr>
      <vt:lpstr>Wingdings</vt:lpstr>
      <vt:lpstr>Office 主题​​</vt:lpstr>
      <vt:lpstr>麦当劳菜单的营养成分 可视化与分析</vt:lpstr>
      <vt:lpstr>一、选题</vt:lpstr>
      <vt:lpstr>二、数据预处理</vt:lpstr>
      <vt:lpstr>三、可视化设计</vt:lpstr>
      <vt:lpstr>PowerPoint 演示文稿</vt:lpstr>
      <vt:lpstr>PowerPoint 演示文稿</vt:lpstr>
      <vt:lpstr>PowerPoint 演示文稿</vt:lpstr>
      <vt:lpstr>1. 卡路里</vt:lpstr>
      <vt:lpstr>PowerPoint 演示文稿</vt:lpstr>
      <vt:lpstr>2. 脂肪</vt:lpstr>
      <vt:lpstr>3. 饱和脂肪酸</vt:lpstr>
      <vt:lpstr>4. 反式脂肪酸</vt:lpstr>
      <vt:lpstr>5. 胆固醇  均值：54.94 mg 中间值：35.0 mg 专家建议每天摄入50mg~300mg胆固醇为佳。 结论：早餐中胆固醇含量偏高。</vt:lpstr>
      <vt:lpstr>6. 碳水化合物</vt:lpstr>
      <vt:lpstr>7. 糖</vt:lpstr>
      <vt:lpstr>8. 蛋白质</vt:lpstr>
      <vt:lpstr>9. 膳食纤维</vt:lpstr>
      <vt:lpstr>10. 其他微量元素： </vt:lpstr>
      <vt:lpstr>总结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麦当劳菜单的营养成分 可视化与分析</dc:title>
  <dc:creator>zwy20010224@icloud.com</dc:creator>
  <cp:lastModifiedBy>zwy20010224@icloud.com</cp:lastModifiedBy>
  <cp:revision>32</cp:revision>
  <dcterms:created xsi:type="dcterms:W3CDTF">2020-07-30T17:38:45Z</dcterms:created>
  <dcterms:modified xsi:type="dcterms:W3CDTF">2020-08-03T06:56:39Z</dcterms:modified>
</cp:coreProperties>
</file>