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9" d="100"/>
          <a:sy n="19" d="100"/>
        </p:scale>
        <p:origin x="138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76C33-90AC-43A4-B72E-656A79228561}" type="datetimeFigureOut">
              <a:rPr lang="zh-CN" altLang="en-US" smtClean="0"/>
              <a:t>2020/11/22</a:t>
            </a:fld>
            <a:endParaRPr lang="zh-CN" altLang="en-US"/>
          </a:p>
        </p:txBody>
      </p:sp>
      <p:sp>
        <p:nvSpPr>
          <p:cNvPr id="4" name="幻灯片图像占位符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8FAFD-5A8D-409A-9D38-AC9DC8CFC500}" type="slidenum">
              <a:rPr lang="zh-CN" altLang="en-US" smtClean="0"/>
              <a:t>‹#›</a:t>
            </a:fld>
            <a:endParaRPr lang="zh-CN" altLang="en-US"/>
          </a:p>
        </p:txBody>
      </p:sp>
    </p:spTree>
    <p:extLst>
      <p:ext uri="{BB962C8B-B14F-4D97-AF65-F5344CB8AC3E}">
        <p14:creationId xmlns:p14="http://schemas.microsoft.com/office/powerpoint/2010/main" val="229161665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38FAFD-5A8D-409A-9D38-AC9DC8CFC500}" type="slidenum">
              <a:rPr lang="zh-CN" altLang="en-US" smtClean="0"/>
              <a:t>1</a:t>
            </a:fld>
            <a:endParaRPr lang="zh-CN" altLang="en-US"/>
          </a:p>
        </p:txBody>
      </p:sp>
    </p:spTree>
    <p:extLst>
      <p:ext uri="{BB962C8B-B14F-4D97-AF65-F5344CB8AC3E}">
        <p14:creationId xmlns:p14="http://schemas.microsoft.com/office/powerpoint/2010/main" val="428616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zh-CN" altLang="en-US"/>
              <a:t>单击此处编辑母版标题样式</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20A55CD-B7C0-4E4A-8F61-A20DE62780AA}"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E8841B-68C7-47D3-88CD-74FF5B6C2336}" type="slidenum">
              <a:rPr lang="zh-CN" altLang="en-US" smtClean="0"/>
              <a:t>‹#›</a:t>
            </a:fld>
            <a:endParaRPr lang="zh-CN" altLang="en-US"/>
          </a:p>
        </p:txBody>
      </p:sp>
    </p:spTree>
    <p:extLst>
      <p:ext uri="{BB962C8B-B14F-4D97-AF65-F5344CB8AC3E}">
        <p14:creationId xmlns:p14="http://schemas.microsoft.com/office/powerpoint/2010/main" val="170916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0A55CD-B7C0-4E4A-8F61-A20DE62780AA}"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E8841B-68C7-47D3-88CD-74FF5B6C2336}" type="slidenum">
              <a:rPr lang="zh-CN" altLang="en-US" smtClean="0"/>
              <a:t>‹#›</a:t>
            </a:fld>
            <a:endParaRPr lang="zh-CN" altLang="en-US"/>
          </a:p>
        </p:txBody>
      </p:sp>
    </p:spTree>
    <p:extLst>
      <p:ext uri="{BB962C8B-B14F-4D97-AF65-F5344CB8AC3E}">
        <p14:creationId xmlns:p14="http://schemas.microsoft.com/office/powerpoint/2010/main" val="96896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0A55CD-B7C0-4E4A-8F61-A20DE62780AA}"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E8841B-68C7-47D3-88CD-74FF5B6C2336}" type="slidenum">
              <a:rPr lang="zh-CN" altLang="en-US" smtClean="0"/>
              <a:t>‹#›</a:t>
            </a:fld>
            <a:endParaRPr lang="zh-CN" altLang="en-US"/>
          </a:p>
        </p:txBody>
      </p:sp>
    </p:spTree>
    <p:extLst>
      <p:ext uri="{BB962C8B-B14F-4D97-AF65-F5344CB8AC3E}">
        <p14:creationId xmlns:p14="http://schemas.microsoft.com/office/powerpoint/2010/main" val="333143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0A55CD-B7C0-4E4A-8F61-A20DE62780AA}"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E8841B-68C7-47D3-88CD-74FF5B6C2336}" type="slidenum">
              <a:rPr lang="zh-CN" altLang="en-US" smtClean="0"/>
              <a:t>‹#›</a:t>
            </a:fld>
            <a:endParaRPr lang="zh-CN" altLang="en-US"/>
          </a:p>
        </p:txBody>
      </p:sp>
    </p:spTree>
    <p:extLst>
      <p:ext uri="{BB962C8B-B14F-4D97-AF65-F5344CB8AC3E}">
        <p14:creationId xmlns:p14="http://schemas.microsoft.com/office/powerpoint/2010/main" val="129658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zh-CN" altLang="en-US"/>
              <a:t>单击此处编辑母版标题样式</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20A55CD-B7C0-4E4A-8F61-A20DE62780AA}"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E8841B-68C7-47D3-88CD-74FF5B6C2336}" type="slidenum">
              <a:rPr lang="zh-CN" altLang="en-US" smtClean="0"/>
              <a:t>‹#›</a:t>
            </a:fld>
            <a:endParaRPr lang="zh-CN" altLang="en-US"/>
          </a:p>
        </p:txBody>
      </p:sp>
    </p:spTree>
    <p:extLst>
      <p:ext uri="{BB962C8B-B14F-4D97-AF65-F5344CB8AC3E}">
        <p14:creationId xmlns:p14="http://schemas.microsoft.com/office/powerpoint/2010/main" val="149393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20A55CD-B7C0-4E4A-8F61-A20DE62780AA}" type="datetimeFigureOut">
              <a:rPr lang="zh-CN" altLang="en-US" smtClean="0"/>
              <a:t>2020/11/22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E8841B-68C7-47D3-88CD-74FF5B6C2336}" type="slidenum">
              <a:rPr lang="zh-CN" altLang="en-US" smtClean="0"/>
              <a:t>‹#›</a:t>
            </a:fld>
            <a:endParaRPr lang="zh-CN" altLang="en-US"/>
          </a:p>
        </p:txBody>
      </p:sp>
    </p:spTree>
    <p:extLst>
      <p:ext uri="{BB962C8B-B14F-4D97-AF65-F5344CB8AC3E}">
        <p14:creationId xmlns:p14="http://schemas.microsoft.com/office/powerpoint/2010/main" val="354508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zh-CN" altLang="en-US"/>
              <a:t>单击此处编辑母版文本样式</a:t>
            </a:r>
          </a:p>
        </p:txBody>
      </p:sp>
      <p:sp>
        <p:nvSpPr>
          <p:cNvPr id="4" name="Content Placeholder 3"/>
          <p:cNvSpPr>
            <a:spLocks noGrp="1"/>
          </p:cNvSpPr>
          <p:nvPr>
            <p:ph sz="half" idx="2"/>
          </p:nvPr>
        </p:nvSpPr>
        <p:spPr>
          <a:xfrm>
            <a:off x="2948339" y="11058863"/>
            <a:ext cx="18107995" cy="162659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zh-CN" altLang="en-US"/>
              <a:t>单击此处编辑母版文本样式</a:t>
            </a:r>
          </a:p>
        </p:txBody>
      </p:sp>
      <p:sp>
        <p:nvSpPr>
          <p:cNvPr id="6" name="Content Placeholder 5"/>
          <p:cNvSpPr>
            <a:spLocks noGrp="1"/>
          </p:cNvSpPr>
          <p:nvPr>
            <p:ph sz="quarter" idx="4"/>
          </p:nvPr>
        </p:nvSpPr>
        <p:spPr>
          <a:xfrm>
            <a:off x="21669408" y="11058863"/>
            <a:ext cx="18197174" cy="162659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20A55CD-B7C0-4E4A-8F61-A20DE62780AA}" type="datetimeFigureOut">
              <a:rPr lang="zh-CN" altLang="en-US" smtClean="0"/>
              <a:t>2020/11/22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E8841B-68C7-47D3-88CD-74FF5B6C2336}" type="slidenum">
              <a:rPr lang="zh-CN" altLang="en-US" smtClean="0"/>
              <a:t>‹#›</a:t>
            </a:fld>
            <a:endParaRPr lang="zh-CN" altLang="en-US"/>
          </a:p>
        </p:txBody>
      </p:sp>
    </p:spTree>
    <p:extLst>
      <p:ext uri="{BB962C8B-B14F-4D97-AF65-F5344CB8AC3E}">
        <p14:creationId xmlns:p14="http://schemas.microsoft.com/office/powerpoint/2010/main" val="198120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20A55CD-B7C0-4E4A-8F61-A20DE62780AA}" type="datetimeFigureOut">
              <a:rPr lang="zh-CN" altLang="en-US" smtClean="0"/>
              <a:t>2020/11/22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E8841B-68C7-47D3-88CD-74FF5B6C2336}" type="slidenum">
              <a:rPr lang="zh-CN" altLang="en-US" smtClean="0"/>
              <a:t>‹#›</a:t>
            </a:fld>
            <a:endParaRPr lang="zh-CN" altLang="en-US"/>
          </a:p>
        </p:txBody>
      </p:sp>
    </p:spTree>
    <p:extLst>
      <p:ext uri="{BB962C8B-B14F-4D97-AF65-F5344CB8AC3E}">
        <p14:creationId xmlns:p14="http://schemas.microsoft.com/office/powerpoint/2010/main" val="231556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A55CD-B7C0-4E4A-8F61-A20DE62780AA}" type="datetimeFigureOut">
              <a:rPr lang="zh-CN" altLang="en-US" smtClean="0"/>
              <a:t>2020/11/22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E8841B-68C7-47D3-88CD-74FF5B6C2336}" type="slidenum">
              <a:rPr lang="zh-CN" altLang="en-US" smtClean="0"/>
              <a:t>‹#›</a:t>
            </a:fld>
            <a:endParaRPr lang="zh-CN" altLang="en-US"/>
          </a:p>
        </p:txBody>
      </p:sp>
    </p:spTree>
    <p:extLst>
      <p:ext uri="{BB962C8B-B14F-4D97-AF65-F5344CB8AC3E}">
        <p14:creationId xmlns:p14="http://schemas.microsoft.com/office/powerpoint/2010/main" val="207621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zh-CN" altLang="en-US"/>
              <a:t>单击此处编辑母版标题样式</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0A55CD-B7C0-4E4A-8F61-A20DE62780AA}" type="datetimeFigureOut">
              <a:rPr lang="zh-CN" altLang="en-US" smtClean="0"/>
              <a:t>2020/11/22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E8841B-68C7-47D3-88CD-74FF5B6C2336}" type="slidenum">
              <a:rPr lang="zh-CN" altLang="en-US" smtClean="0"/>
              <a:t>‹#›</a:t>
            </a:fld>
            <a:endParaRPr lang="zh-CN" altLang="en-US"/>
          </a:p>
        </p:txBody>
      </p:sp>
    </p:spTree>
    <p:extLst>
      <p:ext uri="{BB962C8B-B14F-4D97-AF65-F5344CB8AC3E}">
        <p14:creationId xmlns:p14="http://schemas.microsoft.com/office/powerpoint/2010/main" val="286424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zh-CN" altLang="en-US"/>
              <a:t>单击图标添加图片</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0A55CD-B7C0-4E4A-8F61-A20DE62780AA}" type="datetimeFigureOut">
              <a:rPr lang="zh-CN" altLang="en-US" smtClean="0"/>
              <a:t>2020/11/22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E8841B-68C7-47D3-88CD-74FF5B6C2336}" type="slidenum">
              <a:rPr lang="zh-CN" altLang="en-US" smtClean="0"/>
              <a:t>‹#›</a:t>
            </a:fld>
            <a:endParaRPr lang="zh-CN" altLang="en-US"/>
          </a:p>
        </p:txBody>
      </p:sp>
    </p:spTree>
    <p:extLst>
      <p:ext uri="{BB962C8B-B14F-4D97-AF65-F5344CB8AC3E}">
        <p14:creationId xmlns:p14="http://schemas.microsoft.com/office/powerpoint/2010/main" val="402008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020A55CD-B7C0-4E4A-8F61-A20DE62780AA}" type="datetimeFigureOut">
              <a:rPr lang="zh-CN" altLang="en-US" smtClean="0"/>
              <a:t>2020/11/22</a:t>
            </a:fld>
            <a:endParaRPr lang="zh-CN" alt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66E8841B-68C7-47D3-88CD-74FF5B6C2336}" type="slidenum">
              <a:rPr lang="zh-CN" altLang="en-US" smtClean="0"/>
              <a:t>‹#›</a:t>
            </a:fld>
            <a:endParaRPr lang="zh-CN" altLang="en-US"/>
          </a:p>
        </p:txBody>
      </p:sp>
    </p:spTree>
    <p:extLst>
      <p:ext uri="{BB962C8B-B14F-4D97-AF65-F5344CB8AC3E}">
        <p14:creationId xmlns:p14="http://schemas.microsoft.com/office/powerpoint/2010/main" val="2472567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mp"/><Relationship Id="rId3" Type="http://schemas.openxmlformats.org/officeDocument/2006/relationships/image" Target="../media/image1.tmp"/><Relationship Id="rId7"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tmp"/><Relationship Id="rId5" Type="http://schemas.openxmlformats.org/officeDocument/2006/relationships/image" Target="../media/image3.tmp"/><Relationship Id="rId4" Type="http://schemas.openxmlformats.org/officeDocument/2006/relationships/image" Target="../media/image2.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1B6D08F-C8B8-4F38-BD75-ED7AC1AD72B4}"/>
              </a:ext>
            </a:extLst>
          </p:cNvPr>
          <p:cNvSpPr/>
          <p:nvPr/>
        </p:nvSpPr>
        <p:spPr>
          <a:xfrm>
            <a:off x="0" y="1"/>
            <a:ext cx="42803763" cy="4232750"/>
          </a:xfrm>
          <a:prstGeom prst="rect">
            <a:avLst/>
          </a:prstGeom>
          <a:solidFill>
            <a:schemeClr val="accent1">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C6716C3-AA49-42B8-8920-2DDA6F2B3420}"/>
              </a:ext>
            </a:extLst>
          </p:cNvPr>
          <p:cNvSpPr txBox="1"/>
          <p:nvPr/>
        </p:nvSpPr>
        <p:spPr>
          <a:xfrm>
            <a:off x="4557991" y="538809"/>
            <a:ext cx="36925479" cy="1246495"/>
          </a:xfrm>
          <a:prstGeom prst="rect">
            <a:avLst/>
          </a:prstGeom>
          <a:noFill/>
        </p:spPr>
        <p:txBody>
          <a:bodyPr wrap="square" rtlCol="0">
            <a:spAutoFit/>
          </a:bodyPr>
          <a:lstStyle/>
          <a:p>
            <a:r>
              <a:rPr lang="en-US" altLang="zh-CN" sz="7500" dirty="0" err="1">
                <a:solidFill>
                  <a:schemeClr val="accent4">
                    <a:lumMod val="40000"/>
                    <a:lumOff val="60000"/>
                  </a:schemeClr>
                </a:solidFill>
              </a:rPr>
              <a:t>Neighbourhood</a:t>
            </a:r>
            <a:r>
              <a:rPr lang="en-US" altLang="zh-CN" sz="7500" dirty="0">
                <a:solidFill>
                  <a:schemeClr val="accent4">
                    <a:lumMod val="40000"/>
                    <a:lumOff val="60000"/>
                  </a:schemeClr>
                </a:solidFill>
              </a:rPr>
              <a:t>-based </a:t>
            </a:r>
            <a:r>
              <a:rPr lang="en-US" altLang="zh-CN" sz="7500" dirty="0" err="1">
                <a:solidFill>
                  <a:schemeClr val="accent4">
                    <a:lumMod val="40000"/>
                    <a:lumOff val="60000"/>
                  </a:schemeClr>
                </a:solidFill>
              </a:rPr>
              <a:t>undersampling</a:t>
            </a:r>
            <a:r>
              <a:rPr lang="en-US" altLang="zh-CN" sz="7500" dirty="0">
                <a:solidFill>
                  <a:schemeClr val="accent4">
                    <a:lumMod val="40000"/>
                    <a:lumOff val="60000"/>
                  </a:schemeClr>
                </a:solidFill>
              </a:rPr>
              <a:t> approach for handling imbalanced and overlapped data</a:t>
            </a:r>
            <a:endParaRPr lang="zh-CN" altLang="en-US" sz="7500" dirty="0">
              <a:solidFill>
                <a:schemeClr val="accent4">
                  <a:lumMod val="40000"/>
                  <a:lumOff val="60000"/>
                </a:schemeClr>
              </a:solidFill>
            </a:endParaRPr>
          </a:p>
        </p:txBody>
      </p:sp>
      <p:sp>
        <p:nvSpPr>
          <p:cNvPr id="6" name="文本框 5">
            <a:extLst>
              <a:ext uri="{FF2B5EF4-FFF2-40B4-BE49-F238E27FC236}">
                <a16:creationId xmlns:a16="http://schemas.microsoft.com/office/drawing/2014/main" id="{FB7E12C9-1ECE-4734-B940-DB3FDD289602}"/>
              </a:ext>
            </a:extLst>
          </p:cNvPr>
          <p:cNvSpPr txBox="1"/>
          <p:nvPr/>
        </p:nvSpPr>
        <p:spPr>
          <a:xfrm>
            <a:off x="4557991" y="2096257"/>
            <a:ext cx="35544599" cy="1754326"/>
          </a:xfrm>
          <a:prstGeom prst="rect">
            <a:avLst/>
          </a:prstGeom>
          <a:noFill/>
        </p:spPr>
        <p:txBody>
          <a:bodyPr wrap="square" rtlCol="0">
            <a:spAutoFit/>
          </a:bodyPr>
          <a:lstStyle/>
          <a:p>
            <a:r>
              <a:rPr lang="en-US" altLang="zh-CN" sz="6000" dirty="0" err="1">
                <a:solidFill>
                  <a:schemeClr val="bg1">
                    <a:lumMod val="95000"/>
                  </a:schemeClr>
                </a:solidFill>
              </a:rPr>
              <a:t>Pattaramon</a:t>
            </a:r>
            <a:r>
              <a:rPr lang="en-US" altLang="zh-CN" sz="6000" dirty="0">
                <a:solidFill>
                  <a:schemeClr val="bg1">
                    <a:lumMod val="95000"/>
                  </a:schemeClr>
                </a:solidFill>
              </a:rPr>
              <a:t> </a:t>
            </a:r>
            <a:r>
              <a:rPr lang="en-US" altLang="zh-CN" sz="6000" dirty="0" err="1">
                <a:solidFill>
                  <a:schemeClr val="bg1">
                    <a:lumMod val="95000"/>
                  </a:schemeClr>
                </a:solidFill>
              </a:rPr>
              <a:t>Vuttipittayamongkol</a:t>
            </a:r>
            <a:r>
              <a:rPr lang="en-US" altLang="zh-CN" sz="6000" dirty="0">
                <a:solidFill>
                  <a:schemeClr val="bg1">
                    <a:lumMod val="95000"/>
                  </a:schemeClr>
                </a:solidFill>
              </a:rPr>
              <a:t>∗ , </a:t>
            </a:r>
            <a:r>
              <a:rPr lang="en-US" altLang="zh-CN" sz="6000" dirty="0" err="1">
                <a:solidFill>
                  <a:schemeClr val="bg1">
                    <a:lumMod val="95000"/>
                  </a:schemeClr>
                </a:solidFill>
              </a:rPr>
              <a:t>Eyad</a:t>
            </a:r>
            <a:r>
              <a:rPr lang="en-US" altLang="zh-CN" sz="6000" dirty="0">
                <a:solidFill>
                  <a:schemeClr val="bg1">
                    <a:lumMod val="95000"/>
                  </a:schemeClr>
                </a:solidFill>
              </a:rPr>
              <a:t> </a:t>
            </a:r>
            <a:r>
              <a:rPr lang="en-US" altLang="zh-CN" sz="6000" dirty="0" err="1">
                <a:solidFill>
                  <a:schemeClr val="bg1">
                    <a:lumMod val="95000"/>
                  </a:schemeClr>
                </a:solidFill>
              </a:rPr>
              <a:t>Elyan</a:t>
            </a:r>
            <a:endParaRPr lang="en-US" altLang="zh-CN" sz="6000" dirty="0">
              <a:solidFill>
                <a:schemeClr val="bg1">
                  <a:lumMod val="95000"/>
                </a:schemeClr>
              </a:solidFill>
            </a:endParaRPr>
          </a:p>
          <a:p>
            <a:r>
              <a:rPr lang="en-US" altLang="zh-CN" sz="4800" dirty="0">
                <a:solidFill>
                  <a:schemeClr val="bg1">
                    <a:lumMod val="95000"/>
                  </a:schemeClr>
                </a:solidFill>
              </a:rPr>
              <a:t>School of Computing Sciences and Digital Media, Robert Gordon University, UK</a:t>
            </a:r>
            <a:endParaRPr lang="zh-CN" altLang="en-US" sz="4800" dirty="0">
              <a:solidFill>
                <a:schemeClr val="bg1">
                  <a:lumMod val="95000"/>
                </a:schemeClr>
              </a:solidFill>
            </a:endParaRPr>
          </a:p>
        </p:txBody>
      </p:sp>
      <p:sp>
        <p:nvSpPr>
          <p:cNvPr id="12" name="矩形 11">
            <a:extLst>
              <a:ext uri="{FF2B5EF4-FFF2-40B4-BE49-F238E27FC236}">
                <a16:creationId xmlns:a16="http://schemas.microsoft.com/office/drawing/2014/main" id="{EC16276B-C5F7-4F4D-AA38-F53547277484}"/>
              </a:ext>
            </a:extLst>
          </p:cNvPr>
          <p:cNvSpPr/>
          <p:nvPr/>
        </p:nvSpPr>
        <p:spPr>
          <a:xfrm>
            <a:off x="428641" y="4731528"/>
            <a:ext cx="19023142" cy="6986563"/>
          </a:xfrm>
          <a:prstGeom prst="rect">
            <a:avLst/>
          </a:prstGeom>
          <a:solidFill>
            <a:schemeClr val="accent3">
              <a:lumMod val="20000"/>
              <a:lumOff val="80000"/>
            </a:schemeClr>
          </a:soli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8BE7CC89-7879-4390-93CC-2F74FB406E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23" y="368138"/>
            <a:ext cx="3305968" cy="3456238"/>
          </a:xfrm>
          <a:prstGeom prst="rect">
            <a:avLst/>
          </a:prstGeom>
        </p:spPr>
      </p:pic>
      <p:sp>
        <p:nvSpPr>
          <p:cNvPr id="15" name="矩形 14">
            <a:extLst>
              <a:ext uri="{FF2B5EF4-FFF2-40B4-BE49-F238E27FC236}">
                <a16:creationId xmlns:a16="http://schemas.microsoft.com/office/drawing/2014/main" id="{EB59FE1B-CC32-4B2F-A5C6-613DE189279F}"/>
              </a:ext>
            </a:extLst>
          </p:cNvPr>
          <p:cNvSpPr/>
          <p:nvPr/>
        </p:nvSpPr>
        <p:spPr>
          <a:xfrm>
            <a:off x="456139" y="4739605"/>
            <a:ext cx="5036012" cy="127795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2FCA011-CB47-47F5-8609-57AD4F87C636}"/>
              </a:ext>
            </a:extLst>
          </p:cNvPr>
          <p:cNvSpPr txBox="1"/>
          <p:nvPr/>
        </p:nvSpPr>
        <p:spPr>
          <a:xfrm>
            <a:off x="781347" y="4870752"/>
            <a:ext cx="4476202" cy="1015663"/>
          </a:xfrm>
          <a:prstGeom prst="rect">
            <a:avLst/>
          </a:prstGeom>
          <a:noFill/>
        </p:spPr>
        <p:txBody>
          <a:bodyPr wrap="square" rtlCol="0">
            <a:spAutoFit/>
          </a:bodyPr>
          <a:lstStyle/>
          <a:p>
            <a:pPr algn="ctr"/>
            <a:r>
              <a:rPr lang="pt-BR" altLang="zh-CN" sz="6000" b="1" spc="600" dirty="0">
                <a:solidFill>
                  <a:schemeClr val="accent3">
                    <a:lumMod val="20000"/>
                    <a:lumOff val="80000"/>
                  </a:schemeClr>
                </a:solidFill>
              </a:rPr>
              <a:t>Abstract</a:t>
            </a:r>
            <a:endParaRPr lang="zh-CN" altLang="en-US" sz="6000" b="1" spc="600" dirty="0">
              <a:solidFill>
                <a:schemeClr val="accent3">
                  <a:lumMod val="20000"/>
                  <a:lumOff val="80000"/>
                </a:schemeClr>
              </a:solidFill>
            </a:endParaRPr>
          </a:p>
        </p:txBody>
      </p:sp>
      <p:sp>
        <p:nvSpPr>
          <p:cNvPr id="17" name="文本框 16">
            <a:extLst>
              <a:ext uri="{FF2B5EF4-FFF2-40B4-BE49-F238E27FC236}">
                <a16:creationId xmlns:a16="http://schemas.microsoft.com/office/drawing/2014/main" id="{DAE8C890-52E3-46EA-93EC-5FD01505E5BD}"/>
              </a:ext>
            </a:extLst>
          </p:cNvPr>
          <p:cNvSpPr txBox="1"/>
          <p:nvPr/>
        </p:nvSpPr>
        <p:spPr>
          <a:xfrm>
            <a:off x="909840" y="6148711"/>
            <a:ext cx="18080518" cy="5324535"/>
          </a:xfrm>
          <a:prstGeom prst="rect">
            <a:avLst/>
          </a:prstGeom>
          <a:noFill/>
        </p:spPr>
        <p:txBody>
          <a:bodyPr wrap="square" rtlCol="0">
            <a:spAutoFit/>
          </a:bodyPr>
          <a:lstStyle/>
          <a:p>
            <a:r>
              <a:rPr lang="en-US" altLang="zh-CN" sz="3400" dirty="0">
                <a:solidFill>
                  <a:srgbClr val="333333"/>
                </a:solidFill>
                <a:latin typeface="Arial" panose="020B0604020202020204" pitchFamily="34" charset="0"/>
              </a:rPr>
              <a:t>T</a:t>
            </a:r>
            <a:r>
              <a:rPr lang="en-US" altLang="zh-CN" sz="3400" b="0" i="0" dirty="0">
                <a:solidFill>
                  <a:srgbClr val="333333"/>
                </a:solidFill>
                <a:effectLst/>
                <a:latin typeface="Arial" panose="020B0604020202020204" pitchFamily="34" charset="0"/>
              </a:rPr>
              <a:t>his paper proposes an </a:t>
            </a:r>
            <a:r>
              <a:rPr lang="en-US" altLang="zh-CN" sz="3400" b="0" i="0" dirty="0" err="1">
                <a:solidFill>
                  <a:srgbClr val="333333"/>
                </a:solidFill>
                <a:effectLst/>
                <a:latin typeface="Arial" panose="020B0604020202020204" pitchFamily="34" charset="0"/>
              </a:rPr>
              <a:t>undersampling</a:t>
            </a:r>
            <a:r>
              <a:rPr lang="en-US" altLang="zh-CN" sz="3400" b="0" i="0" dirty="0">
                <a:solidFill>
                  <a:srgbClr val="333333"/>
                </a:solidFill>
                <a:effectLst/>
                <a:latin typeface="Arial" panose="020B0604020202020204" pitchFamily="34" charset="0"/>
              </a:rPr>
              <a:t> framework for handling class imbalance in binary datasets by removing potential overlapped data points. Our methods are designed to identify and eliminate majority class instances from the overlapping region. Accurate identification and elimination of these instances </a:t>
            </a:r>
            <a:r>
              <a:rPr lang="en-US" altLang="zh-CN" sz="3400" b="0" i="0" dirty="0" err="1">
                <a:solidFill>
                  <a:srgbClr val="333333"/>
                </a:solidFill>
                <a:effectLst/>
                <a:latin typeface="Arial" panose="020B0604020202020204" pitchFamily="34" charset="0"/>
              </a:rPr>
              <a:t>maximise</a:t>
            </a:r>
            <a:r>
              <a:rPr lang="en-US" altLang="zh-CN" sz="3400" b="0" i="0" dirty="0">
                <a:solidFill>
                  <a:srgbClr val="333333"/>
                </a:solidFill>
                <a:effectLst/>
                <a:latin typeface="Arial" panose="020B0604020202020204" pitchFamily="34" charset="0"/>
              </a:rPr>
              <a:t> the visibility of the minority class instances and at the same time </a:t>
            </a:r>
            <a:r>
              <a:rPr lang="en-US" altLang="zh-CN" sz="3400" b="0" i="0" dirty="0" err="1">
                <a:solidFill>
                  <a:srgbClr val="333333"/>
                </a:solidFill>
                <a:effectLst/>
                <a:latin typeface="Arial" panose="020B0604020202020204" pitchFamily="34" charset="0"/>
              </a:rPr>
              <a:t>minimises</a:t>
            </a:r>
            <a:r>
              <a:rPr lang="en-US" altLang="zh-CN" sz="3400" b="0" i="0" dirty="0">
                <a:solidFill>
                  <a:srgbClr val="333333"/>
                </a:solidFill>
                <a:effectLst/>
                <a:latin typeface="Arial" panose="020B0604020202020204" pitchFamily="34" charset="0"/>
              </a:rPr>
              <a:t> excessive elimination of data, which reduces information loss. Four methods based on </a:t>
            </a:r>
            <a:r>
              <a:rPr lang="en-US" altLang="zh-CN" sz="3400" b="0" i="0" dirty="0" err="1">
                <a:solidFill>
                  <a:srgbClr val="333333"/>
                </a:solidFill>
                <a:effectLst/>
                <a:latin typeface="Arial" panose="020B0604020202020204" pitchFamily="34" charset="0"/>
              </a:rPr>
              <a:t>neighbourhood</a:t>
            </a:r>
            <a:r>
              <a:rPr lang="en-US" altLang="zh-CN" sz="3400" b="0" i="0" dirty="0">
                <a:solidFill>
                  <a:srgbClr val="333333"/>
                </a:solidFill>
                <a:effectLst/>
                <a:latin typeface="Arial" panose="020B0604020202020204" pitchFamily="34" charset="0"/>
              </a:rPr>
              <a:t> searching with different criteria to identify potential overlapped instances are proposed in this paper. Extensive experiments using simulated and real-world datasets were carried out. Results show comparable performance with state-of-the-art methods across different common metrics with exceptional and statistically significant improvements in sensitivity.</a:t>
            </a:r>
            <a:endParaRPr lang="zh-CN" altLang="en-US" sz="3400" dirty="0"/>
          </a:p>
        </p:txBody>
      </p:sp>
      <p:sp>
        <p:nvSpPr>
          <p:cNvPr id="18" name="矩形 17">
            <a:extLst>
              <a:ext uri="{FF2B5EF4-FFF2-40B4-BE49-F238E27FC236}">
                <a16:creationId xmlns:a16="http://schemas.microsoft.com/office/drawing/2014/main" id="{7A593DA5-520D-4D0E-9F84-8AEDD5CFABCE}"/>
              </a:ext>
            </a:extLst>
          </p:cNvPr>
          <p:cNvSpPr/>
          <p:nvPr/>
        </p:nvSpPr>
        <p:spPr>
          <a:xfrm>
            <a:off x="428641" y="11730674"/>
            <a:ext cx="19023142" cy="18005730"/>
          </a:xfrm>
          <a:prstGeom prst="rect">
            <a:avLst/>
          </a:prstGeom>
          <a:solidFill>
            <a:schemeClr val="accent3">
              <a:lumMod val="20000"/>
              <a:lumOff val="80000"/>
            </a:schemeClr>
          </a:solid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3C5E6A8-FEBB-4A2A-A239-46B9D67BE435}"/>
              </a:ext>
            </a:extLst>
          </p:cNvPr>
          <p:cNvSpPr/>
          <p:nvPr/>
        </p:nvSpPr>
        <p:spPr>
          <a:xfrm>
            <a:off x="398221" y="11730674"/>
            <a:ext cx="7097489" cy="132412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DB1AABA7-883F-4A63-8B01-26CE0D197A8C}"/>
              </a:ext>
            </a:extLst>
          </p:cNvPr>
          <p:cNvSpPr txBox="1"/>
          <p:nvPr/>
        </p:nvSpPr>
        <p:spPr>
          <a:xfrm>
            <a:off x="290147" y="11913909"/>
            <a:ext cx="7097488" cy="1015663"/>
          </a:xfrm>
          <a:prstGeom prst="rect">
            <a:avLst/>
          </a:prstGeom>
          <a:noFill/>
        </p:spPr>
        <p:txBody>
          <a:bodyPr wrap="square" rtlCol="0">
            <a:spAutoFit/>
          </a:bodyPr>
          <a:lstStyle/>
          <a:p>
            <a:pPr algn="ctr"/>
            <a:r>
              <a:rPr lang="en-US" altLang="zh-CN" sz="6000" b="1" spc="300" dirty="0">
                <a:solidFill>
                  <a:schemeClr val="accent3">
                    <a:lumMod val="20000"/>
                    <a:lumOff val="80000"/>
                  </a:schemeClr>
                </a:solidFill>
              </a:rPr>
              <a:t>Proposed methods</a:t>
            </a:r>
            <a:endParaRPr lang="zh-CN" altLang="en-US" sz="6000" b="1" spc="300" dirty="0">
              <a:solidFill>
                <a:schemeClr val="accent3">
                  <a:lumMod val="20000"/>
                  <a:lumOff val="80000"/>
                </a:schemeClr>
              </a:solidFill>
            </a:endParaRPr>
          </a:p>
        </p:txBody>
      </p:sp>
      <p:sp>
        <p:nvSpPr>
          <p:cNvPr id="21" name="矩形 20">
            <a:extLst>
              <a:ext uri="{FF2B5EF4-FFF2-40B4-BE49-F238E27FC236}">
                <a16:creationId xmlns:a16="http://schemas.microsoft.com/office/drawing/2014/main" id="{368789D5-66BE-4585-8E3C-1284C777383E}"/>
              </a:ext>
            </a:extLst>
          </p:cNvPr>
          <p:cNvSpPr/>
          <p:nvPr/>
        </p:nvSpPr>
        <p:spPr>
          <a:xfrm>
            <a:off x="19932982" y="4728731"/>
            <a:ext cx="22373251" cy="4235549"/>
          </a:xfrm>
          <a:prstGeom prst="rect">
            <a:avLst/>
          </a:prstGeom>
          <a:solidFill>
            <a:schemeClr val="accent3">
              <a:lumMod val="20000"/>
              <a:lumOff val="80000"/>
            </a:schemeClr>
          </a:solid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BC4A8AE-E375-4AEF-A272-5E54053F7682}"/>
              </a:ext>
            </a:extLst>
          </p:cNvPr>
          <p:cNvSpPr/>
          <p:nvPr/>
        </p:nvSpPr>
        <p:spPr>
          <a:xfrm>
            <a:off x="19932982" y="4771149"/>
            <a:ext cx="5807032" cy="1246415"/>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BB47106D-C309-4FB8-8FE0-5F65987B0C7B}"/>
              </a:ext>
            </a:extLst>
          </p:cNvPr>
          <p:cNvSpPr txBox="1"/>
          <p:nvPr/>
        </p:nvSpPr>
        <p:spPr>
          <a:xfrm>
            <a:off x="19918172" y="4878559"/>
            <a:ext cx="5953778" cy="1015663"/>
          </a:xfrm>
          <a:prstGeom prst="rect">
            <a:avLst/>
          </a:prstGeom>
          <a:noFill/>
        </p:spPr>
        <p:txBody>
          <a:bodyPr wrap="square" rtlCol="0">
            <a:spAutoFit/>
          </a:bodyPr>
          <a:lstStyle/>
          <a:p>
            <a:pPr algn="ctr"/>
            <a:r>
              <a:rPr lang="en-US" altLang="zh-CN" sz="6000" b="1" spc="600" dirty="0">
                <a:solidFill>
                  <a:schemeClr val="accent3">
                    <a:lumMod val="20000"/>
                    <a:lumOff val="80000"/>
                  </a:schemeClr>
                </a:solidFill>
              </a:rPr>
              <a:t>Experiments</a:t>
            </a:r>
            <a:endParaRPr lang="zh-CN" altLang="en-US" sz="6000" b="1" spc="600" dirty="0">
              <a:solidFill>
                <a:schemeClr val="accent3">
                  <a:lumMod val="20000"/>
                  <a:lumOff val="80000"/>
                </a:schemeClr>
              </a:solidFill>
            </a:endParaRPr>
          </a:p>
        </p:txBody>
      </p:sp>
      <p:sp>
        <p:nvSpPr>
          <p:cNvPr id="24" name="矩形 23">
            <a:extLst>
              <a:ext uri="{FF2B5EF4-FFF2-40B4-BE49-F238E27FC236}">
                <a16:creationId xmlns:a16="http://schemas.microsoft.com/office/drawing/2014/main" id="{A365D7E4-25F9-4C45-AED8-90E063DF24DA}"/>
              </a:ext>
            </a:extLst>
          </p:cNvPr>
          <p:cNvSpPr/>
          <p:nvPr/>
        </p:nvSpPr>
        <p:spPr>
          <a:xfrm>
            <a:off x="19932982" y="8984564"/>
            <a:ext cx="22373251" cy="14404033"/>
          </a:xfrm>
          <a:prstGeom prst="rect">
            <a:avLst/>
          </a:prstGeom>
          <a:solidFill>
            <a:schemeClr val="accent3">
              <a:lumMod val="20000"/>
              <a:lumOff val="80000"/>
            </a:schemeClr>
          </a:solid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4BF2663-1293-4E0A-8C33-5BD70F0EBEE4}"/>
              </a:ext>
            </a:extLst>
          </p:cNvPr>
          <p:cNvSpPr/>
          <p:nvPr/>
        </p:nvSpPr>
        <p:spPr>
          <a:xfrm>
            <a:off x="19932982" y="8990864"/>
            <a:ext cx="8995309" cy="138988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EB66365-3757-49AD-AF67-FABD494EFF9C}"/>
              </a:ext>
            </a:extLst>
          </p:cNvPr>
          <p:cNvSpPr txBox="1"/>
          <p:nvPr/>
        </p:nvSpPr>
        <p:spPr>
          <a:xfrm>
            <a:off x="20313645" y="9177976"/>
            <a:ext cx="8233982" cy="1015663"/>
          </a:xfrm>
          <a:prstGeom prst="rect">
            <a:avLst/>
          </a:prstGeom>
          <a:noFill/>
        </p:spPr>
        <p:txBody>
          <a:bodyPr wrap="square" rtlCol="0">
            <a:spAutoFit/>
          </a:bodyPr>
          <a:lstStyle/>
          <a:p>
            <a:pPr algn="ctr"/>
            <a:r>
              <a:rPr lang="en-US" altLang="zh-CN" sz="6000" b="1" spc="300" dirty="0">
                <a:solidFill>
                  <a:schemeClr val="accent3">
                    <a:lumMod val="20000"/>
                    <a:lumOff val="80000"/>
                  </a:schemeClr>
                </a:solidFill>
              </a:rPr>
              <a:t>Results and discussion</a:t>
            </a:r>
            <a:endParaRPr lang="zh-CN" altLang="en-US" sz="6000" b="1" spc="300" dirty="0">
              <a:solidFill>
                <a:schemeClr val="accent3">
                  <a:lumMod val="20000"/>
                  <a:lumOff val="80000"/>
                </a:schemeClr>
              </a:solidFill>
            </a:endParaRPr>
          </a:p>
        </p:txBody>
      </p:sp>
      <p:sp>
        <p:nvSpPr>
          <p:cNvPr id="27" name="矩形 26">
            <a:extLst>
              <a:ext uri="{FF2B5EF4-FFF2-40B4-BE49-F238E27FC236}">
                <a16:creationId xmlns:a16="http://schemas.microsoft.com/office/drawing/2014/main" id="{CA3F8B8C-96F6-4B42-B87B-339A78ABCFBF}"/>
              </a:ext>
            </a:extLst>
          </p:cNvPr>
          <p:cNvSpPr/>
          <p:nvPr/>
        </p:nvSpPr>
        <p:spPr>
          <a:xfrm>
            <a:off x="19932982" y="23338055"/>
            <a:ext cx="22373251" cy="6398349"/>
          </a:xfrm>
          <a:prstGeom prst="rect">
            <a:avLst/>
          </a:prstGeom>
          <a:solidFill>
            <a:schemeClr val="accent3">
              <a:lumMod val="20000"/>
              <a:lumOff val="80000"/>
            </a:schemeClr>
          </a:solidFill>
          <a:ln>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E15A170-830F-456C-B13A-E9EA824AAB50}"/>
              </a:ext>
            </a:extLst>
          </p:cNvPr>
          <p:cNvSpPr/>
          <p:nvPr/>
        </p:nvSpPr>
        <p:spPr>
          <a:xfrm>
            <a:off x="19991545" y="23388597"/>
            <a:ext cx="5880405" cy="1310980"/>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3B552CED-8A92-494A-BE05-EAA86C773431}"/>
              </a:ext>
            </a:extLst>
          </p:cNvPr>
          <p:cNvSpPr txBox="1"/>
          <p:nvPr/>
        </p:nvSpPr>
        <p:spPr>
          <a:xfrm>
            <a:off x="20142582" y="23573863"/>
            <a:ext cx="5388284" cy="1015663"/>
          </a:xfrm>
          <a:prstGeom prst="rect">
            <a:avLst/>
          </a:prstGeom>
          <a:noFill/>
        </p:spPr>
        <p:txBody>
          <a:bodyPr wrap="square" rtlCol="0">
            <a:spAutoFit/>
          </a:bodyPr>
          <a:lstStyle/>
          <a:p>
            <a:pPr algn="ctr"/>
            <a:r>
              <a:rPr lang="en-US" altLang="zh-CN" sz="6000" b="1" spc="600" dirty="0">
                <a:solidFill>
                  <a:schemeClr val="accent3">
                    <a:lumMod val="20000"/>
                    <a:lumOff val="80000"/>
                  </a:schemeClr>
                </a:solidFill>
              </a:rPr>
              <a:t>Conclusions</a:t>
            </a:r>
            <a:endParaRPr lang="zh-CN" altLang="en-US" sz="6000" b="1" spc="600" dirty="0">
              <a:solidFill>
                <a:schemeClr val="accent3">
                  <a:lumMod val="20000"/>
                  <a:lumOff val="80000"/>
                </a:schemeClr>
              </a:solidFill>
            </a:endParaRPr>
          </a:p>
        </p:txBody>
      </p:sp>
      <p:sp>
        <p:nvSpPr>
          <p:cNvPr id="32" name="文本框 31">
            <a:extLst>
              <a:ext uri="{FF2B5EF4-FFF2-40B4-BE49-F238E27FC236}">
                <a16:creationId xmlns:a16="http://schemas.microsoft.com/office/drawing/2014/main" id="{081A958F-8FC7-404B-860E-E9A19F38449F}"/>
              </a:ext>
            </a:extLst>
          </p:cNvPr>
          <p:cNvSpPr txBox="1"/>
          <p:nvPr/>
        </p:nvSpPr>
        <p:spPr>
          <a:xfrm>
            <a:off x="779783" y="13352684"/>
            <a:ext cx="14136197" cy="2800767"/>
          </a:xfrm>
          <a:prstGeom prst="rect">
            <a:avLst/>
          </a:prstGeom>
          <a:noFill/>
        </p:spPr>
        <p:txBody>
          <a:bodyPr wrap="square" rtlCol="0">
            <a:spAutoFit/>
          </a:bodyPr>
          <a:lstStyle/>
          <a:p>
            <a:r>
              <a:rPr lang="en-US" altLang="zh-CN" sz="3800" b="1" dirty="0"/>
              <a:t>1. Basic </a:t>
            </a:r>
            <a:r>
              <a:rPr lang="en-US" altLang="zh-CN" sz="3800" b="1" dirty="0" err="1"/>
              <a:t>Neighbourhood</a:t>
            </a:r>
            <a:r>
              <a:rPr lang="en-US" altLang="zh-CN" sz="3800" b="1" dirty="0"/>
              <a:t> Search</a:t>
            </a:r>
            <a:endParaRPr lang="en-US" altLang="zh-CN" sz="3800" b="1"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The method removes any negative query that has a positive </a:t>
            </a:r>
            <a:r>
              <a:rPr lang="en-US" altLang="zh-CN" sz="3400" kern="100" dirty="0" err="1">
                <a:effectLst/>
                <a:latin typeface="等线" panose="02010600030101010101" pitchFamily="2" charset="-122"/>
                <a:ea typeface="等线" panose="02010600030101010101" pitchFamily="2" charset="-122"/>
                <a:cs typeface="Times New Roman" panose="02020603050405020304" pitchFamily="18" charset="0"/>
              </a:rPr>
              <a:t>neighbour</a:t>
            </a: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 As can be seen in Fig.(a), the query in the </a:t>
            </a:r>
            <a:r>
              <a:rPr lang="en-US" altLang="zh-CN" sz="3400" kern="100" dirty="0" err="1">
                <a:effectLst/>
                <a:latin typeface="等线" panose="02010600030101010101" pitchFamily="2" charset="-122"/>
                <a:ea typeface="等线" panose="02010600030101010101" pitchFamily="2" charset="-122"/>
                <a:cs typeface="Times New Roman" panose="02020603050405020304" pitchFamily="18" charset="0"/>
              </a:rPr>
              <a:t>centre</a:t>
            </a: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 of the circle is marked as a potential overlapped instance because one of its nearest </a:t>
            </a:r>
            <a:r>
              <a:rPr lang="en-US" altLang="zh-CN" sz="3400" kern="100" dirty="0" err="1">
                <a:effectLst/>
                <a:latin typeface="等线" panose="02010600030101010101" pitchFamily="2" charset="-122"/>
                <a:ea typeface="等线" panose="02010600030101010101" pitchFamily="2" charset="-122"/>
                <a:cs typeface="Times New Roman" panose="02020603050405020304" pitchFamily="18" charset="0"/>
              </a:rPr>
              <a:t>neighbours</a:t>
            </a: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 is a positive instance. </a:t>
            </a:r>
            <a:endParaRPr lang="zh-CN" altLang="en-US" sz="3400" dirty="0"/>
          </a:p>
        </p:txBody>
      </p:sp>
      <p:sp>
        <p:nvSpPr>
          <p:cNvPr id="34" name="文本框 33">
            <a:extLst>
              <a:ext uri="{FF2B5EF4-FFF2-40B4-BE49-F238E27FC236}">
                <a16:creationId xmlns:a16="http://schemas.microsoft.com/office/drawing/2014/main" id="{41037862-C812-4185-8DB6-56A36E15C6A8}"/>
              </a:ext>
            </a:extLst>
          </p:cNvPr>
          <p:cNvSpPr txBox="1"/>
          <p:nvPr/>
        </p:nvSpPr>
        <p:spPr>
          <a:xfrm>
            <a:off x="780034" y="16166034"/>
            <a:ext cx="14101632" cy="4370427"/>
          </a:xfrm>
          <a:prstGeom prst="rect">
            <a:avLst/>
          </a:prstGeom>
          <a:noFill/>
        </p:spPr>
        <p:txBody>
          <a:bodyPr wrap="square" rtlCol="0">
            <a:spAutoFit/>
          </a:bodyPr>
          <a:lstStyle/>
          <a:p>
            <a:pPr algn="just"/>
            <a:r>
              <a:rPr lang="en-US" altLang="zh-CN" sz="3800" b="1" kern="0" dirty="0">
                <a:solidFill>
                  <a:srgbClr val="333333"/>
                </a:solidFill>
                <a:effectLst/>
                <a:ea typeface="等线" panose="02010600030101010101" pitchFamily="2" charset="-122"/>
                <a:cs typeface="Times New Roman" panose="02020603050405020304" pitchFamily="18" charset="0"/>
              </a:rPr>
              <a:t>2. Modified Tomek Link Search</a:t>
            </a:r>
            <a:endParaRPr lang="zh-CN" altLang="zh-CN" sz="3800" b="1" kern="100" dirty="0">
              <a:effectLst/>
              <a:ea typeface="等线" panose="02010600030101010101" pitchFamily="2" charset="-122"/>
              <a:cs typeface="Times New Roman" panose="02020603050405020304" pitchFamily="18" charset="0"/>
            </a:endParaRPr>
          </a:p>
          <a:p>
            <a:pPr algn="just"/>
            <a:r>
              <a:rPr lang="en-US" altLang="zh-CN" sz="34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Modified Tomek Link Search is proposed as an extension of NB-Basic to address potential excessive elimination of negative instances. For every negative instance x with a positive </a:t>
            </a:r>
            <a:r>
              <a:rPr lang="en-US" altLang="zh-CN" sz="34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neighbour</a:t>
            </a:r>
            <a:r>
              <a:rPr lang="en-US" altLang="zh-CN" sz="34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y, x is removed only if it appears within the k nearest </a:t>
            </a:r>
            <a:r>
              <a:rPr lang="en-US" altLang="zh-CN" sz="34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neighbours</a:t>
            </a:r>
            <a:r>
              <a:rPr lang="en-US" altLang="zh-CN" sz="34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of the positive instance y. In other words, when the </a:t>
            </a:r>
            <a:r>
              <a:rPr lang="en-US" altLang="zh-CN" sz="3400" kern="0" dirty="0" err="1">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neighbourhood</a:t>
            </a:r>
            <a:r>
              <a:rPr lang="en-US" altLang="zh-CN" sz="3400" kern="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 between a negative query and a positive query is established in both directions, the negative query in the modified Tomek Link is eliminated (Fig.(b)).</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5" name="文本框 34">
            <a:extLst>
              <a:ext uri="{FF2B5EF4-FFF2-40B4-BE49-F238E27FC236}">
                <a16:creationId xmlns:a16="http://schemas.microsoft.com/office/drawing/2014/main" id="{A78A61FE-F415-493C-80CC-EC215DBC05F6}"/>
              </a:ext>
            </a:extLst>
          </p:cNvPr>
          <p:cNvSpPr txBox="1"/>
          <p:nvPr/>
        </p:nvSpPr>
        <p:spPr>
          <a:xfrm>
            <a:off x="797067" y="20401158"/>
            <a:ext cx="14101631" cy="3293209"/>
          </a:xfrm>
          <a:prstGeom prst="rect">
            <a:avLst/>
          </a:prstGeom>
          <a:noFill/>
        </p:spPr>
        <p:txBody>
          <a:bodyPr wrap="square" rtlCol="0">
            <a:spAutoFit/>
          </a:bodyPr>
          <a:lstStyle/>
          <a:p>
            <a:pPr algn="just"/>
            <a:r>
              <a:rPr lang="en-US" altLang="zh-CN" sz="3800" b="1" kern="100" dirty="0">
                <a:effectLst/>
                <a:ea typeface="等线" panose="02010600030101010101" pitchFamily="2" charset="-122"/>
                <a:cs typeface="Times New Roman" panose="02020603050405020304" pitchFamily="18" charset="0"/>
              </a:rPr>
              <a:t>3. Common Nearest </a:t>
            </a:r>
            <a:r>
              <a:rPr lang="en-US" altLang="zh-CN" sz="3800" b="1" kern="100" dirty="0" err="1">
                <a:effectLst/>
                <a:ea typeface="等线" panose="02010600030101010101" pitchFamily="2" charset="-122"/>
                <a:cs typeface="Times New Roman" panose="02020603050405020304" pitchFamily="18" charset="0"/>
              </a:rPr>
              <a:t>Neighbours</a:t>
            </a:r>
            <a:r>
              <a:rPr lang="en-US" altLang="zh-CN" sz="3800" b="1" kern="100" dirty="0">
                <a:effectLst/>
                <a:ea typeface="等线" panose="02010600030101010101" pitchFamily="2" charset="-122"/>
                <a:cs typeface="Times New Roman" panose="02020603050405020304" pitchFamily="18" charset="0"/>
              </a:rPr>
              <a:t> Search</a:t>
            </a:r>
            <a:endParaRPr lang="zh-CN" altLang="zh-CN" sz="3800" b="1" kern="100" dirty="0">
              <a:effectLst/>
              <a:ea typeface="等线" panose="02010600030101010101" pitchFamily="2" charset="-122"/>
              <a:cs typeface="Times New Roman" panose="02020603050405020304" pitchFamily="18" charset="0"/>
            </a:endParaRPr>
          </a:p>
          <a:p>
            <a:pPr algn="just"/>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NB-Comm, to remove common negative </a:t>
            </a:r>
            <a:r>
              <a:rPr lang="en-US" altLang="zh-CN" sz="3400" kern="100" dirty="0" err="1">
                <a:effectLst/>
                <a:latin typeface="等线" panose="02010600030101010101" pitchFamily="2" charset="-122"/>
                <a:ea typeface="等线" panose="02010600030101010101" pitchFamily="2" charset="-122"/>
                <a:cs typeface="Times New Roman" panose="02020603050405020304" pitchFamily="18" charset="0"/>
              </a:rPr>
              <a:t>neighbours</a:t>
            </a: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 of positive instances. Two positive queries will be used for considering the elimination of a negative instance. The common negative nearest </a:t>
            </a:r>
            <a:r>
              <a:rPr lang="en-US" altLang="zh-CN" sz="3400" kern="100" dirty="0" err="1">
                <a:effectLst/>
                <a:latin typeface="等线" panose="02010600030101010101" pitchFamily="2" charset="-122"/>
                <a:ea typeface="等线" panose="02010600030101010101" pitchFamily="2" charset="-122"/>
                <a:cs typeface="Times New Roman" panose="02020603050405020304" pitchFamily="18" charset="0"/>
              </a:rPr>
              <a:t>neighbours</a:t>
            </a: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 of any two positive queries are identified as potential overlapped instances and removed (Fig.(c)).</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6" name="文本框 35">
            <a:extLst>
              <a:ext uri="{FF2B5EF4-FFF2-40B4-BE49-F238E27FC236}">
                <a16:creationId xmlns:a16="http://schemas.microsoft.com/office/drawing/2014/main" id="{CC29FF39-FDD0-490A-8B22-4CE79FBF458B}"/>
              </a:ext>
            </a:extLst>
          </p:cNvPr>
          <p:cNvSpPr txBox="1"/>
          <p:nvPr/>
        </p:nvSpPr>
        <p:spPr>
          <a:xfrm>
            <a:off x="741065" y="23632236"/>
            <a:ext cx="14044391" cy="5909310"/>
          </a:xfrm>
          <a:prstGeom prst="rect">
            <a:avLst/>
          </a:prstGeom>
          <a:noFill/>
        </p:spPr>
        <p:txBody>
          <a:bodyPr wrap="square" rtlCol="0">
            <a:spAutoFit/>
          </a:bodyPr>
          <a:lstStyle/>
          <a:p>
            <a:pPr algn="just"/>
            <a:r>
              <a:rPr lang="en-US" altLang="zh-CN" sz="3800" b="1" kern="100" dirty="0">
                <a:effectLst/>
                <a:ea typeface="等线" panose="02010600030101010101" pitchFamily="2" charset="-122"/>
                <a:cs typeface="Times New Roman" panose="02020603050405020304" pitchFamily="18" charset="0"/>
              </a:rPr>
              <a:t>4. Recursive search</a:t>
            </a:r>
            <a:endParaRPr lang="zh-CN" altLang="zh-CN" sz="3800" b="1" kern="100" dirty="0">
              <a:effectLst/>
              <a:ea typeface="等线" panose="02010600030101010101" pitchFamily="2" charset="-122"/>
              <a:cs typeface="Times New Roman" panose="02020603050405020304" pitchFamily="18" charset="0"/>
            </a:endParaRPr>
          </a:p>
          <a:p>
            <a:pPr algn="just"/>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NB-Rec is proposed as an extension of NB-Comm to ensure sufficient and accurate elimination of overlapped negative instances. From Algorithm 3, X is the set of potential negative instances to be eliminated by NB-Comm, all elements in X are used as the secondary queries in NB-Rec as described in Algorithm 4. The negative instances that are the common nearest </a:t>
            </a:r>
            <a:r>
              <a:rPr lang="en-US" altLang="zh-CN" sz="3400" kern="100" dirty="0" err="1">
                <a:effectLst/>
                <a:latin typeface="等线" panose="02010600030101010101" pitchFamily="2" charset="-122"/>
                <a:ea typeface="等线" panose="02010600030101010101" pitchFamily="2" charset="-122"/>
                <a:cs typeface="Times New Roman" panose="02020603050405020304" pitchFamily="18" charset="0"/>
              </a:rPr>
              <a:t>neighbours</a:t>
            </a: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 of any pair of secondary queries are then to be eliminated along with all elements in X. We </a:t>
            </a:r>
            <a:r>
              <a:rPr lang="en-US" altLang="zh-CN" sz="3400" kern="100" dirty="0" err="1">
                <a:effectLst/>
                <a:latin typeface="等线" panose="02010600030101010101" pitchFamily="2" charset="-122"/>
                <a:ea typeface="等线" panose="02010600030101010101" pitchFamily="2" charset="-122"/>
                <a:cs typeface="Times New Roman" panose="02020603050405020304" pitchFamily="18" charset="0"/>
              </a:rPr>
              <a:t>hypothesise</a:t>
            </a: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 that by introducing this extension, a finer-grained search criteria are provided. As a result, more overlapped negative instances will be detected, hence further improvements in sensitivity are expected (Fig. (d)).</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8" name="图片 37">
            <a:extLst>
              <a:ext uri="{FF2B5EF4-FFF2-40B4-BE49-F238E27FC236}">
                <a16:creationId xmlns:a16="http://schemas.microsoft.com/office/drawing/2014/main" id="{D2CC89A0-7843-47D8-9E32-2E2FB19CB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78442" y="12713749"/>
            <a:ext cx="3735673" cy="4140526"/>
          </a:xfrm>
          <a:prstGeom prst="rect">
            <a:avLst/>
          </a:prstGeom>
        </p:spPr>
      </p:pic>
      <p:pic>
        <p:nvPicPr>
          <p:cNvPr id="40" name="图片 39">
            <a:extLst>
              <a:ext uri="{FF2B5EF4-FFF2-40B4-BE49-F238E27FC236}">
                <a16:creationId xmlns:a16="http://schemas.microsoft.com/office/drawing/2014/main" id="{E94B688E-104C-4278-BDE2-5ED8BE4A44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05364" y="16836196"/>
            <a:ext cx="3681831" cy="4105241"/>
          </a:xfrm>
          <a:prstGeom prst="rect">
            <a:avLst/>
          </a:prstGeom>
        </p:spPr>
      </p:pic>
      <p:pic>
        <p:nvPicPr>
          <p:cNvPr id="42" name="图片 41">
            <a:extLst>
              <a:ext uri="{FF2B5EF4-FFF2-40B4-BE49-F238E27FC236}">
                <a16:creationId xmlns:a16="http://schemas.microsoft.com/office/drawing/2014/main" id="{8BCB4F36-11D2-4D20-B6E9-D0E58829D9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81479" y="20940564"/>
            <a:ext cx="3735673" cy="4146598"/>
          </a:xfrm>
          <a:prstGeom prst="rect">
            <a:avLst/>
          </a:prstGeom>
        </p:spPr>
      </p:pic>
      <p:pic>
        <p:nvPicPr>
          <p:cNvPr id="44" name="图片 43">
            <a:extLst>
              <a:ext uri="{FF2B5EF4-FFF2-40B4-BE49-F238E27FC236}">
                <a16:creationId xmlns:a16="http://schemas.microsoft.com/office/drawing/2014/main" id="{1BA59796-A445-414E-B7F7-9F07A8768A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78444" y="24944148"/>
            <a:ext cx="3735672" cy="4171815"/>
          </a:xfrm>
          <a:prstGeom prst="rect">
            <a:avLst/>
          </a:prstGeom>
        </p:spPr>
      </p:pic>
      <p:pic>
        <p:nvPicPr>
          <p:cNvPr id="46" name="图片 45">
            <a:extLst>
              <a:ext uri="{FF2B5EF4-FFF2-40B4-BE49-F238E27FC236}">
                <a16:creationId xmlns:a16="http://schemas.microsoft.com/office/drawing/2014/main" id="{DDEDEED2-060C-4B05-9792-FA8244414E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38576" y="11863220"/>
            <a:ext cx="9648619" cy="643241"/>
          </a:xfrm>
          <a:prstGeom prst="rect">
            <a:avLst/>
          </a:prstGeom>
        </p:spPr>
      </p:pic>
      <p:sp>
        <p:nvSpPr>
          <p:cNvPr id="47" name="文本框 46">
            <a:extLst>
              <a:ext uri="{FF2B5EF4-FFF2-40B4-BE49-F238E27FC236}">
                <a16:creationId xmlns:a16="http://schemas.microsoft.com/office/drawing/2014/main" id="{776F3613-F3C9-4F4B-B0B0-019E8EE5B6B8}"/>
              </a:ext>
            </a:extLst>
          </p:cNvPr>
          <p:cNvSpPr txBox="1"/>
          <p:nvPr/>
        </p:nvSpPr>
        <p:spPr>
          <a:xfrm>
            <a:off x="20348511" y="6145203"/>
            <a:ext cx="21542192" cy="2708434"/>
          </a:xfrm>
          <a:prstGeom prst="rect">
            <a:avLst/>
          </a:prstGeom>
          <a:noFill/>
        </p:spPr>
        <p:txBody>
          <a:bodyPr wrap="square" rtlCol="0">
            <a:spAutoFit/>
          </a:bodyPr>
          <a:lstStyle/>
          <a:p>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We simulated 66 datasets representing a wide range of scenarios including extremely imbalanced and overlapped datasets and used them for evaluating our methods.</a:t>
            </a:r>
          </a:p>
          <a:p>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Three experiments were carried out. In Experiment I, we discuss performance of our methods using simulated datasets. In Experiment II, we evaluate our methods using real-world datasets, and further in Experiment III, performance on the large, high-dimension real-world datasets is discussed.</a:t>
            </a:r>
          </a:p>
        </p:txBody>
      </p:sp>
      <p:sp>
        <p:nvSpPr>
          <p:cNvPr id="48" name="文本框 47">
            <a:extLst>
              <a:ext uri="{FF2B5EF4-FFF2-40B4-BE49-F238E27FC236}">
                <a16:creationId xmlns:a16="http://schemas.microsoft.com/office/drawing/2014/main" id="{772408B5-C798-4165-963B-8E035FE1508A}"/>
              </a:ext>
            </a:extLst>
          </p:cNvPr>
          <p:cNvSpPr txBox="1"/>
          <p:nvPr/>
        </p:nvSpPr>
        <p:spPr>
          <a:xfrm>
            <a:off x="20448336" y="24827816"/>
            <a:ext cx="21442367" cy="4801314"/>
          </a:xfrm>
          <a:prstGeom prst="rect">
            <a:avLst/>
          </a:prstGeom>
          <a:noFill/>
        </p:spPr>
        <p:txBody>
          <a:bodyPr wrap="square" rtlCol="0">
            <a:spAutoFit/>
          </a:bodyPr>
          <a:lstStyle/>
          <a:p>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The proposed methods were compared against well-established and advanced methods and achieved the highest sensitivity with competitive G-means. Our methods also showed competitive performance across all degrees of class overlap on the simulated datasets. The four approaches provided different benefits and trade-offs:</a:t>
            </a:r>
          </a:p>
          <a:p>
            <a:pPr marL="514350" indent="-514350">
              <a:buAutoNum type="arabicParenBoth"/>
            </a:pP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NB-Rec yielded exceptionally high sensitivity at all degrees of class imbalance and class overlap but had higher false positives at higher class imbalance degrees; </a:t>
            </a:r>
          </a:p>
          <a:p>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(2) NB-Basic resulted in competitive sensitivity with better trade-offs of fewer negative class prediction errors (false positives) than the state-of-the-art methods; </a:t>
            </a:r>
          </a:p>
          <a:p>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(3) NB-Tomek and NB-Comm showed similar trade-offs and were comparable to the state-of-the-art methods in all metrics. These methods provide different options that suit various problem domains.</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9" name="文本框 48">
            <a:extLst>
              <a:ext uri="{FF2B5EF4-FFF2-40B4-BE49-F238E27FC236}">
                <a16:creationId xmlns:a16="http://schemas.microsoft.com/office/drawing/2014/main" id="{87F90F75-67EA-4D69-A749-DC26404FA1DD}"/>
              </a:ext>
            </a:extLst>
          </p:cNvPr>
          <p:cNvSpPr txBox="1"/>
          <p:nvPr/>
        </p:nvSpPr>
        <p:spPr>
          <a:xfrm>
            <a:off x="20348511" y="10574598"/>
            <a:ext cx="21476932" cy="12834283"/>
          </a:xfrm>
          <a:prstGeom prst="rect">
            <a:avLst/>
          </a:prstGeom>
          <a:noFill/>
        </p:spPr>
        <p:txBody>
          <a:bodyPr wrap="square" rtlCol="0">
            <a:spAutoFit/>
          </a:bodyPr>
          <a:lstStyle/>
          <a:p>
            <a:pPr algn="just"/>
            <a:r>
              <a:rPr lang="en-US" altLang="zh-CN" sz="3800" b="1" kern="100" dirty="0">
                <a:effectLst/>
                <a:ea typeface="等线" panose="02010600030101010101" pitchFamily="2" charset="-122"/>
                <a:cs typeface="Times New Roman" panose="02020603050405020304" pitchFamily="18" charset="0"/>
              </a:rPr>
              <a:t>Experiment I: Simulations</a:t>
            </a:r>
            <a:endParaRPr lang="zh-CN" altLang="zh-CN" sz="3800" b="1" kern="100" dirty="0">
              <a:effectLst/>
              <a:ea typeface="等线" panose="02010600030101010101" pitchFamily="2" charset="-122"/>
              <a:cs typeface="Times New Roman" panose="02020603050405020304" pitchFamily="18" charset="0"/>
            </a:endParaRPr>
          </a:p>
          <a:p>
            <a:pPr algn="just"/>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Our NB-based methods produced exceptionally high sensitivity. Comparable results with SMOTE and BLSMOTE were achieved in terms of G-means, but with lower precision and recall. Our NB-based methods significantly outperformed ENN in sensitivity and G-mean with comparable F1-score. More importantly, our methods outperformed state-of-the-art </a:t>
            </a:r>
            <a:r>
              <a:rPr lang="en-US" altLang="zh-CN" sz="3400" kern="100" dirty="0" err="1">
                <a:effectLst/>
                <a:latin typeface="等线" panose="02010600030101010101" pitchFamily="2" charset="-122"/>
                <a:ea typeface="等线" panose="02010600030101010101" pitchFamily="2" charset="-122"/>
                <a:cs typeface="Times New Roman" panose="02020603050405020304" pitchFamily="18" charset="0"/>
              </a:rPr>
              <a:t>kmUnder</a:t>
            </a: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 and OBU in all measures.</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3800" b="1" kern="100" dirty="0">
                <a:effectLst/>
                <a:ea typeface="等线" panose="02010600030101010101" pitchFamily="2" charset="-122"/>
                <a:cs typeface="Times New Roman" panose="02020603050405020304" pitchFamily="18" charset="0"/>
              </a:rPr>
              <a:t>Experiment II: Real-world datasets</a:t>
            </a:r>
            <a:endParaRPr lang="zh-CN" altLang="zh-CN" sz="3800" b="1" kern="100" dirty="0">
              <a:effectLst/>
              <a:ea typeface="等线" panose="02010600030101010101" pitchFamily="2" charset="-122"/>
              <a:cs typeface="Times New Roman" panose="02020603050405020304" pitchFamily="18" charset="0"/>
            </a:endParaRPr>
          </a:p>
          <a:p>
            <a:pPr algn="just"/>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NB-Comm on average ranked best in F1-score and G-mean. The method also showed high average ranking in terms of sensitivity, and relatively good ranking in precision. This high performance across the different measures reflects a good trade-off between true positive and false positive rates of NB-Comm. NB-Basic and NB-Tomek showed competitive average ranking in F1-score. In particular, NB-Basic and OBU had higher positive class accuracy but lower negative class accuracy than NB-Tomek and </a:t>
            </a:r>
            <a:r>
              <a:rPr lang="en-US" altLang="zh-CN" sz="3400" kern="100" dirty="0" err="1">
                <a:effectLst/>
                <a:latin typeface="等线" panose="02010600030101010101" pitchFamily="2" charset="-122"/>
                <a:ea typeface="等线" panose="02010600030101010101" pitchFamily="2" charset="-122"/>
                <a:cs typeface="Times New Roman" panose="02020603050405020304" pitchFamily="18" charset="0"/>
              </a:rPr>
              <a:t>kmUnder</a:t>
            </a: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 Thus, NB-Basic, OBU, NB-Tomek, and </a:t>
            </a:r>
            <a:r>
              <a:rPr lang="en-US" altLang="zh-CN" sz="3400" kern="100" dirty="0" err="1">
                <a:effectLst/>
                <a:latin typeface="等线" panose="02010600030101010101" pitchFamily="2" charset="-122"/>
                <a:ea typeface="等线" panose="02010600030101010101" pitchFamily="2" charset="-122"/>
                <a:cs typeface="Times New Roman" panose="02020603050405020304" pitchFamily="18" charset="0"/>
              </a:rPr>
              <a:t>kmUnder</a:t>
            </a: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 performed comparably on these datasets. As a result of the trade-off for the highest positive accuracy, NB-Rec did not perform well in F1-score. NB-Rec is thus more desirable. Our NB-based methods ranked top in sensitivity. In particular, NB-Rec and NB-Basic provided significantly higher sensitivity than BLSMOTE, ENN and the baseline. NB-Basic provided competitive sensitivity and G-mean with state-of-the-art </a:t>
            </a:r>
            <a:r>
              <a:rPr lang="en-US" altLang="zh-CN" sz="3400" kern="100" dirty="0" err="1">
                <a:effectLst/>
                <a:latin typeface="等线" panose="02010600030101010101" pitchFamily="2" charset="-122"/>
                <a:ea typeface="等线" panose="02010600030101010101" pitchFamily="2" charset="-122"/>
                <a:cs typeface="Times New Roman" panose="02020603050405020304" pitchFamily="18" charset="0"/>
              </a:rPr>
              <a:t>kmUnder</a:t>
            </a: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 and OBU, however with higher precision and F1-score ranks. Finally, these results are consistent with the results obtained using SVM, which indicates a stable performance of our methods across different learning algorithms.</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3800" b="1" kern="100" dirty="0">
                <a:effectLst/>
                <a:ea typeface="等线" panose="02010600030101010101" pitchFamily="2" charset="-122"/>
                <a:cs typeface="Times New Roman" panose="02020603050405020304" pitchFamily="18" charset="0"/>
              </a:rPr>
              <a:t>Experiment III: Large and high-dimensional datasets</a:t>
            </a:r>
            <a:endParaRPr lang="zh-CN" altLang="zh-CN" sz="3800" b="1" kern="100" dirty="0">
              <a:effectLst/>
              <a:ea typeface="等线" panose="02010600030101010101" pitchFamily="2" charset="-122"/>
              <a:cs typeface="Times New Roman" panose="02020603050405020304" pitchFamily="18" charset="0"/>
            </a:endParaRPr>
          </a:p>
          <a:p>
            <a:pPr algn="just"/>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The performance of our methods on the large high-dimensional datasets was consistent with the previous experiments. NB-Rec performed best in sensitivity on all of the large high-dimensional datasets and had reasonable true negative rates (as can be observed from G-mean), however highly suffered from high false positives due to the trade-off nature on a large and highly imbalanced dataset. NB-Basic, NB-Tomek, and NB-Comm showed significantly higher improvements over ENN and OBU. They were competitive with </a:t>
            </a:r>
            <a:r>
              <a:rPr lang="en-US" altLang="zh-CN" sz="3400" kern="100" dirty="0" err="1">
                <a:effectLst/>
                <a:latin typeface="等线" panose="02010600030101010101" pitchFamily="2" charset="-122"/>
                <a:ea typeface="等线" panose="02010600030101010101" pitchFamily="2" charset="-122"/>
                <a:cs typeface="Times New Roman" panose="02020603050405020304" pitchFamily="18" charset="0"/>
              </a:rPr>
              <a:t>kmUnder</a:t>
            </a:r>
            <a:r>
              <a:rPr lang="en-US" altLang="zh-CN" sz="3400" kern="100" dirty="0">
                <a:effectLst/>
                <a:latin typeface="等线" panose="02010600030101010101" pitchFamily="2" charset="-122"/>
                <a:ea typeface="等线" panose="02010600030101010101" pitchFamily="2" charset="-122"/>
                <a:cs typeface="Times New Roman" panose="02020603050405020304" pitchFamily="18" charset="0"/>
              </a:rPr>
              <a:t> on average.</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4486334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295</TotalTime>
  <Words>1032</Words>
  <Application>Microsoft Office PowerPoint</Application>
  <PresentationFormat>自定义</PresentationFormat>
  <Paragraphs>30</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Arial</vt:lpstr>
      <vt:lpstr>Calibri</vt:lpstr>
      <vt:lpstr>Calibri Light</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zwy20010224@icloud.com</dc:creator>
  <cp:lastModifiedBy>zwy20010224@icloud.com</cp:lastModifiedBy>
  <cp:revision>34</cp:revision>
  <dcterms:created xsi:type="dcterms:W3CDTF">2020-11-22T05:07:31Z</dcterms:created>
  <dcterms:modified xsi:type="dcterms:W3CDTF">2020-11-22T10:05:28Z</dcterms:modified>
</cp:coreProperties>
</file>