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44"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2489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3815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79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47594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469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2362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30182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67193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4171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89120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69883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7184C-AAB1-4D01-8E73-0AA27A620B0B}" type="datetimeFigureOut">
              <a:rPr lang="en-GB" smtClean="0"/>
              <a:t>26/01/2025</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6644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7184C-AAB1-4D01-8E73-0AA27A620B0B}" type="datetimeFigureOut">
              <a:rPr lang="en-GB" smtClean="0"/>
              <a:t>26/01/2025</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15249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7184C-AAB1-4D01-8E73-0AA27A620B0B}" type="datetimeFigureOut">
              <a:rPr lang="en-GB" smtClean="0"/>
              <a:t>26/01/2025</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86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8938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2539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07184C-AAB1-4D01-8E73-0AA27A620B0B}" type="datetimeFigureOut">
              <a:rPr lang="en-GB" smtClean="0"/>
              <a:t>26/01/2025</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96BC98-2C4D-4522-A842-CF5EBF4416A7}" type="slidenum">
              <a:rPr lang="en-GB" smtClean="0"/>
              <a:t>‹#›</a:t>
            </a:fld>
            <a:endParaRPr lang="en-GB"/>
          </a:p>
        </p:txBody>
      </p:sp>
    </p:spTree>
    <p:extLst>
      <p:ext uri="{BB962C8B-B14F-4D97-AF65-F5344CB8AC3E}">
        <p14:creationId xmlns:p14="http://schemas.microsoft.com/office/powerpoint/2010/main" val="39804525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2ECDFAC-1FCD-234E-B0C9-60137A27CD1D}"/>
              </a:ext>
            </a:extLst>
          </p:cNvPr>
          <p:cNvSpPr/>
          <p:nvPr/>
        </p:nvSpPr>
        <p:spPr>
          <a:xfrm>
            <a:off x="1481445" y="5086502"/>
            <a:ext cx="1771498" cy="177149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1E89F84E-C83D-F2AA-AC36-13B1586EA49A}"/>
              </a:ext>
            </a:extLst>
          </p:cNvPr>
          <p:cNvSpPr/>
          <p:nvPr/>
        </p:nvSpPr>
        <p:spPr>
          <a:xfrm>
            <a:off x="491613" y="124623"/>
            <a:ext cx="3694093" cy="460469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2">
            <a:extLst>
              <a:ext uri="{FF2B5EF4-FFF2-40B4-BE49-F238E27FC236}">
                <a16:creationId xmlns:a16="http://schemas.microsoft.com/office/drawing/2014/main" id="{E50A7637-6A17-D079-70D7-6E88F6D6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80" y="124623"/>
            <a:ext cx="3694093" cy="36940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CA16C4-8E8B-ACFE-63D1-F15A0D00F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5" y="5086502"/>
            <a:ext cx="1771498" cy="1771498"/>
          </a:xfrm>
          <a:prstGeom prst="rect">
            <a:avLst/>
          </a:prstGeom>
        </p:spPr>
      </p:pic>
      <p:sp>
        <p:nvSpPr>
          <p:cNvPr id="8" name="Title 2">
            <a:extLst>
              <a:ext uri="{FF2B5EF4-FFF2-40B4-BE49-F238E27FC236}">
                <a16:creationId xmlns:a16="http://schemas.microsoft.com/office/drawing/2014/main" id="{098216B2-8784-30D0-1978-90867D4E8C82}"/>
              </a:ext>
            </a:extLst>
          </p:cNvPr>
          <p:cNvSpPr>
            <a:spLocks noGrp="1"/>
          </p:cNvSpPr>
          <p:nvPr>
            <p:ph type="ctrTitle"/>
          </p:nvPr>
        </p:nvSpPr>
        <p:spPr>
          <a:xfrm>
            <a:off x="4545367" y="584199"/>
            <a:ext cx="7059258" cy="3694093"/>
          </a:xfrm>
        </p:spPr>
        <p:txBody>
          <a:bodyPr/>
          <a:lstStyle/>
          <a:p>
            <a:r>
              <a:rPr lang="en-US" dirty="0"/>
              <a:t>DON’T BURST MY BUBBLE</a:t>
            </a:r>
          </a:p>
        </p:txBody>
      </p:sp>
      <p:sp>
        <p:nvSpPr>
          <p:cNvPr id="9" name="Subtitle 3">
            <a:extLst>
              <a:ext uri="{FF2B5EF4-FFF2-40B4-BE49-F238E27FC236}">
                <a16:creationId xmlns:a16="http://schemas.microsoft.com/office/drawing/2014/main" id="{B04F68CA-B350-87C4-2F8E-B8FA6217341A}"/>
              </a:ext>
            </a:extLst>
          </p:cNvPr>
          <p:cNvSpPr>
            <a:spLocks noGrp="1"/>
          </p:cNvSpPr>
          <p:nvPr>
            <p:ph type="subTitle" idx="1"/>
          </p:nvPr>
        </p:nvSpPr>
        <p:spPr>
          <a:xfrm>
            <a:off x="4545365" y="4386292"/>
            <a:ext cx="7059258" cy="1423958"/>
          </a:xfrm>
        </p:spPr>
        <p:txBody>
          <a:bodyPr/>
          <a:lstStyle/>
          <a:p>
            <a:r>
              <a:rPr lang="en-GB" dirty="0"/>
              <a:t>CREATED BY:  (The very cool and awesome)</a:t>
            </a:r>
          </a:p>
          <a:p>
            <a:r>
              <a:rPr lang="en-GB" b="1" dirty="0"/>
              <a:t>Team Alpha Wolf</a:t>
            </a:r>
            <a:endParaRPr lang="en-US" b="1" dirty="0"/>
          </a:p>
        </p:txBody>
      </p:sp>
    </p:spTree>
    <p:extLst>
      <p:ext uri="{BB962C8B-B14F-4D97-AF65-F5344CB8AC3E}">
        <p14:creationId xmlns:p14="http://schemas.microsoft.com/office/powerpoint/2010/main" val="3170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2780-DA6A-2350-67B7-A768F3D787F5}"/>
              </a:ext>
            </a:extLst>
          </p:cNvPr>
          <p:cNvSpPr>
            <a:spLocks noGrp="1"/>
          </p:cNvSpPr>
          <p:nvPr>
            <p:ph type="title"/>
          </p:nvPr>
        </p:nvSpPr>
        <p:spPr/>
        <p:txBody>
          <a:bodyPr>
            <a:normAutofit/>
          </a:bodyPr>
          <a:lstStyle/>
          <a:p>
            <a:r>
              <a:rPr lang="en-GB" sz="4400" dirty="0"/>
              <a:t>Meet the team!</a:t>
            </a:r>
          </a:p>
        </p:txBody>
      </p:sp>
      <p:sp>
        <p:nvSpPr>
          <p:cNvPr id="3" name="Content Placeholder 2">
            <a:extLst>
              <a:ext uri="{FF2B5EF4-FFF2-40B4-BE49-F238E27FC236}">
                <a16:creationId xmlns:a16="http://schemas.microsoft.com/office/drawing/2014/main" id="{36717767-626D-FD94-F1B6-0F7DBC740AE7}"/>
              </a:ext>
            </a:extLst>
          </p:cNvPr>
          <p:cNvSpPr>
            <a:spLocks noGrp="1"/>
          </p:cNvSpPr>
          <p:nvPr>
            <p:ph idx="1"/>
          </p:nvPr>
        </p:nvSpPr>
        <p:spPr>
          <a:xfrm>
            <a:off x="1059694" y="2003099"/>
            <a:ext cx="8915400" cy="4242843"/>
          </a:xfrm>
          <a:solidFill>
            <a:schemeClr val="accent2">
              <a:lumMod val="20000"/>
              <a:lumOff val="80000"/>
            </a:schemeClr>
          </a:solidFill>
        </p:spPr>
        <p:txBody>
          <a:bodyPr>
            <a:normAutofit fontScale="70000" lnSpcReduction="20000"/>
          </a:bodyPr>
          <a:lstStyle/>
          <a:p>
            <a:r>
              <a:rPr lang="en-GB" dirty="0"/>
              <a:t>As the alpha wolf we have to be the best at game </a:t>
            </a:r>
          </a:p>
          <a:p>
            <a:pPr marL="0" indent="0">
              <a:buNone/>
            </a:pPr>
            <a:r>
              <a:rPr lang="en-GB" dirty="0"/>
              <a:t>development and be super cool and amazing, am I right? ;)</a:t>
            </a:r>
          </a:p>
          <a:p>
            <a:endParaRPr lang="en-GB" dirty="0"/>
          </a:p>
          <a:p>
            <a:r>
              <a:rPr lang="en-GB" sz="1900" dirty="0"/>
              <a:t>Our amazing team put in a ton of effort into this silly game in the </a:t>
            </a:r>
          </a:p>
          <a:p>
            <a:pPr marL="0" indent="0">
              <a:buNone/>
            </a:pPr>
            <a:r>
              <a:rPr lang="en-GB" sz="1900" dirty="0"/>
              <a:t>past 48 hours, here’s our roles:</a:t>
            </a:r>
          </a:p>
          <a:p>
            <a:r>
              <a:rPr lang="en-GB" sz="1900" b="1" dirty="0"/>
              <a:t>Ali: </a:t>
            </a:r>
            <a:r>
              <a:rPr lang="en-GB" sz="1900" dirty="0"/>
              <a:t>Game developer</a:t>
            </a:r>
          </a:p>
          <a:p>
            <a:r>
              <a:rPr lang="en-GB" sz="1900" b="1" dirty="0"/>
              <a:t>Chloe: </a:t>
            </a:r>
            <a:r>
              <a:rPr lang="en-GB" sz="1900" dirty="0"/>
              <a:t>Game developer, artist, role allocation</a:t>
            </a:r>
          </a:p>
          <a:p>
            <a:r>
              <a:rPr lang="en-GB" sz="1900" b="1" dirty="0"/>
              <a:t>Shane:</a:t>
            </a:r>
          </a:p>
          <a:p>
            <a:r>
              <a:rPr lang="en-GB" sz="1900" b="1" dirty="0" err="1"/>
              <a:t>IronTeacup</a:t>
            </a:r>
            <a:r>
              <a:rPr lang="en-GB" sz="1900" b="1" dirty="0"/>
              <a:t>:</a:t>
            </a:r>
          </a:p>
          <a:p>
            <a:endParaRPr lang="en-GB" b="1" dirty="0"/>
          </a:p>
          <a:p>
            <a:endParaRPr lang="en-GB" b="1" dirty="0"/>
          </a:p>
          <a:p>
            <a:r>
              <a:rPr lang="en-GB" sz="1900" b="1" dirty="0"/>
              <a:t>Game developers </a:t>
            </a:r>
            <a:r>
              <a:rPr lang="en-GB" sz="1900" dirty="0"/>
              <a:t>brought our game design to life with the help of coding intricate systems that control the game mechanics and interactions </a:t>
            </a:r>
            <a:r>
              <a:rPr lang="en-GB" sz="1900" dirty="0">
                <a:sym typeface="Wingdings" panose="05000000000000000000" pitchFamily="2" charset="2"/>
              </a:rPr>
              <a:t>!</a:t>
            </a:r>
          </a:p>
          <a:p>
            <a:r>
              <a:rPr lang="en-GB" sz="1900" b="1" dirty="0"/>
              <a:t>Game designers </a:t>
            </a:r>
            <a:r>
              <a:rPr lang="en-GB" sz="1900" dirty="0"/>
              <a:t>transform ideas into engaging gameplay ideas which ensures a seamless balance of challenge and fun!</a:t>
            </a:r>
            <a:endParaRPr lang="en-GB" sz="1900" b="1" dirty="0"/>
          </a:p>
        </p:txBody>
      </p:sp>
      <p:pic>
        <p:nvPicPr>
          <p:cNvPr id="6" name="Picture 5">
            <a:extLst>
              <a:ext uri="{FF2B5EF4-FFF2-40B4-BE49-F238E27FC236}">
                <a16:creationId xmlns:a16="http://schemas.microsoft.com/office/drawing/2014/main" id="{32C0EF67-1D15-3AC3-D642-17C1E928B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935" y="-86033"/>
            <a:ext cx="3982065" cy="3982065"/>
          </a:xfrm>
          <a:prstGeom prst="ellipse">
            <a:avLst/>
          </a:prstGeom>
          <a:ln>
            <a:noFill/>
          </a:ln>
          <a:effectLst>
            <a:softEdge rad="112500"/>
          </a:effectLst>
        </p:spPr>
      </p:pic>
    </p:spTree>
    <p:extLst>
      <p:ext uri="{BB962C8B-B14F-4D97-AF65-F5344CB8AC3E}">
        <p14:creationId xmlns:p14="http://schemas.microsoft.com/office/powerpoint/2010/main" val="363046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D64A-44CA-D42E-5542-68AD3F548771}"/>
              </a:ext>
            </a:extLst>
          </p:cNvPr>
          <p:cNvSpPr>
            <a:spLocks noGrp="1"/>
          </p:cNvSpPr>
          <p:nvPr>
            <p:ph type="title"/>
          </p:nvPr>
        </p:nvSpPr>
        <p:spPr/>
        <p:txBody>
          <a:bodyPr/>
          <a:lstStyle/>
          <a:p>
            <a:r>
              <a:rPr lang="en-GB" dirty="0"/>
              <a:t>Game Concept Overview</a:t>
            </a:r>
          </a:p>
        </p:txBody>
      </p:sp>
      <p:sp>
        <p:nvSpPr>
          <p:cNvPr id="3" name="Content Placeholder 2">
            <a:extLst>
              <a:ext uri="{FF2B5EF4-FFF2-40B4-BE49-F238E27FC236}">
                <a16:creationId xmlns:a16="http://schemas.microsoft.com/office/drawing/2014/main" id="{8FC213FB-6C72-327F-4EE6-2956FFA8C2FD}"/>
              </a:ext>
            </a:extLst>
          </p:cNvPr>
          <p:cNvSpPr>
            <a:spLocks noGrp="1"/>
          </p:cNvSpPr>
          <p:nvPr>
            <p:ph idx="1"/>
          </p:nvPr>
        </p:nvSpPr>
        <p:spPr/>
        <p:txBody>
          <a:bodyPr/>
          <a:lstStyle/>
          <a:p>
            <a:r>
              <a:rPr lang="en-GB" sz="2000" b="1" dirty="0"/>
              <a:t>Main Idea and Objectives</a:t>
            </a:r>
          </a:p>
          <a:p>
            <a:r>
              <a:rPr lang="en-GB" dirty="0"/>
              <a:t>“Don’t Burst My Bubble” combines stealth mechanics and a quirky adventure as you help a poor tiny bubble reunite with their bubbly family in a world full of dangerous and spikey objects. </a:t>
            </a:r>
          </a:p>
          <a:p>
            <a:r>
              <a:rPr lang="en-GB" dirty="0"/>
              <a:t>Players navigate through levels while avoiding detection from enemies, whom if they catch you, will chase and burst you with their spikes!</a:t>
            </a:r>
          </a:p>
          <a:p>
            <a:r>
              <a:rPr lang="en-GB" dirty="0"/>
              <a:t>You must find the special star to progress through the game</a:t>
            </a:r>
          </a:p>
          <a:p>
            <a:r>
              <a:rPr lang="en-GB" dirty="0"/>
              <a:t>Movement in the game is via WASD</a:t>
            </a:r>
          </a:p>
          <a:p>
            <a:endParaRPr lang="en-GB" sz="2000" dirty="0"/>
          </a:p>
          <a:p>
            <a:pPr lvl="1"/>
            <a:r>
              <a:rPr lang="en-GB" sz="1800" dirty="0"/>
              <a:t>It is up to you to save the baby bubble!</a:t>
            </a:r>
          </a:p>
        </p:txBody>
      </p:sp>
      <p:pic>
        <p:nvPicPr>
          <p:cNvPr id="5" name="Picture 4">
            <a:extLst>
              <a:ext uri="{FF2B5EF4-FFF2-40B4-BE49-F238E27FC236}">
                <a16:creationId xmlns:a16="http://schemas.microsoft.com/office/drawing/2014/main" id="{8F7A34D8-4709-67F0-A267-0F3488757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650" y="4848475"/>
            <a:ext cx="1385415" cy="1385415"/>
          </a:xfrm>
          <a:prstGeom prst="rect">
            <a:avLst/>
          </a:prstGeom>
        </p:spPr>
      </p:pic>
    </p:spTree>
    <p:extLst>
      <p:ext uri="{BB962C8B-B14F-4D97-AF65-F5344CB8AC3E}">
        <p14:creationId xmlns:p14="http://schemas.microsoft.com/office/powerpoint/2010/main" val="6689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9290-90E1-70BE-8C65-89630C7DE4FA}"/>
              </a:ext>
            </a:extLst>
          </p:cNvPr>
          <p:cNvSpPr>
            <a:spLocks noGrp="1"/>
          </p:cNvSpPr>
          <p:nvPr>
            <p:ph type="title"/>
          </p:nvPr>
        </p:nvSpPr>
        <p:spPr>
          <a:xfrm>
            <a:off x="6635998" y="5577110"/>
            <a:ext cx="8911687" cy="1280890"/>
          </a:xfrm>
        </p:spPr>
        <p:txBody>
          <a:bodyPr/>
          <a:lstStyle/>
          <a:p>
            <a:r>
              <a:rPr lang="en-GB" dirty="0"/>
              <a:t>Character dynamics</a:t>
            </a:r>
            <a:br>
              <a:rPr lang="en-GB" dirty="0"/>
            </a:br>
            <a:r>
              <a:rPr lang="en-GB" dirty="0"/>
              <a:t>+ Gameplay Mechanics</a:t>
            </a:r>
          </a:p>
        </p:txBody>
      </p:sp>
      <p:sp>
        <p:nvSpPr>
          <p:cNvPr id="4" name="Text Placeholder 1">
            <a:extLst>
              <a:ext uri="{FF2B5EF4-FFF2-40B4-BE49-F238E27FC236}">
                <a16:creationId xmlns:a16="http://schemas.microsoft.com/office/drawing/2014/main" id="{72526A91-9F4A-8AA5-488C-DE13D988D0F5}"/>
              </a:ext>
            </a:extLst>
          </p:cNvPr>
          <p:cNvSpPr txBox="1">
            <a:spLocks/>
          </p:cNvSpPr>
          <p:nvPr/>
        </p:nvSpPr>
        <p:spPr>
          <a:xfrm>
            <a:off x="1790533" y="4117521"/>
            <a:ext cx="4968000"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Main character</a:t>
            </a:r>
          </a:p>
          <a:p>
            <a:r>
              <a:rPr lang="en-GB" dirty="0"/>
              <a:t>Players control a nimble character that cannot be damaged in any way, it moved around with WASD controls and must find the yellow star to proceed to find its family.</a:t>
            </a:r>
          </a:p>
        </p:txBody>
      </p:sp>
      <p:sp>
        <p:nvSpPr>
          <p:cNvPr id="5" name="Text Placeholder 4">
            <a:extLst>
              <a:ext uri="{FF2B5EF4-FFF2-40B4-BE49-F238E27FC236}">
                <a16:creationId xmlns:a16="http://schemas.microsoft.com/office/drawing/2014/main" id="{84354503-7BE5-FEBF-15A2-A91EE5E73627}"/>
              </a:ext>
            </a:extLst>
          </p:cNvPr>
          <p:cNvSpPr txBox="1">
            <a:spLocks/>
          </p:cNvSpPr>
          <p:nvPr/>
        </p:nvSpPr>
        <p:spPr>
          <a:xfrm>
            <a:off x="6635998" y="1091018"/>
            <a:ext cx="4968627"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Enemy Type</a:t>
            </a:r>
          </a:p>
          <a:p>
            <a:r>
              <a:rPr lang="en-GB" dirty="0"/>
              <a:t>Enemies will be patrolling around with red lights to show their radius, if you fall into their red radius they will follow you. Be careful, they are very pointy, and may make you go POP!</a:t>
            </a:r>
          </a:p>
        </p:txBody>
      </p:sp>
      <p:pic>
        <p:nvPicPr>
          <p:cNvPr id="8" name="Picture 7">
            <a:extLst>
              <a:ext uri="{FF2B5EF4-FFF2-40B4-BE49-F238E27FC236}">
                <a16:creationId xmlns:a16="http://schemas.microsoft.com/office/drawing/2014/main" id="{0113F4A9-0A9C-46D3-6E4C-2C483E2C4D6C}"/>
              </a:ext>
            </a:extLst>
          </p:cNvPr>
          <p:cNvPicPr>
            <a:picLocks noChangeAspect="1"/>
          </p:cNvPicPr>
          <p:nvPr/>
        </p:nvPicPr>
        <p:blipFill>
          <a:blip r:embed="rId2"/>
          <a:stretch>
            <a:fillRect/>
          </a:stretch>
        </p:blipFill>
        <p:spPr>
          <a:xfrm>
            <a:off x="1223654" y="847070"/>
            <a:ext cx="5284986" cy="2653077"/>
          </a:xfrm>
          <a:prstGeom prst="rect">
            <a:avLst/>
          </a:prstGeom>
        </p:spPr>
      </p:pic>
    </p:spTree>
    <p:extLst>
      <p:ext uri="{BB962C8B-B14F-4D97-AF65-F5344CB8AC3E}">
        <p14:creationId xmlns:p14="http://schemas.microsoft.com/office/powerpoint/2010/main" val="13436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F14F-FD24-6734-1A14-AE98EFF1438D}"/>
              </a:ext>
            </a:extLst>
          </p:cNvPr>
          <p:cNvSpPr>
            <a:spLocks noGrp="1"/>
          </p:cNvSpPr>
          <p:nvPr>
            <p:ph type="title"/>
          </p:nvPr>
        </p:nvSpPr>
        <p:spPr/>
        <p:txBody>
          <a:bodyPr/>
          <a:lstStyle/>
          <a:p>
            <a:r>
              <a:rPr lang="en-GB" dirty="0"/>
              <a:t>Game Level Design</a:t>
            </a:r>
          </a:p>
        </p:txBody>
      </p:sp>
      <p:graphicFrame>
        <p:nvGraphicFramePr>
          <p:cNvPr id="5" name="Content Placeholder 4">
            <a:extLst>
              <a:ext uri="{FF2B5EF4-FFF2-40B4-BE49-F238E27FC236}">
                <a16:creationId xmlns:a16="http://schemas.microsoft.com/office/drawing/2014/main" id="{CFD96FCC-7AD2-D6DC-3A63-5882B8D4B355}"/>
              </a:ext>
            </a:extLst>
          </p:cNvPr>
          <p:cNvGraphicFramePr>
            <a:graphicFrameLocks noGrp="1"/>
          </p:cNvGraphicFramePr>
          <p:nvPr>
            <p:ph idx="1"/>
            <p:extLst>
              <p:ext uri="{D42A27DB-BD31-4B8C-83A1-F6EECF244321}">
                <p14:modId xmlns:p14="http://schemas.microsoft.com/office/powerpoint/2010/main" val="2743193177"/>
              </p:ext>
            </p:extLst>
          </p:nvPr>
        </p:nvGraphicFramePr>
        <p:xfrm>
          <a:off x="6323013" y="446088"/>
          <a:ext cx="5181600" cy="5296987"/>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011239176"/>
                    </a:ext>
                  </a:extLst>
                </a:gridCol>
                <a:gridCol w="1727200">
                  <a:extLst>
                    <a:ext uri="{9D8B030D-6E8A-4147-A177-3AD203B41FA5}">
                      <a16:colId xmlns:a16="http://schemas.microsoft.com/office/drawing/2014/main" val="1082775203"/>
                    </a:ext>
                  </a:extLst>
                </a:gridCol>
                <a:gridCol w="1727200">
                  <a:extLst>
                    <a:ext uri="{9D8B030D-6E8A-4147-A177-3AD203B41FA5}">
                      <a16:colId xmlns:a16="http://schemas.microsoft.com/office/drawing/2014/main" val="761825853"/>
                    </a:ext>
                  </a:extLst>
                </a:gridCol>
              </a:tblGrid>
              <a:tr h="1596699">
                <a:tc>
                  <a:txBody>
                    <a:bodyPr/>
                    <a:lstStyle/>
                    <a:p>
                      <a:r>
                        <a:rPr lang="en-GB" dirty="0"/>
                        <a:t>Level Number</a:t>
                      </a:r>
                    </a:p>
                  </a:txBody>
                  <a:tcPr/>
                </a:tc>
                <a:tc>
                  <a:txBody>
                    <a:bodyPr/>
                    <a:lstStyle/>
                    <a:p>
                      <a:r>
                        <a:rPr lang="en-GB" dirty="0"/>
                        <a:t>What is taught</a:t>
                      </a:r>
                    </a:p>
                  </a:txBody>
                  <a:tcPr/>
                </a:tc>
                <a:tc>
                  <a:txBody>
                    <a:bodyPr/>
                    <a:lstStyle/>
                    <a:p>
                      <a:r>
                        <a:rPr lang="en-GB" dirty="0"/>
                        <a:t>What is introduced</a:t>
                      </a:r>
                    </a:p>
                  </a:txBody>
                  <a:tcPr/>
                </a:tc>
                <a:extLst>
                  <a:ext uri="{0D108BD9-81ED-4DB2-BD59-A6C34878D82A}">
                    <a16:rowId xmlns:a16="http://schemas.microsoft.com/office/drawing/2014/main" val="747754165"/>
                  </a:ext>
                </a:extLst>
              </a:tr>
              <a:tr h="925072">
                <a:tc>
                  <a:txBody>
                    <a:bodyPr/>
                    <a:lstStyle/>
                    <a:p>
                      <a:r>
                        <a:rPr lang="en-GB" dirty="0"/>
                        <a:t>1</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179849039"/>
                  </a:ext>
                </a:extLst>
              </a:tr>
              <a:tr h="925072">
                <a:tc>
                  <a:txBody>
                    <a:bodyPr/>
                    <a:lstStyle/>
                    <a:p>
                      <a:r>
                        <a:rPr lang="en-GB" dirty="0"/>
                        <a:t>2</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654904492"/>
                  </a:ext>
                </a:extLst>
              </a:tr>
              <a:tr h="925072">
                <a:tc>
                  <a:txBody>
                    <a:bodyPr/>
                    <a:lstStyle/>
                    <a:p>
                      <a:r>
                        <a:rPr lang="en-GB" dirty="0"/>
                        <a:t>3</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31106189"/>
                  </a:ext>
                </a:extLst>
              </a:tr>
              <a:tr h="925072">
                <a:tc>
                  <a:txBody>
                    <a:bodyPr/>
                    <a:lstStyle/>
                    <a:p>
                      <a:r>
                        <a:rPr lang="en-GB" dirty="0"/>
                        <a:t>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444121657"/>
                  </a:ext>
                </a:extLst>
              </a:tr>
            </a:tbl>
          </a:graphicData>
        </a:graphic>
      </p:graphicFrame>
      <p:sp>
        <p:nvSpPr>
          <p:cNvPr id="4" name="Text Placeholder 3">
            <a:extLst>
              <a:ext uri="{FF2B5EF4-FFF2-40B4-BE49-F238E27FC236}">
                <a16:creationId xmlns:a16="http://schemas.microsoft.com/office/drawing/2014/main" id="{DD9B85FC-B184-23A3-0E33-9E27207983DF}"/>
              </a:ext>
            </a:extLst>
          </p:cNvPr>
          <p:cNvSpPr>
            <a:spLocks noGrp="1"/>
          </p:cNvSpPr>
          <p:nvPr>
            <p:ph type="body" sz="half" idx="2"/>
          </p:nvPr>
        </p:nvSpPr>
        <p:spPr/>
        <p:txBody>
          <a:bodyPr/>
          <a:lstStyle/>
          <a:p>
            <a:r>
              <a:rPr lang="en-GB" dirty="0"/>
              <a:t>The table to the right summarises the different levels inside of the game and their objectives in “Don’t Burst My Bubble”. Each level is built upon from its last, becoming more interesting and challenging at the same time!</a:t>
            </a:r>
          </a:p>
        </p:txBody>
      </p:sp>
    </p:spTree>
    <p:extLst>
      <p:ext uri="{BB962C8B-B14F-4D97-AF65-F5344CB8AC3E}">
        <p14:creationId xmlns:p14="http://schemas.microsoft.com/office/powerpoint/2010/main" val="171815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13C3-5636-91E5-13A0-AF5FAA51BD9D}"/>
              </a:ext>
            </a:extLst>
          </p:cNvPr>
          <p:cNvSpPr>
            <a:spLocks noGrp="1"/>
          </p:cNvSpPr>
          <p:nvPr>
            <p:ph type="title"/>
          </p:nvPr>
        </p:nvSpPr>
        <p:spPr/>
        <p:txBody>
          <a:bodyPr/>
          <a:lstStyle/>
          <a:p>
            <a:r>
              <a:rPr lang="en-GB" dirty="0"/>
              <a:t>Game Audio and Design</a:t>
            </a:r>
          </a:p>
        </p:txBody>
      </p:sp>
      <p:sp>
        <p:nvSpPr>
          <p:cNvPr id="3" name="Content Placeholder 2">
            <a:extLst>
              <a:ext uri="{FF2B5EF4-FFF2-40B4-BE49-F238E27FC236}">
                <a16:creationId xmlns:a16="http://schemas.microsoft.com/office/drawing/2014/main" id="{26E4FA2E-2EBF-1D6A-E5D7-E313027252E0}"/>
              </a:ext>
            </a:extLst>
          </p:cNvPr>
          <p:cNvSpPr>
            <a:spLocks noGrp="1"/>
          </p:cNvSpPr>
          <p:nvPr>
            <p:ph idx="1"/>
          </p:nvPr>
        </p:nvSpPr>
        <p:spPr/>
        <p:txBody>
          <a:bodyPr/>
          <a:lstStyle/>
          <a:p>
            <a:r>
              <a:rPr lang="en-GB" dirty="0"/>
              <a:t>Inside of the game we have implemented the use of audio to increase user friendliness and to make the game more fun and interesting!</a:t>
            </a:r>
          </a:p>
        </p:txBody>
      </p:sp>
      <p:graphicFrame>
        <p:nvGraphicFramePr>
          <p:cNvPr id="4" name="Table 3">
            <a:extLst>
              <a:ext uri="{FF2B5EF4-FFF2-40B4-BE49-F238E27FC236}">
                <a16:creationId xmlns:a16="http://schemas.microsoft.com/office/drawing/2014/main" id="{E9BAFF82-0156-4D74-7A15-9CE9844E804D}"/>
              </a:ext>
            </a:extLst>
          </p:cNvPr>
          <p:cNvGraphicFramePr>
            <a:graphicFrameLocks noGrp="1"/>
          </p:cNvGraphicFramePr>
          <p:nvPr>
            <p:extLst>
              <p:ext uri="{D42A27DB-BD31-4B8C-83A1-F6EECF244321}">
                <p14:modId xmlns:p14="http://schemas.microsoft.com/office/powerpoint/2010/main" val="3051212587"/>
              </p:ext>
            </p:extLst>
          </p:nvPr>
        </p:nvGraphicFramePr>
        <p:xfrm>
          <a:off x="441316" y="3175321"/>
          <a:ext cx="6746064" cy="3505200"/>
        </p:xfrm>
        <a:graphic>
          <a:graphicData uri="http://schemas.openxmlformats.org/drawingml/2006/table">
            <a:tbl>
              <a:tblPr firstRow="1" bandRow="1">
                <a:tableStyleId>{5C22544A-7EE6-4342-B048-85BDC9FD1C3A}</a:tableStyleId>
              </a:tblPr>
              <a:tblGrid>
                <a:gridCol w="2248688">
                  <a:extLst>
                    <a:ext uri="{9D8B030D-6E8A-4147-A177-3AD203B41FA5}">
                      <a16:colId xmlns:a16="http://schemas.microsoft.com/office/drawing/2014/main" val="2786879759"/>
                    </a:ext>
                  </a:extLst>
                </a:gridCol>
                <a:gridCol w="2248688">
                  <a:extLst>
                    <a:ext uri="{9D8B030D-6E8A-4147-A177-3AD203B41FA5}">
                      <a16:colId xmlns:a16="http://schemas.microsoft.com/office/drawing/2014/main" val="703807179"/>
                    </a:ext>
                  </a:extLst>
                </a:gridCol>
                <a:gridCol w="2248688">
                  <a:extLst>
                    <a:ext uri="{9D8B030D-6E8A-4147-A177-3AD203B41FA5}">
                      <a16:colId xmlns:a16="http://schemas.microsoft.com/office/drawing/2014/main" val="2507127695"/>
                    </a:ext>
                  </a:extLst>
                </a:gridCol>
              </a:tblGrid>
              <a:tr h="370840">
                <a:tc>
                  <a:txBody>
                    <a:bodyPr/>
                    <a:lstStyle/>
                    <a:p>
                      <a:r>
                        <a:rPr lang="en-GB" dirty="0"/>
                        <a:t>Game win, game lose, main page and game levels each have their own background music.</a:t>
                      </a:r>
                    </a:p>
                    <a:p>
                      <a:endParaRPr lang="en-GB" dirty="0"/>
                    </a:p>
                    <a:p>
                      <a:r>
                        <a:rPr lang="en-GB" sz="1400" b="0" dirty="0"/>
                        <a:t>An immersive soundtrack enhances gameplay, thus matching the game’s stealthy and suspenseful albeit quirky atmosphere.</a:t>
                      </a:r>
                    </a:p>
                  </a:txBody>
                  <a:tcPr/>
                </a:tc>
                <a:tc>
                  <a:txBody>
                    <a:bodyPr/>
                    <a:lstStyle/>
                    <a:p>
                      <a:r>
                        <a:rPr lang="en-GB" dirty="0"/>
                        <a:t>Art Style inside of the game</a:t>
                      </a:r>
                    </a:p>
                    <a:p>
                      <a:endParaRPr lang="en-GB" dirty="0"/>
                    </a:p>
                    <a:p>
                      <a:r>
                        <a:rPr lang="en-GB" sz="1400" b="0" dirty="0"/>
                        <a:t>The unique art design blends animated elements with serious themes, creating an engaging visual experience.</a:t>
                      </a:r>
                    </a:p>
                  </a:txBody>
                  <a:tcPr/>
                </a:tc>
                <a:tc>
                  <a:txBody>
                    <a:bodyPr/>
                    <a:lstStyle/>
                    <a:p>
                      <a:r>
                        <a:rPr lang="en-GB" dirty="0"/>
                        <a:t>Sound effects</a:t>
                      </a:r>
                    </a:p>
                    <a:p>
                      <a:endParaRPr lang="en-GB" dirty="0"/>
                    </a:p>
                    <a:p>
                      <a:r>
                        <a:rPr lang="en-GB" sz="1400" b="0" dirty="0"/>
                        <a:t>Sound cues for environmental interactions and menu button interactions enrich player experience, keeping players interested.</a:t>
                      </a:r>
                    </a:p>
                  </a:txBody>
                  <a:tcPr/>
                </a:tc>
                <a:extLst>
                  <a:ext uri="{0D108BD9-81ED-4DB2-BD59-A6C34878D82A}">
                    <a16:rowId xmlns:a16="http://schemas.microsoft.com/office/drawing/2014/main" val="604085165"/>
                  </a:ext>
                </a:extLst>
              </a:tr>
            </a:tbl>
          </a:graphicData>
        </a:graphic>
      </p:graphicFrame>
      <p:pic>
        <p:nvPicPr>
          <p:cNvPr id="6" name="Picture 5">
            <a:extLst>
              <a:ext uri="{FF2B5EF4-FFF2-40B4-BE49-F238E27FC236}">
                <a16:creationId xmlns:a16="http://schemas.microsoft.com/office/drawing/2014/main" id="{C70EFFCD-233B-3A4B-2253-15538B4DC550}"/>
              </a:ext>
            </a:extLst>
          </p:cNvPr>
          <p:cNvPicPr>
            <a:picLocks noChangeAspect="1"/>
          </p:cNvPicPr>
          <p:nvPr/>
        </p:nvPicPr>
        <p:blipFill>
          <a:blip r:embed="rId2"/>
          <a:stretch>
            <a:fillRect/>
          </a:stretch>
        </p:blipFill>
        <p:spPr>
          <a:xfrm>
            <a:off x="7336617" y="3715581"/>
            <a:ext cx="4532341" cy="2518309"/>
          </a:xfrm>
          <a:prstGeom prst="rect">
            <a:avLst/>
          </a:prstGeom>
        </p:spPr>
      </p:pic>
      <p:pic>
        <p:nvPicPr>
          <p:cNvPr id="8" name="Picture 7">
            <a:extLst>
              <a:ext uri="{FF2B5EF4-FFF2-40B4-BE49-F238E27FC236}">
                <a16:creationId xmlns:a16="http://schemas.microsoft.com/office/drawing/2014/main" id="{19F73A90-788E-FDBC-D08F-4C92DE75C396}"/>
              </a:ext>
            </a:extLst>
          </p:cNvPr>
          <p:cNvPicPr>
            <a:picLocks noChangeAspect="1"/>
          </p:cNvPicPr>
          <p:nvPr/>
        </p:nvPicPr>
        <p:blipFill>
          <a:blip r:embed="rId3"/>
          <a:stretch>
            <a:fillRect/>
          </a:stretch>
        </p:blipFill>
        <p:spPr>
          <a:xfrm>
            <a:off x="5028808" y="5388687"/>
            <a:ext cx="1943463" cy="1045070"/>
          </a:xfrm>
          <a:prstGeom prst="rect">
            <a:avLst/>
          </a:prstGeom>
        </p:spPr>
      </p:pic>
    </p:spTree>
    <p:extLst>
      <p:ext uri="{BB962C8B-B14F-4D97-AF65-F5344CB8AC3E}">
        <p14:creationId xmlns:p14="http://schemas.microsoft.com/office/powerpoint/2010/main" val="7504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41A3-ABB5-6F7B-EC6B-B88B39F12808}"/>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23CA1166-1E9D-26D1-336C-21F95E74057D}"/>
              </a:ext>
            </a:extLst>
          </p:cNvPr>
          <p:cNvSpPr>
            <a:spLocks noGrp="1"/>
          </p:cNvSpPr>
          <p:nvPr>
            <p:ph type="subTitle" idx="1"/>
          </p:nvPr>
        </p:nvSpPr>
        <p:spPr/>
        <p:txBody>
          <a:bodyPr/>
          <a:lstStyle/>
          <a:p>
            <a:r>
              <a:rPr lang="en-GB" dirty="0"/>
              <a:t>We hope you enjoyed!</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1215592985"/>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38</TotalTime>
  <Words>478</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DON’T BURST MY BUBBLE</vt:lpstr>
      <vt:lpstr>Meet the team!</vt:lpstr>
      <vt:lpstr>Game Concept Overview</vt:lpstr>
      <vt:lpstr>Character dynamics + Gameplay Mechanics</vt:lpstr>
      <vt:lpstr>Game Level Design</vt:lpstr>
      <vt:lpstr>Game Audio and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Chloe Woodman</dc:creator>
  <cp:lastModifiedBy>Chloe Woodman</cp:lastModifiedBy>
  <cp:revision>1</cp:revision>
  <dcterms:created xsi:type="dcterms:W3CDTF">2025-01-26T01:28:40Z</dcterms:created>
  <dcterms:modified xsi:type="dcterms:W3CDTF">2025-01-26T02:07:06Z</dcterms:modified>
</cp:coreProperties>
</file>