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media/image3.svg" ContentType="image/svg+xml"/>
  <Override PartName="/ppt/media/image31.svg" ContentType="image/svg+xml"/>
  <Override PartName="/ppt/media/image33.svg" ContentType="image/svg+xml"/>
  <Override PartName="/ppt/media/image35.svg" ContentType="image/svg+xml"/>
  <Override PartName="/ppt/media/image37.svg" ContentType="image/svg+xml"/>
  <Override PartName="/ppt/media/image39.svg" ContentType="image/svg+xml"/>
  <Override PartName="/ppt/media/image41.svg" ContentType="image/svg+xml"/>
  <Override PartName="/ppt/media/image43.svg" ContentType="image/svg+xml"/>
  <Override PartName="/ppt/media/image45.svg" ContentType="image/svg+xml"/>
  <Override PartName="/ppt/media/image47.svg" ContentType="image/svg+xml"/>
  <Override PartName="/ppt/media/image49.svg" ContentType="image/svg+xml"/>
  <Override PartName="/ppt/media/image51.svg" ContentType="image/svg+xml"/>
  <Override PartName="/ppt/media/image53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75" r:id="rId8"/>
    <p:sldId id="262" r:id="rId9"/>
    <p:sldId id="264" r:id="rId10"/>
    <p:sldId id="263" r:id="rId11"/>
    <p:sldId id="265" r:id="rId12"/>
    <p:sldId id="290" r:id="rId13"/>
    <p:sldId id="291" r:id="rId14"/>
    <p:sldId id="266" r:id="rId15"/>
    <p:sldId id="27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Calibri" panose="020F0502020204030204" charset="0"/>
      <p:regular r:id="rId28"/>
      <p:bold r:id="rId29"/>
      <p:italic r:id="rId30"/>
      <p:boldItalic r:id="rId31"/>
    </p:embeddedFont>
  </p:embeddedFontLst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1" userDrawn="1">
          <p15:clr>
            <a:srgbClr val="A4A3A4"/>
          </p15:clr>
        </p15:guide>
        <p15:guide id="2" pos="28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71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14.xml"/><Relationship Id="rId31" Type="http://schemas.openxmlformats.org/officeDocument/2006/relationships/font" Target="fonts/font4.fntdata"/><Relationship Id="rId30" Type="http://schemas.openxmlformats.org/officeDocument/2006/relationships/font" Target="fonts/font3.fntdata"/><Relationship Id="rId3" Type="http://schemas.openxmlformats.org/officeDocument/2006/relationships/slide" Target="slides/slide1.xml"/><Relationship Id="rId29" Type="http://schemas.openxmlformats.org/officeDocument/2006/relationships/font" Target="fonts/font2.fntdata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9.png"/><Relationship Id="rId2" Type="http://schemas.openxmlformats.org/officeDocument/2006/relationships/tags" Target="../tags/tag10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svg"/><Relationship Id="rId8" Type="http://schemas.openxmlformats.org/officeDocument/2006/relationships/image" Target="../media/image36.png"/><Relationship Id="rId7" Type="http://schemas.openxmlformats.org/officeDocument/2006/relationships/image" Target="../media/image35.svg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45.svg"/><Relationship Id="rId17" Type="http://schemas.openxmlformats.org/officeDocument/2006/relationships/image" Target="../media/image44.png"/><Relationship Id="rId16" Type="http://schemas.openxmlformats.org/officeDocument/2006/relationships/image" Target="../media/image43.svg"/><Relationship Id="rId15" Type="http://schemas.openxmlformats.org/officeDocument/2006/relationships/image" Target="../media/image42.png"/><Relationship Id="rId14" Type="http://schemas.openxmlformats.org/officeDocument/2006/relationships/image" Target="../media/image23.png"/><Relationship Id="rId13" Type="http://schemas.openxmlformats.org/officeDocument/2006/relationships/image" Target="../media/image41.svg"/><Relationship Id="rId12" Type="http://schemas.openxmlformats.org/officeDocument/2006/relationships/image" Target="../media/image40.png"/><Relationship Id="rId11" Type="http://schemas.openxmlformats.org/officeDocument/2006/relationships/image" Target="../media/image39.svg"/><Relationship Id="rId10" Type="http://schemas.openxmlformats.org/officeDocument/2006/relationships/image" Target="../media/image38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.png"/><Relationship Id="rId8" Type="http://schemas.openxmlformats.org/officeDocument/2006/relationships/image" Target="../media/image49.svg"/><Relationship Id="rId7" Type="http://schemas.openxmlformats.org/officeDocument/2006/relationships/image" Target="../media/image48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5.png"/><Relationship Id="rId3" Type="http://schemas.openxmlformats.org/officeDocument/2006/relationships/image" Target="../media/image1.png"/><Relationship Id="rId2" Type="http://schemas.openxmlformats.org/officeDocument/2006/relationships/image" Target="../media/image31.sv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1.svg"/><Relationship Id="rId1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3.svg"/><Relationship Id="rId1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image" Target="../media/image15.png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image" Target="../media/image14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image" Target="../media/image13.png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4647"/>
            <a:ext cx="18284928" cy="10297954"/>
          </a:xfrm>
          <a:custGeom>
            <a:avLst/>
            <a:gdLst/>
            <a:ahLst/>
            <a:cxnLst/>
            <a:rect l="l" t="t" r="r" b="b"/>
            <a:pathLst>
              <a:path w="18284928" h="10297954">
                <a:moveTo>
                  <a:pt x="0" y="0"/>
                </a:moveTo>
                <a:lnTo>
                  <a:pt x="18284928" y="0"/>
                </a:lnTo>
                <a:lnTo>
                  <a:pt x="18284928" y="10297953"/>
                </a:lnTo>
                <a:lnTo>
                  <a:pt x="0" y="1029795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44999"/>
            </a:blip>
            <a:stretch>
              <a:fillRect l="-43602" t="-5951" r="-43602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3072" y="1566257"/>
            <a:ext cx="18284928" cy="4309045"/>
            <a:chOff x="0" y="0"/>
            <a:chExt cx="4815783" cy="11348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5784" cy="1134893"/>
            </a:xfrm>
            <a:custGeom>
              <a:avLst/>
              <a:gdLst/>
              <a:ahLst/>
              <a:cxnLst/>
              <a:rect l="l" t="t" r="r" b="b"/>
              <a:pathLst>
                <a:path w="4815784" h="1134893">
                  <a:moveTo>
                    <a:pt x="0" y="0"/>
                  </a:moveTo>
                  <a:lnTo>
                    <a:pt x="4815784" y="0"/>
                  </a:lnTo>
                  <a:lnTo>
                    <a:pt x="4815784" y="1134893"/>
                  </a:lnTo>
                  <a:lnTo>
                    <a:pt x="0" y="1134893"/>
                  </a:ln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15783" cy="11825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45"/>
                </a:lnSpc>
              </a:pPr>
            </a:p>
          </p:txBody>
        </p:sp>
      </p:grpSp>
      <p:sp>
        <p:nvSpPr>
          <p:cNvPr id="6" name="Freeform 6"/>
          <p:cNvSpPr/>
          <p:nvPr/>
        </p:nvSpPr>
        <p:spPr>
          <a:xfrm>
            <a:off x="1136419" y="9308911"/>
            <a:ext cx="317345" cy="338051"/>
          </a:xfrm>
          <a:custGeom>
            <a:avLst/>
            <a:gdLst/>
            <a:ahLst/>
            <a:cxnLst/>
            <a:rect l="l" t="t" r="r" b="b"/>
            <a:pathLst>
              <a:path w="317345" h="338051">
                <a:moveTo>
                  <a:pt x="0" y="0"/>
                </a:moveTo>
                <a:lnTo>
                  <a:pt x="317346" y="0"/>
                </a:lnTo>
                <a:lnTo>
                  <a:pt x="317346" y="338051"/>
                </a:lnTo>
                <a:lnTo>
                  <a:pt x="0" y="3380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282586" y="9318935"/>
            <a:ext cx="317345" cy="338051"/>
          </a:xfrm>
          <a:custGeom>
            <a:avLst/>
            <a:gdLst/>
            <a:ahLst/>
            <a:cxnLst/>
            <a:rect l="l" t="t" r="r" b="b"/>
            <a:pathLst>
              <a:path w="317345" h="338051">
                <a:moveTo>
                  <a:pt x="0" y="0"/>
                </a:moveTo>
                <a:lnTo>
                  <a:pt x="317346" y="0"/>
                </a:lnTo>
                <a:lnTo>
                  <a:pt x="317346" y="338051"/>
                </a:lnTo>
                <a:lnTo>
                  <a:pt x="0" y="3380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622935" y="3373755"/>
            <a:ext cx="17014190" cy="18497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425"/>
              </a:lnSpc>
            </a:pPr>
            <a:r>
              <a:rPr lang="zh-CN" altLang="en-US" sz="8800">
                <a:solidFill>
                  <a:srgbClr val="FFFFFF"/>
                </a:solidFill>
                <a:latin typeface="思源黑体-超粗体 Bold"/>
              </a:rPr>
              <a:t>银行信用卡用户流失情况</a:t>
            </a:r>
            <a:r>
              <a:rPr lang="en-US" sz="8800">
                <a:solidFill>
                  <a:srgbClr val="FFFFFF"/>
                </a:solidFill>
                <a:latin typeface="思源黑体-超粗体 Bold"/>
              </a:rPr>
              <a:t>数据分析</a:t>
            </a:r>
            <a:endParaRPr lang="en-US" sz="8800">
              <a:solidFill>
                <a:srgbClr val="FFFFFF"/>
              </a:solidFill>
              <a:latin typeface="思源黑体-超粗体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22779" y="2071295"/>
            <a:ext cx="11783124" cy="1382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780"/>
              </a:lnSpc>
            </a:pPr>
            <a:r>
              <a:rPr lang="en-US" sz="7700">
                <a:solidFill>
                  <a:srgbClr val="FFFFFF"/>
                </a:solidFill>
                <a:ea typeface="思源黑体-超粗体" panose="020B0A00000000000000" charset="-122"/>
              </a:rPr>
              <a:t>大数据引论</a:t>
            </a:r>
            <a:r>
              <a:rPr lang="zh-CN" altLang="en-US" sz="7700">
                <a:solidFill>
                  <a:srgbClr val="FFFFFF"/>
                </a:solidFill>
                <a:ea typeface="思源黑体-超粗体" panose="020B0A00000000000000" charset="-122"/>
              </a:rPr>
              <a:t>中期</a:t>
            </a:r>
            <a:r>
              <a:rPr lang="zh-CN" altLang="en-US" sz="7700">
                <a:solidFill>
                  <a:srgbClr val="FFFFFF"/>
                </a:solidFill>
                <a:ea typeface="思源黑体-超粗体" panose="020B0A00000000000000" charset="-122"/>
              </a:rPr>
              <a:t>汇报</a:t>
            </a:r>
            <a:endParaRPr lang="zh-CN" altLang="en-US" sz="7700">
              <a:solidFill>
                <a:srgbClr val="FFFFFF"/>
              </a:solidFill>
              <a:ea typeface="思源黑体-超粗体" panose="020B0A00000000000000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21060" y="9280835"/>
            <a:ext cx="2583203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1F367F"/>
                </a:solidFill>
                <a:ea typeface="思源黑体 1" panose="020B0500000000000000" charset="-122"/>
              </a:rPr>
              <a:t>刘琮璟</a:t>
            </a:r>
            <a:endParaRPr lang="en-US" sz="2100">
              <a:solidFill>
                <a:srgbClr val="1F367F"/>
              </a:solidFill>
              <a:ea typeface="思源黑体 1" panose="020B0500000000000000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710385" y="9290859"/>
            <a:ext cx="2547234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1F367F"/>
                </a:solidFill>
                <a:ea typeface="思源黑体 1" panose="020B0500000000000000" charset="-122"/>
              </a:rPr>
              <a:t>徐朱玮</a:t>
            </a:r>
            <a:endParaRPr lang="en-US" sz="2100">
              <a:solidFill>
                <a:srgbClr val="1F367F"/>
              </a:solidFill>
              <a:ea typeface="思源黑体 1" panose="020B0500000000000000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36419" y="6265827"/>
            <a:ext cx="16002889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55"/>
              </a:lnSpc>
            </a:pPr>
            <a:r>
              <a:rPr lang="en-US" sz="2540">
                <a:solidFill>
                  <a:srgbClr val="1F367F"/>
                </a:solidFill>
                <a:ea typeface="思源黑体 1" panose="020B0500000000000000" charset="-122"/>
              </a:rPr>
              <a:t>数据集来源：https://www.kaggle.com/datasets/thedevastator/predicting-credit-card-customer-attrition-with-m</a:t>
            </a:r>
            <a:endParaRPr lang="en-US" sz="2540">
              <a:solidFill>
                <a:srgbClr val="1F367F"/>
              </a:solidFill>
              <a:ea typeface="思源黑体 1" panose="020B0500000000000000" charset="-122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1169190" y="8974197"/>
            <a:ext cx="15970118" cy="0"/>
          </a:xfrm>
          <a:prstGeom prst="line">
            <a:avLst/>
          </a:prstGeom>
          <a:ln w="38100" cap="flat">
            <a:solidFill>
              <a:srgbClr val="1F367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028700" y="1028700"/>
            <a:ext cx="625593" cy="62559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6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3072" y="9300774"/>
            <a:ext cx="18284928" cy="997180"/>
            <a:chOff x="0" y="0"/>
            <a:chExt cx="4815783" cy="26263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5784" cy="262632"/>
            </a:xfrm>
            <a:custGeom>
              <a:avLst/>
              <a:gdLst/>
              <a:ahLst/>
              <a:cxnLst/>
              <a:rect l="l" t="t" r="r" b="b"/>
              <a:pathLst>
                <a:path w="4815784" h="262632">
                  <a:moveTo>
                    <a:pt x="0" y="0"/>
                  </a:moveTo>
                  <a:lnTo>
                    <a:pt x="4815784" y="0"/>
                  </a:lnTo>
                  <a:lnTo>
                    <a:pt x="4815784" y="262632"/>
                  </a:lnTo>
                  <a:lnTo>
                    <a:pt x="0" y="262632"/>
                  </a:ln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815783" cy="3102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45"/>
                </a:lnSpc>
              </a:p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120641" y="1071574"/>
            <a:ext cx="690826" cy="469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5"/>
              </a:lnSpc>
            </a:pPr>
            <a:r>
              <a:rPr lang="en-US" sz="2790">
                <a:solidFill>
                  <a:srgbClr val="FFFFFF"/>
                </a:solidFill>
                <a:latin typeface="思源黑体-超粗体" panose="020B0A00000000000000" charset="-122"/>
              </a:rPr>
              <a:t>02</a:t>
            </a:r>
            <a:endParaRPr lang="en-US" sz="2790">
              <a:solidFill>
                <a:srgbClr val="FFFFFF"/>
              </a:solidFill>
              <a:latin typeface="思源黑体-超粗体" panose="020B0A00000000000000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811655" y="1013460"/>
            <a:ext cx="6454775" cy="448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500">
                <a:solidFill>
                  <a:srgbClr val="000000"/>
                </a:solidFill>
                <a:ea typeface="思源黑体-超粗体" panose="020B0A00000000000000" charset="-122"/>
              </a:rPr>
              <a:t>数据预处理</a:t>
            </a:r>
            <a:r>
              <a:rPr lang="en-US" sz="2500">
                <a:solidFill>
                  <a:srgbClr val="000000"/>
                </a:solidFill>
                <a:ea typeface="思源黑体-超粗体" panose="020B0A00000000000000" charset="-122"/>
              </a:rPr>
              <a:t>——</a:t>
            </a:r>
            <a:r>
              <a:rPr lang="zh-CN" altLang="en-US" sz="2500">
                <a:solidFill>
                  <a:srgbClr val="000000"/>
                </a:solidFill>
                <a:ea typeface="思源黑体-超粗体" panose="020B0A00000000000000" charset="-122"/>
              </a:rPr>
              <a:t>数据集格式</a:t>
            </a:r>
            <a:r>
              <a:rPr lang="zh-CN" altLang="en-US" sz="2500">
                <a:solidFill>
                  <a:srgbClr val="000000"/>
                </a:solidFill>
                <a:ea typeface="思源黑体-超粗体" panose="020B0A00000000000000" charset="-122"/>
              </a:rPr>
              <a:t>转换</a:t>
            </a:r>
            <a:endParaRPr lang="zh-CN" altLang="en-US" sz="2500">
              <a:solidFill>
                <a:srgbClr val="000000"/>
              </a:solidFill>
              <a:ea typeface="思源黑体-超粗体" panose="020B0A00000000000000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811467" y="1506077"/>
            <a:ext cx="3378675" cy="213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65"/>
              </a:lnSpc>
            </a:pPr>
            <a:r>
              <a:rPr lang="en-US" sz="1190">
                <a:solidFill>
                  <a:srgbClr val="000000"/>
                </a:solidFill>
                <a:latin typeface="思源黑体 1" panose="020B0500000000000000" charset="-122"/>
              </a:rPr>
              <a:t>DATA PREPROCESSING</a:t>
            </a:r>
            <a:endParaRPr lang="en-US" sz="1190">
              <a:solidFill>
                <a:srgbClr val="000000"/>
              </a:solidFill>
              <a:latin typeface="思源黑体 1" panose="020B0500000000000000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447800" y="6711950"/>
            <a:ext cx="15107285" cy="1805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695"/>
              </a:lnSpc>
            </a:pPr>
            <a:r>
              <a:rPr lang="en-US" altLang="zh-CN" sz="2400">
                <a:solidFill>
                  <a:srgbClr val="1F367F"/>
                </a:solidFill>
                <a:latin typeface="思源黑体 1" panose="020B0500000000000000" charset="-122"/>
              </a:rPr>
              <a:t>         </a:t>
            </a:r>
            <a:r>
              <a:rPr lang="zh-CN" altLang="en-US" sz="2400">
                <a:solidFill>
                  <a:srgbClr val="1F367F"/>
                </a:solidFill>
                <a:latin typeface="思源黑体 1" panose="020B0500000000000000" charset="-122"/>
              </a:rPr>
              <a:t>由于在训练模型时需要输入数字，因此我们将数据为</a:t>
            </a:r>
            <a:r>
              <a:rPr lang="en-US" altLang="zh-CN" sz="2400">
                <a:solidFill>
                  <a:srgbClr val="1F367F"/>
                </a:solidFill>
                <a:latin typeface="思源黑体 1" panose="020B0500000000000000" charset="-122"/>
              </a:rPr>
              <a:t>“object”</a:t>
            </a:r>
            <a:r>
              <a:rPr lang="zh-CN" altLang="en-US" sz="2400">
                <a:solidFill>
                  <a:srgbClr val="1F367F"/>
                </a:solidFill>
                <a:latin typeface="思源黑体 1" panose="020B0500000000000000" charset="-122"/>
              </a:rPr>
              <a:t>的列全部转化为数字，数字和含义的对应如上图所示。进行格式转化的列</a:t>
            </a:r>
            <a:r>
              <a:rPr lang="zh-CN" altLang="en-US" sz="2400">
                <a:solidFill>
                  <a:srgbClr val="1F367F"/>
                </a:solidFill>
                <a:latin typeface="思源黑体 1" panose="020B0500000000000000" charset="-122"/>
              </a:rPr>
              <a:t>分别有</a:t>
            </a:r>
            <a:r>
              <a:rPr lang="en-US" altLang="zh-CN" sz="2400">
                <a:solidFill>
                  <a:srgbClr val="1F367F"/>
                </a:solidFill>
                <a:latin typeface="思源黑体 1" panose="020B0500000000000000" charset="-122"/>
              </a:rPr>
              <a:t>“</a:t>
            </a:r>
            <a:r>
              <a:rPr lang="zh-CN" altLang="en-US" sz="2400">
                <a:solidFill>
                  <a:srgbClr val="1F367F"/>
                </a:solidFill>
                <a:latin typeface="思源黑体 1" panose="020B0500000000000000" charset="-122"/>
              </a:rPr>
              <a:t>客户流失与否</a:t>
            </a:r>
            <a:r>
              <a:rPr lang="en-US" altLang="zh-CN" sz="2400">
                <a:solidFill>
                  <a:srgbClr val="1F367F"/>
                </a:solidFill>
                <a:latin typeface="思源黑体 1" panose="020B0500000000000000" charset="-122"/>
              </a:rPr>
              <a:t>”</a:t>
            </a:r>
            <a:r>
              <a:rPr lang="zh-CN" altLang="en-US" sz="2400">
                <a:solidFill>
                  <a:srgbClr val="1F367F"/>
                </a:solidFill>
                <a:latin typeface="思源黑体 1" panose="020B0500000000000000" charset="-122"/>
              </a:rPr>
              <a:t>、</a:t>
            </a:r>
            <a:r>
              <a:rPr lang="en-US" altLang="zh-CN" sz="2400">
                <a:solidFill>
                  <a:srgbClr val="1F367F"/>
                </a:solidFill>
                <a:latin typeface="思源黑体 1" panose="020B0500000000000000" charset="-122"/>
              </a:rPr>
              <a:t>“</a:t>
            </a:r>
            <a:r>
              <a:rPr lang="zh-CN" altLang="en-US" sz="2400">
                <a:solidFill>
                  <a:srgbClr val="1F367F"/>
                </a:solidFill>
                <a:latin typeface="思源黑体 1" panose="020B0500000000000000" charset="-122"/>
              </a:rPr>
              <a:t>性别</a:t>
            </a:r>
            <a:r>
              <a:rPr lang="en-US" altLang="zh-CN" sz="2400">
                <a:solidFill>
                  <a:srgbClr val="1F367F"/>
                </a:solidFill>
                <a:latin typeface="思源黑体 1" panose="020B0500000000000000" charset="-122"/>
              </a:rPr>
              <a:t>”</a:t>
            </a:r>
            <a:r>
              <a:rPr lang="zh-CN" altLang="en-US" sz="2400">
                <a:solidFill>
                  <a:srgbClr val="1F367F"/>
                </a:solidFill>
                <a:latin typeface="思源黑体 1" panose="020B0500000000000000" charset="-122"/>
              </a:rPr>
              <a:t>、</a:t>
            </a:r>
            <a:r>
              <a:rPr lang="en-US" altLang="zh-CN" sz="2400">
                <a:solidFill>
                  <a:srgbClr val="1F367F"/>
                </a:solidFill>
                <a:latin typeface="思源黑体 1" panose="020B0500000000000000" charset="-122"/>
              </a:rPr>
              <a:t>“</a:t>
            </a:r>
            <a:r>
              <a:rPr lang="zh-CN" altLang="en-US" sz="2400">
                <a:solidFill>
                  <a:srgbClr val="1F367F"/>
                </a:solidFill>
                <a:latin typeface="思源黑体 1" panose="020B0500000000000000" charset="-122"/>
              </a:rPr>
              <a:t>受教育程度</a:t>
            </a:r>
            <a:r>
              <a:rPr lang="en-US" altLang="zh-CN" sz="2400">
                <a:solidFill>
                  <a:srgbClr val="1F367F"/>
                </a:solidFill>
                <a:latin typeface="思源黑体 1" panose="020B0500000000000000" charset="-122"/>
              </a:rPr>
              <a:t>”</a:t>
            </a:r>
            <a:r>
              <a:rPr lang="zh-CN" altLang="en-US" sz="2400">
                <a:solidFill>
                  <a:srgbClr val="1F367F"/>
                </a:solidFill>
                <a:latin typeface="思源黑体 1" panose="020B0500000000000000" charset="-122"/>
              </a:rPr>
              <a:t>、</a:t>
            </a:r>
            <a:r>
              <a:rPr lang="en-US" altLang="zh-CN" sz="2400">
                <a:solidFill>
                  <a:srgbClr val="1F367F"/>
                </a:solidFill>
                <a:latin typeface="思源黑体 1" panose="020B0500000000000000" charset="-122"/>
              </a:rPr>
              <a:t>“</a:t>
            </a:r>
            <a:r>
              <a:rPr lang="zh-CN" altLang="en-US" sz="2400">
                <a:solidFill>
                  <a:srgbClr val="1F367F"/>
                </a:solidFill>
                <a:latin typeface="思源黑体 1" panose="020B0500000000000000" charset="-122"/>
              </a:rPr>
              <a:t>婚姻状况</a:t>
            </a:r>
            <a:r>
              <a:rPr lang="en-US" altLang="zh-CN" sz="2400">
                <a:solidFill>
                  <a:srgbClr val="1F367F"/>
                </a:solidFill>
                <a:latin typeface="思源黑体 1" panose="020B0500000000000000" charset="-122"/>
              </a:rPr>
              <a:t>”</a:t>
            </a:r>
            <a:r>
              <a:rPr lang="zh-CN" altLang="en-US" sz="2400">
                <a:solidFill>
                  <a:srgbClr val="1F367F"/>
                </a:solidFill>
                <a:latin typeface="思源黑体 1" panose="020B0500000000000000" charset="-122"/>
              </a:rPr>
              <a:t>、</a:t>
            </a:r>
            <a:r>
              <a:rPr lang="en-US" altLang="zh-CN" sz="2400">
                <a:solidFill>
                  <a:srgbClr val="1F367F"/>
                </a:solidFill>
                <a:latin typeface="思源黑体 1" panose="020B0500000000000000" charset="-122"/>
              </a:rPr>
              <a:t>“</a:t>
            </a:r>
            <a:r>
              <a:rPr lang="zh-CN" altLang="en-US" sz="2400">
                <a:solidFill>
                  <a:srgbClr val="1F367F"/>
                </a:solidFill>
                <a:latin typeface="思源黑体 1" panose="020B0500000000000000" charset="-122"/>
              </a:rPr>
              <a:t>收入状况</a:t>
            </a:r>
            <a:r>
              <a:rPr lang="en-US" altLang="zh-CN" sz="2400">
                <a:solidFill>
                  <a:srgbClr val="1F367F"/>
                </a:solidFill>
                <a:latin typeface="思源黑体 1" panose="020B0500000000000000" charset="-122"/>
              </a:rPr>
              <a:t>”</a:t>
            </a:r>
            <a:r>
              <a:rPr lang="zh-CN" altLang="en-US" sz="2400">
                <a:solidFill>
                  <a:srgbClr val="1F367F"/>
                </a:solidFill>
                <a:latin typeface="思源黑体 1" panose="020B0500000000000000" charset="-122"/>
              </a:rPr>
              <a:t>、</a:t>
            </a:r>
            <a:r>
              <a:rPr lang="en-US" altLang="zh-CN" sz="2400">
                <a:solidFill>
                  <a:srgbClr val="1F367F"/>
                </a:solidFill>
                <a:latin typeface="思源黑体 1" panose="020B0500000000000000" charset="-122"/>
              </a:rPr>
              <a:t>“</a:t>
            </a:r>
            <a:r>
              <a:rPr lang="zh-CN" altLang="en-US" sz="2400">
                <a:solidFill>
                  <a:srgbClr val="1F367F"/>
                </a:solidFill>
                <a:latin typeface="思源黑体 1" panose="020B0500000000000000" charset="-122"/>
              </a:rPr>
              <a:t>信用卡类别</a:t>
            </a:r>
            <a:r>
              <a:rPr lang="en-US" altLang="zh-CN" sz="2400">
                <a:solidFill>
                  <a:srgbClr val="1F367F"/>
                </a:solidFill>
                <a:latin typeface="思源黑体 1" panose="020B0500000000000000" charset="-122"/>
              </a:rPr>
              <a:t>”</a:t>
            </a:r>
            <a:r>
              <a:rPr lang="zh-CN" altLang="en-US" sz="2400">
                <a:solidFill>
                  <a:srgbClr val="1F367F"/>
                </a:solidFill>
                <a:latin typeface="思源黑体 1" panose="020B0500000000000000" charset="-122"/>
              </a:rPr>
              <a:t>。</a:t>
            </a:r>
            <a:endParaRPr lang="zh-CN" altLang="en-US" sz="2400">
              <a:solidFill>
                <a:srgbClr val="1F367F"/>
              </a:solidFill>
              <a:latin typeface="思源黑体 1" panose="020B0500000000000000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2750" y="2171700"/>
            <a:ext cx="12385675" cy="42392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72" y="-159"/>
            <a:ext cx="18284928" cy="10297954"/>
          </a:xfrm>
          <a:custGeom>
            <a:avLst/>
            <a:gdLst/>
            <a:ahLst/>
            <a:cxnLst/>
            <a:rect l="l" t="t" r="r" b="b"/>
            <a:pathLst>
              <a:path w="18284928" h="10297954">
                <a:moveTo>
                  <a:pt x="0" y="0"/>
                </a:moveTo>
                <a:lnTo>
                  <a:pt x="18284928" y="0"/>
                </a:lnTo>
                <a:lnTo>
                  <a:pt x="18284928" y="10297954"/>
                </a:lnTo>
                <a:lnTo>
                  <a:pt x="0" y="1029795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44999"/>
            </a:blip>
            <a:stretch>
              <a:fillRect l="-43602" t="-5951" r="-43602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028700" y="1028700"/>
            <a:ext cx="625593" cy="625593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60"/>
                </a:lnSpc>
              </a:p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120641" y="1071574"/>
            <a:ext cx="690826" cy="469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5"/>
              </a:lnSpc>
            </a:pPr>
            <a:r>
              <a:rPr lang="en-US" sz="2790">
                <a:solidFill>
                  <a:srgbClr val="FFFFFF"/>
                </a:solidFill>
                <a:latin typeface="思源黑体-超粗体" panose="020B0A00000000000000" charset="-122"/>
              </a:rPr>
              <a:t>02</a:t>
            </a:r>
            <a:endParaRPr lang="en-US" sz="2790">
              <a:solidFill>
                <a:srgbClr val="FFFFFF"/>
              </a:solidFill>
              <a:latin typeface="思源黑体-超粗体" panose="020B0A00000000000000" charset="-122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811655" y="1013460"/>
            <a:ext cx="6983730" cy="448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500">
                <a:solidFill>
                  <a:srgbClr val="000000"/>
                </a:solidFill>
                <a:ea typeface="思源黑体-超粗体" panose="020B0A00000000000000" charset="-122"/>
              </a:rPr>
              <a:t>数据预处理</a:t>
            </a:r>
            <a:r>
              <a:rPr lang="en-US" sz="2500">
                <a:solidFill>
                  <a:srgbClr val="000000"/>
                </a:solidFill>
                <a:ea typeface="思源黑体-超粗体" panose="020B0A00000000000000" charset="-122"/>
              </a:rPr>
              <a:t>——</a:t>
            </a:r>
            <a:r>
              <a:rPr lang="zh-CN" altLang="en-US" sz="2500">
                <a:solidFill>
                  <a:srgbClr val="000000"/>
                </a:solidFill>
                <a:ea typeface="思源黑体-超粗体" panose="020B0A00000000000000" charset="-122"/>
              </a:rPr>
              <a:t>特征</a:t>
            </a:r>
            <a:r>
              <a:rPr lang="zh-CN" altLang="en-US" sz="2500">
                <a:solidFill>
                  <a:srgbClr val="000000"/>
                </a:solidFill>
                <a:ea typeface="思源黑体-超粗体" panose="020B0A00000000000000" charset="-122"/>
              </a:rPr>
              <a:t>归一化</a:t>
            </a:r>
            <a:endParaRPr lang="zh-CN" altLang="en-US" sz="2500">
              <a:solidFill>
                <a:srgbClr val="000000"/>
              </a:solidFill>
              <a:ea typeface="思源黑体-超粗体" panose="020B0A00000000000000" charset="-122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811467" y="1506077"/>
            <a:ext cx="3378675" cy="213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65"/>
              </a:lnSpc>
            </a:pPr>
            <a:r>
              <a:rPr lang="en-US" sz="1190">
                <a:solidFill>
                  <a:srgbClr val="000000"/>
                </a:solidFill>
                <a:latin typeface="思源黑体 1" panose="020B0500000000000000" charset="-122"/>
              </a:rPr>
              <a:t>DATA PREPROCESSING</a:t>
            </a:r>
            <a:endParaRPr lang="en-US" sz="1190">
              <a:solidFill>
                <a:srgbClr val="000000"/>
              </a:solidFill>
              <a:latin typeface="思源黑体 1" panose="020B0500000000000000" charset="-122"/>
            </a:endParaRPr>
          </a:p>
        </p:txBody>
      </p:sp>
      <p:sp>
        <p:nvSpPr>
          <p:cNvPr id="31" name="TextBox 14"/>
          <p:cNvSpPr txBox="1"/>
          <p:nvPr>
            <p:custDataLst>
              <p:tags r:id="rId2"/>
            </p:custDataLst>
          </p:nvPr>
        </p:nvSpPr>
        <p:spPr>
          <a:xfrm>
            <a:off x="7239000" y="2628900"/>
            <a:ext cx="4487545" cy="608774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p>
            <a:pPr algn="just">
              <a:lnSpc>
                <a:spcPct val="150000"/>
              </a:lnSpc>
            </a:pPr>
            <a:r>
              <a:rPr lang="en-US" altLang="zh-CN" sz="2000">
                <a:solidFill>
                  <a:srgbClr val="1F367F"/>
                </a:solidFill>
                <a:latin typeface="思源黑体 1" panose="020B0500000000000000" charset="-122"/>
              </a:rPr>
              <a:t>    </a:t>
            </a:r>
            <a:r>
              <a:rPr lang="zh-CN" altLang="en-US" sz="2000">
                <a:solidFill>
                  <a:srgbClr val="1F367F"/>
                </a:solidFill>
                <a:latin typeface="思源黑体 1" panose="020B0500000000000000" charset="-122"/>
              </a:rPr>
              <a:t>左图展示了数据集中的部分数据。可以看到，不同特征的值跨越的范围很大，这会在模型训练中导致权重不一致的</a:t>
            </a:r>
            <a:r>
              <a:rPr lang="zh-CN" altLang="en-US" sz="2000">
                <a:solidFill>
                  <a:srgbClr val="1F367F"/>
                </a:solidFill>
                <a:latin typeface="思源黑体 1" panose="020B0500000000000000" charset="-122"/>
              </a:rPr>
              <a:t>情况。</a:t>
            </a:r>
            <a:endParaRPr lang="zh-CN" altLang="en-US" sz="2000">
              <a:solidFill>
                <a:srgbClr val="1F367F"/>
              </a:solidFill>
              <a:latin typeface="思源黑体 1" panose="020B0500000000000000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>
                <a:solidFill>
                  <a:srgbClr val="1F367F"/>
                </a:solidFill>
                <a:latin typeface="思源黑体 1" panose="020B0500000000000000" charset="-122"/>
              </a:rPr>
              <a:t>    </a:t>
            </a:r>
            <a:r>
              <a:rPr lang="zh-CN" altLang="en-US" sz="2000">
                <a:solidFill>
                  <a:srgbClr val="1F367F"/>
                </a:solidFill>
                <a:latin typeface="思源黑体 1" panose="020B0500000000000000" charset="-122"/>
              </a:rPr>
              <a:t>因此，需要对数据集做特征归一化。也就是将不同特征的取值范围统一到相同的尺度上，这里</a:t>
            </a:r>
            <a:r>
              <a:rPr lang="zh-CN" altLang="en-US" sz="2000">
                <a:solidFill>
                  <a:srgbClr val="1F367F"/>
                </a:solidFill>
                <a:latin typeface="思源黑体 1" panose="020B0500000000000000" charset="-122"/>
              </a:rPr>
              <a:t>将特征的取值范围缩放到[0,1]之间，以避免某些特征对模型的影响过大。</a:t>
            </a:r>
            <a:endParaRPr lang="zh-CN" altLang="en-US" sz="2000">
              <a:solidFill>
                <a:srgbClr val="1F367F"/>
              </a:solidFill>
              <a:latin typeface="思源黑体 1" panose="020B0500000000000000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>
                <a:solidFill>
                  <a:srgbClr val="1F367F"/>
                </a:solidFill>
                <a:latin typeface="思源黑体 1" panose="020B0500000000000000" charset="-122"/>
              </a:rPr>
              <a:t>    </a:t>
            </a:r>
            <a:r>
              <a:rPr lang="zh-CN" altLang="en-US" sz="2000">
                <a:solidFill>
                  <a:srgbClr val="1F367F"/>
                </a:solidFill>
                <a:latin typeface="思源黑体 1" panose="020B0500000000000000" charset="-122"/>
              </a:rPr>
              <a:t>归一化之后的相应数据如右图所示。归一化后虽然特征的值处于</a:t>
            </a:r>
            <a:r>
              <a:rPr lang="en-US" altLang="zh-CN" sz="2000">
                <a:solidFill>
                  <a:srgbClr val="1F367F"/>
                </a:solidFill>
                <a:latin typeface="思源黑体 1" panose="020B0500000000000000" charset="-122"/>
              </a:rPr>
              <a:t>[0,1]</a:t>
            </a:r>
            <a:r>
              <a:rPr lang="zh-CN" altLang="en-US" sz="2000">
                <a:solidFill>
                  <a:srgbClr val="1F367F"/>
                </a:solidFill>
                <a:latin typeface="思源黑体 1" panose="020B0500000000000000" charset="-122"/>
              </a:rPr>
              <a:t>之间，但是每一个特征的分布仍然是不变的。这不会影响特征本身，但更利于</a:t>
            </a:r>
            <a:r>
              <a:rPr lang="zh-CN" altLang="en-US" sz="2000">
                <a:solidFill>
                  <a:srgbClr val="1F367F"/>
                </a:solidFill>
                <a:latin typeface="思源黑体 1" panose="020B0500000000000000" charset="-122"/>
              </a:rPr>
              <a:t>训练。</a:t>
            </a:r>
            <a:endParaRPr lang="zh-CN" altLang="en-US" sz="2000">
              <a:solidFill>
                <a:srgbClr val="1F367F"/>
              </a:solidFill>
              <a:latin typeface="思源黑体 1" panose="020B0500000000000000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r="38887"/>
          <a:stretch>
            <a:fillRect/>
          </a:stretch>
        </p:blipFill>
        <p:spPr>
          <a:xfrm>
            <a:off x="1828800" y="2476500"/>
            <a:ext cx="4876800" cy="64363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5800" y="2515235"/>
            <a:ext cx="4783455" cy="63760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72" y="-159"/>
            <a:ext cx="18284928" cy="10297954"/>
          </a:xfrm>
          <a:custGeom>
            <a:avLst/>
            <a:gdLst/>
            <a:ahLst/>
            <a:cxnLst/>
            <a:rect l="l" t="t" r="r" b="b"/>
            <a:pathLst>
              <a:path w="18284928" h="10297954">
                <a:moveTo>
                  <a:pt x="0" y="0"/>
                </a:moveTo>
                <a:lnTo>
                  <a:pt x="18284928" y="0"/>
                </a:lnTo>
                <a:lnTo>
                  <a:pt x="18284928" y="10297954"/>
                </a:lnTo>
                <a:lnTo>
                  <a:pt x="0" y="1029795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44999"/>
            </a:blip>
            <a:stretch>
              <a:fillRect l="-43602" t="-5951" r="-43602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028700" y="1028700"/>
            <a:ext cx="625593" cy="625593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60"/>
                </a:lnSpc>
              </a:p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120641" y="1071574"/>
            <a:ext cx="690826" cy="469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5"/>
              </a:lnSpc>
            </a:pPr>
            <a:r>
              <a:rPr lang="en-US" sz="2790">
                <a:solidFill>
                  <a:srgbClr val="FFFFFF"/>
                </a:solidFill>
                <a:latin typeface="思源黑体-超粗体" panose="020B0A00000000000000" charset="-122"/>
              </a:rPr>
              <a:t>02</a:t>
            </a:r>
            <a:endParaRPr lang="en-US" sz="2790">
              <a:solidFill>
                <a:srgbClr val="FFFFFF"/>
              </a:solidFill>
              <a:latin typeface="思源黑体-超粗体" panose="020B0A00000000000000" charset="-122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811655" y="1013460"/>
            <a:ext cx="6983730" cy="448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500">
                <a:solidFill>
                  <a:srgbClr val="000000"/>
                </a:solidFill>
                <a:ea typeface="思源黑体-超粗体" panose="020B0A00000000000000" charset="-122"/>
              </a:rPr>
              <a:t>数据预处理</a:t>
            </a:r>
            <a:r>
              <a:rPr lang="en-US" sz="2500">
                <a:solidFill>
                  <a:srgbClr val="000000"/>
                </a:solidFill>
                <a:ea typeface="思源黑体-超粗体" panose="020B0A00000000000000" charset="-122"/>
              </a:rPr>
              <a:t>——</a:t>
            </a:r>
            <a:r>
              <a:rPr lang="zh-CN" altLang="en-US" sz="2500">
                <a:solidFill>
                  <a:srgbClr val="000000"/>
                </a:solidFill>
                <a:ea typeface="思源黑体-超粗体" panose="020B0A00000000000000" charset="-122"/>
              </a:rPr>
              <a:t>训练集和测试集的</a:t>
            </a:r>
            <a:r>
              <a:rPr lang="zh-CN" altLang="en-US" sz="2500">
                <a:solidFill>
                  <a:srgbClr val="000000"/>
                </a:solidFill>
                <a:ea typeface="思源黑体-超粗体" panose="020B0A00000000000000" charset="-122"/>
              </a:rPr>
              <a:t>划分</a:t>
            </a:r>
            <a:endParaRPr lang="zh-CN" altLang="en-US" sz="2500">
              <a:solidFill>
                <a:srgbClr val="000000"/>
              </a:solidFill>
              <a:ea typeface="思源黑体-超粗体" panose="020B0A00000000000000" charset="-122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811467" y="1506077"/>
            <a:ext cx="3378675" cy="213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65"/>
              </a:lnSpc>
            </a:pPr>
            <a:r>
              <a:rPr lang="en-US" sz="1190">
                <a:solidFill>
                  <a:srgbClr val="000000"/>
                </a:solidFill>
                <a:latin typeface="思源黑体 1" panose="020B0500000000000000" charset="-122"/>
              </a:rPr>
              <a:t>DATA PREPROCESSING</a:t>
            </a:r>
            <a:endParaRPr lang="en-US" sz="1190">
              <a:solidFill>
                <a:srgbClr val="000000"/>
              </a:solidFill>
              <a:latin typeface="思源黑体 1" panose="020B0500000000000000" charset="-122"/>
            </a:endParaRPr>
          </a:p>
        </p:txBody>
      </p:sp>
      <p:sp>
        <p:nvSpPr>
          <p:cNvPr id="31" name="TextBox 14"/>
          <p:cNvSpPr txBox="1"/>
          <p:nvPr>
            <p:custDataLst>
              <p:tags r:id="rId2"/>
            </p:custDataLst>
          </p:nvPr>
        </p:nvSpPr>
        <p:spPr>
          <a:xfrm>
            <a:off x="12725400" y="2628900"/>
            <a:ext cx="4487545" cy="555117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p>
            <a:pPr algn="just">
              <a:lnSpc>
                <a:spcPct val="150000"/>
              </a:lnSpc>
            </a:pPr>
            <a:r>
              <a:rPr lang="en-US" altLang="zh-CN" sz="2000">
                <a:solidFill>
                  <a:srgbClr val="1F367F"/>
                </a:solidFill>
                <a:latin typeface="思源黑体 1" panose="020B0500000000000000" charset="-122"/>
              </a:rPr>
              <a:t>    </a:t>
            </a:r>
            <a:r>
              <a:rPr lang="zh-CN" altLang="en-US" sz="2000">
                <a:solidFill>
                  <a:srgbClr val="1F367F"/>
                </a:solidFill>
                <a:latin typeface="思源黑体 1" panose="020B0500000000000000" charset="-122"/>
              </a:rPr>
              <a:t>由于实验目标是完成客户</a:t>
            </a:r>
            <a:r>
              <a:rPr lang="en-US" altLang="zh-CN" sz="2000">
                <a:solidFill>
                  <a:srgbClr val="1F367F"/>
                </a:solidFill>
                <a:latin typeface="思源黑体 1" panose="020B0500000000000000" charset="-122"/>
              </a:rPr>
              <a:t>“</a:t>
            </a:r>
            <a:r>
              <a:rPr lang="zh-CN" altLang="en-US" sz="2000">
                <a:solidFill>
                  <a:srgbClr val="1F367F"/>
                </a:solidFill>
                <a:latin typeface="思源黑体 1" panose="020B0500000000000000" charset="-122"/>
              </a:rPr>
              <a:t>流失</a:t>
            </a:r>
            <a:r>
              <a:rPr lang="en-US" altLang="zh-CN" sz="2000">
                <a:solidFill>
                  <a:srgbClr val="1F367F"/>
                </a:solidFill>
                <a:latin typeface="思源黑体 1" panose="020B0500000000000000" charset="-122"/>
              </a:rPr>
              <a:t>”</a:t>
            </a:r>
            <a:r>
              <a:rPr lang="zh-CN" altLang="en-US" sz="2000">
                <a:solidFill>
                  <a:srgbClr val="1F367F"/>
                </a:solidFill>
                <a:latin typeface="思源黑体 1" panose="020B0500000000000000" charset="-122"/>
              </a:rPr>
              <a:t>还是</a:t>
            </a:r>
            <a:r>
              <a:rPr lang="en-US" altLang="zh-CN" sz="2000">
                <a:solidFill>
                  <a:srgbClr val="1F367F"/>
                </a:solidFill>
                <a:latin typeface="思源黑体 1" panose="020B0500000000000000" charset="-122"/>
              </a:rPr>
              <a:t>“</a:t>
            </a:r>
            <a:r>
              <a:rPr lang="zh-CN" altLang="en-US" sz="2000">
                <a:solidFill>
                  <a:srgbClr val="1F367F"/>
                </a:solidFill>
                <a:latin typeface="思源黑体 1" panose="020B0500000000000000" charset="-122"/>
              </a:rPr>
              <a:t>未流失</a:t>
            </a:r>
            <a:r>
              <a:rPr lang="en-US" altLang="zh-CN" sz="2000">
                <a:solidFill>
                  <a:srgbClr val="1F367F"/>
                </a:solidFill>
                <a:latin typeface="思源黑体 1" panose="020B0500000000000000" charset="-122"/>
              </a:rPr>
              <a:t>”</a:t>
            </a:r>
            <a:r>
              <a:rPr lang="zh-CN" altLang="en-US" sz="2000">
                <a:solidFill>
                  <a:srgbClr val="1F367F"/>
                </a:solidFill>
                <a:latin typeface="思源黑体 1" panose="020B0500000000000000" charset="-122"/>
              </a:rPr>
              <a:t>的二分类预测，但是在总体数据中，未流失的用户数量有</a:t>
            </a:r>
            <a:r>
              <a:rPr lang="en-US" altLang="zh-CN" sz="2000">
                <a:solidFill>
                  <a:srgbClr val="1F367F"/>
                </a:solidFill>
                <a:latin typeface="思源黑体 1" panose="020B0500000000000000" charset="-122"/>
              </a:rPr>
              <a:t>8500</a:t>
            </a:r>
            <a:r>
              <a:rPr lang="zh-CN" altLang="en-US" sz="2000">
                <a:solidFill>
                  <a:srgbClr val="1F367F"/>
                </a:solidFill>
                <a:latin typeface="思源黑体 1" panose="020B0500000000000000" charset="-122"/>
              </a:rPr>
              <a:t>，已经流失的用户数量只有</a:t>
            </a:r>
            <a:r>
              <a:rPr lang="en-US" altLang="zh-CN" sz="2000">
                <a:solidFill>
                  <a:srgbClr val="1F367F"/>
                </a:solidFill>
                <a:latin typeface="思源黑体 1" panose="020B0500000000000000" charset="-122"/>
              </a:rPr>
              <a:t>1627</a:t>
            </a:r>
            <a:r>
              <a:rPr lang="zh-CN" altLang="en-US" sz="2000">
                <a:solidFill>
                  <a:srgbClr val="1F367F"/>
                </a:solidFill>
                <a:latin typeface="思源黑体 1" panose="020B0500000000000000" charset="-122"/>
              </a:rPr>
              <a:t>，两者的比例严重</a:t>
            </a:r>
            <a:r>
              <a:rPr lang="zh-CN" altLang="en-US" sz="2000">
                <a:solidFill>
                  <a:srgbClr val="1F367F"/>
                </a:solidFill>
                <a:latin typeface="思源黑体 1" panose="020B0500000000000000" charset="-122"/>
              </a:rPr>
              <a:t>不均衡。</a:t>
            </a:r>
            <a:endParaRPr lang="zh-CN" altLang="en-US" sz="2000">
              <a:solidFill>
                <a:srgbClr val="1F367F"/>
              </a:solidFill>
              <a:latin typeface="思源黑体 1" panose="020B0500000000000000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>
                <a:solidFill>
                  <a:srgbClr val="1F367F"/>
                </a:solidFill>
                <a:latin typeface="思源黑体 1" panose="020B0500000000000000" charset="-122"/>
              </a:rPr>
              <a:t>    </a:t>
            </a:r>
            <a:r>
              <a:rPr lang="zh-CN" altLang="en-US" sz="2000">
                <a:solidFill>
                  <a:srgbClr val="1F367F"/>
                </a:solidFill>
                <a:latin typeface="思源黑体 1" panose="020B0500000000000000" charset="-122"/>
              </a:rPr>
              <a:t>为了增加模型的鲁棒性，在划分训练集和测试集时，我们采用分层抽样的方式，也即设置</a:t>
            </a:r>
            <a:r>
              <a:rPr lang="en-US" altLang="zh-CN" sz="2000">
                <a:solidFill>
                  <a:srgbClr val="1F367F"/>
                </a:solidFill>
                <a:latin typeface="思源黑体 1" panose="020B0500000000000000" charset="-122"/>
              </a:rPr>
              <a:t>stratify</a:t>
            </a:r>
            <a:r>
              <a:rPr lang="zh-CN" altLang="en-US" sz="2000">
                <a:solidFill>
                  <a:srgbClr val="1F367F"/>
                </a:solidFill>
                <a:latin typeface="思源黑体 1" panose="020B0500000000000000" charset="-122"/>
              </a:rPr>
              <a:t>参数为</a:t>
            </a:r>
            <a:r>
              <a:rPr lang="en-US" altLang="zh-CN" sz="2000">
                <a:solidFill>
                  <a:srgbClr val="1F367F"/>
                </a:solidFill>
                <a:latin typeface="思源黑体 1" panose="020B0500000000000000" charset="-122"/>
              </a:rPr>
              <a:t>y</a:t>
            </a:r>
            <a:r>
              <a:rPr lang="zh-CN" altLang="en-US" sz="2000">
                <a:solidFill>
                  <a:srgbClr val="1F367F"/>
                </a:solidFill>
                <a:latin typeface="思源黑体 1" panose="020B0500000000000000" charset="-122"/>
              </a:rPr>
              <a:t>。由此，在训练集和测试集中，两类的比例都和原数据集中两类的比例相同。我们希望可以通过这个方式减少两类数据巨大差值对模型的</a:t>
            </a:r>
            <a:r>
              <a:rPr lang="zh-CN" altLang="en-US" sz="2000">
                <a:solidFill>
                  <a:srgbClr val="1F367F"/>
                </a:solidFill>
                <a:latin typeface="思源黑体 1" panose="020B0500000000000000" charset="-122"/>
              </a:rPr>
              <a:t>影响。</a:t>
            </a:r>
            <a:endParaRPr lang="zh-CN" altLang="en-US" sz="2000">
              <a:solidFill>
                <a:srgbClr val="1F367F"/>
              </a:solidFill>
              <a:latin typeface="思源黑体 1" panose="020B05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r="12537"/>
          <a:stretch>
            <a:fillRect/>
          </a:stretch>
        </p:blipFill>
        <p:spPr>
          <a:xfrm>
            <a:off x="1219200" y="2476500"/>
            <a:ext cx="10972800" cy="59353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72" y="-10954"/>
            <a:ext cx="18284928" cy="10297954"/>
          </a:xfrm>
          <a:custGeom>
            <a:avLst/>
            <a:gdLst/>
            <a:ahLst/>
            <a:cxnLst/>
            <a:rect l="l" t="t" r="r" b="b"/>
            <a:pathLst>
              <a:path w="18284928" h="10297954">
                <a:moveTo>
                  <a:pt x="0" y="0"/>
                </a:moveTo>
                <a:lnTo>
                  <a:pt x="18284928" y="0"/>
                </a:lnTo>
                <a:lnTo>
                  <a:pt x="18284928" y="10297954"/>
                </a:lnTo>
                <a:lnTo>
                  <a:pt x="0" y="1029795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44999"/>
            </a:blip>
            <a:stretch>
              <a:fillRect l="-43602" t="-5951" r="-43602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3072" y="2305155"/>
            <a:ext cx="18284928" cy="4309045"/>
            <a:chOff x="0" y="0"/>
            <a:chExt cx="4815783" cy="11348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5784" cy="1134893"/>
            </a:xfrm>
            <a:custGeom>
              <a:avLst/>
              <a:gdLst/>
              <a:ahLst/>
              <a:cxnLst/>
              <a:rect l="l" t="t" r="r" b="b"/>
              <a:pathLst>
                <a:path w="4815784" h="1134893">
                  <a:moveTo>
                    <a:pt x="0" y="0"/>
                  </a:moveTo>
                  <a:lnTo>
                    <a:pt x="4815784" y="0"/>
                  </a:lnTo>
                  <a:lnTo>
                    <a:pt x="4815784" y="1134893"/>
                  </a:lnTo>
                  <a:lnTo>
                    <a:pt x="0" y="1134893"/>
                  </a:ln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15783" cy="11825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45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7972320" y="1028700"/>
            <a:ext cx="2343360" cy="234336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F367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60"/>
                </a:lnSpc>
              </a:p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7849888" y="1195155"/>
            <a:ext cx="2591296" cy="1781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60"/>
              </a:lnSpc>
            </a:pPr>
            <a:r>
              <a:rPr lang="en-US" sz="10470">
                <a:solidFill>
                  <a:srgbClr val="FFFFFF"/>
                </a:solidFill>
                <a:latin typeface="思源黑体-超粗体" panose="020B0A00000000000000" charset="-122"/>
              </a:rPr>
              <a:t>03</a:t>
            </a:r>
            <a:endParaRPr lang="en-US" sz="10470">
              <a:solidFill>
                <a:srgbClr val="FFFFFF"/>
              </a:solidFill>
              <a:latin typeface="思源黑体-超粗体" panose="020B0A00000000000000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057400" y="3444875"/>
            <a:ext cx="14292580" cy="19615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300"/>
              </a:lnSpc>
            </a:pPr>
            <a:r>
              <a:rPr lang="en-US" sz="10930" spc="983">
                <a:solidFill>
                  <a:srgbClr val="FFFFFF"/>
                </a:solidFill>
                <a:ea typeface="思源黑体-超粗体" panose="020B0A00000000000000" charset="-122"/>
              </a:rPr>
              <a:t>探索性分析和可视化</a:t>
            </a:r>
            <a:endParaRPr lang="en-US" sz="10930" spc="983">
              <a:solidFill>
                <a:srgbClr val="FFFFFF"/>
              </a:solidFill>
              <a:ea typeface="思源黑体-超粗体" panose="020B0A00000000000000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603115" y="5479415"/>
            <a:ext cx="9257030" cy="354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65"/>
              </a:lnSpc>
            </a:pPr>
            <a:r>
              <a:rPr lang="en-US" sz="1975" spc="294">
                <a:solidFill>
                  <a:srgbClr val="FFFFFF"/>
                </a:solidFill>
                <a:latin typeface="思源黑体 1" panose="020B0500000000000000" charset="-122"/>
              </a:rPr>
              <a:t>EXPLORATORY ANALYSIS AND VISUALIZATION</a:t>
            </a:r>
            <a:endParaRPr lang="en-US" sz="1975" spc="294">
              <a:solidFill>
                <a:srgbClr val="FFFFFF"/>
              </a:solidFill>
              <a:latin typeface="思源黑体 1" panose="020B0500000000000000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72" y="-159"/>
            <a:ext cx="18284928" cy="10297954"/>
          </a:xfrm>
          <a:custGeom>
            <a:avLst/>
            <a:gdLst/>
            <a:ahLst/>
            <a:cxnLst/>
            <a:rect l="l" t="t" r="r" b="b"/>
            <a:pathLst>
              <a:path w="18284928" h="10297954">
                <a:moveTo>
                  <a:pt x="0" y="0"/>
                </a:moveTo>
                <a:lnTo>
                  <a:pt x="18284928" y="0"/>
                </a:lnTo>
                <a:lnTo>
                  <a:pt x="18284928" y="10297954"/>
                </a:lnTo>
                <a:lnTo>
                  <a:pt x="0" y="1029795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44999"/>
            </a:blip>
            <a:stretch>
              <a:fillRect l="-43602" t="-5951" r="-43602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028700" y="1028700"/>
            <a:ext cx="625593" cy="625593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60"/>
                </a:lnSpc>
              </a:p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120641" y="1071574"/>
            <a:ext cx="690826" cy="469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5"/>
              </a:lnSpc>
            </a:pPr>
            <a:r>
              <a:rPr lang="en-US" sz="2790">
                <a:solidFill>
                  <a:srgbClr val="FFFFFF"/>
                </a:solidFill>
                <a:latin typeface="思源黑体-超粗体" panose="020B0A00000000000000" charset="-122"/>
              </a:rPr>
              <a:t>02</a:t>
            </a:r>
            <a:endParaRPr lang="en-US" sz="2790">
              <a:solidFill>
                <a:srgbClr val="FFFFFF"/>
              </a:solidFill>
              <a:latin typeface="思源黑体-超粗体" panose="020B0A00000000000000" charset="-122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811655" y="1013460"/>
            <a:ext cx="7536815" cy="448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500">
                <a:solidFill>
                  <a:srgbClr val="000000"/>
                </a:solidFill>
                <a:ea typeface="思源黑体-超粗体" panose="020B0A00000000000000" charset="-122"/>
              </a:rPr>
              <a:t>探索性分析和可视化</a:t>
            </a:r>
            <a:r>
              <a:rPr lang="en-US" sz="2500">
                <a:solidFill>
                  <a:srgbClr val="000000"/>
                </a:solidFill>
                <a:ea typeface="思源黑体-超粗体" panose="020B0A00000000000000" charset="-122"/>
              </a:rPr>
              <a:t>——</a:t>
            </a:r>
            <a:r>
              <a:rPr lang="zh-CN" altLang="en-US" sz="2500">
                <a:solidFill>
                  <a:srgbClr val="000000"/>
                </a:solidFill>
                <a:ea typeface="思源黑体-超粗体" panose="020B0A00000000000000" charset="-122"/>
              </a:rPr>
              <a:t>相关性系数</a:t>
            </a:r>
            <a:r>
              <a:rPr lang="zh-CN" altLang="en-US" sz="2500">
                <a:solidFill>
                  <a:srgbClr val="000000"/>
                </a:solidFill>
                <a:ea typeface="思源黑体-超粗体" panose="020B0A00000000000000" charset="-122"/>
              </a:rPr>
              <a:t>热力图</a:t>
            </a:r>
            <a:endParaRPr lang="zh-CN" altLang="en-US" sz="2500">
              <a:solidFill>
                <a:srgbClr val="000000"/>
              </a:solidFill>
              <a:ea typeface="思源黑体-超粗体" panose="020B0A00000000000000" charset="-122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811655" y="1506220"/>
            <a:ext cx="5501005" cy="213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65"/>
              </a:lnSpc>
            </a:pPr>
            <a:r>
              <a:rPr lang="en-US" sz="1190">
                <a:solidFill>
                  <a:srgbClr val="000000"/>
                </a:solidFill>
                <a:latin typeface="思源黑体 1" panose="020B0500000000000000" charset="-122"/>
              </a:rPr>
              <a:t>EXPLORATORY ANALYSIS AND VISUALIZATION</a:t>
            </a:r>
            <a:endParaRPr lang="en-US" sz="1190">
              <a:solidFill>
                <a:srgbClr val="000000"/>
              </a:solidFill>
              <a:latin typeface="思源黑体 1" panose="020B0500000000000000" charset="-122"/>
            </a:endParaRPr>
          </a:p>
        </p:txBody>
      </p:sp>
      <p:sp>
        <p:nvSpPr>
          <p:cNvPr id="30" name="TextBox 14"/>
          <p:cNvSpPr txBox="1"/>
          <p:nvPr>
            <p:custDataLst>
              <p:tags r:id="rId2"/>
            </p:custDataLst>
          </p:nvPr>
        </p:nvSpPr>
        <p:spPr>
          <a:xfrm>
            <a:off x="12344400" y="2247900"/>
            <a:ext cx="3973195" cy="57531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1F367F"/>
                </a:solidFill>
                <a:latin typeface="思源黑体 1" panose="020B0500000000000000" charset="-122"/>
              </a:rPr>
              <a:t>图</a:t>
            </a:r>
            <a:r>
              <a:rPr lang="en-US" altLang="zh-CN" sz="2000">
                <a:solidFill>
                  <a:srgbClr val="1F367F"/>
                </a:solidFill>
                <a:latin typeface="思源黑体 1" panose="020B0500000000000000" charset="-122"/>
              </a:rPr>
              <a:t>4</a:t>
            </a:r>
            <a:r>
              <a:rPr lang="zh-CN" altLang="en-US" sz="2000">
                <a:solidFill>
                  <a:srgbClr val="1F367F"/>
                </a:solidFill>
                <a:latin typeface="思源黑体 1" panose="020B0500000000000000" charset="-122"/>
              </a:rPr>
              <a:t>：各特征间的相关性系数图</a:t>
            </a:r>
            <a:endParaRPr lang="zh-CN" altLang="en-US" sz="2000">
              <a:solidFill>
                <a:srgbClr val="1F367F"/>
              </a:solidFill>
              <a:latin typeface="思源黑体 1" panose="020B0500000000000000" charset="-122"/>
            </a:endParaRPr>
          </a:p>
        </p:txBody>
      </p:sp>
      <p:sp>
        <p:nvSpPr>
          <p:cNvPr id="31" name="TextBox 14"/>
          <p:cNvSpPr txBox="1"/>
          <p:nvPr>
            <p:custDataLst>
              <p:tags r:id="rId3"/>
            </p:custDataLst>
          </p:nvPr>
        </p:nvSpPr>
        <p:spPr>
          <a:xfrm>
            <a:off x="11125200" y="3086100"/>
            <a:ext cx="5986780" cy="608774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p>
            <a:pPr algn="just">
              <a:lnSpc>
                <a:spcPct val="150000"/>
              </a:lnSpc>
            </a:pPr>
            <a:r>
              <a:rPr lang="en-US" altLang="zh-CN" sz="2000">
                <a:solidFill>
                  <a:srgbClr val="1F367F"/>
                </a:solidFill>
                <a:latin typeface="思源黑体 1" panose="020B0500000000000000" charset="-122"/>
              </a:rPr>
              <a:t>    </a:t>
            </a:r>
            <a:r>
              <a:rPr lang="zh-CN" altLang="en-US" sz="2000">
                <a:solidFill>
                  <a:srgbClr val="1F367F"/>
                </a:solidFill>
                <a:latin typeface="思源黑体 1" panose="020B0500000000000000" charset="-122"/>
              </a:rPr>
              <a:t>左图展示了</a:t>
            </a:r>
            <a:r>
              <a:rPr lang="en-US" altLang="zh-CN" sz="2000">
                <a:solidFill>
                  <a:srgbClr val="1F367F"/>
                </a:solidFill>
                <a:latin typeface="思源黑体 1" panose="020B0500000000000000" charset="-122"/>
              </a:rPr>
              <a:t>20</a:t>
            </a:r>
            <a:r>
              <a:rPr lang="zh-CN" altLang="en-US" sz="2000">
                <a:solidFill>
                  <a:srgbClr val="1F367F"/>
                </a:solidFill>
                <a:latin typeface="思源黑体 1" panose="020B0500000000000000" charset="-122"/>
              </a:rPr>
              <a:t>个特征之间的相关性系数，方格的颜色越接近于红色，就表明特征的正相关程度越高；方格的颜色越接近于浅蓝色，就表明特征的负相关程度越高。</a:t>
            </a:r>
            <a:endParaRPr lang="zh-CN" altLang="en-US" sz="2000">
              <a:solidFill>
                <a:srgbClr val="1F367F"/>
              </a:solidFill>
              <a:latin typeface="思源黑体 1" panose="020B0500000000000000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>
                <a:solidFill>
                  <a:srgbClr val="1F367F"/>
                </a:solidFill>
                <a:latin typeface="思源黑体 1" panose="020B0500000000000000" charset="-122"/>
              </a:rPr>
              <a:t>    </a:t>
            </a:r>
            <a:r>
              <a:rPr lang="zh-CN" altLang="en-US" sz="2000">
                <a:solidFill>
                  <a:srgbClr val="1F367F"/>
                </a:solidFill>
                <a:latin typeface="思源黑体 1" panose="020B0500000000000000" charset="-122"/>
              </a:rPr>
              <a:t>要判断</a:t>
            </a:r>
            <a:r>
              <a:rPr lang="en-US" altLang="zh-CN" sz="2000">
                <a:solidFill>
                  <a:srgbClr val="1F367F"/>
                </a:solidFill>
                <a:latin typeface="思源黑体 1" panose="020B0500000000000000" charset="-122"/>
              </a:rPr>
              <a:t>“Attrition_Flag”</a:t>
            </a:r>
            <a:r>
              <a:rPr lang="zh-CN" altLang="en-US" sz="2000">
                <a:solidFill>
                  <a:srgbClr val="1F367F"/>
                </a:solidFill>
                <a:latin typeface="思源黑体 1" panose="020B0500000000000000" charset="-122"/>
              </a:rPr>
              <a:t>（客户是否流失）与哪一组特征的相关性更高，只需要看第一行或者第一列。通过观察可知，总体而言，过去</a:t>
            </a:r>
            <a:r>
              <a:rPr lang="en-US" altLang="zh-CN" sz="2000">
                <a:solidFill>
                  <a:srgbClr val="1F367F"/>
                </a:solidFill>
                <a:latin typeface="思源黑体 1" panose="020B0500000000000000" charset="-122"/>
              </a:rPr>
              <a:t>12</a:t>
            </a:r>
            <a:r>
              <a:rPr lang="zh-CN" altLang="en-US" sz="2000">
                <a:solidFill>
                  <a:srgbClr val="1F367F"/>
                </a:solidFill>
                <a:latin typeface="思源黑体 1" panose="020B0500000000000000" charset="-122"/>
              </a:rPr>
              <a:t>个月与银行交互的数量与客户是否流失的负相关性较高；而过去</a:t>
            </a:r>
            <a:r>
              <a:rPr lang="en-US" altLang="zh-CN" sz="2000">
                <a:solidFill>
                  <a:srgbClr val="1F367F"/>
                </a:solidFill>
                <a:latin typeface="思源黑体 1" panose="020B0500000000000000" charset="-122"/>
              </a:rPr>
              <a:t>12</a:t>
            </a:r>
            <a:r>
              <a:rPr lang="zh-CN" altLang="en-US" sz="2000">
                <a:solidFill>
                  <a:srgbClr val="1F367F"/>
                </a:solidFill>
                <a:latin typeface="思源黑体 1" panose="020B0500000000000000" charset="-122"/>
              </a:rPr>
              <a:t>个月的总交易数和以及第</a:t>
            </a:r>
            <a:r>
              <a:rPr lang="en-US" altLang="zh-CN" sz="2000">
                <a:solidFill>
                  <a:srgbClr val="1F367F"/>
                </a:solidFill>
                <a:latin typeface="思源黑体 1" panose="020B0500000000000000" charset="-122"/>
              </a:rPr>
              <a:t>4</a:t>
            </a:r>
            <a:r>
              <a:rPr lang="zh-CN" altLang="en-US" sz="2000">
                <a:solidFill>
                  <a:srgbClr val="1F367F"/>
                </a:solidFill>
                <a:latin typeface="思源黑体 1" panose="020B0500000000000000" charset="-122"/>
              </a:rPr>
              <a:t>季度相比第</a:t>
            </a:r>
            <a:r>
              <a:rPr lang="en-US" altLang="zh-CN" sz="2000">
                <a:solidFill>
                  <a:srgbClr val="1F367F"/>
                </a:solidFill>
                <a:latin typeface="思源黑体 1" panose="020B0500000000000000" charset="-122"/>
              </a:rPr>
              <a:t>1</a:t>
            </a:r>
            <a:r>
              <a:rPr lang="zh-CN" altLang="en-US" sz="2000">
                <a:solidFill>
                  <a:srgbClr val="1F367F"/>
                </a:solidFill>
                <a:latin typeface="思源黑体 1" panose="020B0500000000000000" charset="-122"/>
              </a:rPr>
              <a:t>季度的交易数量变化，与客户是否流失的正相关性较高。</a:t>
            </a:r>
            <a:endParaRPr lang="zh-CN" altLang="en-US" sz="2000">
              <a:solidFill>
                <a:srgbClr val="1F367F"/>
              </a:solidFill>
              <a:latin typeface="思源黑体 1" panose="020B0500000000000000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>
                <a:solidFill>
                  <a:srgbClr val="1F367F"/>
                </a:solidFill>
                <a:latin typeface="思源黑体 1" panose="020B0500000000000000" charset="-122"/>
              </a:rPr>
              <a:t>    </a:t>
            </a:r>
            <a:r>
              <a:rPr lang="zh-CN" altLang="en-US" sz="2000">
                <a:solidFill>
                  <a:srgbClr val="1F367F"/>
                </a:solidFill>
                <a:latin typeface="思源黑体 1" panose="020B0500000000000000" charset="-122"/>
              </a:rPr>
              <a:t>在初步了解特征与客户是否流失的相关性后，就可以大致知晓特征的重要程度。因此在之后的模型训练中，可以给较为重要的特征更大的权重。</a:t>
            </a:r>
            <a:endParaRPr lang="zh-CN" altLang="en-US" sz="2000">
              <a:solidFill>
                <a:srgbClr val="1F367F"/>
              </a:solidFill>
              <a:latin typeface="思源黑体 1" panose="020B0500000000000000" charset="-122"/>
            </a:endParaRPr>
          </a:p>
        </p:txBody>
      </p:sp>
      <p:pic>
        <p:nvPicPr>
          <p:cNvPr id="100" name="图片 99"/>
          <p:cNvPicPr/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654175" y="2095500"/>
            <a:ext cx="8368030" cy="75838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0954"/>
            <a:ext cx="18284928" cy="10297954"/>
          </a:xfrm>
          <a:custGeom>
            <a:avLst/>
            <a:gdLst/>
            <a:ahLst/>
            <a:cxnLst/>
            <a:rect l="l" t="t" r="r" b="b"/>
            <a:pathLst>
              <a:path w="18284928" h="10297954">
                <a:moveTo>
                  <a:pt x="0" y="0"/>
                </a:moveTo>
                <a:lnTo>
                  <a:pt x="18284928" y="0"/>
                </a:lnTo>
                <a:lnTo>
                  <a:pt x="18284928" y="10297954"/>
                </a:lnTo>
                <a:lnTo>
                  <a:pt x="0" y="1029795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44999"/>
            </a:blip>
            <a:stretch>
              <a:fillRect l="-43602" t="-5951" r="-43602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028700" y="1028700"/>
            <a:ext cx="625593" cy="625593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3072" y="9300774"/>
            <a:ext cx="18284928" cy="997180"/>
            <a:chOff x="0" y="0"/>
            <a:chExt cx="4815783" cy="2626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815784" cy="262632"/>
            </a:xfrm>
            <a:custGeom>
              <a:avLst/>
              <a:gdLst/>
              <a:ahLst/>
              <a:cxnLst/>
              <a:rect l="l" t="t" r="r" b="b"/>
              <a:pathLst>
                <a:path w="4815784" h="262632">
                  <a:moveTo>
                    <a:pt x="0" y="0"/>
                  </a:moveTo>
                  <a:lnTo>
                    <a:pt x="4815784" y="0"/>
                  </a:lnTo>
                  <a:lnTo>
                    <a:pt x="4815784" y="262632"/>
                  </a:lnTo>
                  <a:lnTo>
                    <a:pt x="0" y="262632"/>
                  </a:ln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815783" cy="3102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45"/>
                </a:lnSpc>
              </a:pPr>
            </a:p>
          </p:txBody>
        </p:sp>
      </p:grpSp>
      <p:sp>
        <p:nvSpPr>
          <p:cNvPr id="9" name="Freeform 9"/>
          <p:cNvSpPr/>
          <p:nvPr/>
        </p:nvSpPr>
        <p:spPr>
          <a:xfrm>
            <a:off x="11380291" y="1119199"/>
            <a:ext cx="4906414" cy="3771853"/>
          </a:xfrm>
          <a:custGeom>
            <a:avLst/>
            <a:gdLst/>
            <a:ahLst/>
            <a:cxnLst/>
            <a:rect l="l" t="t" r="r" b="b"/>
            <a:pathLst>
              <a:path w="4906414" h="3771853">
                <a:moveTo>
                  <a:pt x="0" y="0"/>
                </a:moveTo>
                <a:lnTo>
                  <a:pt x="4906414" y="0"/>
                </a:lnTo>
                <a:lnTo>
                  <a:pt x="4906414" y="3771853"/>
                </a:lnTo>
                <a:lnTo>
                  <a:pt x="0" y="37718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120641" y="1071574"/>
            <a:ext cx="690826" cy="469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5"/>
              </a:lnSpc>
            </a:pPr>
            <a:r>
              <a:rPr lang="en-US" sz="2790">
                <a:solidFill>
                  <a:srgbClr val="FFFFFF"/>
                </a:solidFill>
                <a:latin typeface="思源黑体-超粗体" panose="020B0A00000000000000" charset="-122"/>
              </a:rPr>
              <a:t>03</a:t>
            </a:r>
            <a:endParaRPr lang="en-US" sz="2790">
              <a:solidFill>
                <a:srgbClr val="FFFFFF"/>
              </a:solidFill>
              <a:latin typeface="思源黑体-超粗体" panose="020B0A00000000000000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811467" y="1013250"/>
            <a:ext cx="8611756" cy="425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ea typeface="思源黑体-超粗体" panose="020B0A00000000000000" charset="-122"/>
              </a:rPr>
              <a:t>研究任务和方法——数据可视化</a:t>
            </a:r>
            <a:endParaRPr lang="en-US" sz="2500">
              <a:solidFill>
                <a:srgbClr val="000000"/>
              </a:solidFill>
              <a:ea typeface="思源黑体-超粗体" panose="020B0A00000000000000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811467" y="1506077"/>
            <a:ext cx="3378675" cy="196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65"/>
              </a:lnSpc>
            </a:pPr>
            <a:r>
              <a:rPr lang="en-US" sz="1190">
                <a:solidFill>
                  <a:srgbClr val="000000"/>
                </a:solidFill>
                <a:latin typeface="思源黑体 1" panose="020B0500000000000000" charset="-122"/>
              </a:rPr>
              <a:t>RESEARCH TARGETS AND METHODS</a:t>
            </a:r>
            <a:endParaRPr lang="en-US" sz="1190">
              <a:solidFill>
                <a:srgbClr val="000000"/>
              </a:solidFill>
              <a:latin typeface="思源黑体 1" panose="020B0500000000000000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57911" y="1965388"/>
            <a:ext cx="8464463" cy="7292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30"/>
              </a:lnSpc>
            </a:pPr>
            <a:r>
              <a:rPr lang="en-US" sz="2230">
                <a:solidFill>
                  <a:srgbClr val="1F367F"/>
                </a:solidFill>
                <a:latin typeface="思源黑体 1" panose="020B0500000000000000" charset="-122"/>
              </a:rPr>
              <a:t>         当数据作为表格存在时更容易查找，但不够直观。而几乎所有的世界大学排名官网都只有表格数据而没有视图。因此，我们希望能够将THE世界大学排名（2011-2024）中最有效和需要被直观了解的部分可视化。</a:t>
            </a:r>
            <a:endParaRPr lang="en-US" sz="2230">
              <a:solidFill>
                <a:srgbClr val="1F367F"/>
              </a:solidFill>
              <a:latin typeface="思源黑体 1" panose="020B0500000000000000" charset="-122"/>
            </a:endParaRPr>
          </a:p>
          <a:p>
            <a:pPr algn="just">
              <a:lnSpc>
                <a:spcPts val="4130"/>
              </a:lnSpc>
            </a:pPr>
            <a:r>
              <a:rPr lang="en-US" sz="2230">
                <a:solidFill>
                  <a:srgbClr val="1F367F"/>
                </a:solidFill>
                <a:latin typeface="思源黑体 1" panose="020B0500000000000000" charset="-122"/>
              </a:rPr>
              <a:t>         由于一共有14年的数据，因此这一可视化任务的思路主要分为两大类：第一类，展现从2011-2024年的数据走势；第二类，展现特定年份的特征雷达图。此外，还将按照“国家”、“学校”和“排名”进行分类。</a:t>
            </a:r>
            <a:endParaRPr lang="en-US" sz="2230">
              <a:solidFill>
                <a:srgbClr val="1F367F"/>
              </a:solidFill>
              <a:latin typeface="思源黑体 1" panose="020B0500000000000000" charset="-122"/>
            </a:endParaRPr>
          </a:p>
          <a:p>
            <a:pPr algn="just">
              <a:lnSpc>
                <a:spcPts val="4130"/>
              </a:lnSpc>
            </a:pPr>
            <a:r>
              <a:rPr lang="en-US" sz="2230">
                <a:solidFill>
                  <a:srgbClr val="1F367F"/>
                </a:solidFill>
                <a:latin typeface="思源黑体 1" panose="020B0500000000000000" charset="-122"/>
              </a:rPr>
              <a:t>         预计的可视化视图有：</a:t>
            </a:r>
            <a:endParaRPr lang="en-US" sz="2230">
              <a:solidFill>
                <a:srgbClr val="1F367F"/>
              </a:solidFill>
              <a:latin typeface="思源黑体 1" panose="020B0500000000000000" charset="-122"/>
            </a:endParaRPr>
          </a:p>
          <a:p>
            <a:pPr algn="just">
              <a:lnSpc>
                <a:spcPts val="4130"/>
              </a:lnSpc>
            </a:pPr>
            <a:r>
              <a:rPr lang="en-US" sz="2230">
                <a:solidFill>
                  <a:srgbClr val="1F367F"/>
                </a:solidFill>
                <a:latin typeface="思源黑体 1" panose="020B0500000000000000" charset="-122"/>
              </a:rPr>
              <a:t>         1）每一年不同国家上榜的大学的数量；</a:t>
            </a:r>
            <a:endParaRPr lang="en-US" sz="2230">
              <a:solidFill>
                <a:srgbClr val="1F367F"/>
              </a:solidFill>
              <a:latin typeface="思源黑体 1" panose="020B0500000000000000" charset="-122"/>
            </a:endParaRPr>
          </a:p>
          <a:p>
            <a:pPr algn="just">
              <a:lnSpc>
                <a:spcPts val="4130"/>
              </a:lnSpc>
            </a:pPr>
            <a:r>
              <a:rPr lang="en-US" sz="2230">
                <a:solidFill>
                  <a:srgbClr val="1F367F"/>
                </a:solidFill>
                <a:latin typeface="思源黑体 1" panose="020B0500000000000000" charset="-122"/>
              </a:rPr>
              <a:t>         2）每个国家近十年来上榜大学数量的变化；</a:t>
            </a:r>
            <a:endParaRPr lang="en-US" sz="2230">
              <a:solidFill>
                <a:srgbClr val="1F367F"/>
              </a:solidFill>
              <a:latin typeface="思源黑体 1" panose="020B0500000000000000" charset="-122"/>
            </a:endParaRPr>
          </a:p>
          <a:p>
            <a:pPr algn="just">
              <a:lnSpc>
                <a:spcPts val="4130"/>
              </a:lnSpc>
            </a:pPr>
            <a:r>
              <a:rPr lang="en-US" sz="2230">
                <a:solidFill>
                  <a:srgbClr val="1F367F"/>
                </a:solidFill>
                <a:latin typeface="思源黑体 1" panose="020B0500000000000000" charset="-122"/>
              </a:rPr>
              <a:t>         3）按照国家、学校、排名，对每个指标都做变化图；</a:t>
            </a:r>
            <a:endParaRPr lang="en-US" sz="2230">
              <a:solidFill>
                <a:srgbClr val="1F367F"/>
              </a:solidFill>
              <a:latin typeface="思源黑体 1" panose="020B0500000000000000" charset="-122"/>
            </a:endParaRPr>
          </a:p>
          <a:p>
            <a:pPr algn="just">
              <a:lnSpc>
                <a:spcPts val="4130"/>
              </a:lnSpc>
            </a:pPr>
            <a:r>
              <a:rPr lang="en-US" sz="2230">
                <a:solidFill>
                  <a:srgbClr val="1F367F"/>
                </a:solidFill>
                <a:latin typeface="思源黑体 1" panose="020B0500000000000000" charset="-122"/>
              </a:rPr>
              <a:t>         4）按照国家、学校、排名，给出国家均值的各项指标雷达图。</a:t>
            </a:r>
            <a:endParaRPr lang="en-US" sz="2230">
              <a:solidFill>
                <a:srgbClr val="1F367F"/>
              </a:solidFill>
              <a:latin typeface="思源黑体 1" panose="020B0500000000000000" charset="-122"/>
            </a:endParaRPr>
          </a:p>
          <a:p>
            <a:pPr algn="just">
              <a:lnSpc>
                <a:spcPts val="4130"/>
              </a:lnSpc>
            </a:pPr>
          </a:p>
        </p:txBody>
      </p:sp>
      <p:sp>
        <p:nvSpPr>
          <p:cNvPr id="14" name="TextBox 14"/>
          <p:cNvSpPr txBox="1"/>
          <p:nvPr/>
        </p:nvSpPr>
        <p:spPr>
          <a:xfrm>
            <a:off x="10144535" y="6614929"/>
            <a:ext cx="7290304" cy="20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30"/>
              </a:lnSpc>
            </a:pPr>
            <a:r>
              <a:rPr lang="en-US" sz="2230">
                <a:solidFill>
                  <a:srgbClr val="1F367F"/>
                </a:solidFill>
                <a:latin typeface="思源黑体 1" panose="020B0500000000000000" charset="-122"/>
              </a:rPr>
              <a:t>         这里的可视化任务主要将通过python中的matplotlib库完成，辅以pandas和numpy。</a:t>
            </a:r>
            <a:endParaRPr lang="en-US" sz="2230">
              <a:solidFill>
                <a:srgbClr val="1F367F"/>
              </a:solidFill>
              <a:latin typeface="思源黑体 1" panose="020B0500000000000000" charset="-122"/>
            </a:endParaRPr>
          </a:p>
          <a:p>
            <a:pPr algn="just">
              <a:lnSpc>
                <a:spcPts val="4130"/>
              </a:lnSpc>
            </a:pPr>
            <a:r>
              <a:rPr lang="en-US" sz="2230">
                <a:solidFill>
                  <a:srgbClr val="1F367F"/>
                </a:solidFill>
                <a:latin typeface="思源黑体 1" panose="020B0500000000000000" charset="-122"/>
              </a:rPr>
              <a:t>        预计主要用到的视图类型有折线图、饼图、柱状图、雷达图。如果后续发现更好的可视化方案也会再做提升。</a:t>
            </a:r>
            <a:endParaRPr lang="en-US" sz="2230">
              <a:solidFill>
                <a:srgbClr val="1F367F"/>
              </a:solidFill>
              <a:latin typeface="思源黑体 1" panose="020B0500000000000000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423223" y="5805925"/>
            <a:ext cx="3410276" cy="592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5"/>
              </a:lnSpc>
            </a:pPr>
            <a:r>
              <a:rPr lang="en-US" sz="3430">
                <a:solidFill>
                  <a:srgbClr val="1F367F"/>
                </a:solidFill>
                <a:ea typeface="思源黑体-粗体 Bold" panose="020B0800000000000000" charset="-122"/>
              </a:rPr>
              <a:t>可视化方法</a:t>
            </a:r>
            <a:endParaRPr lang="en-US" sz="3430">
              <a:solidFill>
                <a:srgbClr val="1F367F"/>
              </a:solidFill>
              <a:ea typeface="思源黑体-粗体 Bold" panose="020B0800000000000000" charset="-122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423223" y="5037638"/>
            <a:ext cx="7864777" cy="482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30"/>
              </a:lnSpc>
            </a:pPr>
            <a:r>
              <a:rPr lang="en-US" sz="2230">
                <a:solidFill>
                  <a:srgbClr val="1F367F"/>
                </a:solidFill>
                <a:ea typeface="思源黑体 1" panose="020B0500000000000000" charset="-122"/>
              </a:rPr>
              <a:t>示例：采用2011年哈佛大学数据所画的学校各项指标雷达图</a:t>
            </a:r>
            <a:endParaRPr lang="en-US" sz="2230">
              <a:solidFill>
                <a:srgbClr val="1F367F"/>
              </a:solidFill>
              <a:ea typeface="思源黑体 1" panose="020B0500000000000000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0954"/>
            <a:ext cx="18284928" cy="10297954"/>
          </a:xfrm>
          <a:custGeom>
            <a:avLst/>
            <a:gdLst/>
            <a:ahLst/>
            <a:cxnLst/>
            <a:rect l="l" t="t" r="r" b="b"/>
            <a:pathLst>
              <a:path w="18284928" h="10297954">
                <a:moveTo>
                  <a:pt x="0" y="0"/>
                </a:moveTo>
                <a:lnTo>
                  <a:pt x="18284928" y="0"/>
                </a:lnTo>
                <a:lnTo>
                  <a:pt x="18284928" y="10297954"/>
                </a:lnTo>
                <a:lnTo>
                  <a:pt x="0" y="1029795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44999"/>
            </a:blip>
            <a:stretch>
              <a:fillRect l="-43602" t="-5951" r="-43602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028700" y="1028700"/>
            <a:ext cx="625593" cy="625593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3072" y="9300774"/>
            <a:ext cx="18284928" cy="997180"/>
            <a:chOff x="0" y="0"/>
            <a:chExt cx="4815783" cy="26263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815784" cy="262632"/>
            </a:xfrm>
            <a:custGeom>
              <a:avLst/>
              <a:gdLst/>
              <a:ahLst/>
              <a:cxnLst/>
              <a:rect l="l" t="t" r="r" b="b"/>
              <a:pathLst>
                <a:path w="4815784" h="262632">
                  <a:moveTo>
                    <a:pt x="0" y="0"/>
                  </a:moveTo>
                  <a:lnTo>
                    <a:pt x="4815784" y="0"/>
                  </a:lnTo>
                  <a:lnTo>
                    <a:pt x="4815784" y="262632"/>
                  </a:lnTo>
                  <a:lnTo>
                    <a:pt x="0" y="262632"/>
                  </a:ln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815783" cy="3102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45"/>
                </a:lnSpc>
              </a:pPr>
            </a:p>
          </p:txBody>
        </p:sp>
      </p:grpSp>
      <p:sp>
        <p:nvSpPr>
          <p:cNvPr id="9" name="Freeform 9"/>
          <p:cNvSpPr/>
          <p:nvPr/>
        </p:nvSpPr>
        <p:spPr>
          <a:xfrm>
            <a:off x="7691040" y="4745244"/>
            <a:ext cx="5464366" cy="3190091"/>
          </a:xfrm>
          <a:custGeom>
            <a:avLst/>
            <a:gdLst/>
            <a:ahLst/>
            <a:cxnLst/>
            <a:rect l="l" t="t" r="r" b="b"/>
            <a:pathLst>
              <a:path w="5464366" h="3190091">
                <a:moveTo>
                  <a:pt x="0" y="0"/>
                </a:moveTo>
                <a:lnTo>
                  <a:pt x="5464366" y="0"/>
                </a:lnTo>
                <a:lnTo>
                  <a:pt x="5464366" y="3190091"/>
                </a:lnTo>
                <a:lnTo>
                  <a:pt x="0" y="31900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341496" y="4918222"/>
            <a:ext cx="5285331" cy="3195429"/>
          </a:xfrm>
          <a:custGeom>
            <a:avLst/>
            <a:gdLst/>
            <a:ahLst/>
            <a:cxnLst/>
            <a:rect l="l" t="t" r="r" b="b"/>
            <a:pathLst>
              <a:path w="5285331" h="3195429">
                <a:moveTo>
                  <a:pt x="0" y="0"/>
                </a:moveTo>
                <a:lnTo>
                  <a:pt x="5285331" y="0"/>
                </a:lnTo>
                <a:lnTo>
                  <a:pt x="5285331" y="3195429"/>
                </a:lnTo>
                <a:lnTo>
                  <a:pt x="0" y="31954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120641" y="1071574"/>
            <a:ext cx="690826" cy="469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5"/>
              </a:lnSpc>
            </a:pPr>
            <a:r>
              <a:rPr lang="en-US" sz="2790">
                <a:solidFill>
                  <a:srgbClr val="FFFFFF"/>
                </a:solidFill>
                <a:latin typeface="思源黑体-超粗体" panose="020B0A00000000000000" charset="-122"/>
              </a:rPr>
              <a:t>03</a:t>
            </a:r>
            <a:endParaRPr lang="en-US" sz="2790">
              <a:solidFill>
                <a:srgbClr val="FFFFFF"/>
              </a:solidFill>
              <a:latin typeface="思源黑体-超粗体" panose="020B0A00000000000000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811467" y="1013250"/>
            <a:ext cx="8611756" cy="425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ea typeface="思源黑体-超粗体" panose="020B0A00000000000000" charset="-122"/>
              </a:rPr>
              <a:t>研究任务和方法——重排名</a:t>
            </a:r>
            <a:endParaRPr lang="en-US" sz="2500">
              <a:solidFill>
                <a:srgbClr val="000000"/>
              </a:solidFill>
              <a:ea typeface="思源黑体-超粗体" panose="020B0A00000000000000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811467" y="1506077"/>
            <a:ext cx="3378675" cy="196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65"/>
              </a:lnSpc>
            </a:pPr>
            <a:r>
              <a:rPr lang="en-US" sz="1190">
                <a:solidFill>
                  <a:srgbClr val="000000"/>
                </a:solidFill>
                <a:latin typeface="思源黑体 1" panose="020B0500000000000000" charset="-122"/>
              </a:rPr>
              <a:t>RESEARCH TARGETS AND METHODS</a:t>
            </a:r>
            <a:endParaRPr lang="en-US" sz="1190">
              <a:solidFill>
                <a:srgbClr val="000000"/>
              </a:solidFill>
              <a:latin typeface="思源黑体 1" panose="020B0500000000000000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57911" y="1965388"/>
            <a:ext cx="7159995" cy="2694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25"/>
              </a:lnSpc>
            </a:pPr>
            <a:r>
              <a:rPr lang="en-US" sz="2335">
                <a:solidFill>
                  <a:srgbClr val="1F367F"/>
                </a:solidFill>
                <a:latin typeface="思源黑体 1" panose="020B0500000000000000" charset="-122"/>
              </a:rPr>
              <a:t>         THE世界大学排名主要依据五个指标，其中包括教学质量（教学环境）30%，研究(论文发表数量、收入和声誉)30%，引文(研究影响)30%，国际展望(工作人员、学生和研究)7.5%，和产业收入(知识转化)2.5%。</a:t>
            </a:r>
            <a:endParaRPr lang="en-US" sz="2335">
              <a:solidFill>
                <a:srgbClr val="1F367F"/>
              </a:solidFill>
              <a:latin typeface="思源黑体 1" panose="020B0500000000000000" charset="-122"/>
            </a:endParaRPr>
          </a:p>
          <a:p>
            <a:pPr algn="just">
              <a:lnSpc>
                <a:spcPts val="4325"/>
              </a:lnSpc>
            </a:pPr>
          </a:p>
        </p:txBody>
      </p:sp>
      <p:sp>
        <p:nvSpPr>
          <p:cNvPr id="15" name="TextBox 15"/>
          <p:cNvSpPr txBox="1"/>
          <p:nvPr/>
        </p:nvSpPr>
        <p:spPr>
          <a:xfrm>
            <a:off x="13410513" y="4274657"/>
            <a:ext cx="4096671" cy="470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50"/>
              </a:lnSpc>
            </a:pPr>
            <a:r>
              <a:rPr lang="en-US" sz="2750">
                <a:solidFill>
                  <a:srgbClr val="1F367F"/>
                </a:solidFill>
                <a:ea typeface="思源黑体-粗体 Bold" panose="020B0800000000000000" charset="-122"/>
              </a:rPr>
              <a:t>方法：pandas和numpy</a:t>
            </a:r>
            <a:endParaRPr lang="en-US" sz="2750">
              <a:solidFill>
                <a:srgbClr val="1F367F"/>
              </a:solidFill>
              <a:ea typeface="思源黑体-粗体 Bold" panose="020B0800000000000000" charset="-122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495580" y="2500363"/>
            <a:ext cx="8264997" cy="1709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05"/>
              </a:lnSpc>
            </a:pPr>
            <a:r>
              <a:rPr lang="en-US" sz="2430">
                <a:solidFill>
                  <a:srgbClr val="1F367F"/>
                </a:solidFill>
                <a:ea typeface="思源黑体 2" panose="020B0500000000000000" charset="-122"/>
              </a:rPr>
              <a:t>由于在不同指标下排名变动较大，而每个人关注的指标不同，我们希望可以根据不同的需求，制定个性化排名。基于2024年最新数据，当用户输入不同指标所占权重时，可以直接输出定制化全新排名。</a:t>
            </a:r>
            <a:endParaRPr lang="en-US" sz="2430">
              <a:solidFill>
                <a:srgbClr val="1F367F"/>
              </a:solidFill>
              <a:ea typeface="思源黑体 2" panose="020B0500000000000000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495580" y="1771000"/>
            <a:ext cx="3410276" cy="592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5"/>
              </a:lnSpc>
            </a:pPr>
            <a:r>
              <a:rPr lang="en-US" sz="3430">
                <a:solidFill>
                  <a:srgbClr val="1F367F"/>
                </a:solidFill>
                <a:ea typeface="思源黑体-粗体 Bold" panose="020B0800000000000000" charset="-122"/>
              </a:rPr>
              <a:t>预期效果</a:t>
            </a:r>
            <a:endParaRPr lang="en-US" sz="3430">
              <a:solidFill>
                <a:srgbClr val="1F367F"/>
              </a:solidFill>
              <a:ea typeface="思源黑体-粗体 Bold" panose="020B0800000000000000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57911" y="8229478"/>
            <a:ext cx="12179471" cy="482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30"/>
              </a:lnSpc>
            </a:pPr>
            <a:r>
              <a:rPr lang="en-US" sz="2230">
                <a:solidFill>
                  <a:srgbClr val="1F367F"/>
                </a:solidFill>
                <a:latin typeface="思源黑体 1" panose="020B0500000000000000" charset="-122"/>
              </a:rPr>
              <a:t>          示例：    THE原综合排名                                                               研究情况排名（研究100%）</a:t>
            </a:r>
            <a:endParaRPr lang="en-US" sz="2230">
              <a:solidFill>
                <a:srgbClr val="1F367F"/>
              </a:solidFill>
              <a:latin typeface="思源黑体 1" panose="020B0500000000000000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028700" y="1028700"/>
            <a:ext cx="625593" cy="62559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6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3072" y="9300774"/>
            <a:ext cx="18284928" cy="997180"/>
            <a:chOff x="0" y="0"/>
            <a:chExt cx="4815783" cy="26263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5784" cy="262632"/>
            </a:xfrm>
            <a:custGeom>
              <a:avLst/>
              <a:gdLst/>
              <a:ahLst/>
              <a:cxnLst/>
              <a:rect l="l" t="t" r="r" b="b"/>
              <a:pathLst>
                <a:path w="4815784" h="262632">
                  <a:moveTo>
                    <a:pt x="0" y="0"/>
                  </a:moveTo>
                  <a:lnTo>
                    <a:pt x="4815784" y="0"/>
                  </a:lnTo>
                  <a:lnTo>
                    <a:pt x="4815784" y="262632"/>
                  </a:lnTo>
                  <a:lnTo>
                    <a:pt x="0" y="262632"/>
                  </a:ln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815783" cy="3102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45"/>
                </a:lnSpc>
              </a:pPr>
            </a:p>
          </p:txBody>
        </p:sp>
      </p:grpSp>
      <p:sp>
        <p:nvSpPr>
          <p:cNvPr id="8" name="Freeform 8"/>
          <p:cNvSpPr/>
          <p:nvPr/>
        </p:nvSpPr>
        <p:spPr>
          <a:xfrm>
            <a:off x="4082853" y="1788728"/>
            <a:ext cx="10125366" cy="4326559"/>
          </a:xfrm>
          <a:custGeom>
            <a:avLst/>
            <a:gdLst/>
            <a:ahLst/>
            <a:cxnLst/>
            <a:rect l="l" t="t" r="r" b="b"/>
            <a:pathLst>
              <a:path w="10125366" h="4326559">
                <a:moveTo>
                  <a:pt x="0" y="0"/>
                </a:moveTo>
                <a:lnTo>
                  <a:pt x="10125366" y="0"/>
                </a:lnTo>
                <a:lnTo>
                  <a:pt x="10125366" y="4326560"/>
                </a:lnTo>
                <a:lnTo>
                  <a:pt x="0" y="432656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369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120641" y="1071574"/>
            <a:ext cx="690826" cy="469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5"/>
              </a:lnSpc>
            </a:pPr>
            <a:r>
              <a:rPr lang="en-US" sz="2790">
                <a:solidFill>
                  <a:srgbClr val="FFFFFF"/>
                </a:solidFill>
                <a:latin typeface="思源黑体-超粗体" panose="020B0A00000000000000" charset="-122"/>
              </a:rPr>
              <a:t>03</a:t>
            </a:r>
            <a:endParaRPr lang="en-US" sz="2790">
              <a:solidFill>
                <a:srgbClr val="FFFFFF"/>
              </a:solidFill>
              <a:latin typeface="思源黑体-超粗体" panose="020B0A00000000000000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811467" y="1013250"/>
            <a:ext cx="8611756" cy="425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ea typeface="思源黑体-超粗体" panose="020B0A00000000000000" charset="-122"/>
              </a:rPr>
              <a:t>研究任务和方法——分析预测2025年THE排名</a:t>
            </a:r>
            <a:endParaRPr lang="en-US" sz="2500">
              <a:solidFill>
                <a:srgbClr val="000000"/>
              </a:solidFill>
              <a:ea typeface="思源黑体-超粗体" panose="020B0A00000000000000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811467" y="1506077"/>
            <a:ext cx="3378675" cy="196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65"/>
              </a:lnSpc>
            </a:pPr>
            <a:r>
              <a:rPr lang="en-US" sz="1190">
                <a:solidFill>
                  <a:srgbClr val="000000"/>
                </a:solidFill>
                <a:latin typeface="思源黑体 1" panose="020B0500000000000000" charset="-122"/>
              </a:rPr>
              <a:t>RESEARCH TARGETS AND METHODS</a:t>
            </a:r>
            <a:endParaRPr lang="en-US" sz="1190">
              <a:solidFill>
                <a:srgbClr val="000000"/>
              </a:solidFill>
              <a:latin typeface="思源黑体 1" panose="020B0500000000000000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341496" y="6105763"/>
            <a:ext cx="15211495" cy="2578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30"/>
              </a:lnSpc>
            </a:pPr>
            <a:r>
              <a:rPr lang="en-US" sz="2230">
                <a:solidFill>
                  <a:srgbClr val="1F367F"/>
                </a:solidFill>
                <a:latin typeface="思源黑体 1" panose="020B0500000000000000" charset="-122"/>
              </a:rPr>
              <a:t>         由于我们没有2025年的各项数据指标，因此预测下一年的排名变得非常困难。</a:t>
            </a:r>
            <a:endParaRPr lang="en-US" sz="2230">
              <a:solidFill>
                <a:srgbClr val="1F367F"/>
              </a:solidFill>
              <a:latin typeface="思源黑体 1" panose="020B0500000000000000" charset="-122"/>
            </a:endParaRPr>
          </a:p>
          <a:p>
            <a:pPr algn="just">
              <a:lnSpc>
                <a:spcPts val="4130"/>
              </a:lnSpc>
            </a:pPr>
            <a:r>
              <a:rPr lang="en-US" sz="2230">
                <a:solidFill>
                  <a:srgbClr val="1F367F"/>
                </a:solidFill>
                <a:latin typeface="思源黑体 1" panose="020B0500000000000000" charset="-122"/>
              </a:rPr>
              <a:t>         目前我们初步的设想是，通过错位的方法划分训练集和测试集，也即：比如将2011年的各项指标对应到2012年的综合评分，通过这样的错位方式来用2024年已有的数据预测2025年的各大高校综合评分，以此对2025年的高校排名进行预测。</a:t>
            </a:r>
            <a:endParaRPr lang="en-US" sz="2230">
              <a:solidFill>
                <a:srgbClr val="1F367F"/>
              </a:solidFill>
              <a:latin typeface="思源黑体 1" panose="020B0500000000000000" charset="-122"/>
            </a:endParaRPr>
          </a:p>
          <a:p>
            <a:pPr algn="just">
              <a:lnSpc>
                <a:spcPts val="4130"/>
              </a:lnSpc>
            </a:pPr>
            <a:r>
              <a:rPr lang="en-US" sz="2230">
                <a:solidFill>
                  <a:srgbClr val="1F367F"/>
                </a:solidFill>
                <a:latin typeface="思源黑体 1" panose="020B0500000000000000" charset="-122"/>
              </a:rPr>
              <a:t>         这一想法基于每所高校相邻两年间的排名一般不会发生巨大的变化，但是在前期实验的准确性上表现仍然不佳。希望后续可以找到更合适的预测方法。</a:t>
            </a:r>
            <a:endParaRPr lang="en-US" sz="2230">
              <a:solidFill>
                <a:srgbClr val="1F367F"/>
              </a:solidFill>
              <a:latin typeface="思源黑体 1" panose="020B0500000000000000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54293" y="5118954"/>
            <a:ext cx="6624205" cy="3973722"/>
            <a:chOff x="0" y="0"/>
            <a:chExt cx="1919352" cy="115137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9352" cy="1151379"/>
            </a:xfrm>
            <a:custGeom>
              <a:avLst/>
              <a:gdLst/>
              <a:ahLst/>
              <a:cxnLst/>
              <a:rect l="l" t="t" r="r" b="b"/>
              <a:pathLst>
                <a:path w="1919352" h="1151379">
                  <a:moveTo>
                    <a:pt x="0" y="0"/>
                  </a:moveTo>
                  <a:lnTo>
                    <a:pt x="1919352" y="0"/>
                  </a:lnTo>
                  <a:lnTo>
                    <a:pt x="1919352" y="1151379"/>
                  </a:lnTo>
                  <a:lnTo>
                    <a:pt x="0" y="1151379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919352" cy="11990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45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0423223" y="5099885"/>
            <a:ext cx="6624205" cy="3973722"/>
            <a:chOff x="0" y="0"/>
            <a:chExt cx="1919352" cy="115137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19352" cy="1151379"/>
            </a:xfrm>
            <a:custGeom>
              <a:avLst/>
              <a:gdLst/>
              <a:ahLst/>
              <a:cxnLst/>
              <a:rect l="l" t="t" r="r" b="b"/>
              <a:pathLst>
                <a:path w="1919352" h="1151379">
                  <a:moveTo>
                    <a:pt x="0" y="0"/>
                  </a:moveTo>
                  <a:lnTo>
                    <a:pt x="1919352" y="0"/>
                  </a:lnTo>
                  <a:lnTo>
                    <a:pt x="1919352" y="1151379"/>
                  </a:lnTo>
                  <a:lnTo>
                    <a:pt x="0" y="1151379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919352" cy="11990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45"/>
                </a:lnSpc>
              </a:pPr>
            </a:p>
          </p:txBody>
        </p:sp>
      </p:grpSp>
      <p:sp>
        <p:nvSpPr>
          <p:cNvPr id="8" name="Freeform 8"/>
          <p:cNvSpPr/>
          <p:nvPr/>
        </p:nvSpPr>
        <p:spPr>
          <a:xfrm>
            <a:off x="0" y="-30023"/>
            <a:ext cx="18284928" cy="10297954"/>
          </a:xfrm>
          <a:custGeom>
            <a:avLst/>
            <a:gdLst/>
            <a:ahLst/>
            <a:cxnLst/>
            <a:rect l="l" t="t" r="r" b="b"/>
            <a:pathLst>
              <a:path w="18284928" h="10297954">
                <a:moveTo>
                  <a:pt x="0" y="0"/>
                </a:moveTo>
                <a:lnTo>
                  <a:pt x="18284928" y="0"/>
                </a:lnTo>
                <a:lnTo>
                  <a:pt x="18284928" y="10297954"/>
                </a:lnTo>
                <a:lnTo>
                  <a:pt x="0" y="1029795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44999"/>
            </a:blip>
            <a:stretch>
              <a:fillRect l="-43602" t="-5951" r="-43602"/>
            </a:stretch>
          </a:blipFill>
        </p:spPr>
      </p:sp>
      <p:grpSp>
        <p:nvGrpSpPr>
          <p:cNvPr id="9" name="Group 9"/>
          <p:cNvGrpSpPr/>
          <p:nvPr/>
        </p:nvGrpSpPr>
        <p:grpSpPr>
          <a:xfrm rot="0">
            <a:off x="1028700" y="1028700"/>
            <a:ext cx="625593" cy="62559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60"/>
                </a:lnSpc>
              </a:p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3072" y="9300774"/>
            <a:ext cx="18284928" cy="997180"/>
            <a:chOff x="0" y="0"/>
            <a:chExt cx="4815783" cy="26263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815784" cy="262632"/>
            </a:xfrm>
            <a:custGeom>
              <a:avLst/>
              <a:gdLst/>
              <a:ahLst/>
              <a:cxnLst/>
              <a:rect l="l" t="t" r="r" b="b"/>
              <a:pathLst>
                <a:path w="4815784" h="262632">
                  <a:moveTo>
                    <a:pt x="0" y="0"/>
                  </a:moveTo>
                  <a:lnTo>
                    <a:pt x="4815784" y="0"/>
                  </a:lnTo>
                  <a:lnTo>
                    <a:pt x="4815784" y="262632"/>
                  </a:lnTo>
                  <a:lnTo>
                    <a:pt x="0" y="262632"/>
                  </a:ln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4815783" cy="3102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45"/>
                </a:lnSpc>
              </a:pPr>
            </a:p>
          </p:txBody>
        </p:sp>
      </p:grpSp>
      <p:sp>
        <p:nvSpPr>
          <p:cNvPr id="15" name="Freeform 15"/>
          <p:cNvSpPr/>
          <p:nvPr/>
        </p:nvSpPr>
        <p:spPr>
          <a:xfrm>
            <a:off x="1158358" y="2097380"/>
            <a:ext cx="1683633" cy="1683633"/>
          </a:xfrm>
          <a:custGeom>
            <a:avLst/>
            <a:gdLst/>
            <a:ahLst/>
            <a:cxnLst/>
            <a:rect l="l" t="t" r="r" b="b"/>
            <a:pathLst>
              <a:path w="1683633" h="1683633">
                <a:moveTo>
                  <a:pt x="0" y="0"/>
                </a:moveTo>
                <a:lnTo>
                  <a:pt x="1683633" y="0"/>
                </a:lnTo>
                <a:lnTo>
                  <a:pt x="1683633" y="1683633"/>
                </a:lnTo>
                <a:lnTo>
                  <a:pt x="0" y="16836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642" r="-35642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2832466" y="1965146"/>
            <a:ext cx="1948101" cy="1948101"/>
          </a:xfrm>
          <a:custGeom>
            <a:avLst/>
            <a:gdLst/>
            <a:ahLst/>
            <a:cxnLst/>
            <a:rect l="l" t="t" r="r" b="b"/>
            <a:pathLst>
              <a:path w="1948101" h="1948101">
                <a:moveTo>
                  <a:pt x="0" y="0"/>
                </a:moveTo>
                <a:lnTo>
                  <a:pt x="1948101" y="0"/>
                </a:lnTo>
                <a:lnTo>
                  <a:pt x="1948101" y="1948101"/>
                </a:lnTo>
                <a:lnTo>
                  <a:pt x="0" y="19481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4771042" y="2097380"/>
            <a:ext cx="1593181" cy="1593181"/>
          </a:xfrm>
          <a:custGeom>
            <a:avLst/>
            <a:gdLst/>
            <a:ahLst/>
            <a:cxnLst/>
            <a:rect l="l" t="t" r="r" b="b"/>
            <a:pathLst>
              <a:path w="1593181" h="1593181">
                <a:moveTo>
                  <a:pt x="0" y="0"/>
                </a:moveTo>
                <a:lnTo>
                  <a:pt x="1593181" y="0"/>
                </a:lnTo>
                <a:lnTo>
                  <a:pt x="1593181" y="1593181"/>
                </a:lnTo>
                <a:lnTo>
                  <a:pt x="0" y="15931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5061" r="-25061"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8176974" y="2072524"/>
            <a:ext cx="1560378" cy="1560378"/>
          </a:xfrm>
          <a:custGeom>
            <a:avLst/>
            <a:gdLst/>
            <a:ahLst/>
            <a:cxnLst/>
            <a:rect l="l" t="t" r="r" b="b"/>
            <a:pathLst>
              <a:path w="1560378" h="1560378">
                <a:moveTo>
                  <a:pt x="0" y="0"/>
                </a:moveTo>
                <a:lnTo>
                  <a:pt x="1560378" y="0"/>
                </a:lnTo>
                <a:lnTo>
                  <a:pt x="1560378" y="1560378"/>
                </a:lnTo>
                <a:lnTo>
                  <a:pt x="0" y="15603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6420861" y="2039726"/>
            <a:ext cx="1708488" cy="1708488"/>
          </a:xfrm>
          <a:custGeom>
            <a:avLst/>
            <a:gdLst/>
            <a:ahLst/>
            <a:cxnLst/>
            <a:rect l="l" t="t" r="r" b="b"/>
            <a:pathLst>
              <a:path w="1708488" h="1708488">
                <a:moveTo>
                  <a:pt x="0" y="0"/>
                </a:moveTo>
                <a:lnTo>
                  <a:pt x="1708488" y="0"/>
                </a:lnTo>
                <a:lnTo>
                  <a:pt x="1708488" y="1708488"/>
                </a:lnTo>
                <a:lnTo>
                  <a:pt x="0" y="17084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0200" r="-30200"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120641" y="1071574"/>
            <a:ext cx="690826" cy="469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5"/>
              </a:lnSpc>
            </a:pPr>
            <a:r>
              <a:rPr lang="en-US" sz="2790">
                <a:solidFill>
                  <a:srgbClr val="FFFFFF"/>
                </a:solidFill>
                <a:latin typeface="思源黑体-超粗体" panose="020B0A00000000000000" charset="-122"/>
              </a:rPr>
              <a:t>03</a:t>
            </a:r>
            <a:endParaRPr lang="en-US" sz="2790">
              <a:solidFill>
                <a:srgbClr val="FFFFFF"/>
              </a:solidFill>
              <a:latin typeface="思源黑体-超粗体" panose="020B0A00000000000000" charset="-122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811467" y="1013250"/>
            <a:ext cx="8611756" cy="425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ea typeface="思源黑体-超粗体" panose="020B0A00000000000000" charset="-122"/>
              </a:rPr>
              <a:t>研究任务和方法——国内top5大学个性化分析</a:t>
            </a:r>
            <a:endParaRPr lang="en-US" sz="2500">
              <a:solidFill>
                <a:srgbClr val="000000"/>
              </a:solidFill>
              <a:ea typeface="思源黑体-超粗体" panose="020B0A00000000000000" charset="-122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811467" y="1506077"/>
            <a:ext cx="3378675" cy="196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65"/>
              </a:lnSpc>
            </a:pPr>
            <a:r>
              <a:rPr lang="en-US" sz="1190">
                <a:solidFill>
                  <a:srgbClr val="000000"/>
                </a:solidFill>
                <a:latin typeface="思源黑体 1" panose="020B0500000000000000" charset="-122"/>
              </a:rPr>
              <a:t>RESEARCH TARGETS AND METHODS</a:t>
            </a:r>
            <a:endParaRPr lang="en-US" sz="1190">
              <a:solidFill>
                <a:srgbClr val="000000"/>
              </a:solidFill>
              <a:latin typeface="思源黑体 1" panose="020B0500000000000000" charset="-122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0576384" y="1812746"/>
            <a:ext cx="6221294" cy="2433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45"/>
              </a:lnSpc>
            </a:pPr>
            <a:r>
              <a:rPr lang="en-US" sz="2130">
                <a:solidFill>
                  <a:srgbClr val="1F367F"/>
                </a:solidFill>
                <a:ea typeface="思源黑体 1" panose="020B0500000000000000" charset="-122"/>
              </a:rPr>
              <a:t>使用python进行可视化数据分析，将数据与其他资料（如大学官网信息、媒体公众号报道等） 相结合，针对不同大学的不同特点进行个性化分析，为高校后续发展及学生择校提供帮助。</a:t>
            </a:r>
            <a:endParaRPr lang="en-US" sz="2130">
              <a:solidFill>
                <a:srgbClr val="1F367F"/>
              </a:solidFill>
              <a:ea typeface="思源黑体 1" panose="020B0500000000000000" charset="-122"/>
            </a:endParaRPr>
          </a:p>
          <a:p>
            <a:pPr algn="just">
              <a:lnSpc>
                <a:spcPts val="3945"/>
              </a:lnSpc>
            </a:pPr>
            <a:r>
              <a:rPr lang="en-US" sz="2130">
                <a:solidFill>
                  <a:srgbClr val="1F367F"/>
                </a:solidFill>
                <a:latin typeface="思源黑体 1" panose="020B0500000000000000" charset="-122"/>
              </a:rPr>
              <a:t>     </a:t>
            </a:r>
            <a:endParaRPr lang="en-US" sz="2130">
              <a:solidFill>
                <a:srgbClr val="1F367F"/>
              </a:solidFill>
              <a:latin typeface="思源黑体 1" panose="020B0500000000000000" charset="-122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0576384" y="1182967"/>
            <a:ext cx="3410276" cy="506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05"/>
              </a:lnSpc>
            </a:pPr>
            <a:r>
              <a:rPr lang="en-US" sz="2930">
                <a:solidFill>
                  <a:srgbClr val="1F367F"/>
                </a:solidFill>
                <a:ea typeface="思源黑体-粗体 Bold" panose="020B0800000000000000" charset="-122"/>
              </a:rPr>
              <a:t>研究方法</a:t>
            </a:r>
            <a:endParaRPr lang="en-US" sz="2930">
              <a:solidFill>
                <a:srgbClr val="1F367F"/>
              </a:solidFill>
              <a:ea typeface="思源黑体-粗体 Bold" panose="020B0800000000000000" charset="-122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654293" y="7564161"/>
            <a:ext cx="7488171" cy="874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60"/>
              </a:lnSpc>
            </a:pPr>
            <a:r>
              <a:rPr lang="en-US" sz="1980">
                <a:solidFill>
                  <a:srgbClr val="1F367F"/>
                </a:solidFill>
                <a:latin typeface="思源黑体 1" panose="020B0500000000000000" charset="-122"/>
              </a:rPr>
              <a:t>“领头羊”：2011 北京大学 37   ------   2024 清华大学  12</a:t>
            </a:r>
            <a:endParaRPr lang="en-US" sz="1980">
              <a:solidFill>
                <a:srgbClr val="1F367F"/>
              </a:solidFill>
              <a:latin typeface="思源黑体 1" panose="020B0500000000000000" charset="-122"/>
            </a:endParaRPr>
          </a:p>
          <a:p>
            <a:pPr algn="just">
              <a:lnSpc>
                <a:spcPts val="3660"/>
              </a:lnSpc>
            </a:pPr>
            <a:r>
              <a:rPr lang="en-US" sz="1980">
                <a:solidFill>
                  <a:srgbClr val="1F367F"/>
                </a:solidFill>
                <a:latin typeface="思源黑体 1" panose="020B0500000000000000" charset="-122"/>
              </a:rPr>
              <a:t>“黑马”：2011 浙江大学 197   ------     2024 浙江大学 55</a:t>
            </a:r>
            <a:endParaRPr lang="en-US" sz="1980">
              <a:solidFill>
                <a:srgbClr val="1F367F"/>
              </a:solidFill>
              <a:latin typeface="思源黑体 1" panose="020B0500000000000000" charset="-122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811467" y="5318979"/>
            <a:ext cx="6317882" cy="19403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05"/>
              </a:lnSpc>
            </a:pPr>
            <a:r>
              <a:rPr lang="en-US" sz="2110">
                <a:solidFill>
                  <a:srgbClr val="1F367F"/>
                </a:solidFill>
                <a:latin typeface="思源黑体 1" panose="020B0500000000000000" charset="-122"/>
              </a:rPr>
              <a:t> 从2011年到2024年，中国整体教育的迅速发展带来了中国大学排名的显著上升。在此期间，清华大学、北京大学、复旦大学、上海交通大学和浙江大学这五所知名学府的表现尤为突出。</a:t>
            </a:r>
            <a:endParaRPr lang="en-US" sz="2110">
              <a:solidFill>
                <a:srgbClr val="1F367F"/>
              </a:solidFill>
              <a:latin typeface="思源黑体 1" panose="020B0500000000000000" charset="-122"/>
            </a:endParaRPr>
          </a:p>
        </p:txBody>
      </p:sp>
      <p:grpSp>
        <p:nvGrpSpPr>
          <p:cNvPr id="27" name="Group 27"/>
          <p:cNvGrpSpPr/>
          <p:nvPr/>
        </p:nvGrpSpPr>
        <p:grpSpPr>
          <a:xfrm rot="0">
            <a:off x="1654293" y="4119186"/>
            <a:ext cx="6624205" cy="999768"/>
            <a:chOff x="0" y="0"/>
            <a:chExt cx="1919352" cy="289681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919352" cy="289681"/>
            </a:xfrm>
            <a:custGeom>
              <a:avLst/>
              <a:gdLst/>
              <a:ahLst/>
              <a:cxnLst/>
              <a:rect l="l" t="t" r="r" b="b"/>
              <a:pathLst>
                <a:path w="1919352" h="289681">
                  <a:moveTo>
                    <a:pt x="0" y="0"/>
                  </a:moveTo>
                  <a:lnTo>
                    <a:pt x="1919352" y="0"/>
                  </a:lnTo>
                  <a:lnTo>
                    <a:pt x="1919352" y="289681"/>
                  </a:lnTo>
                  <a:lnTo>
                    <a:pt x="0" y="289681"/>
                  </a:ln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47625"/>
              <a:ext cx="1919352" cy="3373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45"/>
                </a:lnSpc>
              </a:pPr>
            </a:p>
          </p:txBody>
        </p:sp>
      </p:grpSp>
      <p:grpSp>
        <p:nvGrpSpPr>
          <p:cNvPr id="30" name="Group 30"/>
          <p:cNvGrpSpPr/>
          <p:nvPr/>
        </p:nvGrpSpPr>
        <p:grpSpPr>
          <a:xfrm rot="0">
            <a:off x="10423223" y="4124663"/>
            <a:ext cx="6624205" cy="999768"/>
            <a:chOff x="0" y="0"/>
            <a:chExt cx="1919352" cy="289681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919352" cy="289681"/>
            </a:xfrm>
            <a:custGeom>
              <a:avLst/>
              <a:gdLst/>
              <a:ahLst/>
              <a:cxnLst/>
              <a:rect l="l" t="t" r="r" b="b"/>
              <a:pathLst>
                <a:path w="1919352" h="289681">
                  <a:moveTo>
                    <a:pt x="0" y="0"/>
                  </a:moveTo>
                  <a:lnTo>
                    <a:pt x="1919352" y="0"/>
                  </a:lnTo>
                  <a:lnTo>
                    <a:pt x="1919352" y="289681"/>
                  </a:lnTo>
                  <a:lnTo>
                    <a:pt x="0" y="289681"/>
                  </a:ln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47625"/>
              <a:ext cx="1919352" cy="3373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45"/>
                </a:lnSpc>
              </a:pP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2815087" y="4259051"/>
            <a:ext cx="2036823" cy="653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0"/>
              </a:lnSpc>
            </a:pPr>
            <a:r>
              <a:rPr lang="en-US" sz="3900">
                <a:solidFill>
                  <a:srgbClr val="FFFFFF"/>
                </a:solidFill>
                <a:ea typeface="思源黑体-粗体 Bold" panose="020B0800000000000000" charset="-122"/>
              </a:rPr>
              <a:t>预期效果</a:t>
            </a:r>
            <a:endParaRPr lang="en-US" sz="3900">
              <a:solidFill>
                <a:srgbClr val="FFFFFF"/>
              </a:solidFill>
              <a:ea typeface="思源黑体-粗体 Bold" panose="020B0800000000000000" charset="-122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3762156" y="4283597"/>
            <a:ext cx="2036823" cy="653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0"/>
              </a:lnSpc>
            </a:pPr>
            <a:r>
              <a:rPr lang="en-US" sz="3900">
                <a:solidFill>
                  <a:srgbClr val="FFFFFF"/>
                </a:solidFill>
                <a:ea typeface="思源黑体-粗体 Bold" panose="020B0800000000000000" charset="-122"/>
              </a:rPr>
              <a:t>聚焦国内</a:t>
            </a:r>
            <a:endParaRPr lang="en-US" sz="3900">
              <a:solidFill>
                <a:srgbClr val="FFFFFF"/>
              </a:solidFill>
              <a:ea typeface="思源黑体-粗体 Bold" panose="020B0800000000000000" charset="-122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10576384" y="5059280"/>
            <a:ext cx="6317882" cy="3778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05"/>
              </a:lnSpc>
            </a:pPr>
            <a:r>
              <a:rPr lang="en-US" sz="2110">
                <a:solidFill>
                  <a:srgbClr val="1F367F"/>
                </a:solidFill>
                <a:latin typeface="思源黑体 1" panose="020B0500000000000000" charset="-122"/>
              </a:rPr>
              <a:t>1、使用折线图，分析在2011年-2024年期间每所高校排名走势变化，判断整体趋势。</a:t>
            </a:r>
            <a:endParaRPr lang="en-US" sz="2110">
              <a:solidFill>
                <a:srgbClr val="1F367F"/>
              </a:solidFill>
              <a:latin typeface="思源黑体 1" panose="020B0500000000000000" charset="-122"/>
            </a:endParaRPr>
          </a:p>
          <a:p>
            <a:pPr algn="just">
              <a:lnSpc>
                <a:spcPts val="3535"/>
              </a:lnSpc>
            </a:pPr>
            <a:r>
              <a:rPr lang="en-US" sz="1910">
                <a:solidFill>
                  <a:srgbClr val="1F367F"/>
                </a:solidFill>
                <a:latin typeface="思源黑体 1" panose="020B0500000000000000" charset="-122"/>
              </a:rPr>
              <a:t>2、结合五项评价指标与单项排名（教学质量、研究质量、引文情况、国际展望、产业收入），对比对比顶尖高校，分析每所大学的强势方面和弱势方面，给出合理化提升建议。</a:t>
            </a:r>
            <a:endParaRPr lang="en-US" sz="1910">
              <a:solidFill>
                <a:srgbClr val="1F367F"/>
              </a:solidFill>
              <a:latin typeface="思源黑体 1" panose="020B0500000000000000" charset="-122"/>
            </a:endParaRPr>
          </a:p>
          <a:p>
            <a:pPr algn="just">
              <a:lnSpc>
                <a:spcPts val="3905"/>
              </a:lnSpc>
            </a:pPr>
            <a:r>
              <a:rPr lang="en-US" sz="2110">
                <a:solidFill>
                  <a:srgbClr val="1F367F"/>
                </a:solidFill>
                <a:latin typeface="思源黑体 1" panose="020B0500000000000000" charset="-122"/>
              </a:rPr>
              <a:t>3、基于五所学校的基础指标，如师生比例、男女比例、国际生比例、学科覆盖情况等，分析可提升空间，给出后续发展建议。</a:t>
            </a:r>
            <a:endParaRPr lang="en-US" sz="2110">
              <a:solidFill>
                <a:srgbClr val="1F367F"/>
              </a:solidFill>
              <a:latin typeface="思源黑体 1" panose="020B0500000000000000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72" y="-10954"/>
            <a:ext cx="18284928" cy="10297954"/>
          </a:xfrm>
          <a:custGeom>
            <a:avLst/>
            <a:gdLst/>
            <a:ahLst/>
            <a:cxnLst/>
            <a:rect l="l" t="t" r="r" b="b"/>
            <a:pathLst>
              <a:path w="18284928" h="10297954">
                <a:moveTo>
                  <a:pt x="0" y="0"/>
                </a:moveTo>
                <a:lnTo>
                  <a:pt x="18284928" y="0"/>
                </a:lnTo>
                <a:lnTo>
                  <a:pt x="18284928" y="10297954"/>
                </a:lnTo>
                <a:lnTo>
                  <a:pt x="0" y="1029795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44999"/>
            </a:blip>
            <a:stretch>
              <a:fillRect l="-43602" t="-5951" r="-43602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3072" y="2305155"/>
            <a:ext cx="18284928" cy="4309045"/>
            <a:chOff x="0" y="0"/>
            <a:chExt cx="4815783" cy="11348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5784" cy="1134893"/>
            </a:xfrm>
            <a:custGeom>
              <a:avLst/>
              <a:gdLst/>
              <a:ahLst/>
              <a:cxnLst/>
              <a:rect l="l" t="t" r="r" b="b"/>
              <a:pathLst>
                <a:path w="4815784" h="1134893">
                  <a:moveTo>
                    <a:pt x="0" y="0"/>
                  </a:moveTo>
                  <a:lnTo>
                    <a:pt x="4815784" y="0"/>
                  </a:lnTo>
                  <a:lnTo>
                    <a:pt x="4815784" y="1134893"/>
                  </a:lnTo>
                  <a:lnTo>
                    <a:pt x="0" y="1134893"/>
                  </a:ln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15783" cy="11825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45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7972320" y="1028700"/>
            <a:ext cx="2343360" cy="234336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F367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60"/>
                </a:lnSpc>
              </a:p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7849888" y="1195155"/>
            <a:ext cx="2591296" cy="1781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60"/>
              </a:lnSpc>
            </a:pPr>
            <a:r>
              <a:rPr lang="en-US" sz="10470">
                <a:solidFill>
                  <a:srgbClr val="FFFFFF"/>
                </a:solidFill>
                <a:latin typeface="思源黑体-超粗体" panose="020B0A00000000000000" charset="-122"/>
              </a:rPr>
              <a:t>04</a:t>
            </a:r>
            <a:endParaRPr lang="en-US" sz="10470">
              <a:solidFill>
                <a:srgbClr val="FFFFFF"/>
              </a:solidFill>
              <a:latin typeface="思源黑体-超粗体" panose="020B0A00000000000000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315615" y="3407866"/>
            <a:ext cx="13659842" cy="1884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00"/>
              </a:lnSpc>
            </a:pPr>
            <a:r>
              <a:rPr lang="en-US" sz="10930" spc="983">
                <a:solidFill>
                  <a:srgbClr val="FFFFFF"/>
                </a:solidFill>
                <a:ea typeface="思源黑体-超粗体" panose="020B0A00000000000000" charset="-122"/>
              </a:rPr>
              <a:t>预期成果和时间安排</a:t>
            </a:r>
            <a:endParaRPr lang="en-US" sz="10930" spc="983">
              <a:solidFill>
                <a:srgbClr val="FFFFFF"/>
              </a:solidFill>
              <a:ea typeface="思源黑体-超粗体" panose="020B0A00000000000000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952194" y="5479463"/>
            <a:ext cx="8383613" cy="330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5"/>
              </a:lnSpc>
            </a:pPr>
            <a:r>
              <a:rPr lang="en-US" sz="1975" spc="294">
                <a:solidFill>
                  <a:srgbClr val="FFFFFF"/>
                </a:solidFill>
                <a:latin typeface="思源黑体 1" panose="020B0500000000000000" charset="-122"/>
              </a:rPr>
              <a:t>EXPECTED RESULTS AND SCHEDULE</a:t>
            </a:r>
            <a:endParaRPr lang="en-US" sz="1975" spc="294">
              <a:solidFill>
                <a:srgbClr val="FFFFFF"/>
              </a:solidFill>
              <a:latin typeface="思源黑体 1" panose="020B05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72" y="-10954"/>
            <a:ext cx="18284928" cy="10297954"/>
          </a:xfrm>
          <a:custGeom>
            <a:avLst/>
            <a:gdLst/>
            <a:ahLst/>
            <a:cxnLst/>
            <a:rect l="l" t="t" r="r" b="b"/>
            <a:pathLst>
              <a:path w="18284928" h="10297954">
                <a:moveTo>
                  <a:pt x="0" y="0"/>
                </a:moveTo>
                <a:lnTo>
                  <a:pt x="18284928" y="0"/>
                </a:lnTo>
                <a:lnTo>
                  <a:pt x="18284928" y="10297954"/>
                </a:lnTo>
                <a:lnTo>
                  <a:pt x="0" y="1029795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44999"/>
            </a:blip>
            <a:stretch>
              <a:fillRect l="-43602" t="-5951" r="-43602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3072" y="-1240930"/>
            <a:ext cx="18284928" cy="4309045"/>
            <a:chOff x="0" y="0"/>
            <a:chExt cx="4815783" cy="11348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5784" cy="1134893"/>
            </a:xfrm>
            <a:custGeom>
              <a:avLst/>
              <a:gdLst/>
              <a:ahLst/>
              <a:cxnLst/>
              <a:rect l="l" t="t" r="r" b="b"/>
              <a:pathLst>
                <a:path w="4815784" h="1134893">
                  <a:moveTo>
                    <a:pt x="0" y="0"/>
                  </a:moveTo>
                  <a:lnTo>
                    <a:pt x="4815784" y="0"/>
                  </a:lnTo>
                  <a:lnTo>
                    <a:pt x="4815784" y="1134893"/>
                  </a:lnTo>
                  <a:lnTo>
                    <a:pt x="0" y="1134893"/>
                  </a:ln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15783" cy="11825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45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1244810" y="4389766"/>
            <a:ext cx="1039484" cy="103948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1244810" y="6881677"/>
            <a:ext cx="1039484" cy="1039484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60"/>
                </a:lnSpc>
              </a:p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10021242" y="4389766"/>
            <a:ext cx="1039484" cy="1039484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60"/>
                </a:lnSpc>
              </a:p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10021242" y="6881677"/>
            <a:ext cx="1039484" cy="1039484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60"/>
                </a:lnSpc>
              </a:p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028700" y="593234"/>
            <a:ext cx="3706586" cy="2032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615"/>
              </a:lnSpc>
            </a:pPr>
            <a:r>
              <a:rPr lang="en-US" sz="11865">
                <a:solidFill>
                  <a:srgbClr val="FFFFFF"/>
                </a:solidFill>
                <a:ea typeface="思源黑体-超粗体 Bold"/>
              </a:rPr>
              <a:t>目录</a:t>
            </a:r>
            <a:endParaRPr lang="en-US" sz="11865">
              <a:solidFill>
                <a:srgbClr val="FFFFFF"/>
              </a:solidFill>
              <a:ea typeface="思源黑体-超粗体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294941" y="1720215"/>
            <a:ext cx="8044072" cy="901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60"/>
              </a:lnSpc>
            </a:pPr>
            <a:r>
              <a:rPr lang="en-US" sz="5255">
                <a:solidFill>
                  <a:srgbClr val="FFFFFF"/>
                </a:solidFill>
                <a:latin typeface="思源黑体-超粗体" panose="020B0A00000000000000" charset="-122"/>
              </a:rPr>
              <a:t>CATALOGUE</a:t>
            </a:r>
            <a:endParaRPr lang="en-US" sz="5255">
              <a:solidFill>
                <a:srgbClr val="FFFFFF"/>
              </a:solidFill>
              <a:latin typeface="思源黑体-超粗体" panose="020B0A00000000000000" charset="-122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397579" y="4454414"/>
            <a:ext cx="1147875" cy="787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95"/>
              </a:lnSpc>
            </a:pPr>
            <a:r>
              <a:rPr lang="en-US" sz="4640">
                <a:solidFill>
                  <a:srgbClr val="FFFFFF"/>
                </a:solidFill>
                <a:latin typeface="思源黑体-超粗体" panose="020B0A00000000000000" charset="-122"/>
              </a:rPr>
              <a:t>01</a:t>
            </a:r>
            <a:endParaRPr lang="en-US" sz="4640">
              <a:solidFill>
                <a:srgbClr val="FFFFFF"/>
              </a:solidFill>
              <a:latin typeface="思源黑体-超粗体" panose="020B0A00000000000000" charset="-122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397579" y="6946326"/>
            <a:ext cx="1147875" cy="787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95"/>
              </a:lnSpc>
            </a:pPr>
            <a:r>
              <a:rPr lang="en-US" sz="4640">
                <a:solidFill>
                  <a:srgbClr val="FFFFFF"/>
                </a:solidFill>
                <a:latin typeface="思源黑体-超粗体" panose="020B0A00000000000000" charset="-122"/>
              </a:rPr>
              <a:t>03</a:t>
            </a:r>
            <a:endParaRPr lang="en-US" sz="4640">
              <a:solidFill>
                <a:srgbClr val="FFFFFF"/>
              </a:solidFill>
              <a:latin typeface="思源黑体-超粗体" panose="020B0A00000000000000" charset="-122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0174011" y="4454414"/>
            <a:ext cx="1147875" cy="787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95"/>
              </a:lnSpc>
            </a:pPr>
            <a:r>
              <a:rPr lang="en-US" sz="4640">
                <a:solidFill>
                  <a:srgbClr val="FFFFFF"/>
                </a:solidFill>
                <a:latin typeface="思源黑体-超粗体" panose="020B0A00000000000000" charset="-122"/>
              </a:rPr>
              <a:t>02</a:t>
            </a:r>
            <a:endParaRPr lang="en-US" sz="4640">
              <a:solidFill>
                <a:srgbClr val="FFFFFF"/>
              </a:solidFill>
              <a:latin typeface="思源黑体-超粗体" panose="020B0A00000000000000" charset="-122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0174011" y="6946326"/>
            <a:ext cx="1147875" cy="787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95"/>
              </a:lnSpc>
            </a:pPr>
            <a:r>
              <a:rPr lang="en-US" sz="4640">
                <a:solidFill>
                  <a:srgbClr val="FFFFFF"/>
                </a:solidFill>
                <a:latin typeface="思源黑体-超粗体" panose="020B0A00000000000000" charset="-122"/>
              </a:rPr>
              <a:t>04</a:t>
            </a:r>
            <a:endParaRPr lang="en-US" sz="4640">
              <a:solidFill>
                <a:srgbClr val="FFFFFF"/>
              </a:solidFill>
              <a:latin typeface="思源黑体-超粗体" panose="020B0A00000000000000" charset="-122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2545715" y="4357370"/>
            <a:ext cx="5956935" cy="7454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15"/>
              </a:lnSpc>
            </a:pPr>
            <a:r>
              <a:rPr lang="zh-CN" altLang="en-US" sz="4155">
                <a:solidFill>
                  <a:srgbClr val="1F367F"/>
                </a:solidFill>
                <a:ea typeface="思源黑体-超粗体" panose="020B0A00000000000000" charset="-122"/>
              </a:rPr>
              <a:t>背景</a:t>
            </a:r>
            <a:r>
              <a:rPr lang="zh-CN" altLang="en-US" sz="4155">
                <a:solidFill>
                  <a:srgbClr val="1F367F"/>
                </a:solidFill>
                <a:ea typeface="思源黑体-超粗体" panose="020B0A00000000000000" charset="-122"/>
              </a:rPr>
              <a:t>介绍</a:t>
            </a:r>
            <a:endParaRPr lang="zh-CN" altLang="en-US" sz="4155">
              <a:solidFill>
                <a:srgbClr val="1F367F"/>
              </a:solidFill>
              <a:ea typeface="思源黑体-超粗体" panose="020B0A00000000000000" charset="-122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2545715" y="6849110"/>
            <a:ext cx="6091555" cy="7454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15"/>
              </a:lnSpc>
            </a:pPr>
            <a:r>
              <a:rPr lang="zh-CN" altLang="en-US" sz="4155">
                <a:solidFill>
                  <a:srgbClr val="1F367F"/>
                </a:solidFill>
                <a:ea typeface="思源黑体-超粗体" panose="020B0A00000000000000" charset="-122"/>
              </a:rPr>
              <a:t>探索性分析和</a:t>
            </a:r>
            <a:r>
              <a:rPr lang="zh-CN" altLang="en-US" sz="4155">
                <a:solidFill>
                  <a:srgbClr val="1F367F"/>
                </a:solidFill>
                <a:ea typeface="思源黑体-超粗体" panose="020B0A00000000000000" charset="-122"/>
              </a:rPr>
              <a:t>可视化</a:t>
            </a:r>
            <a:endParaRPr lang="zh-CN" altLang="en-US" sz="4155">
              <a:solidFill>
                <a:srgbClr val="1F367F"/>
              </a:solidFill>
              <a:ea typeface="思源黑体-超粗体" panose="020B0A00000000000000" charset="-122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1322050" y="4357370"/>
            <a:ext cx="5894070" cy="7454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15"/>
              </a:lnSpc>
            </a:pPr>
            <a:r>
              <a:rPr lang="zh-CN" altLang="en-US" sz="4155">
                <a:solidFill>
                  <a:srgbClr val="1F367F"/>
                </a:solidFill>
                <a:ea typeface="思源黑体-超粗体" panose="020B0A00000000000000" charset="-122"/>
              </a:rPr>
              <a:t>数据预处理</a:t>
            </a:r>
            <a:endParaRPr lang="zh-CN" altLang="en-US" sz="4155">
              <a:solidFill>
                <a:srgbClr val="1F367F"/>
              </a:solidFill>
              <a:ea typeface="思源黑体-超粗体" panose="020B0A00000000000000" charset="-122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1321886" y="6849414"/>
            <a:ext cx="4879146" cy="745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15"/>
              </a:lnSpc>
            </a:pPr>
            <a:r>
              <a:rPr lang="zh-CN" altLang="en-US" sz="4155">
                <a:solidFill>
                  <a:srgbClr val="1F367F"/>
                </a:solidFill>
                <a:ea typeface="思源黑体-超粗体" panose="020B0A00000000000000" charset="-122"/>
              </a:rPr>
              <a:t>后续研究计划</a:t>
            </a:r>
            <a:r>
              <a:rPr lang="zh-CN" altLang="en-US" sz="4155">
                <a:solidFill>
                  <a:srgbClr val="1F367F"/>
                </a:solidFill>
                <a:ea typeface="思源黑体-超粗体" panose="020B0A00000000000000" charset="-122"/>
              </a:rPr>
              <a:t>安排</a:t>
            </a:r>
            <a:endParaRPr lang="zh-CN" altLang="en-US" sz="4155">
              <a:solidFill>
                <a:srgbClr val="1F367F"/>
              </a:solidFill>
              <a:ea typeface="思源黑体-超粗体" panose="020B0A00000000000000" charset="-122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2545454" y="5176529"/>
            <a:ext cx="6279942" cy="354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65"/>
              </a:lnSpc>
            </a:pPr>
            <a:r>
              <a:rPr lang="en-US" sz="1975">
                <a:solidFill>
                  <a:srgbClr val="1F367F"/>
                </a:solidFill>
                <a:latin typeface="思源黑体 1" panose="020B0500000000000000" charset="-122"/>
              </a:rPr>
              <a:t>INTRODUCTION OF THE BACKGROUND</a:t>
            </a:r>
            <a:endParaRPr lang="en-US" sz="1975">
              <a:solidFill>
                <a:srgbClr val="1F367F"/>
              </a:solidFill>
              <a:latin typeface="思源黑体 1" panose="020B0500000000000000" charset="-122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2545454" y="7668440"/>
            <a:ext cx="5614001" cy="354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65"/>
              </a:lnSpc>
            </a:pPr>
            <a:r>
              <a:rPr lang="en-US" sz="1975">
                <a:solidFill>
                  <a:srgbClr val="1F367F"/>
                </a:solidFill>
                <a:latin typeface="思源黑体 1" panose="020B0500000000000000" charset="-122"/>
              </a:rPr>
              <a:t>EXPLORATORY ANALYSIS AND VISUALIZATION</a:t>
            </a:r>
            <a:endParaRPr lang="en-US" sz="1975">
              <a:solidFill>
                <a:srgbClr val="1F367F"/>
              </a:solidFill>
              <a:latin typeface="思源黑体 1" panose="020B0500000000000000" charset="-122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1321886" y="5176529"/>
            <a:ext cx="5614001" cy="354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65"/>
              </a:lnSpc>
            </a:pPr>
            <a:r>
              <a:rPr lang="en-US" sz="1975">
                <a:solidFill>
                  <a:srgbClr val="1F367F"/>
                </a:solidFill>
                <a:latin typeface="思源黑体 1" panose="020B0500000000000000" charset="-122"/>
              </a:rPr>
              <a:t>DATA PREPROCESSING</a:t>
            </a:r>
            <a:endParaRPr lang="en-US" sz="1975">
              <a:solidFill>
                <a:srgbClr val="1F367F"/>
              </a:solidFill>
              <a:latin typeface="思源黑体 1" panose="020B0500000000000000" charset="-122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1321886" y="7668440"/>
            <a:ext cx="5614001" cy="333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65"/>
              </a:lnSpc>
            </a:pPr>
            <a:r>
              <a:rPr lang="en-US" sz="1975">
                <a:solidFill>
                  <a:srgbClr val="1F367F"/>
                </a:solidFill>
                <a:latin typeface="思源黑体 1" panose="020B0500000000000000" charset="-122"/>
              </a:rPr>
              <a:t>EXPECTED RESULTS AND SCHEDULE</a:t>
            </a:r>
            <a:endParaRPr lang="en-US" sz="1975">
              <a:solidFill>
                <a:srgbClr val="1F367F"/>
              </a:solidFill>
              <a:latin typeface="思源黑体 1" panose="020B0500000000000000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72" y="0"/>
            <a:ext cx="18284928" cy="10297954"/>
          </a:xfrm>
          <a:custGeom>
            <a:avLst/>
            <a:gdLst/>
            <a:ahLst/>
            <a:cxnLst/>
            <a:rect l="l" t="t" r="r" b="b"/>
            <a:pathLst>
              <a:path w="18284928" h="10297954">
                <a:moveTo>
                  <a:pt x="0" y="0"/>
                </a:moveTo>
                <a:lnTo>
                  <a:pt x="18284928" y="0"/>
                </a:lnTo>
                <a:lnTo>
                  <a:pt x="18284928" y="10297954"/>
                </a:lnTo>
                <a:lnTo>
                  <a:pt x="0" y="1029795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44999"/>
            </a:blip>
            <a:stretch>
              <a:fillRect l="-43602" t="-5951" r="-43602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028700" y="1028700"/>
            <a:ext cx="625593" cy="625593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10430493" y="996413"/>
            <a:ext cx="6828807" cy="2391978"/>
            <a:chOff x="0" y="0"/>
            <a:chExt cx="1798534" cy="62998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98534" cy="629986"/>
            </a:xfrm>
            <a:custGeom>
              <a:avLst/>
              <a:gdLst/>
              <a:ahLst/>
              <a:cxnLst/>
              <a:rect l="l" t="t" r="r" b="b"/>
              <a:pathLst>
                <a:path w="1798534" h="629986">
                  <a:moveTo>
                    <a:pt x="0" y="0"/>
                  </a:moveTo>
                  <a:lnTo>
                    <a:pt x="1798534" y="0"/>
                  </a:lnTo>
                  <a:lnTo>
                    <a:pt x="1798534" y="629986"/>
                  </a:lnTo>
                  <a:lnTo>
                    <a:pt x="0" y="629986"/>
                  </a:ln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798534" cy="6776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45"/>
                </a:lnSpc>
              </a:pPr>
            </a:p>
          </p:txBody>
        </p:sp>
      </p:grpSp>
      <p:sp>
        <p:nvSpPr>
          <p:cNvPr id="9" name="Freeform 9"/>
          <p:cNvSpPr/>
          <p:nvPr/>
        </p:nvSpPr>
        <p:spPr>
          <a:xfrm>
            <a:off x="1811467" y="2192403"/>
            <a:ext cx="7552038" cy="7552038"/>
          </a:xfrm>
          <a:custGeom>
            <a:avLst/>
            <a:gdLst/>
            <a:ahLst/>
            <a:cxnLst/>
            <a:rect l="l" t="t" r="r" b="b"/>
            <a:pathLst>
              <a:path w="7552038" h="7552038">
                <a:moveTo>
                  <a:pt x="0" y="0"/>
                </a:moveTo>
                <a:lnTo>
                  <a:pt x="7552038" y="0"/>
                </a:lnTo>
                <a:lnTo>
                  <a:pt x="7552038" y="7552038"/>
                </a:lnTo>
                <a:lnTo>
                  <a:pt x="0" y="75520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076610" y="4429977"/>
            <a:ext cx="544279" cy="544279"/>
          </a:xfrm>
          <a:custGeom>
            <a:avLst/>
            <a:gdLst/>
            <a:ahLst/>
            <a:cxnLst/>
            <a:rect l="l" t="t" r="r" b="b"/>
            <a:pathLst>
              <a:path w="544279" h="544279">
                <a:moveTo>
                  <a:pt x="0" y="0"/>
                </a:moveTo>
                <a:lnTo>
                  <a:pt x="544279" y="0"/>
                </a:lnTo>
                <a:lnTo>
                  <a:pt x="544279" y="544279"/>
                </a:lnTo>
                <a:lnTo>
                  <a:pt x="0" y="5442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2076610" y="5143500"/>
            <a:ext cx="584647" cy="584647"/>
          </a:xfrm>
          <a:custGeom>
            <a:avLst/>
            <a:gdLst/>
            <a:ahLst/>
            <a:cxnLst/>
            <a:rect l="l" t="t" r="r" b="b"/>
            <a:pathLst>
              <a:path w="584647" h="584647">
                <a:moveTo>
                  <a:pt x="0" y="0"/>
                </a:moveTo>
                <a:lnTo>
                  <a:pt x="584647" y="0"/>
                </a:lnTo>
                <a:lnTo>
                  <a:pt x="584647" y="584647"/>
                </a:lnTo>
                <a:lnTo>
                  <a:pt x="0" y="5846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076610" y="5899597"/>
            <a:ext cx="584647" cy="584647"/>
          </a:xfrm>
          <a:custGeom>
            <a:avLst/>
            <a:gdLst/>
            <a:ahLst/>
            <a:cxnLst/>
            <a:rect l="l" t="t" r="r" b="b"/>
            <a:pathLst>
              <a:path w="584647" h="584647">
                <a:moveTo>
                  <a:pt x="0" y="0"/>
                </a:moveTo>
                <a:lnTo>
                  <a:pt x="584647" y="0"/>
                </a:lnTo>
                <a:lnTo>
                  <a:pt x="584647" y="584646"/>
                </a:lnTo>
                <a:lnTo>
                  <a:pt x="0" y="5846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2076610" y="6655693"/>
            <a:ext cx="544279" cy="544279"/>
          </a:xfrm>
          <a:custGeom>
            <a:avLst/>
            <a:gdLst/>
            <a:ahLst/>
            <a:cxnLst/>
            <a:rect l="l" t="t" r="r" b="b"/>
            <a:pathLst>
              <a:path w="544279" h="544279">
                <a:moveTo>
                  <a:pt x="0" y="0"/>
                </a:moveTo>
                <a:lnTo>
                  <a:pt x="544279" y="0"/>
                </a:lnTo>
                <a:lnTo>
                  <a:pt x="544279" y="544279"/>
                </a:lnTo>
                <a:lnTo>
                  <a:pt x="0" y="54427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3971586" y="4475465"/>
            <a:ext cx="2437113" cy="453303"/>
          </a:xfrm>
          <a:custGeom>
            <a:avLst/>
            <a:gdLst/>
            <a:ahLst/>
            <a:cxnLst/>
            <a:rect l="l" t="t" r="r" b="b"/>
            <a:pathLst>
              <a:path w="2437113" h="453303">
                <a:moveTo>
                  <a:pt x="0" y="0"/>
                </a:moveTo>
                <a:lnTo>
                  <a:pt x="2437112" y="0"/>
                </a:lnTo>
                <a:lnTo>
                  <a:pt x="2437112" y="453303"/>
                </a:lnTo>
                <a:lnTo>
                  <a:pt x="0" y="45330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2820752" y="6692883"/>
            <a:ext cx="1150834" cy="422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1F367F"/>
                </a:solidFill>
                <a:ea typeface="思源黑体 2 Bold" panose="020B0800000000000000" charset="-122"/>
              </a:rPr>
              <a:t>年份：</a:t>
            </a:r>
            <a:endParaRPr lang="en-US" sz="2500">
              <a:solidFill>
                <a:srgbClr val="1F367F"/>
              </a:solidFill>
              <a:ea typeface="思源黑体 2 Bold" panose="020B0800000000000000" charset="-122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3932420" y="5965268"/>
            <a:ext cx="2437113" cy="453303"/>
          </a:xfrm>
          <a:custGeom>
            <a:avLst/>
            <a:gdLst/>
            <a:ahLst/>
            <a:cxnLst/>
            <a:rect l="l" t="t" r="r" b="b"/>
            <a:pathLst>
              <a:path w="2437113" h="453303">
                <a:moveTo>
                  <a:pt x="0" y="0"/>
                </a:moveTo>
                <a:lnTo>
                  <a:pt x="2437112" y="0"/>
                </a:lnTo>
                <a:lnTo>
                  <a:pt x="2437112" y="453303"/>
                </a:lnTo>
                <a:lnTo>
                  <a:pt x="0" y="45330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3932420" y="6655693"/>
            <a:ext cx="2437113" cy="453303"/>
          </a:xfrm>
          <a:custGeom>
            <a:avLst/>
            <a:gdLst/>
            <a:ahLst/>
            <a:cxnLst/>
            <a:rect l="l" t="t" r="r" b="b"/>
            <a:pathLst>
              <a:path w="2437113" h="453303">
                <a:moveTo>
                  <a:pt x="0" y="0"/>
                </a:moveTo>
                <a:lnTo>
                  <a:pt x="2437112" y="0"/>
                </a:lnTo>
                <a:lnTo>
                  <a:pt x="2437112" y="453303"/>
                </a:lnTo>
                <a:lnTo>
                  <a:pt x="0" y="45330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0716055" y="4345163"/>
            <a:ext cx="544279" cy="544279"/>
          </a:xfrm>
          <a:custGeom>
            <a:avLst/>
            <a:gdLst/>
            <a:ahLst/>
            <a:cxnLst/>
            <a:rect l="l" t="t" r="r" b="b"/>
            <a:pathLst>
              <a:path w="544279" h="544279">
                <a:moveTo>
                  <a:pt x="0" y="0"/>
                </a:moveTo>
                <a:lnTo>
                  <a:pt x="544278" y="0"/>
                </a:lnTo>
                <a:lnTo>
                  <a:pt x="544278" y="544278"/>
                </a:lnTo>
                <a:lnTo>
                  <a:pt x="0" y="5442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0706251" y="5607273"/>
            <a:ext cx="584647" cy="584647"/>
          </a:xfrm>
          <a:custGeom>
            <a:avLst/>
            <a:gdLst/>
            <a:ahLst/>
            <a:cxnLst/>
            <a:rect l="l" t="t" r="r" b="b"/>
            <a:pathLst>
              <a:path w="584647" h="584647">
                <a:moveTo>
                  <a:pt x="0" y="0"/>
                </a:moveTo>
                <a:lnTo>
                  <a:pt x="584647" y="0"/>
                </a:lnTo>
                <a:lnTo>
                  <a:pt x="584647" y="584647"/>
                </a:lnTo>
                <a:lnTo>
                  <a:pt x="0" y="5846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0716055" y="6906295"/>
            <a:ext cx="584647" cy="584647"/>
          </a:xfrm>
          <a:custGeom>
            <a:avLst/>
            <a:gdLst/>
            <a:ahLst/>
            <a:cxnLst/>
            <a:rect l="l" t="t" r="r" b="b"/>
            <a:pathLst>
              <a:path w="584647" h="584647">
                <a:moveTo>
                  <a:pt x="0" y="0"/>
                </a:moveTo>
                <a:lnTo>
                  <a:pt x="584646" y="0"/>
                </a:lnTo>
                <a:lnTo>
                  <a:pt x="584646" y="584647"/>
                </a:lnTo>
                <a:lnTo>
                  <a:pt x="0" y="5846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0756423" y="8443442"/>
            <a:ext cx="544279" cy="544279"/>
          </a:xfrm>
          <a:custGeom>
            <a:avLst/>
            <a:gdLst/>
            <a:ahLst/>
            <a:cxnLst/>
            <a:rect l="l" t="t" r="r" b="b"/>
            <a:pathLst>
              <a:path w="544279" h="544279">
                <a:moveTo>
                  <a:pt x="0" y="0"/>
                </a:moveTo>
                <a:lnTo>
                  <a:pt x="544278" y="0"/>
                </a:lnTo>
                <a:lnTo>
                  <a:pt x="544278" y="544278"/>
                </a:lnTo>
                <a:lnTo>
                  <a:pt x="0" y="54427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3729503" y="7838146"/>
            <a:ext cx="2679195" cy="1619800"/>
          </a:xfrm>
          <a:custGeom>
            <a:avLst/>
            <a:gdLst/>
            <a:ahLst/>
            <a:cxnLst/>
            <a:rect l="l" t="t" r="r" b="b"/>
            <a:pathLst>
              <a:path w="2679195" h="1619800">
                <a:moveTo>
                  <a:pt x="0" y="0"/>
                </a:moveTo>
                <a:lnTo>
                  <a:pt x="2679195" y="0"/>
                </a:lnTo>
                <a:lnTo>
                  <a:pt x="2679195" y="1619800"/>
                </a:lnTo>
                <a:lnTo>
                  <a:pt x="0" y="1619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5310517" y="5143500"/>
            <a:ext cx="479648" cy="479648"/>
          </a:xfrm>
          <a:custGeom>
            <a:avLst/>
            <a:gdLst/>
            <a:ahLst/>
            <a:cxnLst/>
            <a:rect l="l" t="t" r="r" b="b"/>
            <a:pathLst>
              <a:path w="479648" h="479648">
                <a:moveTo>
                  <a:pt x="0" y="0"/>
                </a:moveTo>
                <a:lnTo>
                  <a:pt x="479648" y="0"/>
                </a:lnTo>
                <a:lnTo>
                  <a:pt x="479648" y="479648"/>
                </a:lnTo>
                <a:lnTo>
                  <a:pt x="0" y="47964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0879745" y="1160521"/>
            <a:ext cx="5930302" cy="1930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255"/>
              </a:lnSpc>
            </a:pPr>
            <a:r>
              <a:rPr lang="en-US" sz="2840">
                <a:solidFill>
                  <a:srgbClr val="FFFFFF"/>
                </a:solidFill>
                <a:ea typeface="思源黑体 1" panose="020B0500000000000000" charset="-122"/>
              </a:rPr>
              <a:t>由于信息冗杂，数据和图表过多，我们希望制作可交互式网页，帮助用户更加方便快捷地找到所需信息。</a:t>
            </a:r>
            <a:endParaRPr lang="en-US" sz="2840">
              <a:solidFill>
                <a:srgbClr val="FFFFFF"/>
              </a:solidFill>
              <a:ea typeface="思源黑体 1" panose="020B0500000000000000" charset="-122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811467" y="1013250"/>
            <a:ext cx="3091072" cy="425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ea typeface="思源黑体-超粗体" panose="020B0A00000000000000" charset="-122"/>
              </a:rPr>
              <a:t>预期成果和时间安排</a:t>
            </a:r>
            <a:endParaRPr lang="en-US" sz="2500">
              <a:solidFill>
                <a:srgbClr val="000000"/>
              </a:solidFill>
              <a:ea typeface="思源黑体-超粗体" panose="020B0A00000000000000" charset="-122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811467" y="1506077"/>
            <a:ext cx="3378675" cy="196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65"/>
              </a:lnSpc>
            </a:pPr>
            <a:r>
              <a:rPr lang="en-US" sz="1190">
                <a:solidFill>
                  <a:srgbClr val="000000"/>
                </a:solidFill>
                <a:latin typeface="思源黑体 1" panose="020B0500000000000000" charset="-122"/>
              </a:rPr>
              <a:t>EXPECTED RESULTS AND SCHEDULE</a:t>
            </a:r>
            <a:endParaRPr lang="en-US" sz="1190">
              <a:solidFill>
                <a:srgbClr val="000000"/>
              </a:solidFill>
              <a:latin typeface="思源黑体 1" panose="020B0500000000000000" charset="-122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120641" y="1071574"/>
            <a:ext cx="690826" cy="469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5"/>
              </a:lnSpc>
            </a:pPr>
            <a:r>
              <a:rPr lang="en-US" sz="2790">
                <a:solidFill>
                  <a:srgbClr val="FFFFFF"/>
                </a:solidFill>
                <a:latin typeface="思源黑体-超粗体" panose="020B0A00000000000000" charset="-122"/>
              </a:rPr>
              <a:t>04</a:t>
            </a:r>
            <a:endParaRPr lang="en-US" sz="2790">
              <a:solidFill>
                <a:srgbClr val="FFFFFF"/>
              </a:solidFill>
              <a:latin typeface="思源黑体-超粗体" panose="020B0A00000000000000" charset="-122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2110889" y="3573362"/>
            <a:ext cx="257056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1F367F"/>
                </a:solidFill>
                <a:latin typeface="思源黑体 2 Bold" panose="020B0800000000000000" charset="-122"/>
              </a:rPr>
              <a:t>THE世界大学</a:t>
            </a:r>
            <a:endParaRPr lang="en-US" sz="3400">
              <a:solidFill>
                <a:srgbClr val="1F367F"/>
              </a:solidFill>
              <a:latin typeface="思源黑体 2 Bold" panose="020B0800000000000000" charset="-122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2755099" y="4467167"/>
            <a:ext cx="1082277" cy="422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1F367F"/>
                </a:solidFill>
                <a:ea typeface="思源黑体 2 Bold" panose="020B0800000000000000" charset="-122"/>
              </a:rPr>
              <a:t>学校：</a:t>
            </a:r>
            <a:endParaRPr lang="en-US" sz="2500">
              <a:solidFill>
                <a:srgbClr val="1F367F"/>
              </a:solidFill>
              <a:ea typeface="思源黑体 2 Bold" panose="020B0800000000000000" charset="-122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2661257" y="5200874"/>
            <a:ext cx="2766734" cy="422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1F367F"/>
                </a:solidFill>
                <a:ea typeface="思源黑体 2 Bold" panose="020B0800000000000000" charset="-122"/>
              </a:rPr>
              <a:t>自定义比重排名：</a:t>
            </a:r>
            <a:endParaRPr lang="en-US" sz="2500">
              <a:solidFill>
                <a:srgbClr val="1F367F"/>
              </a:solidFill>
              <a:ea typeface="思源黑体 2 Bold" panose="020B0800000000000000" charset="-122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2781586" y="5956970"/>
            <a:ext cx="1150834" cy="422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1F367F"/>
                </a:solidFill>
                <a:ea typeface="思源黑体 2 Bold" panose="020B0800000000000000" charset="-122"/>
              </a:rPr>
              <a:t>国家：</a:t>
            </a:r>
            <a:endParaRPr lang="en-US" sz="2500">
              <a:solidFill>
                <a:srgbClr val="1F367F"/>
              </a:solidFill>
              <a:ea typeface="思源黑体 2 Bold" panose="020B0800000000000000" charset="-122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1608213" y="4163277"/>
            <a:ext cx="6221219" cy="860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1F367F"/>
                </a:solidFill>
                <a:ea typeface="思源黑体 2 Bold" panose="020B0800000000000000" charset="-122"/>
              </a:rPr>
              <a:t>学校：输入学校名称，输出该学校相关信息（如最新指标雷达图和近十年排名走势）</a:t>
            </a:r>
            <a:endParaRPr lang="en-US" sz="2500">
              <a:solidFill>
                <a:srgbClr val="1F367F"/>
              </a:solidFill>
              <a:ea typeface="思源黑体 2 Bold" panose="020B0800000000000000" charset="-122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11608213" y="5498998"/>
            <a:ext cx="6072489" cy="860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1F367F"/>
                </a:solidFill>
                <a:ea typeface="思源黑体 2 Bold" panose="020B0800000000000000" charset="-122"/>
              </a:rPr>
              <a:t>自定义：输入自定义各项指标权重，输出全新排名</a:t>
            </a:r>
            <a:endParaRPr lang="en-US" sz="2500">
              <a:solidFill>
                <a:srgbClr val="1F367F"/>
              </a:solidFill>
              <a:ea typeface="思源黑体 2 Bold" panose="020B0800000000000000" charset="-122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1608213" y="6834720"/>
            <a:ext cx="5651087" cy="1298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1F367F"/>
                </a:solidFill>
                <a:ea typeface="思源黑体 2 Bold" panose="020B0800000000000000" charset="-122"/>
              </a:rPr>
              <a:t>国家：输入国家名称，输出有关该国家的信息（如最新上榜大学名单、各指标均值雷达图）</a:t>
            </a:r>
            <a:endParaRPr lang="en-US" sz="2500">
              <a:solidFill>
                <a:srgbClr val="1F367F"/>
              </a:solidFill>
              <a:ea typeface="思源黑体 2 Bold" panose="020B0800000000000000" charset="-122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11608213" y="8314620"/>
            <a:ext cx="5651087" cy="860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1F367F"/>
                </a:solidFill>
                <a:ea typeface="思源黑体 2 Bold" panose="020B0800000000000000" charset="-122"/>
              </a:rPr>
              <a:t>年份：输入年份，输出当年排行榜（包括25年预测排行）</a:t>
            </a:r>
            <a:endParaRPr lang="en-US" sz="2500">
              <a:solidFill>
                <a:srgbClr val="1F367F"/>
              </a:solidFill>
              <a:ea typeface="思源黑体 2 Bold" panose="020B0800000000000000" charset="-122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2110889" y="7342847"/>
            <a:ext cx="2766734" cy="257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1F367F"/>
                </a:solidFill>
                <a:ea typeface="思源黑体 2 Bold" panose="020B0800000000000000" charset="-122"/>
              </a:rPr>
              <a:t>以下提供2024年排名供参考：</a:t>
            </a:r>
            <a:endParaRPr lang="en-US" sz="1500">
              <a:solidFill>
                <a:srgbClr val="1F367F"/>
              </a:solidFill>
              <a:ea typeface="思源黑体 2 Bold" panose="020B0800000000000000" charset="-122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4877623" y="1556915"/>
            <a:ext cx="3410276" cy="546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525"/>
              </a:lnSpc>
            </a:pPr>
            <a:r>
              <a:rPr lang="en-US" sz="3230">
                <a:solidFill>
                  <a:srgbClr val="1F367F"/>
                </a:solidFill>
                <a:ea typeface="思源黑体-粗体 Bold" panose="020B0800000000000000" charset="-122"/>
              </a:rPr>
              <a:t>预期网页效果</a:t>
            </a:r>
            <a:endParaRPr lang="en-US" sz="3230">
              <a:solidFill>
                <a:srgbClr val="1F367F"/>
              </a:solidFill>
              <a:ea typeface="思源黑体-粗体 Bold" panose="020B0800000000000000" charset="-122"/>
            </a:endParaRPr>
          </a:p>
        </p:txBody>
      </p:sp>
      <p:sp>
        <p:nvSpPr>
          <p:cNvPr id="38" name="Freeform 38"/>
          <p:cNvSpPr/>
          <p:nvPr/>
        </p:nvSpPr>
        <p:spPr>
          <a:xfrm>
            <a:off x="5889884" y="5148977"/>
            <a:ext cx="479648" cy="479648"/>
          </a:xfrm>
          <a:custGeom>
            <a:avLst/>
            <a:gdLst/>
            <a:ahLst/>
            <a:cxnLst/>
            <a:rect l="l" t="t" r="r" b="b"/>
            <a:pathLst>
              <a:path w="479648" h="479648">
                <a:moveTo>
                  <a:pt x="0" y="0"/>
                </a:moveTo>
                <a:lnTo>
                  <a:pt x="479648" y="0"/>
                </a:lnTo>
                <a:lnTo>
                  <a:pt x="479648" y="479648"/>
                </a:lnTo>
                <a:lnTo>
                  <a:pt x="0" y="47964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>
            <a:off x="6469251" y="5154454"/>
            <a:ext cx="479648" cy="479648"/>
          </a:xfrm>
          <a:custGeom>
            <a:avLst/>
            <a:gdLst/>
            <a:ahLst/>
            <a:cxnLst/>
            <a:rect l="l" t="t" r="r" b="b"/>
            <a:pathLst>
              <a:path w="479648" h="479648">
                <a:moveTo>
                  <a:pt x="0" y="0"/>
                </a:moveTo>
                <a:lnTo>
                  <a:pt x="479648" y="0"/>
                </a:lnTo>
                <a:lnTo>
                  <a:pt x="479648" y="479648"/>
                </a:lnTo>
                <a:lnTo>
                  <a:pt x="0" y="47964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40" name="Freeform 40"/>
          <p:cNvSpPr/>
          <p:nvPr/>
        </p:nvSpPr>
        <p:spPr>
          <a:xfrm>
            <a:off x="7048618" y="5159931"/>
            <a:ext cx="479648" cy="479648"/>
          </a:xfrm>
          <a:custGeom>
            <a:avLst/>
            <a:gdLst/>
            <a:ahLst/>
            <a:cxnLst/>
            <a:rect l="l" t="t" r="r" b="b"/>
            <a:pathLst>
              <a:path w="479648" h="479648">
                <a:moveTo>
                  <a:pt x="0" y="0"/>
                </a:moveTo>
                <a:lnTo>
                  <a:pt x="479648" y="0"/>
                </a:lnTo>
                <a:lnTo>
                  <a:pt x="479648" y="479648"/>
                </a:lnTo>
                <a:lnTo>
                  <a:pt x="0" y="47964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41" name="Freeform 41"/>
          <p:cNvSpPr/>
          <p:nvPr/>
        </p:nvSpPr>
        <p:spPr>
          <a:xfrm>
            <a:off x="7627985" y="5165408"/>
            <a:ext cx="479648" cy="479648"/>
          </a:xfrm>
          <a:custGeom>
            <a:avLst/>
            <a:gdLst/>
            <a:ahLst/>
            <a:cxnLst/>
            <a:rect l="l" t="t" r="r" b="b"/>
            <a:pathLst>
              <a:path w="479648" h="479648">
                <a:moveTo>
                  <a:pt x="0" y="0"/>
                </a:moveTo>
                <a:lnTo>
                  <a:pt x="479648" y="0"/>
                </a:lnTo>
                <a:lnTo>
                  <a:pt x="479648" y="479648"/>
                </a:lnTo>
                <a:lnTo>
                  <a:pt x="0" y="47964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452119" y="6706848"/>
            <a:ext cx="1553255" cy="1553255"/>
          </a:xfrm>
          <a:custGeom>
            <a:avLst/>
            <a:gdLst/>
            <a:ahLst/>
            <a:cxnLst/>
            <a:rect l="l" t="t" r="r" b="b"/>
            <a:pathLst>
              <a:path w="1553255" h="1553255">
                <a:moveTo>
                  <a:pt x="0" y="0"/>
                </a:moveTo>
                <a:lnTo>
                  <a:pt x="1553255" y="0"/>
                </a:lnTo>
                <a:lnTo>
                  <a:pt x="1553255" y="1553255"/>
                </a:lnTo>
                <a:lnTo>
                  <a:pt x="0" y="1553255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072" y="0"/>
            <a:ext cx="18284928" cy="10297954"/>
          </a:xfrm>
          <a:custGeom>
            <a:avLst/>
            <a:gdLst/>
            <a:ahLst/>
            <a:cxnLst/>
            <a:rect l="l" t="t" r="r" b="b"/>
            <a:pathLst>
              <a:path w="18284928" h="10297954">
                <a:moveTo>
                  <a:pt x="0" y="0"/>
                </a:moveTo>
                <a:lnTo>
                  <a:pt x="18284928" y="0"/>
                </a:lnTo>
                <a:lnTo>
                  <a:pt x="18284928" y="10297954"/>
                </a:lnTo>
                <a:lnTo>
                  <a:pt x="0" y="102979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4999"/>
            </a:blip>
            <a:stretch>
              <a:fillRect l="-43602" t="-5951" r="-43602"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1028700" y="1028700"/>
            <a:ext cx="625593" cy="625593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60"/>
                </a:lnSpc>
              </a:pPr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1120641" y="5143500"/>
            <a:ext cx="16138659" cy="603285"/>
            <a:chOff x="0" y="0"/>
            <a:chExt cx="21518212" cy="804380"/>
          </a:xfrm>
        </p:grpSpPr>
        <p:grpSp>
          <p:nvGrpSpPr>
            <p:cNvPr id="8" name="Group 8"/>
            <p:cNvGrpSpPr/>
            <p:nvPr/>
          </p:nvGrpSpPr>
          <p:grpSpPr>
            <a:xfrm rot="0">
              <a:off x="0" y="247156"/>
              <a:ext cx="21166296" cy="310068"/>
              <a:chOff x="0" y="0"/>
              <a:chExt cx="4180997" cy="61248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4180997" cy="61248"/>
              </a:xfrm>
              <a:custGeom>
                <a:avLst/>
                <a:gdLst/>
                <a:ahLst/>
                <a:cxnLst/>
                <a:rect l="l" t="t" r="r" b="b"/>
                <a:pathLst>
                  <a:path w="4180997" h="61248">
                    <a:moveTo>
                      <a:pt x="0" y="0"/>
                    </a:moveTo>
                    <a:lnTo>
                      <a:pt x="4180997" y="0"/>
                    </a:lnTo>
                    <a:lnTo>
                      <a:pt x="4180997" y="61248"/>
                    </a:lnTo>
                    <a:lnTo>
                      <a:pt x="0" y="61248"/>
                    </a:lnTo>
                    <a:close/>
                  </a:path>
                </a:pathLst>
              </a:custGeom>
              <a:solidFill>
                <a:srgbClr val="1F367F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4180997" cy="1088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45"/>
                  </a:lnSpc>
                </a:p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5400000">
              <a:off x="20764106" y="50274"/>
              <a:ext cx="804380" cy="703833"/>
              <a:chOff x="0" y="0"/>
              <a:chExt cx="812800" cy="7112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1F367F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127000" y="282575"/>
                <a:ext cx="558800" cy="3778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45"/>
                  </a:lnSpc>
                </a:pPr>
              </a:p>
            </p:txBody>
          </p:sp>
        </p:grpSp>
      </p:grpSp>
      <p:sp>
        <p:nvSpPr>
          <p:cNvPr id="14" name="AutoShape 14"/>
          <p:cNvSpPr/>
          <p:nvPr/>
        </p:nvSpPr>
        <p:spPr>
          <a:xfrm flipH="1" flipV="1">
            <a:off x="7051045" y="4422415"/>
            <a:ext cx="19050" cy="1031682"/>
          </a:xfrm>
          <a:prstGeom prst="line">
            <a:avLst/>
          </a:prstGeom>
          <a:ln w="38100" cap="flat">
            <a:solidFill>
              <a:srgbClr val="1F367F"/>
            </a:solidFill>
            <a:prstDash val="sysDot"/>
            <a:headEnd type="none" w="sm" len="sm"/>
            <a:tailEnd type="arrow" w="med" len="sm"/>
          </a:ln>
        </p:spPr>
      </p:sp>
      <p:sp>
        <p:nvSpPr>
          <p:cNvPr id="15" name="AutoShape 15"/>
          <p:cNvSpPr/>
          <p:nvPr/>
        </p:nvSpPr>
        <p:spPr>
          <a:xfrm flipH="1" flipV="1">
            <a:off x="15205391" y="4413109"/>
            <a:ext cx="19050" cy="1031682"/>
          </a:xfrm>
          <a:prstGeom prst="line">
            <a:avLst/>
          </a:prstGeom>
          <a:ln w="38100" cap="flat">
            <a:solidFill>
              <a:srgbClr val="1F367F"/>
            </a:solidFill>
            <a:prstDash val="sysDot"/>
            <a:headEnd type="none" w="sm" len="sm"/>
            <a:tailEnd type="arrow" w="med" len="sm"/>
          </a:ln>
        </p:spPr>
      </p:sp>
      <p:sp>
        <p:nvSpPr>
          <p:cNvPr id="16" name="AutoShape 16"/>
          <p:cNvSpPr/>
          <p:nvPr/>
        </p:nvSpPr>
        <p:spPr>
          <a:xfrm>
            <a:off x="3031019" y="5454448"/>
            <a:ext cx="0" cy="1031857"/>
          </a:xfrm>
          <a:prstGeom prst="line">
            <a:avLst/>
          </a:prstGeom>
          <a:ln w="38100" cap="flat">
            <a:solidFill>
              <a:srgbClr val="1F367F"/>
            </a:solidFill>
            <a:prstDash val="sysDot"/>
            <a:headEnd type="none" w="sm" len="sm"/>
            <a:tailEnd type="arrow" w="med" len="sm"/>
          </a:ln>
        </p:spPr>
      </p:sp>
      <p:sp>
        <p:nvSpPr>
          <p:cNvPr id="17" name="AutoShape 17"/>
          <p:cNvSpPr/>
          <p:nvPr/>
        </p:nvSpPr>
        <p:spPr>
          <a:xfrm>
            <a:off x="11185365" y="5445143"/>
            <a:ext cx="0" cy="1031857"/>
          </a:xfrm>
          <a:prstGeom prst="line">
            <a:avLst/>
          </a:prstGeom>
          <a:ln w="38100" cap="flat">
            <a:solidFill>
              <a:srgbClr val="1F367F"/>
            </a:solidFill>
            <a:prstDash val="sysDot"/>
            <a:headEnd type="none" w="sm" len="sm"/>
            <a:tailEnd type="arrow" w="med" len="sm"/>
          </a:ln>
        </p:spPr>
      </p:sp>
      <p:sp>
        <p:nvSpPr>
          <p:cNvPr id="18" name="Freeform 18"/>
          <p:cNvSpPr/>
          <p:nvPr/>
        </p:nvSpPr>
        <p:spPr>
          <a:xfrm>
            <a:off x="6603728" y="3071413"/>
            <a:ext cx="856541" cy="978904"/>
          </a:xfrm>
          <a:custGeom>
            <a:avLst/>
            <a:gdLst/>
            <a:ahLst/>
            <a:cxnLst/>
            <a:rect l="l" t="t" r="r" b="b"/>
            <a:pathLst>
              <a:path w="856541" h="978904">
                <a:moveTo>
                  <a:pt x="0" y="0"/>
                </a:moveTo>
                <a:lnTo>
                  <a:pt x="856541" y="0"/>
                </a:lnTo>
                <a:lnTo>
                  <a:pt x="856541" y="978904"/>
                </a:lnTo>
                <a:lnTo>
                  <a:pt x="0" y="9789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485580" y="6930007"/>
            <a:ext cx="1052778" cy="825114"/>
          </a:xfrm>
          <a:custGeom>
            <a:avLst/>
            <a:gdLst/>
            <a:ahLst/>
            <a:cxnLst/>
            <a:rect l="l" t="t" r="r" b="b"/>
            <a:pathLst>
              <a:path w="1052778" h="825114">
                <a:moveTo>
                  <a:pt x="0" y="0"/>
                </a:moveTo>
                <a:lnTo>
                  <a:pt x="1052777" y="0"/>
                </a:lnTo>
                <a:lnTo>
                  <a:pt x="1052777" y="825115"/>
                </a:lnTo>
                <a:lnTo>
                  <a:pt x="0" y="8251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4427779" y="2545364"/>
            <a:ext cx="1517131" cy="1609688"/>
          </a:xfrm>
          <a:custGeom>
            <a:avLst/>
            <a:gdLst/>
            <a:ahLst/>
            <a:cxnLst/>
            <a:rect l="l" t="t" r="r" b="b"/>
            <a:pathLst>
              <a:path w="1517131" h="1609688">
                <a:moveTo>
                  <a:pt x="0" y="0"/>
                </a:moveTo>
                <a:lnTo>
                  <a:pt x="1517131" y="0"/>
                </a:lnTo>
                <a:lnTo>
                  <a:pt x="1517131" y="1609688"/>
                </a:lnTo>
                <a:lnTo>
                  <a:pt x="0" y="160968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1615237" y="7755122"/>
            <a:ext cx="780273" cy="691517"/>
          </a:xfrm>
          <a:custGeom>
            <a:avLst/>
            <a:gdLst/>
            <a:ahLst/>
            <a:cxnLst/>
            <a:rect l="l" t="t" r="r" b="b"/>
            <a:pathLst>
              <a:path w="780273" h="691517">
                <a:moveTo>
                  <a:pt x="0" y="0"/>
                </a:moveTo>
                <a:lnTo>
                  <a:pt x="780274" y="0"/>
                </a:lnTo>
                <a:lnTo>
                  <a:pt x="780274" y="691517"/>
                </a:lnTo>
                <a:lnTo>
                  <a:pt x="0" y="69151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1120641" y="1071574"/>
            <a:ext cx="690826" cy="469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5"/>
              </a:lnSpc>
            </a:pPr>
            <a:r>
              <a:rPr lang="en-US" sz="2790">
                <a:solidFill>
                  <a:srgbClr val="FFFFFF"/>
                </a:solidFill>
                <a:latin typeface="思源黑体-超粗体" panose="020B0A00000000000000" charset="-122"/>
              </a:rPr>
              <a:t>04</a:t>
            </a:r>
            <a:endParaRPr lang="en-US" sz="2790">
              <a:solidFill>
                <a:srgbClr val="FFFFFF"/>
              </a:solidFill>
              <a:latin typeface="思源黑体-超粗体" panose="020B0A00000000000000" charset="-122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811467" y="1013250"/>
            <a:ext cx="3091072" cy="425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ea typeface="思源黑体-超粗体" panose="020B0A00000000000000" charset="-122"/>
              </a:rPr>
              <a:t>预期成果和时间安排</a:t>
            </a:r>
            <a:endParaRPr lang="en-US" sz="2500">
              <a:solidFill>
                <a:srgbClr val="000000"/>
              </a:solidFill>
              <a:ea typeface="思源黑体-超粗体" panose="020B0A00000000000000" charset="-122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811467" y="1506077"/>
            <a:ext cx="3378675" cy="196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65"/>
              </a:lnSpc>
            </a:pPr>
            <a:r>
              <a:rPr lang="en-US" sz="1190">
                <a:solidFill>
                  <a:srgbClr val="000000"/>
                </a:solidFill>
                <a:latin typeface="思源黑体 1" panose="020B0500000000000000" charset="-122"/>
              </a:rPr>
              <a:t>EXPECTED RESULTS AND SCHEDULE</a:t>
            </a:r>
            <a:endParaRPr lang="en-US" sz="1190">
              <a:solidFill>
                <a:srgbClr val="000000"/>
              </a:solidFill>
              <a:latin typeface="思源黑体 1" panose="020B0500000000000000" charset="-122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341496" y="3261386"/>
            <a:ext cx="3781898" cy="1676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10"/>
              </a:lnSpc>
            </a:pPr>
            <a:r>
              <a:rPr lang="en-US" sz="1840">
                <a:solidFill>
                  <a:srgbClr val="1F367F"/>
                </a:solidFill>
                <a:ea typeface="思源黑体 1" panose="020B0500000000000000" charset="-122"/>
              </a:rPr>
              <a:t>第8周（10月24日）：开题</a:t>
            </a:r>
            <a:endParaRPr lang="en-US" sz="1840">
              <a:solidFill>
                <a:srgbClr val="1F367F"/>
              </a:solidFill>
              <a:ea typeface="思源黑体 1" panose="020B0500000000000000" charset="-122"/>
            </a:endParaRPr>
          </a:p>
          <a:p>
            <a:pPr algn="just">
              <a:lnSpc>
                <a:spcPts val="3410"/>
              </a:lnSpc>
            </a:pPr>
            <a:r>
              <a:rPr lang="en-US" sz="1840">
                <a:solidFill>
                  <a:srgbClr val="1F367F"/>
                </a:solidFill>
                <a:ea typeface="思源黑体 1" panose="020B0500000000000000" charset="-122"/>
              </a:rPr>
              <a:t>查找数据集-确定选题-研究背景意义-讨论预期目标及呈现效果-判断研究方法及其可行性-正式开题</a:t>
            </a:r>
            <a:endParaRPr lang="en-US" sz="1840">
              <a:solidFill>
                <a:srgbClr val="1F367F"/>
              </a:solidFill>
              <a:ea typeface="思源黑体 1" panose="020B0500000000000000" charset="-122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8641411" y="1825022"/>
            <a:ext cx="5087909" cy="339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10"/>
              </a:lnSpc>
            </a:pPr>
            <a:r>
              <a:rPr lang="en-US" sz="1840">
                <a:solidFill>
                  <a:srgbClr val="1F367F"/>
                </a:solidFill>
                <a:ea typeface="思源黑体 1" panose="020B0500000000000000" charset="-122"/>
              </a:rPr>
              <a:t>第14周（12月上旬）</a:t>
            </a:r>
            <a:endParaRPr lang="en-US" sz="1840">
              <a:solidFill>
                <a:srgbClr val="1F367F"/>
              </a:solidFill>
              <a:ea typeface="思源黑体 1" panose="020B0500000000000000" charset="-122"/>
            </a:endParaRPr>
          </a:p>
          <a:p>
            <a:pPr algn="just">
              <a:lnSpc>
                <a:spcPts val="3410"/>
              </a:lnSpc>
            </a:pPr>
            <a:r>
              <a:rPr lang="en-US" sz="1840">
                <a:solidFill>
                  <a:srgbClr val="1F367F"/>
                </a:solidFill>
                <a:ea typeface="思源黑体 1" panose="020B0500000000000000" charset="-122"/>
              </a:rPr>
              <a:t>（1）完成html建设，将python代码与网站进行前后端连接，对网页进行调试并完善；</a:t>
            </a:r>
            <a:endParaRPr lang="en-US" sz="1840">
              <a:solidFill>
                <a:srgbClr val="1F367F"/>
              </a:solidFill>
              <a:ea typeface="思源黑体 1" panose="020B0500000000000000" charset="-122"/>
            </a:endParaRPr>
          </a:p>
          <a:p>
            <a:pPr algn="just">
              <a:lnSpc>
                <a:spcPts val="3410"/>
              </a:lnSpc>
            </a:pPr>
            <a:r>
              <a:rPr lang="en-US" sz="1840">
                <a:solidFill>
                  <a:srgbClr val="1F367F"/>
                </a:solidFill>
                <a:ea typeface="思源黑体 1" panose="020B0500000000000000" charset="-122"/>
              </a:rPr>
              <a:t>（2）对排名预测模型进行优化，输出结果；</a:t>
            </a:r>
            <a:endParaRPr lang="en-US" sz="1840">
              <a:solidFill>
                <a:srgbClr val="1F367F"/>
              </a:solidFill>
              <a:ea typeface="思源黑体 1" panose="020B0500000000000000" charset="-122"/>
            </a:endParaRPr>
          </a:p>
          <a:p>
            <a:pPr algn="just">
              <a:lnSpc>
                <a:spcPts val="3410"/>
              </a:lnSpc>
            </a:pPr>
            <a:r>
              <a:rPr lang="en-US" sz="1840">
                <a:solidFill>
                  <a:srgbClr val="1F367F"/>
                </a:solidFill>
                <a:ea typeface="思源黑体 1" panose="020B0500000000000000" charset="-122"/>
              </a:rPr>
              <a:t>（3）结合数据和资料信息，完成对五所大学的个性化分析，落实为书面文字。</a:t>
            </a:r>
            <a:endParaRPr lang="en-US" sz="1840">
              <a:solidFill>
                <a:srgbClr val="1F367F"/>
              </a:solidFill>
              <a:ea typeface="思源黑体 1" panose="020B0500000000000000" charset="-122"/>
            </a:endParaRPr>
          </a:p>
          <a:p>
            <a:pPr algn="just">
              <a:lnSpc>
                <a:spcPts val="3410"/>
              </a:lnSpc>
            </a:pPr>
            <a:r>
              <a:rPr lang="en-US" sz="1840">
                <a:solidFill>
                  <a:srgbClr val="1F367F"/>
                </a:solidFill>
                <a:ea typeface="思源黑体 1" panose="020B0500000000000000" charset="-122"/>
              </a:rPr>
              <a:t>（4）整体回顾研究内容及实验结果，找出不足之处并完善。</a:t>
            </a:r>
            <a:endParaRPr lang="en-US" sz="1840">
              <a:solidFill>
                <a:srgbClr val="1F367F"/>
              </a:solidFill>
              <a:ea typeface="思源黑体 1" panose="020B0500000000000000" charset="-122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4640455" y="5718210"/>
            <a:ext cx="4897374" cy="4248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10"/>
              </a:lnSpc>
            </a:pPr>
            <a:r>
              <a:rPr lang="en-US" sz="1840">
                <a:solidFill>
                  <a:srgbClr val="1F367F"/>
                </a:solidFill>
                <a:ea typeface="思源黑体 1" panose="020B0500000000000000" charset="-122"/>
              </a:rPr>
              <a:t>第11周（11月中旬）</a:t>
            </a:r>
            <a:endParaRPr lang="en-US" sz="1840">
              <a:solidFill>
                <a:srgbClr val="1F367F"/>
              </a:solidFill>
              <a:ea typeface="思源黑体 1" panose="020B0500000000000000" charset="-122"/>
            </a:endParaRPr>
          </a:p>
          <a:p>
            <a:pPr algn="just">
              <a:lnSpc>
                <a:spcPts val="3410"/>
              </a:lnSpc>
            </a:pPr>
            <a:r>
              <a:rPr lang="en-US" sz="1840">
                <a:solidFill>
                  <a:srgbClr val="1F367F"/>
                </a:solidFill>
                <a:ea typeface="思源黑体 1" panose="020B0500000000000000" charset="-122"/>
              </a:rPr>
              <a:t>完成基础的数据处理及模型搭建工作：</a:t>
            </a:r>
            <a:endParaRPr lang="en-US" sz="1840">
              <a:solidFill>
                <a:srgbClr val="1F367F"/>
              </a:solidFill>
              <a:ea typeface="思源黑体 1" panose="020B0500000000000000" charset="-122"/>
            </a:endParaRPr>
          </a:p>
          <a:p>
            <a:pPr algn="just">
              <a:lnSpc>
                <a:spcPts val="3410"/>
              </a:lnSpc>
            </a:pPr>
            <a:r>
              <a:rPr lang="en-US" sz="1840">
                <a:solidFill>
                  <a:srgbClr val="1F367F"/>
                </a:solidFill>
                <a:ea typeface="思源黑体 1" panose="020B0500000000000000" charset="-122"/>
              </a:rPr>
              <a:t>（1）完成所有可视化图表（包括折线图、柱状图、雷达图等）的制作；</a:t>
            </a:r>
            <a:endParaRPr lang="en-US" sz="1840">
              <a:solidFill>
                <a:srgbClr val="1F367F"/>
              </a:solidFill>
              <a:ea typeface="思源黑体 1" panose="020B0500000000000000" charset="-122"/>
            </a:endParaRPr>
          </a:p>
          <a:p>
            <a:pPr algn="just">
              <a:lnSpc>
                <a:spcPts val="3410"/>
              </a:lnSpc>
            </a:pPr>
            <a:r>
              <a:rPr lang="en-US" sz="1840">
                <a:solidFill>
                  <a:srgbClr val="1F367F"/>
                </a:solidFill>
                <a:ea typeface="思源黑体 1" panose="020B0500000000000000" charset="-122"/>
              </a:rPr>
              <a:t>（2）完成“更改评价指标比重再排名”模型的搭建；</a:t>
            </a:r>
            <a:endParaRPr lang="en-US" sz="1840">
              <a:solidFill>
                <a:srgbClr val="1F367F"/>
              </a:solidFill>
              <a:ea typeface="思源黑体 1" panose="020B0500000000000000" charset="-122"/>
            </a:endParaRPr>
          </a:p>
          <a:p>
            <a:pPr algn="just">
              <a:lnSpc>
                <a:spcPts val="3410"/>
              </a:lnSpc>
            </a:pPr>
            <a:r>
              <a:rPr lang="en-US" sz="1840">
                <a:solidFill>
                  <a:srgbClr val="1F367F"/>
                </a:solidFill>
                <a:ea typeface="思源黑体 1" panose="020B0500000000000000" charset="-122"/>
              </a:rPr>
              <a:t>（3）对比选择合适的预测模型和方法，完成框架搭建；</a:t>
            </a:r>
            <a:endParaRPr lang="en-US" sz="1840">
              <a:solidFill>
                <a:srgbClr val="1F367F"/>
              </a:solidFill>
              <a:ea typeface="思源黑体 1" panose="020B0500000000000000" charset="-122"/>
            </a:endParaRPr>
          </a:p>
          <a:p>
            <a:pPr algn="just">
              <a:lnSpc>
                <a:spcPts val="3410"/>
              </a:lnSpc>
            </a:pPr>
            <a:r>
              <a:rPr lang="en-US" sz="1840">
                <a:solidFill>
                  <a:srgbClr val="1F367F"/>
                </a:solidFill>
                <a:ea typeface="思源黑体 1" panose="020B0500000000000000" charset="-122"/>
              </a:rPr>
              <a:t>（4）确定五所大学个性化分析的具体内容，找出其中具有研究意义的重点内容。</a:t>
            </a:r>
            <a:endParaRPr lang="en-US" sz="1840">
              <a:solidFill>
                <a:srgbClr val="1F367F"/>
              </a:solidFill>
              <a:ea typeface="思源黑体 1" panose="020B0500000000000000" charset="-122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3477402" y="6154693"/>
            <a:ext cx="3781898" cy="819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10"/>
              </a:lnSpc>
            </a:pPr>
            <a:r>
              <a:rPr lang="en-US" sz="1840">
                <a:solidFill>
                  <a:srgbClr val="1F367F"/>
                </a:solidFill>
                <a:ea typeface="思源黑体 1" panose="020B0500000000000000" charset="-122"/>
              </a:rPr>
              <a:t>第16周（12月下旬）：</a:t>
            </a:r>
            <a:endParaRPr lang="en-US" sz="1840">
              <a:solidFill>
                <a:srgbClr val="1F367F"/>
              </a:solidFill>
              <a:ea typeface="思源黑体 1" panose="020B0500000000000000" charset="-122"/>
            </a:endParaRPr>
          </a:p>
          <a:p>
            <a:pPr algn="just">
              <a:lnSpc>
                <a:spcPts val="3410"/>
              </a:lnSpc>
            </a:pPr>
            <a:r>
              <a:rPr lang="en-US" sz="1840">
                <a:solidFill>
                  <a:srgbClr val="1F367F"/>
                </a:solidFill>
                <a:ea typeface="思源黑体 1" panose="020B0500000000000000" charset="-122"/>
              </a:rPr>
              <a:t>完成最终课程论文撰写并提交报告。</a:t>
            </a:r>
            <a:endParaRPr lang="en-US" sz="1840">
              <a:solidFill>
                <a:srgbClr val="1F367F"/>
              </a:solidFill>
              <a:ea typeface="思源黑体 1" panose="020B0500000000000000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3072" y="0"/>
            <a:ext cx="18284928" cy="10287000"/>
            <a:chOff x="0" y="0"/>
            <a:chExt cx="481578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5784" cy="2709333"/>
            </a:xfrm>
            <a:custGeom>
              <a:avLst/>
              <a:gdLst/>
              <a:ahLst/>
              <a:cxnLst/>
              <a:rect l="l" t="t" r="r" b="b"/>
              <a:pathLst>
                <a:path w="4815784" h="2709333">
                  <a:moveTo>
                    <a:pt x="0" y="0"/>
                  </a:moveTo>
                  <a:lnTo>
                    <a:pt x="4815784" y="0"/>
                  </a:lnTo>
                  <a:lnTo>
                    <a:pt x="481578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578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45"/>
                </a:lnSpc>
              </a:p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277987" y="2262807"/>
            <a:ext cx="15040375" cy="1483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25"/>
              </a:lnSpc>
            </a:pPr>
            <a:r>
              <a:rPr lang="en-US" sz="8730" spc="785">
                <a:solidFill>
                  <a:srgbClr val="FFFFFF"/>
                </a:solidFill>
                <a:ea typeface="思源黑体-超粗体" panose="020B0A00000000000000" charset="-122"/>
              </a:rPr>
              <a:t>请老师和同学们批评指正</a:t>
            </a:r>
            <a:endParaRPr lang="en-US" sz="8730" spc="785">
              <a:solidFill>
                <a:srgbClr val="FFFFFF"/>
              </a:solidFill>
              <a:ea typeface="思源黑体-超粗体" panose="020B0A00000000000000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952194" y="4401330"/>
            <a:ext cx="8383613" cy="673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5"/>
              </a:lnSpc>
            </a:pPr>
            <a:r>
              <a:rPr lang="en-US" sz="1975" spc="294">
                <a:solidFill>
                  <a:srgbClr val="FFFFFF"/>
                </a:solidFill>
                <a:latin typeface="思源黑体 1" panose="020B0500000000000000" charset="-122"/>
              </a:rPr>
              <a:t>THANK THE TEACHER AND STUDENTS FOR THEIR CRITICISM AND CORRECTION</a:t>
            </a:r>
            <a:endParaRPr lang="en-US" sz="1975" spc="294">
              <a:solidFill>
                <a:srgbClr val="FFFFFF"/>
              </a:solidFill>
              <a:latin typeface="思源黑体 1" panose="020B0500000000000000" charset="-122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6566047" y="7713636"/>
            <a:ext cx="317345" cy="338051"/>
          </a:xfrm>
          <a:custGeom>
            <a:avLst/>
            <a:gdLst/>
            <a:ahLst/>
            <a:cxnLst/>
            <a:rect l="l" t="t" r="r" b="b"/>
            <a:pathLst>
              <a:path w="317345" h="338051">
                <a:moveTo>
                  <a:pt x="0" y="0"/>
                </a:moveTo>
                <a:lnTo>
                  <a:pt x="317345" y="0"/>
                </a:lnTo>
                <a:lnTo>
                  <a:pt x="317345" y="338051"/>
                </a:lnTo>
                <a:lnTo>
                  <a:pt x="0" y="33805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432712" y="7713636"/>
            <a:ext cx="317345" cy="338051"/>
          </a:xfrm>
          <a:custGeom>
            <a:avLst/>
            <a:gdLst/>
            <a:ahLst/>
            <a:cxnLst/>
            <a:rect l="l" t="t" r="r" b="b"/>
            <a:pathLst>
              <a:path w="317345" h="338051">
                <a:moveTo>
                  <a:pt x="0" y="0"/>
                </a:moveTo>
                <a:lnTo>
                  <a:pt x="317346" y="0"/>
                </a:lnTo>
                <a:lnTo>
                  <a:pt x="317346" y="338051"/>
                </a:lnTo>
                <a:lnTo>
                  <a:pt x="0" y="33805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6950687" y="7685560"/>
            <a:ext cx="2457311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ea typeface="思源黑体 1" panose="020B0500000000000000" charset="-122"/>
              </a:rPr>
              <a:t>徐朱玮</a:t>
            </a:r>
            <a:endParaRPr lang="en-US" sz="2100">
              <a:solidFill>
                <a:srgbClr val="FFFFFF"/>
              </a:solidFill>
              <a:ea typeface="思源黑体 1" panose="020B0500000000000000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860511" y="7685560"/>
            <a:ext cx="2475296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ea typeface="思源黑体 1" panose="020B0500000000000000" charset="-122"/>
              </a:rPr>
              <a:t>刘琮璟</a:t>
            </a:r>
            <a:endParaRPr lang="en-US" sz="2100">
              <a:solidFill>
                <a:srgbClr val="FFFFFF"/>
              </a:solidFill>
              <a:ea typeface="思源黑体 1" panose="020B05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72" y="-10954"/>
            <a:ext cx="18284928" cy="10297954"/>
          </a:xfrm>
          <a:custGeom>
            <a:avLst/>
            <a:gdLst/>
            <a:ahLst/>
            <a:cxnLst/>
            <a:rect l="l" t="t" r="r" b="b"/>
            <a:pathLst>
              <a:path w="18284928" h="10297954">
                <a:moveTo>
                  <a:pt x="0" y="0"/>
                </a:moveTo>
                <a:lnTo>
                  <a:pt x="18284928" y="0"/>
                </a:lnTo>
                <a:lnTo>
                  <a:pt x="18284928" y="10297954"/>
                </a:lnTo>
                <a:lnTo>
                  <a:pt x="0" y="1029795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44999"/>
            </a:blip>
            <a:stretch>
              <a:fillRect l="-43602" t="-5951" r="-43602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3072" y="2305155"/>
            <a:ext cx="18284928" cy="4309045"/>
            <a:chOff x="0" y="0"/>
            <a:chExt cx="4815783" cy="11348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5784" cy="1134893"/>
            </a:xfrm>
            <a:custGeom>
              <a:avLst/>
              <a:gdLst/>
              <a:ahLst/>
              <a:cxnLst/>
              <a:rect l="l" t="t" r="r" b="b"/>
              <a:pathLst>
                <a:path w="4815784" h="1134893">
                  <a:moveTo>
                    <a:pt x="0" y="0"/>
                  </a:moveTo>
                  <a:lnTo>
                    <a:pt x="4815784" y="0"/>
                  </a:lnTo>
                  <a:lnTo>
                    <a:pt x="4815784" y="1134893"/>
                  </a:lnTo>
                  <a:lnTo>
                    <a:pt x="0" y="1134893"/>
                  </a:ln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15783" cy="11825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45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7972320" y="1028700"/>
            <a:ext cx="2343360" cy="234336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F367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60"/>
                </a:lnSpc>
              </a:p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7849888" y="1195155"/>
            <a:ext cx="2591296" cy="1781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60"/>
              </a:lnSpc>
            </a:pPr>
            <a:r>
              <a:rPr lang="en-US" sz="10470">
                <a:solidFill>
                  <a:srgbClr val="FFFFFF"/>
                </a:solidFill>
                <a:latin typeface="思源黑体-超粗体" panose="020B0A00000000000000" charset="-122"/>
              </a:rPr>
              <a:t>01</a:t>
            </a:r>
            <a:endParaRPr lang="en-US" sz="10470">
              <a:solidFill>
                <a:srgbClr val="FFFFFF"/>
              </a:solidFill>
              <a:latin typeface="思源黑体-超粗体" panose="020B0A00000000000000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37895" y="3408045"/>
            <a:ext cx="16278860" cy="19615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300"/>
              </a:lnSpc>
            </a:pPr>
            <a:r>
              <a:rPr lang="zh-CN" altLang="en-US" sz="10930" spc="983">
                <a:solidFill>
                  <a:srgbClr val="FFFFFF"/>
                </a:solidFill>
                <a:ea typeface="思源黑体-超粗体" panose="020B0A00000000000000" charset="-122"/>
              </a:rPr>
              <a:t>背景</a:t>
            </a:r>
            <a:r>
              <a:rPr lang="zh-CN" altLang="en-US" sz="10930" spc="983">
                <a:solidFill>
                  <a:srgbClr val="FFFFFF"/>
                </a:solidFill>
                <a:ea typeface="思源黑体-超粗体" panose="020B0A00000000000000" charset="-122"/>
              </a:rPr>
              <a:t>介绍</a:t>
            </a:r>
            <a:endParaRPr lang="zh-CN" altLang="en-US" sz="10930" spc="983">
              <a:solidFill>
                <a:srgbClr val="FFFFFF"/>
              </a:solidFill>
              <a:ea typeface="思源黑体-超粗体" panose="020B0A00000000000000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952194" y="5479463"/>
            <a:ext cx="8383613" cy="354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5"/>
              </a:lnSpc>
            </a:pPr>
            <a:r>
              <a:rPr lang="en-US" sz="1975" spc="294">
                <a:solidFill>
                  <a:srgbClr val="FFFFFF"/>
                </a:solidFill>
                <a:latin typeface="思源黑体 1" panose="020B0500000000000000" charset="-122"/>
              </a:rPr>
              <a:t>INTRODUCTION OF THE BACKGROUND</a:t>
            </a:r>
            <a:endParaRPr lang="en-US" sz="1975" spc="294">
              <a:solidFill>
                <a:srgbClr val="FFFFFF"/>
              </a:solidFill>
              <a:latin typeface="思源黑体 1" panose="020B05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36" y="-10954"/>
            <a:ext cx="18284928" cy="10297954"/>
          </a:xfrm>
          <a:custGeom>
            <a:avLst/>
            <a:gdLst/>
            <a:ahLst/>
            <a:cxnLst/>
            <a:rect l="l" t="t" r="r" b="b"/>
            <a:pathLst>
              <a:path w="18284928" h="10297954">
                <a:moveTo>
                  <a:pt x="0" y="0"/>
                </a:moveTo>
                <a:lnTo>
                  <a:pt x="18284928" y="0"/>
                </a:lnTo>
                <a:lnTo>
                  <a:pt x="18284928" y="10297954"/>
                </a:lnTo>
                <a:lnTo>
                  <a:pt x="0" y="1029795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44999"/>
            </a:blip>
            <a:stretch>
              <a:fillRect l="-43602" t="-5951" r="-43602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6342335" y="2124526"/>
            <a:ext cx="11066293" cy="3848552"/>
            <a:chOff x="0" y="0"/>
            <a:chExt cx="2914579" cy="10136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14579" cy="1013611"/>
            </a:xfrm>
            <a:custGeom>
              <a:avLst/>
              <a:gdLst/>
              <a:ahLst/>
              <a:cxnLst/>
              <a:rect l="l" t="t" r="r" b="b"/>
              <a:pathLst>
                <a:path w="2914579" h="1013611">
                  <a:moveTo>
                    <a:pt x="0" y="0"/>
                  </a:moveTo>
                  <a:lnTo>
                    <a:pt x="2914579" y="0"/>
                  </a:lnTo>
                  <a:lnTo>
                    <a:pt x="2914579" y="1013611"/>
                  </a:lnTo>
                  <a:lnTo>
                    <a:pt x="0" y="1013611"/>
                  </a:ln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914579" cy="10612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45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1178028" y="2124526"/>
            <a:ext cx="5164307" cy="3848552"/>
            <a:chOff x="0" y="0"/>
            <a:chExt cx="6885743" cy="5131403"/>
          </a:xfrm>
        </p:grpSpPr>
        <p:pic>
          <p:nvPicPr>
            <p:cNvPr id="7" name="Picture 7" descr="C:/Users/86135/Desktop/u=1700528577,178317064&amp;fm=30&amp;app=106&amp;f=PNG.pngu=1700528577,178317064&amp;fm=30&amp;app=106&amp;f=PNG"/>
            <p:cNvPicPr>
              <a:picLocks noChangeAspect="1"/>
            </p:cNvPicPr>
            <p:nvPr/>
          </p:nvPicPr>
          <p:blipFill>
            <a:blip r:embed="rId2"/>
            <a:srcRect l="9749" r="9749"/>
            <a:stretch>
              <a:fillRect/>
            </a:stretch>
          </p:blipFill>
          <p:spPr>
            <a:xfrm>
              <a:off x="0" y="0"/>
              <a:ext cx="6885743" cy="5131403"/>
            </a:xfrm>
            <a:prstGeom prst="rect">
              <a:avLst/>
            </a:prstGeom>
          </p:spPr>
        </p:pic>
      </p:grpSp>
      <p:grpSp>
        <p:nvGrpSpPr>
          <p:cNvPr id="8" name="Group 8"/>
          <p:cNvGrpSpPr/>
          <p:nvPr/>
        </p:nvGrpSpPr>
        <p:grpSpPr>
          <a:xfrm rot="0">
            <a:off x="1028700" y="1028700"/>
            <a:ext cx="625593" cy="625593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60"/>
                </a:lnSpc>
              </a:p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120641" y="1071574"/>
            <a:ext cx="690826" cy="469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5"/>
              </a:lnSpc>
            </a:pPr>
            <a:r>
              <a:rPr lang="en-US" sz="2790">
                <a:solidFill>
                  <a:srgbClr val="FFFFFF"/>
                </a:solidFill>
                <a:latin typeface="思源黑体-超粗体" panose="020B0A00000000000000" charset="-122"/>
              </a:rPr>
              <a:t>01</a:t>
            </a:r>
            <a:endParaRPr lang="en-US" sz="2790">
              <a:solidFill>
                <a:srgbClr val="FFFFFF"/>
              </a:solidFill>
              <a:latin typeface="思源黑体-超粗体" panose="020B0A00000000000000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811467" y="1013250"/>
            <a:ext cx="10416806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500">
                <a:solidFill>
                  <a:srgbClr val="000000"/>
                </a:solidFill>
                <a:ea typeface="思源黑体-超粗体" panose="020B0A00000000000000" charset="-122"/>
              </a:rPr>
              <a:t>背景介绍</a:t>
            </a:r>
            <a:r>
              <a:rPr lang="en-US" sz="2500">
                <a:solidFill>
                  <a:srgbClr val="000000"/>
                </a:solidFill>
                <a:ea typeface="思源黑体-超粗体" panose="020B0A00000000000000" charset="-122"/>
              </a:rPr>
              <a:t>——</a:t>
            </a:r>
            <a:r>
              <a:rPr lang="zh-CN" altLang="en-US" sz="2500">
                <a:solidFill>
                  <a:srgbClr val="000000"/>
                </a:solidFill>
                <a:ea typeface="思源黑体-超粗体" panose="020B0A00000000000000" charset="-122"/>
              </a:rPr>
              <a:t>数据集</a:t>
            </a:r>
            <a:r>
              <a:rPr lang="zh-CN" altLang="en-US" sz="2500">
                <a:solidFill>
                  <a:srgbClr val="000000"/>
                </a:solidFill>
                <a:ea typeface="思源黑体-超粗体" panose="020B0A00000000000000" charset="-122"/>
              </a:rPr>
              <a:t>简介</a:t>
            </a:r>
            <a:endParaRPr lang="zh-CN" altLang="en-US" sz="2500">
              <a:solidFill>
                <a:srgbClr val="000000"/>
              </a:solidFill>
              <a:ea typeface="思源黑体-超粗体" panose="020B0A00000000000000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811467" y="1506077"/>
            <a:ext cx="6778479" cy="213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65"/>
              </a:lnSpc>
            </a:pPr>
            <a:r>
              <a:rPr lang="en-US" sz="1190">
                <a:solidFill>
                  <a:srgbClr val="000000"/>
                </a:solidFill>
                <a:latin typeface="思源黑体 1" panose="020B0500000000000000" charset="-122"/>
              </a:rPr>
              <a:t>INTRODUCTION OF THE BACKGROUND</a:t>
            </a:r>
            <a:endParaRPr lang="en-US" sz="1190">
              <a:solidFill>
                <a:srgbClr val="000000"/>
              </a:solidFill>
              <a:latin typeface="思源黑体 1" panose="020B0500000000000000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741151" y="2882645"/>
            <a:ext cx="10268661" cy="237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30"/>
              </a:lnSpc>
            </a:pPr>
            <a:r>
              <a:rPr lang="zh-CN" altLang="en-US" sz="2505">
                <a:solidFill>
                  <a:srgbClr val="FFFFFF"/>
                </a:solidFill>
                <a:ea typeface="思源黑体 1" panose="020B0500000000000000" charset="-122"/>
              </a:rPr>
              <a:t>数据集来源于</a:t>
            </a:r>
            <a:r>
              <a:rPr lang="en-US" altLang="zh-CN" sz="2505">
                <a:solidFill>
                  <a:srgbClr val="FFFFFF"/>
                </a:solidFill>
                <a:ea typeface="思源黑体 1" panose="020B0500000000000000" charset="-122"/>
              </a:rPr>
              <a:t>Kaggle</a:t>
            </a:r>
            <a:r>
              <a:rPr lang="zh-CN" altLang="en-US" sz="2505">
                <a:solidFill>
                  <a:srgbClr val="FFFFFF"/>
                </a:solidFill>
                <a:ea typeface="思源黑体 1" panose="020B0500000000000000" charset="-122"/>
              </a:rPr>
              <a:t>，包含了</a:t>
            </a:r>
            <a:r>
              <a:rPr lang="en-US" altLang="zh-CN" sz="2505">
                <a:solidFill>
                  <a:srgbClr val="FFFFFF"/>
                </a:solidFill>
                <a:ea typeface="思源黑体 1" panose="020B0500000000000000" charset="-122"/>
              </a:rPr>
              <a:t>10127</a:t>
            </a:r>
            <a:r>
              <a:rPr lang="zh-CN" altLang="en-US" sz="2505">
                <a:solidFill>
                  <a:srgbClr val="FFFFFF"/>
                </a:solidFill>
                <a:ea typeface="思源黑体 1" panose="020B0500000000000000" charset="-122"/>
              </a:rPr>
              <a:t>个银行信用卡用户的</a:t>
            </a:r>
            <a:r>
              <a:rPr lang="en-US" altLang="zh-CN" sz="2505">
                <a:solidFill>
                  <a:srgbClr val="FFFFFF"/>
                </a:solidFill>
                <a:ea typeface="思源黑体 1" panose="020B0500000000000000" charset="-122"/>
              </a:rPr>
              <a:t>23</a:t>
            </a:r>
            <a:r>
              <a:rPr lang="zh-CN" altLang="en-US" sz="2505">
                <a:solidFill>
                  <a:srgbClr val="FFFFFF"/>
                </a:solidFill>
                <a:ea typeface="思源黑体 1" panose="020B0500000000000000" charset="-122"/>
              </a:rPr>
              <a:t>个特征，其中包括</a:t>
            </a:r>
            <a:r>
              <a:rPr lang="en-US" altLang="zh-CN" sz="2505">
                <a:solidFill>
                  <a:srgbClr val="FFFFFF"/>
                </a:solidFill>
                <a:ea typeface="思源黑体 1" panose="020B0500000000000000" charset="-122"/>
              </a:rPr>
              <a:t>1627</a:t>
            </a:r>
            <a:r>
              <a:rPr lang="zh-CN" altLang="en-US" sz="2505">
                <a:solidFill>
                  <a:srgbClr val="FFFFFF"/>
                </a:solidFill>
                <a:ea typeface="思源黑体 1" panose="020B0500000000000000" charset="-122"/>
              </a:rPr>
              <a:t>个已经流失的用户和</a:t>
            </a:r>
            <a:r>
              <a:rPr lang="en-US" altLang="zh-CN" sz="2505">
                <a:solidFill>
                  <a:srgbClr val="FFFFFF"/>
                </a:solidFill>
                <a:ea typeface="思源黑体 1" panose="020B0500000000000000" charset="-122"/>
              </a:rPr>
              <a:t>8500</a:t>
            </a:r>
            <a:r>
              <a:rPr lang="zh-CN" altLang="en-US" sz="2505">
                <a:solidFill>
                  <a:srgbClr val="FFFFFF"/>
                </a:solidFill>
                <a:ea typeface="思源黑体 1" panose="020B0500000000000000" charset="-122"/>
              </a:rPr>
              <a:t>个未流失的</a:t>
            </a:r>
            <a:r>
              <a:rPr lang="zh-CN" altLang="en-US" sz="2505">
                <a:solidFill>
                  <a:srgbClr val="FFFFFF"/>
                </a:solidFill>
                <a:ea typeface="思源黑体 1" panose="020B0500000000000000" charset="-122"/>
              </a:rPr>
              <a:t>用户。</a:t>
            </a:r>
            <a:endParaRPr lang="zh-CN" altLang="en-US" sz="2505">
              <a:solidFill>
                <a:srgbClr val="FFFFFF"/>
              </a:solidFill>
              <a:ea typeface="思源黑体 1" panose="020B0500000000000000" charset="-122"/>
            </a:endParaRPr>
          </a:p>
          <a:p>
            <a:pPr>
              <a:lnSpc>
                <a:spcPts val="4630"/>
              </a:lnSpc>
            </a:pPr>
            <a:r>
              <a:rPr lang="zh-CN" altLang="en-US" sz="2505">
                <a:solidFill>
                  <a:srgbClr val="FFFFFF"/>
                </a:solidFill>
                <a:ea typeface="思源黑体 1" panose="020B0500000000000000" charset="-122"/>
              </a:rPr>
              <a:t>链接：https://www.kaggle.com/datasets/thedevastator/predicting-credit-card-customer-attrition-with-m</a:t>
            </a:r>
            <a:endParaRPr lang="zh-CN" altLang="en-US" sz="2505">
              <a:solidFill>
                <a:srgbClr val="FFFFFF"/>
              </a:solidFill>
              <a:ea typeface="思源黑体 1" panose="020B0500000000000000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178028" y="6103494"/>
            <a:ext cx="16230600" cy="3612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95"/>
              </a:lnSpc>
            </a:pPr>
            <a:r>
              <a:rPr lang="en-US" altLang="zh-CN" sz="2540">
                <a:solidFill>
                  <a:srgbClr val="1F367F"/>
                </a:solidFill>
                <a:latin typeface="思源黑体 1" panose="020B0500000000000000" charset="-122"/>
              </a:rPr>
              <a:t>         </a:t>
            </a:r>
            <a:r>
              <a:rPr lang="zh-CN" altLang="en-US" sz="2540">
                <a:solidFill>
                  <a:srgbClr val="1F367F"/>
                </a:solidFill>
                <a:latin typeface="思源黑体 1" panose="020B0500000000000000" charset="-122"/>
              </a:rPr>
              <a:t>这一数据集包含某银行从消费信用卡组合中收集的丰富客户信息。这</a:t>
            </a:r>
            <a:r>
              <a:rPr lang="en-US" altLang="zh-CN" sz="2540">
                <a:solidFill>
                  <a:srgbClr val="1F367F"/>
                </a:solidFill>
                <a:latin typeface="思源黑体 1" panose="020B0500000000000000" charset="-122"/>
              </a:rPr>
              <a:t>23</a:t>
            </a:r>
            <a:r>
              <a:rPr lang="zh-CN" altLang="en-US" sz="2540">
                <a:solidFill>
                  <a:srgbClr val="1F367F"/>
                </a:solidFill>
                <a:latin typeface="思源黑体 1" panose="020B0500000000000000" charset="-122"/>
              </a:rPr>
              <a:t>个特征包括全面的人口统计信息，如年龄、性别、附属卡数量（可近似家属人数）、受教育程度、婚姻状况和收入类别；以及每位客户与信用卡提供商关系的信息，如卡片类型、与银行交互的频率、持有银行产品的总数、过去一年中的不活跃月份数等。此外，它还包含了关于客户流失前消费行为的关键数据，如</a:t>
            </a:r>
            <a:r>
              <a:rPr lang="zh-CN" altLang="en-US" sz="2535">
                <a:solidFill>
                  <a:srgbClr val="1F367F"/>
                </a:solidFill>
                <a:latin typeface="思源黑体 1" panose="020B0500000000000000" charset="-122"/>
                <a:sym typeface="+mn-ea"/>
              </a:rPr>
              <a:t>信用额度、</a:t>
            </a:r>
            <a:r>
              <a:rPr lang="zh-CN" altLang="en-US" sz="2540">
                <a:solidFill>
                  <a:srgbClr val="1F367F"/>
                </a:solidFill>
                <a:latin typeface="思源黑体 1" panose="020B0500000000000000" charset="-122"/>
              </a:rPr>
              <a:t>总循环余额、过去</a:t>
            </a:r>
            <a:r>
              <a:rPr lang="en-US" altLang="zh-CN" sz="2540">
                <a:solidFill>
                  <a:srgbClr val="1F367F"/>
                </a:solidFill>
                <a:latin typeface="思源黑体 1" panose="020B0500000000000000" charset="-122"/>
              </a:rPr>
              <a:t>12</a:t>
            </a:r>
            <a:r>
              <a:rPr lang="zh-CN" altLang="en-US" sz="2540">
                <a:solidFill>
                  <a:srgbClr val="1F367F"/>
                </a:solidFill>
                <a:latin typeface="思源黑体 1" panose="020B0500000000000000" charset="-122"/>
              </a:rPr>
              <a:t>个月开放购买的信用额度；以及其它一些可分析指标如第</a:t>
            </a:r>
            <a:r>
              <a:rPr lang="en-US" altLang="zh-CN" sz="2540">
                <a:solidFill>
                  <a:srgbClr val="1F367F"/>
                </a:solidFill>
                <a:latin typeface="思源黑体 1" panose="020B0500000000000000" charset="-122"/>
              </a:rPr>
              <a:t>4</a:t>
            </a:r>
            <a:r>
              <a:rPr lang="zh-CN" altLang="en-US" sz="2540">
                <a:solidFill>
                  <a:srgbClr val="1F367F"/>
                </a:solidFill>
                <a:latin typeface="思源黑体 1" panose="020B0500000000000000" charset="-122"/>
              </a:rPr>
              <a:t>到第</a:t>
            </a:r>
            <a:r>
              <a:rPr lang="en-US" altLang="zh-CN" sz="2540">
                <a:solidFill>
                  <a:srgbClr val="1F367F"/>
                </a:solidFill>
                <a:latin typeface="思源黑体 1" panose="020B0500000000000000" charset="-122"/>
              </a:rPr>
              <a:t>1</a:t>
            </a:r>
            <a:r>
              <a:rPr lang="zh-CN" altLang="en-US" sz="2540">
                <a:solidFill>
                  <a:srgbClr val="1F367F"/>
                </a:solidFill>
                <a:latin typeface="思源黑体 1" panose="020B0500000000000000" charset="-122"/>
              </a:rPr>
              <a:t>季度的总变化金额、过去</a:t>
            </a:r>
            <a:r>
              <a:rPr lang="en-US" altLang="zh-CN" sz="2540">
                <a:solidFill>
                  <a:srgbClr val="1F367F"/>
                </a:solidFill>
                <a:latin typeface="思源黑体 1" panose="020B0500000000000000" charset="-122"/>
              </a:rPr>
              <a:t>12</a:t>
            </a:r>
            <a:r>
              <a:rPr lang="zh-CN" altLang="en-US" sz="2540">
                <a:solidFill>
                  <a:srgbClr val="1F367F"/>
                </a:solidFill>
                <a:latin typeface="思源黑体 1" panose="020B0500000000000000" charset="-122"/>
              </a:rPr>
              <a:t>个月的总交易额、过去</a:t>
            </a:r>
            <a:r>
              <a:rPr lang="en-US" altLang="zh-CN" sz="2540">
                <a:solidFill>
                  <a:srgbClr val="1F367F"/>
                </a:solidFill>
                <a:latin typeface="思源黑体 1" panose="020B0500000000000000" charset="-122"/>
              </a:rPr>
              <a:t>12</a:t>
            </a:r>
            <a:r>
              <a:rPr lang="zh-CN" altLang="en-US" sz="2540">
                <a:solidFill>
                  <a:srgbClr val="1F367F"/>
                </a:solidFill>
                <a:latin typeface="思源黑体 1" panose="020B0500000000000000" charset="-122"/>
              </a:rPr>
              <a:t>个月的总交易</a:t>
            </a:r>
            <a:r>
              <a:rPr lang="zh-CN" altLang="en-US" sz="2540">
                <a:solidFill>
                  <a:srgbClr val="1F367F"/>
                </a:solidFill>
                <a:latin typeface="思源黑体 1" panose="020B0500000000000000" charset="-122"/>
              </a:rPr>
              <a:t>数、平均利用率和朴素贝叶斯分类器的流失标志(信用卡类别与12个月期间的联系人数量、依赖数量、教育水平和不活跃月份相结合)。</a:t>
            </a:r>
            <a:endParaRPr lang="en-US" sz="2540">
              <a:solidFill>
                <a:srgbClr val="1F367F"/>
              </a:solidFill>
              <a:latin typeface="思源黑体 1" panose="020B05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0954"/>
            <a:ext cx="18284928" cy="10297954"/>
          </a:xfrm>
          <a:custGeom>
            <a:avLst/>
            <a:gdLst/>
            <a:ahLst/>
            <a:cxnLst/>
            <a:rect l="l" t="t" r="r" b="b"/>
            <a:pathLst>
              <a:path w="18284928" h="10297954">
                <a:moveTo>
                  <a:pt x="0" y="0"/>
                </a:moveTo>
                <a:lnTo>
                  <a:pt x="18284928" y="0"/>
                </a:lnTo>
                <a:lnTo>
                  <a:pt x="18284928" y="10297954"/>
                </a:lnTo>
                <a:lnTo>
                  <a:pt x="0" y="1029795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44999"/>
            </a:blip>
            <a:stretch>
              <a:fillRect l="-43602" t="-5951" r="-43602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028700" y="1028700"/>
            <a:ext cx="625593" cy="625593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60"/>
                </a:lnSpc>
              </a:p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120641" y="1071574"/>
            <a:ext cx="690826" cy="469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5"/>
              </a:lnSpc>
            </a:pPr>
            <a:r>
              <a:rPr lang="en-US" sz="2790">
                <a:solidFill>
                  <a:srgbClr val="FFFFFF"/>
                </a:solidFill>
                <a:latin typeface="思源黑体-超粗体" panose="020B0A00000000000000" charset="-122"/>
              </a:rPr>
              <a:t>01</a:t>
            </a:r>
            <a:endParaRPr lang="en-US" sz="2790">
              <a:solidFill>
                <a:srgbClr val="FFFFFF"/>
              </a:solidFill>
              <a:latin typeface="思源黑体-超粗体" panose="020B0A00000000000000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811467" y="1013250"/>
            <a:ext cx="5019180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500">
                <a:solidFill>
                  <a:srgbClr val="000000"/>
                </a:solidFill>
                <a:ea typeface="思源黑体-超粗体" panose="020B0A00000000000000" charset="-122"/>
              </a:rPr>
              <a:t>背景介绍</a:t>
            </a:r>
            <a:r>
              <a:rPr lang="en-US" sz="2500">
                <a:solidFill>
                  <a:srgbClr val="000000"/>
                </a:solidFill>
                <a:ea typeface="思源黑体-超粗体" panose="020B0A00000000000000" charset="-122"/>
              </a:rPr>
              <a:t>——</a:t>
            </a:r>
            <a:r>
              <a:rPr lang="zh-CN" altLang="en-US" sz="2500">
                <a:solidFill>
                  <a:srgbClr val="000000"/>
                </a:solidFill>
                <a:ea typeface="思源黑体-超粗体" panose="020B0A00000000000000" charset="-122"/>
              </a:rPr>
              <a:t>选题</a:t>
            </a:r>
            <a:r>
              <a:rPr lang="zh-CN" altLang="en-US" sz="2500">
                <a:solidFill>
                  <a:srgbClr val="000000"/>
                </a:solidFill>
                <a:ea typeface="思源黑体-超粗体" panose="020B0A00000000000000" charset="-122"/>
              </a:rPr>
              <a:t>意义</a:t>
            </a:r>
            <a:endParaRPr lang="zh-CN" altLang="en-US" sz="2500">
              <a:solidFill>
                <a:srgbClr val="000000"/>
              </a:solidFill>
              <a:ea typeface="思源黑体-超粗体" panose="020B0A00000000000000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811467" y="1506077"/>
            <a:ext cx="5446597" cy="213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65"/>
              </a:lnSpc>
            </a:pPr>
            <a:r>
              <a:rPr lang="en-US" sz="1190">
                <a:solidFill>
                  <a:srgbClr val="000000"/>
                </a:solidFill>
                <a:latin typeface="思源黑体 1" panose="020B0500000000000000" charset="-122"/>
              </a:rPr>
              <a:t>INTRODUCTION OF THE BACKGROUND</a:t>
            </a:r>
            <a:endParaRPr lang="en-US" sz="1190">
              <a:solidFill>
                <a:srgbClr val="000000"/>
              </a:solidFill>
              <a:latin typeface="思源黑体 1" panose="020B0500000000000000" charset="-122"/>
            </a:endParaRPr>
          </a:p>
        </p:txBody>
      </p:sp>
      <p:grpSp>
        <p:nvGrpSpPr>
          <p:cNvPr id="12" name="Group 12"/>
          <p:cNvGrpSpPr/>
          <p:nvPr/>
        </p:nvGrpSpPr>
        <p:grpSpPr>
          <a:xfrm rot="0">
            <a:off x="1563370" y="2381250"/>
            <a:ext cx="7417435" cy="7085330"/>
            <a:chOff x="0" y="0"/>
            <a:chExt cx="1096018" cy="191921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96018" cy="1919216"/>
            </a:xfrm>
            <a:custGeom>
              <a:avLst/>
              <a:gdLst/>
              <a:ahLst/>
              <a:cxnLst/>
              <a:rect l="l" t="t" r="r" b="b"/>
              <a:pathLst>
                <a:path w="1096018" h="1919216">
                  <a:moveTo>
                    <a:pt x="0" y="0"/>
                  </a:moveTo>
                  <a:lnTo>
                    <a:pt x="1096018" y="0"/>
                  </a:lnTo>
                  <a:lnTo>
                    <a:pt x="1096018" y="1919216"/>
                  </a:lnTo>
                  <a:lnTo>
                    <a:pt x="0" y="1919216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096018" cy="19668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45"/>
                </a:lnSpc>
              </a:p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9699625" y="2381250"/>
            <a:ext cx="7586345" cy="7085330"/>
            <a:chOff x="0" y="0"/>
            <a:chExt cx="1096018" cy="191921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96018" cy="1919216"/>
            </a:xfrm>
            <a:custGeom>
              <a:avLst/>
              <a:gdLst/>
              <a:ahLst/>
              <a:cxnLst/>
              <a:rect l="l" t="t" r="r" b="b"/>
              <a:pathLst>
                <a:path w="1096018" h="1919216">
                  <a:moveTo>
                    <a:pt x="0" y="0"/>
                  </a:moveTo>
                  <a:lnTo>
                    <a:pt x="1096018" y="0"/>
                  </a:lnTo>
                  <a:lnTo>
                    <a:pt x="1096018" y="1919216"/>
                  </a:lnTo>
                  <a:lnTo>
                    <a:pt x="0" y="1919216"/>
                  </a:ln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1096018" cy="19668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45"/>
                </a:lnSpc>
              </a:pPr>
            </a:p>
          </p:txBody>
        </p:sp>
      </p:grpSp>
      <p:sp>
        <p:nvSpPr>
          <p:cNvPr id="22" name="Freeform 22"/>
          <p:cNvSpPr/>
          <p:nvPr/>
        </p:nvSpPr>
        <p:spPr>
          <a:xfrm>
            <a:off x="4647921" y="2890701"/>
            <a:ext cx="856541" cy="978904"/>
          </a:xfrm>
          <a:custGeom>
            <a:avLst/>
            <a:gdLst/>
            <a:ahLst/>
            <a:cxnLst/>
            <a:rect l="l" t="t" r="r" b="b"/>
            <a:pathLst>
              <a:path w="856541" h="978904">
                <a:moveTo>
                  <a:pt x="0" y="0"/>
                </a:moveTo>
                <a:lnTo>
                  <a:pt x="856541" y="0"/>
                </a:lnTo>
                <a:lnTo>
                  <a:pt x="856541" y="978904"/>
                </a:lnTo>
                <a:lnTo>
                  <a:pt x="0" y="9789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2993830" y="2890363"/>
            <a:ext cx="1069370" cy="981147"/>
          </a:xfrm>
          <a:custGeom>
            <a:avLst/>
            <a:gdLst/>
            <a:ahLst/>
            <a:cxnLst/>
            <a:rect l="l" t="t" r="r" b="b"/>
            <a:pathLst>
              <a:path w="1069370" h="981147">
                <a:moveTo>
                  <a:pt x="0" y="0"/>
                </a:moveTo>
                <a:lnTo>
                  <a:pt x="1069370" y="0"/>
                </a:lnTo>
                <a:lnTo>
                  <a:pt x="1069370" y="981147"/>
                </a:lnTo>
                <a:lnTo>
                  <a:pt x="0" y="9811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2007235" y="4224020"/>
            <a:ext cx="6487160" cy="49917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04825" lvl="1" indent="-252095" algn="just">
              <a:lnSpc>
                <a:spcPts val="4325"/>
              </a:lnSpc>
              <a:buFont typeface="Arial" panose="020B0604020202020204"/>
              <a:buChar char="•"/>
            </a:pPr>
            <a:r>
              <a:rPr lang="zh-CN" altLang="en-US" sz="2340">
                <a:solidFill>
                  <a:srgbClr val="1F367F"/>
                </a:solidFill>
                <a:ea typeface="思源黑体 1" panose="020B0500000000000000" charset="-122"/>
              </a:rPr>
              <a:t>帮助</a:t>
            </a:r>
            <a:r>
              <a:rPr lang="zh-CN" altLang="en-US" sz="2340">
                <a:solidFill>
                  <a:srgbClr val="1F367F"/>
                </a:solidFill>
                <a:ea typeface="思源黑体 1" panose="020B0500000000000000" charset="-122"/>
              </a:rPr>
              <a:t>银行阻止客户流失</a:t>
            </a:r>
            <a:endParaRPr lang="zh-CN" altLang="en-US" sz="2340">
              <a:solidFill>
                <a:srgbClr val="1F367F"/>
              </a:solidFill>
              <a:ea typeface="思源黑体 1" panose="020B0500000000000000" charset="-122"/>
            </a:endParaRPr>
          </a:p>
          <a:p>
            <a:pPr marL="252730" lvl="1" indent="0" algn="just">
              <a:lnSpc>
                <a:spcPts val="4325"/>
              </a:lnSpc>
              <a:buFont typeface="Arial" panose="020B0604020202020204"/>
              <a:buNone/>
            </a:pPr>
            <a:r>
              <a:rPr lang="en-US" altLang="zh-CN" sz="2340">
                <a:solidFill>
                  <a:srgbClr val="1F367F"/>
                </a:solidFill>
                <a:ea typeface="思源黑体 1" panose="020B0500000000000000" charset="-122"/>
              </a:rPr>
              <a:t>         </a:t>
            </a:r>
            <a:r>
              <a:rPr lang="zh-CN" altLang="en-US" sz="2340">
                <a:solidFill>
                  <a:srgbClr val="1F367F"/>
                </a:solidFill>
                <a:ea typeface="思源黑体 1" panose="020B0500000000000000" charset="-122"/>
              </a:rPr>
              <a:t>如果有一个良好的分类模型能够通过对信用卡用户各项特征的分析，提前预知该客户是否在近期可能流失，那么银行就能够在客户流失前采取行动、主动联系客户并为他们提供更好的服务，以期客户能够</a:t>
            </a:r>
            <a:r>
              <a:rPr lang="zh-CN" altLang="en-US" sz="2340">
                <a:solidFill>
                  <a:srgbClr val="1F367F"/>
                </a:solidFill>
                <a:ea typeface="思源黑体 1" panose="020B0500000000000000" charset="-122"/>
              </a:rPr>
              <a:t>留下。</a:t>
            </a:r>
            <a:endParaRPr lang="zh-CN" altLang="en-US" sz="2340">
              <a:solidFill>
                <a:srgbClr val="1F367F"/>
              </a:solidFill>
              <a:ea typeface="思源黑体 1" panose="020B0500000000000000" charset="-122"/>
            </a:endParaRPr>
          </a:p>
          <a:p>
            <a:pPr marL="252730" lvl="1" indent="0" algn="just">
              <a:lnSpc>
                <a:spcPts val="4325"/>
              </a:lnSpc>
              <a:buFont typeface="Arial" panose="020B0604020202020204"/>
              <a:buNone/>
            </a:pPr>
            <a:r>
              <a:rPr lang="en-US" altLang="zh-CN" sz="2340">
                <a:solidFill>
                  <a:srgbClr val="1F367F"/>
                </a:solidFill>
                <a:ea typeface="思源黑体 1" panose="020B0500000000000000" charset="-122"/>
              </a:rPr>
              <a:t>         </a:t>
            </a:r>
            <a:r>
              <a:rPr lang="zh-CN" altLang="en-US" sz="2340">
                <a:solidFill>
                  <a:srgbClr val="1F367F"/>
                </a:solidFill>
                <a:ea typeface="思源黑体 1" panose="020B0500000000000000" charset="-122"/>
              </a:rPr>
              <a:t>我们希望能够做出这样一个较好的模型，随着输入数据集的</a:t>
            </a:r>
            <a:r>
              <a:rPr lang="zh-CN" altLang="en-US" sz="2340">
                <a:solidFill>
                  <a:srgbClr val="1F367F"/>
                </a:solidFill>
                <a:ea typeface="思源黑体 1" panose="020B0500000000000000" charset="-122"/>
              </a:rPr>
              <a:t>改变能应用于包括银行在内的需要维持客户的业务，如美容店、保险业</a:t>
            </a:r>
            <a:r>
              <a:rPr lang="zh-CN" altLang="en-US" sz="2340">
                <a:solidFill>
                  <a:srgbClr val="1F367F"/>
                </a:solidFill>
                <a:ea typeface="思源黑体 1" panose="020B0500000000000000" charset="-122"/>
              </a:rPr>
              <a:t>等。</a:t>
            </a:r>
            <a:endParaRPr lang="zh-CN" altLang="en-US" sz="2340">
              <a:solidFill>
                <a:srgbClr val="1F367F"/>
              </a:solidFill>
              <a:ea typeface="思源黑体 1" panose="020B0500000000000000" charset="-122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0153650" y="4224020"/>
            <a:ext cx="6691630" cy="49917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04825" lvl="1" indent="-252095" algn="just">
              <a:lnSpc>
                <a:spcPts val="4325"/>
              </a:lnSpc>
              <a:buFont typeface="Arial" panose="020B0604020202020204"/>
              <a:buChar char="•"/>
            </a:pPr>
            <a:r>
              <a:rPr lang="zh-CN" altLang="en-US" sz="2340">
                <a:solidFill>
                  <a:srgbClr val="FFFFFF"/>
                </a:solidFill>
                <a:ea typeface="思源黑体 1" panose="020B0500000000000000" charset="-122"/>
                <a:sym typeface="+mn-ea"/>
              </a:rPr>
              <a:t>利于银行投资组合的稳定</a:t>
            </a:r>
            <a:endParaRPr lang="zh-CN" altLang="en-US" sz="2340">
              <a:solidFill>
                <a:srgbClr val="FFFFFF"/>
              </a:solidFill>
              <a:ea typeface="思源黑体 1" panose="020B0500000000000000" charset="-122"/>
              <a:sym typeface="+mn-ea"/>
            </a:endParaRPr>
          </a:p>
          <a:p>
            <a:pPr marL="252730" lvl="1" indent="0" algn="just">
              <a:lnSpc>
                <a:spcPts val="4325"/>
              </a:lnSpc>
              <a:buFont typeface="Arial" panose="020B0604020202020204"/>
              <a:buNone/>
            </a:pPr>
            <a:r>
              <a:rPr lang="en-US" altLang="zh-CN" sz="2340">
                <a:solidFill>
                  <a:srgbClr val="FFFFFF"/>
                </a:solidFill>
                <a:ea typeface="思源黑体 1" panose="020B0500000000000000" charset="-122"/>
              </a:rPr>
              <a:t>         </a:t>
            </a:r>
            <a:r>
              <a:rPr lang="zh-CN" altLang="en-US" sz="2340">
                <a:solidFill>
                  <a:srgbClr val="FFFFFF"/>
                </a:solidFill>
                <a:ea typeface="思源黑体 1" panose="020B0500000000000000" charset="-122"/>
              </a:rPr>
              <a:t>一般银行的资金会用于进行再投资，以此获得收益。倘若某信用卡用户在前</a:t>
            </a:r>
            <a:r>
              <a:rPr lang="en-US" altLang="zh-CN" sz="2340">
                <a:solidFill>
                  <a:srgbClr val="FFFFFF"/>
                </a:solidFill>
                <a:ea typeface="思源黑体 1" panose="020B0500000000000000" charset="-122"/>
              </a:rPr>
              <a:t>6</a:t>
            </a:r>
            <a:r>
              <a:rPr lang="zh-CN" altLang="en-US" sz="2340">
                <a:solidFill>
                  <a:srgbClr val="FFFFFF"/>
                </a:solidFill>
                <a:ea typeface="思源黑体 1" panose="020B0500000000000000" charset="-122"/>
              </a:rPr>
              <a:t>个月每月向银行贷款</a:t>
            </a:r>
            <a:r>
              <a:rPr lang="en-US" altLang="zh-CN" sz="2340">
                <a:solidFill>
                  <a:srgbClr val="FFFFFF"/>
                </a:solidFill>
                <a:ea typeface="思源黑体 1" panose="020B0500000000000000" charset="-122"/>
              </a:rPr>
              <a:t>20</a:t>
            </a:r>
            <a:r>
              <a:rPr lang="zh-CN" altLang="en-US" sz="2340">
                <a:solidFill>
                  <a:srgbClr val="FFFFFF"/>
                </a:solidFill>
                <a:ea typeface="思源黑体 1" panose="020B0500000000000000" charset="-122"/>
              </a:rPr>
              <a:t>万，但是在第</a:t>
            </a:r>
            <a:r>
              <a:rPr lang="en-US" altLang="zh-CN" sz="2340">
                <a:solidFill>
                  <a:srgbClr val="FFFFFF"/>
                </a:solidFill>
                <a:ea typeface="思源黑体 1" panose="020B0500000000000000" charset="-122"/>
              </a:rPr>
              <a:t>7</a:t>
            </a:r>
            <a:r>
              <a:rPr lang="zh-CN" altLang="en-US" sz="2340">
                <a:solidFill>
                  <a:srgbClr val="FFFFFF"/>
                </a:solidFill>
                <a:ea typeface="思源黑体 1" panose="020B0500000000000000" charset="-122"/>
              </a:rPr>
              <a:t>个月只贷款了</a:t>
            </a:r>
            <a:r>
              <a:rPr lang="en-US" altLang="zh-CN" sz="2340">
                <a:solidFill>
                  <a:srgbClr val="FFFFFF"/>
                </a:solidFill>
                <a:ea typeface="思源黑体 1" panose="020B0500000000000000" charset="-122"/>
              </a:rPr>
              <a:t>15</a:t>
            </a:r>
            <a:r>
              <a:rPr lang="zh-CN" altLang="en-US" sz="2340">
                <a:solidFill>
                  <a:srgbClr val="FFFFFF"/>
                </a:solidFill>
                <a:ea typeface="思源黑体 1" panose="020B0500000000000000" charset="-122"/>
              </a:rPr>
              <a:t>万，第</a:t>
            </a:r>
            <a:r>
              <a:rPr lang="en-US" altLang="zh-CN" sz="2340">
                <a:solidFill>
                  <a:srgbClr val="FFFFFF"/>
                </a:solidFill>
                <a:ea typeface="思源黑体 1" panose="020B0500000000000000" charset="-122"/>
              </a:rPr>
              <a:t>8</a:t>
            </a:r>
            <a:r>
              <a:rPr lang="zh-CN" altLang="en-US" sz="2340">
                <a:solidFill>
                  <a:srgbClr val="FFFFFF"/>
                </a:solidFill>
                <a:ea typeface="思源黑体 1" panose="020B0500000000000000" charset="-122"/>
              </a:rPr>
              <a:t>个月贷款了</a:t>
            </a:r>
            <a:r>
              <a:rPr lang="en-US" altLang="zh-CN" sz="2340">
                <a:solidFill>
                  <a:srgbClr val="FFFFFF"/>
                </a:solidFill>
                <a:ea typeface="思源黑体 1" panose="020B0500000000000000" charset="-122"/>
              </a:rPr>
              <a:t>10</a:t>
            </a:r>
            <a:r>
              <a:rPr lang="zh-CN" altLang="en-US" sz="2340">
                <a:solidFill>
                  <a:srgbClr val="FFFFFF"/>
                </a:solidFill>
                <a:ea typeface="思源黑体 1" panose="020B0500000000000000" charset="-122"/>
              </a:rPr>
              <a:t>万，但是第</a:t>
            </a:r>
            <a:r>
              <a:rPr lang="en-US" altLang="zh-CN" sz="2340">
                <a:solidFill>
                  <a:srgbClr val="FFFFFF"/>
                </a:solidFill>
                <a:ea typeface="思源黑体 1" panose="020B0500000000000000" charset="-122"/>
              </a:rPr>
              <a:t>9</a:t>
            </a:r>
            <a:r>
              <a:rPr lang="zh-CN" altLang="en-US" sz="2340">
                <a:solidFill>
                  <a:srgbClr val="FFFFFF"/>
                </a:solidFill>
                <a:ea typeface="思源黑体 1" panose="020B0500000000000000" charset="-122"/>
              </a:rPr>
              <a:t>个月的时候银行仍然判断该客户会持续贷款</a:t>
            </a:r>
            <a:r>
              <a:rPr lang="en-US" altLang="zh-CN" sz="2340">
                <a:solidFill>
                  <a:srgbClr val="FFFFFF"/>
                </a:solidFill>
                <a:ea typeface="思源黑体 1" panose="020B0500000000000000" charset="-122"/>
              </a:rPr>
              <a:t>20</a:t>
            </a:r>
            <a:r>
              <a:rPr lang="zh-CN" altLang="en-US" sz="2340">
                <a:solidFill>
                  <a:srgbClr val="FFFFFF"/>
                </a:solidFill>
                <a:ea typeface="思源黑体 1" panose="020B0500000000000000" charset="-122"/>
              </a:rPr>
              <a:t>万，而实际第</a:t>
            </a:r>
            <a:r>
              <a:rPr lang="en-US" altLang="zh-CN" sz="2340">
                <a:solidFill>
                  <a:srgbClr val="FFFFFF"/>
                </a:solidFill>
                <a:ea typeface="思源黑体 1" panose="020B0500000000000000" charset="-122"/>
              </a:rPr>
              <a:t>9</a:t>
            </a:r>
            <a:r>
              <a:rPr lang="zh-CN" altLang="en-US" sz="2340">
                <a:solidFill>
                  <a:srgbClr val="FFFFFF"/>
                </a:solidFill>
                <a:ea typeface="思源黑体 1" panose="020B0500000000000000" charset="-122"/>
              </a:rPr>
              <a:t>个月的时候该客户流失了，那么就会影响银行投资组合的</a:t>
            </a:r>
            <a:r>
              <a:rPr lang="zh-CN" altLang="en-US" sz="2340">
                <a:solidFill>
                  <a:srgbClr val="FFFFFF"/>
                </a:solidFill>
                <a:ea typeface="思源黑体 1" panose="020B0500000000000000" charset="-122"/>
              </a:rPr>
              <a:t>决定。</a:t>
            </a:r>
            <a:endParaRPr lang="zh-CN" altLang="en-US" sz="2340">
              <a:solidFill>
                <a:srgbClr val="FFFFFF"/>
              </a:solidFill>
              <a:ea typeface="思源黑体 1" panose="020B0500000000000000" charset="-122"/>
            </a:endParaRPr>
          </a:p>
          <a:p>
            <a:pPr marL="252730" lvl="1" indent="0" algn="just">
              <a:lnSpc>
                <a:spcPts val="4325"/>
              </a:lnSpc>
              <a:buFont typeface="Arial" panose="020B0604020202020204"/>
              <a:buNone/>
            </a:pPr>
            <a:r>
              <a:rPr lang="en-US" altLang="zh-CN" sz="2340">
                <a:solidFill>
                  <a:srgbClr val="FFFFFF"/>
                </a:solidFill>
                <a:ea typeface="思源黑体 1" panose="020B0500000000000000" charset="-122"/>
              </a:rPr>
              <a:t>         </a:t>
            </a:r>
            <a:r>
              <a:rPr lang="zh-CN" altLang="en-US" sz="2340">
                <a:solidFill>
                  <a:srgbClr val="FFFFFF"/>
                </a:solidFill>
                <a:ea typeface="思源黑体 1" panose="020B0500000000000000" charset="-122"/>
              </a:rPr>
              <a:t>因此我们希望帮助银行提前预判以做出更为明智</a:t>
            </a:r>
            <a:r>
              <a:rPr lang="zh-CN" altLang="en-US" sz="2340">
                <a:solidFill>
                  <a:srgbClr val="FFFFFF"/>
                </a:solidFill>
                <a:ea typeface="思源黑体 1" panose="020B0500000000000000" charset="-122"/>
              </a:rPr>
              <a:t>和稳健的</a:t>
            </a:r>
            <a:r>
              <a:rPr lang="zh-CN" altLang="en-US" sz="2340">
                <a:solidFill>
                  <a:srgbClr val="FFFFFF"/>
                </a:solidFill>
                <a:ea typeface="思源黑体 1" panose="020B0500000000000000" charset="-122"/>
              </a:rPr>
              <a:t>决策。</a:t>
            </a:r>
            <a:endParaRPr lang="zh-CN" altLang="en-US" sz="2340">
              <a:solidFill>
                <a:srgbClr val="FFFFFF"/>
              </a:solidFill>
              <a:ea typeface="思源黑体 1" panose="020B05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72" y="-10954"/>
            <a:ext cx="18284928" cy="10297954"/>
          </a:xfrm>
          <a:custGeom>
            <a:avLst/>
            <a:gdLst/>
            <a:ahLst/>
            <a:cxnLst/>
            <a:rect l="l" t="t" r="r" b="b"/>
            <a:pathLst>
              <a:path w="18284928" h="10297954">
                <a:moveTo>
                  <a:pt x="0" y="0"/>
                </a:moveTo>
                <a:lnTo>
                  <a:pt x="18284928" y="0"/>
                </a:lnTo>
                <a:lnTo>
                  <a:pt x="18284928" y="10297954"/>
                </a:lnTo>
                <a:lnTo>
                  <a:pt x="0" y="1029795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44999"/>
            </a:blip>
            <a:stretch>
              <a:fillRect l="-43602" t="-5951" r="-43602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028700" y="1028700"/>
            <a:ext cx="625593" cy="625593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60"/>
                </a:lnSpc>
              </a:p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120641" y="1071574"/>
            <a:ext cx="690826" cy="469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5"/>
              </a:lnSpc>
            </a:pPr>
            <a:r>
              <a:rPr lang="en-US" sz="2790">
                <a:solidFill>
                  <a:srgbClr val="FFFFFF"/>
                </a:solidFill>
                <a:latin typeface="思源黑体-超粗体" panose="020B0A00000000000000" charset="-122"/>
              </a:rPr>
              <a:t>01</a:t>
            </a:r>
            <a:endParaRPr lang="en-US" sz="2790">
              <a:solidFill>
                <a:srgbClr val="FFFFFF"/>
              </a:solidFill>
              <a:latin typeface="思源黑体-超粗体" panose="020B0A00000000000000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811467" y="1013250"/>
            <a:ext cx="8820163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500">
                <a:solidFill>
                  <a:srgbClr val="000000"/>
                </a:solidFill>
                <a:ea typeface="思源黑体-超粗体" panose="020B0A00000000000000" charset="-122"/>
              </a:rPr>
              <a:t>背景介绍</a:t>
            </a:r>
            <a:r>
              <a:rPr lang="en-US" sz="2500">
                <a:solidFill>
                  <a:srgbClr val="000000"/>
                </a:solidFill>
                <a:ea typeface="思源黑体-超粗体" panose="020B0A00000000000000" charset="-122"/>
              </a:rPr>
              <a:t>——</a:t>
            </a:r>
            <a:r>
              <a:rPr lang="zh-CN" altLang="en-US" sz="2500">
                <a:solidFill>
                  <a:srgbClr val="000000"/>
                </a:solidFill>
                <a:ea typeface="思源黑体-超粗体" panose="020B0A00000000000000" charset="-122"/>
              </a:rPr>
              <a:t>预期</a:t>
            </a:r>
            <a:r>
              <a:rPr lang="zh-CN" altLang="en-US" sz="2500">
                <a:solidFill>
                  <a:srgbClr val="000000"/>
                </a:solidFill>
                <a:ea typeface="思源黑体-超粗体" panose="020B0A00000000000000" charset="-122"/>
              </a:rPr>
              <a:t>目标</a:t>
            </a:r>
            <a:endParaRPr lang="zh-CN" altLang="en-US" sz="2500">
              <a:solidFill>
                <a:srgbClr val="000000"/>
              </a:solidFill>
              <a:ea typeface="思源黑体-超粗体" panose="020B0A00000000000000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811467" y="1506077"/>
            <a:ext cx="5705945" cy="213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65"/>
              </a:lnSpc>
            </a:pPr>
            <a:r>
              <a:rPr lang="en-US" sz="1190">
                <a:solidFill>
                  <a:srgbClr val="000000"/>
                </a:solidFill>
                <a:latin typeface="思源黑体 1" panose="020B0500000000000000" charset="-122"/>
              </a:rPr>
              <a:t>INTRODUCTION OF THE BACKGROUND</a:t>
            </a:r>
            <a:endParaRPr lang="en-US" sz="1190">
              <a:solidFill>
                <a:srgbClr val="000000"/>
              </a:solidFill>
              <a:latin typeface="思源黑体 1" panose="020B0500000000000000" charset="-122"/>
            </a:endParaRPr>
          </a:p>
        </p:txBody>
      </p:sp>
      <p:grpSp>
        <p:nvGrpSpPr>
          <p:cNvPr id="9" name="Group 9"/>
          <p:cNvGrpSpPr/>
          <p:nvPr/>
        </p:nvGrpSpPr>
        <p:grpSpPr>
          <a:xfrm rot="0">
            <a:off x="10829736" y="2305155"/>
            <a:ext cx="6581964" cy="1979586"/>
            <a:chOff x="0" y="0"/>
            <a:chExt cx="8775953" cy="2639448"/>
          </a:xfrm>
        </p:grpSpPr>
        <p:grpSp>
          <p:nvGrpSpPr>
            <p:cNvPr id="10" name="Group 10"/>
            <p:cNvGrpSpPr/>
            <p:nvPr/>
          </p:nvGrpSpPr>
          <p:grpSpPr>
            <a:xfrm rot="0">
              <a:off x="0" y="0"/>
              <a:ext cx="8572753" cy="2436248"/>
              <a:chOff x="0" y="0"/>
              <a:chExt cx="1693383" cy="481234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693383" cy="481234"/>
              </a:xfrm>
              <a:custGeom>
                <a:avLst/>
                <a:gdLst/>
                <a:ahLst/>
                <a:cxnLst/>
                <a:rect l="l" t="t" r="r" b="b"/>
                <a:pathLst>
                  <a:path w="1693383" h="481234">
                    <a:moveTo>
                      <a:pt x="0" y="0"/>
                    </a:moveTo>
                    <a:lnTo>
                      <a:pt x="1693383" y="0"/>
                    </a:lnTo>
                    <a:lnTo>
                      <a:pt x="1693383" y="481234"/>
                    </a:lnTo>
                    <a:lnTo>
                      <a:pt x="0" y="481234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1693383" cy="52885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45"/>
                  </a:lnSpc>
                </a:pPr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 rot="0">
              <a:off x="203200" y="203200"/>
              <a:ext cx="8572753" cy="2436248"/>
              <a:chOff x="0" y="0"/>
              <a:chExt cx="1693383" cy="481234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693383" cy="481234"/>
              </a:xfrm>
              <a:custGeom>
                <a:avLst/>
                <a:gdLst/>
                <a:ahLst/>
                <a:cxnLst/>
                <a:rect l="l" t="t" r="r" b="b"/>
                <a:pathLst>
                  <a:path w="1693383" h="481234">
                    <a:moveTo>
                      <a:pt x="0" y="0"/>
                    </a:moveTo>
                    <a:lnTo>
                      <a:pt x="1693383" y="0"/>
                    </a:lnTo>
                    <a:lnTo>
                      <a:pt x="1693383" y="481234"/>
                    </a:lnTo>
                    <a:lnTo>
                      <a:pt x="0" y="481234"/>
                    </a:lnTo>
                    <a:close/>
                  </a:path>
                </a:pathLst>
              </a:custGeom>
              <a:solidFill>
                <a:srgbClr val="1F367F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47625"/>
                <a:ext cx="1693383" cy="52885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45"/>
                  </a:lnSpc>
                </a:pPr>
              </a:p>
            </p:txBody>
          </p:sp>
        </p:grpSp>
      </p:grpSp>
      <p:grpSp>
        <p:nvGrpSpPr>
          <p:cNvPr id="16" name="Group 16"/>
          <p:cNvGrpSpPr/>
          <p:nvPr/>
        </p:nvGrpSpPr>
        <p:grpSpPr>
          <a:xfrm rot="0">
            <a:off x="10829736" y="4580276"/>
            <a:ext cx="6581964" cy="1979586"/>
            <a:chOff x="0" y="0"/>
            <a:chExt cx="8775953" cy="2639448"/>
          </a:xfrm>
        </p:grpSpPr>
        <p:grpSp>
          <p:nvGrpSpPr>
            <p:cNvPr id="17" name="Group 17"/>
            <p:cNvGrpSpPr/>
            <p:nvPr/>
          </p:nvGrpSpPr>
          <p:grpSpPr>
            <a:xfrm rot="0">
              <a:off x="0" y="0"/>
              <a:ext cx="8572753" cy="2436248"/>
              <a:chOff x="0" y="0"/>
              <a:chExt cx="1693383" cy="481234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693383" cy="481234"/>
              </a:xfrm>
              <a:custGeom>
                <a:avLst/>
                <a:gdLst/>
                <a:ahLst/>
                <a:cxnLst/>
                <a:rect l="l" t="t" r="r" b="b"/>
                <a:pathLst>
                  <a:path w="1693383" h="481234">
                    <a:moveTo>
                      <a:pt x="0" y="0"/>
                    </a:moveTo>
                    <a:lnTo>
                      <a:pt x="1693383" y="0"/>
                    </a:lnTo>
                    <a:lnTo>
                      <a:pt x="1693383" y="481234"/>
                    </a:lnTo>
                    <a:lnTo>
                      <a:pt x="0" y="481234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47625"/>
                <a:ext cx="1693383" cy="52885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45"/>
                  </a:lnSpc>
                </a:pPr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 rot="0">
              <a:off x="203200" y="203200"/>
              <a:ext cx="8572753" cy="2436248"/>
              <a:chOff x="0" y="0"/>
              <a:chExt cx="1693383" cy="481234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693383" cy="481234"/>
              </a:xfrm>
              <a:custGeom>
                <a:avLst/>
                <a:gdLst/>
                <a:ahLst/>
                <a:cxnLst/>
                <a:rect l="l" t="t" r="r" b="b"/>
                <a:pathLst>
                  <a:path w="1693383" h="481234">
                    <a:moveTo>
                      <a:pt x="0" y="0"/>
                    </a:moveTo>
                    <a:lnTo>
                      <a:pt x="1693383" y="0"/>
                    </a:lnTo>
                    <a:lnTo>
                      <a:pt x="1693383" y="481234"/>
                    </a:lnTo>
                    <a:lnTo>
                      <a:pt x="0" y="481234"/>
                    </a:lnTo>
                    <a:close/>
                  </a:path>
                </a:pathLst>
              </a:custGeom>
              <a:solidFill>
                <a:srgbClr val="1F367F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47625"/>
                <a:ext cx="1693383" cy="52885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45"/>
                  </a:lnSpc>
                </a:pPr>
              </a:p>
            </p:txBody>
          </p:sp>
        </p:grpSp>
      </p:grpSp>
      <p:grpSp>
        <p:nvGrpSpPr>
          <p:cNvPr id="23" name="Group 23"/>
          <p:cNvGrpSpPr/>
          <p:nvPr/>
        </p:nvGrpSpPr>
        <p:grpSpPr>
          <a:xfrm rot="0">
            <a:off x="10829736" y="6855397"/>
            <a:ext cx="6581964" cy="1979586"/>
            <a:chOff x="0" y="0"/>
            <a:chExt cx="8775953" cy="2639448"/>
          </a:xfrm>
        </p:grpSpPr>
        <p:grpSp>
          <p:nvGrpSpPr>
            <p:cNvPr id="24" name="Group 24"/>
            <p:cNvGrpSpPr/>
            <p:nvPr/>
          </p:nvGrpSpPr>
          <p:grpSpPr>
            <a:xfrm rot="0">
              <a:off x="0" y="0"/>
              <a:ext cx="8572753" cy="2436248"/>
              <a:chOff x="0" y="0"/>
              <a:chExt cx="1693383" cy="481234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1693383" cy="481234"/>
              </a:xfrm>
              <a:custGeom>
                <a:avLst/>
                <a:gdLst/>
                <a:ahLst/>
                <a:cxnLst/>
                <a:rect l="l" t="t" r="r" b="b"/>
                <a:pathLst>
                  <a:path w="1693383" h="481234">
                    <a:moveTo>
                      <a:pt x="0" y="0"/>
                    </a:moveTo>
                    <a:lnTo>
                      <a:pt x="1693383" y="0"/>
                    </a:lnTo>
                    <a:lnTo>
                      <a:pt x="1693383" y="481234"/>
                    </a:lnTo>
                    <a:lnTo>
                      <a:pt x="0" y="481234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47625"/>
                <a:ext cx="1693383" cy="52885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45"/>
                  </a:lnSpc>
                </a:pPr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 rot="0">
              <a:off x="203200" y="203200"/>
              <a:ext cx="8572753" cy="2436248"/>
              <a:chOff x="0" y="0"/>
              <a:chExt cx="1693383" cy="481234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1693383" cy="481234"/>
              </a:xfrm>
              <a:custGeom>
                <a:avLst/>
                <a:gdLst/>
                <a:ahLst/>
                <a:cxnLst/>
                <a:rect l="l" t="t" r="r" b="b"/>
                <a:pathLst>
                  <a:path w="1693383" h="481234">
                    <a:moveTo>
                      <a:pt x="0" y="0"/>
                    </a:moveTo>
                    <a:lnTo>
                      <a:pt x="1693383" y="0"/>
                    </a:lnTo>
                    <a:lnTo>
                      <a:pt x="1693383" y="481234"/>
                    </a:lnTo>
                    <a:lnTo>
                      <a:pt x="0" y="481234"/>
                    </a:lnTo>
                    <a:close/>
                  </a:path>
                </a:pathLst>
              </a:custGeom>
              <a:solidFill>
                <a:srgbClr val="1F367F"/>
              </a:solidFill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0" y="-47625"/>
                <a:ext cx="1693383" cy="52885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45"/>
                  </a:lnSpc>
                </a:pPr>
              </a:p>
            </p:txBody>
          </p:sp>
        </p:grpSp>
      </p:grpSp>
      <p:sp>
        <p:nvSpPr>
          <p:cNvPr id="30" name="Freeform 30"/>
          <p:cNvSpPr/>
          <p:nvPr/>
        </p:nvSpPr>
        <p:spPr>
          <a:xfrm>
            <a:off x="11259728" y="2812767"/>
            <a:ext cx="1119809" cy="1119809"/>
          </a:xfrm>
          <a:custGeom>
            <a:avLst/>
            <a:gdLst/>
            <a:ahLst/>
            <a:cxnLst/>
            <a:rect l="l" t="t" r="r" b="b"/>
            <a:pathLst>
              <a:path w="1119809" h="1119809">
                <a:moveTo>
                  <a:pt x="0" y="0"/>
                </a:moveTo>
                <a:lnTo>
                  <a:pt x="1119810" y="0"/>
                </a:lnTo>
                <a:lnTo>
                  <a:pt x="1119810" y="1119809"/>
                </a:lnTo>
                <a:lnTo>
                  <a:pt x="0" y="11198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11259728" y="5106176"/>
            <a:ext cx="1119809" cy="1119809"/>
          </a:xfrm>
          <a:custGeom>
            <a:avLst/>
            <a:gdLst/>
            <a:ahLst/>
            <a:cxnLst/>
            <a:rect l="l" t="t" r="r" b="b"/>
            <a:pathLst>
              <a:path w="1119809" h="1119809">
                <a:moveTo>
                  <a:pt x="0" y="0"/>
                </a:moveTo>
                <a:lnTo>
                  <a:pt x="1119810" y="0"/>
                </a:lnTo>
                <a:lnTo>
                  <a:pt x="1119810" y="1119809"/>
                </a:lnTo>
                <a:lnTo>
                  <a:pt x="0" y="11198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11259728" y="7399586"/>
            <a:ext cx="1119809" cy="1119809"/>
          </a:xfrm>
          <a:custGeom>
            <a:avLst/>
            <a:gdLst/>
            <a:ahLst/>
            <a:cxnLst/>
            <a:rect l="l" t="t" r="r" b="b"/>
            <a:pathLst>
              <a:path w="1119809" h="1119809">
                <a:moveTo>
                  <a:pt x="0" y="0"/>
                </a:moveTo>
                <a:lnTo>
                  <a:pt x="1119810" y="0"/>
                </a:lnTo>
                <a:lnTo>
                  <a:pt x="1119810" y="1119809"/>
                </a:lnTo>
                <a:lnTo>
                  <a:pt x="0" y="11198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1038225" y="3739515"/>
            <a:ext cx="8680450" cy="535749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just">
              <a:lnSpc>
                <a:spcPts val="4695"/>
              </a:lnSpc>
            </a:pPr>
            <a:r>
              <a:rPr lang="en-US" altLang="zh-CN" sz="2540">
                <a:solidFill>
                  <a:srgbClr val="1F367F"/>
                </a:solidFill>
                <a:latin typeface="思源黑体 1" panose="020B0500000000000000" charset="-122"/>
              </a:rPr>
              <a:t>         </a:t>
            </a:r>
            <a:r>
              <a:rPr lang="zh-CN" altLang="en-US" sz="2540">
                <a:solidFill>
                  <a:srgbClr val="1F367F"/>
                </a:solidFill>
                <a:latin typeface="思源黑体 1" panose="020B0500000000000000" charset="-122"/>
              </a:rPr>
              <a:t>首先，我们希望能够找出不同特征对于客户是否会流失的重要程度排序，并且获得其中相关性较高的特征，进行初步</a:t>
            </a:r>
            <a:r>
              <a:rPr lang="zh-CN" altLang="en-US" sz="2540">
                <a:solidFill>
                  <a:srgbClr val="1F367F"/>
                </a:solidFill>
                <a:latin typeface="思源黑体 1" panose="020B0500000000000000" charset="-122"/>
              </a:rPr>
              <a:t>分析。</a:t>
            </a:r>
            <a:endParaRPr lang="zh-CN" altLang="en-US" sz="2540">
              <a:solidFill>
                <a:srgbClr val="1F367F"/>
              </a:solidFill>
              <a:latin typeface="思源黑体 1" panose="020B0500000000000000" charset="-122"/>
            </a:endParaRPr>
          </a:p>
          <a:p>
            <a:pPr algn="just">
              <a:lnSpc>
                <a:spcPts val="4695"/>
              </a:lnSpc>
            </a:pPr>
            <a:r>
              <a:rPr lang="en-US" altLang="zh-CN" sz="2540">
                <a:solidFill>
                  <a:srgbClr val="1F367F"/>
                </a:solidFill>
                <a:latin typeface="思源黑体 1" panose="020B0500000000000000" charset="-122"/>
              </a:rPr>
              <a:t>         </a:t>
            </a:r>
            <a:r>
              <a:rPr lang="zh-CN" altLang="en-US" sz="2540">
                <a:solidFill>
                  <a:srgbClr val="1F367F"/>
                </a:solidFill>
                <a:latin typeface="思源黑体 1" panose="020B0500000000000000" charset="-122"/>
              </a:rPr>
              <a:t>然后，我们希望能够采用不同算法对该数据集做分类预测。目前我们计划采用的模型有：逻辑回归、</a:t>
            </a:r>
            <a:r>
              <a:rPr lang="en-US" altLang="zh-CN" sz="2540">
                <a:solidFill>
                  <a:srgbClr val="1F367F"/>
                </a:solidFill>
                <a:latin typeface="思源黑体 1" panose="020B0500000000000000" charset="-122"/>
              </a:rPr>
              <a:t>KNN</a:t>
            </a:r>
            <a:r>
              <a:rPr lang="zh-CN" altLang="en-US" sz="2540">
                <a:solidFill>
                  <a:srgbClr val="1F367F"/>
                </a:solidFill>
                <a:latin typeface="思源黑体 1" panose="020B0500000000000000" charset="-122"/>
              </a:rPr>
              <a:t>、决策树、随机森林、</a:t>
            </a:r>
            <a:r>
              <a:rPr lang="en-US" altLang="zh-CN" sz="2540">
                <a:solidFill>
                  <a:srgbClr val="1F367F"/>
                </a:solidFill>
                <a:latin typeface="思源黑体 1" panose="020B0500000000000000" charset="-122"/>
              </a:rPr>
              <a:t>SVM</a:t>
            </a:r>
            <a:r>
              <a:rPr lang="zh-CN" altLang="en-US" sz="2540">
                <a:solidFill>
                  <a:srgbClr val="1F367F"/>
                </a:solidFill>
                <a:latin typeface="思源黑体 1" panose="020B0500000000000000" charset="-122"/>
              </a:rPr>
              <a:t>和神经网络。</a:t>
            </a:r>
            <a:endParaRPr lang="zh-CN" altLang="en-US" sz="2540">
              <a:solidFill>
                <a:srgbClr val="1F367F"/>
              </a:solidFill>
              <a:latin typeface="思源黑体 1" panose="020B0500000000000000" charset="-122"/>
            </a:endParaRPr>
          </a:p>
          <a:p>
            <a:pPr algn="just">
              <a:lnSpc>
                <a:spcPts val="4695"/>
              </a:lnSpc>
            </a:pPr>
            <a:r>
              <a:rPr lang="en-US" altLang="zh-CN" sz="2540">
                <a:solidFill>
                  <a:srgbClr val="1F367F"/>
                </a:solidFill>
                <a:latin typeface="思源黑体 1" panose="020B0500000000000000" charset="-122"/>
              </a:rPr>
              <a:t>         </a:t>
            </a:r>
            <a:r>
              <a:rPr lang="zh-CN" altLang="en-US" sz="2540">
                <a:solidFill>
                  <a:srgbClr val="1F367F"/>
                </a:solidFill>
                <a:latin typeface="思源黑体 1" panose="020B0500000000000000" charset="-122"/>
              </a:rPr>
              <a:t>最后，我们将对不同模型应用于该数据集的预测性能做比较，并挑选找到预测准确率最高的</a:t>
            </a:r>
            <a:r>
              <a:rPr lang="zh-CN" altLang="en-US" sz="2540">
                <a:solidFill>
                  <a:srgbClr val="1F367F"/>
                </a:solidFill>
                <a:latin typeface="思源黑体 1" panose="020B0500000000000000" charset="-122"/>
              </a:rPr>
              <a:t>模型。</a:t>
            </a:r>
            <a:endParaRPr lang="zh-CN" altLang="en-US" sz="2540">
              <a:solidFill>
                <a:srgbClr val="1F367F"/>
              </a:solidFill>
              <a:latin typeface="思源黑体 1" panose="020B0500000000000000" charset="-122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2623302" y="2794821"/>
            <a:ext cx="4382084" cy="118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5"/>
              </a:lnSpc>
            </a:pPr>
            <a:r>
              <a:rPr lang="zh-CN" altLang="en-US" sz="2500">
                <a:solidFill>
                  <a:srgbClr val="FFFFFF"/>
                </a:solidFill>
                <a:ea typeface="思源黑体 1" panose="020B0500000000000000" charset="-122"/>
              </a:rPr>
              <a:t>挖掘每个特征的重要</a:t>
            </a:r>
            <a:r>
              <a:rPr lang="zh-CN" altLang="en-US" sz="2500">
                <a:solidFill>
                  <a:srgbClr val="FFFFFF"/>
                </a:solidFill>
                <a:ea typeface="思源黑体 1" panose="020B0500000000000000" charset="-122"/>
              </a:rPr>
              <a:t>程度</a:t>
            </a:r>
            <a:endParaRPr lang="zh-CN" altLang="en-US" sz="2500">
              <a:solidFill>
                <a:srgbClr val="FFFFFF"/>
              </a:solidFill>
              <a:ea typeface="思源黑体 1" panose="020B0500000000000000" charset="-122"/>
            </a:endParaRPr>
          </a:p>
          <a:p>
            <a:pPr algn="just">
              <a:lnSpc>
                <a:spcPts val="4625"/>
              </a:lnSpc>
            </a:pPr>
            <a:r>
              <a:rPr lang="zh-CN" altLang="en-US" sz="2500">
                <a:solidFill>
                  <a:srgbClr val="FFFFFF"/>
                </a:solidFill>
                <a:ea typeface="思源黑体 1" panose="020B0500000000000000" charset="-122"/>
              </a:rPr>
              <a:t>并找到相关性最高的</a:t>
            </a:r>
            <a:r>
              <a:rPr lang="zh-CN" altLang="en-US" sz="2500">
                <a:solidFill>
                  <a:srgbClr val="FFFFFF"/>
                </a:solidFill>
                <a:ea typeface="思源黑体 1" panose="020B0500000000000000" charset="-122"/>
              </a:rPr>
              <a:t>特征</a:t>
            </a:r>
            <a:endParaRPr lang="zh-CN" altLang="en-US" sz="2500">
              <a:solidFill>
                <a:srgbClr val="FFFFFF"/>
              </a:solidFill>
              <a:ea typeface="思源黑体 1" panose="020B0500000000000000" charset="-122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12623302" y="5316831"/>
            <a:ext cx="4382084" cy="593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5"/>
              </a:lnSpc>
            </a:pPr>
            <a:r>
              <a:rPr lang="zh-CN" altLang="en-US" sz="2500">
                <a:solidFill>
                  <a:srgbClr val="FFFFFF"/>
                </a:solidFill>
                <a:ea typeface="思源黑体 1" panose="020B0500000000000000" charset="-122"/>
              </a:rPr>
              <a:t>采用不同算法做分类</a:t>
            </a:r>
            <a:r>
              <a:rPr lang="zh-CN" altLang="en-US" sz="2500">
                <a:solidFill>
                  <a:srgbClr val="FFFFFF"/>
                </a:solidFill>
                <a:ea typeface="思源黑体 1" panose="020B0500000000000000" charset="-122"/>
              </a:rPr>
              <a:t>预测</a:t>
            </a:r>
            <a:endParaRPr lang="zh-CN" altLang="en-US" sz="2500">
              <a:solidFill>
                <a:srgbClr val="FFFFFF"/>
              </a:solidFill>
              <a:ea typeface="思源黑体 1" panose="020B0500000000000000" charset="-122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2623302" y="7305440"/>
            <a:ext cx="4382084" cy="1186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25"/>
              </a:lnSpc>
            </a:pPr>
            <a:r>
              <a:rPr lang="zh-CN" altLang="en-US" sz="2500">
                <a:solidFill>
                  <a:srgbClr val="FFFFFF"/>
                </a:solidFill>
                <a:ea typeface="思源黑体 1" panose="020B0500000000000000" charset="-122"/>
              </a:rPr>
              <a:t>对不同模型的性能做比较</a:t>
            </a:r>
            <a:endParaRPr lang="zh-CN" altLang="en-US" sz="2500">
              <a:solidFill>
                <a:srgbClr val="FFFFFF"/>
              </a:solidFill>
              <a:ea typeface="思源黑体 1" panose="020B0500000000000000" charset="-122"/>
            </a:endParaRPr>
          </a:p>
          <a:p>
            <a:pPr algn="just">
              <a:lnSpc>
                <a:spcPts val="4625"/>
              </a:lnSpc>
            </a:pPr>
            <a:r>
              <a:rPr lang="zh-CN" altLang="en-US" sz="2500">
                <a:solidFill>
                  <a:srgbClr val="FFFFFF"/>
                </a:solidFill>
                <a:ea typeface="思源黑体 1" panose="020B0500000000000000" charset="-122"/>
              </a:rPr>
              <a:t>并挑选找到最好的</a:t>
            </a:r>
            <a:r>
              <a:rPr lang="zh-CN" altLang="en-US" sz="2500">
                <a:solidFill>
                  <a:srgbClr val="FFFFFF"/>
                </a:solidFill>
                <a:ea typeface="思源黑体 1" panose="020B0500000000000000" charset="-122"/>
              </a:rPr>
              <a:t>模型</a:t>
            </a:r>
            <a:endParaRPr lang="zh-CN" altLang="en-US" sz="2500">
              <a:solidFill>
                <a:srgbClr val="FFFFFF"/>
              </a:solidFill>
              <a:ea typeface="思源黑体 1" panose="020B0500000000000000" charset="-122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028700" y="2528624"/>
            <a:ext cx="3878696" cy="699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0"/>
              </a:lnSpc>
            </a:pPr>
            <a:r>
              <a:rPr lang="zh-CN" altLang="en-US" sz="3900">
                <a:solidFill>
                  <a:srgbClr val="1F367F"/>
                </a:solidFill>
                <a:ea typeface="思源黑体-粗体 Bold" panose="020B0800000000000000" charset="-122"/>
              </a:rPr>
              <a:t>预期</a:t>
            </a:r>
            <a:r>
              <a:rPr lang="zh-CN" altLang="en-US" sz="3900">
                <a:solidFill>
                  <a:srgbClr val="1F367F"/>
                </a:solidFill>
                <a:ea typeface="思源黑体-粗体 Bold" panose="020B0800000000000000" charset="-122"/>
              </a:rPr>
              <a:t>目标</a:t>
            </a:r>
            <a:endParaRPr lang="zh-CN" altLang="en-US" sz="3900">
              <a:solidFill>
                <a:srgbClr val="1F367F"/>
              </a:solidFill>
              <a:ea typeface="思源黑体-粗体 Bold" panose="020B08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72" y="-10954"/>
            <a:ext cx="18284928" cy="10297954"/>
          </a:xfrm>
          <a:custGeom>
            <a:avLst/>
            <a:gdLst/>
            <a:ahLst/>
            <a:cxnLst/>
            <a:rect l="l" t="t" r="r" b="b"/>
            <a:pathLst>
              <a:path w="18284928" h="10297954">
                <a:moveTo>
                  <a:pt x="0" y="0"/>
                </a:moveTo>
                <a:lnTo>
                  <a:pt x="18284928" y="0"/>
                </a:lnTo>
                <a:lnTo>
                  <a:pt x="18284928" y="10297954"/>
                </a:lnTo>
                <a:lnTo>
                  <a:pt x="0" y="1029795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44999"/>
            </a:blip>
            <a:stretch>
              <a:fillRect l="-43602" t="-5951" r="-43602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3072" y="2305155"/>
            <a:ext cx="18284928" cy="4309045"/>
            <a:chOff x="0" y="0"/>
            <a:chExt cx="4815783" cy="11348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5784" cy="1134893"/>
            </a:xfrm>
            <a:custGeom>
              <a:avLst/>
              <a:gdLst/>
              <a:ahLst/>
              <a:cxnLst/>
              <a:rect l="l" t="t" r="r" b="b"/>
              <a:pathLst>
                <a:path w="4815784" h="1134893">
                  <a:moveTo>
                    <a:pt x="0" y="0"/>
                  </a:moveTo>
                  <a:lnTo>
                    <a:pt x="4815784" y="0"/>
                  </a:lnTo>
                  <a:lnTo>
                    <a:pt x="4815784" y="1134893"/>
                  </a:lnTo>
                  <a:lnTo>
                    <a:pt x="0" y="1134893"/>
                  </a:ln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15783" cy="11825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45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7972320" y="1028700"/>
            <a:ext cx="2343360" cy="234336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F367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60"/>
                </a:lnSpc>
              </a:p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7849888" y="1195155"/>
            <a:ext cx="2591296" cy="1781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60"/>
              </a:lnSpc>
            </a:pPr>
            <a:r>
              <a:rPr lang="en-US" sz="10470">
                <a:solidFill>
                  <a:srgbClr val="FFFFFF"/>
                </a:solidFill>
                <a:latin typeface="思源黑体-超粗体" panose="020B0A00000000000000" charset="-122"/>
              </a:rPr>
              <a:t>02</a:t>
            </a:r>
            <a:endParaRPr lang="en-US" sz="10470">
              <a:solidFill>
                <a:srgbClr val="FFFFFF"/>
              </a:solidFill>
              <a:latin typeface="思源黑体-超粗体" panose="020B0A00000000000000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383089" y="3446732"/>
            <a:ext cx="11521821" cy="1961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00"/>
              </a:lnSpc>
            </a:pPr>
            <a:r>
              <a:rPr lang="zh-CN" altLang="en-US" sz="10930" spc="983">
                <a:solidFill>
                  <a:srgbClr val="FFFFFF"/>
                </a:solidFill>
                <a:ea typeface="思源黑体-超粗体" panose="020B0A00000000000000" charset="-122"/>
              </a:rPr>
              <a:t>数据</a:t>
            </a:r>
            <a:r>
              <a:rPr lang="zh-CN" altLang="en-US" sz="10930" spc="983">
                <a:solidFill>
                  <a:srgbClr val="FFFFFF"/>
                </a:solidFill>
                <a:ea typeface="思源黑体-超粗体" panose="020B0A00000000000000" charset="-122"/>
              </a:rPr>
              <a:t>预处理</a:t>
            </a:r>
            <a:endParaRPr lang="zh-CN" altLang="en-US" sz="10930" spc="983">
              <a:solidFill>
                <a:srgbClr val="FFFFFF"/>
              </a:solidFill>
              <a:ea typeface="思源黑体-超粗体" panose="020B0A00000000000000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952194" y="5479463"/>
            <a:ext cx="8383613" cy="354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5"/>
              </a:lnSpc>
            </a:pPr>
            <a:r>
              <a:rPr lang="en-US" sz="1975" spc="294">
                <a:solidFill>
                  <a:srgbClr val="FFFFFF"/>
                </a:solidFill>
                <a:latin typeface="思源黑体 1" panose="020B0500000000000000" charset="-122"/>
              </a:rPr>
              <a:t>DATA PREPROCESSING</a:t>
            </a:r>
            <a:endParaRPr lang="en-US" sz="1975" spc="294">
              <a:solidFill>
                <a:srgbClr val="FFFFFF"/>
              </a:solidFill>
              <a:latin typeface="思源黑体 1" panose="020B05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297" y="-114300"/>
            <a:ext cx="18284928" cy="10297954"/>
          </a:xfrm>
          <a:custGeom>
            <a:avLst/>
            <a:gdLst/>
            <a:ahLst/>
            <a:cxnLst/>
            <a:rect l="l" t="t" r="r" b="b"/>
            <a:pathLst>
              <a:path w="18284928" h="10297954">
                <a:moveTo>
                  <a:pt x="0" y="0"/>
                </a:moveTo>
                <a:lnTo>
                  <a:pt x="18284928" y="0"/>
                </a:lnTo>
                <a:lnTo>
                  <a:pt x="18284928" y="10297954"/>
                </a:lnTo>
                <a:lnTo>
                  <a:pt x="0" y="1029795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44999"/>
            </a:blip>
            <a:stretch>
              <a:fillRect l="-43602" t="-5951" r="-43602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028700" y="1028700"/>
            <a:ext cx="625593" cy="625593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60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3072" y="9300774"/>
            <a:ext cx="18284928" cy="997180"/>
            <a:chOff x="0" y="0"/>
            <a:chExt cx="4815783" cy="26263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15784" cy="262632"/>
            </a:xfrm>
            <a:custGeom>
              <a:avLst/>
              <a:gdLst/>
              <a:ahLst/>
              <a:cxnLst/>
              <a:rect l="l" t="t" r="r" b="b"/>
              <a:pathLst>
                <a:path w="4815784" h="262632">
                  <a:moveTo>
                    <a:pt x="0" y="0"/>
                  </a:moveTo>
                  <a:lnTo>
                    <a:pt x="4815784" y="0"/>
                  </a:lnTo>
                  <a:lnTo>
                    <a:pt x="4815784" y="262632"/>
                  </a:lnTo>
                  <a:lnTo>
                    <a:pt x="0" y="262632"/>
                  </a:ln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4815783" cy="3102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45"/>
                </a:lnSpc>
              </a:p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120641" y="1071574"/>
            <a:ext cx="690826" cy="469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5"/>
              </a:lnSpc>
            </a:pPr>
            <a:r>
              <a:rPr lang="en-US" sz="2790">
                <a:solidFill>
                  <a:srgbClr val="FFFFFF"/>
                </a:solidFill>
                <a:latin typeface="思源黑体-超粗体" panose="020B0A00000000000000" charset="-122"/>
              </a:rPr>
              <a:t>02</a:t>
            </a:r>
            <a:endParaRPr lang="en-US" sz="2790">
              <a:solidFill>
                <a:srgbClr val="FFFFFF"/>
              </a:solidFill>
              <a:latin typeface="思源黑体-超粗体" panose="020B0A00000000000000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811655" y="1013460"/>
            <a:ext cx="7433945" cy="448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500">
                <a:solidFill>
                  <a:srgbClr val="000000"/>
                </a:solidFill>
                <a:ea typeface="思源黑体-超粗体" panose="020B0A00000000000000" charset="-122"/>
              </a:rPr>
              <a:t>数据预处理</a:t>
            </a:r>
            <a:r>
              <a:rPr lang="en-US" sz="2500">
                <a:solidFill>
                  <a:srgbClr val="000000"/>
                </a:solidFill>
                <a:ea typeface="思源黑体-超粗体" panose="020B0A00000000000000" charset="-122"/>
              </a:rPr>
              <a:t>——</a:t>
            </a:r>
            <a:r>
              <a:rPr lang="zh-CN" altLang="en-US" sz="2500">
                <a:solidFill>
                  <a:srgbClr val="000000"/>
                </a:solidFill>
                <a:ea typeface="思源黑体-超粗体" panose="020B0A00000000000000" charset="-122"/>
                <a:sym typeface="+mn-ea"/>
              </a:rPr>
              <a:t>缺失值处理和去除无效特征</a:t>
            </a:r>
            <a:endParaRPr lang="en-US" sz="2500">
              <a:solidFill>
                <a:srgbClr val="000000"/>
              </a:solidFill>
              <a:ea typeface="思源黑体-超粗体" panose="020B0A00000000000000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811467" y="1506077"/>
            <a:ext cx="3378675" cy="213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65"/>
              </a:lnSpc>
            </a:pPr>
            <a:r>
              <a:rPr lang="en-US" sz="1190">
                <a:solidFill>
                  <a:srgbClr val="000000"/>
                </a:solidFill>
                <a:latin typeface="思源黑体 1" panose="020B0500000000000000" charset="-122"/>
              </a:rPr>
              <a:t>DATA PREPROCESSING</a:t>
            </a:r>
            <a:endParaRPr lang="en-US" sz="1190">
              <a:solidFill>
                <a:srgbClr val="000000"/>
              </a:solidFill>
              <a:latin typeface="思源黑体 1" panose="020B0500000000000000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151890" y="3009900"/>
            <a:ext cx="4657090" cy="532828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just">
              <a:lnSpc>
                <a:spcPts val="4695"/>
              </a:lnSpc>
            </a:pPr>
            <a:r>
              <a:rPr lang="en-US" sz="2400">
                <a:solidFill>
                  <a:srgbClr val="1F367F"/>
                </a:solidFill>
                <a:latin typeface="思源黑体 1" panose="020B0500000000000000" charset="-122"/>
              </a:rPr>
              <a:t>        </a:t>
            </a:r>
            <a:r>
              <a:rPr lang="zh-CN" altLang="en-US" sz="2400">
                <a:solidFill>
                  <a:srgbClr val="1F367F"/>
                </a:solidFill>
                <a:latin typeface="思源黑体 1" panose="020B0500000000000000" charset="-122"/>
              </a:rPr>
              <a:t>首先调用</a:t>
            </a:r>
            <a:r>
              <a:rPr lang="en-US" altLang="zh-CN" sz="2400">
                <a:solidFill>
                  <a:srgbClr val="1F367F"/>
                </a:solidFill>
                <a:latin typeface="思源黑体 1" panose="020B0500000000000000" charset="-122"/>
              </a:rPr>
              <a:t>python</a:t>
            </a:r>
            <a:r>
              <a:rPr lang="zh-CN" altLang="en-US" sz="2400">
                <a:solidFill>
                  <a:srgbClr val="1F367F"/>
                </a:solidFill>
                <a:latin typeface="思源黑体 1" panose="020B0500000000000000" charset="-122"/>
              </a:rPr>
              <a:t>中的</a:t>
            </a:r>
            <a:r>
              <a:rPr lang="en-US" altLang="zh-CN" sz="2400">
                <a:solidFill>
                  <a:srgbClr val="1F367F"/>
                </a:solidFill>
                <a:latin typeface="思源黑体 1" panose="020B0500000000000000" charset="-122"/>
              </a:rPr>
              <a:t>info()</a:t>
            </a:r>
            <a:r>
              <a:rPr lang="zh-CN" altLang="en-US" sz="2400">
                <a:solidFill>
                  <a:srgbClr val="1F367F"/>
                </a:solidFill>
                <a:latin typeface="思源黑体 1" panose="020B0500000000000000" charset="-122"/>
              </a:rPr>
              <a:t>函数对导入的数据集</a:t>
            </a:r>
            <a:r>
              <a:rPr lang="en-US" altLang="zh-CN" sz="2400">
                <a:solidFill>
                  <a:srgbClr val="1F367F"/>
                </a:solidFill>
                <a:latin typeface="思源黑体 1" panose="020B0500000000000000" charset="-122"/>
              </a:rPr>
              <a:t>data</a:t>
            </a:r>
            <a:r>
              <a:rPr lang="zh-CN" altLang="en-US" sz="2400">
                <a:solidFill>
                  <a:srgbClr val="1F367F"/>
                </a:solidFill>
                <a:latin typeface="思源黑体 1" panose="020B0500000000000000" charset="-122"/>
              </a:rPr>
              <a:t>做缺失值查询，结果如右图</a:t>
            </a:r>
            <a:r>
              <a:rPr lang="zh-CN" altLang="en-US" sz="2400">
                <a:solidFill>
                  <a:srgbClr val="1F367F"/>
                </a:solidFill>
                <a:latin typeface="思源黑体 1" panose="020B0500000000000000" charset="-122"/>
              </a:rPr>
              <a:t>所示。</a:t>
            </a:r>
            <a:endParaRPr lang="zh-CN" altLang="en-US" sz="2400">
              <a:solidFill>
                <a:srgbClr val="1F367F"/>
              </a:solidFill>
              <a:latin typeface="思源黑体 1" panose="020B0500000000000000" charset="-122"/>
            </a:endParaRPr>
          </a:p>
          <a:p>
            <a:pPr algn="just">
              <a:lnSpc>
                <a:spcPts val="4695"/>
              </a:lnSpc>
            </a:pPr>
            <a:r>
              <a:rPr lang="en-US" altLang="zh-CN" sz="2400">
                <a:solidFill>
                  <a:srgbClr val="1F367F"/>
                </a:solidFill>
                <a:latin typeface="思源黑体 1" panose="020B0500000000000000" charset="-122"/>
              </a:rPr>
              <a:t>         </a:t>
            </a:r>
            <a:r>
              <a:rPr lang="zh-CN" altLang="en-US" sz="2400">
                <a:solidFill>
                  <a:srgbClr val="1F367F"/>
                </a:solidFill>
                <a:latin typeface="思源黑体 1" panose="020B0500000000000000" charset="-122"/>
              </a:rPr>
              <a:t>可以看到，除了用户流失与否、性别、受教育程度、婚姻状况、收入情况、信用卡类型的数据为</a:t>
            </a:r>
            <a:r>
              <a:rPr lang="en-US" altLang="zh-CN" sz="2400">
                <a:solidFill>
                  <a:srgbClr val="1F367F"/>
                </a:solidFill>
                <a:latin typeface="思源黑体 1" panose="020B0500000000000000" charset="-122"/>
              </a:rPr>
              <a:t>object</a:t>
            </a:r>
            <a:r>
              <a:rPr lang="zh-CN" altLang="en-US" sz="2400">
                <a:solidFill>
                  <a:srgbClr val="1F367F"/>
                </a:solidFill>
                <a:latin typeface="思源黑体 1" panose="020B0500000000000000" charset="-122"/>
              </a:rPr>
              <a:t>以外，其它</a:t>
            </a:r>
            <a:r>
              <a:rPr lang="zh-CN" altLang="en-US" sz="2400">
                <a:solidFill>
                  <a:srgbClr val="1F367F"/>
                </a:solidFill>
                <a:latin typeface="思源黑体 1" panose="020B0500000000000000" charset="-122"/>
              </a:rPr>
              <a:t>数据都为整数或</a:t>
            </a:r>
            <a:r>
              <a:rPr lang="zh-CN" altLang="en-US" sz="2400">
                <a:solidFill>
                  <a:srgbClr val="1F367F"/>
                </a:solidFill>
                <a:latin typeface="思源黑体 1" panose="020B0500000000000000" charset="-122"/>
              </a:rPr>
              <a:t>浮点数。</a:t>
            </a:r>
            <a:endParaRPr lang="zh-CN" altLang="en-US" sz="2400">
              <a:solidFill>
                <a:srgbClr val="1F367F"/>
              </a:solidFill>
              <a:latin typeface="思源黑体 1" panose="020B0500000000000000" charset="-122"/>
            </a:endParaRPr>
          </a:p>
          <a:p>
            <a:pPr algn="just">
              <a:lnSpc>
                <a:spcPts val="4695"/>
              </a:lnSpc>
            </a:pPr>
            <a:r>
              <a:rPr lang="en-US" altLang="zh-CN" sz="2400">
                <a:solidFill>
                  <a:srgbClr val="1F367F"/>
                </a:solidFill>
                <a:latin typeface="思源黑体 1" panose="020B0500000000000000" charset="-122"/>
              </a:rPr>
              <a:t>         </a:t>
            </a:r>
            <a:r>
              <a:rPr lang="zh-CN" altLang="en-US" sz="2400">
                <a:solidFill>
                  <a:srgbClr val="1F367F"/>
                </a:solidFill>
                <a:latin typeface="思源黑体 1" panose="020B0500000000000000" charset="-122"/>
              </a:rPr>
              <a:t>且该数据集没有任何</a:t>
            </a:r>
            <a:r>
              <a:rPr lang="zh-CN" altLang="en-US" sz="2400">
                <a:solidFill>
                  <a:srgbClr val="1F367F"/>
                </a:solidFill>
                <a:latin typeface="思源黑体 1" panose="020B0500000000000000" charset="-122"/>
              </a:rPr>
              <a:t>缺失值。</a:t>
            </a:r>
            <a:endParaRPr lang="zh-CN" altLang="en-US" sz="2400">
              <a:solidFill>
                <a:srgbClr val="1F367F"/>
              </a:solidFill>
              <a:latin typeface="思源黑体 1" panose="020B0500000000000000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1098530" y="3238500"/>
            <a:ext cx="6216015" cy="509968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just">
              <a:lnSpc>
                <a:spcPts val="4695"/>
              </a:lnSpc>
            </a:pPr>
            <a:r>
              <a:rPr lang="en-US" altLang="zh-CN" sz="2400">
                <a:solidFill>
                  <a:srgbClr val="1F367F"/>
                </a:solidFill>
                <a:latin typeface="思源黑体 1" panose="020B0500000000000000" charset="-122"/>
              </a:rPr>
              <a:t>         </a:t>
            </a:r>
            <a:r>
              <a:rPr lang="zh-CN" altLang="en-US" sz="2400">
                <a:solidFill>
                  <a:srgbClr val="1F367F"/>
                </a:solidFill>
                <a:latin typeface="思源黑体 1" panose="020B0500000000000000" charset="-122"/>
              </a:rPr>
              <a:t>经分析，在所有的特征中：</a:t>
            </a:r>
            <a:r>
              <a:rPr lang="en-US" altLang="zh-CN" sz="2400">
                <a:solidFill>
                  <a:srgbClr val="1F367F"/>
                </a:solidFill>
                <a:latin typeface="思源黑体 1" panose="020B0500000000000000" charset="-122"/>
              </a:rPr>
              <a:t>“CLIENTNUM”</a:t>
            </a:r>
            <a:r>
              <a:rPr lang="zh-CN" altLang="en-US" sz="2400">
                <a:solidFill>
                  <a:srgbClr val="1F367F"/>
                </a:solidFill>
                <a:latin typeface="思源黑体 1" panose="020B0500000000000000" charset="-122"/>
              </a:rPr>
              <a:t>（客户编号）、以及最后两列朴素贝叶斯（即通过朴素贝叶斯分析客户是否会按照某些特定特征流失）是无效的特征，因此可以</a:t>
            </a:r>
            <a:r>
              <a:rPr lang="zh-CN" altLang="en-US" sz="2400">
                <a:solidFill>
                  <a:srgbClr val="1F367F"/>
                </a:solidFill>
                <a:latin typeface="思源黑体 1" panose="020B0500000000000000" charset="-122"/>
              </a:rPr>
              <a:t>去掉。</a:t>
            </a:r>
            <a:endParaRPr lang="zh-CN" altLang="en-US" sz="2400">
              <a:solidFill>
                <a:srgbClr val="1F367F"/>
              </a:solidFill>
              <a:latin typeface="思源黑体 1" panose="020B0500000000000000" charset="-122"/>
            </a:endParaRPr>
          </a:p>
          <a:p>
            <a:pPr algn="just">
              <a:lnSpc>
                <a:spcPts val="4695"/>
              </a:lnSpc>
            </a:pPr>
            <a:r>
              <a:rPr lang="en-US" altLang="zh-CN" sz="2400">
                <a:solidFill>
                  <a:srgbClr val="1F367F"/>
                </a:solidFill>
                <a:latin typeface="思源黑体 1" panose="020B0500000000000000" charset="-122"/>
              </a:rPr>
              <a:t>         </a:t>
            </a:r>
            <a:r>
              <a:rPr lang="zh-CN" altLang="en-US" sz="2400">
                <a:solidFill>
                  <a:srgbClr val="1F367F"/>
                </a:solidFill>
                <a:latin typeface="思源黑体 1" panose="020B0500000000000000" charset="-122"/>
              </a:rPr>
              <a:t>去除后，这一数据集变为</a:t>
            </a:r>
            <a:r>
              <a:rPr lang="en-US" altLang="zh-CN" sz="2400">
                <a:solidFill>
                  <a:srgbClr val="1F367F"/>
                </a:solidFill>
                <a:latin typeface="思源黑体 1" panose="020B0500000000000000" charset="-122"/>
              </a:rPr>
              <a:t>10127</a:t>
            </a:r>
            <a:r>
              <a:rPr lang="zh-CN" altLang="en-US" sz="2400">
                <a:solidFill>
                  <a:srgbClr val="1F367F"/>
                </a:solidFill>
                <a:latin typeface="思源黑体 1" panose="020B0500000000000000" charset="-122"/>
              </a:rPr>
              <a:t>行、</a:t>
            </a:r>
            <a:r>
              <a:rPr lang="en-US" altLang="zh-CN" sz="2400">
                <a:solidFill>
                  <a:srgbClr val="1F367F"/>
                </a:solidFill>
                <a:latin typeface="思源黑体 1" panose="020B0500000000000000" charset="-122"/>
              </a:rPr>
              <a:t>20</a:t>
            </a:r>
            <a:r>
              <a:rPr lang="zh-CN" altLang="en-US" sz="2400">
                <a:solidFill>
                  <a:srgbClr val="1F367F"/>
                </a:solidFill>
                <a:latin typeface="思源黑体 1" panose="020B0500000000000000" charset="-122"/>
              </a:rPr>
              <a:t>列，也即包含了</a:t>
            </a:r>
            <a:r>
              <a:rPr lang="en-US" altLang="zh-CN" sz="2400">
                <a:solidFill>
                  <a:srgbClr val="1F367F"/>
                </a:solidFill>
                <a:latin typeface="思源黑体 1" panose="020B0500000000000000" charset="-122"/>
              </a:rPr>
              <a:t>10127</a:t>
            </a:r>
            <a:r>
              <a:rPr lang="zh-CN" altLang="en-US" sz="2400">
                <a:solidFill>
                  <a:srgbClr val="1F367F"/>
                </a:solidFill>
                <a:latin typeface="思源黑体 1" panose="020B0500000000000000" charset="-122"/>
              </a:rPr>
              <a:t>个银行信用卡用户的信息，每个用户有</a:t>
            </a:r>
            <a:r>
              <a:rPr lang="en-US" altLang="zh-CN" sz="2400">
                <a:solidFill>
                  <a:srgbClr val="1F367F"/>
                </a:solidFill>
                <a:latin typeface="思源黑体 1" panose="020B0500000000000000" charset="-122"/>
              </a:rPr>
              <a:t>20</a:t>
            </a:r>
            <a:r>
              <a:rPr lang="zh-CN" altLang="en-US" sz="2400">
                <a:solidFill>
                  <a:srgbClr val="1F367F"/>
                </a:solidFill>
                <a:latin typeface="思源黑体 1" panose="020B0500000000000000" charset="-122"/>
              </a:rPr>
              <a:t>个相关特征，且无缺失值。</a:t>
            </a:r>
            <a:endParaRPr lang="en-US" sz="2400">
              <a:solidFill>
                <a:srgbClr val="1F367F"/>
              </a:solidFill>
              <a:latin typeface="思源黑体 1" panose="020B0500000000000000" charset="-122"/>
            </a:endParaRPr>
          </a:p>
          <a:p>
            <a:pPr algn="just">
              <a:lnSpc>
                <a:spcPts val="4695"/>
              </a:lnSpc>
            </a:pPr>
            <a:endParaRPr sz="2400"/>
          </a:p>
        </p:txBody>
      </p:sp>
      <p:sp>
        <p:nvSpPr>
          <p:cNvPr id="22" name="TextBox 22"/>
          <p:cNvSpPr txBox="1"/>
          <p:nvPr>
            <p:custDataLst>
              <p:tags r:id="rId2"/>
            </p:custDataLst>
          </p:nvPr>
        </p:nvSpPr>
        <p:spPr>
          <a:xfrm>
            <a:off x="1295139" y="2095351"/>
            <a:ext cx="3410276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>
              <a:lnSpc>
                <a:spcPts val="4805"/>
              </a:lnSpc>
            </a:pPr>
            <a:r>
              <a:rPr lang="zh-CN" altLang="en-US" sz="3200">
                <a:solidFill>
                  <a:srgbClr val="1F367F"/>
                </a:solidFill>
                <a:ea typeface="思源黑体-粗体 Bold" panose="020B0800000000000000" charset="-122"/>
              </a:rPr>
              <a:t>缺失值处理</a:t>
            </a:r>
            <a:endParaRPr lang="zh-CN" altLang="en-US" sz="3200">
              <a:solidFill>
                <a:srgbClr val="1F367F"/>
              </a:solidFill>
              <a:ea typeface="思源黑体-粗体 Bold" panose="020B0800000000000000" charset="-122"/>
            </a:endParaRPr>
          </a:p>
        </p:txBody>
      </p:sp>
      <p:sp>
        <p:nvSpPr>
          <p:cNvPr id="16" name="TextBox 22"/>
          <p:cNvSpPr txBox="1"/>
          <p:nvPr>
            <p:custDataLst>
              <p:tags r:id="rId3"/>
            </p:custDataLst>
          </p:nvPr>
        </p:nvSpPr>
        <p:spPr>
          <a:xfrm>
            <a:off x="11323694" y="2095351"/>
            <a:ext cx="3410276" cy="61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5"/>
              </a:lnSpc>
            </a:pPr>
            <a:r>
              <a:rPr lang="zh-CN" altLang="en-US" sz="3200">
                <a:solidFill>
                  <a:srgbClr val="1F367F"/>
                </a:solidFill>
                <a:ea typeface="思源黑体-粗体 Bold" panose="020B0800000000000000" charset="-122"/>
              </a:rPr>
              <a:t>去除无效特征</a:t>
            </a:r>
            <a:endParaRPr lang="zh-CN" altLang="en-US" sz="3200">
              <a:solidFill>
                <a:srgbClr val="1F367F"/>
              </a:solidFill>
              <a:ea typeface="思源黑体-粗体 Bold" panose="020B0800000000000000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3238500"/>
            <a:ext cx="4196715" cy="49771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72" y="-159"/>
            <a:ext cx="18284928" cy="10297954"/>
          </a:xfrm>
          <a:custGeom>
            <a:avLst/>
            <a:gdLst/>
            <a:ahLst/>
            <a:cxnLst/>
            <a:rect l="l" t="t" r="r" b="b"/>
            <a:pathLst>
              <a:path w="18284928" h="10297954">
                <a:moveTo>
                  <a:pt x="0" y="0"/>
                </a:moveTo>
                <a:lnTo>
                  <a:pt x="18284928" y="0"/>
                </a:lnTo>
                <a:lnTo>
                  <a:pt x="18284928" y="10297954"/>
                </a:lnTo>
                <a:lnTo>
                  <a:pt x="0" y="1029795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44999"/>
            </a:blip>
            <a:stretch>
              <a:fillRect l="-43602" t="-5951" r="-43602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028700" y="1028700"/>
            <a:ext cx="625593" cy="625593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F367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60"/>
                </a:lnSpc>
              </a:p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120641" y="1071574"/>
            <a:ext cx="690826" cy="469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05"/>
              </a:lnSpc>
            </a:pPr>
            <a:r>
              <a:rPr lang="en-US" sz="2790">
                <a:solidFill>
                  <a:srgbClr val="FFFFFF"/>
                </a:solidFill>
                <a:latin typeface="思源黑体-超粗体" panose="020B0A00000000000000" charset="-122"/>
              </a:rPr>
              <a:t>02</a:t>
            </a:r>
            <a:endParaRPr lang="en-US" sz="2790">
              <a:solidFill>
                <a:srgbClr val="FFFFFF"/>
              </a:solidFill>
              <a:latin typeface="思源黑体-超粗体" panose="020B0A00000000000000" charset="-122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811655" y="1013460"/>
            <a:ext cx="6983730" cy="448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500">
                <a:solidFill>
                  <a:srgbClr val="000000"/>
                </a:solidFill>
                <a:ea typeface="思源黑体-超粗体" panose="020B0A00000000000000" charset="-122"/>
              </a:rPr>
              <a:t>数据预处理</a:t>
            </a:r>
            <a:r>
              <a:rPr lang="en-US" sz="2500">
                <a:solidFill>
                  <a:srgbClr val="000000"/>
                </a:solidFill>
                <a:ea typeface="思源黑体-超粗体" panose="020B0A00000000000000" charset="-122"/>
              </a:rPr>
              <a:t>——</a:t>
            </a:r>
            <a:r>
              <a:rPr lang="zh-CN" altLang="en-US" sz="2500">
                <a:solidFill>
                  <a:srgbClr val="000000"/>
                </a:solidFill>
                <a:ea typeface="思源黑体-超粗体" panose="020B0A00000000000000" charset="-122"/>
              </a:rPr>
              <a:t>对数据集的简单</a:t>
            </a:r>
            <a:r>
              <a:rPr lang="zh-CN" altLang="en-US" sz="2500">
                <a:solidFill>
                  <a:srgbClr val="000000"/>
                </a:solidFill>
                <a:ea typeface="思源黑体-超粗体" panose="020B0A00000000000000" charset="-122"/>
              </a:rPr>
              <a:t>考察</a:t>
            </a:r>
            <a:endParaRPr lang="zh-CN" altLang="en-US" sz="2500">
              <a:solidFill>
                <a:srgbClr val="000000"/>
              </a:solidFill>
              <a:ea typeface="思源黑体-超粗体" panose="020B0A00000000000000" charset="-122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811467" y="1506077"/>
            <a:ext cx="3378675" cy="213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65"/>
              </a:lnSpc>
            </a:pPr>
            <a:r>
              <a:rPr lang="en-US" sz="1190">
                <a:solidFill>
                  <a:srgbClr val="000000"/>
                </a:solidFill>
                <a:latin typeface="思源黑体 1" panose="020B0500000000000000" charset="-122"/>
              </a:rPr>
              <a:t>DATA PREPROCESSING</a:t>
            </a:r>
            <a:endParaRPr lang="en-US" sz="1190">
              <a:solidFill>
                <a:srgbClr val="000000"/>
              </a:solidFill>
              <a:latin typeface="思源黑体 1" panose="020B0500000000000000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426335"/>
            <a:ext cx="4669155" cy="3486150"/>
          </a:xfrm>
          <a:prstGeom prst="rect">
            <a:avLst/>
          </a:prstGeom>
        </p:spPr>
      </p:pic>
      <p:sp>
        <p:nvSpPr>
          <p:cNvPr id="24" name="TextBox 14"/>
          <p:cNvSpPr txBox="1"/>
          <p:nvPr>
            <p:custDataLst>
              <p:tags r:id="rId3"/>
            </p:custDataLst>
          </p:nvPr>
        </p:nvSpPr>
        <p:spPr>
          <a:xfrm>
            <a:off x="1524000" y="6896100"/>
            <a:ext cx="4657090" cy="237490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p>
            <a:pPr algn="just">
              <a:lnSpc>
                <a:spcPct val="150000"/>
              </a:lnSpc>
            </a:pPr>
            <a:r>
              <a:rPr lang="en-US" sz="2000">
                <a:solidFill>
                  <a:srgbClr val="1F367F"/>
                </a:solidFill>
                <a:latin typeface="思源黑体 1" panose="020B0500000000000000" charset="-122"/>
              </a:rPr>
              <a:t>        </a:t>
            </a:r>
            <a:r>
              <a:rPr lang="zh-CN" altLang="en-US" sz="2000">
                <a:solidFill>
                  <a:srgbClr val="1F367F"/>
                </a:solidFill>
                <a:latin typeface="思源黑体 1" panose="020B0500000000000000" charset="-122"/>
              </a:rPr>
              <a:t>由上图可以看到，在所有数据中，未流失的客户要远多于流失的客户，两者差异很大。因此在模型训练的时候，可能会由于流失客户的样本过小，而导致最后的训练结果准确率</a:t>
            </a:r>
            <a:r>
              <a:rPr lang="zh-CN" altLang="en-US" sz="2000">
                <a:solidFill>
                  <a:srgbClr val="1F367F"/>
                </a:solidFill>
                <a:latin typeface="思源黑体 1" panose="020B0500000000000000" charset="-122"/>
              </a:rPr>
              <a:t>不高。</a:t>
            </a:r>
            <a:endParaRPr lang="zh-CN" altLang="en-US" sz="2000">
              <a:solidFill>
                <a:srgbClr val="1F367F"/>
              </a:solidFill>
              <a:latin typeface="思源黑体 1" panose="020B0500000000000000" charset="-122"/>
            </a:endParaRPr>
          </a:p>
        </p:txBody>
      </p:sp>
      <p:sp>
        <p:nvSpPr>
          <p:cNvPr id="25" name="TextBox 14"/>
          <p:cNvSpPr txBox="1"/>
          <p:nvPr>
            <p:custDataLst>
              <p:tags r:id="rId4"/>
            </p:custDataLst>
          </p:nvPr>
        </p:nvSpPr>
        <p:spPr>
          <a:xfrm>
            <a:off x="1524000" y="5981700"/>
            <a:ext cx="4657090" cy="57531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1F367F"/>
                </a:solidFill>
                <a:latin typeface="思源黑体 1" panose="020B0500000000000000" charset="-122"/>
              </a:rPr>
              <a:t>图</a:t>
            </a:r>
            <a:r>
              <a:rPr lang="en-US" altLang="zh-CN" sz="2000">
                <a:solidFill>
                  <a:srgbClr val="1F367F"/>
                </a:solidFill>
                <a:latin typeface="思源黑体 1" panose="020B0500000000000000" charset="-122"/>
              </a:rPr>
              <a:t>1</a:t>
            </a:r>
            <a:r>
              <a:rPr lang="zh-CN" altLang="en-US" sz="2000">
                <a:solidFill>
                  <a:srgbClr val="1F367F"/>
                </a:solidFill>
                <a:latin typeface="思源黑体 1" panose="020B0500000000000000" charset="-122"/>
              </a:rPr>
              <a:t>：流失客户和未流失客户数量</a:t>
            </a:r>
            <a:r>
              <a:rPr lang="zh-CN" altLang="en-US" sz="2000">
                <a:solidFill>
                  <a:srgbClr val="1F367F"/>
                </a:solidFill>
                <a:latin typeface="思源黑体 1" panose="020B0500000000000000" charset="-122"/>
              </a:rPr>
              <a:t>柱状图</a:t>
            </a:r>
            <a:endParaRPr lang="zh-CN" altLang="en-US" sz="2000">
              <a:solidFill>
                <a:srgbClr val="1F367F"/>
              </a:solidFill>
              <a:latin typeface="思源黑体 1" panose="020B0500000000000000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800" y="2426335"/>
            <a:ext cx="4681220" cy="3486785"/>
          </a:xfrm>
          <a:prstGeom prst="rect">
            <a:avLst/>
          </a:prstGeom>
        </p:spPr>
      </p:pic>
      <p:sp>
        <p:nvSpPr>
          <p:cNvPr id="27" name="TextBox 14"/>
          <p:cNvSpPr txBox="1"/>
          <p:nvPr>
            <p:custDataLst>
              <p:tags r:id="rId6"/>
            </p:custDataLst>
          </p:nvPr>
        </p:nvSpPr>
        <p:spPr>
          <a:xfrm>
            <a:off x="7034530" y="6057900"/>
            <a:ext cx="4657090" cy="57531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1F367F"/>
                </a:solidFill>
                <a:latin typeface="思源黑体 1" panose="020B0500000000000000" charset="-122"/>
              </a:rPr>
              <a:t>图</a:t>
            </a:r>
            <a:r>
              <a:rPr lang="en-US" altLang="zh-CN" sz="2000">
                <a:solidFill>
                  <a:srgbClr val="1F367F"/>
                </a:solidFill>
                <a:latin typeface="思源黑体 1" panose="020B0500000000000000" charset="-122"/>
              </a:rPr>
              <a:t>2</a:t>
            </a:r>
            <a:r>
              <a:rPr lang="zh-CN" altLang="en-US" sz="2000">
                <a:solidFill>
                  <a:srgbClr val="1F367F"/>
                </a:solidFill>
                <a:latin typeface="思源黑体 1" panose="020B0500000000000000" charset="-122"/>
              </a:rPr>
              <a:t>：男性客户和女性</a:t>
            </a:r>
            <a:r>
              <a:rPr lang="zh-CN" altLang="en-US" sz="2000">
                <a:solidFill>
                  <a:srgbClr val="1F367F"/>
                </a:solidFill>
                <a:latin typeface="思源黑体 1" panose="020B0500000000000000" charset="-122"/>
              </a:rPr>
              <a:t>客户数量</a:t>
            </a:r>
            <a:r>
              <a:rPr lang="zh-CN" altLang="en-US" sz="2000">
                <a:solidFill>
                  <a:srgbClr val="1F367F"/>
                </a:solidFill>
                <a:latin typeface="思源黑体 1" panose="020B0500000000000000" charset="-122"/>
              </a:rPr>
              <a:t>柱状图</a:t>
            </a:r>
            <a:endParaRPr lang="zh-CN" altLang="en-US" sz="2000">
              <a:solidFill>
                <a:srgbClr val="1F367F"/>
              </a:solidFill>
              <a:latin typeface="思源黑体 1" panose="020B0500000000000000" charset="-122"/>
            </a:endParaRPr>
          </a:p>
        </p:txBody>
      </p:sp>
      <p:sp>
        <p:nvSpPr>
          <p:cNvPr id="28" name="TextBox 14"/>
          <p:cNvSpPr txBox="1"/>
          <p:nvPr>
            <p:custDataLst>
              <p:tags r:id="rId7"/>
            </p:custDataLst>
          </p:nvPr>
        </p:nvSpPr>
        <p:spPr>
          <a:xfrm>
            <a:off x="6958330" y="6896100"/>
            <a:ext cx="4657090" cy="237490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p>
            <a:pPr algn="just">
              <a:lnSpc>
                <a:spcPct val="150000"/>
              </a:lnSpc>
            </a:pPr>
            <a:r>
              <a:rPr lang="en-US" sz="2000">
                <a:solidFill>
                  <a:srgbClr val="1F367F"/>
                </a:solidFill>
                <a:latin typeface="思源黑体 1" panose="020B0500000000000000" charset="-122"/>
              </a:rPr>
              <a:t>        </a:t>
            </a:r>
            <a:r>
              <a:rPr lang="zh-CN" altLang="en-US" sz="2000">
                <a:solidFill>
                  <a:srgbClr val="1F367F"/>
                </a:solidFill>
                <a:latin typeface="思源黑体 1" panose="020B0500000000000000" charset="-122"/>
              </a:rPr>
              <a:t>从上图可知，虽然总体而言女性客户较多，但是男女客户的性别比例较为均衡。因此性别因素不会对最后的训练产生影响。也就是说，不论是男性客户还是女性客户，模型都将较好地对其做</a:t>
            </a:r>
            <a:r>
              <a:rPr lang="zh-CN" altLang="en-US" sz="2000">
                <a:solidFill>
                  <a:srgbClr val="1F367F"/>
                </a:solidFill>
                <a:latin typeface="思源黑体 1" panose="020B0500000000000000" charset="-122"/>
              </a:rPr>
              <a:t>预测。</a:t>
            </a:r>
            <a:endParaRPr lang="zh-CN" altLang="en-US" sz="2000">
              <a:solidFill>
                <a:srgbClr val="1F367F"/>
              </a:solidFill>
              <a:latin typeface="思源黑体 1" panose="020B0500000000000000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68200" y="2426335"/>
            <a:ext cx="4648835" cy="3486785"/>
          </a:xfrm>
          <a:prstGeom prst="rect">
            <a:avLst/>
          </a:prstGeom>
        </p:spPr>
      </p:pic>
      <p:sp>
        <p:nvSpPr>
          <p:cNvPr id="30" name="TextBox 14"/>
          <p:cNvSpPr txBox="1"/>
          <p:nvPr>
            <p:custDataLst>
              <p:tags r:id="rId9"/>
            </p:custDataLst>
          </p:nvPr>
        </p:nvSpPr>
        <p:spPr>
          <a:xfrm>
            <a:off x="13563600" y="6057900"/>
            <a:ext cx="2611120" cy="57531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1F367F"/>
                </a:solidFill>
                <a:latin typeface="思源黑体 1" panose="020B0500000000000000" charset="-122"/>
              </a:rPr>
              <a:t>图</a:t>
            </a:r>
            <a:r>
              <a:rPr lang="en-US" sz="2000">
                <a:solidFill>
                  <a:srgbClr val="1F367F"/>
                </a:solidFill>
                <a:latin typeface="思源黑体 1" panose="020B0500000000000000" charset="-122"/>
              </a:rPr>
              <a:t>3</a:t>
            </a:r>
            <a:r>
              <a:rPr lang="zh-CN" altLang="en-US" sz="2000">
                <a:solidFill>
                  <a:srgbClr val="1F367F"/>
                </a:solidFill>
                <a:latin typeface="思源黑体 1" panose="020B0500000000000000" charset="-122"/>
              </a:rPr>
              <a:t>：用户年龄分布</a:t>
            </a:r>
            <a:r>
              <a:rPr lang="zh-CN" altLang="en-US" sz="2000">
                <a:solidFill>
                  <a:srgbClr val="1F367F"/>
                </a:solidFill>
                <a:latin typeface="思源黑体 1" panose="020B0500000000000000" charset="-122"/>
              </a:rPr>
              <a:t>图</a:t>
            </a:r>
            <a:endParaRPr lang="zh-CN" altLang="en-US" sz="2000">
              <a:solidFill>
                <a:srgbClr val="1F367F"/>
              </a:solidFill>
              <a:latin typeface="思源黑体 1" panose="020B0500000000000000" charset="-122"/>
            </a:endParaRPr>
          </a:p>
        </p:txBody>
      </p:sp>
      <p:sp>
        <p:nvSpPr>
          <p:cNvPr id="31" name="TextBox 14"/>
          <p:cNvSpPr txBox="1"/>
          <p:nvPr>
            <p:custDataLst>
              <p:tags r:id="rId10"/>
            </p:custDataLst>
          </p:nvPr>
        </p:nvSpPr>
        <p:spPr>
          <a:xfrm>
            <a:off x="12392660" y="6896100"/>
            <a:ext cx="4657090" cy="158686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p>
            <a:pPr algn="just">
              <a:lnSpc>
                <a:spcPct val="150000"/>
              </a:lnSpc>
            </a:pPr>
            <a:r>
              <a:rPr lang="en-US" sz="2000">
                <a:solidFill>
                  <a:srgbClr val="1F367F"/>
                </a:solidFill>
                <a:latin typeface="思源黑体 1" panose="020B0500000000000000" charset="-122"/>
              </a:rPr>
              <a:t>        </a:t>
            </a:r>
            <a:r>
              <a:rPr lang="zh-CN" altLang="en-US" sz="2000">
                <a:solidFill>
                  <a:srgbClr val="1F367F"/>
                </a:solidFill>
                <a:latin typeface="思源黑体 1" panose="020B0500000000000000" charset="-122"/>
              </a:rPr>
              <a:t>由图可知，该银行信用卡用户的年龄大致成正态分布。因此，可以在正态分布假设下进一步使用年龄</a:t>
            </a:r>
            <a:r>
              <a:rPr lang="zh-CN" altLang="en-US" sz="2000">
                <a:solidFill>
                  <a:srgbClr val="1F367F"/>
                </a:solidFill>
                <a:latin typeface="思源黑体 1" panose="020B0500000000000000" charset="-122"/>
              </a:rPr>
              <a:t>特征。</a:t>
            </a:r>
            <a:endParaRPr lang="zh-CN" altLang="en-US" sz="2000">
              <a:solidFill>
                <a:srgbClr val="1F367F"/>
              </a:solidFill>
              <a:latin typeface="思源黑体 1" panose="020B0500000000000000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commondata" val="eyJoZGlkIjoiYTQ4OTBiZGIxMGFkNTZlMmJkNDliNDYzZjAwZGQxMTI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5800</Words>
  <Application>WPS 演示</Application>
  <PresentationFormat>On-screen Show (4:3)</PresentationFormat>
  <Paragraphs>318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宋体</vt:lpstr>
      <vt:lpstr>Wingdings</vt:lpstr>
      <vt:lpstr>思源黑体-超粗体 Bold</vt:lpstr>
      <vt:lpstr>黑体</vt:lpstr>
      <vt:lpstr>思源黑体-超粗体</vt:lpstr>
      <vt:lpstr>思源黑体 1</vt:lpstr>
      <vt:lpstr>Arial</vt:lpstr>
      <vt:lpstr>思源黑体-粗体 Bold</vt:lpstr>
      <vt:lpstr>Calibri</vt:lpstr>
      <vt:lpstr>微软雅黑</vt:lpstr>
      <vt:lpstr>Arial Unicode MS</vt:lpstr>
      <vt:lpstr>思源黑体 2</vt:lpstr>
      <vt:lpstr>思源黑体 2 Bold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黑金色简约工作总结演示文稿</dc:title>
  <dc:creator/>
  <cp:lastModifiedBy>徐朱玮</cp:lastModifiedBy>
  <cp:revision>6</cp:revision>
  <dcterms:created xsi:type="dcterms:W3CDTF">2006-08-16T00:00:00Z</dcterms:created>
  <dcterms:modified xsi:type="dcterms:W3CDTF">2023-11-26T10:25:38Z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4CA7976904C540DD8C18AD059DEEF77C_12</vt:lpwstr>
  </property>
  <property fmtid="{D5CDD505-2E9C-101B-9397-08002B2CF9AE}" pid="3" name="KSOProductBuildVer">
    <vt:lpwstr>2052-12.1.0.15990</vt:lpwstr>
  </property>
</Properties>
</file>