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32918400" cy="22305010"/>
  <p:notesSz cx="9144000" cy="6858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397"/>
    <a:srgbClr val="259470"/>
    <a:srgbClr val="2C8048"/>
    <a:srgbClr val="408002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49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15078" y="3650894"/>
            <a:ext cx="24690465" cy="7766538"/>
          </a:xfrm>
        </p:spPr>
        <p:txBody>
          <a:bodyPr anchor="b"/>
          <a:lstStyle>
            <a:lvl1pPr algn="ctr">
              <a:defRPr sz="1951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15078" y="11716939"/>
            <a:ext cx="24690465" cy="5385968"/>
          </a:xfrm>
        </p:spPr>
        <p:txBody>
          <a:bodyPr/>
          <a:lstStyle>
            <a:lvl1pPr marL="0" indent="0" algn="ctr">
              <a:buNone/>
              <a:defRPr sz="7795"/>
            </a:lvl1pPr>
            <a:lvl2pPr marL="1488440" indent="0" algn="ctr">
              <a:buNone/>
              <a:defRPr sz="6515"/>
            </a:lvl2pPr>
            <a:lvl3pPr marL="2973070" indent="0" algn="ctr">
              <a:buNone/>
              <a:defRPr sz="5850"/>
            </a:lvl3pPr>
            <a:lvl4pPr marL="4460875" indent="0" algn="ctr">
              <a:buNone/>
              <a:defRPr sz="5205"/>
            </a:lvl4pPr>
            <a:lvl5pPr marL="5949315" indent="0" algn="ctr">
              <a:buNone/>
              <a:defRPr sz="5205"/>
            </a:lvl5pPr>
            <a:lvl6pPr marL="7435850" indent="0" algn="ctr">
              <a:buNone/>
              <a:defRPr sz="5205"/>
            </a:lvl6pPr>
            <a:lvl7pPr marL="8921750" indent="0" algn="ctr">
              <a:buNone/>
              <a:defRPr sz="5205"/>
            </a:lvl7pPr>
            <a:lvl8pPr marL="10410190" indent="0" algn="ctr">
              <a:buNone/>
              <a:defRPr sz="5205"/>
            </a:lvl8pPr>
            <a:lvl9pPr marL="11896725" indent="0" algn="ctr">
              <a:buNone/>
              <a:defRPr sz="520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3558819" y="1187702"/>
            <a:ext cx="7098509" cy="1890511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63293" y="1187702"/>
            <a:ext cx="20884019" cy="189051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46147" y="5561545"/>
            <a:ext cx="28394035" cy="9279565"/>
          </a:xfrm>
        </p:spPr>
        <p:txBody>
          <a:bodyPr anchor="b"/>
          <a:lstStyle>
            <a:lvl1pPr>
              <a:defRPr sz="1951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46147" y="14928898"/>
            <a:ext cx="28394035" cy="4879904"/>
          </a:xfrm>
        </p:spPr>
        <p:txBody>
          <a:bodyPr/>
          <a:lstStyle>
            <a:lvl1pPr marL="0" indent="0">
              <a:buNone/>
              <a:defRPr sz="7795">
                <a:solidFill>
                  <a:schemeClr val="tx1">
                    <a:tint val="75000"/>
                  </a:schemeClr>
                </a:solidFill>
              </a:defRPr>
            </a:lvl1pPr>
            <a:lvl2pPr marL="1488440" indent="0">
              <a:buNone/>
              <a:defRPr sz="6515">
                <a:solidFill>
                  <a:schemeClr val="tx1">
                    <a:tint val="75000"/>
                  </a:schemeClr>
                </a:solidFill>
              </a:defRPr>
            </a:lvl2pPr>
            <a:lvl3pPr marL="2973070" indent="0">
              <a:buNone/>
              <a:defRPr sz="5850">
                <a:solidFill>
                  <a:schemeClr val="tx1">
                    <a:tint val="75000"/>
                  </a:schemeClr>
                </a:solidFill>
              </a:defRPr>
            </a:lvl3pPr>
            <a:lvl4pPr marL="4460875" indent="0">
              <a:buNone/>
              <a:defRPr sz="5205">
                <a:solidFill>
                  <a:schemeClr val="tx1">
                    <a:tint val="75000"/>
                  </a:schemeClr>
                </a:solidFill>
              </a:defRPr>
            </a:lvl4pPr>
            <a:lvl5pPr marL="5949315" indent="0">
              <a:buNone/>
              <a:defRPr sz="5205">
                <a:solidFill>
                  <a:schemeClr val="tx1">
                    <a:tint val="75000"/>
                  </a:schemeClr>
                </a:solidFill>
              </a:defRPr>
            </a:lvl5pPr>
            <a:lvl6pPr marL="7435850" indent="0">
              <a:buNone/>
              <a:defRPr sz="5205">
                <a:solidFill>
                  <a:schemeClr val="tx1">
                    <a:tint val="75000"/>
                  </a:schemeClr>
                </a:solidFill>
              </a:defRPr>
            </a:lvl6pPr>
            <a:lvl7pPr marL="8921750" indent="0">
              <a:buNone/>
              <a:defRPr sz="5205">
                <a:solidFill>
                  <a:schemeClr val="tx1">
                    <a:tint val="75000"/>
                  </a:schemeClr>
                </a:solidFill>
              </a:defRPr>
            </a:lvl7pPr>
            <a:lvl8pPr marL="10410190" indent="0">
              <a:buNone/>
              <a:defRPr sz="5205">
                <a:solidFill>
                  <a:schemeClr val="tx1">
                    <a:tint val="75000"/>
                  </a:schemeClr>
                </a:solidFill>
              </a:defRPr>
            </a:lvl8pPr>
            <a:lvl9pPr marL="11896725" indent="0">
              <a:buNone/>
              <a:defRPr sz="5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63293" y="5938509"/>
            <a:ext cx="13991264" cy="1415431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666064" y="5938509"/>
            <a:ext cx="13991264" cy="1415431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67581" y="1187702"/>
            <a:ext cx="28394035" cy="431187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67581" y="5468594"/>
            <a:ext cx="13926964" cy="2680073"/>
          </a:xfrm>
        </p:spPr>
        <p:txBody>
          <a:bodyPr anchor="b"/>
          <a:lstStyle>
            <a:lvl1pPr marL="0" indent="0">
              <a:buNone/>
              <a:defRPr sz="7795" b="1"/>
            </a:lvl1pPr>
            <a:lvl2pPr marL="1488440" indent="0">
              <a:buNone/>
              <a:defRPr sz="6515" b="1"/>
            </a:lvl2pPr>
            <a:lvl3pPr marL="2973070" indent="0">
              <a:buNone/>
              <a:defRPr sz="5850" b="1"/>
            </a:lvl3pPr>
            <a:lvl4pPr marL="4460875" indent="0">
              <a:buNone/>
              <a:defRPr sz="5205" b="1"/>
            </a:lvl4pPr>
            <a:lvl5pPr marL="5949315" indent="0">
              <a:buNone/>
              <a:defRPr sz="5205" b="1"/>
            </a:lvl5pPr>
            <a:lvl6pPr marL="7435850" indent="0">
              <a:buNone/>
              <a:defRPr sz="5205" b="1"/>
            </a:lvl6pPr>
            <a:lvl7pPr marL="8921750" indent="0">
              <a:buNone/>
              <a:defRPr sz="5205" b="1"/>
            </a:lvl7pPr>
            <a:lvl8pPr marL="10410190" indent="0">
              <a:buNone/>
              <a:defRPr sz="5205" b="1"/>
            </a:lvl8pPr>
            <a:lvl9pPr marL="11896725" indent="0">
              <a:buNone/>
              <a:defRPr sz="520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267581" y="8148668"/>
            <a:ext cx="13926964" cy="11985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6666064" y="5468594"/>
            <a:ext cx="13995552" cy="2680073"/>
          </a:xfrm>
        </p:spPr>
        <p:txBody>
          <a:bodyPr anchor="b"/>
          <a:lstStyle>
            <a:lvl1pPr marL="0" indent="0">
              <a:buNone/>
              <a:defRPr sz="7795" b="1"/>
            </a:lvl1pPr>
            <a:lvl2pPr marL="1488440" indent="0">
              <a:buNone/>
              <a:defRPr sz="6515" b="1"/>
            </a:lvl2pPr>
            <a:lvl3pPr marL="2973070" indent="0">
              <a:buNone/>
              <a:defRPr sz="5850" b="1"/>
            </a:lvl3pPr>
            <a:lvl4pPr marL="4460875" indent="0">
              <a:buNone/>
              <a:defRPr sz="5205" b="1"/>
            </a:lvl4pPr>
            <a:lvl5pPr marL="5949315" indent="0">
              <a:buNone/>
              <a:defRPr sz="5205" b="1"/>
            </a:lvl5pPr>
            <a:lvl6pPr marL="7435850" indent="0">
              <a:buNone/>
              <a:defRPr sz="5205" b="1"/>
            </a:lvl6pPr>
            <a:lvl7pPr marL="8921750" indent="0">
              <a:buNone/>
              <a:defRPr sz="5205" b="1"/>
            </a:lvl7pPr>
            <a:lvl8pPr marL="10410190" indent="0">
              <a:buNone/>
              <a:defRPr sz="5205" b="1"/>
            </a:lvl8pPr>
            <a:lvl9pPr marL="11896725" indent="0">
              <a:buNone/>
              <a:defRPr sz="520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6666064" y="8148668"/>
            <a:ext cx="13995552" cy="11985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67581" y="1487209"/>
            <a:ext cx="10617756" cy="5205233"/>
          </a:xfrm>
        </p:spPr>
        <p:txBody>
          <a:bodyPr anchor="b"/>
          <a:lstStyle>
            <a:lvl1pPr>
              <a:defRPr sz="1041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95552" y="3211959"/>
            <a:ext cx="16666064" cy="15853238"/>
          </a:xfrm>
        </p:spPr>
        <p:txBody>
          <a:bodyPr/>
          <a:lstStyle>
            <a:lvl1pPr>
              <a:defRPr sz="10410"/>
            </a:lvl1pPr>
            <a:lvl2pPr>
              <a:defRPr sz="9100"/>
            </a:lvl2pPr>
            <a:lvl3pPr>
              <a:defRPr sz="7795"/>
            </a:lvl3pPr>
            <a:lvl4pPr>
              <a:defRPr sz="6515"/>
            </a:lvl4pPr>
            <a:lvl5pPr>
              <a:defRPr sz="6515"/>
            </a:lvl5pPr>
            <a:lvl6pPr>
              <a:defRPr sz="6515"/>
            </a:lvl6pPr>
            <a:lvl7pPr>
              <a:defRPr sz="6515"/>
            </a:lvl7pPr>
            <a:lvl8pPr>
              <a:defRPr sz="6515"/>
            </a:lvl8pPr>
            <a:lvl9pPr>
              <a:defRPr sz="651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67581" y="6692442"/>
            <a:ext cx="10617756" cy="12398577"/>
          </a:xfrm>
        </p:spPr>
        <p:txBody>
          <a:bodyPr/>
          <a:lstStyle>
            <a:lvl1pPr marL="0" indent="0">
              <a:buNone/>
              <a:defRPr sz="5205"/>
            </a:lvl1pPr>
            <a:lvl2pPr marL="1488440" indent="0">
              <a:buNone/>
              <a:defRPr sz="4560"/>
            </a:lvl2pPr>
            <a:lvl3pPr marL="2973070" indent="0">
              <a:buNone/>
              <a:defRPr sz="3895"/>
            </a:lvl3pPr>
            <a:lvl4pPr marL="4460875" indent="0">
              <a:buNone/>
              <a:defRPr sz="3250"/>
            </a:lvl4pPr>
            <a:lvl5pPr marL="5949315" indent="0">
              <a:buNone/>
              <a:defRPr sz="3250"/>
            </a:lvl5pPr>
            <a:lvl6pPr marL="7435850" indent="0">
              <a:buNone/>
              <a:defRPr sz="3250"/>
            </a:lvl6pPr>
            <a:lvl7pPr marL="8921750" indent="0">
              <a:buNone/>
              <a:defRPr sz="3250"/>
            </a:lvl7pPr>
            <a:lvl8pPr marL="10410190" indent="0">
              <a:buNone/>
              <a:defRPr sz="3250"/>
            </a:lvl8pPr>
            <a:lvl9pPr marL="11896725" indent="0">
              <a:buNone/>
              <a:defRPr sz="32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67581" y="1487209"/>
            <a:ext cx="10617756" cy="5205233"/>
          </a:xfrm>
        </p:spPr>
        <p:txBody>
          <a:bodyPr anchor="b"/>
          <a:lstStyle>
            <a:lvl1pPr>
              <a:defRPr sz="1041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995552" y="3211959"/>
            <a:ext cx="16666064" cy="15853238"/>
          </a:xfrm>
        </p:spPr>
        <p:txBody>
          <a:bodyPr/>
          <a:lstStyle>
            <a:lvl1pPr marL="0" indent="0">
              <a:buNone/>
              <a:defRPr sz="10410"/>
            </a:lvl1pPr>
            <a:lvl2pPr marL="1488440" indent="0">
              <a:buNone/>
              <a:defRPr sz="9100"/>
            </a:lvl2pPr>
            <a:lvl3pPr marL="2973070" indent="0">
              <a:buNone/>
              <a:defRPr sz="7795"/>
            </a:lvl3pPr>
            <a:lvl4pPr marL="4460875" indent="0">
              <a:buNone/>
              <a:defRPr sz="6515"/>
            </a:lvl4pPr>
            <a:lvl5pPr marL="5949315" indent="0">
              <a:buNone/>
              <a:defRPr sz="6515"/>
            </a:lvl5pPr>
            <a:lvl6pPr marL="7435850" indent="0">
              <a:buNone/>
              <a:defRPr sz="6515"/>
            </a:lvl6pPr>
            <a:lvl7pPr marL="8921750" indent="0">
              <a:buNone/>
              <a:defRPr sz="6515"/>
            </a:lvl7pPr>
            <a:lvl8pPr marL="10410190" indent="0">
              <a:buNone/>
              <a:defRPr sz="6515"/>
            </a:lvl8pPr>
            <a:lvl9pPr marL="11896725" indent="0">
              <a:buNone/>
              <a:defRPr sz="651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67581" y="6692442"/>
            <a:ext cx="10617756" cy="12398577"/>
          </a:xfrm>
        </p:spPr>
        <p:txBody>
          <a:bodyPr/>
          <a:lstStyle>
            <a:lvl1pPr marL="0" indent="0">
              <a:buNone/>
              <a:defRPr sz="5205"/>
            </a:lvl1pPr>
            <a:lvl2pPr marL="1488440" indent="0">
              <a:buNone/>
              <a:defRPr sz="4560"/>
            </a:lvl2pPr>
            <a:lvl3pPr marL="2973070" indent="0">
              <a:buNone/>
              <a:defRPr sz="3895"/>
            </a:lvl3pPr>
            <a:lvl4pPr marL="4460875" indent="0">
              <a:buNone/>
              <a:defRPr sz="3250"/>
            </a:lvl4pPr>
            <a:lvl5pPr marL="5949315" indent="0">
              <a:buNone/>
              <a:defRPr sz="3250"/>
            </a:lvl5pPr>
            <a:lvl6pPr marL="7435850" indent="0">
              <a:buNone/>
              <a:defRPr sz="3250"/>
            </a:lvl6pPr>
            <a:lvl7pPr marL="8921750" indent="0">
              <a:buNone/>
              <a:defRPr sz="3250"/>
            </a:lvl7pPr>
            <a:lvl8pPr marL="10410190" indent="0">
              <a:buNone/>
              <a:defRPr sz="3250"/>
            </a:lvl8pPr>
            <a:lvl9pPr marL="11896725" indent="0">
              <a:buNone/>
              <a:defRPr sz="32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263293" y="1187702"/>
            <a:ext cx="28394035" cy="4311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63293" y="5938509"/>
            <a:ext cx="28394035" cy="14154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263293" y="20676341"/>
            <a:ext cx="7407140" cy="1187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04956" y="20676341"/>
            <a:ext cx="11110709" cy="1187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3250188" y="20676341"/>
            <a:ext cx="7407140" cy="1187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973070" rtl="0" eaLnBrk="1" latinLnBrk="0" hangingPunct="1">
        <a:lnSpc>
          <a:spcPct val="90000"/>
        </a:lnSpc>
        <a:spcBef>
          <a:spcPct val="0"/>
        </a:spcBef>
        <a:buNone/>
        <a:defRPr sz="143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2950" indent="-742950" algn="l" defTabSz="2973070" rtl="0" eaLnBrk="1" latinLnBrk="0" hangingPunct="1">
        <a:lnSpc>
          <a:spcPct val="90000"/>
        </a:lnSpc>
        <a:spcBef>
          <a:spcPts val="326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1pPr>
      <a:lvl2pPr marL="2231390" indent="-742950" algn="l" defTabSz="2973070" rtl="0" eaLnBrk="1" latinLnBrk="0" hangingPunct="1">
        <a:lnSpc>
          <a:spcPct val="90000"/>
        </a:lnSpc>
        <a:spcBef>
          <a:spcPct val="327000"/>
        </a:spcBef>
        <a:buFont typeface="Arial" panose="020B0604020202020204" pitchFamily="34" charset="0"/>
        <a:buChar char="•"/>
        <a:defRPr sz="7795" kern="1200">
          <a:solidFill>
            <a:schemeClr val="tx1"/>
          </a:solidFill>
          <a:latin typeface="+mn-lt"/>
          <a:ea typeface="+mn-ea"/>
          <a:cs typeface="+mn-cs"/>
        </a:defRPr>
      </a:lvl2pPr>
      <a:lvl3pPr marL="3717925" indent="-742950" algn="l" defTabSz="2973070" rtl="0" eaLnBrk="1" latinLnBrk="0" hangingPunct="1">
        <a:lnSpc>
          <a:spcPct val="90000"/>
        </a:lnSpc>
        <a:spcBef>
          <a:spcPct val="327000"/>
        </a:spcBef>
        <a:buFont typeface="Arial" panose="020B0604020202020204" pitchFamily="34" charset="0"/>
        <a:buChar char="•"/>
        <a:defRPr sz="6515" kern="1200">
          <a:solidFill>
            <a:schemeClr val="tx1"/>
          </a:solidFill>
          <a:latin typeface="+mn-lt"/>
          <a:ea typeface="+mn-ea"/>
          <a:cs typeface="+mn-cs"/>
        </a:defRPr>
      </a:lvl3pPr>
      <a:lvl4pPr marL="5204460" indent="-742950" algn="l" defTabSz="2973070" rtl="0" eaLnBrk="1" latinLnBrk="0" hangingPunct="1">
        <a:lnSpc>
          <a:spcPct val="90000"/>
        </a:lnSpc>
        <a:spcBef>
          <a:spcPct val="327000"/>
        </a:spcBef>
        <a:buFont typeface="Arial" panose="020B0604020202020204" pitchFamily="34" charset="0"/>
        <a:buChar char="•"/>
        <a:defRPr sz="5850" kern="1200">
          <a:solidFill>
            <a:schemeClr val="tx1"/>
          </a:solidFill>
          <a:latin typeface="+mn-lt"/>
          <a:ea typeface="+mn-ea"/>
          <a:cs typeface="+mn-cs"/>
        </a:defRPr>
      </a:lvl4pPr>
      <a:lvl5pPr marL="6692265" indent="-742950" algn="l" defTabSz="2973070" rtl="0" eaLnBrk="1" latinLnBrk="0" hangingPunct="1">
        <a:lnSpc>
          <a:spcPct val="90000"/>
        </a:lnSpc>
        <a:spcBef>
          <a:spcPct val="327000"/>
        </a:spcBef>
        <a:buFont typeface="Arial" panose="020B0604020202020204" pitchFamily="34" charset="0"/>
        <a:buChar char="•"/>
        <a:defRPr sz="5850" kern="1200">
          <a:solidFill>
            <a:schemeClr val="tx1"/>
          </a:solidFill>
          <a:latin typeface="+mn-lt"/>
          <a:ea typeface="+mn-ea"/>
          <a:cs typeface="+mn-cs"/>
        </a:defRPr>
      </a:lvl5pPr>
      <a:lvl6pPr marL="8180705" indent="-742950" algn="l" defTabSz="2973070" rtl="0" eaLnBrk="1" latinLnBrk="0" hangingPunct="1">
        <a:lnSpc>
          <a:spcPct val="90000"/>
        </a:lnSpc>
        <a:spcBef>
          <a:spcPct val="327000"/>
        </a:spcBef>
        <a:buFont typeface="Arial" panose="020B0604020202020204" pitchFamily="34" charset="0"/>
        <a:buChar char="•"/>
        <a:defRPr sz="5850" kern="1200">
          <a:solidFill>
            <a:schemeClr val="tx1"/>
          </a:solidFill>
          <a:latin typeface="+mn-lt"/>
          <a:ea typeface="+mn-ea"/>
          <a:cs typeface="+mn-cs"/>
        </a:defRPr>
      </a:lvl6pPr>
      <a:lvl7pPr marL="9665335" indent="-742950" algn="l" defTabSz="2973070" rtl="0" eaLnBrk="1" latinLnBrk="0" hangingPunct="1">
        <a:lnSpc>
          <a:spcPct val="90000"/>
        </a:lnSpc>
        <a:spcBef>
          <a:spcPct val="327000"/>
        </a:spcBef>
        <a:buFont typeface="Arial" panose="020B0604020202020204" pitchFamily="34" charset="0"/>
        <a:buChar char="•"/>
        <a:defRPr sz="5850" kern="1200">
          <a:solidFill>
            <a:schemeClr val="tx1"/>
          </a:solidFill>
          <a:latin typeface="+mn-lt"/>
          <a:ea typeface="+mn-ea"/>
          <a:cs typeface="+mn-cs"/>
        </a:defRPr>
      </a:lvl7pPr>
      <a:lvl8pPr marL="11153140" indent="-742950" algn="l" defTabSz="2973070" rtl="0" eaLnBrk="1" latinLnBrk="0" hangingPunct="1">
        <a:lnSpc>
          <a:spcPct val="90000"/>
        </a:lnSpc>
        <a:spcBef>
          <a:spcPct val="327000"/>
        </a:spcBef>
        <a:buFont typeface="Arial" panose="020B0604020202020204" pitchFamily="34" charset="0"/>
        <a:buChar char="•"/>
        <a:defRPr sz="5850" kern="1200">
          <a:solidFill>
            <a:schemeClr val="tx1"/>
          </a:solidFill>
          <a:latin typeface="+mn-lt"/>
          <a:ea typeface="+mn-ea"/>
          <a:cs typeface="+mn-cs"/>
        </a:defRPr>
      </a:lvl8pPr>
      <a:lvl9pPr marL="12641580" indent="-742950" algn="l" defTabSz="2973070" rtl="0" eaLnBrk="1" latinLnBrk="0" hangingPunct="1">
        <a:lnSpc>
          <a:spcPct val="90000"/>
        </a:lnSpc>
        <a:spcBef>
          <a:spcPct val="327000"/>
        </a:spcBef>
        <a:buFont typeface="Arial" panose="020B0604020202020204" pitchFamily="34" charset="0"/>
        <a:buChar char="•"/>
        <a:defRPr sz="5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973070" rtl="0" eaLnBrk="1" latinLnBrk="0" hangingPunct="1">
        <a:defRPr sz="5850" kern="1200">
          <a:solidFill>
            <a:schemeClr val="tx1"/>
          </a:solidFill>
          <a:latin typeface="+mn-lt"/>
          <a:ea typeface="+mn-ea"/>
          <a:cs typeface="+mn-cs"/>
        </a:defRPr>
      </a:lvl1pPr>
      <a:lvl2pPr marL="1488440" algn="l" defTabSz="2973070" rtl="0" eaLnBrk="1" latinLnBrk="0" hangingPunct="1">
        <a:defRPr sz="5850" kern="1200">
          <a:solidFill>
            <a:schemeClr val="tx1"/>
          </a:solidFill>
          <a:latin typeface="+mn-lt"/>
          <a:ea typeface="+mn-ea"/>
          <a:cs typeface="+mn-cs"/>
        </a:defRPr>
      </a:lvl2pPr>
      <a:lvl3pPr marL="2973070" algn="l" defTabSz="2973070" rtl="0" eaLnBrk="1" latinLnBrk="0" hangingPunct="1">
        <a:defRPr sz="5850" kern="1200">
          <a:solidFill>
            <a:schemeClr val="tx1"/>
          </a:solidFill>
          <a:latin typeface="+mn-lt"/>
          <a:ea typeface="+mn-ea"/>
          <a:cs typeface="+mn-cs"/>
        </a:defRPr>
      </a:lvl3pPr>
      <a:lvl4pPr marL="4460875" algn="l" defTabSz="2973070" rtl="0" eaLnBrk="1" latinLnBrk="0" hangingPunct="1">
        <a:defRPr sz="5850" kern="1200">
          <a:solidFill>
            <a:schemeClr val="tx1"/>
          </a:solidFill>
          <a:latin typeface="+mn-lt"/>
          <a:ea typeface="+mn-ea"/>
          <a:cs typeface="+mn-cs"/>
        </a:defRPr>
      </a:lvl4pPr>
      <a:lvl5pPr marL="5949315" algn="l" defTabSz="2973070" rtl="0" eaLnBrk="1" latinLnBrk="0" hangingPunct="1">
        <a:defRPr sz="5850" kern="1200">
          <a:solidFill>
            <a:schemeClr val="tx1"/>
          </a:solidFill>
          <a:latin typeface="+mn-lt"/>
          <a:ea typeface="+mn-ea"/>
          <a:cs typeface="+mn-cs"/>
        </a:defRPr>
      </a:lvl5pPr>
      <a:lvl6pPr marL="7435850" algn="l" defTabSz="2973070" rtl="0" eaLnBrk="1" latinLnBrk="0" hangingPunct="1">
        <a:defRPr sz="5850" kern="1200">
          <a:solidFill>
            <a:schemeClr val="tx1"/>
          </a:solidFill>
          <a:latin typeface="+mn-lt"/>
          <a:ea typeface="+mn-ea"/>
          <a:cs typeface="+mn-cs"/>
        </a:defRPr>
      </a:lvl6pPr>
      <a:lvl7pPr marL="8921750" algn="l" defTabSz="2973070" rtl="0" eaLnBrk="1" latinLnBrk="0" hangingPunct="1">
        <a:defRPr sz="5850" kern="1200">
          <a:solidFill>
            <a:schemeClr val="tx1"/>
          </a:solidFill>
          <a:latin typeface="+mn-lt"/>
          <a:ea typeface="+mn-ea"/>
          <a:cs typeface="+mn-cs"/>
        </a:defRPr>
      </a:lvl7pPr>
      <a:lvl8pPr marL="10410190" algn="l" defTabSz="2973070" rtl="0" eaLnBrk="1" latinLnBrk="0" hangingPunct="1">
        <a:defRPr sz="5850" kern="1200">
          <a:solidFill>
            <a:schemeClr val="tx1"/>
          </a:solidFill>
          <a:latin typeface="+mn-lt"/>
          <a:ea typeface="+mn-ea"/>
          <a:cs typeface="+mn-cs"/>
        </a:defRPr>
      </a:lvl8pPr>
      <a:lvl9pPr marL="11896725" algn="l" defTabSz="2973070" rtl="0" eaLnBrk="1" latinLnBrk="0" hangingPunct="1">
        <a:defRPr sz="5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2" Type="http://schemas.openxmlformats.org/officeDocument/2006/relationships/notesSlide" Target="../notesSlides/notesSlide1.xml"/><Relationship Id="rId71" Type="http://schemas.openxmlformats.org/officeDocument/2006/relationships/slideLayout" Target="../slideLayouts/slideLayout2.xml"/><Relationship Id="rId70" Type="http://schemas.openxmlformats.org/officeDocument/2006/relationships/tags" Target="../tags/tag48.xml"/><Relationship Id="rId7" Type="http://schemas.openxmlformats.org/officeDocument/2006/relationships/tags" Target="../tags/tag7.xml"/><Relationship Id="rId69" Type="http://schemas.openxmlformats.org/officeDocument/2006/relationships/image" Target="../media/image22.png"/><Relationship Id="rId68" Type="http://schemas.openxmlformats.org/officeDocument/2006/relationships/image" Target="../media/image21.png"/><Relationship Id="rId67" Type="http://schemas.openxmlformats.org/officeDocument/2006/relationships/tags" Target="../tags/tag47.xml"/><Relationship Id="rId66" Type="http://schemas.openxmlformats.org/officeDocument/2006/relationships/image" Target="../media/image20.png"/><Relationship Id="rId65" Type="http://schemas.openxmlformats.org/officeDocument/2006/relationships/tags" Target="../tags/tag46.xml"/><Relationship Id="rId64" Type="http://schemas.openxmlformats.org/officeDocument/2006/relationships/tags" Target="../tags/tag45.xml"/><Relationship Id="rId63" Type="http://schemas.openxmlformats.org/officeDocument/2006/relationships/tags" Target="../tags/tag44.xml"/><Relationship Id="rId62" Type="http://schemas.openxmlformats.org/officeDocument/2006/relationships/image" Target="../media/image19.png"/><Relationship Id="rId61" Type="http://schemas.openxmlformats.org/officeDocument/2006/relationships/tags" Target="../tags/tag43.xml"/><Relationship Id="rId60" Type="http://schemas.openxmlformats.org/officeDocument/2006/relationships/tags" Target="../tags/tag42.xml"/><Relationship Id="rId6" Type="http://schemas.openxmlformats.org/officeDocument/2006/relationships/tags" Target="../tags/tag6.xml"/><Relationship Id="rId59" Type="http://schemas.openxmlformats.org/officeDocument/2006/relationships/tags" Target="../tags/tag41.xml"/><Relationship Id="rId58" Type="http://schemas.openxmlformats.org/officeDocument/2006/relationships/tags" Target="../tags/tag40.xml"/><Relationship Id="rId57" Type="http://schemas.openxmlformats.org/officeDocument/2006/relationships/tags" Target="../tags/tag39.xml"/><Relationship Id="rId56" Type="http://schemas.openxmlformats.org/officeDocument/2006/relationships/tags" Target="../tags/tag38.xml"/><Relationship Id="rId55" Type="http://schemas.openxmlformats.org/officeDocument/2006/relationships/tags" Target="../tags/tag37.xml"/><Relationship Id="rId54" Type="http://schemas.openxmlformats.org/officeDocument/2006/relationships/tags" Target="../tags/tag36.xml"/><Relationship Id="rId53" Type="http://schemas.openxmlformats.org/officeDocument/2006/relationships/image" Target="../media/image18.png"/><Relationship Id="rId52" Type="http://schemas.openxmlformats.org/officeDocument/2006/relationships/image" Target="../media/image17.png"/><Relationship Id="rId51" Type="http://schemas.openxmlformats.org/officeDocument/2006/relationships/image" Target="../media/image16.png"/><Relationship Id="rId50" Type="http://schemas.openxmlformats.org/officeDocument/2006/relationships/image" Target="../media/image15.png"/><Relationship Id="rId5" Type="http://schemas.openxmlformats.org/officeDocument/2006/relationships/tags" Target="../tags/tag5.xml"/><Relationship Id="rId49" Type="http://schemas.openxmlformats.org/officeDocument/2006/relationships/tags" Target="../tags/tag35.xml"/><Relationship Id="rId48" Type="http://schemas.openxmlformats.org/officeDocument/2006/relationships/image" Target="../media/image14.png"/><Relationship Id="rId47" Type="http://schemas.openxmlformats.org/officeDocument/2006/relationships/image" Target="../media/image13.png"/><Relationship Id="rId46" Type="http://schemas.openxmlformats.org/officeDocument/2006/relationships/tags" Target="../tags/tag34.xml"/><Relationship Id="rId45" Type="http://schemas.openxmlformats.org/officeDocument/2006/relationships/image" Target="../media/image12.png"/><Relationship Id="rId44" Type="http://schemas.openxmlformats.org/officeDocument/2006/relationships/tags" Target="../tags/tag33.xml"/><Relationship Id="rId43" Type="http://schemas.openxmlformats.org/officeDocument/2006/relationships/image" Target="../media/image11.png"/><Relationship Id="rId42" Type="http://schemas.openxmlformats.org/officeDocument/2006/relationships/image" Target="../media/image10.png"/><Relationship Id="rId41" Type="http://schemas.openxmlformats.org/officeDocument/2006/relationships/image" Target="../media/image9.jpeg"/><Relationship Id="rId40" Type="http://schemas.openxmlformats.org/officeDocument/2006/relationships/tags" Target="../tags/tag32.xml"/><Relationship Id="rId4" Type="http://schemas.openxmlformats.org/officeDocument/2006/relationships/tags" Target="../tags/tag4.xml"/><Relationship Id="rId39" Type="http://schemas.openxmlformats.org/officeDocument/2006/relationships/image" Target="../media/image8.jpeg"/><Relationship Id="rId38" Type="http://schemas.openxmlformats.org/officeDocument/2006/relationships/tags" Target="../tags/tag31.xml"/><Relationship Id="rId37" Type="http://schemas.openxmlformats.org/officeDocument/2006/relationships/tags" Target="../tags/tag30.xml"/><Relationship Id="rId36" Type="http://schemas.openxmlformats.org/officeDocument/2006/relationships/image" Target="../media/image7.png"/><Relationship Id="rId35" Type="http://schemas.openxmlformats.org/officeDocument/2006/relationships/tags" Target="../tags/tag29.xml"/><Relationship Id="rId34" Type="http://schemas.openxmlformats.org/officeDocument/2006/relationships/image" Target="../media/image6.png"/><Relationship Id="rId33" Type="http://schemas.openxmlformats.org/officeDocument/2006/relationships/image" Target="../media/image5.png"/><Relationship Id="rId32" Type="http://schemas.openxmlformats.org/officeDocument/2006/relationships/image" Target="../media/image4.png"/><Relationship Id="rId31" Type="http://schemas.openxmlformats.org/officeDocument/2006/relationships/image" Target="../media/image3.png"/><Relationship Id="rId30" Type="http://schemas.openxmlformats.org/officeDocument/2006/relationships/image" Target="../media/image2.png"/><Relationship Id="rId3" Type="http://schemas.openxmlformats.org/officeDocument/2006/relationships/tags" Target="../tags/tag3.xml"/><Relationship Id="rId29" Type="http://schemas.openxmlformats.org/officeDocument/2006/relationships/image" Target="../media/image1.png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" name="Rectangle: Rounded Corners 70"/>
          <p:cNvSpPr/>
          <p:nvPr>
            <p:custDataLst>
              <p:tags r:id="rId1"/>
            </p:custDataLst>
          </p:nvPr>
        </p:nvSpPr>
        <p:spPr>
          <a:xfrm>
            <a:off x="24860885" y="18213705"/>
            <a:ext cx="7562215" cy="3198495"/>
          </a:xfrm>
          <a:prstGeom prst="roundRect">
            <a:avLst>
              <a:gd name="adj" fmla="val 3948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400">
              <a:latin typeface="Songti SC" panose="02010800040101010101" charset="-122"/>
              <a:ea typeface="Songti SC" panose="02010800040101010101" charset="-122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4863425" y="18122900"/>
            <a:ext cx="7559675" cy="782955"/>
          </a:xfrm>
          <a:prstGeom prst="roundRect">
            <a:avLst/>
          </a:prstGeom>
          <a:solidFill>
            <a:srgbClr val="148397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Songti SC" panose="02010800040101010101" charset="-122"/>
            </a:endParaRPr>
          </a:p>
        </p:txBody>
      </p:sp>
      <p:sp>
        <p:nvSpPr>
          <p:cNvPr id="43" name="Rectangle: Rounded Corners 42"/>
          <p:cNvSpPr/>
          <p:nvPr>
            <p:custDataLst>
              <p:tags r:id="rId2"/>
            </p:custDataLst>
          </p:nvPr>
        </p:nvSpPr>
        <p:spPr>
          <a:xfrm>
            <a:off x="448945" y="9266555"/>
            <a:ext cx="7562215" cy="12077700"/>
          </a:xfrm>
          <a:prstGeom prst="roundRect">
            <a:avLst>
              <a:gd name="adj" fmla="val 2004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400">
              <a:ea typeface="Songti SC" panose="02010800040101010101" charset="-122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48945" y="9281795"/>
            <a:ext cx="7560310" cy="782955"/>
          </a:xfrm>
          <a:prstGeom prst="roundRect">
            <a:avLst/>
          </a:prstGeom>
          <a:solidFill>
            <a:srgbClr val="148397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Songti SC" panose="02010800040101010101" charset="-122"/>
            </a:endParaRPr>
          </a:p>
        </p:txBody>
      </p:sp>
      <p:sp>
        <p:nvSpPr>
          <p:cNvPr id="39" name="Rectangle: Rounded Corners 38"/>
          <p:cNvSpPr/>
          <p:nvPr>
            <p:custDataLst>
              <p:tags r:id="rId3"/>
            </p:custDataLst>
          </p:nvPr>
        </p:nvSpPr>
        <p:spPr>
          <a:xfrm>
            <a:off x="495300" y="4686935"/>
            <a:ext cx="7562215" cy="4298315"/>
          </a:xfrm>
          <a:prstGeom prst="roundRect">
            <a:avLst>
              <a:gd name="adj" fmla="val 17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r>
              <a:rPr lang="en-US" sz="6400">
                <a:latin typeface="Songti SC" panose="02010800040101010101" charset="-122"/>
                <a:ea typeface="Songti SC" panose="02010800040101010101" charset="-122"/>
              </a:rPr>
              <a:t> </a:t>
            </a:r>
            <a:endParaRPr lang="en-US" sz="6400">
              <a:latin typeface="Songti SC" panose="02010800040101010101" charset="-122"/>
              <a:ea typeface="Songti SC" panose="02010800040101010101" charset="-122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15620" y="4711065"/>
            <a:ext cx="7560310" cy="782955"/>
          </a:xfrm>
          <a:prstGeom prst="roundRect">
            <a:avLst/>
          </a:prstGeom>
          <a:solidFill>
            <a:srgbClr val="148397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Songti SC" panose="02010800040101010101" charset="-122"/>
            </a:endParaRPr>
          </a:p>
        </p:txBody>
      </p:sp>
      <p:sp>
        <p:nvSpPr>
          <p:cNvPr id="40" name="Rectangle: Rounded Corners 39"/>
          <p:cNvSpPr/>
          <p:nvPr>
            <p:custDataLst>
              <p:tags r:id="rId4"/>
            </p:custDataLst>
          </p:nvPr>
        </p:nvSpPr>
        <p:spPr>
          <a:xfrm>
            <a:off x="8592820" y="16894810"/>
            <a:ext cx="7562215" cy="4517390"/>
          </a:xfrm>
          <a:prstGeom prst="roundRect">
            <a:avLst>
              <a:gd name="adj" fmla="val 1822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400">
              <a:ea typeface="Songti SC" panose="02010800040101010101" charset="-122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587740" y="16891635"/>
            <a:ext cx="7560310" cy="782955"/>
          </a:xfrm>
          <a:prstGeom prst="roundRect">
            <a:avLst/>
          </a:prstGeom>
          <a:solidFill>
            <a:srgbClr val="148397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Songti SC" panose="02010800040101010101" charset="-122"/>
            </a:endParaRPr>
          </a:p>
        </p:txBody>
      </p:sp>
      <p:sp>
        <p:nvSpPr>
          <p:cNvPr id="44" name="Rectangle: Rounded Corners 43"/>
          <p:cNvSpPr/>
          <p:nvPr>
            <p:custDataLst>
              <p:tags r:id="rId5"/>
            </p:custDataLst>
          </p:nvPr>
        </p:nvSpPr>
        <p:spPr>
          <a:xfrm>
            <a:off x="8592820" y="4708525"/>
            <a:ext cx="7562215" cy="11983085"/>
          </a:xfrm>
          <a:prstGeom prst="roundRect">
            <a:avLst>
              <a:gd name="adj" fmla="val 270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400">
              <a:ea typeface="Songti SC" panose="02010800040101010101" charset="-122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586470" y="4711065"/>
            <a:ext cx="7560310" cy="782955"/>
          </a:xfrm>
          <a:prstGeom prst="roundRect">
            <a:avLst/>
          </a:prstGeom>
          <a:solidFill>
            <a:srgbClr val="148397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Songti SC" panose="02010800040101010101" charset="-122"/>
            </a:endParaRPr>
          </a:p>
        </p:txBody>
      </p:sp>
      <p:sp>
        <p:nvSpPr>
          <p:cNvPr id="45" name="Rectangle: Rounded Corners 44"/>
          <p:cNvSpPr/>
          <p:nvPr>
            <p:custDataLst>
              <p:tags r:id="rId6"/>
            </p:custDataLst>
          </p:nvPr>
        </p:nvSpPr>
        <p:spPr>
          <a:xfrm>
            <a:off x="24860885" y="12394565"/>
            <a:ext cx="7562215" cy="5182870"/>
          </a:xfrm>
          <a:prstGeom prst="roundRect">
            <a:avLst>
              <a:gd name="adj" fmla="val 1592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400">
              <a:ea typeface="Songti SC" panose="02010800040101010101" charset="-122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4855805" y="12409805"/>
            <a:ext cx="7559675" cy="782955"/>
          </a:xfrm>
          <a:prstGeom prst="roundRect">
            <a:avLst/>
          </a:prstGeom>
          <a:solidFill>
            <a:srgbClr val="148397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Songti SC" panose="02010800040101010101" charset="-122"/>
            </a:endParaRPr>
          </a:p>
        </p:txBody>
      </p:sp>
      <p:sp>
        <p:nvSpPr>
          <p:cNvPr id="42" name="Rectangle: Rounded Corners 41"/>
          <p:cNvSpPr/>
          <p:nvPr>
            <p:custDataLst>
              <p:tags r:id="rId7"/>
            </p:custDataLst>
          </p:nvPr>
        </p:nvSpPr>
        <p:spPr>
          <a:xfrm>
            <a:off x="24860885" y="4686935"/>
            <a:ext cx="7562215" cy="7206615"/>
          </a:xfrm>
          <a:prstGeom prst="roundRect">
            <a:avLst>
              <a:gd name="adj" fmla="val 147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400">
              <a:ea typeface="Songti SC" panose="02010800040101010101" charset="-122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4876125" y="4676140"/>
            <a:ext cx="7560310" cy="782955"/>
          </a:xfrm>
          <a:prstGeom prst="roundRect">
            <a:avLst/>
          </a:prstGeom>
          <a:solidFill>
            <a:srgbClr val="148397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Songti SC" panose="02010800040101010101" charset="-122"/>
            </a:endParaRPr>
          </a:p>
        </p:txBody>
      </p:sp>
      <p:sp>
        <p:nvSpPr>
          <p:cNvPr id="41" name="Rectangle: Rounded Corners 40"/>
          <p:cNvSpPr/>
          <p:nvPr>
            <p:custDataLst>
              <p:tags r:id="rId8"/>
            </p:custDataLst>
          </p:nvPr>
        </p:nvSpPr>
        <p:spPr>
          <a:xfrm>
            <a:off x="16734155" y="4708525"/>
            <a:ext cx="7562215" cy="16703675"/>
          </a:xfrm>
          <a:prstGeom prst="roundRect">
            <a:avLst>
              <a:gd name="adj" fmla="val 193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400">
              <a:ea typeface="Songti SC" panose="02010800040101010101" charset="-122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6750030" y="4711065"/>
            <a:ext cx="7545705" cy="782955"/>
          </a:xfrm>
          <a:prstGeom prst="roundRect">
            <a:avLst/>
          </a:prstGeom>
          <a:solidFill>
            <a:srgbClr val="148397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Songti SC" panose="02010800040101010101" charset="-122"/>
            </a:endParaRPr>
          </a:p>
        </p:txBody>
      </p:sp>
      <p:sp>
        <p:nvSpPr>
          <p:cNvPr id="72" name="Rectangle 71"/>
          <p:cNvSpPr/>
          <p:nvPr>
            <p:custDataLst>
              <p:tags r:id="rId9"/>
            </p:custDataLst>
          </p:nvPr>
        </p:nvSpPr>
        <p:spPr>
          <a:xfrm>
            <a:off x="0" y="0"/>
            <a:ext cx="32918400" cy="4168140"/>
          </a:xfrm>
          <a:prstGeom prst="rect">
            <a:avLst/>
          </a:prstGeom>
          <a:solidFill>
            <a:srgbClr val="1483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344" tIns="42672" rIns="85344" bIns="42672" rtlCol="0" anchor="ctr"/>
          <a:lstStyle>
            <a:defPPr>
              <a:defRPr kern="1200"/>
            </a:defPPr>
          </a:lstStyle>
          <a:p>
            <a:pPr algn="ctr"/>
            <a:endParaRPr lang="en-US" sz="4140">
              <a:ea typeface="Songti SC" panose="02010800040101010101" charset="-122"/>
            </a:endParaRPr>
          </a:p>
        </p:txBody>
      </p:sp>
      <p:sp>
        <p:nvSpPr>
          <p:cNvPr id="51" name="Title 11"/>
          <p:cNvSpPr txBox="1"/>
          <p:nvPr>
            <p:custDataLst>
              <p:tags r:id="rId10"/>
            </p:custDataLst>
          </p:nvPr>
        </p:nvSpPr>
        <p:spPr>
          <a:xfrm>
            <a:off x="2743200" y="799465"/>
            <a:ext cx="27432000" cy="1831340"/>
          </a:xfrm>
          <a:prstGeom prst="rect">
            <a:avLst/>
          </a:prstGeom>
        </p:spPr>
        <p:txBody>
          <a:bodyPr lIns="85344" tIns="42672" rIns="85344" bIns="42672"/>
          <a:lstStyle>
            <a:defPPr>
              <a:defRPr kern="1200"/>
            </a:defPPr>
            <a:lvl1pPr algn="ctr" defTabSz="4389120" rtl="0" eaLnBrk="1" latinLnBrk="0" hangingPunct="1">
              <a:spcBef>
                <a:spcPct val="0"/>
              </a:spcBef>
              <a:buNone/>
              <a:defRPr sz="1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>
                <a:solidFill>
                  <a:schemeClr val="bg1"/>
                </a:solidFill>
                <a:uFillTx/>
                <a:latin typeface="Songti SC" panose="02010800040101010101" charset="-122"/>
                <a:ea typeface="Songti SC" panose="02010800040101010101" charset="-122"/>
              </a:rPr>
              <a:t>银行信用卡客户流失情况预测</a:t>
            </a:r>
            <a:endParaRPr lang="zh-CN" altLang="en-US" sz="6000">
              <a:solidFill>
                <a:schemeClr val="bg1"/>
              </a:solidFill>
              <a:uFillTx/>
              <a:latin typeface="Songti SC" panose="02010800040101010101" charset="-122"/>
              <a:ea typeface="Songti SC" panose="02010800040101010101" charset="-122"/>
            </a:endParaRPr>
          </a:p>
        </p:txBody>
      </p:sp>
      <p:sp>
        <p:nvSpPr>
          <p:cNvPr id="58" name="Text Placeholder 16"/>
          <p:cNvSpPr txBox="1"/>
          <p:nvPr>
            <p:custDataLst>
              <p:tags r:id="rId11"/>
            </p:custDataLst>
          </p:nvPr>
        </p:nvSpPr>
        <p:spPr>
          <a:xfrm>
            <a:off x="2743200" y="1898650"/>
            <a:ext cx="27432000" cy="654050"/>
          </a:xfrm>
          <a:prstGeom prst="rect">
            <a:avLst/>
          </a:prstGeom>
        </p:spPr>
        <p:txBody>
          <a:bodyPr lIns="85344" tIns="42672" rIns="85344" bIns="42672">
            <a:spAutoFit/>
          </a:bodyPr>
          <a:lstStyle>
            <a:defPPr>
              <a:defRPr kern="1200"/>
            </a:defPPr>
            <a:lvl1pPr marL="0" indent="0" algn="l" defTabSz="43891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3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0" indent="-1371600" algn="l" defTabSz="43891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565" indent="-1097280" algn="l" defTabSz="43891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125" indent="-1097280" algn="l" defTabSz="43891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700">
                <a:solidFill>
                  <a:schemeClr val="bg1"/>
                </a:solidFill>
                <a:latin typeface="Songti SC" panose="02010800040101010101" charset="-122"/>
                <a:ea typeface="Songti SC" panose="02010800040101010101" charset="-122"/>
              </a:rPr>
              <a:t>大数据引论课程项目汇报</a:t>
            </a:r>
            <a:endParaRPr lang="zh-CN" altLang="en-US" sz="3700">
              <a:solidFill>
                <a:schemeClr val="bg1"/>
              </a:solidFill>
              <a:latin typeface="Songti SC" panose="02010800040101010101" charset="-122"/>
              <a:ea typeface="Songti SC" panose="02010800040101010101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rot="0">
            <a:off x="495300" y="4836795"/>
            <a:ext cx="31503620" cy="13858240"/>
            <a:chOff x="801" y="9322"/>
            <a:chExt cx="49612" cy="21824"/>
          </a:xfrm>
        </p:grpSpPr>
        <p:sp>
          <p:nvSpPr>
            <p:cNvPr id="60" name="TextBox 59"/>
            <p:cNvSpPr txBox="1"/>
            <p:nvPr>
              <p:custDataLst>
                <p:tags r:id="rId12"/>
              </p:custDataLst>
            </p:nvPr>
          </p:nvSpPr>
          <p:spPr>
            <a:xfrm>
              <a:off x="39226" y="30421"/>
              <a:ext cx="1082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kern="1200"/>
              </a:defPPr>
            </a:lstStyle>
            <a:p>
              <a:r>
                <a:rPr lang="zh-CN" altLang="en-US" sz="2400" b="1">
                  <a:solidFill>
                    <a:schemeClr val="bg1"/>
                  </a:solidFill>
                  <a:latin typeface="Songti SC" panose="02010800040101010101" charset="-122"/>
                  <a:ea typeface="Songti SC" panose="02010800040101010101" charset="-122"/>
                </a:rPr>
                <a:t>参考文献</a:t>
              </a:r>
              <a:endParaRPr lang="zh-CN" altLang="en-US" sz="2400" b="1">
                <a:solidFill>
                  <a:schemeClr val="bg1"/>
                </a:solidFill>
                <a:latin typeface="Songti SC" panose="02010800040101010101" charset="-122"/>
                <a:ea typeface="Songti SC" panose="02010800040101010101" charset="-122"/>
              </a:endParaRPr>
            </a:p>
          </p:txBody>
        </p:sp>
        <p:sp>
          <p:nvSpPr>
            <p:cNvPr id="83" name="TextBox 82"/>
            <p:cNvSpPr txBox="1"/>
            <p:nvPr>
              <p:custDataLst>
                <p:tags r:id="rId13"/>
              </p:custDataLst>
            </p:nvPr>
          </p:nvSpPr>
          <p:spPr>
            <a:xfrm>
              <a:off x="39458" y="9378"/>
              <a:ext cx="10826" cy="7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kern="1200"/>
              </a:defPPr>
            </a:lstStyle>
            <a:p>
              <a:r>
                <a:rPr lang="zh-CN" altLang="en-US" sz="2400" b="1">
                  <a:solidFill>
                    <a:schemeClr val="bg1"/>
                  </a:solidFill>
                  <a:latin typeface="Songti SC" panose="02010800040101010101" charset="-122"/>
                  <a:ea typeface="Songti SC" panose="02010800040101010101" charset="-122"/>
                </a:rPr>
                <a:t>结论</a:t>
              </a:r>
              <a:endParaRPr lang="zh-CN" altLang="en-US" sz="2400" b="1">
                <a:solidFill>
                  <a:schemeClr val="bg1"/>
                </a:solidFill>
                <a:latin typeface="Songti SC" panose="02010800040101010101" charset="-122"/>
                <a:ea typeface="Songti SC" panose="02010800040101010101" charset="-122"/>
              </a:endParaRPr>
            </a:p>
          </p:txBody>
        </p:sp>
        <p:sp>
          <p:nvSpPr>
            <p:cNvPr id="85" name="TextBox 84"/>
            <p:cNvSpPr txBox="1"/>
            <p:nvPr>
              <p:custDataLst>
                <p:tags r:id="rId14"/>
              </p:custDataLst>
            </p:nvPr>
          </p:nvSpPr>
          <p:spPr>
            <a:xfrm>
              <a:off x="39587" y="20334"/>
              <a:ext cx="1082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kern="1200"/>
              </a:defPPr>
            </a:lstStyle>
            <a:p>
              <a:r>
                <a:rPr lang="zh-CN" altLang="en-US" sz="2400" b="1">
                  <a:solidFill>
                    <a:schemeClr val="bg1"/>
                  </a:solidFill>
                  <a:latin typeface="Songti SC" panose="02010800040101010101" charset="-122"/>
                  <a:ea typeface="Songti SC" panose="02010800040101010101" charset="-122"/>
                </a:rPr>
                <a:t>研究中的挑战与不足</a:t>
              </a:r>
              <a:endParaRPr lang="zh-CN" altLang="en-US" sz="2400" b="1">
                <a:solidFill>
                  <a:schemeClr val="bg1"/>
                </a:solidFill>
                <a:latin typeface="Songti SC" panose="02010800040101010101" charset="-122"/>
                <a:ea typeface="Songti SC" panose="02010800040101010101" charset="-122"/>
              </a:endParaRPr>
            </a:p>
          </p:txBody>
        </p:sp>
        <p:sp>
          <p:nvSpPr>
            <p:cNvPr id="47" name="TextBox 46"/>
            <p:cNvSpPr txBox="1"/>
            <p:nvPr>
              <p:custDataLst>
                <p:tags r:id="rId15"/>
              </p:custDataLst>
            </p:nvPr>
          </p:nvSpPr>
          <p:spPr>
            <a:xfrm>
              <a:off x="948" y="9322"/>
              <a:ext cx="11848" cy="727"/>
            </a:xfrm>
            <a:prstGeom prst="rect">
              <a:avLst/>
            </a:prstGeom>
            <a:no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>
              <a:defPPr>
                <a:defRPr kern="1200"/>
              </a:defPPr>
            </a:lstStyle>
            <a:p>
              <a:r>
                <a:rPr lang="zh-CN" altLang="en-US" sz="2400" b="1">
                  <a:solidFill>
                    <a:schemeClr val="bg1"/>
                  </a:solidFill>
                  <a:latin typeface="Songti SC" panose="02010800040101010101" charset="-122"/>
                  <a:ea typeface="Songti SC" panose="02010800040101010101" charset="-122"/>
                </a:rPr>
                <a:t>研究背景及研究</a:t>
              </a:r>
              <a:r>
                <a:rPr lang="zh-CN" altLang="en-US" sz="2400" b="1">
                  <a:solidFill>
                    <a:schemeClr val="bg1"/>
                  </a:solidFill>
                  <a:latin typeface="Songti SC" panose="02010800040101010101" charset="-122"/>
                  <a:ea typeface="Songti SC" panose="02010800040101010101" charset="-122"/>
                </a:rPr>
                <a:t>目标</a:t>
              </a:r>
              <a:endParaRPr lang="zh-CN" altLang="en-US" sz="2400" b="1">
                <a:solidFill>
                  <a:schemeClr val="bg1"/>
                </a:solidFill>
                <a:latin typeface="Songti SC" panose="02010800040101010101" charset="-122"/>
                <a:ea typeface="Songti SC" panose="02010800040101010101" charset="-122"/>
              </a:endParaRPr>
            </a:p>
          </p:txBody>
        </p:sp>
        <p:sp>
          <p:nvSpPr>
            <p:cNvPr id="87" name="TextBox 86"/>
            <p:cNvSpPr txBox="1"/>
            <p:nvPr>
              <p:custDataLst>
                <p:tags r:id="rId16"/>
              </p:custDataLst>
            </p:nvPr>
          </p:nvSpPr>
          <p:spPr>
            <a:xfrm>
              <a:off x="801" y="16576"/>
              <a:ext cx="1082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kern="1200"/>
              </a:defPPr>
            </a:lstStyle>
            <a:p>
              <a:r>
                <a:rPr lang="zh-CN" altLang="en-US" sz="2400" b="1">
                  <a:solidFill>
                    <a:schemeClr val="bg1"/>
                  </a:solidFill>
                  <a:latin typeface="Songti SC" panose="02010800040101010101" charset="-122"/>
                  <a:ea typeface="Songti SC" panose="02010800040101010101" charset="-122"/>
                </a:rPr>
                <a:t>数据集介绍及数据预处理</a:t>
              </a:r>
              <a:endParaRPr lang="zh-CN" altLang="en-US" sz="2400" b="1">
                <a:solidFill>
                  <a:schemeClr val="bg1"/>
                </a:solidFill>
                <a:latin typeface="Songti SC" panose="02010800040101010101" charset="-122"/>
                <a:ea typeface="Songti SC" panose="02010800040101010101" charset="-122"/>
              </a:endParaRPr>
            </a:p>
          </p:txBody>
        </p:sp>
        <p:sp>
          <p:nvSpPr>
            <p:cNvPr id="89" name="TextBox 88"/>
            <p:cNvSpPr txBox="1"/>
            <p:nvPr>
              <p:custDataLst>
                <p:tags r:id="rId17"/>
              </p:custDataLst>
            </p:nvPr>
          </p:nvSpPr>
          <p:spPr>
            <a:xfrm>
              <a:off x="13819" y="9378"/>
              <a:ext cx="10826" cy="725"/>
            </a:xfrm>
            <a:prstGeom prst="rect">
              <a:avLst/>
            </a:prstGeom>
            <a:no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kern="1200"/>
              </a:defPPr>
            </a:lstStyle>
            <a:p>
              <a:r>
                <a:rPr lang="zh-CN" altLang="en-US" sz="2400" b="1">
                  <a:solidFill>
                    <a:schemeClr val="bg1"/>
                  </a:solidFill>
                  <a:latin typeface="Songti SC" panose="02010800040101010101" charset="-122"/>
                  <a:ea typeface="Songti SC" panose="02010800040101010101" charset="-122"/>
                </a:rPr>
                <a:t>实验模型搭建</a:t>
              </a:r>
              <a:endParaRPr lang="zh-CN" altLang="en-US" sz="2400" b="1">
                <a:solidFill>
                  <a:schemeClr val="bg1"/>
                </a:solidFill>
                <a:latin typeface="Songti SC" panose="02010800040101010101" charset="-122"/>
                <a:ea typeface="Songti SC" panose="02010800040101010101" charset="-122"/>
              </a:endParaRPr>
            </a:p>
          </p:txBody>
        </p:sp>
        <p:sp>
          <p:nvSpPr>
            <p:cNvPr id="91" name="TextBox 90"/>
            <p:cNvSpPr txBox="1"/>
            <p:nvPr>
              <p:custDataLst>
                <p:tags r:id="rId18"/>
              </p:custDataLst>
            </p:nvPr>
          </p:nvSpPr>
          <p:spPr>
            <a:xfrm>
              <a:off x="13840" y="28505"/>
              <a:ext cx="1082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kern="1200"/>
              </a:defPPr>
            </a:lstStyle>
            <a:p>
              <a:r>
                <a:rPr lang="zh-CN" altLang="en-US" sz="2400" b="1">
                  <a:solidFill>
                    <a:schemeClr val="bg1"/>
                  </a:solidFill>
                  <a:latin typeface="Songti SC" panose="02010800040101010101" charset="-122"/>
                  <a:ea typeface="Songti SC" panose="02010800040101010101" charset="-122"/>
                </a:rPr>
                <a:t>评价指标</a:t>
              </a:r>
              <a:endParaRPr lang="zh-CN" altLang="en-US" sz="2400" b="1">
                <a:solidFill>
                  <a:schemeClr val="bg1"/>
                </a:solidFill>
                <a:latin typeface="Songti SC" panose="02010800040101010101" charset="-122"/>
                <a:ea typeface="Songti SC" panose="02010800040101010101" charset="-122"/>
              </a:endParaRPr>
            </a:p>
          </p:txBody>
        </p:sp>
      </p:grpSp>
      <p:sp>
        <p:nvSpPr>
          <p:cNvPr id="93" name="TextBox 92"/>
          <p:cNvSpPr txBox="1"/>
          <p:nvPr>
            <p:custDataLst>
              <p:tags r:id="rId19"/>
            </p:custDataLst>
          </p:nvPr>
        </p:nvSpPr>
        <p:spPr>
          <a:xfrm>
            <a:off x="17063318" y="4872055"/>
            <a:ext cx="687470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zh-CN" altLang="en-US" sz="2400" b="1">
                <a:solidFill>
                  <a:schemeClr val="bg1"/>
                </a:solidFill>
                <a:latin typeface="Songti SC" panose="02010800040101010101" charset="-122"/>
                <a:ea typeface="Songti SC" panose="02010800040101010101" charset="-122"/>
              </a:rPr>
              <a:t>实验结果</a:t>
            </a:r>
            <a:endParaRPr lang="zh-CN" altLang="en-US" sz="2400" b="1">
              <a:solidFill>
                <a:schemeClr val="bg1"/>
              </a:solidFill>
              <a:latin typeface="Songti SC" panose="02010800040101010101" charset="-122"/>
              <a:ea typeface="Songti SC" panose="02010800040101010101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 rot="0">
            <a:off x="625475" y="5549900"/>
            <a:ext cx="15248890" cy="13573760"/>
            <a:chOff x="985" y="8065"/>
            <a:chExt cx="24014" cy="21376"/>
          </a:xfrm>
        </p:grpSpPr>
        <p:sp>
          <p:nvSpPr>
            <p:cNvPr id="13" name="TextBox 45"/>
            <p:cNvSpPr txBox="1"/>
            <p:nvPr>
              <p:custDataLst>
                <p:tags r:id="rId20"/>
              </p:custDataLst>
            </p:nvPr>
          </p:nvSpPr>
          <p:spPr>
            <a:xfrm>
              <a:off x="985" y="8065"/>
              <a:ext cx="11698" cy="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kern="1200"/>
              </a:defPPr>
            </a:lstStyle>
            <a:p>
              <a:r>
                <a:rPr lang="en-US" sz="1400">
                  <a:solidFill>
                    <a:schemeClr val="tx1"/>
                  </a:solidFill>
                  <a:latin typeface="Songti SC" panose="02010800040101010101" charset="-122"/>
                  <a:ea typeface="Songti SC" panose="02010800040101010101" charset="-122"/>
                  <a:cs typeface="Open Sans" panose="020B0606030504020204" pitchFamily="34" charset="0"/>
                </a:rPr>
                <a:t>        通过分析客户交易的数据来全面了解客户的价值、需求、期望和行为，以期改善与客户的关系的行为，被称为CRM（客户关系管理）。它是一种商业理念，旨在获取和留住客户，提高客户价值和忠诚度，并且实施以客户为中心的战略。</a:t>
              </a:r>
              <a:endParaRPr lang="en-US"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endParaRPr>
            </a:p>
            <a:p>
              <a:r>
                <a:rPr lang="en-US" sz="1400">
                  <a:solidFill>
                    <a:schemeClr val="tx1"/>
                  </a:solidFill>
                  <a:latin typeface="Songti SC" panose="02010800040101010101" charset="-122"/>
                  <a:ea typeface="Songti SC" panose="02010800040101010101" charset="-122"/>
                  <a:cs typeface="Open Sans" panose="020B0606030504020204" pitchFamily="34" charset="0"/>
                </a:rPr>
                <a:t>        客户流失预测是CRM的一种，它通常被定义为客户在给定的时间段内停止与公司开展业务。对于商业银行而言，判断哪些客户可能流失显得尤为重要。研究表明，留住客户可以带来很大的经济效益，如果将客户流失率降低5%，可以给银行带来25%至85%的业绩提升。而开发新客户的成本是留住现有客户成本的5到6倍。负债业务是银行的重要业务之一，个体零售客户也是银行重要的客户组成部分。因此，银行信用卡客户的不定期流失往往是困扰银行经理的一大问题。</a:t>
              </a:r>
              <a:endParaRPr lang="en-US"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endParaRPr>
            </a:p>
            <a:p>
              <a:r>
                <a:rPr lang="en-US" sz="1400">
                  <a:solidFill>
                    <a:schemeClr val="tx1"/>
                  </a:solidFill>
                  <a:latin typeface="Songti SC" panose="02010800040101010101" charset="-122"/>
                  <a:ea typeface="Songti SC" panose="02010800040101010101" charset="-122"/>
                  <a:cs typeface="Open Sans" panose="020B0606030504020204" pitchFamily="34" charset="0"/>
                </a:rPr>
                <a:t>        近年来，许多科学家提出了各种机器学习方法，其中很多方法能够用于分类</a:t>
              </a:r>
              <a:r>
                <a:rPr lang="zh-CN" altLang="en-US" sz="1400">
                  <a:solidFill>
                    <a:schemeClr val="tx1"/>
                  </a:solidFill>
                  <a:latin typeface="Songti SC" panose="02010800040101010101" charset="-122"/>
                  <a:ea typeface="Songti SC" panose="02010800040101010101" charset="-122"/>
                  <a:cs typeface="Open Sans" panose="020B0606030504020204" pitchFamily="34" charset="0"/>
                </a:rPr>
                <a:t>，</a:t>
              </a:r>
              <a:r>
                <a:rPr lang="en-US" sz="1400">
                  <a:solidFill>
                    <a:schemeClr val="tx1"/>
                  </a:solidFill>
                  <a:latin typeface="Songti SC" panose="02010800040101010101" charset="-122"/>
                  <a:ea typeface="Songti SC" panose="02010800040101010101" charset="-122"/>
                  <a:cs typeface="Open Sans" panose="020B0606030504020204" pitchFamily="34" charset="0"/>
                </a:rPr>
                <a:t>以预测客户流失的行为。这其中包括逻辑回归、决策树、随机森林、SVM</a:t>
              </a:r>
              <a:r>
                <a:rPr lang="zh-CN" altLang="en-US" sz="1400">
                  <a:solidFill>
                    <a:schemeClr val="tx1"/>
                  </a:solidFill>
                  <a:latin typeface="Songti SC" panose="02010800040101010101" charset="-122"/>
                  <a:ea typeface="Songti SC" panose="02010800040101010101" charset="-122"/>
                  <a:cs typeface="Open Sans" panose="020B0606030504020204" pitchFamily="34" charset="0"/>
                </a:rPr>
                <a:t>、</a:t>
              </a:r>
              <a:r>
                <a:rPr lang="en-US" altLang="zh-CN" sz="1400">
                  <a:solidFill>
                    <a:schemeClr val="tx1"/>
                  </a:solidFill>
                  <a:latin typeface="Songti SC" panose="02010800040101010101" charset="-122"/>
                  <a:ea typeface="Songti SC" panose="02010800040101010101" charset="-122"/>
                  <a:cs typeface="Open Sans" panose="020B0606030504020204" pitchFamily="34" charset="0"/>
                </a:rPr>
                <a:t>KNN</a:t>
              </a:r>
              <a:r>
                <a:rPr lang="zh-CN" altLang="en-US" sz="1400">
                  <a:solidFill>
                    <a:schemeClr val="tx1"/>
                  </a:solidFill>
                  <a:latin typeface="Songti SC" panose="02010800040101010101" charset="-122"/>
                  <a:ea typeface="Songti SC" panose="02010800040101010101" charset="-122"/>
                  <a:cs typeface="Open Sans" panose="020B0606030504020204" pitchFamily="34" charset="0"/>
                </a:rPr>
                <a:t>、神经网络</a:t>
              </a:r>
              <a:r>
                <a:rPr lang="en-US" sz="1400">
                  <a:solidFill>
                    <a:schemeClr val="tx1"/>
                  </a:solidFill>
                  <a:latin typeface="Songti SC" panose="02010800040101010101" charset="-122"/>
                  <a:ea typeface="Songti SC" panose="02010800040101010101" charset="-122"/>
                  <a:cs typeface="Open Sans" panose="020B0606030504020204" pitchFamily="34" charset="0"/>
                </a:rPr>
                <a:t>等。</a:t>
              </a:r>
              <a:endParaRPr lang="en-US"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endParaRPr>
            </a:p>
            <a:p>
              <a:r>
                <a:rPr lang="en-US" sz="1400">
                  <a:solidFill>
                    <a:schemeClr val="tx1"/>
                  </a:solidFill>
                  <a:latin typeface="Songti SC" panose="02010800040101010101" charset="-122"/>
                  <a:ea typeface="Songti SC" panose="02010800040101010101" charset="-122"/>
                  <a:cs typeface="Open Sans" panose="020B0606030504020204" pitchFamily="34" charset="0"/>
                </a:rPr>
                <a:t>        这些模型在应用于不同的分类任务时表现各有千秋，并没有一个标准能够判断这些模型的优劣。但目前尚未有人将这些模型全部应用于银行用户流失的数据集，并且分析它们在这一数据集上的表现。因此，本研究将把</a:t>
              </a:r>
              <a:r>
                <a:rPr lang="zh-CN" altLang="en-US" sz="1400">
                  <a:solidFill>
                    <a:schemeClr val="tx1"/>
                  </a:solidFill>
                  <a:latin typeface="Songti SC" panose="02010800040101010101" charset="-122"/>
                  <a:ea typeface="Songti SC" panose="02010800040101010101" charset="-122"/>
                  <a:cs typeface="Open Sans" panose="020B0606030504020204" pitchFamily="34" charset="0"/>
                </a:rPr>
                <a:t>上述六种模型</a:t>
              </a:r>
              <a:r>
                <a:rPr lang="en-US" sz="1400">
                  <a:solidFill>
                    <a:schemeClr val="tx1"/>
                  </a:solidFill>
                  <a:latin typeface="Songti SC" panose="02010800040101010101" charset="-122"/>
                  <a:ea typeface="Songti SC" panose="02010800040101010101" charset="-122"/>
                  <a:cs typeface="Open Sans" panose="020B0606030504020204" pitchFamily="34" charset="0"/>
                </a:rPr>
                <a:t>应用于银行信用卡用户流失的数据集，并且找出最适用于这一特定数据集的模型</a:t>
              </a:r>
              <a:r>
                <a:rPr lang="zh-CN" altLang="en-US" sz="1400">
                  <a:solidFill>
                    <a:schemeClr val="tx1"/>
                  </a:solidFill>
                  <a:latin typeface="Songti SC" panose="02010800040101010101" charset="-122"/>
                  <a:ea typeface="Songti SC" panose="02010800040101010101" charset="-122"/>
                  <a:cs typeface="Open Sans" panose="020B0606030504020204" pitchFamily="34" charset="0"/>
                </a:rPr>
                <a:t>，并为银行提供较精准的流失客户预测服务。</a:t>
              </a:r>
              <a:endParaRPr lang="zh-CN" altLang="en-US"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endParaRPr>
            </a:p>
          </p:txBody>
        </p:sp>
        <p:sp>
          <p:nvSpPr>
            <p:cNvPr id="14" name="TextBox 87"/>
            <p:cNvSpPr txBox="1"/>
            <p:nvPr>
              <p:custDataLst>
                <p:tags r:id="rId21"/>
              </p:custDataLst>
            </p:nvPr>
          </p:nvSpPr>
          <p:spPr>
            <a:xfrm>
              <a:off x="13521" y="8144"/>
              <a:ext cx="1082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kern="1200"/>
              </a:defPPr>
            </a:lstStyle>
            <a:p>
              <a:pPr marL="285750" indent="-285750">
                <a:buFont typeface="Wingdings" panose="05000000000000000000" charset="0"/>
                <a:buChar char=""/>
              </a:pPr>
              <a:r>
                <a:rPr lang="zh-CN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Songti SC" panose="02010800040101010101" charset="-122"/>
                  <a:ea typeface="Songti SC" panose="02010800040101010101" charset="-122"/>
                  <a:cs typeface="Open Sans" panose="020B0606030504020204" pitchFamily="34" charset="0"/>
                </a:rPr>
                <a:t>逻辑回归</a:t>
              </a:r>
              <a:endPara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endParaRPr>
            </a:p>
          </p:txBody>
        </p:sp>
        <p:sp>
          <p:nvSpPr>
            <p:cNvPr id="15" name="TextBox 89"/>
            <p:cNvSpPr txBox="1"/>
            <p:nvPr>
              <p:custDataLst>
                <p:tags r:id="rId22"/>
              </p:custDataLst>
            </p:nvPr>
          </p:nvSpPr>
          <p:spPr>
            <a:xfrm>
              <a:off x="13700" y="27601"/>
              <a:ext cx="11299" cy="1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kern="1200"/>
              </a:defPPr>
            </a:lstStyle>
            <a:p>
              <a:r>
                <a:rPr lang="en-US" altLang="zh-CN" sz="1400">
                  <a:solidFill>
                    <a:schemeClr val="tx1"/>
                  </a:solidFill>
                  <a:latin typeface="Songti SC" panose="02010800040101010101" charset="-122"/>
                  <a:ea typeface="Songti SC" panose="02010800040101010101" charset="-122"/>
                  <a:cs typeface="Open Sans" panose="020B0606030504020204" pitchFamily="34" charset="0"/>
                </a:rPr>
                <a:t>        </a:t>
              </a:r>
              <a:r>
                <a:rPr lang="zh-CN" altLang="en-US" sz="1400">
                  <a:solidFill>
                    <a:schemeClr val="tx1"/>
                  </a:solidFill>
                  <a:latin typeface="Songti SC" panose="02010800040101010101" charset="-122"/>
                  <a:ea typeface="Songti SC" panose="02010800040101010101" charset="-122"/>
                  <a:cs typeface="Open Sans" panose="020B0606030504020204" pitchFamily="34" charset="0"/>
                </a:rPr>
                <a:t>混淆矩阵</a:t>
              </a:r>
              <a:r>
                <a:rPr lang="en-US" sz="1400">
                  <a:solidFill>
                    <a:schemeClr val="tx1"/>
                  </a:solidFill>
                  <a:latin typeface="Songti SC" panose="02010800040101010101" charset="-122"/>
                  <a:ea typeface="Songti SC" panose="02010800040101010101" charset="-122"/>
                  <a:cs typeface="Open Sans" panose="020B0606030504020204" pitchFamily="34" charset="0"/>
                </a:rPr>
                <a:t>分为TP（真阳性）、FP（假阳性）、FN（假阴性）、TN（真阴性）。应用到这一数据集上时，TP指预测是流失的客户，结果也是流失的客户；FN指预测是未流失的客户，结果是流失的客户；FP指预测是流失的客户，结果是未流失的客户；TN指预测是未流失的客户，结果也是未流失的客户。这一矩阵可以帮助我们看到模型的预测结果中有多少预测正确、多少预测错误且是怎么样的错误形式，方便我们对模型性能进行判断。</a:t>
              </a:r>
              <a:endParaRPr lang="en-US"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endParaRPr>
            </a:p>
          </p:txBody>
        </p:sp>
      </p:grpSp>
      <p:sp>
        <p:nvSpPr>
          <p:cNvPr id="38" name="Text Box 37"/>
          <p:cNvSpPr txBox="1"/>
          <p:nvPr/>
        </p:nvSpPr>
        <p:spPr>
          <a:xfrm>
            <a:off x="8699500" y="5887720"/>
            <a:ext cx="7235190" cy="783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600">
                <a:latin typeface="Songti SC" panose="02010800040101010101" charset="-122"/>
                <a:ea typeface="Songti SC" panose="02010800040101010101" charset="-122"/>
                <a:cs typeface="Times New Roman Regular" panose="02020603050405020304" charset="0"/>
              </a:rPr>
              <a:t>    </a:t>
            </a:r>
            <a:r>
              <a:rPr lang="zh-CN" altLang="en-US"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假设：对于给</a:t>
            </a:r>
            <a:r>
              <a:rPr lang="en-US" altLang="zh-CN"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v</a:t>
            </a:r>
            <a:r>
              <a:rPr lang="zh-CN" altLang="en-US"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定的输入特征 X = （X1,X2,...Xn),输出 Y为1（未流失客户）的概率可以用一个线性组合来表示，并通过逻辑函数（sigmoid函数）将结果映射到[0, 1]的范围。表达式如下：</a:t>
            </a:r>
            <a:endParaRPr lang="zh-CN" altLang="en-US" sz="1400"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8585835" y="7084695"/>
            <a:ext cx="7590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148397"/>
                </a:solidFill>
                <a:latin typeface="Songti SC" panose="02010800040101010101" charset="-122"/>
                <a:ea typeface="Songti SC" panose="02010800040101010101" charset="-122"/>
              </a:rPr>
              <a:t>-------------------------------------------------------------------------------------------------------</a:t>
            </a:r>
            <a:endParaRPr lang="en-US">
              <a:solidFill>
                <a:srgbClr val="148397"/>
              </a:solidFill>
              <a:latin typeface="Songti SC" panose="02010800040101010101" charset="-122"/>
              <a:ea typeface="Songti SC" panose="02010800040101010101" charset="-122"/>
            </a:endParaRPr>
          </a:p>
        </p:txBody>
      </p:sp>
      <p:sp>
        <p:nvSpPr>
          <p:cNvPr id="48" name="TextBox 87"/>
          <p:cNvSpPr txBox="1"/>
          <p:nvPr>
            <p:custDataLst>
              <p:tags r:id="rId23"/>
            </p:custDataLst>
          </p:nvPr>
        </p:nvSpPr>
        <p:spPr>
          <a:xfrm>
            <a:off x="8585835" y="7369175"/>
            <a:ext cx="68745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决策树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8699500" y="9534525"/>
            <a:ext cx="7235190" cy="1179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buClrTx/>
              <a:buSzTx/>
              <a:buNone/>
            </a:pPr>
            <a:r>
              <a:rPr lang="en-US"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       </a:t>
            </a:r>
            <a:r>
              <a:rPr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随机森林是一种集成学习方法，基本思想是通过构建多个决策树来进行预测，然后将这些决策树的结果进行综合，以获得更准确的预测结果。随机森林引入了两种随机性，即随机抽样和随机特征选择。对于每个决策树的训练数据，随机森林从训练集中随机抽样。此外，对于每个节点的特征选择，随机森林在节点分裂时从所有特征中选择一个随机子集，而不是使用全部特征。这样可以增加每个决策树的独特性，提高整体模型的多样性。</a:t>
            </a:r>
            <a:endParaRPr sz="1400"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8564245" y="8897620"/>
            <a:ext cx="7590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148397"/>
                </a:solidFill>
                <a:latin typeface="Songti SC" panose="02010800040101010101" charset="-122"/>
                <a:ea typeface="Songti SC" panose="02010800040101010101" charset="-122"/>
              </a:rPr>
              <a:t>-------------------------------------------------------------------------------------------------------</a:t>
            </a:r>
            <a:endParaRPr lang="en-US">
              <a:solidFill>
                <a:srgbClr val="148397"/>
              </a:solidFill>
              <a:latin typeface="Songti SC" panose="02010800040101010101" charset="-122"/>
              <a:ea typeface="Songti SC" panose="02010800040101010101" charset="-122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8592820" y="10562590"/>
            <a:ext cx="7590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148397"/>
                </a:solidFill>
                <a:latin typeface="Songti SC" panose="02010800040101010101" charset="-122"/>
                <a:ea typeface="Songti SC" panose="02010800040101010101" charset="-122"/>
              </a:rPr>
              <a:t>-------------------------------------------------------------------------------------------------------</a:t>
            </a:r>
            <a:endParaRPr lang="en-US">
              <a:solidFill>
                <a:srgbClr val="148397"/>
              </a:solidFill>
              <a:latin typeface="Songti SC" panose="02010800040101010101" charset="-122"/>
              <a:ea typeface="Songti SC" panose="02010800040101010101" charset="-122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8592820" y="12617450"/>
            <a:ext cx="7590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148397"/>
                </a:solidFill>
                <a:latin typeface="Songti SC" panose="02010800040101010101" charset="-122"/>
                <a:ea typeface="Songti SC" panose="02010800040101010101" charset="-122"/>
              </a:rPr>
              <a:t>-------------------------------------------------------------------------------------------------------</a:t>
            </a:r>
            <a:endParaRPr lang="en-US">
              <a:solidFill>
                <a:srgbClr val="148397"/>
              </a:solidFill>
              <a:latin typeface="Songti SC" panose="02010800040101010101" charset="-122"/>
              <a:ea typeface="Songti SC" panose="02010800040101010101" charset="-122"/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8555990" y="14482445"/>
            <a:ext cx="7590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148397"/>
                </a:solidFill>
                <a:latin typeface="Songti SC" panose="02010800040101010101" charset="-122"/>
                <a:ea typeface="Songti SC" panose="02010800040101010101" charset="-122"/>
              </a:rPr>
              <a:t>-------------------------------------------------------------------------------------------------------</a:t>
            </a:r>
            <a:endParaRPr lang="en-US">
              <a:solidFill>
                <a:srgbClr val="148397"/>
              </a:solidFill>
              <a:latin typeface="Songti SC" panose="02010800040101010101" charset="-122"/>
              <a:ea typeface="Songti SC" panose="02010800040101010101" charset="-122"/>
            </a:endParaRPr>
          </a:p>
        </p:txBody>
      </p:sp>
      <p:sp>
        <p:nvSpPr>
          <p:cNvPr id="55" name="TextBox 87"/>
          <p:cNvSpPr txBox="1"/>
          <p:nvPr>
            <p:custDataLst>
              <p:tags r:id="rId24"/>
            </p:custDataLst>
          </p:nvPr>
        </p:nvSpPr>
        <p:spPr>
          <a:xfrm>
            <a:off x="8592820" y="9197340"/>
            <a:ext cx="68745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随机森林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56" name="TextBox 87"/>
          <p:cNvSpPr txBox="1"/>
          <p:nvPr>
            <p:custDataLst>
              <p:tags r:id="rId25"/>
            </p:custDataLst>
          </p:nvPr>
        </p:nvSpPr>
        <p:spPr>
          <a:xfrm>
            <a:off x="8592820" y="10820400"/>
            <a:ext cx="68745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支持向量机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57" name="TextBox 87"/>
          <p:cNvSpPr txBox="1"/>
          <p:nvPr>
            <p:custDataLst>
              <p:tags r:id="rId26"/>
            </p:custDataLst>
          </p:nvPr>
        </p:nvSpPr>
        <p:spPr>
          <a:xfrm>
            <a:off x="8647430" y="12985750"/>
            <a:ext cx="68745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K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最近邻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61" name="TextBox 87"/>
          <p:cNvSpPr txBox="1"/>
          <p:nvPr>
            <p:custDataLst>
              <p:tags r:id="rId27"/>
            </p:custDataLst>
          </p:nvPr>
        </p:nvSpPr>
        <p:spPr>
          <a:xfrm>
            <a:off x="8647430" y="14704695"/>
            <a:ext cx="68745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神经网络（多层感知机）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62" name="TextBox 87"/>
          <p:cNvSpPr txBox="1"/>
          <p:nvPr>
            <p:custDataLst>
              <p:tags r:id="rId28"/>
            </p:custDataLst>
          </p:nvPr>
        </p:nvSpPr>
        <p:spPr>
          <a:xfrm>
            <a:off x="16750030" y="5600065"/>
            <a:ext cx="7188835" cy="3378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kern="1200"/>
            </a:defPPr>
          </a:lstStyle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混淆矩阵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7231995" y="6057900"/>
            <a:ext cx="2834005" cy="1965325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0829270" y="6056630"/>
            <a:ext cx="2834005" cy="196659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7231995" y="8078470"/>
            <a:ext cx="2832735" cy="1965325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0829270" y="8078470"/>
            <a:ext cx="2850515" cy="197675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7233900" y="10138410"/>
            <a:ext cx="2832100" cy="196469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0829270" y="10138410"/>
            <a:ext cx="2849245" cy="1976755"/>
          </a:xfrm>
          <a:prstGeom prst="rect">
            <a:avLst/>
          </a:prstGeom>
        </p:spPr>
      </p:pic>
      <p:sp>
        <p:nvSpPr>
          <p:cNvPr id="69" name="TextBox 87"/>
          <p:cNvSpPr txBox="1"/>
          <p:nvPr>
            <p:custDataLst>
              <p:tags r:id="rId35"/>
            </p:custDataLst>
          </p:nvPr>
        </p:nvSpPr>
        <p:spPr>
          <a:xfrm>
            <a:off x="16750030" y="12279630"/>
            <a:ext cx="7188835" cy="3378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kern="1200"/>
            </a:defPPr>
          </a:lstStyle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ROC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曲线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7938115" y="12858750"/>
            <a:ext cx="5600700" cy="4419600"/>
          </a:xfrm>
          <a:prstGeom prst="rect">
            <a:avLst/>
          </a:prstGeom>
        </p:spPr>
      </p:pic>
      <p:sp>
        <p:nvSpPr>
          <p:cNvPr id="73" name="TextBox 87"/>
          <p:cNvSpPr txBox="1"/>
          <p:nvPr>
            <p:custDataLst>
              <p:tags r:id="rId37"/>
            </p:custDataLst>
          </p:nvPr>
        </p:nvSpPr>
        <p:spPr>
          <a:xfrm>
            <a:off x="16734155" y="17674590"/>
            <a:ext cx="7188835" cy="3378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kern="1200"/>
            </a:defPPr>
          </a:lstStyle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精确率、召回率、准确率、F1-score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graphicFrame>
        <p:nvGraphicFramePr>
          <p:cNvPr id="75" name="Table 74"/>
          <p:cNvGraphicFramePr/>
          <p:nvPr>
            <p:custDataLst>
              <p:tags r:id="rId38"/>
            </p:custDataLst>
          </p:nvPr>
        </p:nvGraphicFramePr>
        <p:xfrm>
          <a:off x="17078960" y="18213070"/>
          <a:ext cx="6859905" cy="2513330"/>
        </p:xfrm>
        <a:graphic>
          <a:graphicData uri="http://schemas.openxmlformats.org/drawingml/2006/table">
            <a:tbl>
              <a:tblPr/>
              <a:tblGrid>
                <a:gridCol w="1247140"/>
                <a:gridCol w="753745"/>
                <a:gridCol w="721360"/>
                <a:gridCol w="714375"/>
                <a:gridCol w="716280"/>
                <a:gridCol w="721360"/>
                <a:gridCol w="735965"/>
                <a:gridCol w="1249680"/>
              </a:tblGrid>
              <a:tr h="4229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Bold" panose="02020603050405020304" charset="0"/>
                        </a:rPr>
                        <a:t>models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Bold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Bold" panose="02020603050405020304" charset="0"/>
                        </a:rPr>
                        <a:t>Attrition_precision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Bold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Bold" panose="02020603050405020304" charset="0"/>
                        </a:rPr>
                        <a:t>Existing_precision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Bold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Bold" panose="02020603050405020304" charset="0"/>
                        </a:rPr>
                        <a:t>Attrition_recall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Bold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Bold" panose="02020603050405020304" charset="0"/>
                        </a:rPr>
                        <a:t>Existing_recall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Bold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Bold" panose="02020603050405020304" charset="0"/>
                        </a:rPr>
                        <a:t>Attrition_F1-score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Bold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Bold" panose="02020603050405020304" charset="0"/>
                        </a:rPr>
                        <a:t>Existing_F1-score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Bold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Bold" panose="02020603050405020304" charset="0"/>
                        </a:rPr>
                        <a:t>accuracy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Bold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11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Lasso Regression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76.9608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92.3060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57.8980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96.6824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0.660821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0.944435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90.4513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Decision Tree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96.5644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99.3763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96.7425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99.3412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0.966534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0.993587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98.9237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1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Random Forest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98.6233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99.4020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96.8654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99.7412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0.977346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0.995713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99.2792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8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SVC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86.210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92.428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58.0209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98.2235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0.693608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0.952430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91.7646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KNN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85.7664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92.3929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57.7750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98.1647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0.690415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0.951914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91.6757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1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MLP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96.5965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99.2245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95.9435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99.3529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0.962689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0.992887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Songti SC" panose="02010800040101010101" charset="-122"/>
                          <a:ea typeface="Songti SC" panose="02010800040101010101" charset="-122"/>
                          <a:cs typeface="Times New Roman Regular" panose="02020603050405020304" charset="0"/>
                        </a:rPr>
                        <a:t>98.8052</a:t>
                      </a:r>
                      <a:endParaRPr lang="en-US" sz="1100" b="0">
                        <a:solidFill>
                          <a:schemeClr val="tx1"/>
                        </a:solidFill>
                        <a:latin typeface="Songti SC" panose="02010800040101010101" charset="-122"/>
                        <a:ea typeface="Songti SC" panose="02010800040101010101" charset="-122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3" name="Picture 102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9531350" y="6470015"/>
            <a:ext cx="2158365" cy="3155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" name="Text Box 80"/>
          <p:cNvSpPr txBox="1"/>
          <p:nvPr/>
        </p:nvSpPr>
        <p:spPr>
          <a:xfrm>
            <a:off x="8869680" y="6785610"/>
            <a:ext cx="68103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  <a:sym typeface="+mn-ea"/>
              </a:rPr>
              <a:t>由于数据稀疏性明显，本模型选择L1正则化，也称为Lass</a:t>
            </a:r>
            <a:r>
              <a:rPr lang="en-US" altLang="zh-CN"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  <a:sym typeface="+mn-ea"/>
              </a:rPr>
              <a:t>o</a:t>
            </a:r>
            <a:r>
              <a:rPr lang="zh-CN" altLang="en-US"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  <a:sym typeface="+mn-ea"/>
              </a:rPr>
              <a:t>回归。</a:t>
            </a:r>
            <a:endParaRPr lang="en-US" altLang="zh-CN"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  <a:p>
            <a:endParaRPr lang="en-US" altLang="zh-CN"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82" name="Text Box 81"/>
          <p:cNvSpPr txBox="1"/>
          <p:nvPr/>
        </p:nvSpPr>
        <p:spPr>
          <a:xfrm>
            <a:off x="8699500" y="7606665"/>
            <a:ext cx="7235190" cy="1179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600">
                <a:latin typeface="Songti SC" panose="02010800040101010101" charset="-122"/>
                <a:ea typeface="Songti SC" panose="02010800040101010101" charset="-122"/>
                <a:cs typeface="Times New Roman Regular" panose="02020603050405020304" charset="0"/>
              </a:rPr>
              <a:t>       </a:t>
            </a:r>
            <a:r>
              <a:rPr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决策树通过对数据集进行递归地划分，构建一个树形结构来进行决策。先通过计算不同特征的指标，选择最佳的划分特征。再根据选择的划分特征，将数据集划分成多个子集。后续对每个子集递归地重复前两个步骤，直到满足停止条件。</a:t>
            </a:r>
            <a:endParaRPr sz="1400"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  <a:p>
            <a:r>
              <a:rPr lang="en-US"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       在该模型的设置中，选择熵（Entropy）作为不纯度度量。在每个节点上选择能够最大程度降低熵的特征进行分割。熵函数公式如下：</a:t>
            </a:r>
            <a:endParaRPr lang="en-US" sz="1400"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88" name="Text Box 87"/>
          <p:cNvSpPr txBox="1"/>
          <p:nvPr/>
        </p:nvSpPr>
        <p:spPr>
          <a:xfrm>
            <a:off x="8699500" y="11109960"/>
            <a:ext cx="7235190" cy="16484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600">
                <a:latin typeface="Songti SC" panose="02010800040101010101" charset="-122"/>
                <a:ea typeface="Songti SC" panose="02010800040101010101" charset="-122"/>
                <a:cs typeface="Times New Roman Regular" panose="02020603050405020304" charset="0"/>
              </a:rPr>
              <a:t>    </a:t>
            </a:r>
            <a:r>
              <a:rPr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支持向量机分类器是一种用于分类问题的监督学习模型，主要目标是找到一个最优的超平面，尝试找到一个能够最大化类别间间隔的超平面，将不同类别的数据点分开。</a:t>
            </a:r>
            <a:endParaRPr sz="1400"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  <a:p>
            <a:r>
              <a:rPr lang="en-US"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       </a:t>
            </a:r>
            <a:r>
              <a:rPr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由于该数据集的分类问题属于线性不可分问题，我们引入了径向基函数（Radial Basis Function，RBF）并设置grammar=0.2，从而将数据从原始特征空间映射到高维特征空间，以便在新空间中找到线性可分的超平面。</a:t>
            </a:r>
            <a:endParaRPr sz="1400"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  <a:p>
            <a:r>
              <a:rPr lang="en-US"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       </a:t>
            </a:r>
            <a:r>
              <a:rPr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此外，该模型还设置正则化参数C=1.0，具体的损失函数如下：</a:t>
            </a:r>
            <a:endParaRPr sz="1400"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90" name="Text Box 89"/>
          <p:cNvSpPr txBox="1"/>
          <p:nvPr/>
        </p:nvSpPr>
        <p:spPr>
          <a:xfrm>
            <a:off x="8699500" y="13262610"/>
            <a:ext cx="7235190" cy="1336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400">
                <a:latin typeface="Songti SC" panose="02010800040101010101" charset="-122"/>
                <a:ea typeface="Songti SC" panose="02010800040101010101" charset="-122"/>
              </a:rPr>
              <a:t>       在KNN中，给定一个新的数据点，算法会找到特征空间中最近的K个训练数据点，然后通过这些邻居的多数投票来确定新数据点的类别。     </a:t>
            </a:r>
            <a:endParaRPr lang="en-US" sz="1400">
              <a:latin typeface="Songti SC" panose="02010800040101010101" charset="-122"/>
              <a:ea typeface="Songti SC" panose="02010800040101010101" charset="-122"/>
            </a:endParaRPr>
          </a:p>
          <a:p>
            <a:r>
              <a:rPr sz="1400">
                <a:latin typeface="Songti SC" panose="02010800040101010101" charset="-122"/>
                <a:ea typeface="Songti SC" panose="02010800040101010101" charset="-122"/>
              </a:rPr>
              <a:t>在</a:t>
            </a:r>
            <a:r>
              <a:rPr lang="zh-CN" sz="1400">
                <a:latin typeface="Songti SC" panose="02010800040101010101" charset="-122"/>
                <a:ea typeface="Songti SC" panose="02010800040101010101" charset="-122"/>
              </a:rPr>
              <a:t>该模型</a:t>
            </a:r>
            <a:r>
              <a:rPr sz="1400">
                <a:latin typeface="Songti SC" panose="02010800040101010101" charset="-122"/>
                <a:ea typeface="Songti SC" panose="02010800040101010101" charset="-122"/>
              </a:rPr>
              <a:t>的搭建中，</a:t>
            </a:r>
            <a:r>
              <a:rPr lang="zh-CN" sz="1400">
                <a:latin typeface="Songti SC" panose="02010800040101010101" charset="-122"/>
                <a:ea typeface="Songti SC" panose="02010800040101010101" charset="-122"/>
              </a:rPr>
              <a:t>我们选择了</a:t>
            </a:r>
            <a:r>
              <a:rPr sz="1400">
                <a:latin typeface="Songti SC" panose="02010800040101010101" charset="-122"/>
                <a:ea typeface="Songti SC" panose="02010800040101010101" charset="-122"/>
              </a:rPr>
              <a:t>欧式距离</a:t>
            </a:r>
            <a:r>
              <a:rPr lang="zh-CN" sz="1400">
                <a:latin typeface="Songti SC" panose="02010800040101010101" charset="-122"/>
                <a:ea typeface="Songti SC" panose="02010800040101010101" charset="-122"/>
              </a:rPr>
              <a:t>，</a:t>
            </a:r>
            <a:r>
              <a:rPr sz="1400">
                <a:latin typeface="Songti SC" panose="02010800040101010101" charset="-122"/>
                <a:ea typeface="Songti SC" panose="02010800040101010101" charset="-122"/>
              </a:rPr>
              <a:t>计算公式为：</a:t>
            </a:r>
            <a:endParaRPr sz="1400">
              <a:latin typeface="Songti SC" panose="02010800040101010101" charset="-122"/>
              <a:ea typeface="Songti SC" panose="02010800040101010101" charset="-122"/>
            </a:endParaRPr>
          </a:p>
          <a:p>
            <a:endParaRPr sz="1400">
              <a:latin typeface="Songti SC" panose="02010800040101010101" charset="-122"/>
              <a:ea typeface="Songti SC" panose="02010800040101010101" charset="-122"/>
            </a:endParaRPr>
          </a:p>
          <a:p>
            <a:r>
              <a:rPr lang="en-US" sz="1400">
                <a:latin typeface="Songti SC" panose="02010800040101010101" charset="-122"/>
                <a:ea typeface="Songti SC" panose="02010800040101010101" charset="-122"/>
              </a:rPr>
              <a:t>        </a:t>
            </a:r>
            <a:r>
              <a:rPr lang="zh-CN" altLang="en-US" sz="1400">
                <a:latin typeface="Songti SC" panose="02010800040101010101" charset="-122"/>
                <a:ea typeface="Songti SC" panose="02010800040101010101" charset="-122"/>
              </a:rPr>
              <a:t>接着我们</a:t>
            </a:r>
            <a:r>
              <a:rPr sz="1400">
                <a:latin typeface="Songti SC" panose="02010800040101010101" charset="-122"/>
                <a:ea typeface="Songti SC" panose="02010800040101010101" charset="-122"/>
              </a:rPr>
              <a:t>将邻居数设定为5，记录与该数据点距离最近的5个距离最近的点的标签（流失客户或者未流失客户）。最后通过多数投票决定该数据的类别</a:t>
            </a:r>
            <a:r>
              <a:rPr lang="zh-CN" sz="1400">
                <a:latin typeface="Songti SC" panose="02010800040101010101" charset="-122"/>
                <a:ea typeface="Songti SC" panose="02010800040101010101" charset="-122"/>
              </a:rPr>
              <a:t>。</a:t>
            </a:r>
            <a:endParaRPr lang="zh-CN" sz="1400">
              <a:latin typeface="Songti SC" panose="02010800040101010101" charset="-122"/>
              <a:ea typeface="Songti SC" panose="02010800040101010101" charset="-122"/>
            </a:endParaRPr>
          </a:p>
        </p:txBody>
      </p:sp>
      <p:sp>
        <p:nvSpPr>
          <p:cNvPr id="92" name="Text Box 91"/>
          <p:cNvSpPr txBox="1"/>
          <p:nvPr/>
        </p:nvSpPr>
        <p:spPr>
          <a:xfrm>
            <a:off x="8639175" y="14986635"/>
            <a:ext cx="7235190" cy="1647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Times New Roman Regular" panose="02020603050405020304" charset="0"/>
              </a:rPr>
              <a:t>        神经网络包含输入层、隐藏层和输出层，每一层由多个神经元组成。神经网络的输入通过每个连接进行传递，并在隐藏层中进行加权求和，最终通过激活函数进行转换，得到输出。</a:t>
            </a:r>
            <a:endParaRPr lang="en-US" sz="1400">
              <a:solidFill>
                <a:schemeClr val="tx1"/>
              </a:solidFill>
              <a:latin typeface="Songti SC" panose="02010800040101010101" charset="-122"/>
              <a:ea typeface="Songti SC" panose="02010800040101010101" charset="-122"/>
              <a:cs typeface="Times New Roman Regular" panose="02020603050405020304" charset="0"/>
            </a:endParaRPr>
          </a:p>
          <a:p>
            <a:r>
              <a:rPr lang="en-US"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Times New Roman Regular" panose="02020603050405020304" charset="0"/>
              </a:rPr>
              <a:t>        </a:t>
            </a:r>
            <a:r>
              <a:rPr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在该模型中共设置了三个隐层，分别含有256、256和128个神经元，选择ReLU函数作为激活函数，数学表达式为：f(x) = max(0, x)</a:t>
            </a:r>
            <a:endParaRPr sz="1400">
              <a:solidFill>
                <a:schemeClr val="tx1"/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  <a:p>
            <a:r>
              <a:rPr lang="en-US"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       </a:t>
            </a:r>
            <a:r>
              <a:rPr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选择随机梯度下降算法作为优化器，用于最小化损失函数。设置alpha=0.0001，对权重进行轻度的L2正则化。设置max_iter=100，最大迭代次数为100.</a:t>
            </a:r>
            <a:endParaRPr sz="1400">
              <a:solidFill>
                <a:schemeClr val="tx1"/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94" name="Text Placeholder 16"/>
          <p:cNvSpPr txBox="1"/>
          <p:nvPr>
            <p:custDataLst>
              <p:tags r:id="rId40"/>
            </p:custDataLst>
          </p:nvPr>
        </p:nvSpPr>
        <p:spPr>
          <a:xfrm>
            <a:off x="2870200" y="2921635"/>
            <a:ext cx="27432000" cy="654050"/>
          </a:xfrm>
          <a:prstGeom prst="rect">
            <a:avLst/>
          </a:prstGeom>
        </p:spPr>
        <p:txBody>
          <a:bodyPr lIns="85344" tIns="42672" rIns="85344" bIns="42672">
            <a:spAutoFit/>
          </a:bodyPr>
          <a:lstStyle>
            <a:defPPr>
              <a:defRPr kern="1200"/>
            </a:defPPr>
            <a:lvl1pPr marL="0" indent="0" algn="l" defTabSz="43891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3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0" indent="-1371600" algn="l" defTabSz="43891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565" indent="-1097280" algn="l" defTabSz="43891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125" indent="-1097280" algn="l" defTabSz="43891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700">
                <a:solidFill>
                  <a:schemeClr val="bg1"/>
                </a:solidFill>
                <a:latin typeface="Songti SC" panose="02010800040101010101" charset="-122"/>
                <a:ea typeface="Songti SC" panose="02010800040101010101" charset="-122"/>
              </a:rPr>
              <a:t>徐朱玮</a:t>
            </a:r>
            <a:r>
              <a:rPr lang="en-US" altLang="zh-CN" sz="3700">
                <a:solidFill>
                  <a:schemeClr val="bg1"/>
                </a:solidFill>
                <a:latin typeface="Songti SC" panose="02010800040101010101" charset="-122"/>
                <a:ea typeface="Songti SC" panose="02010800040101010101" charset="-122"/>
              </a:rPr>
              <a:t>    </a:t>
            </a:r>
            <a:r>
              <a:rPr lang="zh-CN" altLang="en-US" sz="3700">
                <a:solidFill>
                  <a:schemeClr val="bg1"/>
                </a:solidFill>
                <a:latin typeface="Songti SC" panose="02010800040101010101" charset="-122"/>
                <a:ea typeface="Songti SC" panose="02010800040101010101" charset="-122"/>
              </a:rPr>
              <a:t>刘琮璟</a:t>
            </a:r>
            <a:endParaRPr lang="zh-CN" altLang="en-US" sz="3700">
              <a:solidFill>
                <a:schemeClr val="bg1"/>
              </a:solidFill>
              <a:latin typeface="Songti SC" panose="02010800040101010101" charset="-122"/>
              <a:ea typeface="Songti SC" panose="02010800040101010101" charset="-122"/>
            </a:endParaRP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0447655" y="12534900"/>
            <a:ext cx="1743075" cy="2235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5" name="Picture 94" descr="Screen Shot 2023-12-09 at 1.22.06 PM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13242290" y="13709015"/>
            <a:ext cx="1466850" cy="361950"/>
          </a:xfrm>
          <a:prstGeom prst="rect">
            <a:avLst/>
          </a:prstGeom>
        </p:spPr>
      </p:pic>
      <p:pic>
        <p:nvPicPr>
          <p:cNvPr id="96" name="Picture 95" descr="Screen Shot 2023-12-09 at 1.22.29 PM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12580620" y="8571865"/>
            <a:ext cx="1240155" cy="413385"/>
          </a:xfrm>
          <a:prstGeom prst="rect">
            <a:avLst/>
          </a:prstGeom>
        </p:spPr>
      </p:pic>
      <p:sp>
        <p:nvSpPr>
          <p:cNvPr id="97" name="TextBox 87"/>
          <p:cNvSpPr txBox="1"/>
          <p:nvPr>
            <p:custDataLst>
              <p:tags r:id="rId44"/>
            </p:custDataLst>
          </p:nvPr>
        </p:nvSpPr>
        <p:spPr>
          <a:xfrm>
            <a:off x="8699500" y="17675225"/>
            <a:ext cx="68745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混淆矩阵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pic>
        <p:nvPicPr>
          <p:cNvPr id="98" name="图片 15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852" y="799738"/>
            <a:ext cx="1994416" cy="2079646"/>
          </a:xfrm>
          <a:prstGeom prst="rect">
            <a:avLst/>
          </a:prstGeom>
        </p:spPr>
      </p:pic>
      <p:sp>
        <p:nvSpPr>
          <p:cNvPr id="99" name="TextBox 87"/>
          <p:cNvSpPr txBox="1"/>
          <p:nvPr>
            <p:custDataLst>
              <p:tags r:id="rId46"/>
            </p:custDataLst>
          </p:nvPr>
        </p:nvSpPr>
        <p:spPr>
          <a:xfrm>
            <a:off x="24860885" y="5549900"/>
            <a:ext cx="7188835" cy="3378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kern="1200"/>
            </a:defPPr>
          </a:lstStyle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流失客户预测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pic>
        <p:nvPicPr>
          <p:cNvPr id="109" name="Picture 23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25648920" y="7350760"/>
            <a:ext cx="2395855" cy="143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Text Box 109"/>
          <p:cNvSpPr txBox="1"/>
          <p:nvPr/>
        </p:nvSpPr>
        <p:spPr>
          <a:xfrm>
            <a:off x="24990425" y="5967730"/>
            <a:ext cx="7292340" cy="1116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None/>
            </a:pPr>
            <a:r>
              <a:rPr lang="en-US" altLang="zh-CN" sz="1400"/>
              <a:t>      </a:t>
            </a:r>
            <a:r>
              <a:rPr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 在银行用户流失的预测中，相比未流失客户的预测，对于流失客户的预测更为重要，这主要是因为在实际情况中，流失客户对银行的业务影响通常更为显著。</a:t>
            </a:r>
            <a:endParaRPr sz="1400"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  <a:p>
            <a:pPr algn="l">
              <a:buClrTx/>
              <a:buSzTx/>
              <a:buNone/>
            </a:pPr>
            <a:r>
              <a:rPr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       对上述实验数据进行分析，我们可以发现在对于流失客户的预测中，六个模型大致可以分为两类，第一类包括决策树、随机森林和多层感知机，它们展现出较为良好的性能；第二类包括逻辑回归、支持向量机和K最邻近算法，它们的性能较差。</a:t>
            </a:r>
            <a:endParaRPr sz="1400"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pic>
        <p:nvPicPr>
          <p:cNvPr id="112" name="Picture 24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28945205" y="7350125"/>
            <a:ext cx="2395855" cy="143573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TextBox 87"/>
          <p:cNvSpPr txBox="1"/>
          <p:nvPr>
            <p:custDataLst>
              <p:tags r:id="rId49"/>
            </p:custDataLst>
          </p:nvPr>
        </p:nvSpPr>
        <p:spPr>
          <a:xfrm>
            <a:off x="24855805" y="8897620"/>
            <a:ext cx="7188835" cy="3378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kern="1200"/>
            </a:defPPr>
          </a:lstStyle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模型的综合选择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114" name="Text Box 113"/>
          <p:cNvSpPr txBox="1"/>
          <p:nvPr/>
        </p:nvSpPr>
        <p:spPr>
          <a:xfrm>
            <a:off x="24990425" y="9265920"/>
            <a:ext cx="7008495" cy="2079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None/>
            </a:pPr>
            <a:r>
              <a:rPr lang="en-US" altLang="zh-CN" sz="1400"/>
              <a:t>      </a:t>
            </a:r>
            <a:r>
              <a:rPr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 </a:t>
            </a:r>
            <a:r>
              <a:rPr lang="zh-CN"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根据上述结论，</a:t>
            </a:r>
            <a:r>
              <a:rPr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决策树、随机森林以及多层感知机，这三种模型在流失客户的预测中表现出色。观察所有指标可以得出，它们在未流失用户的预测方面也取得了显著的成果，可以作为成靠的预测工具。</a:t>
            </a:r>
            <a:endParaRPr sz="1400"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  <a:p>
            <a:pPr algn="l">
              <a:buClrTx/>
              <a:buSzTx/>
              <a:buNone/>
            </a:pPr>
            <a:r>
              <a:rPr lang="en-US"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       </a:t>
            </a:r>
            <a:r>
              <a:rPr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然而，在实验过程中发现多层感知机的计算复杂度较高，导致训练时间较长，不太适用于实时预测应用。</a:t>
            </a:r>
            <a:endParaRPr sz="1400"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  <a:p>
            <a:pPr algn="l">
              <a:buClrTx/>
              <a:buSzTx/>
              <a:buNone/>
            </a:pPr>
            <a:r>
              <a:rPr lang="en-US"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       </a:t>
            </a:r>
            <a:r>
              <a:rPr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随机森林在流失客户预测中表现尤为出色，所有指标都位于六个模型之首，显示出其优越的性能。与此同时，通过利用多个决策树的集成，随机森林克服了决策树容易过拟合的问题，提高了模型的泛化能力。</a:t>
            </a:r>
            <a:endParaRPr sz="1400"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  <a:p>
            <a:pPr algn="l">
              <a:buClrTx/>
              <a:buSzTx/>
              <a:buNone/>
            </a:pPr>
            <a:r>
              <a:rPr lang="en-US"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       </a:t>
            </a:r>
            <a:endParaRPr sz="1400"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29133165" y="10930890"/>
            <a:ext cx="2019300" cy="782320"/>
          </a:xfrm>
          <a:prstGeom prst="rect">
            <a:avLst/>
          </a:prstGeom>
        </p:spPr>
      </p:pic>
      <p:sp>
        <p:nvSpPr>
          <p:cNvPr id="116" name="Text Box 115"/>
          <p:cNvSpPr txBox="1"/>
          <p:nvPr/>
        </p:nvSpPr>
        <p:spPr>
          <a:xfrm>
            <a:off x="24990425" y="11109960"/>
            <a:ext cx="358267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  <a:sym typeface="+mn-ea"/>
              </a:rPr>
              <a:t>        </a:t>
            </a:r>
            <a:r>
              <a:rPr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  <a:sym typeface="+mn-ea"/>
              </a:rPr>
              <a:t>综上所述，基于实验结果，推荐选择随机森林作为流失客户预测的最优模型。</a:t>
            </a:r>
            <a:endParaRPr sz="1400"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  <a:p>
            <a:endParaRPr lang="en-US" sz="1400"/>
          </a:p>
        </p:txBody>
      </p:sp>
      <p:sp>
        <p:nvSpPr>
          <p:cNvPr id="117" name="Text Box 116"/>
          <p:cNvSpPr txBox="1"/>
          <p:nvPr/>
        </p:nvSpPr>
        <p:spPr>
          <a:xfrm>
            <a:off x="25042495" y="13345160"/>
            <a:ext cx="7008495" cy="5829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None/>
            </a:pPr>
            <a:r>
              <a:rPr lang="en-US" altLang="zh-CN" sz="1400"/>
              <a:t>      </a:t>
            </a:r>
            <a:r>
              <a:rPr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通过观察逻辑回归、支持向量机和K最邻近这三个模型的预测结果，可以发现在它们的混淆矩阵中出现了极高的相似性，但本研究并未探寻真正的原因。</a:t>
            </a:r>
            <a:r>
              <a:rPr lang="en-US"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       </a:t>
            </a:r>
            <a:endParaRPr sz="1400"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pic>
        <p:nvPicPr>
          <p:cNvPr id="118" name="Picture 19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24990425" y="14163040"/>
            <a:ext cx="2326640" cy="1615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Picture 20"/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27407235" y="14130020"/>
            <a:ext cx="2373630" cy="1648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Picture 21"/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29955490" y="14117955"/>
            <a:ext cx="2395855" cy="166116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Text Box 120"/>
          <p:cNvSpPr txBox="1"/>
          <p:nvPr/>
        </p:nvSpPr>
        <p:spPr>
          <a:xfrm>
            <a:off x="25172670" y="15887700"/>
            <a:ext cx="7008495" cy="1467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None/>
            </a:pPr>
            <a:r>
              <a:rPr lang="en-US" altLang="zh-CN" sz="1400"/>
              <a:t>      </a:t>
            </a:r>
            <a:r>
              <a:rPr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可以看到，这三个模型都把680余个流失客户预测为未流失客户，我们猜想数据集中可能存在一些具有迷惑性的特殊情况或异常值，使得模型受到干扰，共同遗漏或者误判了某些特定特征，导致难以正确地识别流失客户。</a:t>
            </a:r>
            <a:endParaRPr sz="1400"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  <a:p>
            <a:pPr algn="l">
              <a:buClrTx/>
              <a:buSzTx/>
              <a:buNone/>
            </a:pPr>
            <a:r>
              <a:rPr lang="en-US"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       </a:t>
            </a:r>
            <a:r>
              <a:rPr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对此，我们提出设想的探究方案，可以找到三个模型错误判断的具体用户并取交集，如若交集覆盖面广泛，则可初步验证该猜想。随后可以引入特征工程，对这些数据进行更深入的分析，探究降低模型准确率的真实原因并寻找解决方案。</a:t>
            </a:r>
            <a:endParaRPr sz="1400"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122" name="Text Box 121"/>
          <p:cNvSpPr txBox="1"/>
          <p:nvPr/>
        </p:nvSpPr>
        <p:spPr>
          <a:xfrm>
            <a:off x="25012015" y="19079210"/>
            <a:ext cx="7188200" cy="2332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None/>
            </a:pPr>
            <a:r>
              <a:rPr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[1] Peppers, D., &amp; Rogers, M. (1996). The one to one future: Building relationships one customer at a time. NY: Doubleday.</a:t>
            </a:r>
            <a:endParaRPr sz="1400"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  <a:p>
            <a:pPr algn="l">
              <a:buClrTx/>
              <a:buSzTx/>
              <a:buNone/>
            </a:pPr>
            <a:r>
              <a:rPr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[2] Kahreh, M. S., Tive, M., Babania, A., and Hesan, M. (2014). Analyzing the applications of customer lifetime value (CLV) based on benefit segmentation for the banking sector. Procedia: Social and Behavioral Sciences 109(8), 590–594 (https://doi.org/10.1016/j .sbspro.2013.12.511).</a:t>
            </a:r>
            <a:endParaRPr sz="1400"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  <a:p>
            <a:pPr algn="l">
              <a:buClrTx/>
              <a:buSzTx/>
              <a:buNone/>
            </a:pPr>
            <a:r>
              <a:rPr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[3] Lopez, J., and Maldonado, S. (2019). Profit-based credit scoring based on robust optimization and feature selection. Information Sciences 500, 190–202 (https://doi.org/ 10.1016/j.ins.2019.05.093).</a:t>
            </a:r>
            <a:endParaRPr sz="1400"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  <a:p>
            <a:pPr algn="l">
              <a:buClrTx/>
              <a:buSzTx/>
              <a:buNone/>
            </a:pPr>
            <a:r>
              <a:rPr lang="en-US" sz="1400"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......</a:t>
            </a:r>
            <a:endParaRPr lang="en-US" sz="1400"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123" name="TextBox 87"/>
          <p:cNvSpPr txBox="1"/>
          <p:nvPr>
            <p:custDataLst>
              <p:tags r:id="rId54"/>
            </p:custDataLst>
          </p:nvPr>
        </p:nvSpPr>
        <p:spPr>
          <a:xfrm>
            <a:off x="495300" y="10181590"/>
            <a:ext cx="68745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数据集介绍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124" name="Text Box 123"/>
          <p:cNvSpPr txBox="1"/>
          <p:nvPr/>
        </p:nvSpPr>
        <p:spPr>
          <a:xfrm>
            <a:off x="448945" y="10538460"/>
            <a:ext cx="7495540" cy="12553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400">
                <a:latin typeface="Songti SC" panose="02010800040101010101" charset="-122"/>
                <a:ea typeface="Songti SC" panose="02010800040101010101" charset="-122"/>
              </a:rPr>
              <a:t>        </a:t>
            </a:r>
            <a:r>
              <a:rPr lang="zh-CN" altLang="en-US" sz="1400">
                <a:latin typeface="Songti SC" panose="02010800040101010101" charset="-122"/>
                <a:ea typeface="Songti SC" panose="02010800040101010101" charset="-122"/>
              </a:rPr>
              <a:t>该数据集源自</a:t>
            </a:r>
            <a:r>
              <a:rPr sz="1400">
                <a:latin typeface="Songti SC" panose="02010800040101010101" charset="-122"/>
                <a:ea typeface="Songti SC" panose="02010800040101010101" charset="-122"/>
              </a:rPr>
              <a:t>Kaggle</a:t>
            </a:r>
            <a:r>
              <a:rPr lang="zh-CN" sz="1400">
                <a:latin typeface="Songti SC" panose="02010800040101010101" charset="-122"/>
                <a:ea typeface="Songti SC" panose="02010800040101010101" charset="-122"/>
              </a:rPr>
              <a:t>网站，</a:t>
            </a:r>
            <a:r>
              <a:rPr sz="1400">
                <a:latin typeface="Songti SC" panose="02010800040101010101" charset="-122"/>
                <a:ea typeface="Songti SC" panose="02010800040101010101" charset="-122"/>
              </a:rPr>
              <a:t>包含了从10127名消费者信用卡的23个客户特征信息</a:t>
            </a:r>
            <a:r>
              <a:rPr lang="zh-CN" sz="1400">
                <a:latin typeface="Songti SC" panose="02010800040101010101" charset="-122"/>
                <a:ea typeface="Songti SC" panose="02010800040101010101" charset="-122"/>
              </a:rPr>
              <a:t>，</a:t>
            </a:r>
            <a:r>
              <a:rPr sz="1400">
                <a:latin typeface="Songti SC" panose="02010800040101010101" charset="-122"/>
                <a:ea typeface="Songti SC" panose="02010800040101010101" charset="-122"/>
              </a:rPr>
              <a:t>包括年龄、性别、附属卡数量、受教育程度、婚姻状况和收入类别；以及每位客户与信用卡提供商关系的信息，如卡片类型、与银行交互的频率</a:t>
            </a:r>
            <a:r>
              <a:rPr lang="zh-CN" sz="1400">
                <a:latin typeface="Songti SC" panose="02010800040101010101" charset="-122"/>
                <a:ea typeface="Songti SC" panose="02010800040101010101" charset="-122"/>
              </a:rPr>
              <a:t>、</a:t>
            </a:r>
            <a:r>
              <a:rPr sz="1400">
                <a:latin typeface="Songti SC" panose="02010800040101010101" charset="-122"/>
                <a:ea typeface="Songti SC" panose="02010800040101010101" charset="-122"/>
              </a:rPr>
              <a:t>信用额度、总循环余额、过去12个月开放购买的信用额度</a:t>
            </a:r>
            <a:r>
              <a:rPr lang="zh-CN" sz="1400">
                <a:latin typeface="Songti SC" panose="02010800040101010101" charset="-122"/>
                <a:ea typeface="Songti SC" panose="02010800040101010101" charset="-122"/>
              </a:rPr>
              <a:t>等。</a:t>
            </a:r>
            <a:r>
              <a:rPr sz="1400">
                <a:latin typeface="Songti SC" panose="02010800040101010101" charset="-122"/>
                <a:ea typeface="Songti SC" panose="02010800040101010101" charset="-122"/>
              </a:rPr>
              <a:t>数据集中的10127名消费者有两类标签：一类为已经流失的客户</a:t>
            </a:r>
            <a:r>
              <a:rPr lang="zh-CN" sz="1400">
                <a:latin typeface="Songti SC" panose="02010800040101010101" charset="-122"/>
                <a:ea typeface="Songti SC" panose="02010800040101010101" charset="-122"/>
              </a:rPr>
              <a:t>（</a:t>
            </a:r>
            <a:r>
              <a:rPr lang="en-US" altLang="zh-CN" sz="1400">
                <a:latin typeface="Songti SC" panose="02010800040101010101" charset="-122"/>
                <a:ea typeface="Songti SC" panose="02010800040101010101" charset="-122"/>
              </a:rPr>
              <a:t>1627</a:t>
            </a:r>
            <a:r>
              <a:rPr lang="zh-CN" altLang="en-US" sz="1400">
                <a:latin typeface="Songti SC" panose="02010800040101010101" charset="-122"/>
                <a:ea typeface="Songti SC" panose="02010800040101010101" charset="-122"/>
              </a:rPr>
              <a:t>个样本）</a:t>
            </a:r>
            <a:r>
              <a:rPr sz="1400">
                <a:latin typeface="Songti SC" panose="02010800040101010101" charset="-122"/>
                <a:ea typeface="Songti SC" panose="02010800040101010101" charset="-122"/>
              </a:rPr>
              <a:t>，另一类</a:t>
            </a:r>
            <a:r>
              <a:rPr lang="zh-CN" sz="1400">
                <a:latin typeface="Songti SC" panose="02010800040101010101" charset="-122"/>
                <a:ea typeface="Songti SC" panose="02010800040101010101" charset="-122"/>
              </a:rPr>
              <a:t>未流失客户（</a:t>
            </a:r>
            <a:r>
              <a:rPr lang="en-US" altLang="zh-CN" sz="1400">
                <a:latin typeface="Songti SC" panose="02010800040101010101" charset="-122"/>
                <a:ea typeface="Songti SC" panose="02010800040101010101" charset="-122"/>
              </a:rPr>
              <a:t>8500</a:t>
            </a:r>
            <a:r>
              <a:rPr lang="zh-CN" altLang="en-US" sz="1400">
                <a:latin typeface="Songti SC" panose="02010800040101010101" charset="-122"/>
                <a:ea typeface="Songti SC" panose="02010800040101010101" charset="-122"/>
              </a:rPr>
              <a:t>个</a:t>
            </a:r>
            <a:r>
              <a:rPr lang="en-US" altLang="zh-CN" sz="1400">
                <a:latin typeface="Songti SC" panose="02010800040101010101" charset="-122"/>
                <a:ea typeface="Songti SC" panose="02010800040101010101" charset="-122"/>
              </a:rPr>
              <a:t> </a:t>
            </a:r>
            <a:r>
              <a:rPr lang="zh-CN" altLang="en-US" sz="1400">
                <a:latin typeface="Songti SC" panose="02010800040101010101" charset="-122"/>
                <a:ea typeface="Songti SC" panose="02010800040101010101" charset="-122"/>
              </a:rPr>
              <a:t>样本）</a:t>
            </a:r>
            <a:r>
              <a:rPr sz="1400">
                <a:latin typeface="Songti SC" panose="02010800040101010101" charset="-122"/>
                <a:ea typeface="Songti SC" panose="02010800040101010101" charset="-122"/>
              </a:rPr>
              <a:t>。</a:t>
            </a:r>
            <a:endParaRPr sz="1400">
              <a:latin typeface="Songti SC" panose="02010800040101010101" charset="-122"/>
              <a:ea typeface="Songti SC" panose="02010800040101010101" charset="-122"/>
            </a:endParaRPr>
          </a:p>
        </p:txBody>
      </p:sp>
      <p:sp>
        <p:nvSpPr>
          <p:cNvPr id="2" name="TextBox 87"/>
          <p:cNvSpPr txBox="1"/>
          <p:nvPr>
            <p:custDataLst>
              <p:tags r:id="rId55"/>
            </p:custDataLst>
          </p:nvPr>
        </p:nvSpPr>
        <p:spPr>
          <a:xfrm>
            <a:off x="8737600" y="19174460"/>
            <a:ext cx="19939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ROC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曲线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3" name="TextBox 89"/>
          <p:cNvSpPr txBox="1"/>
          <p:nvPr>
            <p:custDataLst>
              <p:tags r:id="rId56"/>
            </p:custDataLst>
          </p:nvPr>
        </p:nvSpPr>
        <p:spPr>
          <a:xfrm>
            <a:off x="8761730" y="19511645"/>
            <a:ext cx="3364230" cy="18319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kern="1200"/>
            </a:defPPr>
          </a:lstStyle>
          <a:p>
            <a:r>
              <a:rPr lang="en-US" altLang="zh-CN"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      </a:t>
            </a:r>
            <a:r>
              <a:rPr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坐标为假阳性率，纵坐标为真阳性率</a:t>
            </a:r>
            <a:r>
              <a:rPr lang="zh-CN"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。</a:t>
            </a:r>
            <a:r>
              <a:rPr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通常，我们认为曲线的凸起程度越高，模型准确率越好。图中的虚线是对角线，表示随即猜测，因此ROC曲线越接近对角线，则模型的预测率越低。</a:t>
            </a:r>
            <a:endParaRPr sz="1400">
              <a:solidFill>
                <a:schemeClr val="tx1"/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  <a:p>
            <a:r>
              <a:rPr lang="en-US"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       </a:t>
            </a:r>
            <a:r>
              <a:rPr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ROC曲线下方的面积称为AUC，一般来说，AUC越大、分类器越好。AUC为0.5表示随机猜测。</a:t>
            </a:r>
            <a:endParaRPr sz="1400">
              <a:solidFill>
                <a:schemeClr val="tx1"/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6" name="TextBox 87"/>
          <p:cNvSpPr txBox="1"/>
          <p:nvPr>
            <p:custDataLst>
              <p:tags r:id="rId57"/>
            </p:custDataLst>
          </p:nvPr>
        </p:nvSpPr>
        <p:spPr>
          <a:xfrm>
            <a:off x="12190730" y="19237960"/>
            <a:ext cx="3870325" cy="3371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kern="1200"/>
            </a:defPPr>
          </a:lstStyle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精确率、召回率、正确率、</a:t>
            </a: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F1 </a:t>
            </a: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Score</a:t>
            </a:r>
            <a:endParaRPr lang="en-US" altLang="zh-CN" sz="1600" b="1">
              <a:solidFill>
                <a:schemeClr val="tx1">
                  <a:lumMod val="65000"/>
                  <a:lumOff val="35000"/>
                </a:schemeClr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8" name="TextBox 89"/>
          <p:cNvSpPr txBox="1"/>
          <p:nvPr>
            <p:custDataLst>
              <p:tags r:id="rId58"/>
            </p:custDataLst>
          </p:nvPr>
        </p:nvSpPr>
        <p:spPr>
          <a:xfrm>
            <a:off x="12316460" y="19699605"/>
            <a:ext cx="361823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精确率(presicion)</a:t>
            </a:r>
            <a:r>
              <a:rPr lang="en-US"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= </a:t>
            </a:r>
            <a:r>
              <a:rPr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TP/(TP+FP)</a:t>
            </a:r>
            <a:endParaRPr sz="1400">
              <a:solidFill>
                <a:schemeClr val="tx1"/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  <a:p>
            <a:r>
              <a:rPr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召回率(recall)</a:t>
            </a:r>
            <a:r>
              <a:rPr lang="en-US"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= </a:t>
            </a:r>
            <a:r>
              <a:rPr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TP/(TP+FN)</a:t>
            </a:r>
            <a:endParaRPr sz="1400">
              <a:solidFill>
                <a:schemeClr val="tx1"/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  <a:p>
            <a:r>
              <a:rPr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正确率(accuracy)</a:t>
            </a:r>
            <a:r>
              <a:rPr lang="en-US"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= </a:t>
            </a:r>
            <a:r>
              <a:rPr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(TP+TN)/ALL</a:t>
            </a:r>
            <a:endParaRPr sz="1400">
              <a:solidFill>
                <a:schemeClr val="tx1"/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  <a:p>
            <a:r>
              <a:rPr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F1 Score</a:t>
            </a:r>
            <a:r>
              <a:rPr lang="zh-CN"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（调和平均数）</a:t>
            </a:r>
            <a:r>
              <a:rPr lang="en-US"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 = </a:t>
            </a:r>
            <a:r>
              <a:rPr sz="1400">
                <a:solidFill>
                  <a:schemeClr val="tx1"/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2 (precision * recall) / (precision + recall)</a:t>
            </a:r>
            <a:endParaRPr sz="1400">
              <a:solidFill>
                <a:schemeClr val="tx1"/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9" name="TextBox 87"/>
          <p:cNvSpPr txBox="1"/>
          <p:nvPr>
            <p:custDataLst>
              <p:tags r:id="rId59"/>
            </p:custDataLst>
          </p:nvPr>
        </p:nvSpPr>
        <p:spPr>
          <a:xfrm>
            <a:off x="508000" y="11738610"/>
            <a:ext cx="68745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缺失值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处理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10" name="TextBox 87"/>
          <p:cNvSpPr txBox="1"/>
          <p:nvPr>
            <p:custDataLst>
              <p:tags r:id="rId60"/>
            </p:custDataLst>
          </p:nvPr>
        </p:nvSpPr>
        <p:spPr>
          <a:xfrm>
            <a:off x="515620" y="12142470"/>
            <a:ext cx="68745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去除无效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特征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12" name="TextBox 87"/>
          <p:cNvSpPr txBox="1"/>
          <p:nvPr>
            <p:custDataLst>
              <p:tags r:id="rId61"/>
            </p:custDataLst>
          </p:nvPr>
        </p:nvSpPr>
        <p:spPr>
          <a:xfrm>
            <a:off x="516890" y="18568670"/>
            <a:ext cx="68745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探索性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分析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pic>
        <p:nvPicPr>
          <p:cNvPr id="16" name="图片 5" descr="f0071d23c69f215f8b8e28d64fa27f1"/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>
            <a:off x="838835" y="19079210"/>
            <a:ext cx="2396490" cy="214693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3427095" y="18695035"/>
            <a:ext cx="4584700" cy="2513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sz="1400">
                <a:latin typeface="Songti SC" panose="02010800040101010101" charset="-122"/>
                <a:ea typeface="Songti SC" panose="02010800040101010101" charset="-122"/>
              </a:rPr>
              <a:t>利用</a:t>
            </a:r>
            <a:r>
              <a:rPr sz="1400">
                <a:latin typeface="Songti SC" panose="02010800040101010101" charset="-122"/>
                <a:ea typeface="Songti SC" panose="02010800040101010101" charset="-122"/>
              </a:rPr>
              <a:t>python的seaborn库中的heatmap函数绘制特征间的相关性系数热力图。图中，方格的颜色越接近于红色，就表明特征的正相关程度越高；方格的颜色越接近于浅蓝色，就表明特征的负相关程度越高。</a:t>
            </a:r>
            <a:endParaRPr sz="1400">
              <a:latin typeface="Songti SC" panose="02010800040101010101" charset="-122"/>
              <a:ea typeface="Songti SC" panose="02010800040101010101" charset="-122"/>
            </a:endParaRPr>
          </a:p>
          <a:p>
            <a:pPr indent="457200"/>
            <a:r>
              <a:rPr sz="1400">
                <a:latin typeface="Songti SC" panose="02010800040101010101" charset="-122"/>
                <a:ea typeface="Songti SC" panose="02010800040101010101" charset="-122"/>
              </a:rPr>
              <a:t>通过观察第一行或者第一列，可以看到不同特征与Attrition_Flag（客户流失与否标签）之间的关系</a:t>
            </a:r>
            <a:r>
              <a:rPr lang="zh-CN" sz="1400">
                <a:latin typeface="Songti SC" panose="02010800040101010101" charset="-122"/>
                <a:ea typeface="Songti SC" panose="02010800040101010101" charset="-122"/>
              </a:rPr>
              <a:t>，</a:t>
            </a:r>
            <a:r>
              <a:rPr sz="1400">
                <a:latin typeface="Songti SC" panose="02010800040101010101" charset="-122"/>
                <a:ea typeface="Songti SC" panose="02010800040101010101" charset="-122"/>
              </a:rPr>
              <a:t>与其正相关度最高的特征是过去12个月的交易总数，相关性系数未0.37。其次为相关性系数为0.29和0.26的第4季度相比于第1季度的交易数量变化和信用卡上的循环余额总额。负相关程度最高的特征是相关性系数为-0.2的过去12个月与银行进行交互的数量。</a:t>
            </a:r>
            <a:endParaRPr sz="1400">
              <a:latin typeface="Songti SC" panose="02010800040101010101" charset="-122"/>
              <a:ea typeface="Songti SC" panose="02010800040101010101" charset="-122"/>
            </a:endParaRPr>
          </a:p>
        </p:txBody>
      </p:sp>
      <p:sp>
        <p:nvSpPr>
          <p:cNvPr id="18" name="TextBox 87"/>
          <p:cNvSpPr txBox="1"/>
          <p:nvPr>
            <p:custDataLst>
              <p:tags r:id="rId63"/>
            </p:custDataLst>
          </p:nvPr>
        </p:nvSpPr>
        <p:spPr>
          <a:xfrm>
            <a:off x="516890" y="16634460"/>
            <a:ext cx="68745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特征归一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化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515620" y="17421225"/>
            <a:ext cx="7495540" cy="1032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400">
                <a:latin typeface="Songti SC" panose="02010800040101010101" charset="-122"/>
                <a:ea typeface="Songti SC" panose="02010800040101010101" charset="-122"/>
              </a:rPr>
              <a:t>        </a:t>
            </a:r>
            <a:r>
              <a:rPr sz="1400">
                <a:latin typeface="Songti SC" panose="02010800040101010101" charset="-122"/>
                <a:ea typeface="Songti SC" panose="02010800040101010101" charset="-122"/>
              </a:rPr>
              <a:t>为了增加模型的鲁棒性，在划分训练集和测试集时，我们采用分层抽样的方式（也即设置stratify参数为y）。这样一来，在训练集和测试集中，流失客户和未流失客户的比例都和原数据集中这两类的比例相同。划分80%为训练集，20%为测试集，最终得到8101组训练集数据和2026组测试集数据。</a:t>
            </a:r>
            <a:endParaRPr sz="1400">
              <a:latin typeface="Songti SC" panose="02010800040101010101" charset="-122"/>
              <a:ea typeface="Songti SC" panose="02010800040101010101" charset="-122"/>
            </a:endParaRPr>
          </a:p>
        </p:txBody>
      </p:sp>
      <p:sp>
        <p:nvSpPr>
          <p:cNvPr id="20" name="TextBox 87"/>
          <p:cNvSpPr txBox="1"/>
          <p:nvPr>
            <p:custDataLst>
              <p:tags r:id="rId64"/>
            </p:custDataLst>
          </p:nvPr>
        </p:nvSpPr>
        <p:spPr>
          <a:xfrm>
            <a:off x="516890" y="17084040"/>
            <a:ext cx="68745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训练集和测试集的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划分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sp>
        <p:nvSpPr>
          <p:cNvPr id="25" name="TextBox 87"/>
          <p:cNvSpPr txBox="1"/>
          <p:nvPr>
            <p:custDataLst>
              <p:tags r:id="rId65"/>
            </p:custDataLst>
          </p:nvPr>
        </p:nvSpPr>
        <p:spPr>
          <a:xfrm>
            <a:off x="516890" y="15022195"/>
            <a:ext cx="68745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数据集格式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转换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pic>
        <p:nvPicPr>
          <p:cNvPr id="26" name="图片 4" descr="8faa96545fbc33b64cb80efd01a3155"/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>
            <a:off x="3128645" y="15240635"/>
            <a:ext cx="4584700" cy="1569720"/>
          </a:xfrm>
          <a:prstGeom prst="rect">
            <a:avLst/>
          </a:prstGeom>
        </p:spPr>
      </p:pic>
      <p:sp>
        <p:nvSpPr>
          <p:cNvPr id="27" name="Text Box 26"/>
          <p:cNvSpPr txBox="1"/>
          <p:nvPr/>
        </p:nvSpPr>
        <p:spPr>
          <a:xfrm>
            <a:off x="696595" y="15539720"/>
            <a:ext cx="2290445" cy="861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latin typeface="Songti SC" panose="02010800040101010101" charset="-122"/>
                <a:ea typeface="Songti SC" panose="02010800040101010101" charset="-122"/>
              </a:rPr>
              <a:t>        </a:t>
            </a:r>
            <a:r>
              <a:rPr lang="zh-CN" altLang="en-US" sz="1400">
                <a:latin typeface="Songti SC" panose="02010800040101010101" charset="-122"/>
                <a:ea typeface="Songti SC" panose="02010800040101010101" charset="-122"/>
              </a:rPr>
              <a:t>将数据集中</a:t>
            </a:r>
            <a:r>
              <a:rPr lang="en-US" altLang="zh-CN" sz="1400">
                <a:latin typeface="Songti SC" panose="02010800040101010101" charset="-122"/>
                <a:ea typeface="Songti SC" panose="02010800040101010101" charset="-122"/>
              </a:rPr>
              <a:t>6</a:t>
            </a:r>
            <a:r>
              <a:rPr lang="zh-CN" altLang="en-US" sz="1400">
                <a:latin typeface="Songti SC" panose="02010800040101010101" charset="-122"/>
                <a:ea typeface="Songti SC" panose="02010800040101010101" charset="-122"/>
              </a:rPr>
              <a:t>个非数值类型转化为数值类型，具体转化方式如图</a:t>
            </a:r>
            <a:r>
              <a:rPr lang="zh-CN" altLang="en-US" sz="1400">
                <a:latin typeface="Songti SC" panose="02010800040101010101" charset="-122"/>
                <a:ea typeface="Songti SC" panose="02010800040101010101" charset="-122"/>
              </a:rPr>
              <a:t>所示。</a:t>
            </a:r>
            <a:endParaRPr lang="zh-CN" altLang="en-US" sz="1400">
              <a:latin typeface="Songti SC" panose="02010800040101010101" charset="-122"/>
              <a:ea typeface="Songti SC" panose="02010800040101010101" charset="-122"/>
            </a:endParaRPr>
          </a:p>
        </p:txBody>
      </p:sp>
      <p:sp>
        <p:nvSpPr>
          <p:cNvPr id="28" name="TextBox 87"/>
          <p:cNvSpPr txBox="1"/>
          <p:nvPr>
            <p:custDataLst>
              <p:tags r:id="rId67"/>
            </p:custDataLst>
          </p:nvPr>
        </p:nvSpPr>
        <p:spPr>
          <a:xfrm>
            <a:off x="516890" y="12519025"/>
            <a:ext cx="68745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数据集分布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Songti SC" panose="02010800040101010101" charset="-122"/>
                <a:ea typeface="Songti SC" panose="02010800040101010101" charset="-122"/>
                <a:cs typeface="Open Sans" panose="020B0606030504020204" pitchFamily="34" charset="0"/>
              </a:rPr>
              <a:t>分析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Songti SC" panose="02010800040101010101" charset="-122"/>
              <a:ea typeface="Songti SC" panose="02010800040101010101" charset="-122"/>
              <a:cs typeface="Open Sans" panose="020B0606030504020204" pitchFamily="34" charset="0"/>
            </a:endParaRPr>
          </a:p>
        </p:txBody>
      </p:sp>
      <p:pic>
        <p:nvPicPr>
          <p:cNvPr id="30" name="图片 2" descr="f9136a7d319069a7ceda62870ca9db6"/>
          <p:cNvPicPr>
            <a:picLocks noChangeAspect="1"/>
          </p:cNvPicPr>
          <p:nvPr/>
        </p:nvPicPr>
        <p:blipFill>
          <a:blip r:embed="rId68"/>
          <a:stretch>
            <a:fillRect/>
          </a:stretch>
        </p:blipFill>
        <p:spPr>
          <a:xfrm>
            <a:off x="588328" y="13036550"/>
            <a:ext cx="2281555" cy="1699260"/>
          </a:xfrm>
          <a:prstGeom prst="rect">
            <a:avLst/>
          </a:prstGeom>
        </p:spPr>
      </p:pic>
      <p:pic>
        <p:nvPicPr>
          <p:cNvPr id="31" name="图片 3" descr="279d5a8b164273678ad1b4116248812"/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5617845" y="13067348"/>
            <a:ext cx="2231390" cy="1673225"/>
          </a:xfrm>
          <a:prstGeom prst="rect">
            <a:avLst/>
          </a:prstGeom>
        </p:spPr>
      </p:pic>
      <p:sp>
        <p:nvSpPr>
          <p:cNvPr id="32" name="Text Box 31"/>
          <p:cNvSpPr txBox="1"/>
          <p:nvPr/>
        </p:nvSpPr>
        <p:spPr>
          <a:xfrm>
            <a:off x="2870200" y="12844145"/>
            <a:ext cx="2747645" cy="2092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400">
                <a:latin typeface="Songti SC" panose="02010800040101010101" charset="-122"/>
                <a:ea typeface="Songti SC" panose="02010800040101010101" charset="-122"/>
              </a:rPr>
              <a:t>        </a:t>
            </a:r>
            <a:r>
              <a:rPr lang="zh-CN" altLang="en-US" sz="1400">
                <a:latin typeface="Songti SC" panose="02010800040101010101" charset="-122"/>
                <a:ea typeface="Songti SC" panose="02010800040101010101" charset="-122"/>
              </a:rPr>
              <a:t>左图展示了该数据集的男女分布，</a:t>
            </a:r>
            <a:r>
              <a:rPr sz="1400">
                <a:latin typeface="Songti SC" panose="02010800040101010101" charset="-122"/>
                <a:ea typeface="Songti SC" panose="02010800040101010101" charset="-122"/>
              </a:rPr>
              <a:t>接近1：1；</a:t>
            </a:r>
            <a:r>
              <a:rPr lang="zh-CN" sz="1400">
                <a:latin typeface="Songti SC" panose="02010800040101010101" charset="-122"/>
                <a:ea typeface="Songti SC" panose="02010800040101010101" charset="-122"/>
              </a:rPr>
              <a:t>右图展示出</a:t>
            </a:r>
            <a:r>
              <a:rPr sz="1400">
                <a:latin typeface="Songti SC" panose="02010800040101010101" charset="-122"/>
                <a:ea typeface="Songti SC" panose="02010800040101010101" charset="-122"/>
              </a:rPr>
              <a:t>数据集中客户的年龄分布接近于正态分布。</a:t>
            </a:r>
            <a:endParaRPr sz="1400">
              <a:latin typeface="Songti SC" panose="02010800040101010101" charset="-122"/>
              <a:ea typeface="Songti SC" panose="02010800040101010101" charset="-122"/>
            </a:endParaRPr>
          </a:p>
          <a:p>
            <a:r>
              <a:rPr lang="en-US" sz="1400">
                <a:latin typeface="Songti SC" panose="02010800040101010101" charset="-122"/>
                <a:ea typeface="Songti SC" panose="02010800040101010101" charset="-122"/>
              </a:rPr>
              <a:t>        </a:t>
            </a:r>
            <a:r>
              <a:rPr sz="1400">
                <a:latin typeface="Songti SC" panose="02010800040101010101" charset="-122"/>
                <a:ea typeface="Songti SC" panose="02010800040101010101" charset="-122"/>
              </a:rPr>
              <a:t>因此，该数据集基本接近真实世界中银行信用卡用户的注册情况，数据集的分布较为合理。使用这一数据集训练的模型在面对新的用户时，鲁棒性预计较好。</a:t>
            </a:r>
            <a:endParaRPr sz="1400">
              <a:latin typeface="Songti SC" panose="02010800040101010101" charset="-122"/>
              <a:ea typeface="Songti SC" panose="02010800040101010101" charset="-122"/>
            </a:endParaRPr>
          </a:p>
        </p:txBody>
      </p:sp>
      <p:sp>
        <p:nvSpPr>
          <p:cNvPr id="35" name="TextBox 59"/>
          <p:cNvSpPr txBox="1"/>
          <p:nvPr>
            <p:custDataLst>
              <p:tags r:id="rId70"/>
            </p:custDataLst>
          </p:nvPr>
        </p:nvSpPr>
        <p:spPr>
          <a:xfrm>
            <a:off x="24990425" y="12519025"/>
            <a:ext cx="6874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zh-CN" altLang="en-US" sz="2400" b="1">
                <a:solidFill>
                  <a:schemeClr val="bg1"/>
                </a:solidFill>
                <a:latin typeface="Songti SC" panose="02010800040101010101" charset="-122"/>
                <a:ea typeface="Songti SC" panose="02010800040101010101" charset="-122"/>
              </a:rPr>
              <a:t>该研究依然存在的</a:t>
            </a:r>
            <a:r>
              <a:rPr lang="zh-CN" altLang="en-US" sz="2400" b="1">
                <a:solidFill>
                  <a:schemeClr val="bg1"/>
                </a:solidFill>
                <a:latin typeface="Songti SC" panose="02010800040101010101" charset="-122"/>
                <a:ea typeface="Songti SC" panose="02010800040101010101" charset="-122"/>
              </a:rPr>
              <a:t>不足</a:t>
            </a:r>
            <a:endParaRPr lang="zh-CN" altLang="en-US" sz="2400" b="1">
              <a:solidFill>
                <a:schemeClr val="bg1"/>
              </a:solidFill>
              <a:latin typeface="Songti SC" panose="02010800040101010101" charset="-122"/>
              <a:ea typeface="Songti SC" panose="0201080004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TABLE_ENDDRAG_ORIGIN_RECT" val="540*274"/>
  <p:tag name="TABLE_ENDDRAG_RECT" val="1343*1384*540*274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COMMONDATA" val="eyJoZGlkIjoiOWI4M2JlNDkwYjA2YTQwODhiZDY4YmJjOGU1ZDdlYjgifQ=="/>
  <p:tag name="KSO_WPP_MARK_KEY" val="cfc7a547-a83e-423e-97fb-fcb141462995"/>
  <p:tag name="commondata" val="eyJoZGlkIjoiYTQ4OTBiZGIxMGFkNTZlMmJkNDliNDYzZjAwZGQxMTI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5686</Words>
  <Application>WPS 演示</Application>
  <PresentationFormat>宽屏</PresentationFormat>
  <Paragraphs>263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宋体</vt:lpstr>
      <vt:lpstr>Wingdings</vt:lpstr>
      <vt:lpstr>Songti SC</vt:lpstr>
      <vt:lpstr>Open Sans</vt:lpstr>
      <vt:lpstr>Wingdings</vt:lpstr>
      <vt:lpstr>Times New Roman Regular</vt:lpstr>
      <vt:lpstr>Times New Roman Bold</vt:lpstr>
      <vt:lpstr>Calibri</vt:lpstr>
      <vt:lpstr>微软雅黑</vt:lpstr>
      <vt:lpstr>Arial Unicode MS</vt:lpstr>
      <vt:lpstr>Segoe Print</vt:lpstr>
      <vt:lpstr>Times New Roman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徐朱玮</cp:lastModifiedBy>
  <cp:revision>36</cp:revision>
  <dcterms:created xsi:type="dcterms:W3CDTF">2023-12-11T11:43:00Z</dcterms:created>
  <dcterms:modified xsi:type="dcterms:W3CDTF">2024-04-17T03:03:19Z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0ACF1683F2264AE08E7C99E80291BB9F_13</vt:lpwstr>
  </property>
  <property fmtid="{D5CDD505-2E9C-101B-9397-08002B2CF9AE}" pid="3" name="KSOProductBuildVer">
    <vt:lpwstr>2052-12.1.0.16729</vt:lpwstr>
  </property>
</Properties>
</file>