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aveat"/>
      <p:regular r:id="rId20"/>
      <p:bold r:id="rId21"/>
    </p:embeddedFont>
    <p:embeddedFont>
      <p:font typeface="Amatic SC"/>
      <p:regular r:id="rId22"/>
      <p:bold r:id="rId23"/>
    </p:embeddedFont>
    <p:embeddedFont>
      <p:font typeface="Comfortaa Regular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1" orient="horz"/>
        <p:guide pos="2880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22" Type="http://schemas.openxmlformats.org/officeDocument/2006/relationships/font" Target="fonts/AmaticSC-regular.fntdata"/><Relationship Id="rId21" Type="http://schemas.openxmlformats.org/officeDocument/2006/relationships/font" Target="fonts/Caveat-bold.fntdata"/><Relationship Id="rId24" Type="http://schemas.openxmlformats.org/officeDocument/2006/relationships/font" Target="fonts/ComfortaaRegular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ComfortaaRegular-bold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bjDjQpugDNJr6GAIekOqHeGGtIGbxu04kVXI_TewePs/edit#gid=0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ebcff72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ebcff72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ee0cb70f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9ee0cb70f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ebcff72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ebcff72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Besides communication challenges, our team also faced some technical challenges.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during planning stage: not very experienced in developing web product → hard for us to decide which tool to use; structures and code design could be problematic and requires reimplement.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during developing stage: vertical communicational challenges → merging code on Github; branch protection and code review process required some time for us to get used 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during deploying stage: two separated servers are used, need to solve unexpected integration errors such as CORs policy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ebcff72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ebcff72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First of all, we understood that during development we need to do tasks for purposes.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sprint 1: tasks was directly based on main functionalities → general and unclear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later, we changed it to based on user stories → acceptance criteria of each tasks is highlighted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What’s more, we noticed that sometimes communicating with documentations is better then talking.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front-end developers requires an api from back-end developers: more efficient to have api documentations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documentations also good for keeping records and easier for moving on to future maintainence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Last but not least, despite we are woring as a team in this project, group working and specialization are both important.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sprint planning: functionalities are distributed to each developer → in charge of developing and maintaining this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code review: group work involved, which requires team members to truct on each other to make the code works properly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although we are a team, working individually sometimes is more benefitial.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ebcff7286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ebcff7286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ef71a6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ef71a6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f71a6d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f71a6d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ef71a6d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ef71a6d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ef71a6d5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ef71a6d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ebcff728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ebcff728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zh-CN" sz="1800" u="sng">
                <a:solidFill>
                  <a:srgbClr val="4DD0E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https://docs.google.com/spreadsheets/d/1bjDjQpugDNJr6GAIekOqHeGGtIGbxu04kVXI_TewePs/edit#gid=0</a:t>
            </a:r>
            <a:r>
              <a:rPr lang="zh-CN" sz="1800">
                <a:solidFill>
                  <a:srgbClr val="ADADAD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bcff7286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ebcff7286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ebcff7286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ebcff7286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ebcff728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ebcff728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gif"/><Relationship Id="rId4" Type="http://schemas.openxmlformats.org/officeDocument/2006/relationships/image" Target="../media/image23.png"/><Relationship Id="rId9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lihub.herokuapp.com/" TargetMode="External"/><Relationship Id="rId4" Type="http://schemas.openxmlformats.org/officeDocument/2006/relationships/hyperlink" Target="http://drive.google.com/file/d/1OnzA8oclaK6PPbo5bJ_BAeyzNtdXaY3F/view" TargetMode="External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36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/>
              <a:t>olihub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E-portfolio Protocol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72500" y="4302950"/>
            <a:ext cx="2949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presented by </a:t>
            </a:r>
            <a:r>
              <a:rPr lang="zh-CN"/>
              <a:t>Team 11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1737375"/>
            <a:ext cx="13716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2"/>
          <p:cNvPicPr preferRelativeResize="0"/>
          <p:nvPr/>
        </p:nvPicPr>
        <p:blipFill rotWithShape="1">
          <a:blip r:embed="rId3">
            <a:alphaModFix/>
          </a:blip>
          <a:srcRect b="-760" l="0" r="0" t="760"/>
          <a:stretch/>
        </p:blipFill>
        <p:spPr>
          <a:xfrm>
            <a:off x="3191725" y="1392663"/>
            <a:ext cx="2657650" cy="2662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10" name="Google Shape;310;p22"/>
          <p:cNvSpPr txBox="1"/>
          <p:nvPr>
            <p:ph type="title"/>
          </p:nvPr>
        </p:nvSpPr>
        <p:spPr>
          <a:xfrm>
            <a:off x="168750" y="227950"/>
            <a:ext cx="329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Collaboration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725" y="2030375"/>
            <a:ext cx="1112550" cy="1082750"/>
          </a:xfrm>
          <a:prstGeom prst="rect">
            <a:avLst/>
          </a:prstGeom>
          <a:noFill/>
          <a:ln>
            <a:noFill/>
          </a:ln>
          <a:effectLst>
            <a:reflection blurRad="0" dir="5400000" dist="952500" endA="0" endPos="30000" fadeDir="5400012" kx="0" rotWithShape="0" algn="bl" stA="13000" stPos="0" sy="-100000" ky="0"/>
          </a:effectLst>
        </p:spPr>
      </p:pic>
      <p:sp>
        <p:nvSpPr>
          <p:cNvPr id="312" name="Google Shape;312;p22"/>
          <p:cNvSpPr txBox="1"/>
          <p:nvPr/>
        </p:nvSpPr>
        <p:spPr>
          <a:xfrm>
            <a:off x="3461700" y="3101438"/>
            <a:ext cx="2220600" cy="330600"/>
          </a:xfrm>
          <a:prstGeom prst="rect">
            <a:avLst/>
          </a:prstGeom>
          <a:noFill/>
          <a:ln>
            <a:noFill/>
          </a:ln>
          <a:effectLst>
            <a:reflection blurRad="0" dir="5400000" dist="257175" endA="0" fadeDir="5400012" kx="0" rotWithShape="0" algn="bl" stA="11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>
                <a:solidFill>
                  <a:schemeClr val="dk2"/>
                </a:solidFill>
              </a:rPr>
              <a:t>Code Repository</a:t>
            </a:r>
            <a:endParaRPr b="1" sz="1000"/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10250" y="525475"/>
            <a:ext cx="2220600" cy="775812"/>
            <a:chOff x="3410250" y="525475"/>
            <a:chExt cx="2220600" cy="775812"/>
          </a:xfrm>
        </p:grpSpPr>
        <p:pic>
          <p:nvPicPr>
            <p:cNvPr id="314" name="Google Shape;31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78500" y="892007"/>
              <a:ext cx="1587000" cy="409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2"/>
            <p:cNvSpPr txBox="1"/>
            <p:nvPr/>
          </p:nvSpPr>
          <p:spPr>
            <a:xfrm>
              <a:off x="3410250" y="525475"/>
              <a:ext cx="2220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zh-CN">
                  <a:solidFill>
                    <a:srgbClr val="008FE3"/>
                  </a:solidFill>
                </a:rPr>
                <a:t>Project Management</a:t>
              </a:r>
              <a:endParaRPr b="1" sz="1000">
                <a:solidFill>
                  <a:srgbClr val="008FE3"/>
                </a:solidFill>
              </a:endParaRPr>
            </a:p>
          </p:txBody>
        </p:sp>
      </p:grpSp>
      <p:grpSp>
        <p:nvGrpSpPr>
          <p:cNvPr id="316" name="Google Shape;316;p22"/>
          <p:cNvGrpSpPr/>
          <p:nvPr/>
        </p:nvGrpSpPr>
        <p:grpSpPr>
          <a:xfrm>
            <a:off x="6046723" y="3617100"/>
            <a:ext cx="1629303" cy="903300"/>
            <a:chOff x="6046723" y="3617100"/>
            <a:chExt cx="1629303" cy="903300"/>
          </a:xfrm>
        </p:grpSpPr>
        <p:pic>
          <p:nvPicPr>
            <p:cNvPr id="317" name="Google Shape;317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50625" y="3774236"/>
              <a:ext cx="330600" cy="33144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23825" endA="0" endPos="14000" fadeDir="5400012" kx="0" rotWithShape="0" algn="bl" stA="42000" stPos="0" sy="-100000" ky="0"/>
            </a:effectLst>
          </p:spPr>
        </p:pic>
        <p:pic>
          <p:nvPicPr>
            <p:cNvPr id="318" name="Google Shape;318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46723" y="3774652"/>
              <a:ext cx="330600" cy="3306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23825" endA="0" endPos="14000" fadeDir="5400012" kx="0" rotWithShape="0" algn="bl" stA="42000" stPos="0" sy="-100000" ky="0"/>
            </a:effectLst>
          </p:spPr>
        </p:pic>
        <p:pic>
          <p:nvPicPr>
            <p:cNvPr id="319" name="Google Shape;319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10650" y="3617100"/>
              <a:ext cx="606652" cy="5727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23825" endA="0" endPos="14000" fadeDir="5400012" kx="0" rotWithShape="0" algn="bl" stA="42000" stPos="0" sy="-100000" ky="0"/>
            </a:effectLst>
          </p:spPr>
        </p:pic>
        <p:sp>
          <p:nvSpPr>
            <p:cNvPr id="320" name="Google Shape;320;p22"/>
            <p:cNvSpPr txBox="1"/>
            <p:nvPr/>
          </p:nvSpPr>
          <p:spPr>
            <a:xfrm>
              <a:off x="6046726" y="4189800"/>
              <a:ext cx="1629300" cy="330600"/>
            </a:xfrm>
            <a:prstGeom prst="rect">
              <a:avLst/>
            </a:prstGeom>
            <a:noFill/>
            <a:ln>
              <a:noFill/>
            </a:ln>
            <a:effectLst>
              <a:reflection blurRad="0" dir="0" dist="0" endA="0" endPos="84000" fadeDir="5400012" kx="0" rotWithShape="0" algn="bl" stA="41000" stPos="0" sy="-100000" ky="0"/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zh-CN">
                  <a:solidFill>
                    <a:srgbClr val="2E82FE"/>
                  </a:solidFill>
                </a:rPr>
                <a:t>Communication</a:t>
              </a:r>
              <a:endParaRPr b="1" sz="1000">
                <a:solidFill>
                  <a:srgbClr val="2E82FE"/>
                </a:solidFill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1872263" y="3617100"/>
            <a:ext cx="1587000" cy="848225"/>
            <a:chOff x="1872263" y="3617100"/>
            <a:chExt cx="1587000" cy="848225"/>
          </a:xfrm>
        </p:grpSpPr>
        <p:pic>
          <p:nvPicPr>
            <p:cNvPr id="322" name="Google Shape;322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7150" y="3617100"/>
              <a:ext cx="657227" cy="5727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7150" endA="0" endPos="30000" fadeDir="5400012" kx="0" rotWithShape="0" algn="bl" stA="28000" stPos="0" sy="-100000" ky="0"/>
            </a:effectLst>
          </p:spPr>
        </p:pic>
        <p:sp>
          <p:nvSpPr>
            <p:cNvPr id="323" name="Google Shape;323;p22"/>
            <p:cNvSpPr txBox="1"/>
            <p:nvPr/>
          </p:nvSpPr>
          <p:spPr>
            <a:xfrm>
              <a:off x="1872263" y="4190225"/>
              <a:ext cx="1587000" cy="2751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4775" endA="0" fadeDir="5400012" kx="0" rotWithShape="0" algn="bl" stA="28000" stPos="0" sy="-100000" ky="0"/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zh-CN">
                  <a:solidFill>
                    <a:srgbClr val="4788F4"/>
                  </a:solidFill>
                </a:rPr>
                <a:t>Documentations</a:t>
              </a:r>
              <a:endParaRPr b="1" sz="1000">
                <a:solidFill>
                  <a:srgbClr val="4788F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6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97700" y="20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/>
              <a:t>Product Demonstration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5153625" y="1149250"/>
            <a:ext cx="3658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latin typeface="Amatic SC"/>
                <a:ea typeface="Amatic SC"/>
                <a:cs typeface="Amatic SC"/>
                <a:sym typeface="Amatic SC"/>
              </a:rPr>
              <a:t>Access our website!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https://folihub.herokuapp.com/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 the demo e-portfolio!</a:t>
            </a:r>
            <a:endParaRPr b="1"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--It may takes a few moments to load the page when it is the first time accessing it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</a:rPr>
              <a:t>https://folihub.herokuapp.com/exportfolio/1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30" name="Google Shape;330;p23" title="folihub demo video with audi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75" y="1149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191700" y="198500"/>
            <a:ext cx="32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93" y="1974246"/>
            <a:ext cx="3021600" cy="243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37" name="Google Shape;3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40" y="1974317"/>
            <a:ext cx="3535200" cy="230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38" name="Google Shape;338;p24"/>
          <p:cNvSpPr/>
          <p:nvPr/>
        </p:nvSpPr>
        <p:spPr>
          <a:xfrm>
            <a:off x="729750" y="1974189"/>
            <a:ext cx="3535200" cy="2307000"/>
          </a:xfrm>
          <a:prstGeom prst="roundRect">
            <a:avLst>
              <a:gd fmla="val 16667" name="adj"/>
            </a:avLst>
          </a:prstGeom>
          <a:solidFill>
            <a:srgbClr val="EEEEEE">
              <a:alpha val="64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Communicational Challenges</a:t>
            </a:r>
            <a:endParaRPr sz="1600"/>
          </a:p>
        </p:txBody>
      </p:sp>
      <p:sp>
        <p:nvSpPr>
          <p:cNvPr id="339" name="Google Shape;339;p24"/>
          <p:cNvSpPr/>
          <p:nvPr/>
        </p:nvSpPr>
        <p:spPr>
          <a:xfrm>
            <a:off x="5125640" y="1974175"/>
            <a:ext cx="3535200" cy="2307000"/>
          </a:xfrm>
          <a:prstGeom prst="roundRect">
            <a:avLst>
              <a:gd fmla="val 16667" name="adj"/>
            </a:avLst>
          </a:prstGeom>
          <a:solidFill>
            <a:srgbClr val="EEEEEE">
              <a:alpha val="64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Technical Challenges</a:t>
            </a:r>
            <a:endParaRPr sz="1600"/>
          </a:p>
        </p:txBody>
      </p:sp>
      <p:pic>
        <p:nvPicPr>
          <p:cNvPr id="340" name="Google Shape;340;p24"/>
          <p:cNvPicPr preferRelativeResize="0"/>
          <p:nvPr/>
        </p:nvPicPr>
        <p:blipFill rotWithShape="1">
          <a:blip r:embed="rId5">
            <a:alphaModFix/>
          </a:blip>
          <a:srcRect b="2778" l="3409" r="3428" t="7301"/>
          <a:stretch/>
        </p:blipFill>
        <p:spPr>
          <a:xfrm>
            <a:off x="4532338" y="978275"/>
            <a:ext cx="1127700" cy="1094400"/>
          </a:xfrm>
          <a:prstGeom prst="ellipse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p24"/>
          <p:cNvSpPr/>
          <p:nvPr/>
        </p:nvSpPr>
        <p:spPr>
          <a:xfrm>
            <a:off x="4589338" y="1014499"/>
            <a:ext cx="1127700" cy="1021800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Planning</a:t>
            </a:r>
            <a:endParaRPr sz="1100"/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5">
            <a:alphaModFix/>
          </a:blip>
          <a:srcRect b="2778" l="3409" r="3428" t="7301"/>
          <a:stretch/>
        </p:blipFill>
        <p:spPr>
          <a:xfrm>
            <a:off x="6329400" y="588775"/>
            <a:ext cx="1127700" cy="1094400"/>
          </a:xfrm>
          <a:prstGeom prst="ellipse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24"/>
          <p:cNvSpPr/>
          <p:nvPr/>
        </p:nvSpPr>
        <p:spPr>
          <a:xfrm>
            <a:off x="6241188" y="625075"/>
            <a:ext cx="1304100" cy="1021800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Developing</a:t>
            </a:r>
            <a:endParaRPr sz="1100"/>
          </a:p>
        </p:txBody>
      </p:sp>
      <p:pic>
        <p:nvPicPr>
          <p:cNvPr id="344" name="Google Shape;344;p24"/>
          <p:cNvPicPr preferRelativeResize="0"/>
          <p:nvPr/>
        </p:nvPicPr>
        <p:blipFill rotWithShape="1">
          <a:blip r:embed="rId5">
            <a:alphaModFix/>
          </a:blip>
          <a:srcRect b="2778" l="3409" r="3428" t="7301"/>
          <a:stretch/>
        </p:blipFill>
        <p:spPr>
          <a:xfrm>
            <a:off x="314786" y="1398925"/>
            <a:ext cx="1124700" cy="1094400"/>
          </a:xfrm>
          <a:prstGeom prst="ellipse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24"/>
          <p:cNvSpPr/>
          <p:nvPr/>
        </p:nvSpPr>
        <p:spPr>
          <a:xfrm>
            <a:off x="191700" y="1435138"/>
            <a:ext cx="1371000" cy="1021800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Horizontally</a:t>
            </a:r>
            <a:endParaRPr sz="1100"/>
          </a:p>
        </p:txBody>
      </p:sp>
      <p:pic>
        <p:nvPicPr>
          <p:cNvPr id="346" name="Google Shape;346;p24"/>
          <p:cNvPicPr preferRelativeResize="0"/>
          <p:nvPr/>
        </p:nvPicPr>
        <p:blipFill rotWithShape="1">
          <a:blip r:embed="rId5">
            <a:alphaModFix/>
          </a:blip>
          <a:srcRect b="2778" l="3409" r="3428" t="7301"/>
          <a:stretch/>
        </p:blipFill>
        <p:spPr>
          <a:xfrm>
            <a:off x="2275246" y="978275"/>
            <a:ext cx="1145400" cy="1094400"/>
          </a:xfrm>
          <a:prstGeom prst="ellipse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24"/>
          <p:cNvSpPr/>
          <p:nvPr/>
        </p:nvSpPr>
        <p:spPr>
          <a:xfrm>
            <a:off x="2291125" y="1050874"/>
            <a:ext cx="1304100" cy="1021800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Vertically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48" name="Google Shape;348;p24"/>
          <p:cNvPicPr preferRelativeResize="0"/>
          <p:nvPr/>
        </p:nvPicPr>
        <p:blipFill rotWithShape="1">
          <a:blip r:embed="rId5">
            <a:alphaModFix/>
          </a:blip>
          <a:srcRect b="2778" l="3409" r="3428" t="7301"/>
          <a:stretch/>
        </p:blipFill>
        <p:spPr>
          <a:xfrm>
            <a:off x="7844300" y="828225"/>
            <a:ext cx="1127700" cy="1094400"/>
          </a:xfrm>
          <a:prstGeom prst="ellipse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24"/>
          <p:cNvSpPr/>
          <p:nvPr/>
        </p:nvSpPr>
        <p:spPr>
          <a:xfrm>
            <a:off x="7844300" y="828225"/>
            <a:ext cx="1234500" cy="1021800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Deploying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660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Lessons Learned</a:t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786700" y="1174350"/>
            <a:ext cx="319200" cy="3454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 txBox="1"/>
          <p:nvPr/>
        </p:nvSpPr>
        <p:spPr>
          <a:xfrm rot="-5400000">
            <a:off x="-570050" y="2725050"/>
            <a:ext cx="2998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 Tasks For Purposes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1486375" y="1174350"/>
            <a:ext cx="319200" cy="345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 rot="-5400000">
            <a:off x="11425" y="2725050"/>
            <a:ext cx="3269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r>
              <a:rPr lang="zh-CN"/>
              <a:t>ocumentation and Communication</a:t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2220250" y="1174350"/>
            <a:ext cx="319200" cy="3454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 rot="-5400000">
            <a:off x="863500" y="2725050"/>
            <a:ext cx="2998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Working</a:t>
            </a:r>
            <a:endParaRPr/>
          </a:p>
        </p:txBody>
      </p:sp>
      <p:grpSp>
        <p:nvGrpSpPr>
          <p:cNvPr id="361" name="Google Shape;361;p25"/>
          <p:cNvGrpSpPr/>
          <p:nvPr/>
        </p:nvGrpSpPr>
        <p:grpSpPr>
          <a:xfrm>
            <a:off x="1105900" y="1190050"/>
            <a:ext cx="7376700" cy="3420600"/>
            <a:chOff x="1105900" y="1191450"/>
            <a:chExt cx="7376700" cy="3420600"/>
          </a:xfrm>
        </p:grpSpPr>
        <p:sp>
          <p:nvSpPr>
            <p:cNvPr id="362" name="Google Shape;362;p25"/>
            <p:cNvSpPr/>
            <p:nvPr/>
          </p:nvSpPr>
          <p:spPr>
            <a:xfrm>
              <a:off x="1105900" y="1191450"/>
              <a:ext cx="7376700" cy="3420600"/>
            </a:xfrm>
            <a:prstGeom prst="rect">
              <a:avLst/>
            </a:prstGeom>
            <a:solidFill>
              <a:srgbClr val="FFFAEB">
                <a:alpha val="37260"/>
              </a:srgbClr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Do Tasks For Purposes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922050" y="1887825"/>
              <a:ext cx="1456800" cy="515400"/>
            </a:xfrm>
            <a:prstGeom prst="roundRect">
              <a:avLst>
                <a:gd fmla="val 16667" name="adj"/>
              </a:avLst>
            </a:prstGeom>
            <a:solidFill>
              <a:srgbClr val="D5A6BD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Trello</a:t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512900" y="1887825"/>
              <a:ext cx="1356000" cy="5154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Functionality</a:t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991975" y="2073100"/>
              <a:ext cx="807000" cy="156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6483725" y="1402500"/>
              <a:ext cx="1456800" cy="515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Task 1</a:t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483725" y="2314050"/>
              <a:ext cx="1456800" cy="515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Task 2</a:t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483725" y="3275100"/>
              <a:ext cx="1456800" cy="515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...</a:t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 rot="-1583585">
              <a:off x="5647838" y="1755574"/>
              <a:ext cx="759909" cy="1568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 rot="1299832">
              <a:off x="5652572" y="2340167"/>
              <a:ext cx="626556" cy="15676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 rot="3056949">
              <a:off x="5422564" y="2957487"/>
              <a:ext cx="1105221" cy="15672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 txBox="1"/>
            <p:nvPr/>
          </p:nvSpPr>
          <p:spPr>
            <a:xfrm>
              <a:off x="1389525" y="3627900"/>
              <a:ext cx="4482300" cy="7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CN" u="sng"/>
                <a:t>Each action needs to be meaningful, and contributes to the accomplishment of the product.</a:t>
              </a:r>
              <a:endParaRPr i="1" u="sng"/>
            </a:p>
          </p:txBody>
        </p:sp>
      </p:grpSp>
      <p:sp>
        <p:nvSpPr>
          <p:cNvPr id="373" name="Google Shape;373;p25"/>
          <p:cNvSpPr/>
          <p:nvPr/>
        </p:nvSpPr>
        <p:spPr>
          <a:xfrm>
            <a:off x="1486375" y="1891850"/>
            <a:ext cx="1356000" cy="515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Stories</a:t>
            </a:r>
            <a:endParaRPr/>
          </a:p>
        </p:txBody>
      </p:sp>
      <p:grpSp>
        <p:nvGrpSpPr>
          <p:cNvPr id="374" name="Google Shape;374;p25"/>
          <p:cNvGrpSpPr/>
          <p:nvPr/>
        </p:nvGrpSpPr>
        <p:grpSpPr>
          <a:xfrm>
            <a:off x="1805575" y="1191450"/>
            <a:ext cx="6677100" cy="3420600"/>
            <a:chOff x="1805575" y="1191450"/>
            <a:chExt cx="6677100" cy="3420600"/>
          </a:xfrm>
        </p:grpSpPr>
        <p:sp>
          <p:nvSpPr>
            <p:cNvPr id="375" name="Google Shape;375;p25"/>
            <p:cNvSpPr/>
            <p:nvPr/>
          </p:nvSpPr>
          <p:spPr>
            <a:xfrm>
              <a:off x="1805575" y="1191450"/>
              <a:ext cx="6677100" cy="3420600"/>
            </a:xfrm>
            <a:prstGeom prst="rect">
              <a:avLst/>
            </a:prstGeom>
            <a:solidFill>
              <a:srgbClr val="FFF2CC">
                <a:alpha val="28430"/>
              </a:srgbClr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Documentation and Communication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2450175" y="2162725"/>
              <a:ext cx="672300" cy="661200"/>
            </a:xfrm>
            <a:prstGeom prst="smileyFace">
              <a:avLst>
                <a:gd fmla="val 4653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6569450" y="2162725"/>
              <a:ext cx="672300" cy="661200"/>
            </a:xfrm>
            <a:prstGeom prst="smileyFace">
              <a:avLst>
                <a:gd fmla="val 4653" name="adj"/>
              </a:avLst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4300538" y="2103338"/>
              <a:ext cx="1456800" cy="661200"/>
            </a:xfrm>
            <a:prstGeom prst="foldedCorner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934588" y="2222113"/>
              <a:ext cx="1678800" cy="661200"/>
            </a:xfrm>
            <a:prstGeom prst="foldedCorner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Documentations</a:t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3357850" y="2476500"/>
              <a:ext cx="353400" cy="100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5890375" y="2465300"/>
              <a:ext cx="353400" cy="11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 txBox="1"/>
            <p:nvPr/>
          </p:nvSpPr>
          <p:spPr>
            <a:xfrm>
              <a:off x="2450175" y="3440500"/>
              <a:ext cx="5041800" cy="7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CN" u="sng"/>
                <a:t>Sometimes documentations are better than talking directly</a:t>
              </a:r>
              <a:endParaRPr i="1" u="sng"/>
            </a:p>
          </p:txBody>
        </p:sp>
      </p:grpSp>
      <p:grpSp>
        <p:nvGrpSpPr>
          <p:cNvPr id="383" name="Google Shape;383;p25"/>
          <p:cNvGrpSpPr/>
          <p:nvPr/>
        </p:nvGrpSpPr>
        <p:grpSpPr>
          <a:xfrm>
            <a:off x="2539450" y="1191450"/>
            <a:ext cx="6147325" cy="3420600"/>
            <a:chOff x="2539450" y="1191450"/>
            <a:chExt cx="6147325" cy="3420600"/>
          </a:xfrm>
        </p:grpSpPr>
        <p:sp>
          <p:nvSpPr>
            <p:cNvPr id="384" name="Google Shape;384;p25"/>
            <p:cNvSpPr/>
            <p:nvPr/>
          </p:nvSpPr>
          <p:spPr>
            <a:xfrm>
              <a:off x="2539450" y="1191450"/>
              <a:ext cx="5943300" cy="3420600"/>
            </a:xfrm>
            <a:prstGeom prst="rect">
              <a:avLst/>
            </a:prstGeom>
            <a:solidFill>
              <a:srgbClr val="FFE599">
                <a:alpha val="22060"/>
              </a:srgbClr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Group Working and Specialization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5" name="Google Shape;38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3425" y="2129100"/>
              <a:ext cx="576900" cy="565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86" name="Google Shape;386;p25"/>
            <p:cNvPicPr preferRelativeResize="0"/>
            <p:nvPr/>
          </p:nvPicPr>
          <p:blipFill rotWithShape="1">
            <a:blip r:embed="rId4">
              <a:alphaModFix/>
            </a:blip>
            <a:srcRect b="8550" l="0" r="0" t="0"/>
            <a:stretch/>
          </p:blipFill>
          <p:spPr>
            <a:xfrm>
              <a:off x="5136567" y="2129100"/>
              <a:ext cx="591300" cy="565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87" name="Google Shape;387;p25"/>
            <p:cNvSpPr/>
            <p:nvPr/>
          </p:nvSpPr>
          <p:spPr>
            <a:xfrm>
              <a:off x="3048925" y="3532356"/>
              <a:ext cx="1194300" cy="6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develop/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maintainence</a:t>
              </a:r>
              <a:endParaRPr sz="1200"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3559607" y="2818289"/>
              <a:ext cx="88800" cy="565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274E1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458900" y="3295500"/>
              <a:ext cx="1981500" cy="1105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code</a:t>
              </a:r>
              <a:r>
                <a:rPr lang="zh-CN" sz="1200"/>
                <a:t> review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(code quality, conflicts, vulneralbilities)</a:t>
              </a:r>
              <a:endParaRPr sz="1200"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387802" y="2838789"/>
              <a:ext cx="88800" cy="565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274E13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4201467" y="3778176"/>
              <a:ext cx="311400" cy="86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6561472" y="3778176"/>
              <a:ext cx="311400" cy="86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993925" y="3505471"/>
              <a:ext cx="1154400" cy="631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/>
                <a:t>deploy</a:t>
              </a:r>
              <a:endParaRPr sz="1100"/>
            </a:p>
          </p:txBody>
        </p:sp>
        <p:sp>
          <p:nvSpPr>
            <p:cNvPr id="394" name="Google Shape;394;p25"/>
            <p:cNvSpPr txBox="1"/>
            <p:nvPr/>
          </p:nvSpPr>
          <p:spPr>
            <a:xfrm>
              <a:off x="6004775" y="1967400"/>
              <a:ext cx="2682000" cy="15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CN" u="sng"/>
                <a:t>Group working and specialization are both important in a group project.</a:t>
              </a:r>
              <a:endParaRPr i="1" u="sng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675"/>
            <a:ext cx="9144000" cy="4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47150" y="2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About Us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1766950" y="1166375"/>
            <a:ext cx="5681000" cy="3081975"/>
            <a:chOff x="1766950" y="1166375"/>
            <a:chExt cx="5681000" cy="3081975"/>
          </a:xfrm>
        </p:grpSpPr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66702" l="2624" r="71949" t="3342"/>
            <a:stretch/>
          </p:blipFill>
          <p:spPr>
            <a:xfrm>
              <a:off x="2757850" y="1166375"/>
              <a:ext cx="869400" cy="8871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66707" l="35506" r="38825" t="3056"/>
            <a:stretch/>
          </p:blipFill>
          <p:spPr>
            <a:xfrm>
              <a:off x="4204675" y="2901900"/>
              <a:ext cx="869400" cy="8871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 b="66317" l="69307" r="5021" t="3446"/>
            <a:stretch/>
          </p:blipFill>
          <p:spPr>
            <a:xfrm>
              <a:off x="5399250" y="1166375"/>
              <a:ext cx="869400" cy="8871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6">
              <a:alphaModFix/>
            </a:blip>
            <a:srcRect b="31468" l="1723" r="71221" t="36709"/>
            <a:stretch/>
          </p:blipFill>
          <p:spPr>
            <a:xfrm>
              <a:off x="1955350" y="2936550"/>
              <a:ext cx="802500" cy="8178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7">
              <a:alphaModFix/>
            </a:blip>
            <a:srcRect b="1308" l="18673" r="54270" t="66865"/>
            <a:stretch/>
          </p:blipFill>
          <p:spPr>
            <a:xfrm>
              <a:off x="6386150" y="2936550"/>
              <a:ext cx="802500" cy="8178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2639125" y="2137750"/>
              <a:ext cx="11793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Yunwei Wu</a:t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5399250" y="2137738"/>
              <a:ext cx="11793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Yifei Zhu</a:t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4128400" y="3888950"/>
              <a:ext cx="11118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Danlai Mou</a:t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766950" y="3888950"/>
              <a:ext cx="11793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Haoyang Yu</a:t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268650" y="3888950"/>
              <a:ext cx="11793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Ruijie Pan</a:t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393050" y="1396600"/>
            <a:ext cx="1909200" cy="572700"/>
            <a:chOff x="393050" y="1396600"/>
            <a:chExt cx="1909200" cy="572700"/>
          </a:xfrm>
        </p:grpSpPr>
        <p:cxnSp>
          <p:nvCxnSpPr>
            <p:cNvPr id="75" name="Google Shape;75;p14"/>
            <p:cNvCxnSpPr/>
            <p:nvPr/>
          </p:nvCxnSpPr>
          <p:spPr>
            <a:xfrm>
              <a:off x="393050" y="1969300"/>
              <a:ext cx="190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4"/>
            <p:cNvSpPr txBox="1"/>
            <p:nvPr/>
          </p:nvSpPr>
          <p:spPr>
            <a:xfrm>
              <a:off x="409850" y="1396600"/>
              <a:ext cx="187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Product Owner</a:t>
              </a:r>
              <a:endParaRPr>
                <a:solidFill>
                  <a:srgbClr val="38761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Frontend Developer</a:t>
              </a:r>
              <a:endParaRPr>
                <a:solidFill>
                  <a:srgbClr val="38761D"/>
                </a:solidFill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578550" y="1405688"/>
            <a:ext cx="1909200" cy="572700"/>
            <a:chOff x="6578550" y="1405688"/>
            <a:chExt cx="1909200" cy="572700"/>
          </a:xfrm>
        </p:grpSpPr>
        <p:cxnSp>
          <p:nvCxnSpPr>
            <p:cNvPr id="78" name="Google Shape;78;p14"/>
            <p:cNvCxnSpPr/>
            <p:nvPr/>
          </p:nvCxnSpPr>
          <p:spPr>
            <a:xfrm>
              <a:off x="6578550" y="1978388"/>
              <a:ext cx="190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4"/>
            <p:cNvSpPr txBox="1"/>
            <p:nvPr/>
          </p:nvSpPr>
          <p:spPr>
            <a:xfrm>
              <a:off x="6595350" y="1405688"/>
              <a:ext cx="187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Scrum Master</a:t>
              </a:r>
              <a:endParaRPr>
                <a:solidFill>
                  <a:srgbClr val="38761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Frontend Developer</a:t>
              </a:r>
              <a:endParaRPr>
                <a:solidFill>
                  <a:srgbClr val="38761D"/>
                </a:solidFill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1357075" y="4315650"/>
            <a:ext cx="1909200" cy="572700"/>
            <a:chOff x="1357075" y="4315650"/>
            <a:chExt cx="1909200" cy="572700"/>
          </a:xfrm>
        </p:grpSpPr>
        <p:cxnSp>
          <p:nvCxnSpPr>
            <p:cNvPr id="81" name="Google Shape;81;p14"/>
            <p:cNvCxnSpPr/>
            <p:nvPr/>
          </p:nvCxnSpPr>
          <p:spPr>
            <a:xfrm>
              <a:off x="1357075" y="4315650"/>
              <a:ext cx="190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1373875" y="4315650"/>
              <a:ext cx="187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Backend Developer</a:t>
              </a:r>
              <a:endParaRPr>
                <a:solidFill>
                  <a:srgbClr val="38761D"/>
                </a:solidFill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3617400" y="4315650"/>
            <a:ext cx="1909200" cy="572700"/>
            <a:chOff x="3617400" y="4315650"/>
            <a:chExt cx="1909200" cy="57270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3634200" y="4315650"/>
              <a:ext cx="187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Frontend Developer</a:t>
              </a:r>
              <a:endParaRPr>
                <a:solidFill>
                  <a:srgbClr val="38761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Backend Developer</a:t>
              </a:r>
              <a:endParaRPr>
                <a:solidFill>
                  <a:srgbClr val="38761D"/>
                </a:solidFill>
              </a:endParaRPr>
            </a:p>
          </p:txBody>
        </p:sp>
        <p:cxnSp>
          <p:nvCxnSpPr>
            <p:cNvPr id="85" name="Google Shape;85;p14"/>
            <p:cNvCxnSpPr/>
            <p:nvPr/>
          </p:nvCxnSpPr>
          <p:spPr>
            <a:xfrm>
              <a:off x="3617400" y="4315650"/>
              <a:ext cx="190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" name="Google Shape;86;p14"/>
          <p:cNvGrpSpPr/>
          <p:nvPr/>
        </p:nvGrpSpPr>
        <p:grpSpPr>
          <a:xfrm>
            <a:off x="5894525" y="4315650"/>
            <a:ext cx="1909200" cy="572700"/>
            <a:chOff x="5894525" y="4315650"/>
            <a:chExt cx="1909200" cy="572700"/>
          </a:xfrm>
        </p:grpSpPr>
        <p:cxnSp>
          <p:nvCxnSpPr>
            <p:cNvPr id="87" name="Google Shape;87;p14"/>
            <p:cNvCxnSpPr/>
            <p:nvPr/>
          </p:nvCxnSpPr>
          <p:spPr>
            <a:xfrm>
              <a:off x="5894525" y="4315650"/>
              <a:ext cx="190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14"/>
            <p:cNvSpPr txBox="1"/>
            <p:nvPr/>
          </p:nvSpPr>
          <p:spPr>
            <a:xfrm>
              <a:off x="5894525" y="4315650"/>
              <a:ext cx="1875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38761D"/>
                  </a:solidFill>
                </a:rPr>
                <a:t>Backend Developer</a:t>
              </a:r>
              <a:endParaRPr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4294967295" type="title"/>
          </p:nvPr>
        </p:nvSpPr>
        <p:spPr>
          <a:xfrm>
            <a:off x="197700" y="22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Clients and Requirements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13674" l="8752" r="8752" t="0"/>
          <a:stretch/>
        </p:blipFill>
        <p:spPr>
          <a:xfrm>
            <a:off x="343325" y="1201650"/>
            <a:ext cx="1083900" cy="113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245075" y="2352750"/>
            <a:ext cx="1280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Clients</a:t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2144850" y="1201650"/>
            <a:ext cx="3178475" cy="752400"/>
            <a:chOff x="2144850" y="1201650"/>
            <a:chExt cx="3178475" cy="752400"/>
          </a:xfrm>
        </p:grpSpPr>
        <p:sp>
          <p:nvSpPr>
            <p:cNvPr id="97" name="Google Shape;97;p15"/>
            <p:cNvSpPr/>
            <p:nvPr/>
          </p:nvSpPr>
          <p:spPr>
            <a:xfrm rot="5400000">
              <a:off x="3352200" y="-5700"/>
              <a:ext cx="752400" cy="31671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rgbClr val="FFF2CC">
                <a:alpha val="284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2156225" y="1201650"/>
              <a:ext cx="3167100" cy="7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We want to have a strong </a:t>
              </a:r>
              <a:r>
                <a:rPr b="1" i="1" lang="zh-CN" sz="1300" u="sng">
                  <a:latin typeface="Comfortaa"/>
                  <a:ea typeface="Comfortaa"/>
                  <a:cs typeface="Comfortaa"/>
                  <a:sym typeface="Comfortaa"/>
                </a:rPr>
                <a:t>authentication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 system, so the user’s information is secured.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66702" l="2624" r="71949" t="3342"/>
          <a:stretch/>
        </p:blipFill>
        <p:spPr>
          <a:xfrm>
            <a:off x="8106375" y="3727948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66707" l="35506" r="38825" t="3056"/>
          <a:stretch/>
        </p:blipFill>
        <p:spPr>
          <a:xfrm>
            <a:off x="6983178" y="3727950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6">
            <a:alphaModFix/>
          </a:blip>
          <a:srcRect b="66317" l="69307" r="5021" t="3446"/>
          <a:stretch/>
        </p:blipFill>
        <p:spPr>
          <a:xfrm>
            <a:off x="7212227" y="3049025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7">
            <a:alphaModFix/>
          </a:blip>
          <a:srcRect b="31468" l="1723" r="71221" t="36709"/>
          <a:stretch/>
        </p:blipFill>
        <p:spPr>
          <a:xfrm>
            <a:off x="7982825" y="3049324"/>
            <a:ext cx="561300" cy="57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8">
            <a:alphaModFix/>
          </a:blip>
          <a:srcRect b="1308" l="18673" r="54270" t="66865"/>
          <a:stretch/>
        </p:blipFill>
        <p:spPr>
          <a:xfrm>
            <a:off x="7544477" y="4216475"/>
            <a:ext cx="561300" cy="572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04" name="Google Shape;104;p15"/>
          <p:cNvGrpSpPr/>
          <p:nvPr/>
        </p:nvGrpSpPr>
        <p:grpSpPr>
          <a:xfrm>
            <a:off x="2926150" y="3638100"/>
            <a:ext cx="3167100" cy="752400"/>
            <a:chOff x="2926150" y="3638100"/>
            <a:chExt cx="3167100" cy="752400"/>
          </a:xfrm>
        </p:grpSpPr>
        <p:sp>
          <p:nvSpPr>
            <p:cNvPr id="105" name="Google Shape;105;p15"/>
            <p:cNvSpPr/>
            <p:nvPr/>
          </p:nvSpPr>
          <p:spPr>
            <a:xfrm rot="5400000">
              <a:off x="4133500" y="2430750"/>
              <a:ext cx="752400" cy="3167100"/>
            </a:xfrm>
            <a:prstGeom prst="wedgeRoundRectCallout">
              <a:avLst>
                <a:gd fmla="val -22491" name="adj1"/>
                <a:gd fmla="val -65045" name="adj2"/>
                <a:gd fmla="val 0" name="adj3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2926150" y="3638100"/>
              <a:ext cx="3167100" cy="7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No Problem!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We gonna use </a:t>
              </a:r>
              <a:r>
                <a:rPr b="1" i="1" lang="zh-CN" sz="1300" u="sng">
                  <a:latin typeface="Comfortaa"/>
                  <a:ea typeface="Comfortaa"/>
                  <a:cs typeface="Comfortaa"/>
                  <a:sym typeface="Comfortaa"/>
                </a:rPr>
                <a:t>passport js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 for authentication.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title"/>
          </p:nvPr>
        </p:nvSpPr>
        <p:spPr>
          <a:xfrm>
            <a:off x="197700" y="22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Clients and Requirements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13674" l="8752" r="8752" t="0"/>
          <a:stretch/>
        </p:blipFill>
        <p:spPr>
          <a:xfrm>
            <a:off x="343325" y="1201650"/>
            <a:ext cx="1083900" cy="113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45075" y="2352750"/>
            <a:ext cx="1280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Clients</a:t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144850" y="1201650"/>
            <a:ext cx="3178475" cy="752400"/>
            <a:chOff x="2144850" y="1201650"/>
            <a:chExt cx="3178475" cy="752400"/>
          </a:xfrm>
        </p:grpSpPr>
        <p:sp>
          <p:nvSpPr>
            <p:cNvPr id="115" name="Google Shape;115;p16"/>
            <p:cNvSpPr/>
            <p:nvPr/>
          </p:nvSpPr>
          <p:spPr>
            <a:xfrm rot="5400000">
              <a:off x="3352200" y="-5700"/>
              <a:ext cx="752400" cy="31671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rgbClr val="FFF2CC">
                <a:alpha val="284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2156225" y="1201650"/>
              <a:ext cx="3167100" cy="7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We 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also 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want to have a fully </a:t>
              </a:r>
              <a:r>
                <a:rPr b="1" i="1" lang="zh-CN" sz="1300" u="sng">
                  <a:latin typeface="Comfortaa"/>
                  <a:ea typeface="Comfortaa"/>
                  <a:cs typeface="Comfortaa"/>
                  <a:sym typeface="Comfortaa"/>
                </a:rPr>
                <a:t>customized</a:t>
              </a:r>
              <a:r>
                <a:rPr b="1" i="1" lang="zh-CN" sz="1300" u="sng">
                  <a:latin typeface="Comfortaa"/>
                  <a:ea typeface="Comfortaa"/>
                  <a:cs typeface="Comfortaa"/>
                  <a:sym typeface="Comfortaa"/>
                </a:rPr>
                <a:t> online editing 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function.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66702" l="2624" r="71949" t="3342"/>
          <a:stretch/>
        </p:blipFill>
        <p:spPr>
          <a:xfrm>
            <a:off x="8106375" y="3727948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66707" l="35506" r="38825" t="3056"/>
          <a:stretch/>
        </p:blipFill>
        <p:spPr>
          <a:xfrm>
            <a:off x="6983178" y="3727950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 b="66317" l="69307" r="5021" t="3446"/>
          <a:stretch/>
        </p:blipFill>
        <p:spPr>
          <a:xfrm>
            <a:off x="7212227" y="3049025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 b="31468" l="1723" r="71221" t="36709"/>
          <a:stretch/>
        </p:blipFill>
        <p:spPr>
          <a:xfrm>
            <a:off x="7982825" y="3049324"/>
            <a:ext cx="561300" cy="57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 b="1308" l="18673" r="54270" t="66865"/>
          <a:stretch/>
        </p:blipFill>
        <p:spPr>
          <a:xfrm>
            <a:off x="7544477" y="4216475"/>
            <a:ext cx="561300" cy="572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22" name="Google Shape;122;p16"/>
          <p:cNvGrpSpPr/>
          <p:nvPr/>
        </p:nvGrpSpPr>
        <p:grpSpPr>
          <a:xfrm>
            <a:off x="2926150" y="3638100"/>
            <a:ext cx="3167100" cy="752400"/>
            <a:chOff x="2926150" y="3638100"/>
            <a:chExt cx="3167100" cy="752400"/>
          </a:xfrm>
        </p:grpSpPr>
        <p:sp>
          <p:nvSpPr>
            <p:cNvPr id="123" name="Google Shape;123;p16"/>
            <p:cNvSpPr/>
            <p:nvPr/>
          </p:nvSpPr>
          <p:spPr>
            <a:xfrm rot="5400000">
              <a:off x="4133500" y="2430750"/>
              <a:ext cx="752400" cy="3167100"/>
            </a:xfrm>
            <a:prstGeom prst="wedgeRoundRectCallout">
              <a:avLst>
                <a:gd fmla="val -22491" name="adj1"/>
                <a:gd fmla="val -65045" name="adj2"/>
                <a:gd fmla="val 0" name="adj3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2926150" y="3638100"/>
              <a:ext cx="3167100" cy="7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Of course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!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We gonna use a rich text editor </a:t>
              </a:r>
              <a:r>
                <a:rPr b="1" i="1" lang="zh-CN" sz="1300" u="sng">
                  <a:latin typeface="Comfortaa"/>
                  <a:ea typeface="Comfortaa"/>
                  <a:cs typeface="Comfortaa"/>
                  <a:sym typeface="Comfortaa"/>
                </a:rPr>
                <a:t>quill js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 for editing portfolio.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4294967295" type="title"/>
          </p:nvPr>
        </p:nvSpPr>
        <p:spPr>
          <a:xfrm>
            <a:off x="197700" y="22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Clients and Requirements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13674" l="8752" r="8752" t="0"/>
          <a:stretch/>
        </p:blipFill>
        <p:spPr>
          <a:xfrm>
            <a:off x="343325" y="1201650"/>
            <a:ext cx="1083900" cy="113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245075" y="2352750"/>
            <a:ext cx="1280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Clients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2144850" y="1201650"/>
            <a:ext cx="3178475" cy="752400"/>
            <a:chOff x="2144850" y="1201650"/>
            <a:chExt cx="3178475" cy="752400"/>
          </a:xfrm>
        </p:grpSpPr>
        <p:sp>
          <p:nvSpPr>
            <p:cNvPr id="133" name="Google Shape;133;p17"/>
            <p:cNvSpPr/>
            <p:nvPr/>
          </p:nvSpPr>
          <p:spPr>
            <a:xfrm rot="5400000">
              <a:off x="3352200" y="-5700"/>
              <a:ext cx="752400" cy="31671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rgbClr val="FFF2CC">
                <a:alpha val="284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2156225" y="1201650"/>
              <a:ext cx="3167100" cy="7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And...w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e want to allow our users to </a:t>
              </a:r>
              <a:r>
                <a:rPr b="1" i="1" lang="zh-CN" sz="1300" u="sng">
                  <a:latin typeface="Comfortaa"/>
                  <a:ea typeface="Comfortaa"/>
                  <a:cs typeface="Comfortaa"/>
                  <a:sym typeface="Comfortaa"/>
                </a:rPr>
                <a:t>share eportfolios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 both online and offline!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66702" l="2624" r="71949" t="3342"/>
          <a:stretch/>
        </p:blipFill>
        <p:spPr>
          <a:xfrm>
            <a:off x="8106375" y="3727948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5">
            <a:alphaModFix/>
          </a:blip>
          <a:srcRect b="66707" l="35506" r="38825" t="3056"/>
          <a:stretch/>
        </p:blipFill>
        <p:spPr>
          <a:xfrm>
            <a:off x="6983178" y="3727950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6">
            <a:alphaModFix/>
          </a:blip>
          <a:srcRect b="66317" l="69307" r="5021" t="3446"/>
          <a:stretch/>
        </p:blipFill>
        <p:spPr>
          <a:xfrm>
            <a:off x="7212227" y="3049025"/>
            <a:ext cx="5613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7">
            <a:alphaModFix/>
          </a:blip>
          <a:srcRect b="31468" l="1723" r="71221" t="36709"/>
          <a:stretch/>
        </p:blipFill>
        <p:spPr>
          <a:xfrm>
            <a:off x="7982825" y="3049324"/>
            <a:ext cx="561300" cy="57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8">
            <a:alphaModFix/>
          </a:blip>
          <a:srcRect b="1308" l="18673" r="54270" t="66865"/>
          <a:stretch/>
        </p:blipFill>
        <p:spPr>
          <a:xfrm>
            <a:off x="7544477" y="4216475"/>
            <a:ext cx="561300" cy="572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926150" y="3638100"/>
            <a:ext cx="3167100" cy="752400"/>
            <a:chOff x="2926150" y="3638100"/>
            <a:chExt cx="3167100" cy="752400"/>
          </a:xfrm>
        </p:grpSpPr>
        <p:sp>
          <p:nvSpPr>
            <p:cNvPr id="141" name="Google Shape;141;p17"/>
            <p:cNvSpPr/>
            <p:nvPr/>
          </p:nvSpPr>
          <p:spPr>
            <a:xfrm rot="5400000">
              <a:off x="4133500" y="2430750"/>
              <a:ext cx="752400" cy="3167100"/>
            </a:xfrm>
            <a:prstGeom prst="wedgeRoundRectCallout">
              <a:avLst>
                <a:gd fmla="val -22491" name="adj1"/>
                <a:gd fmla="val -65045" name="adj2"/>
                <a:gd fmla="val 0" name="adj3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926150" y="3638100"/>
              <a:ext cx="3167100" cy="7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Sure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!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We gonna use </a:t>
              </a:r>
              <a:r>
                <a:rPr b="1" i="1" lang="zh-CN" sz="1300" u="sng">
                  <a:latin typeface="Comfortaa"/>
                  <a:ea typeface="Comfortaa"/>
                  <a:cs typeface="Comfortaa"/>
                  <a:sym typeface="Comfortaa"/>
                </a:rPr>
                <a:t>PDF Make</a:t>
              </a:r>
              <a:r>
                <a:rPr lang="zh-CN" sz="1300">
                  <a:latin typeface="Comfortaa Regular"/>
                  <a:ea typeface="Comfortaa Regular"/>
                  <a:cs typeface="Comfortaa Regular"/>
                  <a:sym typeface="Comfortaa Regular"/>
                </a:rPr>
                <a:t> to achieve offline sharing.</a:t>
              </a:r>
              <a:endParaRPr sz="13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197700" y="22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Clients and Requirements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2306900"/>
            <a:ext cx="8238827" cy="2449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>
            <a:off x="502100" y="997687"/>
            <a:ext cx="8405225" cy="2921288"/>
            <a:chOff x="502100" y="997687"/>
            <a:chExt cx="8405225" cy="2921288"/>
          </a:xfrm>
        </p:grpSpPr>
        <p:sp>
          <p:nvSpPr>
            <p:cNvPr id="150" name="Google Shape;150;p18"/>
            <p:cNvSpPr/>
            <p:nvPr/>
          </p:nvSpPr>
          <p:spPr>
            <a:xfrm>
              <a:off x="514350" y="2394175"/>
              <a:ext cx="8317950" cy="355150"/>
            </a:xfrm>
            <a:prstGeom prst="flowChartProcess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18425" y="3686175"/>
              <a:ext cx="8388900" cy="2328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02100" y="3037125"/>
              <a:ext cx="8388900" cy="572700"/>
            </a:xfrm>
            <a:prstGeom prst="rect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261350" y="1347075"/>
              <a:ext cx="1494000" cy="7593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Authentication</a:t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962775" y="1319675"/>
              <a:ext cx="1494000" cy="7593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Online Edit</a:t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6529500" y="1347063"/>
              <a:ext cx="1494000" cy="759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Online Preview/ Share</a:t>
              </a:r>
              <a:endParaRPr/>
            </a:p>
          </p:txBody>
        </p:sp>
        <p:pic>
          <p:nvPicPr>
            <p:cNvPr id="156" name="Google Shape;15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27850" y="997687"/>
              <a:ext cx="628775" cy="62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7550" y="1044975"/>
              <a:ext cx="537200" cy="53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41775" y="1044975"/>
              <a:ext cx="537200" cy="53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9" name="Google Shape;159;p18"/>
            <p:cNvCxnSpPr>
              <a:stCxn id="153" idx="1"/>
              <a:endCxn id="150" idx="1"/>
            </p:cNvCxnSpPr>
            <p:nvPr/>
          </p:nvCxnSpPr>
          <p:spPr>
            <a:xfrm flipH="1">
              <a:off x="514350" y="1726725"/>
              <a:ext cx="747000" cy="845100"/>
            </a:xfrm>
            <a:prstGeom prst="curvedConnector3">
              <a:avLst>
                <a:gd fmla="val 131878" name="adj1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8"/>
            <p:cNvCxnSpPr>
              <a:stCxn id="154" idx="2"/>
            </p:cNvCxnSpPr>
            <p:nvPr/>
          </p:nvCxnSpPr>
          <p:spPr>
            <a:xfrm>
              <a:off x="4709775" y="2078975"/>
              <a:ext cx="9300" cy="9645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8"/>
            <p:cNvCxnSpPr>
              <a:stCxn id="155" idx="3"/>
              <a:endCxn id="151" idx="3"/>
            </p:cNvCxnSpPr>
            <p:nvPr/>
          </p:nvCxnSpPr>
          <p:spPr>
            <a:xfrm>
              <a:off x="8023500" y="1726713"/>
              <a:ext cx="883800" cy="2076000"/>
            </a:xfrm>
            <a:prstGeom prst="curvedConnector3">
              <a:avLst>
                <a:gd fmla="val 112002" name="adj1"/>
              </a:avLst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83650" y="2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Technologies Used</a:t>
            </a:r>
            <a:endParaRPr/>
          </a:p>
        </p:txBody>
      </p:sp>
      <p:grpSp>
        <p:nvGrpSpPr>
          <p:cNvPr id="167" name="Google Shape;167;p19"/>
          <p:cNvGrpSpPr/>
          <p:nvPr/>
        </p:nvGrpSpPr>
        <p:grpSpPr>
          <a:xfrm>
            <a:off x="240674" y="1680225"/>
            <a:ext cx="2674800" cy="2516700"/>
            <a:chOff x="240674" y="1680225"/>
            <a:chExt cx="2674800" cy="2516700"/>
          </a:xfrm>
        </p:grpSpPr>
        <p:sp>
          <p:nvSpPr>
            <p:cNvPr id="168" name="Google Shape;168;p19"/>
            <p:cNvSpPr/>
            <p:nvPr/>
          </p:nvSpPr>
          <p:spPr>
            <a:xfrm>
              <a:off x="240674" y="1680225"/>
              <a:ext cx="2674800" cy="2516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734325" y="2652225"/>
              <a:ext cx="1687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Front-end Server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(View)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3632699" y="1680225"/>
            <a:ext cx="2674800" cy="2516700"/>
            <a:chOff x="3632699" y="1680225"/>
            <a:chExt cx="2674800" cy="2516700"/>
          </a:xfrm>
        </p:grpSpPr>
        <p:sp>
          <p:nvSpPr>
            <p:cNvPr id="171" name="Google Shape;171;p19"/>
            <p:cNvSpPr/>
            <p:nvPr/>
          </p:nvSpPr>
          <p:spPr>
            <a:xfrm>
              <a:off x="3632699" y="1680225"/>
              <a:ext cx="2674800" cy="2516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3718800" y="2699350"/>
              <a:ext cx="25026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Back</a:t>
              </a:r>
              <a:r>
                <a:rPr lang="zh-CN">
                  <a:solidFill>
                    <a:srgbClr val="434343"/>
                  </a:solidFill>
                </a:rPr>
                <a:t>-end Server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(Controller)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7024732" y="1665261"/>
            <a:ext cx="1878600" cy="2546700"/>
            <a:chOff x="7024732" y="1665261"/>
            <a:chExt cx="1878600" cy="2546700"/>
          </a:xfrm>
        </p:grpSpPr>
        <p:sp>
          <p:nvSpPr>
            <p:cNvPr id="174" name="Google Shape;174;p19"/>
            <p:cNvSpPr/>
            <p:nvPr/>
          </p:nvSpPr>
          <p:spPr>
            <a:xfrm>
              <a:off x="7024732" y="1665261"/>
              <a:ext cx="1878600" cy="25467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7193325" y="2676400"/>
              <a:ext cx="15414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Database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(Model)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2379064" y="1156648"/>
            <a:ext cx="4385870" cy="3563899"/>
            <a:chOff x="240637" y="2306475"/>
            <a:chExt cx="2674800" cy="2516700"/>
          </a:xfrm>
        </p:grpSpPr>
        <p:sp>
          <p:nvSpPr>
            <p:cNvPr id="177" name="Google Shape;177;p19"/>
            <p:cNvSpPr/>
            <p:nvPr/>
          </p:nvSpPr>
          <p:spPr>
            <a:xfrm>
              <a:off x="240637" y="2306475"/>
              <a:ext cx="2674800" cy="2516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574734" y="2306500"/>
              <a:ext cx="20481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Front-end Server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78455" y="2816472"/>
              <a:ext cx="2399100" cy="19197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832047" y="2854688"/>
              <a:ext cx="9201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React js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574734" y="31995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React DOM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74734" y="369818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Material</a:t>
              </a:r>
              <a:r>
                <a:rPr lang="zh-CN">
                  <a:solidFill>
                    <a:srgbClr val="434343"/>
                  </a:solidFill>
                </a:rPr>
                <a:t> </a:t>
              </a:r>
              <a:r>
                <a:rPr lang="zh-CN" sz="1100">
                  <a:solidFill>
                    <a:srgbClr val="434343"/>
                  </a:solidFill>
                </a:rPr>
                <a:t>UI</a:t>
              </a:r>
              <a:endParaRPr sz="800">
                <a:solidFill>
                  <a:srgbClr val="434343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74734" y="41968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Quill js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666893" y="31995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Axios</a:t>
              </a:r>
              <a:endParaRPr sz="800">
                <a:solidFill>
                  <a:srgbClr val="434343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666893" y="369818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PDF Make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66893" y="41968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...</a:t>
              </a:r>
              <a:endParaRPr sz="1100">
                <a:solidFill>
                  <a:srgbClr val="434343"/>
                </a:solidFill>
              </a:endParaRPr>
            </a:p>
          </p:txBody>
        </p:sp>
        <p:pic>
          <p:nvPicPr>
            <p:cNvPr id="187" name="Google Shape;18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09286" y="2892259"/>
              <a:ext cx="181239" cy="2098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19"/>
          <p:cNvGrpSpPr/>
          <p:nvPr/>
        </p:nvGrpSpPr>
        <p:grpSpPr>
          <a:xfrm>
            <a:off x="2374812" y="1179967"/>
            <a:ext cx="4394400" cy="3517200"/>
            <a:chOff x="3226987" y="4943417"/>
            <a:chExt cx="4394400" cy="3517200"/>
          </a:xfrm>
        </p:grpSpPr>
        <p:sp>
          <p:nvSpPr>
            <p:cNvPr id="189" name="Google Shape;189;p19"/>
            <p:cNvSpPr/>
            <p:nvPr/>
          </p:nvSpPr>
          <p:spPr>
            <a:xfrm>
              <a:off x="3226987" y="4943417"/>
              <a:ext cx="4394400" cy="35172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3816673" y="4992142"/>
              <a:ext cx="32955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Back-end Server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3534270" y="5684459"/>
              <a:ext cx="3860400" cy="26829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3850100" y="5713854"/>
              <a:ext cx="1878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Node js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3850103" y="6200646"/>
              <a:ext cx="1538100" cy="468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Passport js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3850103" y="7585206"/>
              <a:ext cx="1538100" cy="468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Bcrypt js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607495" y="6888342"/>
              <a:ext cx="1538100" cy="468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SQL js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607495" y="6191479"/>
              <a:ext cx="1538100" cy="468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CORS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607495" y="7585206"/>
              <a:ext cx="1538100" cy="468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...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850103" y="6892926"/>
              <a:ext cx="1538100" cy="468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Session</a:t>
              </a:r>
              <a:endParaRPr>
                <a:solidFill>
                  <a:srgbClr val="434343"/>
                </a:solidFill>
              </a:endParaRPr>
            </a:p>
          </p:txBody>
        </p:sp>
        <p:pic>
          <p:nvPicPr>
            <p:cNvPr id="199" name="Google Shape;19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67664" y="5762055"/>
              <a:ext cx="293301" cy="2933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9"/>
          <p:cNvGrpSpPr/>
          <p:nvPr/>
        </p:nvGrpSpPr>
        <p:grpSpPr>
          <a:xfrm>
            <a:off x="2725615" y="1178421"/>
            <a:ext cx="3692762" cy="3520374"/>
            <a:chOff x="3331952" y="8707409"/>
            <a:chExt cx="3692762" cy="3520374"/>
          </a:xfrm>
        </p:grpSpPr>
        <p:sp>
          <p:nvSpPr>
            <p:cNvPr id="201" name="Google Shape;201;p19"/>
            <p:cNvSpPr/>
            <p:nvPr/>
          </p:nvSpPr>
          <p:spPr>
            <a:xfrm>
              <a:off x="3331952" y="8707409"/>
              <a:ext cx="3692762" cy="3520374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3816000" y="8768350"/>
              <a:ext cx="2724675" cy="411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Database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015338" y="9701150"/>
              <a:ext cx="2325975" cy="2144625"/>
            </a:xfrm>
            <a:prstGeom prst="flowChartMagneticDisk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4119188" y="10703075"/>
              <a:ext cx="2118300" cy="7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mySQL</a:t>
              </a:r>
              <a:endParaRPr sz="11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(Google Cloud)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(PaaS)</a:t>
              </a:r>
              <a:endParaRPr>
                <a:solidFill>
                  <a:srgbClr val="434343"/>
                </a:solidFill>
              </a:endParaRPr>
            </a:p>
          </p:txBody>
        </p:sp>
        <p:pic>
          <p:nvPicPr>
            <p:cNvPr id="205" name="Google Shape;20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83906" y="10482244"/>
              <a:ext cx="323443" cy="3234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6" name="Google Shape;2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4925" y="777925"/>
            <a:ext cx="1984000" cy="7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7">
            <a:alphaModFix/>
          </a:blip>
          <a:srcRect b="9261" l="26139" r="26144" t="6620"/>
          <a:stretch/>
        </p:blipFill>
        <p:spPr>
          <a:xfrm>
            <a:off x="589950" y="1031200"/>
            <a:ext cx="1300500" cy="130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900" y="3344699"/>
            <a:ext cx="1811775" cy="110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183650" y="2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Technologies Used</a:t>
            </a:r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>
            <a:off x="240674" y="1665261"/>
            <a:ext cx="8662658" cy="2546700"/>
            <a:chOff x="240674" y="1665261"/>
            <a:chExt cx="8662658" cy="2546700"/>
          </a:xfrm>
        </p:grpSpPr>
        <p:grpSp>
          <p:nvGrpSpPr>
            <p:cNvPr id="215" name="Google Shape;215;p20"/>
            <p:cNvGrpSpPr/>
            <p:nvPr/>
          </p:nvGrpSpPr>
          <p:grpSpPr>
            <a:xfrm>
              <a:off x="240674" y="1680225"/>
              <a:ext cx="2674800" cy="2516700"/>
              <a:chOff x="240674" y="1680225"/>
              <a:chExt cx="2674800" cy="2516700"/>
            </a:xfrm>
          </p:grpSpPr>
          <p:sp>
            <p:nvSpPr>
              <p:cNvPr id="216" name="Google Shape;216;p20"/>
              <p:cNvSpPr/>
              <p:nvPr/>
            </p:nvSpPr>
            <p:spPr>
              <a:xfrm>
                <a:off x="240674" y="1680225"/>
                <a:ext cx="2674800" cy="2516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0"/>
              <p:cNvSpPr txBox="1"/>
              <p:nvPr/>
            </p:nvSpPr>
            <p:spPr>
              <a:xfrm>
                <a:off x="734325" y="2652225"/>
                <a:ext cx="16875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Front-end Server</a:t>
                </a:r>
                <a:endParaRPr>
                  <a:solidFill>
                    <a:srgbClr val="434343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(View)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8" name="Google Shape;218;p20"/>
            <p:cNvGrpSpPr/>
            <p:nvPr/>
          </p:nvGrpSpPr>
          <p:grpSpPr>
            <a:xfrm>
              <a:off x="3632699" y="1680225"/>
              <a:ext cx="2674800" cy="2516700"/>
              <a:chOff x="3632699" y="1680225"/>
              <a:chExt cx="2674800" cy="2516700"/>
            </a:xfrm>
          </p:grpSpPr>
          <p:sp>
            <p:nvSpPr>
              <p:cNvPr id="219" name="Google Shape;219;p20"/>
              <p:cNvSpPr/>
              <p:nvPr/>
            </p:nvSpPr>
            <p:spPr>
              <a:xfrm>
                <a:off x="3632699" y="1680225"/>
                <a:ext cx="2674800" cy="25167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0"/>
              <p:cNvSpPr txBox="1"/>
              <p:nvPr/>
            </p:nvSpPr>
            <p:spPr>
              <a:xfrm>
                <a:off x="3718800" y="2699350"/>
                <a:ext cx="2502600" cy="6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Back-end Server</a:t>
                </a:r>
                <a:endParaRPr>
                  <a:solidFill>
                    <a:srgbClr val="434343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(Controller)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21" name="Google Shape;221;p20"/>
            <p:cNvGrpSpPr/>
            <p:nvPr/>
          </p:nvGrpSpPr>
          <p:grpSpPr>
            <a:xfrm>
              <a:off x="7024732" y="1665261"/>
              <a:ext cx="1878600" cy="2546700"/>
              <a:chOff x="7024732" y="1665261"/>
              <a:chExt cx="1878600" cy="2546700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7024732" y="1665261"/>
                <a:ext cx="1878600" cy="2546700"/>
              </a:xfrm>
              <a:prstGeom prst="roundRect">
                <a:avLst>
                  <a:gd fmla="val 16667" name="adj"/>
                </a:avLst>
              </a:prstGeom>
              <a:solidFill>
                <a:srgbClr val="D9D2E9"/>
              </a:solidFill>
              <a:ln cap="flat" cmpd="sng" w="9525">
                <a:solidFill>
                  <a:srgbClr val="B4A7D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0"/>
              <p:cNvSpPr txBox="1"/>
              <p:nvPr/>
            </p:nvSpPr>
            <p:spPr>
              <a:xfrm>
                <a:off x="7193325" y="2676400"/>
                <a:ext cx="1541400" cy="5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Database</a:t>
                </a:r>
                <a:endParaRPr>
                  <a:solidFill>
                    <a:srgbClr val="434343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(Model)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grpSp>
        <p:nvGrpSpPr>
          <p:cNvPr id="224" name="Google Shape;224;p20"/>
          <p:cNvGrpSpPr/>
          <p:nvPr/>
        </p:nvGrpSpPr>
        <p:grpSpPr>
          <a:xfrm>
            <a:off x="240676" y="3736340"/>
            <a:ext cx="8662658" cy="1314097"/>
            <a:chOff x="240674" y="1665261"/>
            <a:chExt cx="8662658" cy="2546700"/>
          </a:xfrm>
        </p:grpSpPr>
        <p:grpSp>
          <p:nvGrpSpPr>
            <p:cNvPr id="225" name="Google Shape;225;p20"/>
            <p:cNvGrpSpPr/>
            <p:nvPr/>
          </p:nvGrpSpPr>
          <p:grpSpPr>
            <a:xfrm>
              <a:off x="240674" y="1680225"/>
              <a:ext cx="2674800" cy="2516700"/>
              <a:chOff x="240674" y="1680225"/>
              <a:chExt cx="2674800" cy="2516700"/>
            </a:xfrm>
          </p:grpSpPr>
          <p:sp>
            <p:nvSpPr>
              <p:cNvPr id="226" name="Google Shape;226;p20"/>
              <p:cNvSpPr/>
              <p:nvPr/>
            </p:nvSpPr>
            <p:spPr>
              <a:xfrm>
                <a:off x="240674" y="1680225"/>
                <a:ext cx="2674800" cy="2516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0"/>
              <p:cNvSpPr txBox="1"/>
              <p:nvPr/>
            </p:nvSpPr>
            <p:spPr>
              <a:xfrm>
                <a:off x="734323" y="2431408"/>
                <a:ext cx="1687500" cy="101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Front-end Server</a:t>
                </a:r>
                <a:endParaRPr>
                  <a:solidFill>
                    <a:srgbClr val="434343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(View)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28" name="Google Shape;228;p20"/>
            <p:cNvGrpSpPr/>
            <p:nvPr/>
          </p:nvGrpSpPr>
          <p:grpSpPr>
            <a:xfrm>
              <a:off x="3632699" y="1680225"/>
              <a:ext cx="2674800" cy="2516700"/>
              <a:chOff x="3632699" y="1680225"/>
              <a:chExt cx="2674800" cy="2516700"/>
            </a:xfrm>
          </p:grpSpPr>
          <p:sp>
            <p:nvSpPr>
              <p:cNvPr id="229" name="Google Shape;229;p20"/>
              <p:cNvSpPr/>
              <p:nvPr/>
            </p:nvSpPr>
            <p:spPr>
              <a:xfrm>
                <a:off x="3632699" y="1680225"/>
                <a:ext cx="2674800" cy="25167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0"/>
              <p:cNvSpPr txBox="1"/>
              <p:nvPr/>
            </p:nvSpPr>
            <p:spPr>
              <a:xfrm>
                <a:off x="3718798" y="2383612"/>
                <a:ext cx="2502600" cy="111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Back-end Server</a:t>
                </a:r>
                <a:endParaRPr>
                  <a:solidFill>
                    <a:srgbClr val="434343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(Controller)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31" name="Google Shape;231;p20"/>
            <p:cNvGrpSpPr/>
            <p:nvPr/>
          </p:nvGrpSpPr>
          <p:grpSpPr>
            <a:xfrm>
              <a:off x="7024732" y="1665261"/>
              <a:ext cx="1878600" cy="2546700"/>
              <a:chOff x="7024732" y="1665261"/>
              <a:chExt cx="1878600" cy="2546700"/>
            </a:xfrm>
          </p:grpSpPr>
          <p:sp>
            <p:nvSpPr>
              <p:cNvPr id="232" name="Google Shape;232;p20"/>
              <p:cNvSpPr/>
              <p:nvPr/>
            </p:nvSpPr>
            <p:spPr>
              <a:xfrm>
                <a:off x="7024732" y="1665261"/>
                <a:ext cx="1878600" cy="2546700"/>
              </a:xfrm>
              <a:prstGeom prst="roundRect">
                <a:avLst>
                  <a:gd fmla="val 16667" name="adj"/>
                </a:avLst>
              </a:prstGeom>
              <a:solidFill>
                <a:srgbClr val="D9D2E9"/>
              </a:solidFill>
              <a:ln cap="flat" cmpd="sng" w="9525">
                <a:solidFill>
                  <a:srgbClr val="B4A7D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0"/>
              <p:cNvSpPr txBox="1"/>
              <p:nvPr/>
            </p:nvSpPr>
            <p:spPr>
              <a:xfrm>
                <a:off x="7193323" y="2431440"/>
                <a:ext cx="1541400" cy="101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Database</a:t>
                </a:r>
                <a:endParaRPr>
                  <a:solidFill>
                    <a:srgbClr val="434343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(Model)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grpSp>
        <p:nvGrpSpPr>
          <p:cNvPr id="234" name="Google Shape;234;p20"/>
          <p:cNvGrpSpPr/>
          <p:nvPr/>
        </p:nvGrpSpPr>
        <p:grpSpPr>
          <a:xfrm>
            <a:off x="5727602" y="1448332"/>
            <a:ext cx="2976659" cy="1055943"/>
            <a:chOff x="1572796" y="1116323"/>
            <a:chExt cx="3452400" cy="1702035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1572796" y="1116323"/>
              <a:ext cx="3452400" cy="1702035"/>
              <a:chOff x="1572796" y="1116323"/>
              <a:chExt cx="3452400" cy="1702035"/>
            </a:xfrm>
          </p:grpSpPr>
          <p:sp>
            <p:nvSpPr>
              <p:cNvPr id="236" name="Google Shape;236;p20"/>
              <p:cNvSpPr/>
              <p:nvPr/>
            </p:nvSpPr>
            <p:spPr>
              <a:xfrm>
                <a:off x="1572796" y="1163558"/>
                <a:ext cx="3452400" cy="165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0"/>
              <p:cNvSpPr txBox="1"/>
              <p:nvPr/>
            </p:nvSpPr>
            <p:spPr>
              <a:xfrm>
                <a:off x="1933498" y="1116323"/>
                <a:ext cx="1565100" cy="3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434343"/>
                    </a:solidFill>
                  </a:rPr>
                  <a:t>Deployment</a:t>
                </a:r>
                <a:endParaRPr>
                  <a:solidFill>
                    <a:srgbClr val="434343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20"/>
            <p:cNvGrpSpPr/>
            <p:nvPr/>
          </p:nvGrpSpPr>
          <p:grpSpPr>
            <a:xfrm>
              <a:off x="2005988" y="2018368"/>
              <a:ext cx="2640587" cy="523501"/>
              <a:chOff x="2005988" y="2018368"/>
              <a:chExt cx="2640587" cy="523501"/>
            </a:xfrm>
          </p:grpSpPr>
          <p:sp>
            <p:nvSpPr>
              <p:cNvPr id="239" name="Google Shape;239;p20"/>
              <p:cNvSpPr/>
              <p:nvPr/>
            </p:nvSpPr>
            <p:spPr>
              <a:xfrm>
                <a:off x="2005988" y="2018368"/>
                <a:ext cx="1186800" cy="5235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6D9EEB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rgbClr val="434343"/>
                    </a:solidFill>
                  </a:rPr>
                  <a:t>folihub</a:t>
                </a:r>
                <a:endParaRPr sz="1100">
                  <a:solidFill>
                    <a:srgbClr val="434343"/>
                  </a:solidFill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3513775" y="2018368"/>
                <a:ext cx="1132800" cy="5235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rgbClr val="434343"/>
                    </a:solidFill>
                  </a:rPr>
                  <a:t>folihub-api</a:t>
                </a:r>
                <a:endParaRPr sz="1100">
                  <a:solidFill>
                    <a:srgbClr val="434343"/>
                  </a:solidFill>
                </a:endParaRPr>
              </a:p>
            </p:txBody>
          </p:sp>
        </p:grpSp>
      </p:grpSp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250" y="386716"/>
            <a:ext cx="2674800" cy="747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0"/>
          <p:cNvGrpSpPr/>
          <p:nvPr/>
        </p:nvGrpSpPr>
        <p:grpSpPr>
          <a:xfrm>
            <a:off x="2938116" y="4097475"/>
            <a:ext cx="751311" cy="503884"/>
            <a:chOff x="2938116" y="4097475"/>
            <a:chExt cx="751311" cy="503884"/>
          </a:xfrm>
        </p:grpSpPr>
        <p:sp>
          <p:nvSpPr>
            <p:cNvPr id="243" name="Google Shape;243;p20"/>
            <p:cNvSpPr/>
            <p:nvPr/>
          </p:nvSpPr>
          <p:spPr>
            <a:xfrm>
              <a:off x="2938116" y="4303275"/>
              <a:ext cx="668400" cy="2058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3021027" y="4097475"/>
              <a:ext cx="668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AJAX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2964201" y="4395559"/>
              <a:ext cx="668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HTTPS</a:t>
              </a:r>
              <a:endParaRPr sz="1100">
                <a:solidFill>
                  <a:srgbClr val="434343"/>
                </a:solidFill>
              </a:endParaRPr>
            </a:p>
          </p:txBody>
        </p:sp>
      </p:grpSp>
      <p:sp>
        <p:nvSpPr>
          <p:cNvPr id="246" name="Google Shape;246;p20"/>
          <p:cNvSpPr/>
          <p:nvPr/>
        </p:nvSpPr>
        <p:spPr>
          <a:xfrm>
            <a:off x="6319000" y="4290500"/>
            <a:ext cx="694800" cy="20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 rot="-5400000">
            <a:off x="2863400" y="3093550"/>
            <a:ext cx="849300" cy="5835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>
            <a:off x="1911875" y="1389640"/>
            <a:ext cx="2803800" cy="1202621"/>
            <a:chOff x="2075532" y="1075077"/>
            <a:chExt cx="2803800" cy="821463"/>
          </a:xfrm>
        </p:grpSpPr>
        <p:sp>
          <p:nvSpPr>
            <p:cNvPr id="249" name="Google Shape;249;p20"/>
            <p:cNvSpPr/>
            <p:nvPr/>
          </p:nvSpPr>
          <p:spPr>
            <a:xfrm>
              <a:off x="2075532" y="1082639"/>
              <a:ext cx="2803800" cy="813900"/>
            </a:xfrm>
            <a:prstGeom prst="roundRect">
              <a:avLst>
                <a:gd fmla="val 16667" name="adj"/>
              </a:avLst>
            </a:prstGeom>
            <a:solidFill>
              <a:srgbClr val="FFF2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2330453" y="1075077"/>
              <a:ext cx="1713000" cy="2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Testing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2427349" y="1481553"/>
              <a:ext cx="963900" cy="257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Mocha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651898" y="1481552"/>
              <a:ext cx="920100" cy="257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Chai</a:t>
              </a:r>
              <a:endParaRPr sz="1100">
                <a:solidFill>
                  <a:srgbClr val="434343"/>
                </a:solidFill>
              </a:endParaRPr>
            </a:p>
          </p:txBody>
        </p:sp>
      </p:grpSp>
      <p:sp>
        <p:nvSpPr>
          <p:cNvPr id="253" name="Google Shape;253;p20"/>
          <p:cNvSpPr/>
          <p:nvPr/>
        </p:nvSpPr>
        <p:spPr>
          <a:xfrm>
            <a:off x="4874238" y="1839338"/>
            <a:ext cx="694800" cy="273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210775" y="239125"/>
            <a:ext cx="34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Technologies Used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6309975" y="-116267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604619" y="2306462"/>
            <a:ext cx="2730900" cy="251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3971089" y="2341328"/>
            <a:ext cx="2048079" cy="296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Back-</a:t>
            </a:r>
            <a:r>
              <a:rPr lang="zh-CN">
                <a:solidFill>
                  <a:srgbClr val="434343"/>
                </a:solidFill>
              </a:rPr>
              <a:t>end Server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3795585" y="2836725"/>
            <a:ext cx="2399002" cy="1919656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3991875" y="2815550"/>
            <a:ext cx="1327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Node </a:t>
            </a:r>
            <a:r>
              <a:rPr lang="zh-CN">
                <a:solidFill>
                  <a:srgbClr val="434343"/>
                </a:solidFill>
              </a:rPr>
              <a:t>js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3991865" y="3206090"/>
            <a:ext cx="955789" cy="335191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Passport js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3991865" y="4196830"/>
            <a:ext cx="955789" cy="335191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Bcrypt js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5084023" y="3698180"/>
            <a:ext cx="955789" cy="335191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SQL js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5084023" y="3199530"/>
            <a:ext cx="955789" cy="335191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CORS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5084023" y="4196830"/>
            <a:ext cx="955789" cy="335191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...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3991865" y="3701460"/>
            <a:ext cx="955789" cy="335191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Session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7024695" y="2291536"/>
            <a:ext cx="1878656" cy="2546564"/>
            <a:chOff x="7091325" y="1683475"/>
            <a:chExt cx="1974000" cy="2797500"/>
          </a:xfrm>
        </p:grpSpPr>
        <p:sp>
          <p:nvSpPr>
            <p:cNvPr id="271" name="Google Shape;271;p21"/>
            <p:cNvSpPr/>
            <p:nvPr/>
          </p:nvSpPr>
          <p:spPr>
            <a:xfrm>
              <a:off x="7091325" y="1683475"/>
              <a:ext cx="1974000" cy="27975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7242525" y="1731900"/>
              <a:ext cx="15897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Database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375750" y="2314575"/>
              <a:ext cx="1456475" cy="2045150"/>
            </a:xfrm>
            <a:prstGeom prst="flowChartMagneticDisk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 txBox="1"/>
            <p:nvPr/>
          </p:nvSpPr>
          <p:spPr>
            <a:xfrm>
              <a:off x="7406774" y="3209325"/>
              <a:ext cx="1394400" cy="8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mySQL</a:t>
              </a:r>
              <a:endParaRPr sz="11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(Google Cloud)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75" name="Google Shape;275;p21"/>
          <p:cNvGrpSpPr/>
          <p:nvPr/>
        </p:nvGrpSpPr>
        <p:grpSpPr>
          <a:xfrm>
            <a:off x="6176607" y="941502"/>
            <a:ext cx="2803800" cy="821463"/>
            <a:chOff x="2075532" y="1075077"/>
            <a:chExt cx="2803800" cy="821463"/>
          </a:xfrm>
        </p:grpSpPr>
        <p:sp>
          <p:nvSpPr>
            <p:cNvPr id="276" name="Google Shape;276;p21"/>
            <p:cNvSpPr/>
            <p:nvPr/>
          </p:nvSpPr>
          <p:spPr>
            <a:xfrm>
              <a:off x="2075532" y="1082639"/>
              <a:ext cx="2803800" cy="813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 txBox="1"/>
            <p:nvPr/>
          </p:nvSpPr>
          <p:spPr>
            <a:xfrm>
              <a:off x="2330453" y="1075077"/>
              <a:ext cx="1713000" cy="2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Deployment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427349" y="1481553"/>
              <a:ext cx="963900" cy="2574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folihub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651898" y="1481552"/>
              <a:ext cx="920100" cy="257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f</a:t>
              </a:r>
              <a:r>
                <a:rPr lang="zh-CN" sz="1100">
                  <a:solidFill>
                    <a:srgbClr val="434343"/>
                  </a:solidFill>
                </a:rPr>
                <a:t>olihub-api</a:t>
              </a:r>
              <a:endParaRPr sz="1100">
                <a:solidFill>
                  <a:srgbClr val="434343"/>
                </a:solidFill>
              </a:endParaRPr>
            </a:p>
          </p:txBody>
        </p:sp>
      </p:grpSp>
      <p:sp>
        <p:nvSpPr>
          <p:cNvPr id="280" name="Google Shape;280;p21"/>
          <p:cNvSpPr/>
          <p:nvPr/>
        </p:nvSpPr>
        <p:spPr>
          <a:xfrm>
            <a:off x="2938389" y="3541275"/>
            <a:ext cx="668400" cy="20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3021300" y="3335475"/>
            <a:ext cx="668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AJAX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2964474" y="3633559"/>
            <a:ext cx="668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</a:rPr>
              <a:t>HTTPS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6384550" y="3541275"/>
            <a:ext cx="616200" cy="20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 rot="-5400000">
            <a:off x="2968688" y="2068288"/>
            <a:ext cx="607800" cy="2565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4947650" y="1225238"/>
            <a:ext cx="955800" cy="296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775" y="3500200"/>
            <a:ext cx="278600" cy="2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925" y="2892250"/>
            <a:ext cx="209875" cy="2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21"/>
          <p:cNvGrpSpPr/>
          <p:nvPr/>
        </p:nvGrpSpPr>
        <p:grpSpPr>
          <a:xfrm>
            <a:off x="240637" y="2306475"/>
            <a:ext cx="2674800" cy="2516700"/>
            <a:chOff x="240637" y="2306475"/>
            <a:chExt cx="2674800" cy="2516700"/>
          </a:xfrm>
        </p:grpSpPr>
        <p:sp>
          <p:nvSpPr>
            <p:cNvPr id="289" name="Google Shape;289;p21"/>
            <p:cNvSpPr/>
            <p:nvPr/>
          </p:nvSpPr>
          <p:spPr>
            <a:xfrm>
              <a:off x="240637" y="2306475"/>
              <a:ext cx="2674800" cy="2516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574734" y="2306500"/>
              <a:ext cx="20481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Front-end Server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78455" y="2816472"/>
              <a:ext cx="2399100" cy="19197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 txBox="1"/>
            <p:nvPr/>
          </p:nvSpPr>
          <p:spPr>
            <a:xfrm>
              <a:off x="746800" y="2773704"/>
              <a:ext cx="9201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React js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574734" y="31995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React DOM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574734" y="369818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Material</a:t>
              </a:r>
              <a:r>
                <a:rPr lang="zh-CN">
                  <a:solidFill>
                    <a:srgbClr val="434343"/>
                  </a:solidFill>
                </a:rPr>
                <a:t> </a:t>
              </a:r>
              <a:r>
                <a:rPr lang="zh-CN" sz="1100">
                  <a:solidFill>
                    <a:srgbClr val="434343"/>
                  </a:solidFill>
                </a:rPr>
                <a:t>UI</a:t>
              </a:r>
              <a:endParaRPr sz="800">
                <a:solidFill>
                  <a:srgbClr val="434343"/>
                </a:solidFill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574734" y="41968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Quill js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666893" y="31995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Axios</a:t>
              </a:r>
              <a:endParaRPr sz="800">
                <a:solidFill>
                  <a:srgbClr val="434343"/>
                </a:solidFill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666893" y="369818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PDF Make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666893" y="4196830"/>
              <a:ext cx="955800" cy="335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...</a:t>
              </a:r>
              <a:endParaRPr sz="1100">
                <a:solidFill>
                  <a:srgbClr val="434343"/>
                </a:solidFill>
              </a:endParaRPr>
            </a:p>
          </p:txBody>
        </p:sp>
        <p:pic>
          <p:nvPicPr>
            <p:cNvPr id="299" name="Google Shape;29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580650" y="2892259"/>
              <a:ext cx="209875" cy="2098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21"/>
          <p:cNvGrpSpPr/>
          <p:nvPr/>
        </p:nvGrpSpPr>
        <p:grpSpPr>
          <a:xfrm>
            <a:off x="1870707" y="941502"/>
            <a:ext cx="2803800" cy="821463"/>
            <a:chOff x="2075532" y="1075077"/>
            <a:chExt cx="2803800" cy="821463"/>
          </a:xfrm>
        </p:grpSpPr>
        <p:sp>
          <p:nvSpPr>
            <p:cNvPr id="301" name="Google Shape;301;p21"/>
            <p:cNvSpPr/>
            <p:nvPr/>
          </p:nvSpPr>
          <p:spPr>
            <a:xfrm>
              <a:off x="2075532" y="1082639"/>
              <a:ext cx="2803800" cy="813900"/>
            </a:xfrm>
            <a:prstGeom prst="roundRect">
              <a:avLst>
                <a:gd fmla="val 16667" name="adj"/>
              </a:avLst>
            </a:prstGeom>
            <a:solidFill>
              <a:srgbClr val="FFF2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 txBox="1"/>
            <p:nvPr/>
          </p:nvSpPr>
          <p:spPr>
            <a:xfrm>
              <a:off x="2330453" y="1075077"/>
              <a:ext cx="1713000" cy="2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Testing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427349" y="1481553"/>
              <a:ext cx="963900" cy="257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Mocha</a:t>
              </a:r>
              <a:endParaRPr sz="1100">
                <a:solidFill>
                  <a:srgbClr val="434343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651898" y="1481552"/>
              <a:ext cx="920100" cy="257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rgbClr val="434343"/>
                  </a:solidFill>
                </a:rPr>
                <a:t>Chai</a:t>
              </a:r>
              <a:endParaRPr sz="1100"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