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4" r:id="rId4"/>
    <p:sldId id="276" r:id="rId5"/>
    <p:sldId id="277" r:id="rId6"/>
    <p:sldId id="256" r:id="rId7"/>
    <p:sldId id="257" r:id="rId8"/>
    <p:sldId id="258" r:id="rId9"/>
    <p:sldId id="259" r:id="rId10"/>
    <p:sldId id="260" r:id="rId11"/>
    <p:sldId id="279" r:id="rId12"/>
    <p:sldId id="278" r:id="rId13"/>
    <p:sldId id="263" r:id="rId14"/>
    <p:sldId id="261" r:id="rId15"/>
    <p:sldId id="262" r:id="rId16"/>
    <p:sldId id="268" r:id="rId17"/>
    <p:sldId id="269" r:id="rId18"/>
    <p:sldId id="270" r:id="rId19"/>
    <p:sldId id="271" r:id="rId20"/>
    <p:sldId id="272" r:id="rId21"/>
    <p:sldId id="273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ED2D-C3CD-48F2-B051-3400A57F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61C9-A68D-4916-8A8A-9BF3D148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F177-C5AA-4BFA-BD1D-89CB852B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230C-1FA1-4772-A010-C49B5C7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CD576-F21E-490D-9E31-779DD03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C94A-A185-4414-AD93-BAB3969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9127C-94EF-4C49-9C83-322EC7CA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DD48-9C31-4035-A9C7-789CA97B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233A0-5B26-4F0B-A9E1-71F5652F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9A10-4F55-43A6-A4AA-0A6FD37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D9A5F-BD44-49FF-B2CE-379335C8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DDF3F-A49A-4D0B-99B4-D0B6B6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E14A9-25FC-4FA2-8CB0-EFF30D1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4B8AA-5111-421E-A671-B9AC37B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5A06-FB8E-4657-A400-68A3A22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0BB3-FB45-4901-B672-066018F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8EE2-46F5-407F-A857-DD0D7263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8504-6951-46BE-96E0-2127237A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E38A-0406-4EC3-B044-D80A23E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0C456-1E26-4AE5-8BD7-A829AA5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6774-E21E-4A52-A8A4-F517731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255F-71CE-4EBC-A6FC-815DB798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2B8B-410E-4AC9-AC43-E260CC7E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25C0-888A-4D2B-9B53-EB4455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55D7-CA69-45FB-8C51-3EA0211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571C-B64A-44AF-8CCA-58FEC55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ABE8A-DF5A-483D-8A3F-2C1E23973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48248-D018-4108-AEFD-28978814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889B-5062-4C99-A5E1-A37AAAC6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80D1C-2E24-4AB0-845E-015CE81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451EF-5002-4731-A281-35D7A04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F836-EB5A-4A4C-9BCC-7DBCFF3D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E7E-1177-4C71-AC5E-01058261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FA06B-D405-46B7-8DC6-92F0D3E5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54F22-2074-4081-A302-ADC8D18E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BC19C3-FE17-454E-9E49-05D7733F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F719-8C02-4CA0-BEEF-02D9B412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DDB5-22FD-4745-B852-3790338C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6E488-2C63-4B39-9A94-DBF8DE0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3C9A-5E67-44A3-8433-1E2D305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9C8DA-CFE0-43D4-BEA8-6EEC6A2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53774-57B1-480E-8F3F-0C589A3C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32B2C-FEFB-4F4C-BD01-123011FB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F13A5-686C-4D4C-88B4-5DB1E5E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2F8D9-85E9-4C47-A9ED-1EA7626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E8ED0-73D3-4DD2-8989-522C94C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879D-2B79-4A1A-B84F-42CE1DA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4083F-C62F-4D83-93DC-6B2DA421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FA1B0-A421-4271-BF77-9236750E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088-64D9-4491-BE08-A6C720EC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5A597-6078-4616-98D8-14D00FE5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798B7-4ACA-4308-9C5C-6D44916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1092-BFBF-464E-A468-C564A6A7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34734-12F8-43BC-9C9D-71648F64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962C4-B8A5-4303-93D0-D76F0FDE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28A8E-9890-450E-B55A-B5E9EB3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AF4C6-58D4-4455-954D-9AA64DD4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3F841-B6CD-429B-AD6E-0E2568C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0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D902-8053-421B-8B60-F8740294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C853-6404-4C12-A13D-852F969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DC9-7B96-43A5-BFBE-F3825C34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4938-5037-4CCC-A278-D5BF715F523B}" type="datetimeFigureOut">
              <a:rPr lang="ko-KR" altLang="en-US" smtClean="0"/>
              <a:t>2021. 12. 24.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AB517-AE1E-45EA-BE37-4297D1064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4479D-11F9-4D65-BCA0-0F4BAD7B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CD79-D13A-45CE-8B7B-DEDCAB81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38D-5FBB-45D9-B176-63124701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21" y="1122363"/>
            <a:ext cx="11108987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서울시 공공자전거 데이터 분석 및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559F5-6878-4388-8FED-A8E3353D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289" y="6030119"/>
            <a:ext cx="9144000" cy="1655762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4 – </a:t>
            </a:r>
            <a:r>
              <a:rPr lang="ko-KR" altLang="en-US" dirty="0"/>
              <a:t>김규리</a:t>
            </a:r>
            <a:r>
              <a:rPr lang="en-US" altLang="ko-KR" dirty="0"/>
              <a:t>, </a:t>
            </a:r>
            <a:r>
              <a:rPr lang="ko-KR" altLang="en-US" dirty="0"/>
              <a:t>김나연</a:t>
            </a:r>
            <a:r>
              <a:rPr lang="en-US" altLang="ko-KR" dirty="0"/>
              <a:t>, </a:t>
            </a:r>
            <a:r>
              <a:rPr lang="ko-KR" altLang="en-US" dirty="0"/>
              <a:t>이은비</a:t>
            </a:r>
            <a:r>
              <a:rPr lang="en-US" altLang="ko-KR" dirty="0"/>
              <a:t>, </a:t>
            </a:r>
            <a:r>
              <a:rPr lang="ko-KR" altLang="en-US" dirty="0"/>
              <a:t>조수빈</a:t>
            </a:r>
          </a:p>
        </p:txBody>
      </p:sp>
    </p:spTree>
    <p:extLst>
      <p:ext uri="{BB962C8B-B14F-4D97-AF65-F5344CB8AC3E}">
        <p14:creationId xmlns:p14="http://schemas.microsoft.com/office/powerpoint/2010/main" val="18282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4F8DF-6058-44A8-9396-554BDE2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783" y="402672"/>
            <a:ext cx="7949718" cy="646051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AC85305-8534-4F17-A56A-39AB3D9721F1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886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출근시간과 퇴근시간 강서구의 이용현황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107C7-504C-6D43-AEF7-0C7491977302}"/>
              </a:ext>
            </a:extLst>
          </p:cNvPr>
          <p:cNvSpPr txBox="1"/>
          <p:nvPr/>
        </p:nvSpPr>
        <p:spPr>
          <a:xfrm>
            <a:off x="6900167" y="4668963"/>
            <a:ext cx="5291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빨간색</a:t>
            </a:r>
            <a:r>
              <a:rPr kumimoji="1" lang="ko-KR" altLang="en-US" dirty="0"/>
              <a:t> 삼각형이 오전의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나타내며</a:t>
            </a:r>
            <a:endParaRPr kumimoji="1" lang="en-US" altLang="ko-KR" dirty="0"/>
          </a:p>
          <a:p>
            <a:r>
              <a:rPr kumimoji="1" lang="ko-KR" altLang="en-US" dirty="0"/>
              <a:t>파란색 원이 오후의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나타낸다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역 근처에 위치한 대여소들의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가장 많은 것을 확인할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US" altLang="en-US" dirty="0"/>
              <a:t>아파트</a:t>
            </a:r>
            <a:r>
              <a:rPr kumimoji="1" lang="ko-KR" altLang="en-US" dirty="0"/>
              <a:t> 주위의</a:t>
            </a:r>
            <a:endParaRPr kumimoji="1" lang="en-US" altLang="ko-KR" dirty="0"/>
          </a:p>
          <a:p>
            <a:r>
              <a:rPr kumimoji="1" lang="ko-KR" altLang="en-US" dirty="0"/>
              <a:t>정류소들에서 오후의 </a:t>
            </a:r>
            <a:r>
              <a:rPr kumimoji="1" lang="ko-KR" altLang="en-US" dirty="0" err="1"/>
              <a:t>이용건수가</a:t>
            </a:r>
            <a:r>
              <a:rPr kumimoji="1" lang="ko-KR" altLang="en-US" dirty="0"/>
              <a:t> 더 큰 것을 확인</a:t>
            </a:r>
            <a:endParaRPr kumimoji="1" lang="en-US" altLang="ko-KR" dirty="0"/>
          </a:p>
          <a:p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9D9B7A-3AD4-9A4F-96F7-BEB968F4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" y="-21422"/>
            <a:ext cx="3923330" cy="3144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E3D74-5081-3945-8DBF-84C9F89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34" y="170058"/>
            <a:ext cx="4322625" cy="2952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4B1EAA-71C8-C548-9425-618B9BE7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41" y="100223"/>
            <a:ext cx="3805369" cy="3092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B400D-BCB3-7349-B1C0-C56B233BD125}"/>
              </a:ext>
            </a:extLst>
          </p:cNvPr>
          <p:cNvSpPr txBox="1"/>
          <p:nvPr/>
        </p:nvSpPr>
        <p:spPr>
          <a:xfrm>
            <a:off x="7309996" y="3122907"/>
            <a:ext cx="48510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시각화를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대여소의 위치가</a:t>
            </a:r>
            <a:endParaRPr kumimoji="1" lang="en-US" altLang="ko-KR" dirty="0"/>
          </a:p>
          <a:p>
            <a:r>
              <a:rPr kumimoji="1" lang="ko-KR" altLang="en-US" dirty="0"/>
              <a:t>역 근처에 많이 분포한다는 것과</a:t>
            </a:r>
            <a:endParaRPr kumimoji="1" lang="en-US" altLang="ko-KR" dirty="0"/>
          </a:p>
          <a:p>
            <a:r>
              <a:rPr kumimoji="1" lang="ko-KR" altLang="en-US" dirty="0"/>
              <a:t>역 근처 대여소의 </a:t>
            </a:r>
            <a:r>
              <a:rPr kumimoji="1" lang="ko-KR" altLang="en-US" dirty="0" err="1"/>
              <a:t>이용량이</a:t>
            </a:r>
            <a:r>
              <a:rPr kumimoji="1" lang="ko-KR" altLang="en-US" dirty="0"/>
              <a:t> 가장 많은</a:t>
            </a:r>
            <a:endParaRPr kumimoji="1" lang="en-US" altLang="ko-KR" dirty="0"/>
          </a:p>
          <a:p>
            <a:r>
              <a:rPr kumimoji="1" lang="ko-KR" altLang="en-US" dirty="0"/>
              <a:t>것을 알 수 있었으며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시간대도 출근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등교 시간인 오전과</a:t>
            </a:r>
            <a:endParaRPr kumimoji="1" lang="en-US" altLang="ko-KR" dirty="0"/>
          </a:p>
          <a:p>
            <a:r>
              <a:rPr kumimoji="1" lang="ko-KR" altLang="en-US" dirty="0"/>
              <a:t>퇴근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하교 시간인 오후에 가장 </a:t>
            </a:r>
            <a:r>
              <a:rPr kumimoji="1" lang="ko-KR" altLang="en-US" dirty="0" err="1"/>
              <a:t>이용건수가</a:t>
            </a:r>
            <a:endParaRPr kumimoji="1" lang="en-US" altLang="ko-KR" dirty="0"/>
          </a:p>
          <a:p>
            <a:r>
              <a:rPr kumimoji="1" lang="ko-KR" altLang="en-US" dirty="0"/>
              <a:t>많음을 알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각 구별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연령별 </a:t>
            </a:r>
            <a:r>
              <a:rPr kumimoji="1" lang="ko-KR" altLang="en-US" dirty="0" err="1"/>
              <a:t>이용건수를</a:t>
            </a:r>
            <a:r>
              <a:rPr kumimoji="1" lang="ko-KR" altLang="en-US" dirty="0"/>
              <a:t> 그래프로</a:t>
            </a:r>
            <a:endParaRPr kumimoji="1" lang="en-US" altLang="ko-KR" dirty="0"/>
          </a:p>
          <a:p>
            <a:r>
              <a:rPr kumimoji="1" lang="ko-KR" altLang="en-US" dirty="0"/>
              <a:t>쉽게 확인해볼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통해 </a:t>
            </a:r>
            <a:r>
              <a:rPr kumimoji="1" lang="ko-KR" altLang="en-US" dirty="0" err="1"/>
              <a:t>춭퇴근과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등하교를</a:t>
            </a:r>
            <a:r>
              <a:rPr kumimoji="1" lang="ko-KR" altLang="en-US" dirty="0"/>
              <a:t> 하는 사람들이</a:t>
            </a:r>
            <a:endParaRPr kumimoji="1" lang="en-US" altLang="ko-KR" dirty="0"/>
          </a:p>
          <a:p>
            <a:r>
              <a:rPr kumimoji="1" lang="ko-KR" altLang="en-US" dirty="0"/>
              <a:t>이용할 대여소를 회사와 학교 근처로 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회사를 모델링에 사용할 독립변수로</a:t>
            </a:r>
            <a:endParaRPr kumimoji="1" lang="en-US" altLang="ko-KR" dirty="0"/>
          </a:p>
          <a:p>
            <a:r>
              <a:rPr kumimoji="1" lang="ko-KR" altLang="en-US" dirty="0"/>
              <a:t>추출하였다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75D8B-6077-E44F-A7C9-F756A39B7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" y="3790321"/>
            <a:ext cx="3303743" cy="22369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2E6A70-423D-7544-9330-1A7F5639D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163" y="3790321"/>
            <a:ext cx="3674707" cy="24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데이터 모델링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29"/>
            <a:ext cx="11038484" cy="542382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대여소의 위치</a:t>
            </a:r>
            <a:r>
              <a:rPr lang="en-US" altLang="ko-KR" dirty="0"/>
              <a:t>(</a:t>
            </a:r>
            <a:r>
              <a:rPr lang="ko-KR" altLang="en-US" dirty="0"/>
              <a:t>자치구</a:t>
            </a:r>
            <a:r>
              <a:rPr lang="en-US" altLang="ko-KR" dirty="0"/>
              <a:t>)</a:t>
            </a:r>
            <a:r>
              <a:rPr lang="ko-KR" altLang="en-US" dirty="0"/>
              <a:t>와 이용건수를 바탕으로 해당 대여소가 지하철 인근에 위치해 있는가를 살펴보기 위함이다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지하철 인근 여부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다중선형회귀모델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사용 목적</a:t>
            </a:r>
            <a:r>
              <a:rPr lang="en-US" altLang="ko-KR" dirty="0"/>
              <a:t>: </a:t>
            </a:r>
            <a:r>
              <a:rPr lang="ko-KR" altLang="en-US" dirty="0"/>
              <a:t>타 지역에서 공공자전거 도입 시</a:t>
            </a:r>
            <a:r>
              <a:rPr lang="en-US" altLang="ko-KR" dirty="0"/>
              <a:t>, </a:t>
            </a:r>
            <a:r>
              <a:rPr lang="ko-KR" altLang="en-US" dirty="0"/>
              <a:t>고려해야 할 특징과 그에 따른 수요 예측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(1)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(2)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대기업 종사자수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모델</a:t>
            </a:r>
            <a:r>
              <a:rPr lang="en-US" altLang="ko-KR" dirty="0"/>
              <a:t>(3)</a:t>
            </a:r>
          </a:p>
          <a:p>
            <a:pPr marL="1371600" lvl="2" indent="-457200">
              <a:buAutoNum type="arabicPeriod"/>
            </a:pPr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자치구별 지하철 역 개수</a:t>
            </a:r>
            <a:r>
              <a:rPr lang="en-US" altLang="ko-KR" dirty="0"/>
              <a:t>, </a:t>
            </a:r>
            <a:r>
              <a:rPr lang="ko-KR" altLang="en-US" dirty="0"/>
              <a:t>자치구별</a:t>
            </a:r>
            <a:r>
              <a:rPr lang="en-US" altLang="ko-KR" dirty="0"/>
              <a:t> </a:t>
            </a:r>
            <a:r>
              <a:rPr lang="ko-KR" altLang="en-US" dirty="0"/>
              <a:t>학교</a:t>
            </a:r>
            <a:r>
              <a:rPr lang="en-US" altLang="ko-KR" dirty="0"/>
              <a:t>(</a:t>
            </a:r>
            <a:r>
              <a:rPr lang="ko-KR" altLang="en-US" dirty="0"/>
              <a:t>초중고</a:t>
            </a:r>
            <a:r>
              <a:rPr lang="en-US" altLang="ko-KR" dirty="0"/>
              <a:t>)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자치구별 대학교 수</a:t>
            </a:r>
            <a:r>
              <a:rPr lang="en-US" altLang="ko-KR" dirty="0"/>
              <a:t>, </a:t>
            </a:r>
            <a:r>
              <a:rPr lang="ko-KR" altLang="en-US" dirty="0"/>
              <a:t>자치구별 중소기업 종사자수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이용 건수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7D46F-81C5-4AFF-A1C3-8BE1E9B125BE}"/>
              </a:ext>
            </a:extLst>
          </p:cNvPr>
          <p:cNvSpPr txBox="1"/>
          <p:nvPr/>
        </p:nvSpPr>
        <p:spPr>
          <a:xfrm>
            <a:off x="252382" y="277586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 – </a:t>
            </a:r>
            <a:r>
              <a:rPr lang="ko-KR" altLang="en-US" dirty="0"/>
              <a:t>지하철 인접 여부</a:t>
            </a:r>
            <a:r>
              <a:rPr lang="en-US" altLang="ko-KR" dirty="0"/>
              <a:t>, </a:t>
            </a:r>
            <a:r>
              <a:rPr lang="ko-KR" altLang="en-US" dirty="0"/>
              <a:t>이용건수 분류기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A0A6C-BD71-4966-869E-A453A05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94" y="646918"/>
            <a:ext cx="6253706" cy="4045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AB06DE-1EE9-4CDC-9604-179C085F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2" y="1191000"/>
            <a:ext cx="5334744" cy="4134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2C029-6D24-4177-8B34-7E632F978BF0}"/>
              </a:ext>
            </a:extLst>
          </p:cNvPr>
          <p:cNvSpPr txBox="1"/>
          <p:nvPr/>
        </p:nvSpPr>
        <p:spPr>
          <a:xfrm>
            <a:off x="252382" y="709833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4AB04-1721-4C3B-A8D4-5871693E7DEB}"/>
              </a:ext>
            </a:extLst>
          </p:cNvPr>
          <p:cNvSpPr txBox="1"/>
          <p:nvPr/>
        </p:nvSpPr>
        <p:spPr>
          <a:xfrm>
            <a:off x="6436467" y="5140761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</a:t>
            </a:r>
            <a:r>
              <a:rPr lang="ko-KR" altLang="en-US" dirty="0"/>
              <a:t>결과를 뭐라고 쓰죠</a:t>
            </a:r>
            <a:r>
              <a:rPr lang="en-US" altLang="ko-KR" dirty="0"/>
              <a:t>???????????????????????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5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</p:spTree>
    <p:extLst>
      <p:ext uri="{BB962C8B-B14F-4D97-AF65-F5344CB8AC3E}">
        <p14:creationId xmlns:p14="http://schemas.microsoft.com/office/powerpoint/2010/main" val="228575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9A3F0-F856-4730-9269-99EC31B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90587"/>
            <a:ext cx="4819650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(1) –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C3986-7AB6-4803-A775-366AF742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61896"/>
            <a:ext cx="78962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4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026394-8571-4BF7-9333-319BF0B6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808265"/>
            <a:ext cx="7934325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06040D-A99E-46BA-A894-27D0BEA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3" y="4211411"/>
            <a:ext cx="4257675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E24CB-6E1F-4A9C-A65E-BB5ED9BC0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15" y="2751957"/>
            <a:ext cx="5896708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(2)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대기업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22A03-11A1-453A-9562-A3AAE14F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4477"/>
            <a:ext cx="5229225" cy="3076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C69EE-2C0C-4D64-9186-7CEF6A57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70639"/>
            <a:ext cx="792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F8AC-3E92-444F-9CD1-F451D8F8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3" y="3820886"/>
            <a:ext cx="5810250" cy="285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E37F8-4A11-4465-B868-369DEA91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44271"/>
            <a:ext cx="8124825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04A-CA19-42BC-BF86-0D38250B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53" y="2860432"/>
            <a:ext cx="5072429" cy="3462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A1890D-D6ED-4848-80C9-C4AA21A7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03" y="4255228"/>
            <a:ext cx="5248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19C-A6BF-4769-AF9B-12643C8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ADA4E-B71C-4106-BE4F-7F5D8CC1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 및 이유</a:t>
            </a:r>
            <a:endParaRPr lang="en-US" altLang="ko-KR" dirty="0"/>
          </a:p>
          <a:p>
            <a:r>
              <a:rPr lang="ko-KR" altLang="en-US" dirty="0"/>
              <a:t>데이터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데이터 모델링 및 성능 평가</a:t>
            </a:r>
          </a:p>
        </p:txBody>
      </p:sp>
    </p:spTree>
    <p:extLst>
      <p:ext uri="{BB962C8B-B14F-4D97-AF65-F5344CB8AC3E}">
        <p14:creationId xmlns:p14="http://schemas.microsoft.com/office/powerpoint/2010/main" val="122095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75921-CD8E-4C85-90CC-4B046F37C46F}"/>
              </a:ext>
            </a:extLst>
          </p:cNvPr>
          <p:cNvSpPr txBox="1"/>
          <p:nvPr/>
        </p:nvSpPr>
        <p:spPr>
          <a:xfrm>
            <a:off x="252382" y="277586"/>
            <a:ext cx="875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다중회귀모델</a:t>
            </a:r>
            <a:r>
              <a:rPr lang="en-US" altLang="ko-KR" dirty="0"/>
              <a:t>(3) – </a:t>
            </a:r>
            <a:r>
              <a:rPr lang="ko-KR" altLang="en-US" dirty="0"/>
              <a:t>사업체</a:t>
            </a:r>
            <a:r>
              <a:rPr lang="en-US" altLang="ko-KR" dirty="0"/>
              <a:t>(</a:t>
            </a:r>
            <a:r>
              <a:rPr lang="ko-KR" altLang="en-US" dirty="0"/>
              <a:t>중소기업</a:t>
            </a:r>
            <a:r>
              <a:rPr lang="en-US" altLang="ko-KR" dirty="0"/>
              <a:t>),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/>
              <a:t>초중고</a:t>
            </a:r>
            <a:r>
              <a:rPr lang="en-US" altLang="ko-KR" dirty="0"/>
              <a:t>, </a:t>
            </a:r>
            <a:r>
              <a:rPr lang="ko-KR" altLang="en-US" dirty="0"/>
              <a:t>학교 수에 따른 이용건수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128A4-8959-4B58-965C-62BD9C603B8D}"/>
              </a:ext>
            </a:extLst>
          </p:cNvPr>
          <p:cNvSpPr txBox="1"/>
          <p:nvPr/>
        </p:nvSpPr>
        <p:spPr>
          <a:xfrm>
            <a:off x="453118" y="4138612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166F9-7159-41BF-A04D-4EA80608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859240"/>
            <a:ext cx="5610225" cy="3067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85C5F-0D06-46E8-AA67-383F9838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4589689"/>
            <a:ext cx="7896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2CEA9-21C3-462F-82B2-FAEA23D288FF}"/>
              </a:ext>
            </a:extLst>
          </p:cNvPr>
          <p:cNvSpPr txBox="1"/>
          <p:nvPr/>
        </p:nvSpPr>
        <p:spPr>
          <a:xfrm>
            <a:off x="283708" y="438933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F50DA-952A-452D-BA73-D1DDDC9DB276}"/>
              </a:ext>
            </a:extLst>
          </p:cNvPr>
          <p:cNvSpPr txBox="1"/>
          <p:nvPr/>
        </p:nvSpPr>
        <p:spPr>
          <a:xfrm>
            <a:off x="283708" y="329672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데이터를 이용한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47293-A2F6-457E-9FA7-7F59C025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08" y="3757246"/>
            <a:ext cx="67437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2CBA0-18AD-4193-8FBF-22D85668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8" y="808265"/>
            <a:ext cx="7943850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FC5848-231F-432B-9606-8EDABCFE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32" y="3481388"/>
            <a:ext cx="4948603" cy="33560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C1B9EC-4E44-4B55-A869-59B8B151A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8" y="4153238"/>
            <a:ext cx="4105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1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8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FE0C-9717-4219-8184-E8317CC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7" y="159391"/>
            <a:ext cx="10515600" cy="83115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주제 선정 및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D45E-DC01-4186-B63A-4C2163AC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487" y="1086030"/>
            <a:ext cx="10515600" cy="1500187"/>
          </a:xfrm>
        </p:spPr>
        <p:txBody>
          <a:bodyPr/>
          <a:lstStyle/>
          <a:p>
            <a:r>
              <a:rPr lang="ko-KR" altLang="en-US" dirty="0"/>
              <a:t>서울시 공공자전거 데이터 분석을 통해 타 지역 공공자전거 도입 시</a:t>
            </a:r>
            <a:r>
              <a:rPr lang="en-US" altLang="ko-KR" dirty="0"/>
              <a:t>, </a:t>
            </a:r>
            <a:r>
              <a:rPr lang="ko-KR" altLang="en-US" dirty="0"/>
              <a:t>수요를 예측할 수 있는 모델을 만들기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52FD1C6-2178-4F8B-ACDF-7A9B1636EB52}"/>
              </a:ext>
            </a:extLst>
          </p:cNvPr>
          <p:cNvSpPr txBox="1">
            <a:spLocks/>
          </p:cNvSpPr>
          <p:nvPr/>
        </p:nvSpPr>
        <p:spPr>
          <a:xfrm>
            <a:off x="261487" y="2164360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9DA51-A6FE-4604-BBD8-152EB30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4" y="2983341"/>
            <a:ext cx="4145100" cy="31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E9A24-7C72-40CB-8B38-2FB0A9A6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6" y="2983341"/>
            <a:ext cx="2313262" cy="31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CF39F-2250-4903-9ECF-A1D081F173DC}"/>
              </a:ext>
            </a:extLst>
          </p:cNvPr>
          <p:cNvSpPr txBox="1"/>
          <p:nvPr/>
        </p:nvSpPr>
        <p:spPr>
          <a:xfrm>
            <a:off x="765861" y="6311357"/>
            <a:ext cx="35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Data1. </a:t>
            </a:r>
            <a:r>
              <a:rPr lang="ko-KR" altLang="en-US" dirty="0"/>
              <a:t>공공자전거 대여소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92159-F7F8-4092-BF5B-3800DCE82FF3}"/>
              </a:ext>
            </a:extLst>
          </p:cNvPr>
          <p:cNvSpPr txBox="1"/>
          <p:nvPr/>
        </p:nvSpPr>
        <p:spPr>
          <a:xfrm>
            <a:off x="5322530" y="6311357"/>
            <a:ext cx="4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Data2. </a:t>
            </a:r>
            <a:r>
              <a:rPr lang="ko-KR" altLang="en-US" dirty="0"/>
              <a:t>공공자전거 이용정보 </a:t>
            </a:r>
            <a:r>
              <a:rPr lang="en-US" altLang="ko-KR" dirty="0"/>
              <a:t>( </a:t>
            </a:r>
            <a:r>
              <a:rPr lang="ko-KR" altLang="en-US" dirty="0"/>
              <a:t>시간대별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362F3-6C9C-472F-A303-0CAEBAB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9" y="374014"/>
            <a:ext cx="4255276" cy="245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798B2-91F8-4A20-93FB-E0B1A14E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09" y="336223"/>
            <a:ext cx="3846177" cy="2451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E41A9-175A-48F9-9537-F6296936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1" y="3337289"/>
            <a:ext cx="4238314" cy="2920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4D485-C21D-4530-997D-2E3A7F3E2558}"/>
              </a:ext>
            </a:extLst>
          </p:cNvPr>
          <p:cNvSpPr txBox="1"/>
          <p:nvPr/>
        </p:nvSpPr>
        <p:spPr>
          <a:xfrm>
            <a:off x="728766" y="289675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Data3. </a:t>
            </a:r>
            <a:r>
              <a:rPr lang="ko-KR" altLang="en-US" dirty="0"/>
              <a:t>지하철역 위도 경도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2944-183A-4AE2-85C3-D007F0B17650}"/>
              </a:ext>
            </a:extLst>
          </p:cNvPr>
          <p:cNvSpPr txBox="1"/>
          <p:nvPr/>
        </p:nvSpPr>
        <p:spPr>
          <a:xfrm>
            <a:off x="7104641" y="2896759"/>
            <a:ext cx="42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Data4. </a:t>
            </a:r>
            <a:r>
              <a:rPr lang="ko-KR" altLang="en-US" dirty="0"/>
              <a:t>서울시 자치구별 고등학교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B254-0BCC-4F0D-BE8F-7A009ED19EAC}"/>
              </a:ext>
            </a:extLst>
          </p:cNvPr>
          <p:cNvSpPr txBox="1"/>
          <p:nvPr/>
        </p:nvSpPr>
        <p:spPr>
          <a:xfrm>
            <a:off x="438501" y="6346164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Data5.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초중등학교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45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6F32E-6DDF-48C4-B970-88E68AF9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1" y="294887"/>
            <a:ext cx="4657716" cy="27419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C5962-75EB-4BFC-AABE-22F09757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22" y="294887"/>
            <a:ext cx="2081601" cy="274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43E75-799E-44CA-A0BE-8C8CC2B28933}"/>
              </a:ext>
            </a:extLst>
          </p:cNvPr>
          <p:cNvSpPr txBox="1"/>
          <p:nvPr/>
        </p:nvSpPr>
        <p:spPr>
          <a:xfrm>
            <a:off x="671119" y="3194108"/>
            <a:ext cx="490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Data6. </a:t>
            </a:r>
            <a:r>
              <a:rPr lang="ko-KR" altLang="en-US" dirty="0"/>
              <a:t>서울시 자치구별 대학교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51AF5-E448-43D9-BABA-A33302602954}"/>
              </a:ext>
            </a:extLst>
          </p:cNvPr>
          <p:cNvSpPr txBox="1"/>
          <p:nvPr/>
        </p:nvSpPr>
        <p:spPr>
          <a:xfrm>
            <a:off x="6669247" y="3194108"/>
            <a:ext cx="4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Data7. </a:t>
            </a:r>
            <a:r>
              <a:rPr lang="ko-KR" altLang="en-US" dirty="0"/>
              <a:t>서울시 자치구별 </a:t>
            </a:r>
            <a:r>
              <a:rPr lang="ko-KR" altLang="en-US" dirty="0" err="1"/>
              <a:t>사업체수</a:t>
            </a:r>
            <a:r>
              <a:rPr lang="ko-KR" altLang="en-US" dirty="0"/>
              <a:t> 정보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A1B621-5952-40F7-A92A-36F9B274FE3A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endParaRPr lang="ko-KR" altLang="en-US"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C2EEB0-F24A-4693-BD3C-865295ED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77" y="4444233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856C0-AE43-4A05-A7FE-EE51732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16" y="448442"/>
            <a:ext cx="7997512" cy="64095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5F6BD27-7166-4E10-B60B-50CDE770106A}"/>
              </a:ext>
            </a:extLst>
          </p:cNvPr>
          <p:cNvSpPr txBox="1">
            <a:spLocks/>
          </p:cNvSpPr>
          <p:nvPr/>
        </p:nvSpPr>
        <p:spPr>
          <a:xfrm>
            <a:off x="1867663" y="-483625"/>
            <a:ext cx="11603342" cy="100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대여소 분포와 이용건수 시각화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C202B1-A6CF-4FCD-B967-760D402C7B36}"/>
              </a:ext>
            </a:extLst>
          </p:cNvPr>
          <p:cNvSpPr txBox="1">
            <a:spLocks/>
          </p:cNvSpPr>
          <p:nvPr/>
        </p:nvSpPr>
        <p:spPr>
          <a:xfrm>
            <a:off x="321918" y="3720733"/>
            <a:ext cx="10515600" cy="72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데이터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60A49-BFB4-8F49-AAF7-603EC5125576}"/>
              </a:ext>
            </a:extLst>
          </p:cNvPr>
          <p:cNvSpPr txBox="1"/>
          <p:nvPr/>
        </p:nvSpPr>
        <p:spPr>
          <a:xfrm>
            <a:off x="23572" y="4727786"/>
            <a:ext cx="4650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US" altLang="en-US" dirty="0"/>
              <a:t>전체적으로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어디에</a:t>
            </a:r>
            <a:endParaRPr kumimoji="1" lang="en-US" altLang="ko-KR" dirty="0"/>
          </a:p>
          <a:p>
            <a:r>
              <a:rPr kumimoji="1" lang="ko-KR" altLang="en-US" dirty="0"/>
              <a:t>설치 되어 </a:t>
            </a:r>
            <a:r>
              <a:rPr kumimoji="1" lang="ko-KR" altLang="en-US" dirty="0" err="1"/>
              <a:t>있는지와</a:t>
            </a:r>
            <a:r>
              <a:rPr kumimoji="1" lang="ko-KR" altLang="en-US" dirty="0"/>
              <a:t> 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검정색 점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주변에 </a:t>
            </a:r>
            <a:r>
              <a:rPr kumimoji="1" lang="ko-KR" altLang="en-US" dirty="0" err="1"/>
              <a:t>따릉이</a:t>
            </a:r>
            <a:r>
              <a:rPr kumimoji="1" lang="ko-KR" altLang="en-US" dirty="0"/>
              <a:t> 대여소가 설치되어 있으며</a:t>
            </a:r>
            <a:endParaRPr kumimoji="1" lang="en-US" altLang="ko-KR" dirty="0"/>
          </a:p>
          <a:p>
            <a:r>
              <a:rPr kumimoji="1" lang="ko-KR" altLang="en-US" dirty="0"/>
              <a:t>대여소의 개수가 많은 것을 확인할 수 있다</a:t>
            </a:r>
            <a:r>
              <a:rPr kumimoji="1" lang="en-US" altLang="ko-KR" dirty="0"/>
              <a:t>.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7361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3A7E-A233-4F57-83A3-333040D5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0" y="444617"/>
            <a:ext cx="9479561" cy="641860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9137DAE-9219-4683-B32B-9735ED9ADE16}"/>
              </a:ext>
            </a:extLst>
          </p:cNvPr>
          <p:cNvSpPr txBox="1">
            <a:spLocks/>
          </p:cNvSpPr>
          <p:nvPr/>
        </p:nvSpPr>
        <p:spPr>
          <a:xfrm>
            <a:off x="0" y="-483625"/>
            <a:ext cx="11603342" cy="928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서울시 자치구별 이용건수 순위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8F63DF5-B0B9-45B2-A935-CB21B5F4A1CD}"/>
              </a:ext>
            </a:extLst>
          </p:cNvPr>
          <p:cNvSpPr txBox="1">
            <a:spLocks/>
          </p:cNvSpPr>
          <p:nvPr/>
        </p:nvSpPr>
        <p:spPr>
          <a:xfrm>
            <a:off x="5627668" y="2903825"/>
            <a:ext cx="6449313" cy="10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공공자전거 이용 건수가 가장 많은 자치구는 </a:t>
            </a:r>
            <a:r>
              <a:rPr lang="en-US" altLang="ko-KR" sz="1800" dirty="0"/>
              <a:t>“</a:t>
            </a:r>
            <a:r>
              <a:rPr lang="ko-KR" altLang="en-US" sz="1800" dirty="0"/>
              <a:t>강서구</a:t>
            </a:r>
            <a:r>
              <a:rPr lang="en-US" altLang="ko-KR" sz="1800" dirty="0"/>
              <a:t>＂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1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0358D-201D-4047-823D-56410C3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" y="492077"/>
            <a:ext cx="9488322" cy="63399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8F5D1B-9166-4CF4-A1C1-297100F66E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3342" cy="492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연령대별 이용건수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00255C-2CFE-40A4-BC5A-2FF0EE1C89DD}"/>
              </a:ext>
            </a:extLst>
          </p:cNvPr>
          <p:cNvSpPr txBox="1">
            <a:spLocks/>
          </p:cNvSpPr>
          <p:nvPr/>
        </p:nvSpPr>
        <p:spPr>
          <a:xfrm>
            <a:off x="6096000" y="3093379"/>
            <a:ext cx="577162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가장 많은 이용률을 보인 연령대는 </a:t>
            </a:r>
            <a:r>
              <a:rPr lang="en-US" altLang="ko-KR" sz="1800" dirty="0"/>
              <a:t>20</a:t>
            </a:r>
            <a:r>
              <a:rPr lang="ko-KR" altLang="en-US" sz="1800" dirty="0"/>
              <a:t>대와 </a:t>
            </a:r>
            <a:r>
              <a:rPr lang="en-US" altLang="ko-KR" sz="1800" dirty="0"/>
              <a:t>30</a:t>
            </a:r>
            <a:r>
              <a:rPr lang="ko-KR" altLang="en-US" sz="1800" dirty="0"/>
              <a:t>대이다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329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C68E2-6312-4E00-A9AA-7D74AFE5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4" y="414068"/>
            <a:ext cx="9562898" cy="653255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228AA49-72B5-4122-9B20-31BF8639E981}"/>
              </a:ext>
            </a:extLst>
          </p:cNvPr>
          <p:cNvSpPr txBox="1">
            <a:spLocks/>
          </p:cNvSpPr>
          <p:nvPr/>
        </p:nvSpPr>
        <p:spPr>
          <a:xfrm>
            <a:off x="-1" y="-483625"/>
            <a:ext cx="12023387" cy="897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이용건수 </a:t>
            </a:r>
            <a:r>
              <a:rPr lang="en-US" altLang="ko-KR" sz="1800" dirty="0"/>
              <a:t>TOP 10</a:t>
            </a:r>
            <a:r>
              <a:rPr lang="ko-KR" altLang="en-US" sz="1800" dirty="0"/>
              <a:t>의 자치구별 </a:t>
            </a:r>
            <a:r>
              <a:rPr lang="en-US" altLang="ko-KR" sz="1800" dirty="0"/>
              <a:t>+ </a:t>
            </a:r>
            <a:r>
              <a:rPr lang="ko-KR" altLang="en-US" sz="1800" dirty="0"/>
              <a:t>시간대별 이용현황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DD1EB2A-23ED-4D35-A426-CFEB418C0D72}"/>
              </a:ext>
            </a:extLst>
          </p:cNvPr>
          <p:cNvSpPr txBox="1">
            <a:spLocks/>
          </p:cNvSpPr>
          <p:nvPr/>
        </p:nvSpPr>
        <p:spPr>
          <a:xfrm>
            <a:off x="89510" y="1864168"/>
            <a:ext cx="355083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가장 많은 이용률을 보인 시간은 </a:t>
            </a:r>
            <a:r>
              <a:rPr lang="en-US" altLang="ko-KR" sz="1800" dirty="0"/>
              <a:t>7~9</a:t>
            </a:r>
            <a:r>
              <a:rPr lang="ko-KR" altLang="en-US" sz="1800" dirty="0"/>
              <a:t>시와 </a:t>
            </a:r>
            <a:r>
              <a:rPr lang="en-US" altLang="ko-KR" sz="1800" dirty="0"/>
              <a:t>17~19</a:t>
            </a:r>
            <a:r>
              <a:rPr lang="ko-KR" altLang="en-US" sz="1800" dirty="0"/>
              <a:t>시이다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시간대별도 마찬가지로 강서구에서 가장 많은 이용건수를 확인할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326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569</Words>
  <Application>Microsoft Macintosh PowerPoint</Application>
  <PresentationFormat>와이드스크린</PresentationFormat>
  <Paragraphs>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서울시 공공자전거 데이터 분석 및 타 지역 공공자전거 도입 시, 수요 예측 모델</vt:lpstr>
      <vt:lpstr>목차</vt:lpstr>
      <vt:lpstr>주제 선정 및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조수빈</cp:lastModifiedBy>
  <cp:revision>40</cp:revision>
  <dcterms:created xsi:type="dcterms:W3CDTF">2021-12-23T15:50:03Z</dcterms:created>
  <dcterms:modified xsi:type="dcterms:W3CDTF">2021-12-24T11:54:19Z</dcterms:modified>
</cp:coreProperties>
</file>