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2" r:id="rId7"/>
    <p:sldId id="265" r:id="rId8"/>
    <p:sldId id="266" r:id="rId9"/>
    <p:sldId id="268" r:id="rId10"/>
    <p:sldId id="269" r:id="rId11"/>
    <p:sldId id="270" r:id="rId12"/>
    <p:sldId id="259" r:id="rId13"/>
    <p:sldId id="267" r:id="rId14"/>
    <p:sldId id="271" r:id="rId15"/>
    <p:sldId id="273" r:id="rId16"/>
    <p:sldId id="263" r:id="rId17"/>
    <p:sldId id="272" r:id="rId18"/>
    <p:sldId id="274" r:id="rId19"/>
    <p:sldId id="283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6"/>
    <p:restoredTop sz="96327"/>
  </p:normalViewPr>
  <p:slideViewPr>
    <p:cSldViewPr snapToGrid="0" snapToObjects="1">
      <p:cViewPr>
        <p:scale>
          <a:sx n="75" d="100"/>
          <a:sy n="75" d="100"/>
        </p:scale>
        <p:origin x="63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A84D-2CFB-334B-9B53-040AA16C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38959-1F4B-6F4B-8621-E4912A323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0738-AFB7-F04B-890C-026DD7F5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C83-2240-0740-B3C0-759BD8A73C43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2761-A8CB-A04D-86D6-9A9C2CC3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2612-BA3F-5F4B-9FB3-20FFF82F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54A3-3341-0E45-B2B1-37892CBFE64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3317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7BCE-8983-3C45-8CF7-79726F52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5D760-7CD1-C143-968A-9E855DC1A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28A6-977C-7947-92AE-9AF0C487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C83-2240-0740-B3C0-759BD8A73C43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FFFEE-3075-8D4B-924D-E9D41020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BC92-E425-A84E-B4FB-90FAC323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54A3-3341-0E45-B2B1-37892CBFE64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5427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95889-BB1A-0041-A833-1901446D7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676B5-456D-D34B-966C-70DC865C5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388B-149B-F74D-A30B-DD2420FB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C83-2240-0740-B3C0-759BD8A73C43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32373-B8ED-CC4F-A2F8-7F20994F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5544-8352-2D4E-9983-7E89FE16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54A3-3341-0E45-B2B1-37892CBFE64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908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4CAC-34D9-0B41-9297-7F7093DC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E7A4-829B-A243-8728-F8B2A304A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A9C45-8559-1748-BAE8-6C954E32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C83-2240-0740-B3C0-759BD8A73C43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8A716-1672-1A47-965F-8DA69E20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A801E-99F2-0444-A6DB-F5D763FF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54A3-3341-0E45-B2B1-37892CBFE64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3212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C48E-D1EF-2246-BAE1-C195B6C3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D855C-ED80-9F48-9E2A-65FE201DD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61D4-2B34-E641-BF9B-B98C1762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C83-2240-0740-B3C0-759BD8A73C43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8FC3-28EF-AD48-83EE-D9E6A8B9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C793-37E9-5348-8C98-D48BD91C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54A3-3341-0E45-B2B1-37892CBFE64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9917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B2BC-5681-6740-8A05-2C8B8723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E6A9-553B-4D4B-B2A2-B42DEC46C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41AC-0925-1646-9882-85A73307D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41AC-FBCC-4A40-A233-F9103509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C83-2240-0740-B3C0-759BD8A73C43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B7EC0-B39D-0647-AD7E-20A4E91A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D4A93-21C5-E041-9BAB-9AE84659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54A3-3341-0E45-B2B1-37892CBFE64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539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FC5D-376D-B34E-905F-A5718397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4C021-A8D6-3A49-BE8E-3D9AFF2A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9FB7D-116A-7645-8E4A-E5E31F1D2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B0556-ABAC-5A4F-B550-04F1F41B3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DBD52-1F84-444C-AC77-6FA245798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75929-D5F4-0642-A4E3-8D920F43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C83-2240-0740-B3C0-759BD8A73C43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EEDFE-5CD2-CF44-B88D-2B5DB78C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0B3E8-D3E9-694C-8F88-69537C38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54A3-3341-0E45-B2B1-37892CBFE64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454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8540-DB6A-564D-9723-297B2786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3AE19-50E7-F649-9A36-BED22045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C83-2240-0740-B3C0-759BD8A73C43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5B5C8-08C6-6A40-B603-7727F40B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661C0-EBF8-2145-9242-0CAFB71B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54A3-3341-0E45-B2B1-37892CBFE64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11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3C4EA-949F-8246-99FF-C61A5B0E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C83-2240-0740-B3C0-759BD8A73C43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790B9-875D-5942-AF14-2C2ECDFE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FDD39-31F7-1742-AD6B-19CC1244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54A3-3341-0E45-B2B1-37892CBFE64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270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57F8-1783-214D-B9FE-6AF4AA04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C8E1-5A65-6C48-9A3E-35B501A2E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F3812-7928-2F44-9476-CB7CF58C0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7121C-EE48-5841-91D9-11D5054A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C83-2240-0740-B3C0-759BD8A73C43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E0586-58CF-C840-9FE5-AF7614C8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0311E-9F3E-C648-A620-E0789540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54A3-3341-0E45-B2B1-37892CBFE64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1469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79FF-6747-B643-9E85-60BC65FE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B14E0-276C-FA4F-BF3E-7F4994404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33F53-3BD3-AE4D-9277-4E656795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A2A51-2753-4940-B741-A4F0D77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C83-2240-0740-B3C0-759BD8A73C43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4D320-E1C1-1B4D-90A2-FD2A2AFD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F02E2-167A-9E4B-8691-195CCA7B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54A3-3341-0E45-B2B1-37892CBFE64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1247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E011E-6D88-1A47-A394-FE30517D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CF1B-FE1C-5D4B-99BC-26738D946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7074C-D6AE-C143-9B82-DAB8C2175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EC83-2240-0740-B3C0-759BD8A73C43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90C8-3832-7C48-9D5B-C5D46D72F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DAF64-2BF8-9D40-95F2-723C2A62A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D54A3-3341-0E45-B2B1-37892CBFE64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54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dataList/OA-15248/F/1/datasetView.do" TargetMode="External"/><Relationship Id="rId2" Type="http://schemas.openxmlformats.org/officeDocument/2006/relationships/hyperlink" Target="http://data.seoul.go.kr/dataList/OA-13252/F/1/datasetView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o.kr/data/15057008/openapi.do" TargetMode="External"/><Relationship Id="rId5" Type="http://schemas.openxmlformats.org/officeDocument/2006/relationships/hyperlink" Target="https://data.seoul.go.kr/dataList/OA-20557/S/1/datasetView.do" TargetMode="External"/><Relationship Id="rId4" Type="http://schemas.openxmlformats.org/officeDocument/2006/relationships/hyperlink" Target="http://data.seoul.go.kr/dataList/OA-15249/F/1/datasetView.d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24B5-BDA9-4C4D-968D-6AFE11F81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518" y="1870216"/>
            <a:ext cx="9144000" cy="2387600"/>
          </a:xfrm>
        </p:spPr>
        <p:txBody>
          <a:bodyPr/>
          <a:lstStyle/>
          <a:p>
            <a:r>
              <a:rPr lang="ko-KR" altLang="en-US" b="1" dirty="0" err="1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따릉이</a:t>
            </a:r>
            <a:r>
              <a:rPr lang="ko-KR" altLang="en-US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 데이터 분석</a:t>
            </a:r>
            <a:br>
              <a:rPr lang="ko-KR" altLang="en-US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</a:br>
            <a:endParaRPr lang="en-KR" b="1" dirty="0"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73B23-032F-0D48-ACDB-AA1BB5BF1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518" y="3674030"/>
            <a:ext cx="9144000" cy="1655762"/>
          </a:xfrm>
        </p:spPr>
        <p:txBody>
          <a:bodyPr/>
          <a:lstStyle/>
          <a:p>
            <a:r>
              <a:rPr lang="ko-KR" altLang="en-US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자치구별 특징에 따른 </a:t>
            </a:r>
            <a:r>
              <a:rPr lang="ko-KR" altLang="en-US" b="1" dirty="0" err="1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대여건수</a:t>
            </a:r>
            <a:r>
              <a:rPr lang="ko-KR" altLang="en-US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 및 대여소 수 예측</a:t>
            </a:r>
          </a:p>
          <a:p>
            <a:endParaRPr lang="en-KR" b="1" dirty="0"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15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402E4-4EFE-8E4A-8331-305610FBD62C}"/>
              </a:ext>
            </a:extLst>
          </p:cNvPr>
          <p:cNvSpPr txBox="1"/>
          <p:nvPr/>
        </p:nvSpPr>
        <p:spPr>
          <a:xfrm>
            <a:off x="738317" y="1456745"/>
            <a:ext cx="60980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0.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연령별 </a:t>
            </a:r>
            <a:r>
              <a:rPr lang="ko-KR" altLang="en-US" dirty="0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대여건수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시각화 </a:t>
            </a:r>
            <a:endParaRPr lang="en-US" altLang="ko-KR" dirty="0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D6BCA8-75EF-7248-9D54-EC944D03C46A}"/>
              </a:ext>
            </a:extLst>
          </p:cNvPr>
          <p:cNvGrpSpPr/>
          <p:nvPr/>
        </p:nvGrpSpPr>
        <p:grpSpPr>
          <a:xfrm>
            <a:off x="3368295" y="2126804"/>
            <a:ext cx="7765143" cy="3081728"/>
            <a:chOff x="279106" y="332509"/>
            <a:chExt cx="11570169" cy="4591817"/>
          </a:xfrm>
        </p:grpSpPr>
        <p:pic>
          <p:nvPicPr>
            <p:cNvPr id="7" name="그림 1">
              <a:extLst>
                <a:ext uri="{FF2B5EF4-FFF2-40B4-BE49-F238E27FC236}">
                  <a16:creationId xmlns:a16="http://schemas.microsoft.com/office/drawing/2014/main" id="{E6BFDF58-B669-1C4B-9868-0A84D273B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1277" y="1346960"/>
              <a:ext cx="2057687" cy="1362265"/>
            </a:xfrm>
            <a:prstGeom prst="rect">
              <a:avLst/>
            </a:prstGeom>
          </p:spPr>
        </p:pic>
        <p:pic>
          <p:nvPicPr>
            <p:cNvPr id="8" name="그림 2">
              <a:extLst>
                <a:ext uri="{FF2B5EF4-FFF2-40B4-BE49-F238E27FC236}">
                  <a16:creationId xmlns:a16="http://schemas.microsoft.com/office/drawing/2014/main" id="{4A1C0995-8256-9345-A066-779148A26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106" y="1346960"/>
              <a:ext cx="3685976" cy="1087051"/>
            </a:xfrm>
            <a:prstGeom prst="rect">
              <a:avLst/>
            </a:prstGeom>
          </p:spPr>
        </p:pic>
        <p:pic>
          <p:nvPicPr>
            <p:cNvPr id="9" name="그림 3">
              <a:extLst>
                <a:ext uri="{FF2B5EF4-FFF2-40B4-BE49-F238E27FC236}">
                  <a16:creationId xmlns:a16="http://schemas.microsoft.com/office/drawing/2014/main" id="{1CD7FB64-74EC-C14E-BEA1-3C9A4FE0C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5159" y="1203133"/>
              <a:ext cx="3674116" cy="3241867"/>
            </a:xfrm>
            <a:prstGeom prst="rect">
              <a:avLst/>
            </a:prstGeom>
          </p:spPr>
        </p:pic>
        <p:pic>
          <p:nvPicPr>
            <p:cNvPr id="10" name="그림 5">
              <a:extLst>
                <a:ext uri="{FF2B5EF4-FFF2-40B4-BE49-F238E27FC236}">
                  <a16:creationId xmlns:a16="http://schemas.microsoft.com/office/drawing/2014/main" id="{91A90666-6FC0-AC4A-BF9C-5C5D8F845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9106" y="3678396"/>
              <a:ext cx="3418043" cy="1087050"/>
            </a:xfrm>
            <a:prstGeom prst="rect">
              <a:avLst/>
            </a:prstGeom>
          </p:spPr>
        </p:pic>
        <p:pic>
          <p:nvPicPr>
            <p:cNvPr id="11" name="그림 7">
              <a:extLst>
                <a:ext uri="{FF2B5EF4-FFF2-40B4-BE49-F238E27FC236}">
                  <a16:creationId xmlns:a16="http://schemas.microsoft.com/office/drawing/2014/main" id="{8D6DF1FC-DB95-6946-85F2-992767EEB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4070" y="3666851"/>
              <a:ext cx="1924319" cy="125747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256700-C295-FE47-85D4-5FDC65592A6C}"/>
                </a:ext>
              </a:extLst>
            </p:cNvPr>
            <p:cNvSpPr txBox="1"/>
            <p:nvPr/>
          </p:nvSpPr>
          <p:spPr>
            <a:xfrm>
              <a:off x="572654" y="332509"/>
              <a:ext cx="948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Bike2 data set</a:t>
              </a:r>
              <a:r>
                <a:rPr lang="ko-KR" altLang="en-US" dirty="0"/>
                <a:t>에서 </a:t>
              </a:r>
              <a:r>
                <a:rPr lang="en-US" altLang="ko-KR" dirty="0"/>
                <a:t>age</a:t>
              </a:r>
              <a:r>
                <a:rPr lang="ko-KR" altLang="en-US" dirty="0"/>
                <a:t>를 </a:t>
              </a:r>
              <a:r>
                <a:rPr lang="en-US" altLang="ko-KR" dirty="0" err="1"/>
                <a:t>ageRank</a:t>
              </a:r>
              <a:r>
                <a:rPr lang="ko-KR" altLang="en-US" dirty="0"/>
                <a:t>라는 새로운 변수로 만들어</a:t>
              </a:r>
              <a:r>
                <a:rPr lang="en-US" altLang="ko-KR" dirty="0"/>
                <a:t>, 3</a:t>
              </a:r>
              <a:r>
                <a:rPr lang="ko-KR" altLang="en-US" dirty="0"/>
                <a:t>개의 </a:t>
              </a:r>
              <a:r>
                <a:rPr lang="en-US" altLang="ko-KR" dirty="0"/>
                <a:t>class</a:t>
              </a:r>
              <a:r>
                <a:rPr lang="ko-KR" altLang="en-US" dirty="0"/>
                <a:t>로 다시 </a:t>
              </a:r>
              <a:r>
                <a:rPr lang="ko-KR" altLang="en-US" dirty="0" err="1"/>
                <a:t>재분류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98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BE3CB1-1A09-4F7B-B512-806B7DA79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4" y="1053229"/>
            <a:ext cx="5258534" cy="1343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3A9AA9-12FF-4575-85A8-1AAA279B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307" y="2747829"/>
            <a:ext cx="8297433" cy="2962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E9EED9-8ED5-4A92-BD4C-34E377770C02}"/>
              </a:ext>
            </a:extLst>
          </p:cNvPr>
          <p:cNvSpPr txBox="1"/>
          <p:nvPr/>
        </p:nvSpPr>
        <p:spPr>
          <a:xfrm>
            <a:off x="572654" y="332509"/>
            <a:ext cx="948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Bike1</a:t>
            </a:r>
            <a:r>
              <a:rPr lang="ko-KR" altLang="en-US" dirty="0"/>
              <a:t>과 </a:t>
            </a:r>
            <a:r>
              <a:rPr lang="en-US" altLang="ko-KR" dirty="0"/>
              <a:t>bike2</a:t>
            </a:r>
            <a:r>
              <a:rPr lang="ko-KR" altLang="en-US" dirty="0"/>
              <a:t>를 </a:t>
            </a:r>
            <a:r>
              <a:rPr lang="en-US" altLang="ko-KR" dirty="0"/>
              <a:t>full outer join</a:t>
            </a:r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data frame</a:t>
            </a:r>
            <a:r>
              <a:rPr lang="ko-KR" altLang="en-US" dirty="0"/>
              <a:t>인 </a:t>
            </a:r>
            <a:r>
              <a:rPr lang="en-US" altLang="ko-KR" dirty="0" err="1"/>
              <a:t>bike_join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- bike1</a:t>
            </a:r>
            <a:r>
              <a:rPr lang="ko-KR" altLang="en-US" dirty="0"/>
              <a:t>의 </a:t>
            </a:r>
            <a:r>
              <a:rPr lang="en-US" altLang="ko-KR" dirty="0"/>
              <a:t>city </a:t>
            </a:r>
            <a:r>
              <a:rPr lang="ko-KR" altLang="en-US" dirty="0"/>
              <a:t>값이 필요해서</a:t>
            </a:r>
            <a:endParaRPr lang="en-US" altLang="ko-K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B1F0DC-0DEE-DA48-B883-5B1C4912D56F}"/>
              </a:ext>
            </a:extLst>
          </p:cNvPr>
          <p:cNvSpPr txBox="1">
            <a:spLocks/>
          </p:cNvSpPr>
          <p:nvPr/>
        </p:nvSpPr>
        <p:spPr>
          <a:xfrm>
            <a:off x="6460697" y="7740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  <a:endParaRPr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FAAF1-FA3B-934D-B632-15C344773280}"/>
              </a:ext>
            </a:extLst>
          </p:cNvPr>
          <p:cNvSpPr txBox="1"/>
          <p:nvPr/>
        </p:nvSpPr>
        <p:spPr>
          <a:xfrm>
            <a:off x="6360814" y="1865649"/>
            <a:ext cx="60980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0.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연령별 </a:t>
            </a:r>
            <a:r>
              <a:rPr lang="ko-KR" altLang="en-US" dirty="0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대여건수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시각화 </a:t>
            </a:r>
            <a:endParaRPr lang="en-US" altLang="ko-KR" dirty="0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18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045215-B84B-43C7-9778-C9B0CA793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94" y="1221876"/>
            <a:ext cx="10340225" cy="22071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145E8A-8573-4AC9-ADE7-65D2A5FDB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736" y="2984047"/>
            <a:ext cx="3240899" cy="33265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C5BA7D-685F-4A51-92B3-8AB25620AEFA}"/>
              </a:ext>
            </a:extLst>
          </p:cNvPr>
          <p:cNvSpPr txBox="1"/>
          <p:nvPr/>
        </p:nvSpPr>
        <p:spPr>
          <a:xfrm>
            <a:off x="572654" y="332509"/>
            <a:ext cx="948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Bike_join</a:t>
            </a:r>
            <a:r>
              <a:rPr lang="ko-KR" altLang="en-US" dirty="0"/>
              <a:t>으로부터 </a:t>
            </a:r>
            <a:r>
              <a:rPr lang="ko-KR" altLang="en-US" dirty="0" err="1"/>
              <a:t>결측치</a:t>
            </a:r>
            <a:r>
              <a:rPr lang="ko-KR" altLang="en-US" dirty="0"/>
              <a:t> 여부 확인 후</a:t>
            </a:r>
            <a:r>
              <a:rPr lang="en-US" altLang="ko-KR" dirty="0"/>
              <a:t>, </a:t>
            </a:r>
            <a:r>
              <a:rPr lang="ko-KR" altLang="en-US" dirty="0"/>
              <a:t>제거하기</a:t>
            </a:r>
            <a:endParaRPr lang="en-US" altLang="ko-KR" dirty="0"/>
          </a:p>
          <a:p>
            <a:r>
              <a:rPr lang="en-US" altLang="ko-KR" dirty="0"/>
              <a:t>City</a:t>
            </a:r>
            <a:r>
              <a:rPr lang="ko-KR" altLang="en-US" dirty="0"/>
              <a:t>를 기준으로 </a:t>
            </a:r>
            <a:r>
              <a:rPr lang="en-US" altLang="ko-KR" dirty="0"/>
              <a:t>rent</a:t>
            </a:r>
            <a:r>
              <a:rPr lang="ko-KR" altLang="en-US" dirty="0"/>
              <a:t>의 총 합 구한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data set </a:t>
            </a:r>
            <a:r>
              <a:rPr lang="ko-KR" altLang="en-US" dirty="0"/>
              <a:t>만들기 </a:t>
            </a:r>
            <a:r>
              <a:rPr lang="en-US" altLang="ko-KR" dirty="0"/>
              <a:t>- region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F10B22-1821-884A-A4C1-9DB0D3EA02CC}"/>
              </a:ext>
            </a:extLst>
          </p:cNvPr>
          <p:cNvSpPr txBox="1">
            <a:spLocks/>
          </p:cNvSpPr>
          <p:nvPr/>
        </p:nvSpPr>
        <p:spPr>
          <a:xfrm>
            <a:off x="838200" y="407549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  <a:endParaRPr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6FC3C-AE1B-074E-B14B-A1A389E9DDE6}"/>
              </a:ext>
            </a:extLst>
          </p:cNvPr>
          <p:cNvSpPr txBox="1"/>
          <p:nvPr/>
        </p:nvSpPr>
        <p:spPr>
          <a:xfrm>
            <a:off x="738317" y="5167116"/>
            <a:ext cx="60980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0.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연령별 </a:t>
            </a:r>
            <a:r>
              <a:rPr lang="ko-KR" altLang="en-US" dirty="0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대여건수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시각화 </a:t>
            </a:r>
            <a:endParaRPr lang="en-US" altLang="ko-KR" dirty="0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72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402E4-4EFE-8E4A-8331-305610FBD62C}"/>
              </a:ext>
            </a:extLst>
          </p:cNvPr>
          <p:cNvSpPr txBox="1"/>
          <p:nvPr/>
        </p:nvSpPr>
        <p:spPr>
          <a:xfrm>
            <a:off x="838200" y="1456745"/>
            <a:ext cx="60980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1.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구별 </a:t>
            </a:r>
            <a:r>
              <a:rPr lang="ko-KR" altLang="en-US" dirty="0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이용건수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시각화 </a:t>
            </a:r>
            <a:endParaRPr lang="en-US" altLang="ko-KR" dirty="0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FE8FD208-9690-7844-B50D-7B466A7BE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264" y="2435935"/>
            <a:ext cx="6074031" cy="2768818"/>
          </a:xfrm>
          <a:prstGeom prst="rect">
            <a:avLst/>
          </a:prstGeom>
        </p:spPr>
      </p:pic>
      <p:pic>
        <p:nvPicPr>
          <p:cNvPr id="5" name="그림 2">
            <a:extLst>
              <a:ext uri="{FF2B5EF4-FFF2-40B4-BE49-F238E27FC236}">
                <a16:creationId xmlns:a16="http://schemas.microsoft.com/office/drawing/2014/main" id="{EF3EF613-FC6E-9D4D-AFD7-91E9466EB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64" y="1907775"/>
            <a:ext cx="4457332" cy="34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4AE35F-5302-E342-B2A8-31C0E3974FAA}"/>
              </a:ext>
            </a:extLst>
          </p:cNvPr>
          <p:cNvSpPr txBox="1"/>
          <p:nvPr/>
        </p:nvSpPr>
        <p:spPr>
          <a:xfrm>
            <a:off x="3637131" y="1456745"/>
            <a:ext cx="6838740" cy="26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City</a:t>
            </a:r>
            <a:r>
              <a:rPr lang="ko-KR" altLang="en-US" dirty="0"/>
              <a:t>를 기준으로 </a:t>
            </a:r>
            <a:r>
              <a:rPr lang="en-US" altLang="ko-KR" dirty="0"/>
              <a:t>rent</a:t>
            </a:r>
            <a:r>
              <a:rPr lang="ko-KR" altLang="en-US" dirty="0"/>
              <a:t>의 총합 시각화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165D8-416F-5C4B-B229-E17E7B155E06}"/>
              </a:ext>
            </a:extLst>
          </p:cNvPr>
          <p:cNvSpPr txBox="1"/>
          <p:nvPr/>
        </p:nvSpPr>
        <p:spPr>
          <a:xfrm>
            <a:off x="3697612" y="5345632"/>
            <a:ext cx="6941557" cy="4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강서구가 압도적으로 대여 건수가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다음으로</a:t>
            </a:r>
            <a:r>
              <a:rPr lang="en-US" altLang="ko-KR" dirty="0"/>
              <a:t> </a:t>
            </a:r>
            <a:r>
              <a:rPr lang="ko-KR" altLang="en-US" dirty="0"/>
              <a:t>송파구</a:t>
            </a:r>
            <a:r>
              <a:rPr lang="en-US" altLang="ko-KR" dirty="0"/>
              <a:t>, </a:t>
            </a:r>
            <a:r>
              <a:rPr lang="ko-KR" altLang="en-US" dirty="0"/>
              <a:t>양천구</a:t>
            </a:r>
            <a:r>
              <a:rPr lang="en-US" altLang="ko-KR" dirty="0"/>
              <a:t>, </a:t>
            </a:r>
            <a:r>
              <a:rPr lang="ko-KR" altLang="en-US" dirty="0"/>
              <a:t>영등포구</a:t>
            </a:r>
            <a:r>
              <a:rPr lang="en-US" altLang="ko-KR" dirty="0"/>
              <a:t>, </a:t>
            </a:r>
            <a:r>
              <a:rPr lang="ko-KR" altLang="en-US" dirty="0"/>
              <a:t>노원구가 많으며</a:t>
            </a:r>
            <a:r>
              <a:rPr lang="en-US" altLang="ko-KR" dirty="0"/>
              <a:t>, </a:t>
            </a:r>
            <a:r>
              <a:rPr lang="ko-KR" altLang="en-US" dirty="0"/>
              <a:t>강북구가 가장 대여 건수가 적다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78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402E4-4EFE-8E4A-8331-305610FBD62C}"/>
              </a:ext>
            </a:extLst>
          </p:cNvPr>
          <p:cNvSpPr txBox="1"/>
          <p:nvPr/>
        </p:nvSpPr>
        <p:spPr>
          <a:xfrm>
            <a:off x="838200" y="1456745"/>
            <a:ext cx="60980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2.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구별 대여 연령대 시각화</a:t>
            </a:r>
            <a:endParaRPr lang="en-US" altLang="ko-KR" dirty="0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E3D8A5-EAD1-EE41-8974-7C28C1D72A06}"/>
              </a:ext>
            </a:extLst>
          </p:cNvPr>
          <p:cNvGrpSpPr/>
          <p:nvPr/>
        </p:nvGrpSpPr>
        <p:grpSpPr>
          <a:xfrm>
            <a:off x="3887229" y="1456745"/>
            <a:ext cx="7953508" cy="4517091"/>
            <a:chOff x="572654" y="332509"/>
            <a:chExt cx="11020832" cy="6259138"/>
          </a:xfrm>
        </p:grpSpPr>
        <p:pic>
          <p:nvPicPr>
            <p:cNvPr id="9" name="그림 2">
              <a:extLst>
                <a:ext uri="{FF2B5EF4-FFF2-40B4-BE49-F238E27FC236}">
                  <a16:creationId xmlns:a16="http://schemas.microsoft.com/office/drawing/2014/main" id="{0B962C0C-15D5-CB49-A066-A19A1DD6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964" y="912684"/>
              <a:ext cx="5963482" cy="514422"/>
            </a:xfrm>
            <a:prstGeom prst="rect">
              <a:avLst/>
            </a:prstGeom>
          </p:spPr>
        </p:pic>
        <p:pic>
          <p:nvPicPr>
            <p:cNvPr id="10" name="그림 4">
              <a:extLst>
                <a:ext uri="{FF2B5EF4-FFF2-40B4-BE49-F238E27FC236}">
                  <a16:creationId xmlns:a16="http://schemas.microsoft.com/office/drawing/2014/main" id="{2697944D-EA14-D847-9C06-CDE597AF1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545" y="1427106"/>
              <a:ext cx="10936941" cy="441475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E02276-9088-C74C-B719-1A1954E080FA}"/>
                </a:ext>
              </a:extLst>
            </p:cNvPr>
            <p:cNvSpPr txBox="1"/>
            <p:nvPr/>
          </p:nvSpPr>
          <p:spPr>
            <a:xfrm>
              <a:off x="572654" y="332509"/>
              <a:ext cx="948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City</a:t>
              </a:r>
              <a:r>
                <a:rPr lang="ko-KR" altLang="en-US" dirty="0"/>
                <a:t>를 </a:t>
              </a:r>
              <a:r>
                <a:rPr lang="en-US" altLang="ko-KR" dirty="0"/>
                <a:t>age</a:t>
              </a:r>
              <a:r>
                <a:rPr lang="ko-KR" altLang="en-US" dirty="0"/>
                <a:t> 분포 시각화</a:t>
              </a:r>
              <a:endParaRPr lang="en-US" altLang="ko-K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546395-5E89-5640-9957-920BE8CBD66C}"/>
                </a:ext>
              </a:extLst>
            </p:cNvPr>
            <p:cNvSpPr txBox="1"/>
            <p:nvPr/>
          </p:nvSpPr>
          <p:spPr>
            <a:xfrm>
              <a:off x="656545" y="5945316"/>
              <a:ext cx="9628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대여건수가 가장 많은 강서구는 </a:t>
              </a:r>
              <a:r>
                <a:rPr lang="en-US" altLang="ko-KR" dirty="0"/>
                <a:t>20</a:t>
              </a:r>
              <a:r>
                <a:rPr lang="ko-KR" altLang="en-US" dirty="0"/>
                <a:t>대와 </a:t>
              </a:r>
              <a:r>
                <a:rPr lang="en-US" altLang="ko-KR" dirty="0"/>
                <a:t>30</a:t>
              </a:r>
              <a:r>
                <a:rPr lang="ko-KR" altLang="en-US" dirty="0"/>
                <a:t>대가 가장 많이 대여했다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그래프를 보면 알 수 있듯이</a:t>
              </a:r>
              <a:r>
                <a:rPr lang="en-US" altLang="ko-KR" dirty="0"/>
                <a:t>, </a:t>
              </a:r>
              <a:r>
                <a:rPr lang="ko-KR" altLang="en-US" dirty="0"/>
                <a:t>대부분의 구에서 </a:t>
              </a:r>
              <a:r>
                <a:rPr lang="en-US" altLang="ko-KR" dirty="0"/>
                <a:t>20</a:t>
              </a:r>
              <a:r>
                <a:rPr lang="ko-KR" altLang="en-US" dirty="0"/>
                <a:t>대가 공공자전거를 많이 이용한다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649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6AD852-7189-4ADE-8F1E-62D7349F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8" y="990260"/>
            <a:ext cx="9988654" cy="14525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022929-7D55-4EDB-8824-B85647925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840" y="2731212"/>
            <a:ext cx="3312005" cy="3006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47A181-F4B1-4CF3-8CF8-A3BB1F325C42}"/>
              </a:ext>
            </a:extLst>
          </p:cNvPr>
          <p:cNvSpPr txBox="1"/>
          <p:nvPr/>
        </p:nvSpPr>
        <p:spPr>
          <a:xfrm>
            <a:off x="572654" y="332509"/>
            <a:ext cx="948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City</a:t>
            </a:r>
            <a:r>
              <a:rPr lang="ko-KR" altLang="en-US" dirty="0"/>
              <a:t>와 </a:t>
            </a:r>
            <a:r>
              <a:rPr lang="en-US" altLang="ko-KR" dirty="0"/>
              <a:t>age</a:t>
            </a:r>
            <a:r>
              <a:rPr lang="ko-KR" altLang="en-US" dirty="0"/>
              <a:t>를 기준으로 </a:t>
            </a:r>
            <a:r>
              <a:rPr lang="en-US" altLang="ko-KR" dirty="0"/>
              <a:t>rent </a:t>
            </a:r>
            <a:r>
              <a:rPr lang="ko-KR" altLang="en-US" dirty="0"/>
              <a:t>총합을 새로운 </a:t>
            </a:r>
            <a:r>
              <a:rPr lang="en-US" altLang="ko-KR" dirty="0"/>
              <a:t>data set </a:t>
            </a:r>
            <a:r>
              <a:rPr lang="ko-KR" altLang="en-US" dirty="0"/>
              <a:t>만들기 </a:t>
            </a:r>
            <a:r>
              <a:rPr lang="en-US" altLang="ko-KR" dirty="0"/>
              <a:t>– </a:t>
            </a:r>
            <a:r>
              <a:rPr lang="en-US" altLang="ko-KR" dirty="0" err="1"/>
              <a:t>region_rent</a:t>
            </a:r>
            <a:endParaRPr lang="en-US" altLang="ko-K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822589-E39B-9346-ADE5-CA72A65C3B82}"/>
              </a:ext>
            </a:extLst>
          </p:cNvPr>
          <p:cNvSpPr txBox="1">
            <a:spLocks/>
          </p:cNvSpPr>
          <p:nvPr/>
        </p:nvSpPr>
        <p:spPr>
          <a:xfrm>
            <a:off x="687898" y="293533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  <a:endParaRPr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1333B-75B4-4340-A1E2-E72F9C1A7AAE}"/>
              </a:ext>
            </a:extLst>
          </p:cNvPr>
          <p:cNvSpPr txBox="1"/>
          <p:nvPr/>
        </p:nvSpPr>
        <p:spPr>
          <a:xfrm>
            <a:off x="687898" y="4026950"/>
            <a:ext cx="60980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2.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구별 대여 연령대 시각화</a:t>
            </a:r>
            <a:endParaRPr lang="en-US" altLang="ko-KR" dirty="0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60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30A78E-E7E7-41EC-B839-22383C3F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4" y="838180"/>
            <a:ext cx="7821116" cy="3715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67594B-807E-4168-84A0-CF5C4AD77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9707"/>
            <a:ext cx="12192000" cy="4709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B4F81-9BC7-42ED-9EB8-86260DE5624A}"/>
              </a:ext>
            </a:extLst>
          </p:cNvPr>
          <p:cNvSpPr txBox="1"/>
          <p:nvPr/>
        </p:nvSpPr>
        <p:spPr>
          <a:xfrm>
            <a:off x="572654" y="332509"/>
            <a:ext cx="948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City</a:t>
            </a:r>
            <a:r>
              <a:rPr lang="ko-KR" altLang="en-US" dirty="0"/>
              <a:t>와 </a:t>
            </a:r>
            <a:r>
              <a:rPr lang="en-US" altLang="ko-KR" dirty="0"/>
              <a:t>age</a:t>
            </a:r>
            <a:r>
              <a:rPr lang="ko-KR" altLang="en-US" dirty="0"/>
              <a:t>를 기준으로 </a:t>
            </a:r>
            <a:r>
              <a:rPr lang="en-US" altLang="ko-KR" dirty="0"/>
              <a:t>rent </a:t>
            </a:r>
            <a:r>
              <a:rPr lang="ko-KR" altLang="en-US" dirty="0"/>
              <a:t>총합 분포 시각화</a:t>
            </a:r>
            <a:endParaRPr lang="en-US" altLang="ko-K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E8973B-1C73-DE4A-97F4-69F34EE6EA35}"/>
              </a:ext>
            </a:extLst>
          </p:cNvPr>
          <p:cNvSpPr txBox="1">
            <a:spLocks/>
          </p:cNvSpPr>
          <p:nvPr/>
        </p:nvSpPr>
        <p:spPr>
          <a:xfrm>
            <a:off x="3606113" y="15812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  <a:endParaRPr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119DA-6B71-E04C-9EF7-A18C3B690667}"/>
              </a:ext>
            </a:extLst>
          </p:cNvPr>
          <p:cNvSpPr txBox="1"/>
          <p:nvPr/>
        </p:nvSpPr>
        <p:spPr>
          <a:xfrm>
            <a:off x="3606113" y="2672854"/>
            <a:ext cx="60980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2.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구별 대여 연령대 시각화</a:t>
            </a:r>
            <a:endParaRPr lang="en-US" altLang="ko-KR" dirty="0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64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402E4-4EFE-8E4A-8331-305610FBD62C}"/>
              </a:ext>
            </a:extLst>
          </p:cNvPr>
          <p:cNvSpPr txBox="1"/>
          <p:nvPr/>
        </p:nvSpPr>
        <p:spPr>
          <a:xfrm>
            <a:off x="838200" y="1456745"/>
            <a:ext cx="60980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3.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구별 대여소 설치 수 분포 및 많은 순서 시각화</a:t>
            </a:r>
            <a:endParaRPr lang="en-US" altLang="ko-KR" dirty="0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9AFBED-7F0E-AA41-8658-F184D29B966F}"/>
              </a:ext>
            </a:extLst>
          </p:cNvPr>
          <p:cNvGrpSpPr/>
          <p:nvPr/>
        </p:nvGrpSpPr>
        <p:grpSpPr>
          <a:xfrm>
            <a:off x="2705541" y="2058335"/>
            <a:ext cx="7340503" cy="4671229"/>
            <a:chOff x="938524" y="304704"/>
            <a:chExt cx="10059804" cy="6401693"/>
          </a:xfrm>
        </p:grpSpPr>
        <p:pic>
          <p:nvPicPr>
            <p:cNvPr id="13" name="그림 2">
              <a:extLst>
                <a:ext uri="{FF2B5EF4-FFF2-40B4-BE49-F238E27FC236}">
                  <a16:creationId xmlns:a16="http://schemas.microsoft.com/office/drawing/2014/main" id="{AC6047DB-A012-9041-8497-A606B188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524" y="1676495"/>
              <a:ext cx="10059804" cy="5029902"/>
            </a:xfrm>
            <a:prstGeom prst="rect">
              <a:avLst/>
            </a:prstGeom>
          </p:spPr>
        </p:pic>
        <p:pic>
          <p:nvPicPr>
            <p:cNvPr id="14" name="그림 4">
              <a:extLst>
                <a:ext uri="{FF2B5EF4-FFF2-40B4-BE49-F238E27FC236}">
                  <a16:creationId xmlns:a16="http://schemas.microsoft.com/office/drawing/2014/main" id="{84782360-BDE7-AA4E-AE12-2AEAD04C3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524" y="304704"/>
              <a:ext cx="8049748" cy="1371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913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402E4-4EFE-8E4A-8331-305610FBD62C}"/>
              </a:ext>
            </a:extLst>
          </p:cNvPr>
          <p:cNvSpPr txBox="1"/>
          <p:nvPr/>
        </p:nvSpPr>
        <p:spPr>
          <a:xfrm>
            <a:off x="838200" y="1456745"/>
            <a:ext cx="60980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4.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구별 시간대별 이용률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772456-6E90-4F1B-AB91-240E4546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1543975"/>
            <a:ext cx="9194800" cy="494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3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402E4-4EFE-8E4A-8331-305610FBD62C}"/>
              </a:ext>
            </a:extLst>
          </p:cNvPr>
          <p:cNvSpPr txBox="1"/>
          <p:nvPr/>
        </p:nvSpPr>
        <p:spPr>
          <a:xfrm>
            <a:off x="838200" y="1456745"/>
            <a:ext cx="60980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4.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대여소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별 시간대별 이용률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678A53-087E-4FB0-B315-7494C53E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924630"/>
            <a:ext cx="103155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8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목차</a:t>
            </a:r>
            <a:endParaRPr lang="en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FD8D-3C2E-1E4B-8E1C-31B13E574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준비 및 데이터 전처리</a:t>
            </a:r>
          </a:p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</a:p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분석결과</a:t>
            </a:r>
          </a:p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모델 </a:t>
            </a:r>
          </a:p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모델 평가 및 분석</a:t>
            </a:r>
          </a:p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결론</a:t>
            </a:r>
          </a:p>
          <a:p>
            <a:endParaRPr lang="en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69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  <a:endParaRPr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402E4-4EFE-8E4A-8331-305610FBD62C}"/>
              </a:ext>
            </a:extLst>
          </p:cNvPr>
          <p:cNvSpPr txBox="1"/>
          <p:nvPr/>
        </p:nvSpPr>
        <p:spPr>
          <a:xfrm>
            <a:off x="838200" y="1456745"/>
            <a:ext cx="60980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5. </a:t>
            </a:r>
            <a:r>
              <a:rPr lang="ko-KR" altLang="en-US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구별 지하철역 수</a:t>
            </a:r>
            <a:endParaRPr lang="ko-KR" altLang="en-US" dirty="0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A25EB-F90B-D447-ADB4-11EA522A8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13" y="2262190"/>
            <a:ext cx="8455888" cy="40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27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  <a:endParaRPr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402E4-4EFE-8E4A-8331-305610FBD62C}"/>
              </a:ext>
            </a:extLst>
          </p:cNvPr>
          <p:cNvSpPr txBox="1"/>
          <p:nvPr/>
        </p:nvSpPr>
        <p:spPr>
          <a:xfrm>
            <a:off x="838200" y="1456745"/>
            <a:ext cx="60980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5. </a:t>
            </a:r>
            <a:r>
              <a:rPr lang="ko-KR" altLang="en-US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구별 지하철역 수</a:t>
            </a:r>
            <a:endParaRPr lang="ko-KR" altLang="en-US" dirty="0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6D0EA-C813-B241-9A07-9E541076F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220" y="778474"/>
            <a:ext cx="5978514" cy="5498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EC8BAA-F1B8-244A-B42C-3D8AA814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29" y="2602900"/>
            <a:ext cx="4950183" cy="5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5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402E4-4EFE-8E4A-8331-305610FBD62C}"/>
              </a:ext>
            </a:extLst>
          </p:cNvPr>
          <p:cNvSpPr txBox="1"/>
          <p:nvPr/>
        </p:nvSpPr>
        <p:spPr>
          <a:xfrm>
            <a:off x="838200" y="1456745"/>
            <a:ext cx="60980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6.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구별 초중고 수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4F728-E49E-DA42-912F-A78D7EED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54" y="1924630"/>
            <a:ext cx="10416746" cy="43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44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402E4-4EFE-8E4A-8331-305610FBD62C}"/>
              </a:ext>
            </a:extLst>
          </p:cNvPr>
          <p:cNvSpPr txBox="1"/>
          <p:nvPr/>
        </p:nvSpPr>
        <p:spPr>
          <a:xfrm>
            <a:off x="838200" y="1456745"/>
            <a:ext cx="60980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7.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구별 대학교 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A60A2-B623-FC4D-8A5B-C6C456CE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3286"/>
            <a:ext cx="10268465" cy="42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09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3B028E-3143-4DDB-AADA-E69EF034E8D8}"/>
              </a:ext>
            </a:extLst>
          </p:cNvPr>
          <p:cNvSpPr txBox="1"/>
          <p:nvPr/>
        </p:nvSpPr>
        <p:spPr>
          <a:xfrm>
            <a:off x="838200" y="1988191"/>
            <a:ext cx="10847664" cy="287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500" dirty="0">
                <a:latin typeface="+mj-lt"/>
                <a:ea typeface="+mj-ea"/>
                <a:cs typeface="+mj-cs"/>
              </a:rPr>
              <a:t>1. </a:t>
            </a:r>
            <a:r>
              <a:rPr lang="ko-KR" altLang="en-US" sz="2500" dirty="0">
                <a:latin typeface="+mj-lt"/>
                <a:ea typeface="+mj-ea"/>
                <a:cs typeface="+mj-cs"/>
              </a:rPr>
              <a:t>서울시 공공자전거를 가장 많이 사용하는 연령대는 </a:t>
            </a:r>
            <a:r>
              <a:rPr lang="en-US" altLang="ko-KR" sz="2500" dirty="0">
                <a:latin typeface="+mj-lt"/>
                <a:ea typeface="+mj-ea"/>
                <a:cs typeface="+mj-cs"/>
              </a:rPr>
              <a:t>20-30</a:t>
            </a:r>
            <a:r>
              <a:rPr lang="ko-KR" altLang="en-US" sz="2500" dirty="0">
                <a:latin typeface="+mj-lt"/>
                <a:ea typeface="+mj-ea"/>
                <a:cs typeface="+mj-cs"/>
              </a:rPr>
              <a:t>대이다</a:t>
            </a:r>
            <a:r>
              <a:rPr lang="en-US" altLang="ko-KR" sz="2500" dirty="0">
                <a:latin typeface="+mj-lt"/>
                <a:ea typeface="+mj-ea"/>
                <a:cs typeface="+mj-cs"/>
              </a:rPr>
              <a:t>.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500" dirty="0">
                <a:latin typeface="+mj-lt"/>
                <a:ea typeface="+mj-ea"/>
                <a:cs typeface="+mj-cs"/>
              </a:rPr>
              <a:t>2. </a:t>
            </a:r>
            <a:r>
              <a:rPr lang="ko-KR" altLang="en-US" sz="2500" dirty="0">
                <a:latin typeface="+mj-lt"/>
                <a:ea typeface="+mj-ea"/>
                <a:cs typeface="+mj-cs"/>
              </a:rPr>
              <a:t>서울시 공공자전거 대여소가 가장 많은 구는 송파구</a:t>
            </a:r>
            <a:r>
              <a:rPr lang="en-US" altLang="ko-KR" sz="25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2500" dirty="0">
                <a:latin typeface="+mj-lt"/>
                <a:ea typeface="+mj-ea"/>
                <a:cs typeface="+mj-cs"/>
              </a:rPr>
              <a:t>강서구</a:t>
            </a:r>
            <a:r>
              <a:rPr lang="en-US" altLang="ko-KR" sz="25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2500" dirty="0">
                <a:latin typeface="+mj-lt"/>
                <a:ea typeface="+mj-ea"/>
                <a:cs typeface="+mj-cs"/>
              </a:rPr>
              <a:t>강남구</a:t>
            </a:r>
            <a:r>
              <a:rPr lang="en-US" altLang="ko-KR" sz="25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2500" dirty="0">
                <a:latin typeface="+mj-lt"/>
                <a:ea typeface="+mj-ea"/>
                <a:cs typeface="+mj-cs"/>
              </a:rPr>
              <a:t>서초구</a:t>
            </a:r>
            <a:r>
              <a:rPr lang="en-US" altLang="ko-KR" sz="25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2500" dirty="0">
                <a:latin typeface="+mj-lt"/>
                <a:ea typeface="+mj-ea"/>
                <a:cs typeface="+mj-cs"/>
              </a:rPr>
              <a:t>영등포구</a:t>
            </a:r>
            <a:r>
              <a:rPr lang="en-US" altLang="ko-KR" sz="25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2500" dirty="0">
                <a:latin typeface="+mj-lt"/>
                <a:ea typeface="+mj-ea"/>
                <a:cs typeface="+mj-cs"/>
              </a:rPr>
              <a:t>노원구 순이다</a:t>
            </a:r>
            <a:r>
              <a:rPr lang="en-US" altLang="ko-KR" sz="2500" dirty="0">
                <a:latin typeface="+mj-lt"/>
                <a:ea typeface="+mj-ea"/>
                <a:cs typeface="+mj-cs"/>
              </a:rPr>
              <a:t>.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500" dirty="0">
                <a:latin typeface="+mj-lt"/>
                <a:ea typeface="+mj-ea"/>
                <a:cs typeface="+mj-cs"/>
              </a:rPr>
              <a:t>3. </a:t>
            </a:r>
            <a:r>
              <a:rPr lang="ko-KR" altLang="en-US" sz="2500" dirty="0">
                <a:latin typeface="+mj-lt"/>
                <a:ea typeface="+mj-ea"/>
                <a:cs typeface="+mj-cs"/>
              </a:rPr>
              <a:t>서울시 공공자전거를 가장 많이 대여하는 곳은 강서구</a:t>
            </a:r>
            <a:r>
              <a:rPr lang="en-US" altLang="ko-KR" sz="25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2500" dirty="0">
                <a:latin typeface="+mj-lt"/>
                <a:ea typeface="+mj-ea"/>
                <a:cs typeface="+mj-cs"/>
              </a:rPr>
              <a:t>송파구</a:t>
            </a:r>
            <a:r>
              <a:rPr lang="en-US" altLang="ko-KR" sz="2500" dirty="0">
                <a:latin typeface="+mj-lt"/>
                <a:ea typeface="+mj-ea"/>
                <a:cs typeface="+mj-cs"/>
              </a:rPr>
              <a:t>,</a:t>
            </a:r>
            <a:r>
              <a:rPr lang="ko-KR" altLang="en-US" sz="2500" dirty="0">
                <a:latin typeface="+mj-lt"/>
                <a:ea typeface="+mj-ea"/>
                <a:cs typeface="+mj-cs"/>
              </a:rPr>
              <a:t>양천구</a:t>
            </a:r>
            <a:r>
              <a:rPr lang="en-US" altLang="ko-KR" sz="25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2500" dirty="0">
                <a:latin typeface="+mj-lt"/>
                <a:ea typeface="+mj-ea"/>
                <a:cs typeface="+mj-cs"/>
              </a:rPr>
              <a:t>영등포구</a:t>
            </a:r>
            <a:r>
              <a:rPr lang="en-US" altLang="ko-KR" sz="25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2500" dirty="0">
                <a:latin typeface="+mj-lt"/>
                <a:ea typeface="+mj-ea"/>
                <a:cs typeface="+mj-cs"/>
              </a:rPr>
              <a:t>노원구 순이다</a:t>
            </a:r>
            <a:r>
              <a:rPr lang="en-US" altLang="ko-KR" sz="2500" dirty="0">
                <a:latin typeface="+mj-lt"/>
                <a:ea typeface="+mj-ea"/>
                <a:cs typeface="+mj-cs"/>
              </a:rPr>
              <a:t>. </a:t>
            </a:r>
            <a:endParaRPr lang="ko-KR" altLang="en-US" sz="25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EAF98B-0550-3A43-80CC-E8A4455917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분석결과</a:t>
            </a:r>
          </a:p>
        </p:txBody>
      </p:sp>
    </p:spTree>
    <p:extLst>
      <p:ext uri="{BB962C8B-B14F-4D97-AF65-F5344CB8AC3E}">
        <p14:creationId xmlns:p14="http://schemas.microsoft.com/office/powerpoint/2010/main" val="3618885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5EA91C-D042-4F1C-AF29-BE86053980F3}"/>
              </a:ext>
            </a:extLst>
          </p:cNvPr>
          <p:cNvSpPr txBox="1">
            <a:spLocks/>
          </p:cNvSpPr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ko-KR" altLang="en-US" sz="5200" dirty="0"/>
              <a:t>다중선형회귀모델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F141E2-3705-4CEF-9A46-CBB3B7A6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730" y="2997859"/>
            <a:ext cx="5828261" cy="28849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A658A4-43E4-4634-868A-BA11B6D19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4" y="3429000"/>
            <a:ext cx="5828261" cy="23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8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7BB9FF-332F-41AB-98C4-1EBF341BD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2" y="3019281"/>
            <a:ext cx="8840434" cy="20576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7C0B7D-BBA2-45ED-A334-FE6524CC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144" y="3766790"/>
            <a:ext cx="5360856" cy="30912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C11572-2F76-49CE-8CAC-39EC3920F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22" y="1143000"/>
            <a:ext cx="8926171" cy="17909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0354CDA-95B9-44DA-8D90-E1439C3172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Validation set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으로 성능평가</a:t>
            </a:r>
          </a:p>
        </p:txBody>
      </p:sp>
    </p:spTree>
    <p:extLst>
      <p:ext uri="{BB962C8B-B14F-4D97-AF65-F5344CB8AC3E}">
        <p14:creationId xmlns:p14="http://schemas.microsoft.com/office/powerpoint/2010/main" val="4006965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7BBA-1F53-4B25-921B-FE713617F7E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새로운 데이터에 테스트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27ED9-4187-4839-BA7B-B99699290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92" y="2166134"/>
            <a:ext cx="6277851" cy="8573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2F4C0A-4287-4138-83DC-BF70756E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977" y="3981527"/>
            <a:ext cx="6420746" cy="1105054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6F090E5F-F06B-4D1B-BA0F-F69C55D11183}"/>
              </a:ext>
            </a:extLst>
          </p:cNvPr>
          <p:cNvSpPr/>
          <p:nvPr/>
        </p:nvSpPr>
        <p:spPr>
          <a:xfrm>
            <a:off x="4417142" y="4481782"/>
            <a:ext cx="1343473" cy="657071"/>
          </a:xfrm>
          <a:prstGeom prst="frame">
            <a:avLst>
              <a:gd name="adj1" fmla="val 6116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준비 및 데이터 전처리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E56BB7-C787-2541-8AFF-8C200368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/>
            <a:r>
              <a:rPr lang="ko-KR" altLang="en-US" sz="18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따릉이</a:t>
            </a:r>
            <a:r>
              <a:rPr lang="ko-KR" altLang="en-US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 데이터 </a:t>
            </a:r>
            <a:r>
              <a:rPr lang="en-US" altLang="ko-KR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-</a:t>
            </a:r>
            <a:r>
              <a:rPr lang="ko-KR" altLang="en-US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서울시 공공자전거 데이터 </a:t>
            </a:r>
            <a:r>
              <a:rPr lang="en-US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( 2021</a:t>
            </a:r>
            <a:r>
              <a:rPr lang="ko-KR" altLang="en-US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년 상반기 </a:t>
            </a:r>
            <a:r>
              <a:rPr lang="en-US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endParaRPr lang="en-KR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 latinLnBrk="1"/>
            <a:r>
              <a:rPr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공공자전거 대여소 정보</a:t>
            </a:r>
            <a:endParaRPr lang="en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 latinLnBrk="1"/>
            <a:r>
              <a:rPr lang="en-US" sz="1400" u="sng" dirty="0">
                <a:latin typeface="NanumSquare" panose="020B0600000101010101" pitchFamily="34" charset="-127"/>
                <a:ea typeface="NanumSquare" panose="020B0600000101010101" pitchFamily="34" charset="-127"/>
                <a:hlinkClick r:id="rId2"/>
              </a:rPr>
              <a:t>http://data.seoul.go.kr/dataList/OA-13252/F/1/datasetView.do</a:t>
            </a:r>
            <a:r>
              <a:rPr 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lang="en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 latinLnBrk="1"/>
            <a:r>
              <a:rPr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공공자전거 이용정보</a:t>
            </a:r>
            <a:r>
              <a:rPr 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월별</a:t>
            </a:r>
            <a:r>
              <a:rPr 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endParaRPr lang="en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 latinLnBrk="1"/>
            <a:r>
              <a:rPr lang="en-US" sz="1400" u="sng" dirty="0">
                <a:latin typeface="NanumSquare" panose="020B0600000101010101" pitchFamily="34" charset="-127"/>
                <a:ea typeface="NanumSquare" panose="020B0600000101010101" pitchFamily="34" charset="-127"/>
                <a:hlinkClick r:id="rId3"/>
              </a:rPr>
              <a:t>http://data.seoul.go.kr/dataList/OA-15248/F/1/datasetView.do</a:t>
            </a:r>
            <a:r>
              <a:rPr 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lang="en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 latinLnBrk="1"/>
            <a:r>
              <a:rPr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공공자전거 </a:t>
            </a:r>
            <a:r>
              <a:rPr lang="ko-KR" altLang="en-US" sz="14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대여소별</a:t>
            </a:r>
            <a:r>
              <a:rPr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 sz="14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대여정보</a:t>
            </a:r>
            <a:r>
              <a:rPr 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월별</a:t>
            </a:r>
            <a:r>
              <a:rPr 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endParaRPr lang="en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 latinLnBrk="1"/>
            <a:r>
              <a:rPr lang="en-US" sz="1400" u="sng" dirty="0">
                <a:latin typeface="NanumSquare" panose="020B0600000101010101" pitchFamily="34" charset="-127"/>
                <a:ea typeface="NanumSquare" panose="020B0600000101010101" pitchFamily="34" charset="-127"/>
                <a:hlinkClick r:id="rId4"/>
              </a:rPr>
              <a:t>http://data.seoul.go.kr/dataList/OA-15249/F/1/datasetView.do</a:t>
            </a:r>
            <a:r>
              <a:rPr 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lang="en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atinLnBrk="1"/>
            <a:r>
              <a:rPr lang="ko-KR" altLang="en-US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학교 데이터 </a:t>
            </a:r>
            <a:r>
              <a:rPr lang="en-US" altLang="ko-KR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–</a:t>
            </a:r>
            <a:r>
              <a:rPr lang="ko-KR" altLang="en-US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서울시 </a:t>
            </a:r>
            <a:r>
              <a:rPr lang="ko-KR" altLang="en-US" sz="18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열린데이터</a:t>
            </a:r>
            <a:r>
              <a:rPr lang="ko-KR" altLang="en-US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 광장</a:t>
            </a:r>
            <a:endParaRPr lang="en-US" altLang="ko-KR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 latinLnBrk="1"/>
            <a:r>
              <a:rPr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서울특별시 고등학교 기본정보</a:t>
            </a:r>
            <a:endParaRPr lang="en-US" altLang="ko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 latinLnBrk="1"/>
            <a:r>
              <a: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  <a:hlinkClick r:id="rId5"/>
              </a:rPr>
              <a:t>https://data.seoul.go.kr/dataList/OA-20557/S/1/datasetView.do</a:t>
            </a:r>
            <a:endParaRPr lang="en-US" altLang="ko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 latinLnBrk="1"/>
            <a:r>
              <a:rPr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서울특별시 학교 기본 정보</a:t>
            </a:r>
            <a:endParaRPr lang="en-US" altLang="ko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 latinLnBrk="1"/>
            <a:r>
              <a: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http://</a:t>
            </a:r>
            <a:r>
              <a:rPr lang="en-US" altLang="ko-KR" sz="14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data.seoul.go.kr</a:t>
            </a:r>
            <a:r>
              <a: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/</a:t>
            </a:r>
            <a:r>
              <a:rPr lang="en-US" altLang="ko-KR" sz="14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dataList</a:t>
            </a:r>
            <a:r>
              <a: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/OA-20502/S/1/</a:t>
            </a:r>
            <a:r>
              <a:rPr lang="en-US" altLang="ko-KR" sz="14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datasetView.do</a:t>
            </a:r>
            <a:endParaRPr lang="ko-KR" altLang="en-US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atinLnBrk="1"/>
            <a:r>
              <a:rPr lang="ko-KR" altLang="en-US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지하철 데이터 </a:t>
            </a:r>
            <a:r>
              <a:rPr lang="en-US" altLang="ko-KR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-</a:t>
            </a:r>
            <a:r>
              <a:rPr lang="ko-KR" altLang="en-US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 sz="18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공공데이터</a:t>
            </a:r>
            <a:r>
              <a:rPr lang="ko-KR" altLang="en-US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 포털</a:t>
            </a:r>
            <a:endParaRPr lang="en-US" altLang="ko-KR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 latinLnBrk="1"/>
            <a:r>
              <a:rPr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서울교통공사</a:t>
            </a:r>
            <a:r>
              <a: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_</a:t>
            </a:r>
            <a:r>
              <a:rPr lang="ko-KR" altLang="en-US" sz="14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역별</a:t>
            </a:r>
            <a:r>
              <a:rPr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주소 및 전화번호 정보</a:t>
            </a:r>
            <a:endParaRPr lang="en-US" altLang="ko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 latinLnBrk="1"/>
            <a:r>
              <a:rPr lang="en-US" sz="1400" dirty="0">
                <a:latin typeface="NanumSquare" panose="020B0600000101010101" pitchFamily="34" charset="-127"/>
                <a:ea typeface="NanumSquare" panose="020B0600000101010101" pitchFamily="34" charset="-127"/>
                <a:hlinkClick r:id="rId6"/>
              </a:rPr>
              <a:t>https://www.data.go.kr/data/15057008/</a:t>
            </a:r>
            <a:r>
              <a:rPr lang="en-US" sz="1400" dirty="0" err="1">
                <a:latin typeface="NanumSquare" panose="020B0600000101010101" pitchFamily="34" charset="-127"/>
                <a:ea typeface="NanumSquare" panose="020B0600000101010101" pitchFamily="34" charset="-127"/>
                <a:hlinkClick r:id="rId6"/>
              </a:rPr>
              <a:t>openapi.do</a:t>
            </a:r>
            <a:endParaRPr lang="en-US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457200" lvl="1" indent="0" latinLnBrk="1">
              <a:buNone/>
            </a:pPr>
            <a:r>
              <a:rPr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lang="en-US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49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준비 및 데이터 전처리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55810-960C-DD45-9EFF-B4701A4368F5}"/>
              </a:ext>
            </a:extLst>
          </p:cNvPr>
          <p:cNvSpPr txBox="1"/>
          <p:nvPr/>
        </p:nvSpPr>
        <p:spPr>
          <a:xfrm>
            <a:off x="838200" y="161038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대학교 데이터</a:t>
            </a:r>
            <a:endParaRPr lang="en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F57A8-B764-4D48-99AE-4099291A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96" y="1690688"/>
            <a:ext cx="5948570" cy="43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9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준비 및 데이터 전처리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55810-960C-DD45-9EFF-B4701A4368F5}"/>
              </a:ext>
            </a:extLst>
          </p:cNvPr>
          <p:cNvSpPr txBox="1"/>
          <p:nvPr/>
        </p:nvSpPr>
        <p:spPr>
          <a:xfrm>
            <a:off x="838200" y="16103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고등학교 데이터</a:t>
            </a:r>
            <a:endParaRPr lang="en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B249B-268A-E644-AA96-1B8B4936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8" y="2115127"/>
            <a:ext cx="4656098" cy="3516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DD13C5-1C2F-914C-B0BC-D2B04ECF50C3}"/>
              </a:ext>
            </a:extLst>
          </p:cNvPr>
          <p:cNvSpPr txBox="1"/>
          <p:nvPr/>
        </p:nvSpPr>
        <p:spPr>
          <a:xfrm>
            <a:off x="6516832" y="1610383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중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/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고등학교 데이터</a:t>
            </a:r>
            <a:endParaRPr lang="en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FB0939-5FF5-3745-A7D2-FAE498BA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148" y="2047463"/>
            <a:ext cx="4999183" cy="43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5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준비 및 데이터 전처리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2544A-C5D7-FD41-8C22-732C7C8F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035" y="1899409"/>
            <a:ext cx="5192838" cy="4105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55810-960C-DD45-9EFF-B4701A4368F5}"/>
              </a:ext>
            </a:extLst>
          </p:cNvPr>
          <p:cNvSpPr txBox="1"/>
          <p:nvPr/>
        </p:nvSpPr>
        <p:spPr>
          <a:xfrm>
            <a:off x="838200" y="161038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지하철 데이터</a:t>
            </a:r>
            <a:endParaRPr lang="en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97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402E4-4EFE-8E4A-8331-305610FBD62C}"/>
              </a:ext>
            </a:extLst>
          </p:cNvPr>
          <p:cNvSpPr txBox="1"/>
          <p:nvPr/>
        </p:nvSpPr>
        <p:spPr>
          <a:xfrm>
            <a:off x="1047236" y="1690688"/>
            <a:ext cx="6098058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0.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연령별 </a:t>
            </a:r>
            <a:r>
              <a:rPr lang="ko-KR" altLang="en-US" dirty="0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대여건수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시각화 </a:t>
            </a: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완료</a:t>
            </a: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1.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구별 </a:t>
            </a:r>
            <a:r>
              <a:rPr lang="ko-KR" altLang="en-US" dirty="0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이용건수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시각화 </a:t>
            </a: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완료</a:t>
            </a: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2.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구별 대여 연령대 시각화 </a:t>
            </a: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완료</a:t>
            </a: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3.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구별 대여소 설치 수 분포 및 많은 순서 시각화 </a:t>
            </a: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완료</a:t>
            </a: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4.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구별 시간대별 이용률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5.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구별 지하철역 수 </a:t>
            </a: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완료</a:t>
            </a: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6.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구별 초중고 수  </a:t>
            </a: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완료</a:t>
            </a: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endParaRPr lang="ko-KR" altLang="en-US" dirty="0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7.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구별 대학교 수 </a:t>
            </a: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완료</a:t>
            </a: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endParaRPr lang="ko-KR" altLang="en-US" dirty="0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47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402E4-4EFE-8E4A-8331-305610FBD62C}"/>
              </a:ext>
            </a:extLst>
          </p:cNvPr>
          <p:cNvSpPr txBox="1"/>
          <p:nvPr/>
        </p:nvSpPr>
        <p:spPr>
          <a:xfrm>
            <a:off x="738317" y="1456745"/>
            <a:ext cx="60980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0.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연령별 </a:t>
            </a:r>
            <a:r>
              <a:rPr lang="ko-KR" altLang="en-US" dirty="0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대여건수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시각화 </a:t>
            </a:r>
            <a:endParaRPr lang="en-US" altLang="ko-KR" dirty="0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253B06-27AC-A142-BCF9-93BF3800EF7C}"/>
              </a:ext>
            </a:extLst>
          </p:cNvPr>
          <p:cNvGrpSpPr/>
          <p:nvPr/>
        </p:nvGrpSpPr>
        <p:grpSpPr>
          <a:xfrm>
            <a:off x="3787346" y="1594022"/>
            <a:ext cx="7570448" cy="4079932"/>
            <a:chOff x="572655" y="332509"/>
            <a:chExt cx="11541048" cy="6107564"/>
          </a:xfrm>
        </p:grpSpPr>
        <p:pic>
          <p:nvPicPr>
            <p:cNvPr id="10" name="그림 1" descr="텍스트이(가) 표시된 사진&#10;&#10;자동 생성된 설명">
              <a:extLst>
                <a:ext uri="{FF2B5EF4-FFF2-40B4-BE49-F238E27FC236}">
                  <a16:creationId xmlns:a16="http://schemas.microsoft.com/office/drawing/2014/main" id="{C380DE7B-F504-994C-9483-FF492DFE4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860" y="1989929"/>
              <a:ext cx="6190776" cy="1519890"/>
            </a:xfrm>
            <a:prstGeom prst="rect">
              <a:avLst/>
            </a:prstGeom>
          </p:spPr>
        </p:pic>
        <p:pic>
          <p:nvPicPr>
            <p:cNvPr id="11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D5FD540E-94A4-504D-B623-D10F6CCA3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546" y="4035295"/>
              <a:ext cx="2612143" cy="2287131"/>
            </a:xfrm>
            <a:prstGeom prst="rect">
              <a:avLst/>
            </a:prstGeom>
          </p:spPr>
        </p:pic>
        <p:pic>
          <p:nvPicPr>
            <p:cNvPr id="12" name="그림 3">
              <a:extLst>
                <a:ext uri="{FF2B5EF4-FFF2-40B4-BE49-F238E27FC236}">
                  <a16:creationId xmlns:a16="http://schemas.microsoft.com/office/drawing/2014/main" id="{79BA3931-CA06-0E48-B697-D1307CC15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1636" y="1702627"/>
              <a:ext cx="4522987" cy="387478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811D9A-A91A-CC4A-AFEF-954B364798BF}"/>
                </a:ext>
              </a:extLst>
            </p:cNvPr>
            <p:cNvSpPr txBox="1"/>
            <p:nvPr/>
          </p:nvSpPr>
          <p:spPr>
            <a:xfrm>
              <a:off x="572655" y="332509"/>
              <a:ext cx="924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Bike2 data set</a:t>
              </a:r>
              <a:r>
                <a:rPr lang="ko-KR" altLang="en-US" dirty="0"/>
                <a:t>에서 </a:t>
              </a:r>
              <a:r>
                <a:rPr lang="en-US" altLang="ko-KR" dirty="0"/>
                <a:t>age</a:t>
              </a:r>
              <a:r>
                <a:rPr lang="ko-KR" altLang="en-US" dirty="0"/>
                <a:t>에 따른 </a:t>
              </a:r>
              <a:r>
                <a:rPr lang="en-US" altLang="ko-KR" dirty="0"/>
                <a:t>rent </a:t>
              </a:r>
              <a:r>
                <a:rPr lang="ko-KR" altLang="en-US" dirty="0"/>
                <a:t>수 총합 구하기</a:t>
              </a:r>
              <a:endParaRPr lang="en-US" altLang="ko-KR" dirty="0"/>
            </a:p>
            <a:p>
              <a:r>
                <a:rPr lang="en-US" altLang="ko-KR" dirty="0"/>
                <a:t>- Sum</a:t>
              </a:r>
              <a:r>
                <a:rPr lang="ko-KR" altLang="en-US" dirty="0"/>
                <a:t>으로 한 이유는</a:t>
              </a:r>
              <a:r>
                <a:rPr lang="en-US" altLang="ko-KR" dirty="0"/>
                <a:t>, 1</a:t>
              </a:r>
              <a:r>
                <a:rPr lang="ko-KR" altLang="en-US" dirty="0"/>
                <a:t>개의 </a:t>
              </a:r>
              <a:r>
                <a:rPr lang="en-US" altLang="ko-KR" dirty="0"/>
                <a:t>record</a:t>
              </a:r>
              <a:r>
                <a:rPr lang="ko-KR" altLang="en-US" dirty="0"/>
                <a:t>에 대부분이 </a:t>
              </a:r>
              <a:r>
                <a:rPr lang="en-US" altLang="ko-KR" dirty="0"/>
                <a:t>rent</a:t>
              </a:r>
              <a:r>
                <a:rPr lang="ko-KR" altLang="en-US" dirty="0"/>
                <a:t> 값이 </a:t>
              </a:r>
              <a:r>
                <a:rPr lang="en-US" altLang="ko-KR" dirty="0"/>
                <a:t>1</a:t>
              </a:r>
              <a:r>
                <a:rPr lang="ko-KR" altLang="en-US" dirty="0"/>
                <a:t>이기 때문이다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8F022D-937B-C440-81B0-F5899B6B0BE8}"/>
                </a:ext>
              </a:extLst>
            </p:cNvPr>
            <p:cNvSpPr txBox="1"/>
            <p:nvPr/>
          </p:nvSpPr>
          <p:spPr>
            <a:xfrm>
              <a:off x="6755341" y="5793742"/>
              <a:ext cx="53583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20</a:t>
              </a:r>
              <a:r>
                <a:rPr lang="ko-KR" altLang="en-US" b="1" dirty="0"/>
                <a:t>대가 가장 많고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그 다음으로 </a:t>
              </a:r>
              <a:r>
                <a:rPr lang="en-US" altLang="ko-KR" b="1" dirty="0"/>
                <a:t>30</a:t>
              </a:r>
              <a:r>
                <a:rPr lang="ko-KR" altLang="en-US" b="1" dirty="0"/>
                <a:t>대가 많다</a:t>
              </a:r>
              <a:r>
                <a:rPr lang="en-US" altLang="ko-KR" b="1" dirty="0"/>
                <a:t>.</a:t>
              </a:r>
            </a:p>
            <a:p>
              <a:r>
                <a:rPr lang="en-US" altLang="ko-KR" b="1" dirty="0"/>
                <a:t>20 &gt; 30 &gt; 40 &gt; 50 &gt; ~10 &gt; 60 &gt; 70~ </a:t>
              </a:r>
              <a:r>
                <a:rPr lang="ko-KR" altLang="en-US" b="1" dirty="0"/>
                <a:t>순이다</a:t>
              </a:r>
              <a:r>
                <a:rPr lang="en-US" altLang="ko-KR" b="1" dirty="0"/>
                <a:t>.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6492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42F-697C-134D-83C4-0D5B04A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 탐색 및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402E4-4EFE-8E4A-8331-305610FBD62C}"/>
              </a:ext>
            </a:extLst>
          </p:cNvPr>
          <p:cNvSpPr txBox="1"/>
          <p:nvPr/>
        </p:nvSpPr>
        <p:spPr>
          <a:xfrm>
            <a:off x="738317" y="1456745"/>
            <a:ext cx="60980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0. 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연령별 </a:t>
            </a:r>
            <a:r>
              <a:rPr lang="ko-KR" altLang="en-US" dirty="0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대여건수</a:t>
            </a:r>
            <a:r>
              <a:rPr lang="ko-KR" altLang="en-US" dirty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시각화 </a:t>
            </a:r>
            <a:endParaRPr lang="en-US" altLang="ko-KR" dirty="0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5" name="그림 2">
            <a:extLst>
              <a:ext uri="{FF2B5EF4-FFF2-40B4-BE49-F238E27FC236}">
                <a16:creationId xmlns:a16="http://schemas.microsoft.com/office/drawing/2014/main" id="{BBB8AAC6-431D-1C46-B3C5-B7280D90C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347" y="2373843"/>
            <a:ext cx="6704896" cy="348150"/>
          </a:xfrm>
          <a:prstGeom prst="rect">
            <a:avLst/>
          </a:prstGeom>
        </p:spPr>
      </p:pic>
      <p:pic>
        <p:nvPicPr>
          <p:cNvPr id="16" name="그림 4">
            <a:extLst>
              <a:ext uri="{FF2B5EF4-FFF2-40B4-BE49-F238E27FC236}">
                <a16:creationId xmlns:a16="http://schemas.microsoft.com/office/drawing/2014/main" id="{32D0600B-0BC9-F94E-BFEF-F84A285D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67" y="2807712"/>
            <a:ext cx="3171660" cy="27610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16CCBF-1A37-D24F-932B-C01BCA4C6636}"/>
              </a:ext>
            </a:extLst>
          </p:cNvPr>
          <p:cNvSpPr txBox="1"/>
          <p:nvPr/>
        </p:nvSpPr>
        <p:spPr>
          <a:xfrm>
            <a:off x="3787346" y="1786649"/>
            <a:ext cx="5977020" cy="23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Bike2 data set</a:t>
            </a:r>
            <a:r>
              <a:rPr lang="ko-KR" altLang="en-US" dirty="0"/>
              <a:t>에서 </a:t>
            </a:r>
            <a:r>
              <a:rPr lang="en-US" altLang="ko-KR" dirty="0"/>
              <a:t>age</a:t>
            </a:r>
            <a:r>
              <a:rPr lang="ko-KR" altLang="en-US" dirty="0"/>
              <a:t>를 </a:t>
            </a:r>
            <a:r>
              <a:rPr lang="en-US" altLang="ko-KR" dirty="0" err="1"/>
              <a:t>ageRank</a:t>
            </a:r>
            <a:r>
              <a:rPr lang="ko-KR" altLang="en-US" dirty="0"/>
              <a:t>라는 새로운 변수로 만들어</a:t>
            </a:r>
            <a:r>
              <a:rPr lang="en-US" altLang="ko-KR" dirty="0"/>
              <a:t>, 3</a:t>
            </a:r>
            <a:r>
              <a:rPr lang="ko-KR" altLang="en-US" dirty="0"/>
              <a:t>개의 </a:t>
            </a:r>
            <a:r>
              <a:rPr lang="en-US" altLang="ko-KR" dirty="0"/>
              <a:t>class</a:t>
            </a:r>
            <a:r>
              <a:rPr lang="ko-KR" altLang="en-US" dirty="0"/>
              <a:t>로 다시 </a:t>
            </a:r>
            <a:r>
              <a:rPr lang="ko-KR" altLang="en-US" dirty="0" err="1"/>
              <a:t>재분류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889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742</Words>
  <Application>Microsoft Office PowerPoint</Application>
  <PresentationFormat>와이드스크린</PresentationFormat>
  <Paragraphs>99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NanumSquare</vt:lpstr>
      <vt:lpstr>NanumSquare Bold</vt:lpstr>
      <vt:lpstr>NanumSquareRound Bold</vt:lpstr>
      <vt:lpstr>Arial</vt:lpstr>
      <vt:lpstr>Calibri</vt:lpstr>
      <vt:lpstr>Calibri Light</vt:lpstr>
      <vt:lpstr>Office Theme</vt:lpstr>
      <vt:lpstr>따릉이 데이터 분석 </vt:lpstr>
      <vt:lpstr>목차</vt:lpstr>
      <vt:lpstr>데이터 준비 및 데이터 전처리</vt:lpstr>
      <vt:lpstr>데이터 준비 및 데이터 전처리</vt:lpstr>
      <vt:lpstr>데이터 준비 및 데이터 전처리</vt:lpstr>
      <vt:lpstr>데이터 준비 및 데이터 전처리</vt:lpstr>
      <vt:lpstr>데이터 탐색 및 분석</vt:lpstr>
      <vt:lpstr>데이터 탐색 및 분석</vt:lpstr>
      <vt:lpstr>데이터 탐색 및 분석</vt:lpstr>
      <vt:lpstr>데이터 탐색 및 분석</vt:lpstr>
      <vt:lpstr>PowerPoint 프레젠테이션</vt:lpstr>
      <vt:lpstr>PowerPoint 프레젠테이션</vt:lpstr>
      <vt:lpstr>데이터 탐색 및 분석</vt:lpstr>
      <vt:lpstr>데이터 탐색 및 분석</vt:lpstr>
      <vt:lpstr>PowerPoint 프레젠테이션</vt:lpstr>
      <vt:lpstr>PowerPoint 프레젠테이션</vt:lpstr>
      <vt:lpstr>데이터 탐색 및 분석</vt:lpstr>
      <vt:lpstr>데이터 탐색 및 분석</vt:lpstr>
      <vt:lpstr>데이터 탐색 및 분석</vt:lpstr>
      <vt:lpstr>데이터 탐색 및 분석</vt:lpstr>
      <vt:lpstr>데이터 탐색 및 분석</vt:lpstr>
      <vt:lpstr>데이터 탐색 및 분석</vt:lpstr>
      <vt:lpstr>데이터 탐색 및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따릉이 데이터 분석 </dc:title>
  <dc:creator>김나연</dc:creator>
  <cp:lastModifiedBy>김 규리</cp:lastModifiedBy>
  <cp:revision>9</cp:revision>
  <dcterms:created xsi:type="dcterms:W3CDTF">2021-12-22T19:28:37Z</dcterms:created>
  <dcterms:modified xsi:type="dcterms:W3CDTF">2021-12-23T08:09:57Z</dcterms:modified>
</cp:coreProperties>
</file>