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5" r:id="rId3"/>
    <p:sldId id="274" r:id="rId4"/>
    <p:sldId id="276" r:id="rId5"/>
    <p:sldId id="277" r:id="rId6"/>
    <p:sldId id="256" r:id="rId7"/>
    <p:sldId id="257" r:id="rId8"/>
    <p:sldId id="258" r:id="rId9"/>
    <p:sldId id="259" r:id="rId10"/>
    <p:sldId id="260" r:id="rId11"/>
    <p:sldId id="279" r:id="rId12"/>
    <p:sldId id="278" r:id="rId13"/>
    <p:sldId id="263" r:id="rId14"/>
    <p:sldId id="268" r:id="rId15"/>
    <p:sldId id="269" r:id="rId16"/>
    <p:sldId id="270" r:id="rId17"/>
    <p:sldId id="271" r:id="rId18"/>
    <p:sldId id="272" r:id="rId19"/>
    <p:sldId id="273" r:id="rId20"/>
    <p:sldId id="265" r:id="rId21"/>
    <p:sldId id="266" r:id="rId22"/>
    <p:sldId id="28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5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9ED2D-C3CD-48F2-B051-3400A57FC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6B61C9-A68D-4916-8A8A-9BF3D148D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5F177-C5AA-4BFA-BD1D-89CB852B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7230C-1FA1-4772-A010-C49B5C75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CD576-F21E-490D-9E31-779DD03F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40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DC94A-A185-4414-AD93-BAB39697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9127C-94EF-4C49-9C83-322EC7CAC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2DD48-9C31-4035-A9C7-789CA97B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A233A0-5B26-4F0B-A9E1-71F5652F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D9A10-4F55-43A6-A4AA-0A6FD370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8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0D9A5F-BD44-49FF-B2CE-379335C80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0DDF3F-A49A-4D0B-99B4-D0B6B62A7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E14A9-25FC-4FA2-8CB0-EFF30D1F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4B8AA-5111-421E-A671-B9AC37B2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25A06-FB8E-4657-A400-68A3A22C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8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80BB3-FB45-4901-B672-066018F5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78EE2-46F5-407F-A857-DD0D72630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A8504-6951-46BE-96E0-2127237A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FE38A-0406-4EC3-B044-D80A23E7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0C456-1E26-4AE5-8BD7-A829AA57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8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D6774-E21E-4A52-A8A4-F517731C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8F255F-71CE-4EBC-A6FC-815DB7981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42B8B-410E-4AC9-AC43-E260CC7E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525C0-888A-4D2B-9B53-EB44559B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E55D7-CA69-45FB-8C51-3EA02116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07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3571C-B64A-44AF-8CCA-58FEC557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ABE8A-DF5A-483D-8A3F-2C1E23973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E48248-D018-4108-AEFD-289788146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0889B-5062-4C99-A5E1-A37AAAC6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280D1C-2E24-4AB0-845E-015CE815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9451EF-5002-4731-A281-35D7A04D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3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BF836-EB5A-4A4C-9BCC-7DBCFF3D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E7E-1177-4C71-AC5E-010582617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7FA06B-D405-46B7-8DC6-92F0D3E51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54F22-2074-4081-A302-ADC8D18E7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BC19C3-FE17-454E-9E49-05D7733FD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AEF719-8C02-4CA0-BEEF-02D9B412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27DDB5-22FD-4745-B852-3790338C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E6E488-2C63-4B39-9A94-DBF8DE03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2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43C9A-5E67-44A3-8433-1E2D305D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B9C8DA-CFE0-43D4-BEA8-6EEC6A23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153774-57B1-480E-8F3F-0C589A3C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E32B2C-FEFB-4F4C-BD01-123011FB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2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DF13A5-686C-4D4C-88B4-5DB1E5ED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E2F8D9-85E9-4C47-A9ED-1EA7626D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DE8ED0-73D3-4DD2-8989-522C94C1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75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B879D-2B79-4A1A-B84F-42CE1DA7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4083F-C62F-4D83-93DC-6B2DA421A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DFA1B0-A421-4271-BF77-9236750ED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E60088-64D9-4491-BE08-A6C720EC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C5A597-6078-4616-98D8-14D00FE5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F798B7-4ACA-4308-9C5C-6D44916A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30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1092-BFBF-464E-A468-C564A6A7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134734-12F8-43BC-9C9D-71648F64C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962C4-B8A5-4303-93D0-D76F0FDE9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A28A8E-9890-450E-B55A-B5E9EB33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AF4C6-58D4-4455-954D-9AA64DD4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23F841-B6CD-429B-AD6E-0E2568C8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0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AAD902-8053-421B-8B60-F8740294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C853-6404-4C12-A13D-852F9692F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08DC9-7B96-43A5-BFBE-F3825C34C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AB517-AE1E-45EA-BE37-4297D1064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4479D-11F9-4D65-BCA0-0F4BAD7B7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67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4938D-5FBB-45D9-B176-63124701E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021" y="1122363"/>
            <a:ext cx="11108987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서울시 공공자전거 데이터 분석 및 타 지역 공공자전거 도입 시</a:t>
            </a:r>
            <a:r>
              <a:rPr lang="en-US" altLang="ko-KR" dirty="0"/>
              <a:t>, </a:t>
            </a:r>
            <a:r>
              <a:rPr lang="ko-KR" altLang="en-US" dirty="0"/>
              <a:t>수요 예측 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7559F5-6878-4388-8FED-A8E3353D3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289" y="6030119"/>
            <a:ext cx="9144000" cy="1655762"/>
          </a:xfrm>
        </p:spPr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4 – </a:t>
            </a:r>
            <a:r>
              <a:rPr lang="ko-KR" altLang="en-US" dirty="0"/>
              <a:t>김규리</a:t>
            </a:r>
            <a:r>
              <a:rPr lang="en-US" altLang="ko-KR" dirty="0"/>
              <a:t>, </a:t>
            </a:r>
            <a:r>
              <a:rPr lang="ko-KR" altLang="en-US" dirty="0"/>
              <a:t>김나연</a:t>
            </a:r>
            <a:r>
              <a:rPr lang="en-US" altLang="ko-KR" dirty="0"/>
              <a:t>, </a:t>
            </a:r>
            <a:r>
              <a:rPr lang="ko-KR" altLang="en-US" dirty="0"/>
              <a:t>이은비</a:t>
            </a:r>
            <a:r>
              <a:rPr lang="en-US" altLang="ko-KR" dirty="0"/>
              <a:t>, </a:t>
            </a:r>
            <a:r>
              <a:rPr lang="ko-KR" altLang="en-US" dirty="0"/>
              <a:t>조수빈</a:t>
            </a:r>
          </a:p>
        </p:txBody>
      </p:sp>
    </p:spTree>
    <p:extLst>
      <p:ext uri="{BB962C8B-B14F-4D97-AF65-F5344CB8AC3E}">
        <p14:creationId xmlns:p14="http://schemas.microsoft.com/office/powerpoint/2010/main" val="182824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14F8DF-6058-44A8-9396-554BDE255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6783" y="402672"/>
            <a:ext cx="7949718" cy="6460515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AC85305-8534-4F17-A56A-39AB3D9721F1}"/>
              </a:ext>
            </a:extLst>
          </p:cNvPr>
          <p:cNvSpPr txBox="1">
            <a:spLocks/>
          </p:cNvSpPr>
          <p:nvPr/>
        </p:nvSpPr>
        <p:spPr>
          <a:xfrm>
            <a:off x="0" y="-483625"/>
            <a:ext cx="11603342" cy="8862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출근시간과 퇴근시간 강서구의 이용현황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D107C7-504C-6D43-AEF7-0C7491977302}"/>
              </a:ext>
            </a:extLst>
          </p:cNvPr>
          <p:cNvSpPr txBox="1"/>
          <p:nvPr/>
        </p:nvSpPr>
        <p:spPr>
          <a:xfrm>
            <a:off x="6900167" y="4668963"/>
            <a:ext cx="52918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US" altLang="en-US" dirty="0"/>
              <a:t>빨간색</a:t>
            </a:r>
            <a:r>
              <a:rPr kumimoji="1" lang="ko-KR" altLang="en-US" dirty="0"/>
              <a:t> 삼각형이 오전의 </a:t>
            </a:r>
            <a:r>
              <a:rPr kumimoji="1" lang="ko-KR" altLang="en-US" dirty="0" err="1"/>
              <a:t>이용건수를</a:t>
            </a:r>
            <a:r>
              <a:rPr kumimoji="1" lang="ko-KR" altLang="en-US" dirty="0"/>
              <a:t> 나타내며</a:t>
            </a:r>
            <a:endParaRPr kumimoji="1" lang="en-US" altLang="ko-KR" dirty="0"/>
          </a:p>
          <a:p>
            <a:r>
              <a:rPr kumimoji="1" lang="ko-KR" altLang="en-US" dirty="0"/>
              <a:t>파란색 원이 오후의 </a:t>
            </a:r>
            <a:r>
              <a:rPr kumimoji="1" lang="ko-KR" altLang="en-US" dirty="0" err="1"/>
              <a:t>이용건수를</a:t>
            </a:r>
            <a:r>
              <a:rPr kumimoji="1" lang="ko-KR" altLang="en-US" dirty="0"/>
              <a:t> 나타낸다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역 근처에 위치한 대여소들의 </a:t>
            </a:r>
            <a:r>
              <a:rPr kumimoji="1" lang="ko-KR" altLang="en-US" dirty="0" err="1"/>
              <a:t>이용건수가</a:t>
            </a:r>
            <a:endParaRPr kumimoji="1" lang="en-US" altLang="ko-KR" dirty="0"/>
          </a:p>
          <a:p>
            <a:r>
              <a:rPr kumimoji="1" lang="ko-KR" altLang="en-US" dirty="0"/>
              <a:t>가장 많은 것을 확인할 수 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US" altLang="en-US" dirty="0"/>
              <a:t>아파트</a:t>
            </a:r>
            <a:r>
              <a:rPr kumimoji="1" lang="ko-KR" altLang="en-US" dirty="0"/>
              <a:t> 주위의</a:t>
            </a:r>
            <a:endParaRPr kumimoji="1" lang="en-US" altLang="ko-KR" dirty="0"/>
          </a:p>
          <a:p>
            <a:r>
              <a:rPr kumimoji="1" lang="ko-KR" altLang="en-US" dirty="0"/>
              <a:t>정류소들에서 오후의 </a:t>
            </a:r>
            <a:r>
              <a:rPr kumimoji="1" lang="ko-KR" altLang="en-US" dirty="0" err="1"/>
              <a:t>이용건수가</a:t>
            </a:r>
            <a:r>
              <a:rPr kumimoji="1" lang="ko-KR" altLang="en-US" dirty="0"/>
              <a:t> 더 큰 것을 확인</a:t>
            </a:r>
            <a:endParaRPr kumimoji="1" lang="en-US" altLang="ko-KR" dirty="0"/>
          </a:p>
          <a:p>
            <a:r>
              <a:rPr kumimoji="1" lang="ko-KR" altLang="en-US" dirty="0"/>
              <a:t>할 수 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6215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9D9B7A-3AD4-9A4F-96F7-BEB968F4E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6" y="-21422"/>
            <a:ext cx="3923330" cy="31443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AE3D74-5081-3945-8DBF-84C9F894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334" y="170058"/>
            <a:ext cx="4322625" cy="29528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4B1EAA-71C8-C548-9425-618B9BE72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141" y="100223"/>
            <a:ext cx="3805369" cy="3092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EB400D-BCB3-7349-B1C0-C56B233BD125}"/>
              </a:ext>
            </a:extLst>
          </p:cNvPr>
          <p:cNvSpPr txBox="1"/>
          <p:nvPr/>
        </p:nvSpPr>
        <p:spPr>
          <a:xfrm>
            <a:off x="7309996" y="3122907"/>
            <a:ext cx="485100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US" altLang="en-US" dirty="0"/>
              <a:t>시각화를</a:t>
            </a:r>
            <a:r>
              <a:rPr kumimoji="1" lang="ko-KR" altLang="en-US" dirty="0"/>
              <a:t> 통해 </a:t>
            </a:r>
            <a:r>
              <a:rPr kumimoji="1" lang="ko-KR" altLang="en-US" dirty="0" err="1"/>
              <a:t>따릉이</a:t>
            </a:r>
            <a:r>
              <a:rPr kumimoji="1" lang="ko-KR" altLang="en-US" dirty="0"/>
              <a:t> 대여소의 위치가</a:t>
            </a:r>
            <a:endParaRPr kumimoji="1" lang="en-US" altLang="ko-KR" dirty="0"/>
          </a:p>
          <a:p>
            <a:r>
              <a:rPr kumimoji="1" lang="ko-KR" altLang="en-US" dirty="0"/>
              <a:t>역 근처에 많이 분포한다는 것과</a:t>
            </a:r>
            <a:endParaRPr kumimoji="1" lang="en-US" altLang="ko-KR" dirty="0"/>
          </a:p>
          <a:p>
            <a:r>
              <a:rPr kumimoji="1" lang="ko-KR" altLang="en-US" dirty="0"/>
              <a:t>역 근처 대여소의 </a:t>
            </a:r>
            <a:r>
              <a:rPr kumimoji="1" lang="ko-KR" altLang="en-US" dirty="0" err="1"/>
              <a:t>이용량이</a:t>
            </a:r>
            <a:r>
              <a:rPr kumimoji="1" lang="ko-KR" altLang="en-US" dirty="0"/>
              <a:t> 가장 많은</a:t>
            </a:r>
            <a:endParaRPr kumimoji="1" lang="en-US" altLang="ko-KR" dirty="0"/>
          </a:p>
          <a:p>
            <a:r>
              <a:rPr kumimoji="1" lang="ko-KR" altLang="en-US" dirty="0"/>
              <a:t>것을 알 수 있었으며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시간대도 출근</a:t>
            </a:r>
            <a:r>
              <a:rPr kumimoji="1" lang="en-US" altLang="ko-KR" dirty="0"/>
              <a:t>,</a:t>
            </a:r>
            <a:r>
              <a:rPr kumimoji="1" lang="ko-KR" altLang="en-US" dirty="0"/>
              <a:t> 등교 시간인 오전과</a:t>
            </a:r>
            <a:endParaRPr kumimoji="1" lang="en-US" altLang="ko-KR" dirty="0"/>
          </a:p>
          <a:p>
            <a:r>
              <a:rPr kumimoji="1" lang="ko-KR" altLang="en-US" dirty="0"/>
              <a:t>퇴근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하교 시간인 오후에 가장 </a:t>
            </a:r>
            <a:r>
              <a:rPr kumimoji="1" lang="ko-KR" altLang="en-US" dirty="0" err="1"/>
              <a:t>이용건수가</a:t>
            </a:r>
            <a:endParaRPr kumimoji="1" lang="en-US" altLang="ko-KR" dirty="0"/>
          </a:p>
          <a:p>
            <a:r>
              <a:rPr kumimoji="1" lang="ko-KR" altLang="en-US" dirty="0"/>
              <a:t>많음을 알 수 있었다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또한 각 구별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연령별 </a:t>
            </a:r>
            <a:r>
              <a:rPr kumimoji="1" lang="ko-KR" altLang="en-US" dirty="0" err="1"/>
              <a:t>이용건수를</a:t>
            </a:r>
            <a:r>
              <a:rPr kumimoji="1" lang="ko-KR" altLang="en-US" dirty="0"/>
              <a:t> 그래프로</a:t>
            </a:r>
            <a:endParaRPr kumimoji="1" lang="en-US" altLang="ko-KR" dirty="0"/>
          </a:p>
          <a:p>
            <a:r>
              <a:rPr kumimoji="1" lang="ko-KR" altLang="en-US" dirty="0"/>
              <a:t>쉽게 확인해볼 수 있었다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이를 통해 출퇴근과 등하교를 하는 사람들이</a:t>
            </a:r>
            <a:endParaRPr kumimoji="1" lang="en-US" altLang="ko-KR" dirty="0"/>
          </a:p>
          <a:p>
            <a:r>
              <a:rPr kumimoji="1" lang="ko-KR" altLang="en-US" dirty="0"/>
              <a:t>이용할 대여소를 회사와 학교 근처로 보고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역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학교</a:t>
            </a:r>
            <a:r>
              <a:rPr kumimoji="1" lang="en-US" altLang="ko-KR" dirty="0"/>
              <a:t>,</a:t>
            </a:r>
            <a:r>
              <a:rPr kumimoji="1" lang="ko-KR" altLang="en-US" dirty="0"/>
              <a:t> 회사를 모델링에 사용할 독립변수로</a:t>
            </a:r>
            <a:endParaRPr kumimoji="1" lang="en-US" altLang="ko-KR" dirty="0"/>
          </a:p>
          <a:p>
            <a:r>
              <a:rPr kumimoji="1" lang="ko-KR" altLang="en-US" dirty="0"/>
              <a:t>추출하였다</a:t>
            </a:r>
            <a:r>
              <a:rPr kumimoji="1"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A75D8B-6077-E44F-A7C9-F756A39B7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9" y="3790321"/>
            <a:ext cx="3303743" cy="22369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2E6A70-423D-7544-9330-1A7F5639D0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7163" y="3790321"/>
            <a:ext cx="3674707" cy="245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4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DFE0C-9717-4219-8184-E8317CC9B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87" y="159391"/>
            <a:ext cx="10515600" cy="831158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데이터 모델링 및 성능 평가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4D45E-DC01-4186-B63A-4C2163AC4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487" y="1086029"/>
            <a:ext cx="11038484" cy="5423827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분류기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사용 목적</a:t>
            </a:r>
            <a:r>
              <a:rPr lang="en-US" altLang="ko-KR" dirty="0"/>
              <a:t>: </a:t>
            </a:r>
            <a:r>
              <a:rPr lang="ko-KR" altLang="en-US" dirty="0"/>
              <a:t>데이터 탐색 단계에서 지도에 대여소 위치의 분포를 </a:t>
            </a:r>
            <a:r>
              <a:rPr lang="ko-KR" altLang="en-US" dirty="0" err="1"/>
              <a:t>시각화해보니</a:t>
            </a:r>
            <a:r>
              <a:rPr lang="en-US" altLang="ko-KR" dirty="0"/>
              <a:t>, </a:t>
            </a:r>
            <a:r>
              <a:rPr lang="ko-KR" altLang="en-US" dirty="0"/>
              <a:t>지하철역인지 </a:t>
            </a:r>
            <a:r>
              <a:rPr lang="ko-KR" altLang="en-US" dirty="0" err="1"/>
              <a:t>아닌지로</a:t>
            </a:r>
            <a:r>
              <a:rPr lang="ko-KR" altLang="en-US" dirty="0"/>
              <a:t> 구분하기가 가장 분명했다</a:t>
            </a:r>
            <a:r>
              <a:rPr lang="en-US" altLang="ko-KR" dirty="0"/>
              <a:t>. </a:t>
            </a:r>
            <a:r>
              <a:rPr lang="ko-KR" altLang="en-US" dirty="0"/>
              <a:t>그래서 지하철역 인근인지 </a:t>
            </a:r>
            <a:r>
              <a:rPr lang="ko-KR" altLang="en-US" dirty="0" err="1"/>
              <a:t>아닌지로</a:t>
            </a:r>
            <a:r>
              <a:rPr lang="ko-KR" altLang="en-US" dirty="0"/>
              <a:t> 분류하여 이용건수가 많으면</a:t>
            </a:r>
            <a:r>
              <a:rPr lang="en-US" altLang="ko-KR" dirty="0"/>
              <a:t>, </a:t>
            </a:r>
            <a:r>
              <a:rPr lang="ko-KR" altLang="en-US" dirty="0"/>
              <a:t>대여소의 위치가 지하철역 인근인지 확인하기 위해서이다</a:t>
            </a:r>
            <a:r>
              <a:rPr lang="en-US" altLang="ko-KR" dirty="0"/>
              <a:t>.</a:t>
            </a:r>
          </a:p>
          <a:p>
            <a:pPr marL="914400" lvl="1" indent="-457200">
              <a:buAutoNum type="arabicPeriod"/>
            </a:pPr>
            <a:r>
              <a:rPr lang="ko-KR" altLang="en-US" dirty="0"/>
              <a:t>종속 변수</a:t>
            </a:r>
            <a:r>
              <a:rPr lang="en-US" altLang="ko-KR" dirty="0"/>
              <a:t>: </a:t>
            </a:r>
            <a:r>
              <a:rPr lang="ko-KR" altLang="en-US" dirty="0"/>
              <a:t>지하철 인근 여부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다중선형회귀모델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사용 목적</a:t>
            </a:r>
            <a:r>
              <a:rPr lang="en-US" altLang="ko-KR" dirty="0"/>
              <a:t>: </a:t>
            </a:r>
            <a:r>
              <a:rPr lang="ko-KR" altLang="en-US" dirty="0"/>
              <a:t>타 지역에서 공공자전거 도입 시</a:t>
            </a:r>
            <a:r>
              <a:rPr lang="en-US" altLang="ko-KR" dirty="0"/>
              <a:t>, </a:t>
            </a:r>
            <a:r>
              <a:rPr lang="ko-KR" altLang="en-US" dirty="0"/>
              <a:t>고려해야 할 특징과 그에 따른 수요 예측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모델</a:t>
            </a:r>
            <a:r>
              <a:rPr lang="en-US" altLang="ko-KR" dirty="0"/>
              <a:t>(1)</a:t>
            </a:r>
          </a:p>
          <a:p>
            <a:pPr marL="1371600" lvl="2" indent="-457200">
              <a:buAutoNum type="arabicPeriod"/>
            </a:pPr>
            <a:r>
              <a:rPr lang="ko-KR" altLang="en-US" dirty="0"/>
              <a:t>독립 변수</a:t>
            </a:r>
            <a:r>
              <a:rPr lang="en-US" altLang="ko-KR" dirty="0"/>
              <a:t>: </a:t>
            </a:r>
            <a:r>
              <a:rPr lang="ko-KR" altLang="en-US" dirty="0"/>
              <a:t>자치구별 지하철 역 개수</a:t>
            </a:r>
            <a:r>
              <a:rPr lang="en-US" altLang="ko-KR" dirty="0"/>
              <a:t>, </a:t>
            </a:r>
            <a:r>
              <a:rPr lang="ko-KR" altLang="en-US" dirty="0"/>
              <a:t>자치구별</a:t>
            </a:r>
            <a:r>
              <a:rPr lang="en-US" altLang="ko-KR" dirty="0"/>
              <a:t> </a:t>
            </a:r>
            <a:r>
              <a:rPr lang="ko-KR" altLang="en-US" dirty="0"/>
              <a:t>학교</a:t>
            </a:r>
            <a:r>
              <a:rPr lang="en-US" altLang="ko-KR" dirty="0"/>
              <a:t>(</a:t>
            </a:r>
            <a:r>
              <a:rPr lang="ko-KR" altLang="en-US" dirty="0"/>
              <a:t>초중고</a:t>
            </a:r>
            <a:r>
              <a:rPr lang="en-US" altLang="ko-KR" dirty="0"/>
              <a:t>) </a:t>
            </a:r>
            <a:r>
              <a:rPr lang="ko-KR" altLang="en-US" dirty="0"/>
              <a:t>수</a:t>
            </a:r>
            <a:r>
              <a:rPr lang="en-US" altLang="ko-KR" dirty="0"/>
              <a:t>, </a:t>
            </a:r>
            <a:r>
              <a:rPr lang="ko-KR" altLang="en-US" dirty="0"/>
              <a:t>자치구별 대학교 수</a:t>
            </a:r>
            <a:endParaRPr lang="en-US" altLang="ko-KR" dirty="0"/>
          </a:p>
          <a:p>
            <a:pPr marL="1371600" lvl="2" indent="-457200">
              <a:buAutoNum type="arabicPeriod"/>
            </a:pPr>
            <a:r>
              <a:rPr lang="ko-KR" altLang="en-US" dirty="0"/>
              <a:t>종속 변수</a:t>
            </a:r>
            <a:r>
              <a:rPr lang="en-US" altLang="ko-KR" dirty="0"/>
              <a:t>: </a:t>
            </a:r>
            <a:r>
              <a:rPr lang="ko-KR" altLang="en-US" dirty="0"/>
              <a:t>이용 건수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모델</a:t>
            </a:r>
            <a:r>
              <a:rPr lang="en-US" altLang="ko-KR" dirty="0"/>
              <a:t>(2)</a:t>
            </a:r>
          </a:p>
          <a:p>
            <a:pPr marL="1371600" lvl="2" indent="-457200">
              <a:buAutoNum type="arabicPeriod"/>
            </a:pPr>
            <a:r>
              <a:rPr lang="ko-KR" altLang="en-US" dirty="0"/>
              <a:t>독립 변수</a:t>
            </a:r>
            <a:r>
              <a:rPr lang="en-US" altLang="ko-KR" dirty="0"/>
              <a:t>: </a:t>
            </a:r>
            <a:r>
              <a:rPr lang="ko-KR" altLang="en-US" dirty="0"/>
              <a:t>자치구별 지하철 역 개수</a:t>
            </a:r>
            <a:r>
              <a:rPr lang="en-US" altLang="ko-KR" dirty="0"/>
              <a:t>, </a:t>
            </a:r>
            <a:r>
              <a:rPr lang="ko-KR" altLang="en-US" dirty="0"/>
              <a:t>자치구별</a:t>
            </a:r>
            <a:r>
              <a:rPr lang="en-US" altLang="ko-KR" dirty="0"/>
              <a:t> </a:t>
            </a:r>
            <a:r>
              <a:rPr lang="ko-KR" altLang="en-US" dirty="0"/>
              <a:t>학교</a:t>
            </a:r>
            <a:r>
              <a:rPr lang="en-US" altLang="ko-KR" dirty="0"/>
              <a:t>(</a:t>
            </a:r>
            <a:r>
              <a:rPr lang="ko-KR" altLang="en-US" dirty="0"/>
              <a:t>초중고</a:t>
            </a:r>
            <a:r>
              <a:rPr lang="en-US" altLang="ko-KR" dirty="0"/>
              <a:t>) </a:t>
            </a:r>
            <a:r>
              <a:rPr lang="ko-KR" altLang="en-US" dirty="0"/>
              <a:t>수</a:t>
            </a:r>
            <a:r>
              <a:rPr lang="en-US" altLang="ko-KR" dirty="0"/>
              <a:t>, </a:t>
            </a:r>
            <a:r>
              <a:rPr lang="ko-KR" altLang="en-US" dirty="0"/>
              <a:t>자치구별 대학교 수</a:t>
            </a:r>
            <a:r>
              <a:rPr lang="en-US" altLang="ko-KR" dirty="0"/>
              <a:t>, </a:t>
            </a:r>
            <a:r>
              <a:rPr lang="ko-KR" altLang="en-US" dirty="0"/>
              <a:t>자치구별 대기업 수</a:t>
            </a:r>
            <a:endParaRPr lang="en-US" altLang="ko-KR" dirty="0"/>
          </a:p>
          <a:p>
            <a:pPr marL="1371600" lvl="2" indent="-457200">
              <a:buAutoNum type="arabicPeriod"/>
            </a:pPr>
            <a:r>
              <a:rPr lang="ko-KR" altLang="en-US" dirty="0"/>
              <a:t>종속 변수</a:t>
            </a:r>
            <a:r>
              <a:rPr lang="en-US" altLang="ko-KR" dirty="0"/>
              <a:t>: </a:t>
            </a:r>
            <a:r>
              <a:rPr lang="ko-KR" altLang="en-US" dirty="0"/>
              <a:t>이용 건수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모델</a:t>
            </a:r>
            <a:r>
              <a:rPr lang="en-US" altLang="ko-KR" dirty="0"/>
              <a:t>(3)</a:t>
            </a:r>
          </a:p>
          <a:p>
            <a:pPr marL="1371600" lvl="2" indent="-457200">
              <a:buAutoNum type="arabicPeriod"/>
            </a:pPr>
            <a:r>
              <a:rPr lang="ko-KR" altLang="en-US" dirty="0"/>
              <a:t>독립 변수</a:t>
            </a:r>
            <a:r>
              <a:rPr lang="en-US" altLang="ko-KR" dirty="0"/>
              <a:t>: </a:t>
            </a:r>
            <a:r>
              <a:rPr lang="ko-KR" altLang="en-US" dirty="0"/>
              <a:t>자치구별 지하철 역 개수</a:t>
            </a:r>
            <a:r>
              <a:rPr lang="en-US" altLang="ko-KR" dirty="0"/>
              <a:t>, </a:t>
            </a:r>
            <a:r>
              <a:rPr lang="ko-KR" altLang="en-US" dirty="0"/>
              <a:t>자치구별</a:t>
            </a:r>
            <a:r>
              <a:rPr lang="en-US" altLang="ko-KR" dirty="0"/>
              <a:t> </a:t>
            </a:r>
            <a:r>
              <a:rPr lang="ko-KR" altLang="en-US" dirty="0"/>
              <a:t>학교</a:t>
            </a:r>
            <a:r>
              <a:rPr lang="en-US" altLang="ko-KR" dirty="0"/>
              <a:t>(</a:t>
            </a:r>
            <a:r>
              <a:rPr lang="ko-KR" altLang="en-US" dirty="0"/>
              <a:t>초중고</a:t>
            </a:r>
            <a:r>
              <a:rPr lang="en-US" altLang="ko-KR" dirty="0"/>
              <a:t>) </a:t>
            </a:r>
            <a:r>
              <a:rPr lang="ko-KR" altLang="en-US" dirty="0"/>
              <a:t>수</a:t>
            </a:r>
            <a:r>
              <a:rPr lang="en-US" altLang="ko-KR" dirty="0"/>
              <a:t>, </a:t>
            </a:r>
            <a:r>
              <a:rPr lang="ko-KR" altLang="en-US" dirty="0"/>
              <a:t>자치구별 대학교 수</a:t>
            </a:r>
            <a:r>
              <a:rPr lang="en-US" altLang="ko-KR" dirty="0"/>
              <a:t>, </a:t>
            </a:r>
            <a:r>
              <a:rPr lang="ko-KR" altLang="en-US" dirty="0"/>
              <a:t>자치구별 중소기업 수</a:t>
            </a:r>
            <a:endParaRPr lang="en-US" altLang="ko-KR" dirty="0"/>
          </a:p>
          <a:p>
            <a:pPr marL="1371600" lvl="2" indent="-457200">
              <a:buAutoNum type="arabicPeriod"/>
            </a:pPr>
            <a:r>
              <a:rPr lang="ko-KR" altLang="en-US" dirty="0"/>
              <a:t>종속 변수</a:t>
            </a:r>
            <a:r>
              <a:rPr lang="en-US" altLang="ko-KR" dirty="0"/>
              <a:t>: </a:t>
            </a:r>
            <a:r>
              <a:rPr lang="ko-KR" altLang="en-US" dirty="0"/>
              <a:t>이용 건수</a:t>
            </a:r>
            <a:endParaRPr lang="en-US" altLang="ko-KR" dirty="0"/>
          </a:p>
          <a:p>
            <a:pPr marL="914400" lvl="1" indent="-457200">
              <a:buAutoNum type="arabicPeriod"/>
            </a:pPr>
            <a:endParaRPr lang="en-US" altLang="ko-KR" dirty="0"/>
          </a:p>
          <a:p>
            <a:pPr marL="914400" lvl="1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662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0BAB63-458C-4693-B227-BDD2E5104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82" y="1074037"/>
            <a:ext cx="5020376" cy="40296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22074F-C440-43D6-A43D-67366FFB3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758" y="761026"/>
            <a:ext cx="6887536" cy="44106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67D46F-81C5-4AFF-A1C3-8BE1E9B125BE}"/>
              </a:ext>
            </a:extLst>
          </p:cNvPr>
          <p:cNvSpPr txBox="1"/>
          <p:nvPr/>
        </p:nvSpPr>
        <p:spPr>
          <a:xfrm>
            <a:off x="252382" y="277586"/>
            <a:ext cx="631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분류기</a:t>
            </a:r>
            <a:r>
              <a:rPr lang="en-US" altLang="ko-KR" dirty="0"/>
              <a:t> – </a:t>
            </a:r>
            <a:r>
              <a:rPr lang="ko-KR" altLang="en-US" dirty="0"/>
              <a:t>지하철 인접 여부</a:t>
            </a:r>
            <a:r>
              <a:rPr lang="en-US" altLang="ko-KR" dirty="0"/>
              <a:t>, </a:t>
            </a:r>
            <a:r>
              <a:rPr lang="ko-KR" altLang="en-US" dirty="0"/>
              <a:t>이용건수 분류기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02C029-6D24-4177-8B34-7E632F978BF0}"/>
              </a:ext>
            </a:extLst>
          </p:cNvPr>
          <p:cNvSpPr txBox="1"/>
          <p:nvPr/>
        </p:nvSpPr>
        <p:spPr>
          <a:xfrm>
            <a:off x="252382" y="709833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4AB04-1721-4C3B-A8D4-5871693E7DEB}"/>
              </a:ext>
            </a:extLst>
          </p:cNvPr>
          <p:cNvSpPr txBox="1"/>
          <p:nvPr/>
        </p:nvSpPr>
        <p:spPr>
          <a:xfrm>
            <a:off x="3173339" y="5271475"/>
            <a:ext cx="81387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Yes: </a:t>
            </a:r>
            <a:r>
              <a:rPr lang="ko-KR" altLang="en-US" dirty="0"/>
              <a:t>지하철역 인근이다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No: </a:t>
            </a:r>
            <a:r>
              <a:rPr lang="ko-KR" altLang="en-US" dirty="0"/>
              <a:t>지하철역 인근이 아니다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Confusion Matrix</a:t>
            </a:r>
            <a:r>
              <a:rPr lang="ko-KR" altLang="en-US" dirty="0"/>
              <a:t>를 통해 </a:t>
            </a:r>
            <a:r>
              <a:rPr lang="en-US" altLang="ko-KR" dirty="0"/>
              <a:t>accuracy </a:t>
            </a:r>
            <a:r>
              <a:rPr lang="ko-KR" altLang="en-US" dirty="0"/>
              <a:t>값을 확인해보니</a:t>
            </a:r>
            <a:r>
              <a:rPr lang="en-US" altLang="ko-KR" dirty="0"/>
              <a:t>, 1</a:t>
            </a:r>
            <a:r>
              <a:rPr lang="ko-KR" altLang="en-US" dirty="0"/>
              <a:t>에 가까운 값이 나왔다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Lift Chart</a:t>
            </a:r>
            <a:r>
              <a:rPr lang="ko-KR" altLang="en-US" dirty="0"/>
              <a:t>를 통해 </a:t>
            </a:r>
            <a:r>
              <a:rPr lang="en-US" altLang="ko-KR" dirty="0"/>
              <a:t>baseline</a:t>
            </a:r>
            <a:r>
              <a:rPr lang="ko-KR" altLang="en-US" dirty="0"/>
              <a:t>과 함께 시각화를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지하철역 인근이 아닌 대여소를 맞추는 정확성이 높은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133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49A3F0-F856-4730-9269-99EC31B8A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8" y="890587"/>
            <a:ext cx="4819650" cy="3248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D75921-CD8E-4C85-90CC-4B046F37C46F}"/>
              </a:ext>
            </a:extLst>
          </p:cNvPr>
          <p:cNvSpPr txBox="1"/>
          <p:nvPr/>
        </p:nvSpPr>
        <p:spPr>
          <a:xfrm>
            <a:off x="252382" y="277586"/>
            <a:ext cx="686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다중회귀모델</a:t>
            </a:r>
            <a:r>
              <a:rPr lang="en-US" altLang="ko-KR" dirty="0"/>
              <a:t>(1) – </a:t>
            </a:r>
            <a:r>
              <a:rPr lang="ko-KR" altLang="en-US" dirty="0"/>
              <a:t>지하철</a:t>
            </a:r>
            <a:r>
              <a:rPr lang="en-US" altLang="ko-KR" dirty="0"/>
              <a:t>, </a:t>
            </a:r>
            <a:r>
              <a:rPr lang="ko-KR" altLang="en-US" dirty="0"/>
              <a:t>초중고</a:t>
            </a:r>
            <a:r>
              <a:rPr lang="en-US" altLang="ko-KR" dirty="0"/>
              <a:t> </a:t>
            </a:r>
            <a:r>
              <a:rPr lang="ko-KR" altLang="en-US" dirty="0"/>
              <a:t>학교 수에 따른 이용건수 예측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0C3986-7AB6-4803-A775-366AF742D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8" y="4561896"/>
            <a:ext cx="7896225" cy="213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1128A4-8959-4B58-965C-62BD9C603B8D}"/>
              </a:ext>
            </a:extLst>
          </p:cNvPr>
          <p:cNvSpPr txBox="1"/>
          <p:nvPr/>
        </p:nvSpPr>
        <p:spPr>
          <a:xfrm>
            <a:off x="453118" y="4138612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A3E31A-1B9B-427B-BB31-1C34A056516A}"/>
              </a:ext>
            </a:extLst>
          </p:cNvPr>
          <p:cNvSpPr txBox="1"/>
          <p:nvPr/>
        </p:nvSpPr>
        <p:spPr>
          <a:xfrm>
            <a:off x="5928549" y="2296104"/>
            <a:ext cx="5884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모델에서 종속 변수를 구하는데</a:t>
            </a:r>
            <a:r>
              <a:rPr lang="en-US" altLang="ko-KR" dirty="0"/>
              <a:t>, </a:t>
            </a:r>
            <a:r>
              <a:rPr lang="ko-KR" altLang="en-US" dirty="0"/>
              <a:t>영향력이 있는</a:t>
            </a:r>
            <a:br>
              <a:rPr lang="en-US" altLang="ko-KR" dirty="0"/>
            </a:br>
            <a:r>
              <a:rPr lang="ko-KR" altLang="en-US" dirty="0"/>
              <a:t>변수 중 가장 큰 </a:t>
            </a:r>
            <a:r>
              <a:rPr lang="en-US" altLang="ko-KR" dirty="0"/>
              <a:t>t-value </a:t>
            </a:r>
            <a:r>
              <a:rPr lang="ko-KR" altLang="en-US" dirty="0"/>
              <a:t>값을 갖는 </a:t>
            </a:r>
            <a:r>
              <a:rPr lang="en-US" altLang="ko-KR" dirty="0" err="1"/>
              <a:t>schoolCnt</a:t>
            </a:r>
            <a:r>
              <a:rPr lang="ko-KR" altLang="en-US" dirty="0"/>
              <a:t>는 초중고 학교 수이다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B8E8B3B2-3FE0-4B73-9A66-7E895844DEB7}"/>
              </a:ext>
            </a:extLst>
          </p:cNvPr>
          <p:cNvSpPr/>
          <p:nvPr/>
        </p:nvSpPr>
        <p:spPr>
          <a:xfrm>
            <a:off x="323274" y="2586181"/>
            <a:ext cx="4359562" cy="203201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F1430E28-E644-456A-94DA-703AE319BBA8}"/>
              </a:ext>
            </a:extLst>
          </p:cNvPr>
          <p:cNvSpPr/>
          <p:nvPr/>
        </p:nvSpPr>
        <p:spPr>
          <a:xfrm>
            <a:off x="1717964" y="6192980"/>
            <a:ext cx="513471" cy="387433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40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026394-8571-4BF7-9333-319BF0B63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08" y="808265"/>
            <a:ext cx="7934325" cy="1943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42CEA9-21C3-462F-82B2-FAEA23D288FF}"/>
              </a:ext>
            </a:extLst>
          </p:cNvPr>
          <p:cNvSpPr txBox="1"/>
          <p:nvPr/>
        </p:nvSpPr>
        <p:spPr>
          <a:xfrm>
            <a:off x="283708" y="438933"/>
            <a:ext cx="16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06040D-A99E-46BA-A894-27D0BEA2D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03" y="4211411"/>
            <a:ext cx="4257675" cy="981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6F50DA-952A-452D-BA73-D1DDDC9DB276}"/>
              </a:ext>
            </a:extLst>
          </p:cNvPr>
          <p:cNvSpPr txBox="1"/>
          <p:nvPr/>
        </p:nvSpPr>
        <p:spPr>
          <a:xfrm>
            <a:off x="283708" y="329672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데이터를 이용한 예측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FE24CB-6E1F-4A9C-A65E-BB5ED9BC0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02295"/>
            <a:ext cx="5896708" cy="3721301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4C497095-1640-4745-AFC7-91049B48FCBA}"/>
              </a:ext>
            </a:extLst>
          </p:cNvPr>
          <p:cNvSpPr/>
          <p:nvPr/>
        </p:nvSpPr>
        <p:spPr>
          <a:xfrm>
            <a:off x="2216727" y="2363932"/>
            <a:ext cx="513471" cy="387433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8FB79B2E-21F6-4BBF-968C-9649B4BDEA8A}"/>
              </a:ext>
            </a:extLst>
          </p:cNvPr>
          <p:cNvSpPr/>
          <p:nvPr/>
        </p:nvSpPr>
        <p:spPr>
          <a:xfrm>
            <a:off x="464003" y="4636655"/>
            <a:ext cx="736724" cy="452582"/>
          </a:xfrm>
          <a:prstGeom prst="frame">
            <a:avLst>
              <a:gd name="adj1" fmla="val 734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AAD90-E021-4671-AA6A-AE3B77F23127}"/>
              </a:ext>
            </a:extLst>
          </p:cNvPr>
          <p:cNvSpPr txBox="1"/>
          <p:nvPr/>
        </p:nvSpPr>
        <p:spPr>
          <a:xfrm>
            <a:off x="6023533" y="1779815"/>
            <a:ext cx="5884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 set</a:t>
            </a:r>
            <a:r>
              <a:rPr lang="ko-KR" altLang="en-US" dirty="0"/>
              <a:t>과 </a:t>
            </a:r>
            <a:r>
              <a:rPr lang="en-US" altLang="ko-KR" dirty="0"/>
              <a:t>validation set</a:t>
            </a:r>
            <a:r>
              <a:rPr lang="ko-KR" altLang="en-US" dirty="0"/>
              <a:t>에서의 </a:t>
            </a:r>
            <a:r>
              <a:rPr lang="en-US" altLang="ko-KR" dirty="0"/>
              <a:t>accuracy</a:t>
            </a:r>
            <a:r>
              <a:rPr lang="ko-KR" altLang="en-US" dirty="0"/>
              <a:t>를 보면</a:t>
            </a:r>
            <a:r>
              <a:rPr lang="en-US" altLang="ko-KR" dirty="0"/>
              <a:t>, RMSE </a:t>
            </a:r>
            <a:r>
              <a:rPr lang="ko-KR" altLang="en-US" dirty="0"/>
              <a:t>값이 </a:t>
            </a:r>
            <a:r>
              <a:rPr lang="en-US" altLang="ko-KR" dirty="0"/>
              <a:t>training set</a:t>
            </a:r>
            <a:r>
              <a:rPr lang="ko-KR" altLang="en-US" dirty="0"/>
              <a:t>에서 더 크게 나왔으므로 </a:t>
            </a:r>
            <a:r>
              <a:rPr lang="en-US" altLang="ko-KR" dirty="0"/>
              <a:t>overfitting</a:t>
            </a:r>
            <a:r>
              <a:rPr lang="ko-KR" altLang="en-US" dirty="0"/>
              <a:t>은 아니다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C3EDFA8-B8F3-4081-9934-E20451209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003" y="3820886"/>
            <a:ext cx="58102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32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75921-CD8E-4C85-90CC-4B046F37C46F}"/>
              </a:ext>
            </a:extLst>
          </p:cNvPr>
          <p:cNvSpPr txBox="1"/>
          <p:nvPr/>
        </p:nvSpPr>
        <p:spPr>
          <a:xfrm>
            <a:off x="252382" y="277586"/>
            <a:ext cx="844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다중회귀모델</a:t>
            </a:r>
            <a:r>
              <a:rPr lang="en-US" altLang="ko-KR" dirty="0"/>
              <a:t>(2) – </a:t>
            </a:r>
            <a:r>
              <a:rPr lang="ko-KR" altLang="en-US" dirty="0"/>
              <a:t>사업체</a:t>
            </a:r>
            <a:r>
              <a:rPr lang="en-US" altLang="ko-KR" dirty="0"/>
              <a:t>(</a:t>
            </a:r>
            <a:r>
              <a:rPr lang="ko-KR" altLang="en-US" dirty="0"/>
              <a:t>대기업</a:t>
            </a:r>
            <a:r>
              <a:rPr lang="en-US" altLang="ko-KR" dirty="0"/>
              <a:t>), </a:t>
            </a:r>
            <a:r>
              <a:rPr lang="ko-KR" altLang="en-US" dirty="0"/>
              <a:t>지하철</a:t>
            </a:r>
            <a:r>
              <a:rPr lang="en-US" altLang="ko-KR" dirty="0"/>
              <a:t>, </a:t>
            </a:r>
            <a:r>
              <a:rPr lang="ko-KR" altLang="en-US" dirty="0"/>
              <a:t>초중고</a:t>
            </a:r>
            <a:r>
              <a:rPr lang="en-US" altLang="ko-KR" dirty="0"/>
              <a:t>, </a:t>
            </a:r>
            <a:r>
              <a:rPr lang="ko-KR" altLang="en-US" dirty="0"/>
              <a:t>학교 수에 따른 이용건수 예측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128A4-8959-4B58-965C-62BD9C603B8D}"/>
              </a:ext>
            </a:extLst>
          </p:cNvPr>
          <p:cNvSpPr txBox="1"/>
          <p:nvPr/>
        </p:nvSpPr>
        <p:spPr>
          <a:xfrm>
            <a:off x="453118" y="4138612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722A03-11A1-453A-9562-A3AAE14F4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8" y="854477"/>
            <a:ext cx="5229225" cy="3076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AC69EE-2C0C-4D64-9186-7CEF6A571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43" y="4615464"/>
            <a:ext cx="7924800" cy="2009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8AE96-341E-466F-BD78-9C14FF7BEF97}"/>
              </a:ext>
            </a:extLst>
          </p:cNvPr>
          <p:cNvSpPr txBox="1"/>
          <p:nvPr/>
        </p:nvSpPr>
        <p:spPr>
          <a:xfrm>
            <a:off x="5928549" y="2296104"/>
            <a:ext cx="5884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모델에서 종속 변수를 구하는데</a:t>
            </a:r>
            <a:r>
              <a:rPr lang="en-US" altLang="ko-KR" dirty="0"/>
              <a:t>, </a:t>
            </a:r>
            <a:r>
              <a:rPr lang="ko-KR" altLang="en-US" dirty="0"/>
              <a:t>영향력이 있는</a:t>
            </a:r>
            <a:br>
              <a:rPr lang="en-US" altLang="ko-KR" dirty="0"/>
            </a:br>
            <a:r>
              <a:rPr lang="ko-KR" altLang="en-US" dirty="0"/>
              <a:t>변수 중 가장 큰 </a:t>
            </a:r>
            <a:r>
              <a:rPr lang="en-US" altLang="ko-KR" dirty="0"/>
              <a:t>t-value </a:t>
            </a:r>
            <a:r>
              <a:rPr lang="ko-KR" altLang="en-US" dirty="0"/>
              <a:t>값을 갖는 </a:t>
            </a:r>
            <a:r>
              <a:rPr lang="en-US" altLang="ko-KR" dirty="0" err="1"/>
              <a:t>stationCnt</a:t>
            </a:r>
            <a:r>
              <a:rPr lang="ko-KR" altLang="en-US" dirty="0"/>
              <a:t>는 지하철역 수이다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C0026A19-5D8A-41B3-84B3-D4ACCBB475D6}"/>
              </a:ext>
            </a:extLst>
          </p:cNvPr>
          <p:cNvSpPr/>
          <p:nvPr/>
        </p:nvSpPr>
        <p:spPr>
          <a:xfrm>
            <a:off x="323274" y="2438400"/>
            <a:ext cx="4359562" cy="189614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CC3BC1D6-1FEE-427A-AA9B-A32D2D820EF0}"/>
              </a:ext>
            </a:extLst>
          </p:cNvPr>
          <p:cNvSpPr/>
          <p:nvPr/>
        </p:nvSpPr>
        <p:spPr>
          <a:xfrm>
            <a:off x="1717964" y="6192980"/>
            <a:ext cx="513471" cy="387433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06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42CEA9-21C3-462F-82B2-FAEA23D288FF}"/>
              </a:ext>
            </a:extLst>
          </p:cNvPr>
          <p:cNvSpPr txBox="1"/>
          <p:nvPr/>
        </p:nvSpPr>
        <p:spPr>
          <a:xfrm>
            <a:off x="283708" y="438933"/>
            <a:ext cx="16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4BF8AC-3E92-444F-9CD1-F451D8F89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03" y="3820886"/>
            <a:ext cx="5810250" cy="285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6F50DA-952A-452D-BA73-D1DDDC9DB276}"/>
              </a:ext>
            </a:extLst>
          </p:cNvPr>
          <p:cNvSpPr txBox="1"/>
          <p:nvPr/>
        </p:nvSpPr>
        <p:spPr>
          <a:xfrm>
            <a:off x="283708" y="329672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데이터를 이용한 예측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7E37F8-4A11-4465-B868-369DEA91C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08" y="844271"/>
            <a:ext cx="8124825" cy="1990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BC004A-CA19-42BC-BF86-0D38250BF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159" y="3193359"/>
            <a:ext cx="5072429" cy="34627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A1890D-D6ED-4848-80C9-C4AA21A78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003" y="4255228"/>
            <a:ext cx="5248275" cy="1038225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31A244B5-86EF-4BF1-9D61-790FAE2A433D}"/>
              </a:ext>
            </a:extLst>
          </p:cNvPr>
          <p:cNvSpPr/>
          <p:nvPr/>
        </p:nvSpPr>
        <p:spPr>
          <a:xfrm>
            <a:off x="2216727" y="2402541"/>
            <a:ext cx="513471" cy="348824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409D1334-2578-4948-B148-99418335C492}"/>
              </a:ext>
            </a:extLst>
          </p:cNvPr>
          <p:cNvSpPr/>
          <p:nvPr/>
        </p:nvSpPr>
        <p:spPr>
          <a:xfrm>
            <a:off x="464003" y="4760259"/>
            <a:ext cx="736724" cy="328978"/>
          </a:xfrm>
          <a:prstGeom prst="frame">
            <a:avLst>
              <a:gd name="adj1" fmla="val 734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5EEBB2-4D53-4BB5-90C7-3D9321D1BC88}"/>
              </a:ext>
            </a:extLst>
          </p:cNvPr>
          <p:cNvSpPr txBox="1"/>
          <p:nvPr/>
        </p:nvSpPr>
        <p:spPr>
          <a:xfrm>
            <a:off x="6023533" y="1779815"/>
            <a:ext cx="5884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 set</a:t>
            </a:r>
            <a:r>
              <a:rPr lang="ko-KR" altLang="en-US" dirty="0"/>
              <a:t>과 </a:t>
            </a:r>
            <a:r>
              <a:rPr lang="en-US" altLang="ko-KR" dirty="0"/>
              <a:t>validation set</a:t>
            </a:r>
            <a:r>
              <a:rPr lang="ko-KR" altLang="en-US" dirty="0"/>
              <a:t>에서의 </a:t>
            </a:r>
            <a:r>
              <a:rPr lang="en-US" altLang="ko-KR" dirty="0"/>
              <a:t>accuracy</a:t>
            </a:r>
            <a:r>
              <a:rPr lang="ko-KR" altLang="en-US" dirty="0"/>
              <a:t>를 보면</a:t>
            </a:r>
            <a:r>
              <a:rPr lang="en-US" altLang="ko-KR" dirty="0"/>
              <a:t>, RMSE </a:t>
            </a:r>
            <a:r>
              <a:rPr lang="ko-KR" altLang="en-US" dirty="0"/>
              <a:t>값이 </a:t>
            </a:r>
            <a:r>
              <a:rPr lang="en-US" altLang="ko-KR" dirty="0"/>
              <a:t>validation set</a:t>
            </a:r>
            <a:r>
              <a:rPr lang="ko-KR" altLang="en-US" dirty="0"/>
              <a:t>에서 더 크게 나왔으므로 </a:t>
            </a:r>
            <a:r>
              <a:rPr lang="en-US" altLang="ko-KR" dirty="0"/>
              <a:t>overfitting</a:t>
            </a:r>
            <a:r>
              <a:rPr lang="ko-KR" altLang="en-US" dirty="0"/>
              <a:t>이다</a:t>
            </a:r>
            <a:r>
              <a:rPr lang="en-US" altLang="ko-KR" dirty="0"/>
              <a:t>. Overfitting</a:t>
            </a:r>
            <a:r>
              <a:rPr lang="ko-KR" altLang="en-US" dirty="0"/>
              <a:t>은 모델에 사용되는 변수가 많아서 발생한다</a:t>
            </a:r>
            <a:r>
              <a:rPr lang="en-US" altLang="ko-KR" dirty="0"/>
              <a:t>. </a:t>
            </a:r>
            <a:r>
              <a:rPr lang="ko-KR" altLang="en-US" dirty="0"/>
              <a:t>따라서 이 모델은 적합하지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602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75921-CD8E-4C85-90CC-4B046F37C46F}"/>
              </a:ext>
            </a:extLst>
          </p:cNvPr>
          <p:cNvSpPr txBox="1"/>
          <p:nvPr/>
        </p:nvSpPr>
        <p:spPr>
          <a:xfrm>
            <a:off x="252382" y="277586"/>
            <a:ext cx="875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다중회귀모델</a:t>
            </a:r>
            <a:r>
              <a:rPr lang="en-US" altLang="ko-KR" dirty="0"/>
              <a:t>(3) – </a:t>
            </a:r>
            <a:r>
              <a:rPr lang="ko-KR" altLang="en-US" dirty="0"/>
              <a:t>사업체</a:t>
            </a:r>
            <a:r>
              <a:rPr lang="en-US" altLang="ko-KR" dirty="0"/>
              <a:t>(</a:t>
            </a:r>
            <a:r>
              <a:rPr lang="ko-KR" altLang="en-US" dirty="0"/>
              <a:t>중소기업</a:t>
            </a:r>
            <a:r>
              <a:rPr lang="en-US" altLang="ko-KR" dirty="0"/>
              <a:t>), </a:t>
            </a:r>
            <a:r>
              <a:rPr lang="ko-KR" altLang="en-US" dirty="0"/>
              <a:t>지하철</a:t>
            </a:r>
            <a:r>
              <a:rPr lang="en-US" altLang="ko-KR" dirty="0"/>
              <a:t>, </a:t>
            </a:r>
            <a:r>
              <a:rPr lang="ko-KR" altLang="en-US" dirty="0"/>
              <a:t>초중고</a:t>
            </a:r>
            <a:r>
              <a:rPr lang="en-US" altLang="ko-KR" dirty="0"/>
              <a:t>, </a:t>
            </a:r>
            <a:r>
              <a:rPr lang="ko-KR" altLang="en-US" dirty="0"/>
              <a:t>학교 수에 따른 이용건수 예측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128A4-8959-4B58-965C-62BD9C603B8D}"/>
              </a:ext>
            </a:extLst>
          </p:cNvPr>
          <p:cNvSpPr txBox="1"/>
          <p:nvPr/>
        </p:nvSpPr>
        <p:spPr>
          <a:xfrm>
            <a:off x="453118" y="4138612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C166F9-7159-41BF-A04D-4EA806081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8" y="859240"/>
            <a:ext cx="5610225" cy="3067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F85C5F-0D06-46E8-AA67-383F9838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8" y="4589689"/>
            <a:ext cx="7896225" cy="1990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DD8E88-E238-4297-8366-D6BB0D0BB0DE}"/>
              </a:ext>
            </a:extLst>
          </p:cNvPr>
          <p:cNvSpPr txBox="1"/>
          <p:nvPr/>
        </p:nvSpPr>
        <p:spPr>
          <a:xfrm>
            <a:off x="5928549" y="2296104"/>
            <a:ext cx="5884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모델에서 종속 변수를 구하는데</a:t>
            </a:r>
            <a:r>
              <a:rPr lang="en-US" altLang="ko-KR" dirty="0"/>
              <a:t>, </a:t>
            </a:r>
            <a:r>
              <a:rPr lang="ko-KR" altLang="en-US" dirty="0"/>
              <a:t>영향력이 있는</a:t>
            </a:r>
            <a:br>
              <a:rPr lang="en-US" altLang="ko-KR" dirty="0"/>
            </a:br>
            <a:r>
              <a:rPr lang="ko-KR" altLang="en-US" dirty="0"/>
              <a:t>변수 중 가장 큰 </a:t>
            </a:r>
            <a:r>
              <a:rPr lang="en-US" altLang="ko-KR" dirty="0"/>
              <a:t>t-value </a:t>
            </a:r>
            <a:r>
              <a:rPr lang="ko-KR" altLang="en-US" dirty="0"/>
              <a:t>값을 갖는 </a:t>
            </a:r>
            <a:r>
              <a:rPr lang="en-US" altLang="ko-KR" dirty="0" err="1"/>
              <a:t>schoolCnt</a:t>
            </a:r>
            <a:r>
              <a:rPr lang="ko-KR" altLang="en-US" dirty="0"/>
              <a:t>는 초중고 학교 수이다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61834AD0-1FF6-45DE-A3A5-AA48DF581290}"/>
              </a:ext>
            </a:extLst>
          </p:cNvPr>
          <p:cNvSpPr/>
          <p:nvPr/>
        </p:nvSpPr>
        <p:spPr>
          <a:xfrm>
            <a:off x="378692" y="2624581"/>
            <a:ext cx="4359562" cy="189614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97AABDF6-DE7A-4A3C-A3F8-87B5C7035AFB}"/>
              </a:ext>
            </a:extLst>
          </p:cNvPr>
          <p:cNvSpPr/>
          <p:nvPr/>
        </p:nvSpPr>
        <p:spPr>
          <a:xfrm>
            <a:off x="1709000" y="6192981"/>
            <a:ext cx="513471" cy="387433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430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42CEA9-21C3-462F-82B2-FAEA23D288FF}"/>
              </a:ext>
            </a:extLst>
          </p:cNvPr>
          <p:cNvSpPr txBox="1"/>
          <p:nvPr/>
        </p:nvSpPr>
        <p:spPr>
          <a:xfrm>
            <a:off x="283708" y="438933"/>
            <a:ext cx="16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F50DA-952A-452D-BA73-D1DDDC9DB276}"/>
              </a:ext>
            </a:extLst>
          </p:cNvPr>
          <p:cNvSpPr txBox="1"/>
          <p:nvPr/>
        </p:nvSpPr>
        <p:spPr>
          <a:xfrm>
            <a:off x="283708" y="329672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데이터를 이용한 예측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647293-A2F6-457E-9FA7-7F59C0251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08" y="3757246"/>
            <a:ext cx="6743700" cy="304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D2CBA0-18AD-4193-8FBF-22D85668B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08" y="808265"/>
            <a:ext cx="7943850" cy="20383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FC5848-231F-432B-9606-8EDABCFE5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632" y="3481388"/>
            <a:ext cx="4948603" cy="33560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9C1B9EC-4E44-4B55-A869-59B8B151A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08" y="4153238"/>
            <a:ext cx="4105275" cy="914400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94369CA6-510B-4B82-9D7B-280D5CB06EA4}"/>
              </a:ext>
            </a:extLst>
          </p:cNvPr>
          <p:cNvSpPr/>
          <p:nvPr/>
        </p:nvSpPr>
        <p:spPr>
          <a:xfrm>
            <a:off x="2153974" y="2404034"/>
            <a:ext cx="513471" cy="348824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B51D8B89-8578-4867-9251-5A26926E8C30}"/>
              </a:ext>
            </a:extLst>
          </p:cNvPr>
          <p:cNvSpPr/>
          <p:nvPr/>
        </p:nvSpPr>
        <p:spPr>
          <a:xfrm>
            <a:off x="283708" y="4576685"/>
            <a:ext cx="736724" cy="328978"/>
          </a:xfrm>
          <a:prstGeom prst="frame">
            <a:avLst>
              <a:gd name="adj1" fmla="val 734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6714A-AF61-4701-B7B2-D41038AA8F3E}"/>
              </a:ext>
            </a:extLst>
          </p:cNvPr>
          <p:cNvSpPr txBox="1"/>
          <p:nvPr/>
        </p:nvSpPr>
        <p:spPr>
          <a:xfrm>
            <a:off x="6023533" y="1779815"/>
            <a:ext cx="5884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 set</a:t>
            </a:r>
            <a:r>
              <a:rPr lang="ko-KR" altLang="en-US" dirty="0"/>
              <a:t>과 </a:t>
            </a:r>
            <a:r>
              <a:rPr lang="en-US" altLang="ko-KR" dirty="0"/>
              <a:t>validation set</a:t>
            </a:r>
            <a:r>
              <a:rPr lang="ko-KR" altLang="en-US" dirty="0"/>
              <a:t>에서의 </a:t>
            </a:r>
            <a:r>
              <a:rPr lang="en-US" altLang="ko-KR" dirty="0"/>
              <a:t>accuracy</a:t>
            </a:r>
            <a:r>
              <a:rPr lang="ko-KR" altLang="en-US" dirty="0"/>
              <a:t>를 보면</a:t>
            </a:r>
            <a:r>
              <a:rPr lang="en-US" altLang="ko-KR" dirty="0"/>
              <a:t>, RMSE </a:t>
            </a:r>
            <a:r>
              <a:rPr lang="ko-KR" altLang="en-US" dirty="0"/>
              <a:t>값이 </a:t>
            </a:r>
            <a:r>
              <a:rPr lang="en-US" altLang="ko-KR" dirty="0"/>
              <a:t>training set</a:t>
            </a:r>
            <a:r>
              <a:rPr lang="ko-KR" altLang="en-US" dirty="0"/>
              <a:t>에서 더 크게 나왔으므로 </a:t>
            </a:r>
            <a:r>
              <a:rPr lang="en-US" altLang="ko-KR" dirty="0"/>
              <a:t>overfitting</a:t>
            </a:r>
            <a:r>
              <a:rPr lang="ko-KR" altLang="en-US" dirty="0"/>
              <a:t>아니다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88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E919C-A6BF-4769-AF9B-12643C83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ADA4E-B71C-4106-BE4F-7F5D8CC1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주제 선정 및 이유</a:t>
            </a:r>
            <a:endParaRPr lang="en-US" altLang="ko-KR" dirty="0"/>
          </a:p>
          <a:p>
            <a:r>
              <a:rPr lang="ko-KR" altLang="en-US" dirty="0"/>
              <a:t>데이터 소개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r>
              <a:rPr lang="ko-KR" altLang="en-US" dirty="0"/>
              <a:t>데이터 탐색</a:t>
            </a:r>
            <a:endParaRPr lang="en-US" altLang="ko-KR" dirty="0"/>
          </a:p>
          <a:p>
            <a:r>
              <a:rPr lang="ko-KR" altLang="en-US" dirty="0"/>
              <a:t>데이터 모델링 및 성능 평가</a:t>
            </a:r>
            <a:endParaRPr lang="en-US" altLang="ko-KR" dirty="0"/>
          </a:p>
          <a:p>
            <a:r>
              <a:rPr lang="ko-KR" altLang="en-US" dirty="0"/>
              <a:t>결론</a:t>
            </a:r>
            <a:endParaRPr lang="en-US" altLang="ko-KR" dirty="0"/>
          </a:p>
          <a:p>
            <a:r>
              <a:rPr lang="ko-KR" altLang="en-US" dirty="0"/>
              <a:t>보완점 및 향후 과제</a:t>
            </a:r>
          </a:p>
        </p:txBody>
      </p:sp>
    </p:spTree>
    <p:extLst>
      <p:ext uri="{BB962C8B-B14F-4D97-AF65-F5344CB8AC3E}">
        <p14:creationId xmlns:p14="http://schemas.microsoft.com/office/powerpoint/2010/main" val="1220958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9A3B7-D21D-4EA5-9941-2A7EFBBDF7B9}"/>
              </a:ext>
            </a:extLst>
          </p:cNvPr>
          <p:cNvSpPr txBox="1">
            <a:spLocks/>
          </p:cNvSpPr>
          <p:nvPr/>
        </p:nvSpPr>
        <p:spPr>
          <a:xfrm>
            <a:off x="851102" y="204215"/>
            <a:ext cx="5515349" cy="831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/>
              <a:t>결론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E92B75-B868-49AC-873E-3DF61220E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53" y="1630437"/>
            <a:ext cx="7896225" cy="213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CF4053-E30F-41B0-A19D-CDA126152ADA}"/>
              </a:ext>
            </a:extLst>
          </p:cNvPr>
          <p:cNvSpPr txBox="1"/>
          <p:nvPr/>
        </p:nvSpPr>
        <p:spPr>
          <a:xfrm>
            <a:off x="596553" y="120715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2C6D4-6890-4EB8-9C14-B38D2B8DF58A}"/>
              </a:ext>
            </a:extLst>
          </p:cNvPr>
          <p:cNvSpPr txBox="1"/>
          <p:nvPr/>
        </p:nvSpPr>
        <p:spPr>
          <a:xfrm>
            <a:off x="596553" y="403103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824C97-D426-4B90-B149-ECADD072E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53" y="4482112"/>
            <a:ext cx="7896225" cy="1990725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F861570A-7633-4CD6-839D-58CDD96436D7}"/>
              </a:ext>
            </a:extLst>
          </p:cNvPr>
          <p:cNvSpPr/>
          <p:nvPr/>
        </p:nvSpPr>
        <p:spPr>
          <a:xfrm>
            <a:off x="1852435" y="6085404"/>
            <a:ext cx="513471" cy="387433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D32B0EE9-02AC-40FD-A8B9-A5C50F603F71}"/>
              </a:ext>
            </a:extLst>
          </p:cNvPr>
          <p:cNvSpPr/>
          <p:nvPr/>
        </p:nvSpPr>
        <p:spPr>
          <a:xfrm>
            <a:off x="1852435" y="3235283"/>
            <a:ext cx="513471" cy="387433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FF541D-9E30-4D0F-BD12-4126910F3BC5}"/>
              </a:ext>
            </a:extLst>
          </p:cNvPr>
          <p:cNvSpPr txBox="1"/>
          <p:nvPr/>
        </p:nvSpPr>
        <p:spPr>
          <a:xfrm>
            <a:off x="6005604" y="2505669"/>
            <a:ext cx="58847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</a:t>
            </a:r>
            <a:r>
              <a:rPr lang="en-US" altLang="ko-KR" dirty="0"/>
              <a:t>(2)</a:t>
            </a:r>
            <a:r>
              <a:rPr lang="ko-KR" altLang="en-US" dirty="0"/>
              <a:t>는</a:t>
            </a:r>
            <a:r>
              <a:rPr lang="en-US" altLang="ko-KR" dirty="0"/>
              <a:t> overfitting</a:t>
            </a:r>
            <a:r>
              <a:rPr lang="ko-KR" altLang="en-US" dirty="0"/>
              <a:t>으로 인해</a:t>
            </a:r>
            <a:r>
              <a:rPr lang="en-US" altLang="ko-KR" dirty="0"/>
              <a:t>, </a:t>
            </a:r>
            <a:r>
              <a:rPr lang="ko-KR" altLang="en-US" dirty="0"/>
              <a:t>사용에 부적합하다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모델 </a:t>
            </a:r>
            <a:r>
              <a:rPr lang="en-US" altLang="ko-KR" dirty="0"/>
              <a:t>(1)</a:t>
            </a:r>
            <a:r>
              <a:rPr lang="ko-KR" altLang="en-US" dirty="0"/>
              <a:t>과 모델 </a:t>
            </a:r>
            <a:r>
              <a:rPr lang="en-US" altLang="ko-KR" dirty="0"/>
              <a:t>(3)</a:t>
            </a:r>
            <a:r>
              <a:rPr lang="ko-KR" altLang="en-US" dirty="0"/>
              <a:t> 중 </a:t>
            </a:r>
            <a:r>
              <a:rPr lang="en-US" altLang="ko-KR" dirty="0"/>
              <a:t>RMSE </a:t>
            </a:r>
            <a:r>
              <a:rPr lang="ko-KR" altLang="en-US" dirty="0"/>
              <a:t>값이 더 작은 모델 </a:t>
            </a:r>
            <a:r>
              <a:rPr lang="en-US" altLang="ko-KR" dirty="0"/>
              <a:t>(1)</a:t>
            </a:r>
            <a:r>
              <a:rPr lang="ko-KR" altLang="en-US" dirty="0"/>
              <a:t>이 가장 예측력이 좋은 모델이라는 결론을 내렸다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더불어</a:t>
            </a:r>
            <a:r>
              <a:rPr lang="en-US" altLang="ko-KR" dirty="0"/>
              <a:t>, </a:t>
            </a:r>
            <a:r>
              <a:rPr lang="ko-KR" altLang="en-US" dirty="0"/>
              <a:t>두 모델에서 공통적으로 </a:t>
            </a:r>
            <a:r>
              <a:rPr lang="en-US" altLang="ko-KR" dirty="0" err="1"/>
              <a:t>schoolCnt</a:t>
            </a:r>
            <a:r>
              <a:rPr lang="en-US" altLang="ko-KR" dirty="0"/>
              <a:t> </a:t>
            </a:r>
            <a:r>
              <a:rPr lang="ko-KR" altLang="en-US" dirty="0"/>
              <a:t>변수가 가장 유의미했다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7819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FE75CF-F44C-42E6-BBF2-6EAE243EEBEA}"/>
              </a:ext>
            </a:extLst>
          </p:cNvPr>
          <p:cNvSpPr txBox="1"/>
          <p:nvPr/>
        </p:nvSpPr>
        <p:spPr>
          <a:xfrm>
            <a:off x="842682" y="4374800"/>
            <a:ext cx="10362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회귀모델에서 </a:t>
            </a:r>
            <a:r>
              <a:rPr lang="en-US" altLang="ko-KR" dirty="0" err="1"/>
              <a:t>schoolCnt</a:t>
            </a:r>
            <a:r>
              <a:rPr lang="ko-KR" altLang="en-US" dirty="0"/>
              <a:t>가 유의미하게 작용한 이유는</a:t>
            </a:r>
            <a:r>
              <a:rPr lang="en-US" altLang="ko-KR" dirty="0"/>
              <a:t> </a:t>
            </a:r>
            <a:r>
              <a:rPr lang="ko-KR" altLang="en-US" dirty="0"/>
              <a:t>학교 주변에 주거 단지가 밀집되어 있으므로</a:t>
            </a:r>
            <a:r>
              <a:rPr lang="en-US" altLang="ko-KR" dirty="0"/>
              <a:t>, 10</a:t>
            </a:r>
            <a:r>
              <a:rPr lang="ko-KR" altLang="en-US" dirty="0"/>
              <a:t>대의 이용률이 낮음에도 주거 단지 거주자들의 출퇴근 이용에 많이 사용되었을 것이라 추측한다</a:t>
            </a:r>
            <a:r>
              <a:rPr lang="en-US" altLang="ko-KR" dirty="0"/>
              <a:t>. </a:t>
            </a:r>
            <a:r>
              <a:rPr lang="ko-KR" altLang="en-US" dirty="0"/>
              <a:t>다시 말해</a:t>
            </a:r>
            <a:r>
              <a:rPr lang="en-US" altLang="ko-KR" dirty="0"/>
              <a:t>, 10</a:t>
            </a:r>
            <a:r>
              <a:rPr lang="ko-KR" altLang="en-US" dirty="0"/>
              <a:t>대의 부모 세대가 주로 </a:t>
            </a:r>
            <a:r>
              <a:rPr lang="en-US" altLang="ko-KR" dirty="0"/>
              <a:t>20</a:t>
            </a:r>
            <a:r>
              <a:rPr lang="ko-KR" altLang="en-US" dirty="0"/>
              <a:t>대 후반에서 </a:t>
            </a:r>
            <a:r>
              <a:rPr lang="en-US" altLang="ko-KR" dirty="0"/>
              <a:t>40</a:t>
            </a:r>
            <a:r>
              <a:rPr lang="ko-KR" altLang="en-US" dirty="0"/>
              <a:t>대이므로 우리가 예측했던 이용건수의 주 연령대라고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결론적으로</a:t>
            </a:r>
            <a:r>
              <a:rPr lang="en-US" altLang="ko-KR" dirty="0"/>
              <a:t>, </a:t>
            </a:r>
            <a:r>
              <a:rPr lang="ko-KR" altLang="en-US" dirty="0"/>
              <a:t>타 지역에서 공공자전거를 도입한다고 하면</a:t>
            </a:r>
            <a:r>
              <a:rPr lang="en-US" altLang="ko-KR" dirty="0"/>
              <a:t>, </a:t>
            </a:r>
            <a:r>
              <a:rPr lang="ko-KR" altLang="en-US" dirty="0"/>
              <a:t>학교 근처와 같은 주거 단지를 중심으로 하는 것이 안정적 수요를 창출할 수 있을 것이라 예상한다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844606-D61B-4F42-997A-B3B625E5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93" y="697498"/>
            <a:ext cx="3805369" cy="30925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B1BDFA-6AD6-4530-9F34-5942EB0B7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44" y="728874"/>
            <a:ext cx="4752059" cy="317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81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147CB-B755-42D9-8D16-89FD3929F700}"/>
              </a:ext>
            </a:extLst>
          </p:cNvPr>
          <p:cNvSpPr txBox="1">
            <a:spLocks/>
          </p:cNvSpPr>
          <p:nvPr/>
        </p:nvSpPr>
        <p:spPr>
          <a:xfrm>
            <a:off x="261487" y="159391"/>
            <a:ext cx="10515600" cy="8311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보완점 및 향후 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787CC-2808-40C7-88F8-AB8F9C067CE7}"/>
              </a:ext>
            </a:extLst>
          </p:cNvPr>
          <p:cNvSpPr txBox="1"/>
          <p:nvPr/>
        </p:nvSpPr>
        <p:spPr>
          <a:xfrm>
            <a:off x="261487" y="990549"/>
            <a:ext cx="1036252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보완점</a:t>
            </a:r>
            <a:endParaRPr lang="en-US" altLang="ko-KR" sz="3000" dirty="0"/>
          </a:p>
          <a:p>
            <a:pPr marL="342900" indent="-342900">
              <a:buAutoNum type="arabicPeriod"/>
            </a:pPr>
            <a:r>
              <a:rPr lang="ko-KR" altLang="en-US" dirty="0"/>
              <a:t>다중 선형 회귀 모델 </a:t>
            </a:r>
            <a:r>
              <a:rPr lang="en-US" altLang="ko-KR" dirty="0"/>
              <a:t>(2)</a:t>
            </a:r>
            <a:r>
              <a:rPr lang="ko-KR" altLang="en-US" dirty="0"/>
              <a:t>에서의 </a:t>
            </a:r>
            <a:r>
              <a:rPr lang="ko-KR" altLang="en-US" dirty="0" err="1"/>
              <a:t>과적합</a:t>
            </a:r>
            <a:r>
              <a:rPr lang="ko-KR" altLang="en-US" dirty="0"/>
              <a:t> 발생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다중 선형 회귀 모델의 성능 평가에서 </a:t>
            </a:r>
            <a:r>
              <a:rPr lang="en-US" altLang="ko-KR" dirty="0"/>
              <a:t>3</a:t>
            </a:r>
            <a:r>
              <a:rPr lang="ko-KR" altLang="en-US" dirty="0"/>
              <a:t>가지 모델 모두 </a:t>
            </a:r>
            <a:r>
              <a:rPr lang="en-US" altLang="ko-KR" dirty="0"/>
              <a:t>RMSE</a:t>
            </a:r>
            <a:r>
              <a:rPr lang="ko-KR" altLang="en-US" dirty="0"/>
              <a:t>가 높게 측정됨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2021.06 </a:t>
            </a:r>
            <a:r>
              <a:rPr lang="ko-KR" altLang="en-US" dirty="0"/>
              <a:t>기준</a:t>
            </a:r>
            <a:r>
              <a:rPr lang="en-US" altLang="ko-KR" dirty="0"/>
              <a:t>, </a:t>
            </a:r>
            <a:r>
              <a:rPr lang="ko-KR" altLang="en-US" dirty="0"/>
              <a:t>공공자전거의 수요에 주된 영향을 미치는 요인이라고 생각되는 코로나 </a:t>
            </a:r>
            <a:r>
              <a:rPr lang="en-US" altLang="ko-KR" dirty="0"/>
              <a:t>19</a:t>
            </a:r>
            <a:r>
              <a:rPr lang="ko-KR" altLang="en-US" dirty="0"/>
              <a:t>의 영향을 무시하지 못함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sz="3000" dirty="0"/>
              <a:t>향후과제</a:t>
            </a:r>
            <a:endParaRPr lang="en-US" altLang="ko-KR" sz="3000" dirty="0"/>
          </a:p>
          <a:p>
            <a:pPr marL="342900" indent="-342900">
              <a:buAutoNum type="arabicPeriod"/>
            </a:pPr>
            <a:r>
              <a:rPr lang="ko-KR" altLang="en-US" dirty="0"/>
              <a:t>주거 단지 데이터를 포함한 예측 모델링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사용 범위</a:t>
            </a:r>
            <a:r>
              <a:rPr lang="en-US" altLang="ko-KR" dirty="0"/>
              <a:t>(</a:t>
            </a:r>
            <a:r>
              <a:rPr lang="ko-KR" altLang="en-US" dirty="0"/>
              <a:t>기간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))</a:t>
            </a:r>
            <a:r>
              <a:rPr lang="ko-KR" altLang="en-US" dirty="0"/>
              <a:t>를 확장하여 모델링</a:t>
            </a:r>
          </a:p>
        </p:txBody>
      </p:sp>
    </p:spTree>
    <p:extLst>
      <p:ext uri="{BB962C8B-B14F-4D97-AF65-F5344CB8AC3E}">
        <p14:creationId xmlns:p14="http://schemas.microsoft.com/office/powerpoint/2010/main" val="137057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DFE0C-9717-4219-8184-E8317CC9B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87" y="159391"/>
            <a:ext cx="10515600" cy="831158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주제 선정 및 이유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4D45E-DC01-4186-B63A-4C2163AC4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487" y="1086030"/>
            <a:ext cx="10515600" cy="1500187"/>
          </a:xfrm>
        </p:spPr>
        <p:txBody>
          <a:bodyPr/>
          <a:lstStyle/>
          <a:p>
            <a:r>
              <a:rPr lang="ko-KR" altLang="en-US" dirty="0"/>
              <a:t>서울시 공공자전거 데이터 분석을 통해 타 지역 공공자전거 도입 시</a:t>
            </a:r>
            <a:r>
              <a:rPr lang="en-US" altLang="ko-KR" dirty="0"/>
              <a:t>, </a:t>
            </a:r>
            <a:r>
              <a:rPr lang="ko-KR" altLang="en-US" dirty="0"/>
              <a:t>수요를 예측할 수 있는 모델을 만들기 위함이다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52FD1C6-2178-4F8B-ACDF-7A9B1636EB52}"/>
              </a:ext>
            </a:extLst>
          </p:cNvPr>
          <p:cNvSpPr txBox="1">
            <a:spLocks/>
          </p:cNvSpPr>
          <p:nvPr/>
        </p:nvSpPr>
        <p:spPr>
          <a:xfrm>
            <a:off x="261487" y="2164360"/>
            <a:ext cx="10515600" cy="723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데이터 소개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E9DA51-A6FE-4604-BBD8-152EB304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54" y="2983341"/>
            <a:ext cx="4145100" cy="3157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9E9A24-7C72-40CB-8B38-2FB0A9A6A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06" y="2983341"/>
            <a:ext cx="2313262" cy="3157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0CF39F-2250-4903-9ECF-A1D081F173DC}"/>
              </a:ext>
            </a:extLst>
          </p:cNvPr>
          <p:cNvSpPr txBox="1"/>
          <p:nvPr/>
        </p:nvSpPr>
        <p:spPr>
          <a:xfrm>
            <a:off x="765861" y="6311357"/>
            <a:ext cx="357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Data1. </a:t>
            </a:r>
            <a:r>
              <a:rPr lang="ko-KR" altLang="en-US" dirty="0"/>
              <a:t>공공자전거 대여소 정보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B92159-F7F8-4092-BF5B-3800DCE82FF3}"/>
              </a:ext>
            </a:extLst>
          </p:cNvPr>
          <p:cNvSpPr txBox="1"/>
          <p:nvPr/>
        </p:nvSpPr>
        <p:spPr>
          <a:xfrm>
            <a:off x="5322530" y="6311357"/>
            <a:ext cx="431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Data2. </a:t>
            </a:r>
            <a:r>
              <a:rPr lang="ko-KR" altLang="en-US" dirty="0"/>
              <a:t>공공자전거 이용정보 </a:t>
            </a:r>
            <a:r>
              <a:rPr lang="en-US" altLang="ko-KR" dirty="0"/>
              <a:t>( </a:t>
            </a:r>
            <a:r>
              <a:rPr lang="ko-KR" altLang="en-US" dirty="0"/>
              <a:t>시간대별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40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3362F3-6C9C-472F-A303-0CAEBAB8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39" y="374014"/>
            <a:ext cx="4255276" cy="24515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6798B2-91F8-4A20-93FB-E0B1A14E5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209" y="336223"/>
            <a:ext cx="3846177" cy="24515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EE41A9-175A-48F9-9537-F62969364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01" y="3337289"/>
            <a:ext cx="4238314" cy="29208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44D485-C21D-4530-997D-2E3A7F3E2558}"/>
              </a:ext>
            </a:extLst>
          </p:cNvPr>
          <p:cNvSpPr txBox="1"/>
          <p:nvPr/>
        </p:nvSpPr>
        <p:spPr>
          <a:xfrm>
            <a:off x="728766" y="2896759"/>
            <a:ext cx="36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Data3. </a:t>
            </a:r>
            <a:r>
              <a:rPr lang="ko-KR" altLang="en-US" dirty="0"/>
              <a:t>지하철역 위도 경도 정보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402944-183A-4AE2-85C3-D007F0B17650}"/>
              </a:ext>
            </a:extLst>
          </p:cNvPr>
          <p:cNvSpPr txBox="1"/>
          <p:nvPr/>
        </p:nvSpPr>
        <p:spPr>
          <a:xfrm>
            <a:off x="7104641" y="2896759"/>
            <a:ext cx="423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Data4. </a:t>
            </a:r>
            <a:r>
              <a:rPr lang="ko-KR" altLang="en-US" dirty="0"/>
              <a:t>서울시 자치구별 고등학교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04B254-0BCC-4F0D-BE8F-7A009ED19EAC}"/>
              </a:ext>
            </a:extLst>
          </p:cNvPr>
          <p:cNvSpPr txBox="1"/>
          <p:nvPr/>
        </p:nvSpPr>
        <p:spPr>
          <a:xfrm>
            <a:off x="438501" y="6346164"/>
            <a:ext cx="4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Data5. </a:t>
            </a:r>
            <a:r>
              <a:rPr lang="ko-KR" altLang="en-US" dirty="0"/>
              <a:t>서울시 자치구별 </a:t>
            </a:r>
            <a:r>
              <a:rPr lang="ko-KR" altLang="en-US" dirty="0" err="1"/>
              <a:t>초중등학교</a:t>
            </a:r>
            <a:r>
              <a:rPr lang="ko-KR" altLang="en-US" dirty="0"/>
              <a:t> 정보</a:t>
            </a:r>
          </a:p>
        </p:txBody>
      </p:sp>
    </p:spTree>
    <p:extLst>
      <p:ext uri="{BB962C8B-B14F-4D97-AF65-F5344CB8AC3E}">
        <p14:creationId xmlns:p14="http://schemas.microsoft.com/office/powerpoint/2010/main" val="34518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E6F32E-6DDF-48C4-B970-88E68AF9E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61" y="294887"/>
            <a:ext cx="4657716" cy="27419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1C5962-75EB-4BFC-AABE-22F097570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822" y="294887"/>
            <a:ext cx="2081601" cy="27419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743E75-799E-44CA-A0BE-8C8CC2B28933}"/>
              </a:ext>
            </a:extLst>
          </p:cNvPr>
          <p:cNvSpPr txBox="1"/>
          <p:nvPr/>
        </p:nvSpPr>
        <p:spPr>
          <a:xfrm>
            <a:off x="671119" y="3194108"/>
            <a:ext cx="490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Data6. </a:t>
            </a:r>
            <a:r>
              <a:rPr lang="ko-KR" altLang="en-US" dirty="0"/>
              <a:t>서울시 자치구별 대학교 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851AF5-E448-43D9-BABA-A33302602954}"/>
              </a:ext>
            </a:extLst>
          </p:cNvPr>
          <p:cNvSpPr txBox="1"/>
          <p:nvPr/>
        </p:nvSpPr>
        <p:spPr>
          <a:xfrm>
            <a:off x="6669247" y="3194108"/>
            <a:ext cx="433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Data7. </a:t>
            </a:r>
            <a:r>
              <a:rPr lang="ko-KR" altLang="en-US" dirty="0"/>
              <a:t>서울시 자치구별 </a:t>
            </a:r>
            <a:r>
              <a:rPr lang="ko-KR" altLang="en-US" dirty="0" err="1"/>
              <a:t>사업체수</a:t>
            </a:r>
            <a:r>
              <a:rPr lang="ko-KR" altLang="en-US" dirty="0"/>
              <a:t> 정보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DA1B621-5952-40F7-A92A-36F9B274FE3A}"/>
              </a:ext>
            </a:extLst>
          </p:cNvPr>
          <p:cNvSpPr txBox="1">
            <a:spLocks/>
          </p:cNvSpPr>
          <p:nvPr/>
        </p:nvSpPr>
        <p:spPr>
          <a:xfrm>
            <a:off x="321918" y="3720733"/>
            <a:ext cx="10515600" cy="723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데이터 </a:t>
            </a:r>
            <a:r>
              <a:rPr lang="ko-KR" altLang="en-US" sz="4000" dirty="0" err="1"/>
              <a:t>전처리</a:t>
            </a:r>
            <a:endParaRPr lang="ko-KR" altLang="en-US" sz="4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C2EEB0-F24A-4693-BD3C-865295EDE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077" y="4444233"/>
            <a:ext cx="5506218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7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7856C0-AE43-4A05-A7FE-EE51732C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16" y="448442"/>
            <a:ext cx="7997512" cy="6409558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45F6BD27-7166-4E10-B60B-50CDE770106A}"/>
              </a:ext>
            </a:extLst>
          </p:cNvPr>
          <p:cNvSpPr txBox="1">
            <a:spLocks/>
          </p:cNvSpPr>
          <p:nvPr/>
        </p:nvSpPr>
        <p:spPr>
          <a:xfrm>
            <a:off x="1867663" y="-483625"/>
            <a:ext cx="11603342" cy="10000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서울시 대여소 분포와 이용건수 시각화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9C202B1-A6CF-4FCD-B967-760D402C7B36}"/>
              </a:ext>
            </a:extLst>
          </p:cNvPr>
          <p:cNvSpPr txBox="1">
            <a:spLocks/>
          </p:cNvSpPr>
          <p:nvPr/>
        </p:nvSpPr>
        <p:spPr>
          <a:xfrm>
            <a:off x="321918" y="3720733"/>
            <a:ext cx="10515600" cy="723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데이터 탐색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60A49-BFB4-8F49-AAF7-603EC5125576}"/>
              </a:ext>
            </a:extLst>
          </p:cNvPr>
          <p:cNvSpPr txBox="1"/>
          <p:nvPr/>
        </p:nvSpPr>
        <p:spPr>
          <a:xfrm>
            <a:off x="23572" y="4727786"/>
            <a:ext cx="4650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US" altLang="en-US" dirty="0"/>
              <a:t>전체적으로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따릉이</a:t>
            </a:r>
            <a:r>
              <a:rPr kumimoji="1" lang="ko-KR" altLang="en-US" dirty="0"/>
              <a:t> 대여소가 어디에</a:t>
            </a:r>
            <a:endParaRPr kumimoji="1" lang="en-US" altLang="ko-KR" dirty="0"/>
          </a:p>
          <a:p>
            <a:r>
              <a:rPr kumimoji="1" lang="ko-KR" altLang="en-US" dirty="0"/>
              <a:t>설치 되어 </a:t>
            </a:r>
            <a:r>
              <a:rPr kumimoji="1" lang="ko-KR" altLang="en-US" dirty="0" err="1"/>
              <a:t>있는지와</a:t>
            </a:r>
            <a:r>
              <a:rPr kumimoji="1" lang="ko-KR" altLang="en-US" dirty="0"/>
              <a:t> 역</a:t>
            </a:r>
            <a:r>
              <a:rPr kumimoji="1" lang="en-US" altLang="ko-KR" dirty="0"/>
              <a:t>(</a:t>
            </a:r>
            <a:r>
              <a:rPr kumimoji="1" lang="ko-KR" altLang="en-US" dirty="0"/>
              <a:t>검정색 점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주변에 </a:t>
            </a:r>
            <a:r>
              <a:rPr kumimoji="1" lang="ko-KR" altLang="en-US" dirty="0" err="1"/>
              <a:t>따릉이</a:t>
            </a:r>
            <a:r>
              <a:rPr kumimoji="1" lang="ko-KR" altLang="en-US" dirty="0"/>
              <a:t> 대여소가 설치되어 있으며</a:t>
            </a:r>
            <a:endParaRPr kumimoji="1" lang="en-US" altLang="ko-KR" dirty="0"/>
          </a:p>
          <a:p>
            <a:r>
              <a:rPr kumimoji="1" lang="ko-KR" altLang="en-US" dirty="0"/>
              <a:t>대여소의 개수가 많은 것을 확인할 수 있다</a:t>
            </a:r>
            <a:r>
              <a:rPr kumimoji="1" lang="en-US" altLang="ko-KR" dirty="0"/>
              <a:t>.</a:t>
            </a:r>
            <a:endParaRPr kumimoji="1" lang="ko-US" altLang="en-US" dirty="0"/>
          </a:p>
        </p:txBody>
      </p:sp>
    </p:spTree>
    <p:extLst>
      <p:ext uri="{BB962C8B-B14F-4D97-AF65-F5344CB8AC3E}">
        <p14:creationId xmlns:p14="http://schemas.microsoft.com/office/powerpoint/2010/main" val="173617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3E3A7E-A233-4F57-83A3-333040D5D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90" y="444617"/>
            <a:ext cx="9479561" cy="6418604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29137DAE-9219-4683-B32B-9735ED9ADE16}"/>
              </a:ext>
            </a:extLst>
          </p:cNvPr>
          <p:cNvSpPr txBox="1">
            <a:spLocks/>
          </p:cNvSpPr>
          <p:nvPr/>
        </p:nvSpPr>
        <p:spPr>
          <a:xfrm>
            <a:off x="0" y="-483625"/>
            <a:ext cx="11603342" cy="9282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서울시 자치구별 이용건수 순위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48F63DF5-B0B9-45B2-A935-CB21B5F4A1CD}"/>
              </a:ext>
            </a:extLst>
          </p:cNvPr>
          <p:cNvSpPr txBox="1">
            <a:spLocks/>
          </p:cNvSpPr>
          <p:nvPr/>
        </p:nvSpPr>
        <p:spPr>
          <a:xfrm>
            <a:off x="5627668" y="2903825"/>
            <a:ext cx="6449313" cy="101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공공자전거 이용 건수가 가장 많은 자치구는 </a:t>
            </a:r>
            <a:r>
              <a:rPr lang="en-US" altLang="ko-KR" sz="1800" dirty="0"/>
              <a:t>“</a:t>
            </a:r>
            <a:r>
              <a:rPr lang="ko-KR" altLang="en-US" sz="1800" dirty="0"/>
              <a:t>강서구</a:t>
            </a:r>
            <a:r>
              <a:rPr lang="en-US" altLang="ko-KR" sz="1800" dirty="0"/>
              <a:t>＂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013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F0358D-201D-4047-823D-56410C3B0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93" y="492077"/>
            <a:ext cx="9488322" cy="633995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F78F5D1B-9166-4CF4-A1C1-297100F66E2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603342" cy="4920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연령대별 이용건수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4400255C-2CFE-40A4-BC5A-2FF0EE1C89DD}"/>
              </a:ext>
            </a:extLst>
          </p:cNvPr>
          <p:cNvSpPr txBox="1">
            <a:spLocks/>
          </p:cNvSpPr>
          <p:nvPr/>
        </p:nvSpPr>
        <p:spPr>
          <a:xfrm>
            <a:off x="6096000" y="3093379"/>
            <a:ext cx="5771625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가장 많은 이용률을 보인 연령대는 </a:t>
            </a:r>
            <a:r>
              <a:rPr lang="en-US" altLang="ko-KR" sz="1800" dirty="0"/>
              <a:t>20</a:t>
            </a:r>
            <a:r>
              <a:rPr lang="ko-KR" altLang="en-US" sz="1800" dirty="0"/>
              <a:t>대와 </a:t>
            </a:r>
            <a:r>
              <a:rPr lang="en-US" altLang="ko-KR" sz="1800" dirty="0"/>
              <a:t>30</a:t>
            </a:r>
            <a:r>
              <a:rPr lang="ko-KR" altLang="en-US" sz="1800" dirty="0"/>
              <a:t>대이다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2329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5C68E2-6312-4E00-A9AA-7D74AFE5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374" y="414068"/>
            <a:ext cx="9562898" cy="653255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5228AA49-72B5-4122-9B20-31BF8639E981}"/>
              </a:ext>
            </a:extLst>
          </p:cNvPr>
          <p:cNvSpPr txBox="1">
            <a:spLocks/>
          </p:cNvSpPr>
          <p:nvPr/>
        </p:nvSpPr>
        <p:spPr>
          <a:xfrm>
            <a:off x="-1" y="-483625"/>
            <a:ext cx="12023387" cy="8976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이용건수 </a:t>
            </a:r>
            <a:r>
              <a:rPr lang="en-US" altLang="ko-KR" sz="1800" dirty="0"/>
              <a:t>TOP 10</a:t>
            </a:r>
            <a:r>
              <a:rPr lang="ko-KR" altLang="en-US" sz="1800" dirty="0"/>
              <a:t>의 자치구별 </a:t>
            </a:r>
            <a:r>
              <a:rPr lang="en-US" altLang="ko-KR" sz="1800" dirty="0"/>
              <a:t>+ </a:t>
            </a:r>
            <a:r>
              <a:rPr lang="ko-KR" altLang="en-US" sz="1800" dirty="0"/>
              <a:t>시간대별 이용현황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3DD1EB2A-23ED-4D35-A426-CFEB418C0D72}"/>
              </a:ext>
            </a:extLst>
          </p:cNvPr>
          <p:cNvSpPr txBox="1">
            <a:spLocks/>
          </p:cNvSpPr>
          <p:nvPr/>
        </p:nvSpPr>
        <p:spPr>
          <a:xfrm>
            <a:off x="89510" y="1864168"/>
            <a:ext cx="3550837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가장 많은 이용률을 보인 시간은 </a:t>
            </a:r>
            <a:r>
              <a:rPr lang="en-US" altLang="ko-KR" sz="1800" dirty="0"/>
              <a:t>7~9</a:t>
            </a:r>
            <a:r>
              <a:rPr lang="ko-KR" altLang="en-US" sz="1800" dirty="0"/>
              <a:t>시와 </a:t>
            </a:r>
            <a:r>
              <a:rPr lang="en-US" altLang="ko-KR" sz="1800" dirty="0"/>
              <a:t>17~19</a:t>
            </a:r>
            <a:r>
              <a:rPr lang="ko-KR" altLang="en-US" sz="1800" dirty="0"/>
              <a:t>시이다</a:t>
            </a:r>
            <a:r>
              <a:rPr lang="en-US" altLang="ko-KR" sz="1800" dirty="0"/>
              <a:t>.</a:t>
            </a:r>
          </a:p>
          <a:p>
            <a:pPr algn="l"/>
            <a:r>
              <a:rPr lang="ko-KR" altLang="en-US" sz="1800" dirty="0"/>
              <a:t>시간대별도 마찬가지로 강서구에서 가장 많은 이용건수를 확인할 수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0326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945</Words>
  <Application>Microsoft Office PowerPoint</Application>
  <PresentationFormat>와이드스크린</PresentationFormat>
  <Paragraphs>109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서울시 공공자전거 데이터 분석 및 타 지역 공공자전거 도입 시, 수요 예측 모델</vt:lpstr>
      <vt:lpstr>목차</vt:lpstr>
      <vt:lpstr>주제 선정 및 이유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 모델링 및 성능 평가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이 은비</cp:lastModifiedBy>
  <cp:revision>93</cp:revision>
  <dcterms:created xsi:type="dcterms:W3CDTF">2021-12-23T15:50:03Z</dcterms:created>
  <dcterms:modified xsi:type="dcterms:W3CDTF">2021-12-24T13:32:49Z</dcterms:modified>
</cp:coreProperties>
</file>