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4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79" r:id="rId12"/>
    <p:sldId id="278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66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53" autoAdjust="0"/>
    <p:restoredTop sz="94660"/>
  </p:normalViewPr>
  <p:slideViewPr>
    <p:cSldViewPr snapToGrid="0">
      <p:cViewPr>
        <p:scale>
          <a:sx n="50" d="100"/>
          <a:sy n="50" d="100"/>
        </p:scale>
        <p:origin x="154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38D-5FBB-45D9-B176-63124701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1122363"/>
            <a:ext cx="1110898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서울시 공공자전거 데이터 분석 및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559F5-6878-4388-8FED-A8E3353D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289" y="6030119"/>
            <a:ext cx="9144000" cy="1655762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4 – </a:t>
            </a:r>
            <a:r>
              <a:rPr lang="ko-KR" altLang="en-US" dirty="0"/>
              <a:t>김규리</a:t>
            </a:r>
            <a:r>
              <a:rPr lang="en-US" altLang="ko-KR" dirty="0"/>
              <a:t>, </a:t>
            </a:r>
            <a:r>
              <a:rPr lang="ko-KR" altLang="en-US" dirty="0"/>
              <a:t>김나연</a:t>
            </a:r>
            <a:r>
              <a:rPr lang="en-US" altLang="ko-KR" dirty="0"/>
              <a:t>, </a:t>
            </a:r>
            <a:r>
              <a:rPr lang="ko-KR" altLang="en-US" dirty="0"/>
              <a:t>이은비</a:t>
            </a:r>
            <a:r>
              <a:rPr lang="en-US" altLang="ko-KR" dirty="0"/>
              <a:t>, </a:t>
            </a:r>
            <a:r>
              <a:rPr lang="ko-KR" altLang="en-US" dirty="0"/>
              <a:t>조수빈</a:t>
            </a:r>
          </a:p>
        </p:txBody>
      </p:sp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783" y="402672"/>
            <a:ext cx="7949718" cy="646051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C85305-8534-4F17-A56A-39AB3D9721F1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88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출근시간과 퇴근시간 강서구의 이용현황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107C7-504C-6D43-AEF7-0C7491977302}"/>
              </a:ext>
            </a:extLst>
          </p:cNvPr>
          <p:cNvSpPr txBox="1"/>
          <p:nvPr/>
        </p:nvSpPr>
        <p:spPr>
          <a:xfrm>
            <a:off x="6900167" y="4668963"/>
            <a:ext cx="5291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빨간색</a:t>
            </a:r>
            <a:r>
              <a:rPr kumimoji="1" lang="ko-KR" altLang="en-US" dirty="0"/>
              <a:t> 삼각형이 오전의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나타내며</a:t>
            </a:r>
            <a:endParaRPr kumimoji="1" lang="en-US" altLang="ko-KR" dirty="0"/>
          </a:p>
          <a:p>
            <a:r>
              <a:rPr kumimoji="1" lang="ko-KR" altLang="en-US" dirty="0"/>
              <a:t>파란색 원이 오후의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 근처에 위치한 대여소들의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가장 많은 것을 확인할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US" altLang="en-US" dirty="0"/>
              <a:t>아파트</a:t>
            </a:r>
            <a:r>
              <a:rPr kumimoji="1" lang="ko-KR" altLang="en-US" dirty="0"/>
              <a:t> 주위의</a:t>
            </a:r>
            <a:endParaRPr kumimoji="1" lang="en-US" altLang="ko-KR" dirty="0"/>
          </a:p>
          <a:p>
            <a:r>
              <a:rPr kumimoji="1" lang="ko-KR" altLang="en-US" dirty="0"/>
              <a:t>정류소들에서 오후의 </a:t>
            </a:r>
            <a:r>
              <a:rPr kumimoji="1" lang="ko-KR" altLang="en-US" dirty="0" err="1"/>
              <a:t>이용건수가</a:t>
            </a:r>
            <a:r>
              <a:rPr kumimoji="1" lang="ko-KR" altLang="en-US" dirty="0"/>
              <a:t> 더 큰 것을 확인</a:t>
            </a:r>
            <a:endParaRPr kumimoji="1" lang="en-US" altLang="ko-KR" dirty="0"/>
          </a:p>
          <a:p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9D9B7A-3AD4-9A4F-96F7-BEB968F4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" y="-21422"/>
            <a:ext cx="3923330" cy="3144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E3D74-5081-3945-8DBF-84C9F89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34" y="170058"/>
            <a:ext cx="4322625" cy="2952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4B1EAA-71C8-C548-9425-618B9BE7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41" y="100223"/>
            <a:ext cx="3805369" cy="3092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B400D-BCB3-7349-B1C0-C56B233BD125}"/>
              </a:ext>
            </a:extLst>
          </p:cNvPr>
          <p:cNvSpPr txBox="1"/>
          <p:nvPr/>
        </p:nvSpPr>
        <p:spPr>
          <a:xfrm>
            <a:off x="7309996" y="3122907"/>
            <a:ext cx="48510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시각화를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대여소의 위치가</a:t>
            </a:r>
            <a:endParaRPr kumimoji="1" lang="en-US" altLang="ko-KR" dirty="0"/>
          </a:p>
          <a:p>
            <a:r>
              <a:rPr kumimoji="1" lang="ko-KR" altLang="en-US" dirty="0"/>
              <a:t>역 근처에 많이 분포한다는 것과</a:t>
            </a:r>
            <a:endParaRPr kumimoji="1" lang="en-US" altLang="ko-KR" dirty="0"/>
          </a:p>
          <a:p>
            <a:r>
              <a:rPr kumimoji="1" lang="ko-KR" altLang="en-US" dirty="0"/>
              <a:t>역 근처 대여소의 </a:t>
            </a:r>
            <a:r>
              <a:rPr kumimoji="1" lang="ko-KR" altLang="en-US" dirty="0" err="1"/>
              <a:t>이용량이</a:t>
            </a:r>
            <a:r>
              <a:rPr kumimoji="1" lang="ko-KR" altLang="en-US" dirty="0"/>
              <a:t> 가장 많은</a:t>
            </a:r>
            <a:endParaRPr kumimoji="1" lang="en-US" altLang="ko-KR" dirty="0"/>
          </a:p>
          <a:p>
            <a:r>
              <a:rPr kumimoji="1" lang="ko-KR" altLang="en-US" dirty="0"/>
              <a:t>것을 알 수 있었으며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시간대도 출근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등교 시간인 오전과</a:t>
            </a:r>
            <a:endParaRPr kumimoji="1" lang="en-US" altLang="ko-KR" dirty="0"/>
          </a:p>
          <a:p>
            <a:r>
              <a:rPr kumimoji="1" lang="ko-KR" altLang="en-US" dirty="0"/>
              <a:t>퇴근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하교 시간인 오후에 가장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많음을 알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각 구별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연령별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그래프로</a:t>
            </a:r>
            <a:endParaRPr kumimoji="1" lang="en-US" altLang="ko-KR" dirty="0"/>
          </a:p>
          <a:p>
            <a:r>
              <a:rPr kumimoji="1" lang="ko-KR" altLang="en-US" dirty="0"/>
              <a:t>쉽게 확인해볼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통해 출퇴근과 등하교를 하는 사람들이</a:t>
            </a:r>
            <a:endParaRPr kumimoji="1" lang="en-US" altLang="ko-KR" dirty="0"/>
          </a:p>
          <a:p>
            <a:r>
              <a:rPr kumimoji="1" lang="ko-KR" altLang="en-US" dirty="0"/>
              <a:t>이용할 대여소를 회사와 학교 근처로 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회사를 모델링에 사용할 독립변수로</a:t>
            </a:r>
            <a:endParaRPr kumimoji="1" lang="en-US" altLang="ko-KR" dirty="0"/>
          </a:p>
          <a:p>
            <a:r>
              <a:rPr kumimoji="1" lang="ko-KR" altLang="en-US" dirty="0"/>
              <a:t>추출하였다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5D8B-6077-E44F-A7C9-F756A39B7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" y="3790321"/>
            <a:ext cx="3303743" cy="2236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2E6A70-423D-7544-9330-1A7F5639D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163" y="3790321"/>
            <a:ext cx="3674707" cy="2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데이터 모델링 및 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29"/>
            <a:ext cx="11038484" cy="542382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데이터 탐색 단계에서 지도에 대여소 위치의 분포를 </a:t>
            </a:r>
            <a:r>
              <a:rPr lang="ko-KR" altLang="en-US" dirty="0" err="1"/>
              <a:t>시각화해보니</a:t>
            </a:r>
            <a:r>
              <a:rPr lang="en-US" altLang="ko-KR" dirty="0"/>
              <a:t>, </a:t>
            </a:r>
            <a:r>
              <a:rPr lang="ko-KR" altLang="en-US" dirty="0"/>
              <a:t>지하철역인지 </a:t>
            </a:r>
            <a:r>
              <a:rPr lang="ko-KR" altLang="en-US" dirty="0" err="1"/>
              <a:t>아닌지로</a:t>
            </a:r>
            <a:r>
              <a:rPr lang="ko-KR" altLang="en-US" dirty="0"/>
              <a:t> 구분하기가 가장 분명했다</a:t>
            </a:r>
            <a:r>
              <a:rPr lang="en-US" altLang="ko-KR" dirty="0"/>
              <a:t>. </a:t>
            </a:r>
            <a:r>
              <a:rPr lang="ko-KR" altLang="en-US" dirty="0"/>
              <a:t>그래서 지하철역 인근인지 </a:t>
            </a:r>
            <a:r>
              <a:rPr lang="ko-KR" altLang="en-US" dirty="0" err="1"/>
              <a:t>아닌지로</a:t>
            </a:r>
            <a:r>
              <a:rPr lang="ko-KR" altLang="en-US" dirty="0"/>
              <a:t> 분류하여 이용건수가 많으면</a:t>
            </a:r>
            <a:r>
              <a:rPr lang="en-US" altLang="ko-KR" dirty="0"/>
              <a:t>, </a:t>
            </a:r>
            <a:r>
              <a:rPr lang="ko-KR" altLang="en-US" dirty="0"/>
              <a:t>대여소의 위치가 지하철역 인근인지 확인하기 위해서이다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지하철 인근 여부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다중선형회귀모델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타 지역에서 공공자전거 도입 시</a:t>
            </a:r>
            <a:r>
              <a:rPr lang="en-US" altLang="ko-KR" dirty="0"/>
              <a:t>, </a:t>
            </a:r>
            <a:r>
              <a:rPr lang="ko-KR" altLang="en-US" dirty="0"/>
              <a:t>고려해야 할 특징과 그에 따른 수요 예측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(1)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(2)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대기업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(3)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중소기업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BAB63-458C-4693-B227-BDD2E510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2" y="1074037"/>
            <a:ext cx="5020376" cy="4029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2074F-C440-43D6-A43D-67366FFB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58" y="761026"/>
            <a:ext cx="6887536" cy="4410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7D46F-81C5-4AFF-A1C3-8BE1E9B125BE}"/>
              </a:ext>
            </a:extLst>
          </p:cNvPr>
          <p:cNvSpPr txBox="1"/>
          <p:nvPr/>
        </p:nvSpPr>
        <p:spPr>
          <a:xfrm>
            <a:off x="252382" y="277586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 – </a:t>
            </a:r>
            <a:r>
              <a:rPr lang="ko-KR" altLang="en-US" dirty="0"/>
              <a:t>지하철 인접 여부</a:t>
            </a:r>
            <a:r>
              <a:rPr lang="en-US" altLang="ko-KR" dirty="0"/>
              <a:t>, </a:t>
            </a:r>
            <a:r>
              <a:rPr lang="ko-KR" altLang="en-US" dirty="0"/>
              <a:t>이용건수 분류기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2C029-6D24-4177-8B34-7E632F978BF0}"/>
              </a:ext>
            </a:extLst>
          </p:cNvPr>
          <p:cNvSpPr txBox="1"/>
          <p:nvPr/>
        </p:nvSpPr>
        <p:spPr>
          <a:xfrm>
            <a:off x="252382" y="70983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4AB04-1721-4C3B-A8D4-5871693E7DEB}"/>
              </a:ext>
            </a:extLst>
          </p:cNvPr>
          <p:cNvSpPr txBox="1"/>
          <p:nvPr/>
        </p:nvSpPr>
        <p:spPr>
          <a:xfrm>
            <a:off x="3173339" y="5271475"/>
            <a:ext cx="8138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Yes: </a:t>
            </a:r>
            <a:r>
              <a:rPr lang="ko-KR" altLang="en-US" dirty="0"/>
              <a:t>지하철역 인근이다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No: </a:t>
            </a:r>
            <a:r>
              <a:rPr lang="ko-KR" altLang="en-US" dirty="0"/>
              <a:t>지하철역 인근이 아니다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Confusion Matrix</a:t>
            </a:r>
            <a:r>
              <a:rPr lang="ko-KR" altLang="en-US" dirty="0"/>
              <a:t>를 통해 </a:t>
            </a:r>
            <a:r>
              <a:rPr lang="en-US" altLang="ko-KR" dirty="0"/>
              <a:t>accuracy </a:t>
            </a:r>
            <a:r>
              <a:rPr lang="ko-KR" altLang="en-US" dirty="0"/>
              <a:t>값을 확인해보니</a:t>
            </a:r>
            <a:r>
              <a:rPr lang="en-US" altLang="ko-KR" dirty="0"/>
              <a:t>, 1</a:t>
            </a:r>
            <a:r>
              <a:rPr lang="ko-KR" altLang="en-US" dirty="0"/>
              <a:t>에 가까운 값이 나왔다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Lift Chart</a:t>
            </a:r>
            <a:r>
              <a:rPr lang="ko-KR" altLang="en-US" dirty="0"/>
              <a:t>를 통해 </a:t>
            </a:r>
            <a:r>
              <a:rPr lang="en-US" altLang="ko-KR" dirty="0"/>
              <a:t>baseline</a:t>
            </a:r>
            <a:r>
              <a:rPr lang="ko-KR" altLang="en-US" dirty="0"/>
              <a:t>과 함께 시각화를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지하철역 인근이 아닌 대여소를 맞추는 정확성이 높은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3E31A-1B9B-427B-BB31-1C34A056516A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schoolCnt</a:t>
            </a:r>
            <a:r>
              <a:rPr lang="ko-KR" altLang="en-US" dirty="0"/>
              <a:t>는 초중고 학교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8E8B3B2-3FE0-4B73-9A66-7E895844DEB7}"/>
              </a:ext>
            </a:extLst>
          </p:cNvPr>
          <p:cNvSpPr/>
          <p:nvPr/>
        </p:nvSpPr>
        <p:spPr>
          <a:xfrm>
            <a:off x="323274" y="2586181"/>
            <a:ext cx="4359562" cy="20320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1430E28-E644-456A-94DA-703AE319BBA8}"/>
              </a:ext>
            </a:extLst>
          </p:cNvPr>
          <p:cNvSpPr/>
          <p:nvPr/>
        </p:nvSpPr>
        <p:spPr>
          <a:xfrm>
            <a:off x="1717964" y="6192980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02295"/>
            <a:ext cx="5896708" cy="372130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C497095-1640-4745-AFC7-91049B48FCBA}"/>
              </a:ext>
            </a:extLst>
          </p:cNvPr>
          <p:cNvSpPr/>
          <p:nvPr/>
        </p:nvSpPr>
        <p:spPr>
          <a:xfrm>
            <a:off x="2216727" y="2363932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FB79B2E-21F6-4BBF-968C-9649B4BDEA8A}"/>
              </a:ext>
            </a:extLst>
          </p:cNvPr>
          <p:cNvSpPr/>
          <p:nvPr/>
        </p:nvSpPr>
        <p:spPr>
          <a:xfrm>
            <a:off x="464003" y="4636655"/>
            <a:ext cx="736724" cy="452582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AAD90-E021-4671-AA6A-AE3B77F23127}"/>
              </a:ext>
            </a:extLst>
          </p:cNvPr>
          <p:cNvSpPr txBox="1"/>
          <p:nvPr/>
        </p:nvSpPr>
        <p:spPr>
          <a:xfrm>
            <a:off x="6023533" y="1779815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training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3EDFA8-B8F3-4081-9934-E20451209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3" y="4615464"/>
            <a:ext cx="7924800" cy="200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8AE96-341E-466F-BD78-9C14FF7BEF97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stationCnt</a:t>
            </a:r>
            <a:r>
              <a:rPr lang="ko-KR" altLang="en-US" dirty="0"/>
              <a:t>는 지하철역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C0026A19-5D8A-41B3-84B3-D4ACCBB475D6}"/>
              </a:ext>
            </a:extLst>
          </p:cNvPr>
          <p:cNvSpPr/>
          <p:nvPr/>
        </p:nvSpPr>
        <p:spPr>
          <a:xfrm>
            <a:off x="323274" y="2438400"/>
            <a:ext cx="4359562" cy="18961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CC3BC1D6-1FEE-427A-AA9B-A32D2D820EF0}"/>
              </a:ext>
            </a:extLst>
          </p:cNvPr>
          <p:cNvSpPr/>
          <p:nvPr/>
        </p:nvSpPr>
        <p:spPr>
          <a:xfrm>
            <a:off x="1717964" y="6192980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59" y="3193359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1A244B5-86EF-4BF1-9D61-790FAE2A433D}"/>
              </a:ext>
            </a:extLst>
          </p:cNvPr>
          <p:cNvSpPr/>
          <p:nvPr/>
        </p:nvSpPr>
        <p:spPr>
          <a:xfrm>
            <a:off x="2216727" y="2402541"/>
            <a:ext cx="513471" cy="34882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09D1334-2578-4948-B148-99418335C492}"/>
              </a:ext>
            </a:extLst>
          </p:cNvPr>
          <p:cNvSpPr/>
          <p:nvPr/>
        </p:nvSpPr>
        <p:spPr>
          <a:xfrm>
            <a:off x="464003" y="4760259"/>
            <a:ext cx="736724" cy="328978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EEBB2-4D53-4BB5-90C7-3D9321D1BC88}"/>
              </a:ext>
            </a:extLst>
          </p:cNvPr>
          <p:cNvSpPr txBox="1"/>
          <p:nvPr/>
        </p:nvSpPr>
        <p:spPr>
          <a:xfrm>
            <a:off x="6023533" y="1779815"/>
            <a:ext cx="588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validation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이다</a:t>
            </a:r>
            <a:r>
              <a:rPr lang="en-US" altLang="ko-KR" dirty="0"/>
              <a:t>. Overfitting</a:t>
            </a:r>
            <a:r>
              <a:rPr lang="ko-KR" altLang="en-US" dirty="0"/>
              <a:t>은 모델에 사용되는 변수가 많아서 발생한다</a:t>
            </a:r>
            <a:r>
              <a:rPr lang="en-US" altLang="ko-KR" dirty="0"/>
              <a:t>. </a:t>
            </a:r>
            <a:r>
              <a:rPr lang="ko-KR" altLang="en-US" dirty="0"/>
              <a:t>따라서 이 모델은 적합하지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D8E88-E238-4297-8366-D6BB0D0BB0DE}"/>
              </a:ext>
            </a:extLst>
          </p:cNvPr>
          <p:cNvSpPr txBox="1"/>
          <p:nvPr/>
        </p:nvSpPr>
        <p:spPr>
          <a:xfrm>
            <a:off x="5928549" y="2296104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모델에서 종속 변수를 구하는데</a:t>
            </a:r>
            <a:r>
              <a:rPr lang="en-US" altLang="ko-KR" dirty="0"/>
              <a:t>, </a:t>
            </a:r>
            <a:r>
              <a:rPr lang="ko-KR" altLang="en-US" dirty="0"/>
              <a:t>영향력이 있는</a:t>
            </a:r>
            <a:br>
              <a:rPr lang="en-US" altLang="ko-KR" dirty="0"/>
            </a:br>
            <a:r>
              <a:rPr lang="ko-KR" altLang="en-US" dirty="0"/>
              <a:t>변수 중 가장 큰 </a:t>
            </a:r>
            <a:r>
              <a:rPr lang="en-US" altLang="ko-KR" dirty="0"/>
              <a:t>t-value </a:t>
            </a:r>
            <a:r>
              <a:rPr lang="ko-KR" altLang="en-US" dirty="0"/>
              <a:t>값을 갖는 </a:t>
            </a:r>
            <a:r>
              <a:rPr lang="en-US" altLang="ko-KR" dirty="0" err="1"/>
              <a:t>schoolCnt</a:t>
            </a:r>
            <a:r>
              <a:rPr lang="ko-KR" altLang="en-US" dirty="0"/>
              <a:t>는 초중고 학교 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1834AD0-1FF6-45DE-A3A5-AA48DF581290}"/>
              </a:ext>
            </a:extLst>
          </p:cNvPr>
          <p:cNvSpPr/>
          <p:nvPr/>
        </p:nvSpPr>
        <p:spPr>
          <a:xfrm>
            <a:off x="378692" y="2624581"/>
            <a:ext cx="4359562" cy="18961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7AABDF6-DE7A-4A3C-A3F8-87B5C7035AFB}"/>
              </a:ext>
            </a:extLst>
          </p:cNvPr>
          <p:cNvSpPr/>
          <p:nvPr/>
        </p:nvSpPr>
        <p:spPr>
          <a:xfrm>
            <a:off x="1709000" y="6192981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94369CA6-510B-4B82-9D7B-280D5CB06EA4}"/>
              </a:ext>
            </a:extLst>
          </p:cNvPr>
          <p:cNvSpPr/>
          <p:nvPr/>
        </p:nvSpPr>
        <p:spPr>
          <a:xfrm>
            <a:off x="2153974" y="2404034"/>
            <a:ext cx="513471" cy="34882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51D8B89-8578-4867-9251-5A26926E8C30}"/>
              </a:ext>
            </a:extLst>
          </p:cNvPr>
          <p:cNvSpPr/>
          <p:nvPr/>
        </p:nvSpPr>
        <p:spPr>
          <a:xfrm>
            <a:off x="283708" y="4576685"/>
            <a:ext cx="736724" cy="328978"/>
          </a:xfrm>
          <a:prstGeom prst="frame">
            <a:avLst>
              <a:gd name="adj1" fmla="val 73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6714A-AF61-4701-B7B2-D41038AA8F3E}"/>
              </a:ext>
            </a:extLst>
          </p:cNvPr>
          <p:cNvSpPr txBox="1"/>
          <p:nvPr/>
        </p:nvSpPr>
        <p:spPr>
          <a:xfrm>
            <a:off x="6023533" y="1779815"/>
            <a:ext cx="588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에서의 </a:t>
            </a:r>
            <a:r>
              <a:rPr lang="en-US" altLang="ko-KR" dirty="0"/>
              <a:t>accuracy</a:t>
            </a:r>
            <a:r>
              <a:rPr lang="ko-KR" altLang="en-US" dirty="0"/>
              <a:t>를 보면</a:t>
            </a:r>
            <a:r>
              <a:rPr lang="en-US" altLang="ko-KR" dirty="0"/>
              <a:t>, RMSE </a:t>
            </a:r>
            <a:r>
              <a:rPr lang="ko-KR" altLang="en-US" dirty="0"/>
              <a:t>값이 </a:t>
            </a:r>
            <a:r>
              <a:rPr lang="en-US" altLang="ko-KR" dirty="0"/>
              <a:t>training set</a:t>
            </a:r>
            <a:r>
              <a:rPr lang="ko-KR" altLang="en-US" dirty="0"/>
              <a:t>에서 더 크게 나왔으므로 </a:t>
            </a:r>
            <a:r>
              <a:rPr lang="en-US" altLang="ko-KR" dirty="0"/>
              <a:t>overfitting</a:t>
            </a:r>
            <a:r>
              <a:rPr lang="ko-KR" altLang="en-US" dirty="0"/>
              <a:t>아니다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19C-A6BF-4769-AF9B-12643C8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ADA4E-B71C-4106-BE4F-7F5D8CC1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 및 이유</a:t>
            </a:r>
            <a:endParaRPr lang="en-US" altLang="ko-KR" dirty="0"/>
          </a:p>
          <a:p>
            <a:r>
              <a:rPr lang="ko-KR" altLang="en-US" dirty="0"/>
              <a:t>데이터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데이터 모델링 및 성능 평가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보완점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122095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A3B7-D21D-4EA5-9941-2A7EFBBDF7B9}"/>
              </a:ext>
            </a:extLst>
          </p:cNvPr>
          <p:cNvSpPr txBox="1">
            <a:spLocks/>
          </p:cNvSpPr>
          <p:nvPr/>
        </p:nvSpPr>
        <p:spPr>
          <a:xfrm>
            <a:off x="851102" y="204215"/>
            <a:ext cx="5515349" cy="831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92B75-B868-49AC-873E-3DF61220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53" y="1630437"/>
            <a:ext cx="7896225" cy="213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F4053-E30F-41B0-A19D-CDA126152ADA}"/>
              </a:ext>
            </a:extLst>
          </p:cNvPr>
          <p:cNvSpPr txBox="1"/>
          <p:nvPr/>
        </p:nvSpPr>
        <p:spPr>
          <a:xfrm>
            <a:off x="596553" y="12071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2C6D4-6890-4EB8-9C14-B38D2B8DF58A}"/>
              </a:ext>
            </a:extLst>
          </p:cNvPr>
          <p:cNvSpPr txBox="1"/>
          <p:nvPr/>
        </p:nvSpPr>
        <p:spPr>
          <a:xfrm>
            <a:off x="596553" y="40310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824C97-D426-4B90-B149-ECADD072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3" y="4482112"/>
            <a:ext cx="7896225" cy="1990725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F861570A-7633-4CD6-839D-58CDD96436D7}"/>
              </a:ext>
            </a:extLst>
          </p:cNvPr>
          <p:cNvSpPr/>
          <p:nvPr/>
        </p:nvSpPr>
        <p:spPr>
          <a:xfrm>
            <a:off x="1852435" y="6085404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32B0EE9-02AC-40FD-A8B9-A5C50F603F71}"/>
              </a:ext>
            </a:extLst>
          </p:cNvPr>
          <p:cNvSpPr/>
          <p:nvPr/>
        </p:nvSpPr>
        <p:spPr>
          <a:xfrm>
            <a:off x="1852435" y="3235283"/>
            <a:ext cx="513471" cy="38743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F541D-9E30-4D0F-BD12-4126910F3BC5}"/>
              </a:ext>
            </a:extLst>
          </p:cNvPr>
          <p:cNvSpPr txBox="1"/>
          <p:nvPr/>
        </p:nvSpPr>
        <p:spPr>
          <a:xfrm>
            <a:off x="6005604" y="2505669"/>
            <a:ext cx="5884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(2)</a:t>
            </a:r>
            <a:r>
              <a:rPr lang="ko-KR" altLang="en-US" dirty="0"/>
              <a:t>는</a:t>
            </a:r>
            <a:r>
              <a:rPr lang="en-US" altLang="ko-KR" dirty="0"/>
              <a:t> overfitting</a:t>
            </a:r>
            <a:r>
              <a:rPr lang="ko-KR" altLang="en-US" dirty="0"/>
              <a:t>으로 인해</a:t>
            </a:r>
            <a:r>
              <a:rPr lang="en-US" altLang="ko-KR" dirty="0"/>
              <a:t>, </a:t>
            </a:r>
            <a:r>
              <a:rPr lang="ko-KR" altLang="en-US" dirty="0"/>
              <a:t>사용에 부적합하다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</a:t>
            </a:r>
            <a:r>
              <a:rPr lang="en-US" altLang="ko-KR" dirty="0"/>
              <a:t>(1)</a:t>
            </a:r>
            <a:r>
              <a:rPr lang="ko-KR" altLang="en-US" dirty="0"/>
              <a:t>과 모델 </a:t>
            </a:r>
            <a:r>
              <a:rPr lang="en-US" altLang="ko-KR" dirty="0"/>
              <a:t>(3)</a:t>
            </a:r>
            <a:r>
              <a:rPr lang="ko-KR" altLang="en-US" dirty="0"/>
              <a:t> 중 </a:t>
            </a:r>
            <a:r>
              <a:rPr lang="en-US" altLang="ko-KR" dirty="0"/>
              <a:t>RMSE </a:t>
            </a:r>
            <a:r>
              <a:rPr lang="ko-KR" altLang="en-US" dirty="0"/>
              <a:t>값이 더 작은 모델 </a:t>
            </a:r>
            <a:r>
              <a:rPr lang="en-US" altLang="ko-KR" dirty="0"/>
              <a:t>(1)</a:t>
            </a:r>
            <a:r>
              <a:rPr lang="ko-KR" altLang="en-US" dirty="0"/>
              <a:t>이 가장 예측력이 좋은 모델이라는 결론을 내렸다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두 모델에서 공통적으로 </a:t>
            </a:r>
            <a:r>
              <a:rPr lang="en-US" altLang="ko-KR" dirty="0" err="1"/>
              <a:t>schoolCnt</a:t>
            </a:r>
            <a:r>
              <a:rPr lang="en-US" altLang="ko-KR" dirty="0"/>
              <a:t> </a:t>
            </a:r>
            <a:r>
              <a:rPr lang="ko-KR" altLang="en-US" dirty="0"/>
              <a:t>변수가 가장 유의미했다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E75CF-F44C-42E6-BBF2-6EAE243EEBEA}"/>
              </a:ext>
            </a:extLst>
          </p:cNvPr>
          <p:cNvSpPr txBox="1"/>
          <p:nvPr/>
        </p:nvSpPr>
        <p:spPr>
          <a:xfrm>
            <a:off x="842682" y="4374800"/>
            <a:ext cx="10362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회귀모델에서 </a:t>
            </a:r>
            <a:r>
              <a:rPr lang="en-US" altLang="ko-KR" dirty="0" err="1"/>
              <a:t>schoolCnt</a:t>
            </a:r>
            <a:r>
              <a:rPr lang="ko-KR" altLang="en-US" dirty="0"/>
              <a:t>가 유의미하게 작용한 이유는</a:t>
            </a:r>
            <a:r>
              <a:rPr lang="en-US" altLang="ko-KR" dirty="0"/>
              <a:t> </a:t>
            </a:r>
            <a:r>
              <a:rPr lang="ko-KR" altLang="en-US" dirty="0"/>
              <a:t>학교 주변에 주거 단지가 밀집되어 있으므로</a:t>
            </a:r>
            <a:r>
              <a:rPr lang="en-US" altLang="ko-KR" dirty="0"/>
              <a:t>, 10</a:t>
            </a:r>
            <a:r>
              <a:rPr lang="ko-KR" altLang="en-US" dirty="0"/>
              <a:t>대의 이용률이 낮음에도 주거 단지 거주자들의 출퇴근 이용에 많이 사용되었을 것이라 추측한다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10</a:t>
            </a:r>
            <a:r>
              <a:rPr lang="ko-KR" altLang="en-US" dirty="0"/>
              <a:t>대의 부모 세대가 주로 </a:t>
            </a:r>
            <a:r>
              <a:rPr lang="en-US" altLang="ko-KR" dirty="0"/>
              <a:t>20</a:t>
            </a:r>
            <a:r>
              <a:rPr lang="ko-KR" altLang="en-US" dirty="0"/>
              <a:t>대 후반에서 </a:t>
            </a:r>
            <a:r>
              <a:rPr lang="en-US" altLang="ko-KR" dirty="0"/>
              <a:t>40</a:t>
            </a:r>
            <a:r>
              <a:rPr lang="ko-KR" altLang="en-US" dirty="0"/>
              <a:t>대이므로 우리가 예측했던 이용건수의 주 연령대라고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타 지역에서 공공자전거를 도입한다고 하면</a:t>
            </a:r>
            <a:r>
              <a:rPr lang="en-US" altLang="ko-KR" dirty="0"/>
              <a:t>, </a:t>
            </a:r>
            <a:r>
              <a:rPr lang="ko-KR" altLang="en-US" dirty="0"/>
              <a:t>학교 근처와 같은 주거 단지를 중심으로 하는 것이 안정적 수요를 창출할 수 있을 것이라 예상한다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44606-D61B-4F42-997A-B3B625E5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3" y="697498"/>
            <a:ext cx="3805369" cy="3092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B1BDFA-6AD6-4530-9F34-5942EB0B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44" y="728874"/>
            <a:ext cx="4752059" cy="31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47CB-B755-42D9-8D16-89FD3929F700}"/>
              </a:ext>
            </a:extLst>
          </p:cNvPr>
          <p:cNvSpPr txBox="1">
            <a:spLocks/>
          </p:cNvSpPr>
          <p:nvPr/>
        </p:nvSpPr>
        <p:spPr>
          <a:xfrm>
            <a:off x="261487" y="159391"/>
            <a:ext cx="10515600" cy="8311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보완점 및 향후 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787CC-2808-40C7-88F8-AB8F9C067CE7}"/>
              </a:ext>
            </a:extLst>
          </p:cNvPr>
          <p:cNvSpPr txBox="1"/>
          <p:nvPr/>
        </p:nvSpPr>
        <p:spPr>
          <a:xfrm>
            <a:off x="261487" y="990549"/>
            <a:ext cx="103625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보완점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dirty="0"/>
              <a:t>다중 선형 회귀 모델 </a:t>
            </a:r>
            <a:r>
              <a:rPr lang="en-US" altLang="ko-KR" dirty="0"/>
              <a:t>(2)</a:t>
            </a:r>
            <a:r>
              <a:rPr lang="ko-KR" altLang="en-US" dirty="0"/>
              <a:t>에서의 </a:t>
            </a:r>
            <a:r>
              <a:rPr lang="ko-KR" altLang="en-US" dirty="0" err="1"/>
              <a:t>과적합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다중 선형 회귀 모델의 성능 평가에서 </a:t>
            </a:r>
            <a:r>
              <a:rPr lang="en-US" altLang="ko-KR" dirty="0"/>
              <a:t>3</a:t>
            </a:r>
            <a:r>
              <a:rPr lang="ko-KR" altLang="en-US" dirty="0"/>
              <a:t>가지 모델 모두 </a:t>
            </a:r>
            <a:r>
              <a:rPr lang="en-US" altLang="ko-KR" dirty="0"/>
              <a:t>RMSE</a:t>
            </a:r>
            <a:r>
              <a:rPr lang="ko-KR" altLang="en-US" dirty="0"/>
              <a:t>가 높게 측정됨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2021.06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공공자전거의 수요에 주된 영향을 미치는 요인이라고 생각되는 코로나 </a:t>
            </a:r>
            <a:r>
              <a:rPr lang="en-US" altLang="ko-KR" dirty="0"/>
              <a:t>19</a:t>
            </a:r>
            <a:r>
              <a:rPr lang="ko-KR" altLang="en-US" dirty="0"/>
              <a:t>의 영향을 무시하지 못함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sz="3000" dirty="0"/>
              <a:t>향후과제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dirty="0"/>
              <a:t>주거 단지 데이터를 포함한 예측 모델링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사용 범위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))</a:t>
            </a:r>
            <a:r>
              <a:rPr lang="ko-KR" altLang="en-US" dirty="0"/>
              <a:t>를 확장하여 모델링</a:t>
            </a:r>
          </a:p>
        </p:txBody>
      </p:sp>
    </p:spTree>
    <p:extLst>
      <p:ext uri="{BB962C8B-B14F-4D97-AF65-F5344CB8AC3E}">
        <p14:creationId xmlns:p14="http://schemas.microsoft.com/office/powerpoint/2010/main" val="137057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주제 선정 및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30"/>
            <a:ext cx="10515600" cy="1500187"/>
          </a:xfrm>
        </p:spPr>
        <p:txBody>
          <a:bodyPr/>
          <a:lstStyle/>
          <a:p>
            <a:r>
              <a:rPr lang="ko-KR" altLang="en-US" dirty="0"/>
              <a:t>서울시 공공자전거 데이터 분석을 통해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수요를 예측할 수 있는 모델을 만들기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2FD1C6-2178-4F8B-ACDF-7A9B1636EB52}"/>
              </a:ext>
            </a:extLst>
          </p:cNvPr>
          <p:cNvSpPr txBox="1">
            <a:spLocks/>
          </p:cNvSpPr>
          <p:nvPr/>
        </p:nvSpPr>
        <p:spPr>
          <a:xfrm>
            <a:off x="261487" y="2164360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9DA51-A6FE-4604-BBD8-152EB30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4" y="2983341"/>
            <a:ext cx="4145100" cy="31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E9A24-7C72-40CB-8B38-2FB0A9A6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6" y="2983341"/>
            <a:ext cx="2313262" cy="31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CF39F-2250-4903-9ECF-A1D081F173DC}"/>
              </a:ext>
            </a:extLst>
          </p:cNvPr>
          <p:cNvSpPr txBox="1"/>
          <p:nvPr/>
        </p:nvSpPr>
        <p:spPr>
          <a:xfrm>
            <a:off x="765861" y="6311357"/>
            <a:ext cx="3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Data1. </a:t>
            </a:r>
            <a:r>
              <a:rPr lang="ko-KR" altLang="en-US" dirty="0"/>
              <a:t>공공자전거 대여소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92159-F7F8-4092-BF5B-3800DCE82FF3}"/>
              </a:ext>
            </a:extLst>
          </p:cNvPr>
          <p:cNvSpPr txBox="1"/>
          <p:nvPr/>
        </p:nvSpPr>
        <p:spPr>
          <a:xfrm>
            <a:off x="5322530" y="6311357"/>
            <a:ext cx="4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Data2. </a:t>
            </a:r>
            <a:r>
              <a:rPr lang="ko-KR" altLang="en-US" dirty="0"/>
              <a:t>공공자전거 이용정보 </a:t>
            </a:r>
            <a:r>
              <a:rPr lang="en-US" altLang="ko-KR" dirty="0"/>
              <a:t>( </a:t>
            </a:r>
            <a:r>
              <a:rPr lang="ko-KR" altLang="en-US" dirty="0"/>
              <a:t>시간대별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362F3-6C9C-472F-A303-0CAEBAB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9" y="374014"/>
            <a:ext cx="4255276" cy="245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798B2-91F8-4A20-93FB-E0B1A14E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09" y="336223"/>
            <a:ext cx="3846177" cy="2451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E41A9-175A-48F9-9537-F6296936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" y="3337289"/>
            <a:ext cx="4238314" cy="292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4D485-C21D-4530-997D-2E3A7F3E2558}"/>
              </a:ext>
            </a:extLst>
          </p:cNvPr>
          <p:cNvSpPr txBox="1"/>
          <p:nvPr/>
        </p:nvSpPr>
        <p:spPr>
          <a:xfrm>
            <a:off x="728766" y="289675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Data3. </a:t>
            </a:r>
            <a:r>
              <a:rPr lang="ko-KR" altLang="en-US" dirty="0"/>
              <a:t>지하철역 위도 경도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2944-183A-4AE2-85C3-D007F0B17650}"/>
              </a:ext>
            </a:extLst>
          </p:cNvPr>
          <p:cNvSpPr txBox="1"/>
          <p:nvPr/>
        </p:nvSpPr>
        <p:spPr>
          <a:xfrm>
            <a:off x="7104641" y="2896759"/>
            <a:ext cx="42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Data4. </a:t>
            </a:r>
            <a:r>
              <a:rPr lang="ko-KR" altLang="en-US" dirty="0"/>
              <a:t>서울시 자치구별 고등학교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B254-0BCC-4F0D-BE8F-7A009ED19EAC}"/>
              </a:ext>
            </a:extLst>
          </p:cNvPr>
          <p:cNvSpPr txBox="1"/>
          <p:nvPr/>
        </p:nvSpPr>
        <p:spPr>
          <a:xfrm>
            <a:off x="438501" y="6346164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Data5.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초중등학교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45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6F32E-6DDF-48C4-B970-88E68AF9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1" y="294887"/>
            <a:ext cx="4657716" cy="27419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C5962-75EB-4BFC-AABE-22F09757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22" y="294887"/>
            <a:ext cx="2081601" cy="274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43E75-799E-44CA-A0BE-8C8CC2B28933}"/>
              </a:ext>
            </a:extLst>
          </p:cNvPr>
          <p:cNvSpPr txBox="1"/>
          <p:nvPr/>
        </p:nvSpPr>
        <p:spPr>
          <a:xfrm>
            <a:off x="671119" y="3194108"/>
            <a:ext cx="49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Data6. </a:t>
            </a:r>
            <a:r>
              <a:rPr lang="ko-KR" altLang="en-US" dirty="0"/>
              <a:t>서울시 자치구별 대학교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51AF5-E448-43D9-BABA-A33302602954}"/>
              </a:ext>
            </a:extLst>
          </p:cNvPr>
          <p:cNvSpPr txBox="1"/>
          <p:nvPr/>
        </p:nvSpPr>
        <p:spPr>
          <a:xfrm>
            <a:off x="6669247" y="3194108"/>
            <a:ext cx="4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Data7.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사업체수</a:t>
            </a:r>
            <a:r>
              <a:rPr lang="ko-KR" altLang="en-US" dirty="0"/>
              <a:t> 정보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A1B621-5952-40F7-A92A-36F9B274FE3A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C2EEB0-F24A-4693-BD3C-865295ED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77" y="4444233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6" y="448442"/>
            <a:ext cx="7997512" cy="64095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5F6BD27-7166-4E10-B60B-50CDE770106A}"/>
              </a:ext>
            </a:extLst>
          </p:cNvPr>
          <p:cNvSpPr txBox="1">
            <a:spLocks/>
          </p:cNvSpPr>
          <p:nvPr/>
        </p:nvSpPr>
        <p:spPr>
          <a:xfrm>
            <a:off x="1867663" y="-483625"/>
            <a:ext cx="11603342" cy="100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대여소 분포와 이용건수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C202B1-A6CF-4FCD-B967-760D402C7B36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60A49-BFB4-8F49-AAF7-603EC5125576}"/>
              </a:ext>
            </a:extLst>
          </p:cNvPr>
          <p:cNvSpPr txBox="1"/>
          <p:nvPr/>
        </p:nvSpPr>
        <p:spPr>
          <a:xfrm>
            <a:off x="23572" y="4727786"/>
            <a:ext cx="4650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전체적으로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어디에</a:t>
            </a:r>
            <a:endParaRPr kumimoji="1" lang="en-US" altLang="ko-KR" dirty="0"/>
          </a:p>
          <a:p>
            <a:r>
              <a:rPr kumimoji="1" lang="ko-KR" altLang="en-US" dirty="0"/>
              <a:t>설치 되어 </a:t>
            </a:r>
            <a:r>
              <a:rPr kumimoji="1" lang="ko-KR" altLang="en-US" dirty="0" err="1"/>
              <a:t>있는지와</a:t>
            </a:r>
            <a:r>
              <a:rPr kumimoji="1" lang="ko-KR" altLang="en-US" dirty="0"/>
              <a:t> 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검정색 점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주변에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설치되어 있으며</a:t>
            </a:r>
            <a:endParaRPr kumimoji="1" lang="en-US" altLang="ko-KR" dirty="0"/>
          </a:p>
          <a:p>
            <a:r>
              <a:rPr kumimoji="1" lang="ko-KR" altLang="en-US" dirty="0"/>
              <a:t>대여소의 개수가 많은 것을 확인할 수 있다</a:t>
            </a:r>
            <a:r>
              <a:rPr kumimoji="1" lang="en-US" altLang="ko-KR" dirty="0"/>
              <a:t>.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0" y="444617"/>
            <a:ext cx="9479561" cy="64186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9137DAE-9219-4683-B32B-9735ED9ADE16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928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자치구별 이용건수 순위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8F63DF5-B0B9-45B2-A935-CB21B5F4A1CD}"/>
              </a:ext>
            </a:extLst>
          </p:cNvPr>
          <p:cNvSpPr txBox="1">
            <a:spLocks/>
          </p:cNvSpPr>
          <p:nvPr/>
        </p:nvSpPr>
        <p:spPr>
          <a:xfrm>
            <a:off x="5627668" y="2903825"/>
            <a:ext cx="6449313" cy="10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공공자전거 이용 건수가 가장 많은 자치구는 </a:t>
            </a:r>
            <a:r>
              <a:rPr lang="en-US" altLang="ko-KR" sz="1800" dirty="0"/>
              <a:t>“</a:t>
            </a:r>
            <a:r>
              <a:rPr lang="ko-KR" altLang="en-US" sz="1800" dirty="0"/>
              <a:t>강서구</a:t>
            </a:r>
            <a:r>
              <a:rPr lang="en-US" altLang="ko-KR" sz="1800" dirty="0"/>
              <a:t>＂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" y="492077"/>
            <a:ext cx="9488322" cy="6339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8F5D1B-9166-4CF4-A1C1-297100F66E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3342" cy="492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연령대별 이용건수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00255C-2CFE-40A4-BC5A-2FF0EE1C89DD}"/>
              </a:ext>
            </a:extLst>
          </p:cNvPr>
          <p:cNvSpPr txBox="1">
            <a:spLocks/>
          </p:cNvSpPr>
          <p:nvPr/>
        </p:nvSpPr>
        <p:spPr>
          <a:xfrm>
            <a:off x="6096000" y="3093379"/>
            <a:ext cx="577162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가장 많은 이용률을 보인 연령대는 </a:t>
            </a:r>
            <a:r>
              <a:rPr lang="en-US" altLang="ko-KR" sz="1800" dirty="0"/>
              <a:t>20</a:t>
            </a:r>
            <a:r>
              <a:rPr lang="ko-KR" altLang="en-US" sz="1800" dirty="0"/>
              <a:t>대와 </a:t>
            </a:r>
            <a:r>
              <a:rPr lang="en-US" altLang="ko-KR" sz="1800" dirty="0"/>
              <a:t>30</a:t>
            </a:r>
            <a:r>
              <a:rPr lang="ko-KR" altLang="en-US" sz="1800" dirty="0"/>
              <a:t>대이다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4" y="414068"/>
            <a:ext cx="9562898" cy="65325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228AA49-72B5-4122-9B20-31BF8639E981}"/>
              </a:ext>
            </a:extLst>
          </p:cNvPr>
          <p:cNvSpPr txBox="1">
            <a:spLocks/>
          </p:cNvSpPr>
          <p:nvPr/>
        </p:nvSpPr>
        <p:spPr>
          <a:xfrm>
            <a:off x="-1" y="-483625"/>
            <a:ext cx="12023387" cy="89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이용건수 </a:t>
            </a:r>
            <a:r>
              <a:rPr lang="en-US" altLang="ko-KR" sz="1800" dirty="0"/>
              <a:t>TOP 10</a:t>
            </a:r>
            <a:r>
              <a:rPr lang="ko-KR" altLang="en-US" sz="1800" dirty="0"/>
              <a:t>의 자치구별 </a:t>
            </a:r>
            <a:r>
              <a:rPr lang="en-US" altLang="ko-KR" sz="1800" dirty="0"/>
              <a:t>+ </a:t>
            </a:r>
            <a:r>
              <a:rPr lang="ko-KR" altLang="en-US" sz="1800" dirty="0"/>
              <a:t>시간대별 이용현황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DD1EB2A-23ED-4D35-A426-CFEB418C0D72}"/>
              </a:ext>
            </a:extLst>
          </p:cNvPr>
          <p:cNvSpPr txBox="1">
            <a:spLocks/>
          </p:cNvSpPr>
          <p:nvPr/>
        </p:nvSpPr>
        <p:spPr>
          <a:xfrm>
            <a:off x="89510" y="1864168"/>
            <a:ext cx="355083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가장 많은 이용률을 보인 시간은 </a:t>
            </a:r>
            <a:r>
              <a:rPr lang="en-US" altLang="ko-KR" sz="1800" dirty="0"/>
              <a:t>7~9</a:t>
            </a:r>
            <a:r>
              <a:rPr lang="ko-KR" altLang="en-US" sz="1800" dirty="0"/>
              <a:t>시와 </a:t>
            </a:r>
            <a:r>
              <a:rPr lang="en-US" altLang="ko-KR" sz="1800" dirty="0"/>
              <a:t>17~19</a:t>
            </a:r>
            <a:r>
              <a:rPr lang="ko-KR" altLang="en-US" sz="1800" dirty="0"/>
              <a:t>시이다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시간대별도 마찬가지로 강서구에서 가장 많은 이용건수를 확인할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945</Words>
  <Application>Microsoft Office PowerPoint</Application>
  <PresentationFormat>와이드스크린</PresentationFormat>
  <Paragraphs>109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서울시 공공자전거 데이터 분석 및 타 지역 공공자전거 도입 시, 수요 예측 모델</vt:lpstr>
      <vt:lpstr>목차</vt:lpstr>
      <vt:lpstr>주제 선정 및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모델링 및 성능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김규리</cp:lastModifiedBy>
  <cp:revision>94</cp:revision>
  <dcterms:created xsi:type="dcterms:W3CDTF">2021-12-23T15:50:03Z</dcterms:created>
  <dcterms:modified xsi:type="dcterms:W3CDTF">2021-12-24T16:37:36Z</dcterms:modified>
</cp:coreProperties>
</file>