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4" r:id="rId3"/>
    <p:sldId id="273" r:id="rId4"/>
    <p:sldId id="275" r:id="rId5"/>
    <p:sldId id="276" r:id="rId6"/>
    <p:sldId id="277" r:id="rId7"/>
    <p:sldId id="257" r:id="rId8"/>
    <p:sldId id="278" r:id="rId9"/>
    <p:sldId id="279" r:id="rId10"/>
    <p:sldId id="280" r:id="rId11"/>
    <p:sldId id="282" r:id="rId12"/>
    <p:sldId id="281" r:id="rId13"/>
    <p:sldId id="283" r:id="rId14"/>
    <p:sldId id="284" r:id="rId15"/>
    <p:sldId id="285" r:id="rId16"/>
    <p:sldId id="286" r:id="rId17"/>
    <p:sldId id="259" r:id="rId18"/>
    <p:sldId id="260" r:id="rId19"/>
    <p:sldId id="261" r:id="rId20"/>
    <p:sldId id="287" r:id="rId21"/>
    <p:sldId id="267" r:id="rId22"/>
    <p:sldId id="268" r:id="rId23"/>
    <p:sldId id="269" r:id="rId24"/>
    <p:sldId id="270" r:id="rId25"/>
    <p:sldId id="271" r:id="rId26"/>
    <p:sldId id="27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p:restoredTop sz="86385"/>
  </p:normalViewPr>
  <p:slideViewPr>
    <p:cSldViewPr snapToGrid="0" snapToObjects="1">
      <p:cViewPr varScale="1">
        <p:scale>
          <a:sx n="66" d="100"/>
          <a:sy n="66" d="100"/>
        </p:scale>
        <p:origin x="-120" y="-728"/>
      </p:cViewPr>
      <p:guideLst>
        <p:guide orient="horz" pos="2160"/>
        <p:guide pos="3840"/>
      </p:guideLst>
    </p:cSldViewPr>
  </p:slideViewPr>
  <p:outlineViewPr>
    <p:cViewPr>
      <p:scale>
        <a:sx n="33" d="100"/>
        <a:sy n="33" d="100"/>
      </p:scale>
      <p:origin x="0" y="-1908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978AE-F116-B647-8ABB-F34913F0C43A}" type="datetimeFigureOut">
              <a:rPr kumimoji="1" lang="zh-CN" altLang="en-US" smtClean="0"/>
              <a:t>18/11/15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95C49-1475-A640-BF50-AE5067E5528A}" type="slidenum">
              <a:rPr kumimoji="1" lang="zh-CN" altLang="en-US" smtClean="0"/>
              <a:t>‹#›</a:t>
            </a:fld>
            <a:endParaRPr kumimoji="1" lang="zh-CN" altLang="en-US"/>
          </a:p>
        </p:txBody>
      </p:sp>
    </p:spTree>
    <p:extLst>
      <p:ext uri="{BB962C8B-B14F-4D97-AF65-F5344CB8AC3E}">
        <p14:creationId xmlns:p14="http://schemas.microsoft.com/office/powerpoint/2010/main" val="134411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A1=</a:t>
            </a:r>
            <a:r>
              <a:rPr kumimoji="1" lang="zh-CN" altLang="en-US" dirty="0" smtClean="0"/>
              <a:t>年龄，</a:t>
            </a:r>
            <a:r>
              <a:rPr kumimoji="1" lang="en-US" altLang="zh-CN" dirty="0" smtClean="0"/>
              <a:t>a2=</a:t>
            </a:r>
            <a:r>
              <a:rPr kumimoji="1" lang="zh-CN" altLang="en-US" dirty="0" smtClean="0"/>
              <a:t>工作，</a:t>
            </a:r>
            <a:r>
              <a:rPr kumimoji="1" lang="en-US" altLang="zh-CN" dirty="0" smtClean="0"/>
              <a:t>a3=</a:t>
            </a:r>
            <a:r>
              <a:rPr kumimoji="1" lang="zh-CN" altLang="en-US" dirty="0" smtClean="0"/>
              <a:t>爱好 </a:t>
            </a:r>
          </a:p>
          <a:p>
            <a:r>
              <a:rPr kumimoji="1" lang="en-US" altLang="zh-CN" dirty="0" smtClean="0"/>
              <a:t>Y1=</a:t>
            </a:r>
            <a:r>
              <a:rPr kumimoji="1" lang="zh-CN" altLang="en-US" dirty="0" smtClean="0"/>
              <a:t>男性 </a:t>
            </a:r>
            <a:r>
              <a:rPr kumimoji="1" lang="en-US" altLang="zh-CN" dirty="0" smtClean="0"/>
              <a:t>y2=</a:t>
            </a:r>
            <a:r>
              <a:rPr kumimoji="1" lang="zh-CN" altLang="en-US" dirty="0" smtClean="0"/>
              <a:t>女性 </a:t>
            </a:r>
          </a:p>
          <a:p>
            <a:r>
              <a:rPr kumimoji="1" lang="zh-CN" altLang="en-US" dirty="0" smtClean="0"/>
              <a:t>计算 </a:t>
            </a:r>
            <a:r>
              <a:rPr kumimoji="1" lang="en-US" altLang="zh-CN" dirty="0" smtClean="0"/>
              <a:t>p</a:t>
            </a:r>
            <a:r>
              <a:rPr kumimoji="1" lang="zh-CN" altLang="en-US" dirty="0" smtClean="0"/>
              <a:t>（男性</a:t>
            </a:r>
            <a:r>
              <a:rPr kumimoji="1" lang="en-US" altLang="zh-CN" dirty="0" smtClean="0"/>
              <a:t>|x</a:t>
            </a:r>
            <a:r>
              <a:rPr kumimoji="1" lang="zh-CN" altLang="en-US" dirty="0" smtClean="0"/>
              <a:t>） 以及</a:t>
            </a:r>
            <a:r>
              <a:rPr kumimoji="1" lang="en-US" altLang="zh-CN" dirty="0" smtClean="0"/>
              <a:t>p</a:t>
            </a:r>
            <a:r>
              <a:rPr kumimoji="1" lang="zh-CN" altLang="en-US" dirty="0" smtClean="0"/>
              <a:t>（女性</a:t>
            </a:r>
            <a:r>
              <a:rPr kumimoji="1" lang="en-US" altLang="zh-CN" dirty="0" smtClean="0"/>
              <a:t>|x</a:t>
            </a:r>
            <a:r>
              <a:rPr kumimoji="1" lang="zh-CN" altLang="en-US" dirty="0" smtClean="0"/>
              <a:t>） </a:t>
            </a:r>
          </a:p>
          <a:p>
            <a:r>
              <a:rPr kumimoji="1" lang="zh-CN" altLang="en-US" dirty="0" smtClean="0"/>
              <a:t>如果</a:t>
            </a:r>
            <a:r>
              <a:rPr kumimoji="1" lang="en-US" altLang="zh-CN" dirty="0" smtClean="0"/>
              <a:t>p</a:t>
            </a:r>
            <a:r>
              <a:rPr kumimoji="1" lang="zh-CN" altLang="en-US" dirty="0" smtClean="0"/>
              <a:t> （男性</a:t>
            </a:r>
            <a:r>
              <a:rPr kumimoji="1" lang="en-US" altLang="zh-CN" dirty="0" smtClean="0"/>
              <a:t>|x</a:t>
            </a:r>
            <a:r>
              <a:rPr kumimoji="1" lang="zh-CN" altLang="en-US" dirty="0" smtClean="0"/>
              <a:t>）</a:t>
            </a:r>
            <a:r>
              <a:rPr kumimoji="1" lang="en-US" altLang="zh-CN" dirty="0" smtClean="0"/>
              <a:t>&gt; p</a:t>
            </a:r>
            <a:r>
              <a:rPr kumimoji="1" lang="zh-CN" altLang="en-US" dirty="0" smtClean="0"/>
              <a:t> （女性</a:t>
            </a:r>
            <a:r>
              <a:rPr kumimoji="1" lang="en-US" altLang="zh-CN" dirty="0" smtClean="0"/>
              <a:t>|x</a:t>
            </a:r>
            <a:r>
              <a:rPr kumimoji="1" lang="zh-CN" altLang="en-US" dirty="0" smtClean="0"/>
              <a:t>），则</a:t>
            </a:r>
            <a:r>
              <a:rPr kumimoji="1" lang="en-US" altLang="zh-CN" dirty="0" smtClean="0"/>
              <a:t>x</a:t>
            </a:r>
            <a:r>
              <a:rPr kumimoji="1" lang="zh-CN" altLang="en-US" dirty="0" smtClean="0"/>
              <a:t>为女性 </a:t>
            </a:r>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如何计算</a:t>
            </a:r>
            <a:r>
              <a:rPr kumimoji="1" lang="en-US" altLang="zh-CN" dirty="0" smtClean="0"/>
              <a:t>p</a:t>
            </a:r>
            <a:r>
              <a:rPr kumimoji="1" lang="zh-CN" altLang="en-US" dirty="0" smtClean="0"/>
              <a:t>（男性</a:t>
            </a:r>
            <a:r>
              <a:rPr kumimoji="1" lang="en-US" altLang="zh-CN" dirty="0" smtClean="0"/>
              <a:t>|x</a:t>
            </a:r>
            <a:r>
              <a:rPr kumimoji="1" lang="zh-CN" altLang="en-US" dirty="0" smtClean="0"/>
              <a:t>） 以及</a:t>
            </a:r>
            <a:r>
              <a:rPr kumimoji="1" lang="en-US" altLang="zh-CN" dirty="0" smtClean="0"/>
              <a:t>p</a:t>
            </a:r>
            <a:r>
              <a:rPr kumimoji="1" lang="zh-CN" altLang="en-US" dirty="0" smtClean="0"/>
              <a:t>（女性</a:t>
            </a:r>
            <a:r>
              <a:rPr kumimoji="1" lang="en-US" altLang="zh-CN" dirty="0" smtClean="0"/>
              <a:t>|x</a:t>
            </a:r>
            <a:r>
              <a:rPr kumimoji="1" lang="zh-CN" altLang="en-US" dirty="0" smtClean="0"/>
              <a:t>） ？ 通过训练集，计算</a:t>
            </a:r>
            <a:r>
              <a:rPr kumimoji="1" lang="en-US" altLang="zh-CN" dirty="0" smtClean="0"/>
              <a:t>p</a:t>
            </a:r>
            <a:r>
              <a:rPr kumimoji="1" lang="zh-CN" altLang="en-US" dirty="0" smtClean="0"/>
              <a:t>（年龄</a:t>
            </a:r>
            <a:r>
              <a:rPr kumimoji="1" lang="en-US" altLang="zh-CN" dirty="0" smtClean="0"/>
              <a:t>|</a:t>
            </a:r>
            <a:r>
              <a:rPr kumimoji="1" lang="zh-CN" altLang="en-US" dirty="0" smtClean="0"/>
              <a:t>男性） </a:t>
            </a:r>
            <a:r>
              <a:rPr kumimoji="1" lang="en-US" altLang="zh-CN" dirty="0" smtClean="0"/>
              <a:t>P</a:t>
            </a:r>
            <a:r>
              <a:rPr kumimoji="1" lang="zh-CN" altLang="en-US" dirty="0" smtClean="0"/>
              <a:t>（年龄</a:t>
            </a:r>
            <a:r>
              <a:rPr kumimoji="1" lang="en-US" altLang="zh-CN" dirty="0" smtClean="0"/>
              <a:t>|</a:t>
            </a:r>
            <a:r>
              <a:rPr kumimoji="1" lang="zh-CN" altLang="en-US" dirty="0" smtClean="0"/>
              <a:t>女性） </a:t>
            </a:r>
            <a:r>
              <a:rPr kumimoji="1" lang="en-US" altLang="zh-CN" dirty="0" smtClean="0"/>
              <a:t>p</a:t>
            </a:r>
            <a:r>
              <a:rPr kumimoji="1" lang="zh-CN" altLang="en-US" dirty="0" smtClean="0"/>
              <a:t>（工作</a:t>
            </a:r>
            <a:r>
              <a:rPr kumimoji="1" lang="en-US" altLang="zh-CN" dirty="0" smtClean="0"/>
              <a:t>|</a:t>
            </a:r>
            <a:r>
              <a:rPr kumimoji="1" lang="zh-CN" altLang="en-US" dirty="0" smtClean="0"/>
              <a:t>男性） </a:t>
            </a:r>
            <a:r>
              <a:rPr kumimoji="1" lang="en-US" altLang="zh-CN" dirty="0" smtClean="0"/>
              <a:t>p</a:t>
            </a:r>
            <a:r>
              <a:rPr kumimoji="1" lang="zh-CN" altLang="en-US" dirty="0" smtClean="0"/>
              <a:t>（工作</a:t>
            </a:r>
            <a:r>
              <a:rPr kumimoji="1" lang="en-US" altLang="zh-CN" dirty="0" smtClean="0"/>
              <a:t>|</a:t>
            </a:r>
            <a:r>
              <a:rPr kumimoji="1" lang="zh-CN" altLang="en-US" dirty="0" smtClean="0"/>
              <a:t>女性） </a:t>
            </a:r>
            <a:r>
              <a:rPr kumimoji="1" lang="en-US" altLang="zh-CN" dirty="0" smtClean="0"/>
              <a:t>p</a:t>
            </a:r>
            <a:r>
              <a:rPr kumimoji="1" lang="zh-CN" altLang="en-US" dirty="0" smtClean="0"/>
              <a:t>（爱好</a:t>
            </a:r>
            <a:r>
              <a:rPr kumimoji="1" lang="en-US" altLang="zh-CN" dirty="0" smtClean="0"/>
              <a:t>|</a:t>
            </a:r>
            <a:r>
              <a:rPr kumimoji="1" lang="zh-CN" altLang="en-US" dirty="0" smtClean="0"/>
              <a:t>男性） </a:t>
            </a:r>
            <a:r>
              <a:rPr kumimoji="1" lang="en-US" altLang="zh-CN" dirty="0" smtClean="0"/>
              <a:t>p</a:t>
            </a:r>
            <a:r>
              <a:rPr kumimoji="1" lang="zh-CN" altLang="en-US" dirty="0" smtClean="0"/>
              <a:t>（爱好</a:t>
            </a:r>
            <a:r>
              <a:rPr kumimoji="1" lang="en-US" altLang="zh-CN" dirty="0" smtClean="0"/>
              <a:t>|</a:t>
            </a:r>
            <a:r>
              <a:rPr kumimoji="1" lang="zh-CN" altLang="en-US" dirty="0" smtClean="0"/>
              <a:t>女性）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smtClean="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15</a:t>
            </a:fld>
            <a:endParaRPr kumimoji="1" lang="zh-CN" altLang="en-US"/>
          </a:p>
        </p:txBody>
      </p:sp>
    </p:spTree>
    <p:extLst>
      <p:ext uri="{BB962C8B-B14F-4D97-AF65-F5344CB8AC3E}">
        <p14:creationId xmlns:p14="http://schemas.microsoft.com/office/powerpoint/2010/main" val="117024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A1=</a:t>
            </a:r>
            <a:r>
              <a:rPr kumimoji="1" lang="zh-CN" altLang="en-US" dirty="0" smtClean="0"/>
              <a:t>年龄，</a:t>
            </a:r>
            <a:r>
              <a:rPr kumimoji="1" lang="en-US" altLang="zh-CN" dirty="0" smtClean="0"/>
              <a:t>a2=</a:t>
            </a:r>
            <a:r>
              <a:rPr kumimoji="1" lang="zh-CN" altLang="en-US" dirty="0" smtClean="0"/>
              <a:t>工作，</a:t>
            </a:r>
            <a:r>
              <a:rPr kumimoji="1" lang="en-US" altLang="zh-CN" dirty="0" smtClean="0"/>
              <a:t>a3=</a:t>
            </a:r>
            <a:r>
              <a:rPr kumimoji="1" lang="zh-CN" altLang="en-US" dirty="0" smtClean="0"/>
              <a:t>爱好 </a:t>
            </a:r>
          </a:p>
          <a:p>
            <a:r>
              <a:rPr kumimoji="1" lang="en-US" altLang="zh-CN" dirty="0" smtClean="0"/>
              <a:t>Y1=</a:t>
            </a:r>
            <a:r>
              <a:rPr kumimoji="1" lang="zh-CN" altLang="en-US" dirty="0" smtClean="0"/>
              <a:t>男性 </a:t>
            </a:r>
            <a:r>
              <a:rPr kumimoji="1" lang="en-US" altLang="zh-CN" dirty="0" smtClean="0"/>
              <a:t>y2=</a:t>
            </a:r>
            <a:r>
              <a:rPr kumimoji="1" lang="zh-CN" altLang="en-US" dirty="0" smtClean="0"/>
              <a:t>女性 </a:t>
            </a:r>
          </a:p>
          <a:p>
            <a:r>
              <a:rPr kumimoji="1" lang="zh-CN" altLang="en-US" dirty="0" smtClean="0"/>
              <a:t>计算 </a:t>
            </a:r>
            <a:r>
              <a:rPr kumimoji="1" lang="en-US" altLang="zh-CN" dirty="0" smtClean="0"/>
              <a:t>p</a:t>
            </a:r>
            <a:r>
              <a:rPr kumimoji="1" lang="zh-CN" altLang="en-US" dirty="0" smtClean="0"/>
              <a:t>（男性</a:t>
            </a:r>
            <a:r>
              <a:rPr kumimoji="1" lang="en-US" altLang="zh-CN" dirty="0" smtClean="0"/>
              <a:t>|x</a:t>
            </a:r>
            <a:r>
              <a:rPr kumimoji="1" lang="zh-CN" altLang="en-US" dirty="0" smtClean="0"/>
              <a:t>） 以及</a:t>
            </a:r>
            <a:r>
              <a:rPr kumimoji="1" lang="en-US" altLang="zh-CN" dirty="0" smtClean="0"/>
              <a:t>p</a:t>
            </a:r>
            <a:r>
              <a:rPr kumimoji="1" lang="zh-CN" altLang="en-US" dirty="0" smtClean="0"/>
              <a:t>（女性</a:t>
            </a:r>
            <a:r>
              <a:rPr kumimoji="1" lang="en-US" altLang="zh-CN" dirty="0" smtClean="0"/>
              <a:t>|x</a:t>
            </a:r>
            <a:r>
              <a:rPr kumimoji="1" lang="zh-CN" altLang="en-US" dirty="0" smtClean="0"/>
              <a:t>） </a:t>
            </a:r>
          </a:p>
          <a:p>
            <a:r>
              <a:rPr kumimoji="1" lang="zh-CN" altLang="en-US" dirty="0" smtClean="0"/>
              <a:t>如果</a:t>
            </a:r>
            <a:r>
              <a:rPr kumimoji="1" lang="en-US" altLang="zh-CN" dirty="0" smtClean="0"/>
              <a:t>p</a:t>
            </a:r>
            <a:r>
              <a:rPr kumimoji="1" lang="zh-CN" altLang="en-US" dirty="0" smtClean="0"/>
              <a:t> （男性</a:t>
            </a:r>
            <a:r>
              <a:rPr kumimoji="1" lang="en-US" altLang="zh-CN" dirty="0" smtClean="0"/>
              <a:t>|x</a:t>
            </a:r>
            <a:r>
              <a:rPr kumimoji="1" lang="zh-CN" altLang="en-US" dirty="0" smtClean="0"/>
              <a:t>）</a:t>
            </a:r>
            <a:r>
              <a:rPr kumimoji="1" lang="en-US" altLang="zh-CN" dirty="0" smtClean="0"/>
              <a:t>&gt; p</a:t>
            </a:r>
            <a:r>
              <a:rPr kumimoji="1" lang="zh-CN" altLang="en-US" dirty="0" smtClean="0"/>
              <a:t> （女性</a:t>
            </a:r>
            <a:r>
              <a:rPr kumimoji="1" lang="en-US" altLang="zh-CN" dirty="0" smtClean="0"/>
              <a:t>|x</a:t>
            </a:r>
            <a:r>
              <a:rPr kumimoji="1" lang="zh-CN" altLang="en-US" dirty="0" smtClean="0"/>
              <a:t>），则</a:t>
            </a:r>
            <a:r>
              <a:rPr kumimoji="1" lang="en-US" altLang="zh-CN" dirty="0" smtClean="0"/>
              <a:t>x</a:t>
            </a:r>
            <a:r>
              <a:rPr kumimoji="1" lang="zh-CN" altLang="en-US" dirty="0" smtClean="0"/>
              <a:t>为女性 </a:t>
            </a:r>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如何计算</a:t>
            </a:r>
            <a:r>
              <a:rPr kumimoji="1" lang="en-US" altLang="zh-CN" dirty="0" smtClean="0"/>
              <a:t>p</a:t>
            </a:r>
            <a:r>
              <a:rPr kumimoji="1" lang="zh-CN" altLang="en-US" dirty="0" smtClean="0"/>
              <a:t>（男性</a:t>
            </a:r>
            <a:r>
              <a:rPr kumimoji="1" lang="en-US" altLang="zh-CN" dirty="0" smtClean="0"/>
              <a:t>|x</a:t>
            </a:r>
            <a:r>
              <a:rPr kumimoji="1" lang="zh-CN" altLang="en-US" dirty="0" smtClean="0"/>
              <a:t>） 以及</a:t>
            </a:r>
            <a:r>
              <a:rPr kumimoji="1" lang="en-US" altLang="zh-CN" dirty="0" smtClean="0"/>
              <a:t>p</a:t>
            </a:r>
            <a:r>
              <a:rPr kumimoji="1" lang="zh-CN" altLang="en-US" dirty="0" smtClean="0"/>
              <a:t>（女性</a:t>
            </a:r>
            <a:r>
              <a:rPr kumimoji="1" lang="en-US" altLang="zh-CN" dirty="0" smtClean="0"/>
              <a:t>|x</a:t>
            </a:r>
            <a:r>
              <a:rPr kumimoji="1" lang="zh-CN" altLang="en-US" dirty="0" smtClean="0"/>
              <a:t>） ？ 通过训练集，计算</a:t>
            </a:r>
            <a:r>
              <a:rPr kumimoji="1" lang="en-US" altLang="zh-CN" dirty="0" smtClean="0"/>
              <a:t>p</a:t>
            </a:r>
            <a:r>
              <a:rPr kumimoji="1" lang="zh-CN" altLang="en-US" dirty="0" smtClean="0"/>
              <a:t>（年龄</a:t>
            </a:r>
            <a:r>
              <a:rPr kumimoji="1" lang="en-US" altLang="zh-CN" dirty="0" smtClean="0"/>
              <a:t>|</a:t>
            </a:r>
            <a:r>
              <a:rPr kumimoji="1" lang="zh-CN" altLang="en-US" dirty="0" smtClean="0"/>
              <a:t>男性） </a:t>
            </a:r>
            <a:r>
              <a:rPr kumimoji="1" lang="en-US" altLang="zh-CN" dirty="0" smtClean="0"/>
              <a:t>P</a:t>
            </a:r>
            <a:r>
              <a:rPr kumimoji="1" lang="zh-CN" altLang="en-US" dirty="0" smtClean="0"/>
              <a:t>（年龄</a:t>
            </a:r>
            <a:r>
              <a:rPr kumimoji="1" lang="en-US" altLang="zh-CN" dirty="0" smtClean="0"/>
              <a:t>|</a:t>
            </a:r>
            <a:r>
              <a:rPr kumimoji="1" lang="zh-CN" altLang="en-US" dirty="0" smtClean="0"/>
              <a:t>女性） </a:t>
            </a:r>
            <a:r>
              <a:rPr kumimoji="1" lang="en-US" altLang="zh-CN" dirty="0" smtClean="0"/>
              <a:t>p</a:t>
            </a:r>
            <a:r>
              <a:rPr kumimoji="1" lang="zh-CN" altLang="en-US" dirty="0" smtClean="0"/>
              <a:t>（工作</a:t>
            </a:r>
            <a:r>
              <a:rPr kumimoji="1" lang="en-US" altLang="zh-CN" dirty="0" smtClean="0"/>
              <a:t>|</a:t>
            </a:r>
            <a:r>
              <a:rPr kumimoji="1" lang="zh-CN" altLang="en-US" dirty="0" smtClean="0"/>
              <a:t>男性） </a:t>
            </a:r>
            <a:r>
              <a:rPr kumimoji="1" lang="en-US" altLang="zh-CN" dirty="0" smtClean="0"/>
              <a:t>p</a:t>
            </a:r>
            <a:r>
              <a:rPr kumimoji="1" lang="zh-CN" altLang="en-US" dirty="0" smtClean="0"/>
              <a:t>（工作</a:t>
            </a:r>
            <a:r>
              <a:rPr kumimoji="1" lang="en-US" altLang="zh-CN" dirty="0" smtClean="0"/>
              <a:t>|</a:t>
            </a:r>
            <a:r>
              <a:rPr kumimoji="1" lang="zh-CN" altLang="en-US" dirty="0" smtClean="0"/>
              <a:t>女性） </a:t>
            </a:r>
            <a:r>
              <a:rPr kumimoji="1" lang="en-US" altLang="zh-CN" dirty="0" smtClean="0"/>
              <a:t>p</a:t>
            </a:r>
            <a:r>
              <a:rPr kumimoji="1" lang="zh-CN" altLang="en-US" dirty="0" smtClean="0"/>
              <a:t>（爱好</a:t>
            </a:r>
            <a:r>
              <a:rPr kumimoji="1" lang="en-US" altLang="zh-CN" dirty="0" smtClean="0"/>
              <a:t>|</a:t>
            </a:r>
            <a:r>
              <a:rPr kumimoji="1" lang="zh-CN" altLang="en-US" dirty="0" smtClean="0"/>
              <a:t>男性） </a:t>
            </a:r>
            <a:r>
              <a:rPr kumimoji="1" lang="en-US" altLang="zh-CN" dirty="0" smtClean="0"/>
              <a:t>p</a:t>
            </a:r>
            <a:r>
              <a:rPr kumimoji="1" lang="zh-CN" altLang="en-US" dirty="0" smtClean="0"/>
              <a:t>（爱好</a:t>
            </a:r>
            <a:r>
              <a:rPr kumimoji="1" lang="en-US" altLang="zh-CN" dirty="0" smtClean="0"/>
              <a:t>|</a:t>
            </a:r>
            <a:r>
              <a:rPr kumimoji="1" lang="zh-CN" altLang="en-US" dirty="0" smtClean="0"/>
              <a:t>女性）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r>
              <a:rPr kumimoji="1" lang="zh-CN" altLang="en-US" dirty="0" smtClean="0"/>
              <a:t>根据</a:t>
            </a:r>
            <a:r>
              <a:rPr kumimoji="1" lang="en-US" altLang="zh-CN" dirty="0" err="1" smtClean="0"/>
              <a:t>bayes</a:t>
            </a:r>
            <a:r>
              <a:rPr kumimoji="1" lang="zh-CN" altLang="en-US" dirty="0" smtClean="0"/>
              <a:t> 公式， </a:t>
            </a:r>
            <a:r>
              <a:rPr kumimoji="1" lang="en-US" altLang="zh-CN" dirty="0" smtClean="0"/>
              <a:t>p</a:t>
            </a:r>
            <a:r>
              <a:rPr kumimoji="1" lang="zh-CN" altLang="en-US" dirty="0" smtClean="0"/>
              <a:t>（男性</a:t>
            </a:r>
            <a:r>
              <a:rPr kumimoji="1" lang="en-US" altLang="zh-CN" dirty="0" smtClean="0"/>
              <a:t>|x</a:t>
            </a:r>
            <a:r>
              <a:rPr kumimoji="1" lang="zh-CN" altLang="en-US" dirty="0" smtClean="0"/>
              <a:t>）</a:t>
            </a:r>
            <a:r>
              <a:rPr kumimoji="1" lang="en-US" altLang="zh-CN" dirty="0" smtClean="0"/>
              <a:t>=p</a:t>
            </a:r>
            <a:r>
              <a:rPr kumimoji="1" lang="zh-CN" altLang="en-US" dirty="0" smtClean="0"/>
              <a:t>（</a:t>
            </a:r>
            <a:r>
              <a:rPr kumimoji="1" lang="en-US" altLang="zh-CN" dirty="0" smtClean="0"/>
              <a:t>x|</a:t>
            </a:r>
            <a:r>
              <a:rPr kumimoji="1" lang="zh-CN" altLang="en-US" dirty="0" smtClean="0"/>
              <a:t>男性）*</a:t>
            </a:r>
            <a:r>
              <a:rPr kumimoji="1" lang="en-US" altLang="zh-CN" dirty="0" smtClean="0"/>
              <a:t>p</a:t>
            </a:r>
            <a:r>
              <a:rPr kumimoji="1" lang="zh-CN" altLang="en-US" dirty="0" smtClean="0"/>
              <a:t>（男性）／分母（常数）</a:t>
            </a:r>
            <a:r>
              <a:rPr kumimoji="1" lang="en-US" altLang="zh-CN" dirty="0" smtClean="0"/>
              <a:t>=p</a:t>
            </a:r>
            <a:r>
              <a:rPr kumimoji="1" lang="zh-CN" altLang="en-US" dirty="0" smtClean="0"/>
              <a:t>（年龄</a:t>
            </a:r>
            <a:r>
              <a:rPr kumimoji="1" lang="en-US" altLang="zh-CN" dirty="0" smtClean="0"/>
              <a:t>|</a:t>
            </a:r>
            <a:r>
              <a:rPr kumimoji="1" lang="zh-CN" altLang="en-US" dirty="0" smtClean="0"/>
              <a:t>男性）*</a:t>
            </a:r>
            <a:r>
              <a:rPr kumimoji="1" lang="en-US" altLang="zh-CN" dirty="0" smtClean="0"/>
              <a:t>P</a:t>
            </a:r>
            <a:r>
              <a:rPr kumimoji="1" lang="zh-CN" altLang="en-US" dirty="0" smtClean="0"/>
              <a:t>（工作</a:t>
            </a:r>
            <a:r>
              <a:rPr kumimoji="1" lang="en-US" altLang="zh-CN" dirty="0" smtClean="0"/>
              <a:t>|</a:t>
            </a:r>
            <a:r>
              <a:rPr kumimoji="1" lang="zh-CN" altLang="en-US" dirty="0" smtClean="0"/>
              <a:t>男性）*</a:t>
            </a:r>
            <a:r>
              <a:rPr kumimoji="1" lang="en-US" altLang="zh-CN" dirty="0" smtClean="0"/>
              <a:t>p</a:t>
            </a:r>
            <a:r>
              <a:rPr kumimoji="1" lang="zh-CN" altLang="en-US" dirty="0" smtClean="0"/>
              <a:t>（爱好</a:t>
            </a:r>
            <a:r>
              <a:rPr kumimoji="1" lang="en-US" altLang="zh-CN" dirty="0" smtClean="0"/>
              <a:t>|</a:t>
            </a:r>
            <a:r>
              <a:rPr kumimoji="1" lang="zh-CN" altLang="en-US" dirty="0" smtClean="0"/>
              <a:t>男性）*</a:t>
            </a:r>
            <a:r>
              <a:rPr kumimoji="1" lang="en-US" altLang="zh-CN" dirty="0" smtClean="0"/>
              <a:t>p</a:t>
            </a:r>
            <a:r>
              <a:rPr kumimoji="1" lang="zh-CN" altLang="en-US" dirty="0" smtClean="0"/>
              <a:t>（男性） </a:t>
            </a:r>
          </a:p>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16</a:t>
            </a:fld>
            <a:endParaRPr kumimoji="1" lang="zh-CN" altLang="en-US"/>
          </a:p>
        </p:txBody>
      </p:sp>
    </p:spTree>
    <p:extLst>
      <p:ext uri="{BB962C8B-B14F-4D97-AF65-F5344CB8AC3E}">
        <p14:creationId xmlns:p14="http://schemas.microsoft.com/office/powerpoint/2010/main" val="1802187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Sentimental tagging deals emotions of words. It marks words as positive, negative, or neutral. The system can be more complicated. Negative emotion can be further classified as gloomy, sad, or angry. Positive emotions can be further classified as happy or exciting. There are different approaches towards this sentimental tagging, machine learning or dictionary based. </a:t>
            </a:r>
            <a:endParaRPr lang="en-US" dirty="0"/>
          </a:p>
        </p:txBody>
      </p:sp>
      <p:sp>
        <p:nvSpPr>
          <p:cNvPr id="4" name="Slide Number Placeholder 3"/>
          <p:cNvSpPr>
            <a:spLocks noGrp="1"/>
          </p:cNvSpPr>
          <p:nvPr>
            <p:ph type="sldNum" sz="quarter" idx="10"/>
          </p:nvPr>
        </p:nvSpPr>
        <p:spPr/>
        <p:txBody>
          <a:bodyPr/>
          <a:lstStyle/>
          <a:p>
            <a:pPr>
              <a:defRPr/>
            </a:pPr>
            <a:fld id="{0471CD71-5283-4EC1-823C-ACC292A50A6D}" type="slidenum">
              <a:rPr lang="en-US" smtClean="0"/>
              <a:pPr>
                <a:defRPr/>
              </a:pPr>
              <a:t>17</a:t>
            </a:fld>
            <a:endParaRPr lang="en-US"/>
          </a:p>
        </p:txBody>
      </p:sp>
    </p:spTree>
    <p:extLst>
      <p:ext uri="{BB962C8B-B14F-4D97-AF65-F5344CB8AC3E}">
        <p14:creationId xmlns:p14="http://schemas.microsoft.com/office/powerpoint/2010/main" val="189504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给出的待分类项，求解在此项出现的条件下各个类别出现的概率，哪个最大，就认为此待分类项属于哪个类别。通俗来说，就好比这么个道理，你在街上看到一个黑人，我问你你猜这哥们哪里来的，你十有八九猜非洲。为什么呢？因为黑人中非洲人的比率最高，当然人家也可能是美洲人或亚洲人，但在没有其它可用信息下，我们会选择条件概率最大的类别，这就是朴素贝叶斯的思想基础。</a:t>
            </a:r>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19</a:t>
            </a:fld>
            <a:endParaRPr kumimoji="1" lang="zh-CN" altLang="en-US"/>
          </a:p>
        </p:txBody>
      </p:sp>
    </p:spTree>
    <p:extLst>
      <p:ext uri="{BB962C8B-B14F-4D97-AF65-F5344CB8AC3E}">
        <p14:creationId xmlns:p14="http://schemas.microsoft.com/office/powerpoint/2010/main" val="661944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40061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25941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40434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40781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61730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36446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71586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21099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59326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21688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D40B0DF-6D73-4943-A260-90BB27EFA40F}" type="datetimeFigureOut">
              <a:rPr kumimoji="1" lang="zh-CN" altLang="en-US" smtClean="0"/>
              <a:t>18/11/15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934480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0B0DF-6D73-4943-A260-90BB27EFA40F}" type="datetimeFigureOut">
              <a:rPr kumimoji="1" lang="zh-CN" altLang="en-US" smtClean="0"/>
              <a:t>18/11/15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58975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7" Type="http://schemas.openxmlformats.org/officeDocument/2006/relationships/image" Target="../media/image10.tiff"/><Relationship Id="rId8"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13.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tiff"/><Relationship Id="rId4" Type="http://schemas.openxmlformats.org/officeDocument/2006/relationships/image" Target="../media/image15.tiff"/><Relationship Id="rId5"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14438"/>
            <a:ext cx="9144000" cy="2387600"/>
          </a:xfrm>
        </p:spPr>
        <p:txBody>
          <a:bodyPr/>
          <a:lstStyle/>
          <a:p>
            <a:r>
              <a:rPr kumimoji="1" lang="zh-CN" altLang="en-US" baseline="0" dirty="0" smtClean="0">
                <a:latin typeface="times " charset="0"/>
                <a:ea typeface="宋体-简 常规体" charset="-122"/>
              </a:rPr>
              <a:t>第三章、第四章： </a:t>
            </a:r>
            <a:br>
              <a:rPr kumimoji="1" lang="zh-CN" altLang="en-US" baseline="0" dirty="0" smtClean="0">
                <a:latin typeface="times " charset="0"/>
                <a:ea typeface="宋体-简 常规体" charset="-122"/>
              </a:rPr>
            </a:br>
            <a:r>
              <a:rPr kumimoji="1" lang="zh-CN" altLang="en-US" baseline="0" dirty="0" smtClean="0">
                <a:latin typeface="times " charset="0"/>
                <a:ea typeface="宋体-简 常规体" charset="-122"/>
              </a:rPr>
              <a:t>情感分析与语义建模</a:t>
            </a:r>
            <a:endParaRPr kumimoji="1" lang="zh-CN" altLang="en-US" baseline="0" dirty="0">
              <a:latin typeface="times " charset="0"/>
              <a:ea typeface="宋体-简 常规体" charset="-122"/>
            </a:endParaRPr>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58247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a:latin typeface="times " charset="0"/>
                <a:ea typeface="宋体-简 常规体" charset="-122"/>
              </a:rPr>
              <a:t>情感分析的基本算法</a:t>
            </a:r>
          </a:p>
        </p:txBody>
      </p:sp>
      <p:sp>
        <p:nvSpPr>
          <p:cNvPr id="3" name="内容占位符 2"/>
          <p:cNvSpPr>
            <a:spLocks noGrp="1"/>
          </p:cNvSpPr>
          <p:nvPr>
            <p:ph idx="1"/>
          </p:nvPr>
        </p:nvSpPr>
        <p:spPr>
          <a:xfrm>
            <a:off x="838200" y="1690688"/>
            <a:ext cx="10515600" cy="4944794"/>
          </a:xfrm>
        </p:spPr>
        <p:txBody>
          <a:bodyPr>
            <a:normAutofit/>
          </a:bodyPr>
          <a:lstStyle/>
          <a:p>
            <a:pPr>
              <a:lnSpc>
                <a:spcPct val="140000"/>
              </a:lnSpc>
            </a:pPr>
            <a:r>
              <a:rPr kumimoji="1" lang="zh-CN" altLang="en-US" baseline="0" dirty="0" smtClean="0">
                <a:latin typeface="times " charset="0"/>
                <a:ea typeface="宋体-简 常规体" charset="-122"/>
              </a:rPr>
              <a:t>句子的情感分析：基于</a:t>
            </a:r>
            <a:r>
              <a:rPr kumimoji="1" lang="zh-CN" altLang="en-US" baseline="0" dirty="0">
                <a:latin typeface="times " charset="0"/>
                <a:ea typeface="宋体-简 常规体" charset="-122"/>
              </a:rPr>
              <a:t>情感极性词典匹配 </a:t>
            </a:r>
          </a:p>
          <a:p>
            <a:endParaRPr kumimoji="1" lang="zh-CN" altLang="en-US" baseline="0" dirty="0">
              <a:latin typeface="times " charset="0"/>
              <a:ea typeface="宋体-简 常规体" charset="-122"/>
            </a:endParaRPr>
          </a:p>
        </p:txBody>
      </p:sp>
      <p:pic>
        <p:nvPicPr>
          <p:cNvPr id="4" name="图片 3"/>
          <p:cNvPicPr>
            <a:picLocks noChangeAspect="1"/>
          </p:cNvPicPr>
          <p:nvPr/>
        </p:nvPicPr>
        <p:blipFill>
          <a:blip r:embed="rId2"/>
          <a:stretch>
            <a:fillRect/>
          </a:stretch>
        </p:blipFill>
        <p:spPr>
          <a:xfrm>
            <a:off x="1206500" y="2307786"/>
            <a:ext cx="9779000" cy="4127500"/>
          </a:xfrm>
          <a:prstGeom prst="rect">
            <a:avLst/>
          </a:prstGeom>
        </p:spPr>
      </p:pic>
    </p:spTree>
    <p:extLst>
      <p:ext uri="{BB962C8B-B14F-4D97-AF65-F5344CB8AC3E}">
        <p14:creationId xmlns:p14="http://schemas.microsoft.com/office/powerpoint/2010/main" val="110765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a:latin typeface="times " charset="0"/>
                <a:ea typeface="宋体-简 常规体" charset="-122"/>
              </a:rPr>
              <a:t>情感分析的基本算法</a:t>
            </a:r>
          </a:p>
        </p:txBody>
      </p:sp>
      <p:sp>
        <p:nvSpPr>
          <p:cNvPr id="3" name="内容占位符 2"/>
          <p:cNvSpPr>
            <a:spLocks noGrp="1"/>
          </p:cNvSpPr>
          <p:nvPr>
            <p:ph idx="1"/>
          </p:nvPr>
        </p:nvSpPr>
        <p:spPr>
          <a:xfrm>
            <a:off x="838200" y="1690688"/>
            <a:ext cx="10515600" cy="4944794"/>
          </a:xfrm>
        </p:spPr>
        <p:txBody>
          <a:bodyPr>
            <a:normAutofit/>
          </a:bodyPr>
          <a:lstStyle/>
          <a:p>
            <a:pPr>
              <a:lnSpc>
                <a:spcPct val="140000"/>
              </a:lnSpc>
            </a:pPr>
            <a:r>
              <a:rPr kumimoji="1" lang="zh-CN" altLang="en-US" baseline="0" dirty="0" smtClean="0">
                <a:latin typeface="times " charset="0"/>
                <a:ea typeface="宋体-简 常规体" charset="-122"/>
              </a:rPr>
              <a:t>句子的情感分析：基于</a:t>
            </a:r>
            <a:r>
              <a:rPr kumimoji="1" lang="zh-CN" altLang="en-US" baseline="0" dirty="0">
                <a:latin typeface="times " charset="0"/>
                <a:ea typeface="宋体-简 常规体" charset="-122"/>
              </a:rPr>
              <a:t>情感极性词典匹配 </a:t>
            </a:r>
          </a:p>
          <a:p>
            <a:endParaRPr kumimoji="1" lang="zh-CN" altLang="en-US" baseline="0" dirty="0">
              <a:latin typeface="times " charset="0"/>
              <a:ea typeface="宋体-简 常规体" charset="-122"/>
            </a:endParaRPr>
          </a:p>
        </p:txBody>
      </p:sp>
      <p:pic>
        <p:nvPicPr>
          <p:cNvPr id="4" name="图片 3"/>
          <p:cNvPicPr>
            <a:picLocks noChangeAspect="1"/>
          </p:cNvPicPr>
          <p:nvPr/>
        </p:nvPicPr>
        <p:blipFill>
          <a:blip r:embed="rId2"/>
          <a:stretch>
            <a:fillRect/>
          </a:stretch>
        </p:blipFill>
        <p:spPr>
          <a:xfrm>
            <a:off x="1206500" y="2307786"/>
            <a:ext cx="9779000" cy="4127500"/>
          </a:xfrm>
          <a:prstGeom prst="rect">
            <a:avLst/>
          </a:prstGeom>
        </p:spPr>
      </p:pic>
    </p:spTree>
    <p:extLst>
      <p:ext uri="{BB962C8B-B14F-4D97-AF65-F5344CB8AC3E}">
        <p14:creationId xmlns:p14="http://schemas.microsoft.com/office/powerpoint/2010/main" val="175671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a:latin typeface="times " charset="0"/>
                <a:ea typeface="宋体-简 常规体" charset="-122"/>
              </a:rPr>
              <a:t>情感分析的基本算法</a:t>
            </a:r>
          </a:p>
        </p:txBody>
      </p:sp>
      <p:sp>
        <p:nvSpPr>
          <p:cNvPr id="3" name="内容占位符 2"/>
          <p:cNvSpPr>
            <a:spLocks noGrp="1"/>
          </p:cNvSpPr>
          <p:nvPr>
            <p:ph idx="1"/>
          </p:nvPr>
        </p:nvSpPr>
        <p:spPr/>
        <p:txBody>
          <a:bodyPr/>
          <a:lstStyle/>
          <a:p>
            <a:r>
              <a:rPr lang="zh-CN" altLang="en-US" baseline="0" dirty="0">
                <a:latin typeface="times " charset="0"/>
                <a:ea typeface="宋体-简 常规体" charset="-122"/>
              </a:rPr>
              <a:t>句子的情感分析</a:t>
            </a:r>
            <a:r>
              <a:rPr lang="en-US" altLang="zh-CN" baseline="0" dirty="0">
                <a:latin typeface="times " charset="0"/>
                <a:ea typeface="宋体-简 常规体" charset="-122"/>
              </a:rPr>
              <a:t>:</a:t>
            </a:r>
            <a:r>
              <a:rPr lang="zh-CN" altLang="en-US" baseline="0" dirty="0">
                <a:latin typeface="times " charset="0"/>
                <a:ea typeface="宋体-简 常规体" charset="-122"/>
              </a:rPr>
              <a:t>有监督机器学习情感分类方法 </a:t>
            </a:r>
          </a:p>
          <a:p>
            <a:endParaRPr kumimoji="1" lang="zh-CN" altLang="en-US" baseline="0" dirty="0">
              <a:latin typeface="times " charset="0"/>
              <a:ea typeface="宋体-简 常规体" charset="-122"/>
            </a:endParaRPr>
          </a:p>
        </p:txBody>
      </p:sp>
      <p:pic>
        <p:nvPicPr>
          <p:cNvPr id="4" name="图片 3"/>
          <p:cNvPicPr>
            <a:picLocks noChangeAspect="1"/>
          </p:cNvPicPr>
          <p:nvPr/>
        </p:nvPicPr>
        <p:blipFill>
          <a:blip r:embed="rId2"/>
          <a:stretch>
            <a:fillRect/>
          </a:stretch>
        </p:blipFill>
        <p:spPr>
          <a:xfrm>
            <a:off x="1365250" y="2768600"/>
            <a:ext cx="9461500" cy="1320800"/>
          </a:xfrm>
          <a:prstGeom prst="rect">
            <a:avLst/>
          </a:prstGeom>
        </p:spPr>
      </p:pic>
    </p:spTree>
    <p:extLst>
      <p:ext uri="{BB962C8B-B14F-4D97-AF65-F5344CB8AC3E}">
        <p14:creationId xmlns:p14="http://schemas.microsoft.com/office/powerpoint/2010/main" val="77379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a:latin typeface="times " charset="0"/>
                <a:ea typeface="宋体-简 常规体" charset="-122"/>
              </a:rPr>
              <a:t>情感分析的基本算法</a:t>
            </a:r>
          </a:p>
        </p:txBody>
      </p:sp>
      <p:sp>
        <p:nvSpPr>
          <p:cNvPr id="3" name="内容占位符 2"/>
          <p:cNvSpPr>
            <a:spLocks noGrp="1"/>
          </p:cNvSpPr>
          <p:nvPr>
            <p:ph idx="1"/>
          </p:nvPr>
        </p:nvSpPr>
        <p:spPr>
          <a:xfrm>
            <a:off x="838200" y="1825625"/>
            <a:ext cx="10515600" cy="4814326"/>
          </a:xfrm>
        </p:spPr>
        <p:txBody>
          <a:bodyPr>
            <a:normAutofit/>
          </a:bodyPr>
          <a:lstStyle/>
          <a:p>
            <a:pPr>
              <a:lnSpc>
                <a:spcPct val="120000"/>
              </a:lnSpc>
            </a:pPr>
            <a:r>
              <a:rPr kumimoji="1" lang="zh-CN" altLang="en-US" baseline="0" dirty="0" smtClean="0">
                <a:latin typeface="times " charset="0"/>
                <a:ea typeface="宋体-简 常规体" charset="-122"/>
              </a:rPr>
              <a:t>特征选取</a:t>
            </a:r>
            <a:r>
              <a:rPr kumimoji="1" lang="en-US" altLang="zh-CN" baseline="0" dirty="0" smtClean="0">
                <a:latin typeface="times " charset="0"/>
                <a:ea typeface="宋体-简 常规体" charset="-122"/>
              </a:rPr>
              <a:t>——</a:t>
            </a:r>
            <a:r>
              <a:rPr kumimoji="1" lang="zh-CN" altLang="en-US" baseline="0" dirty="0" smtClean="0">
                <a:latin typeface="times " charset="0"/>
                <a:ea typeface="宋体-简 常规体" charset="-122"/>
              </a:rPr>
              <a:t>卡方算法：</a:t>
            </a:r>
          </a:p>
          <a:p>
            <a:pPr lvl="1">
              <a:lnSpc>
                <a:spcPct val="120000"/>
              </a:lnSpc>
            </a:pPr>
            <a:r>
              <a:rPr lang="zh-CN" altLang="en-US" baseline="0" dirty="0">
                <a:latin typeface="times " charset="0"/>
                <a:ea typeface="宋体-简 常规体" charset="-122"/>
              </a:rPr>
              <a:t>卡方算法旨在量化某个词汇与某个类别的出现概率是否是独立的。具 体而言，卡方</a:t>
            </a:r>
            <a:r>
              <a:rPr lang="en-US" altLang="zh-CN" i="1" baseline="0" dirty="0">
                <a:latin typeface="times " charset="0"/>
                <a:ea typeface="宋体-简 常规体" charset="-122"/>
              </a:rPr>
              <a:t>x</a:t>
            </a:r>
            <a:r>
              <a:rPr lang="en-US" altLang="zh-CN" sz="400" baseline="0" dirty="0">
                <a:latin typeface="times " charset="0"/>
                <a:ea typeface="宋体-简 常规体" charset="-122"/>
              </a:rPr>
              <a:t>2</a:t>
            </a:r>
            <a:r>
              <a:rPr lang="zh-CN" altLang="en-US" baseline="0" dirty="0">
                <a:latin typeface="times " charset="0"/>
                <a:ea typeface="宋体-简 常规体" charset="-122"/>
              </a:rPr>
              <a:t>测量了期望值</a:t>
            </a:r>
            <a:r>
              <a:rPr lang="en-US" altLang="zh-CN" i="1" baseline="0" dirty="0">
                <a:latin typeface="times " charset="0"/>
                <a:ea typeface="宋体-简 常规体" charset="-122"/>
              </a:rPr>
              <a:t>E</a:t>
            </a:r>
            <a:r>
              <a:rPr lang="zh-CN" altLang="en-US" baseline="0" dirty="0">
                <a:latin typeface="times " charset="0"/>
                <a:ea typeface="宋体-简 常规体" charset="-122"/>
              </a:rPr>
              <a:t>和观测值</a:t>
            </a:r>
            <a:r>
              <a:rPr lang="en-US" altLang="zh-CN" i="1" baseline="0" dirty="0">
                <a:latin typeface="times " charset="0"/>
                <a:ea typeface="宋体-简 常规体" charset="-122"/>
              </a:rPr>
              <a:t>N</a:t>
            </a:r>
            <a:r>
              <a:rPr lang="zh-CN" altLang="en-US" baseline="0" dirty="0">
                <a:latin typeface="times " charset="0"/>
                <a:ea typeface="宋体-简 常规体" charset="-122"/>
              </a:rPr>
              <a:t>偏离的程度。这个偏离程度表示了一个语词 对于某个类别的重要性。 </a:t>
            </a:r>
          </a:p>
          <a:p>
            <a:pPr lvl="2">
              <a:lnSpc>
                <a:spcPct val="120000"/>
              </a:lnSpc>
            </a:pPr>
            <a:endParaRPr lang="zh-CN" altLang="en-US" baseline="0" dirty="0">
              <a:latin typeface="times " charset="0"/>
              <a:ea typeface="宋体-简 常规体" charset="-122"/>
            </a:endParaRPr>
          </a:p>
          <a:p>
            <a:pPr marL="0" indent="0">
              <a:lnSpc>
                <a:spcPct val="120000"/>
              </a:lnSpc>
              <a:buNone/>
            </a:pPr>
            <a:endParaRPr lang="zh-CN" altLang="en-US" i="1" baseline="0" dirty="0" smtClean="0">
              <a:latin typeface="times " charset="0"/>
              <a:ea typeface="宋体-简 常规体" charset="-122"/>
            </a:endParaRPr>
          </a:p>
          <a:p>
            <a:pPr lvl="1">
              <a:lnSpc>
                <a:spcPct val="120000"/>
              </a:lnSpc>
            </a:pPr>
            <a:r>
              <a:rPr lang="zh-CN" altLang="en-US" baseline="0" dirty="0">
                <a:latin typeface="times " charset="0"/>
                <a:ea typeface="宋体-简 常规体" charset="-122"/>
              </a:rPr>
              <a:t>其中，</a:t>
            </a:r>
            <a:r>
              <a:rPr lang="en-US" altLang="zh-CN" i="1" baseline="0" dirty="0">
                <a:latin typeface="times " charset="0"/>
                <a:ea typeface="宋体-简 常规体" charset="-122"/>
              </a:rPr>
              <a:t>E</a:t>
            </a:r>
            <a:r>
              <a:rPr lang="en-US" altLang="zh-CN" sz="400" i="1" baseline="0" dirty="0">
                <a:latin typeface="times " charset="0"/>
                <a:ea typeface="宋体-简 常规体" charset="-122"/>
              </a:rPr>
              <a:t>t</a:t>
            </a:r>
            <a:r>
              <a:rPr lang="en-US" altLang="zh-CN" baseline="0" dirty="0">
                <a:latin typeface="times " charset="0"/>
                <a:ea typeface="宋体-简 常规体" charset="-122"/>
              </a:rPr>
              <a:t>=1</a:t>
            </a:r>
            <a:r>
              <a:rPr lang="zh-CN" altLang="en-US" baseline="0" dirty="0">
                <a:latin typeface="times " charset="0"/>
                <a:ea typeface="宋体-简 常规体" charset="-122"/>
              </a:rPr>
              <a:t>表示某个文档包含词汇</a:t>
            </a:r>
            <a:r>
              <a:rPr lang="en-US" altLang="zh-CN" i="1" baseline="0" dirty="0" err="1">
                <a:latin typeface="times " charset="0"/>
                <a:ea typeface="宋体-简 常规体" charset="-122"/>
              </a:rPr>
              <a:t>t</a:t>
            </a:r>
            <a:r>
              <a:rPr lang="en-US" altLang="zh-CN" baseline="0" dirty="0" err="1">
                <a:latin typeface="times " charset="0"/>
                <a:ea typeface="宋体-简 常规体" charset="-122"/>
              </a:rPr>
              <a:t>;</a:t>
            </a:r>
            <a:r>
              <a:rPr lang="en-US" altLang="zh-CN" i="1" baseline="0" dirty="0" err="1">
                <a:latin typeface="times " charset="0"/>
                <a:ea typeface="宋体-简 常规体" charset="-122"/>
              </a:rPr>
              <a:t>E</a:t>
            </a:r>
            <a:r>
              <a:rPr lang="en-US" altLang="zh-CN" sz="400" i="1" baseline="0" dirty="0" err="1">
                <a:latin typeface="times " charset="0"/>
                <a:ea typeface="宋体-简 常规体" charset="-122"/>
              </a:rPr>
              <a:t>t</a:t>
            </a:r>
            <a:r>
              <a:rPr lang="en-US" altLang="zh-CN" baseline="0" dirty="0">
                <a:latin typeface="times " charset="0"/>
                <a:ea typeface="宋体-简 常规体" charset="-122"/>
              </a:rPr>
              <a:t>=0</a:t>
            </a:r>
            <a:r>
              <a:rPr lang="zh-CN" altLang="en-US" baseline="0" dirty="0">
                <a:latin typeface="times " charset="0"/>
                <a:ea typeface="宋体-简 常规体" charset="-122"/>
              </a:rPr>
              <a:t>表示文档不包含 词汇</a:t>
            </a:r>
            <a:r>
              <a:rPr lang="en-US" altLang="zh-CN" i="1" baseline="0" dirty="0" err="1">
                <a:latin typeface="times " charset="0"/>
                <a:ea typeface="宋体-简 常规体" charset="-122"/>
              </a:rPr>
              <a:t>t</a:t>
            </a:r>
            <a:r>
              <a:rPr lang="en-US" altLang="zh-CN" baseline="0" dirty="0" err="1">
                <a:latin typeface="times " charset="0"/>
                <a:ea typeface="宋体-简 常规体" charset="-122"/>
              </a:rPr>
              <a:t>;</a:t>
            </a:r>
            <a:r>
              <a:rPr lang="en-US" altLang="zh-CN" i="1" baseline="0" dirty="0" err="1">
                <a:latin typeface="times " charset="0"/>
                <a:ea typeface="宋体-简 常规体" charset="-122"/>
              </a:rPr>
              <a:t>E</a:t>
            </a:r>
            <a:r>
              <a:rPr lang="en-US" altLang="zh-CN" sz="400" i="1" baseline="0" dirty="0" err="1">
                <a:latin typeface="times " charset="0"/>
                <a:ea typeface="宋体-简 常规体" charset="-122"/>
              </a:rPr>
              <a:t>c</a:t>
            </a:r>
            <a:r>
              <a:rPr lang="en-US" altLang="zh-CN" baseline="0" dirty="0">
                <a:latin typeface="times " charset="0"/>
                <a:ea typeface="宋体-简 常规体" charset="-122"/>
              </a:rPr>
              <a:t>=1</a:t>
            </a:r>
            <a:r>
              <a:rPr lang="zh-CN" altLang="en-US" baseline="0" dirty="0">
                <a:latin typeface="times " charset="0"/>
                <a:ea typeface="宋体-简 常规体" charset="-122"/>
              </a:rPr>
              <a:t>表示文档属于类别</a:t>
            </a:r>
            <a:r>
              <a:rPr lang="en-US" altLang="zh-CN" i="1" baseline="0" dirty="0" err="1">
                <a:latin typeface="times " charset="0"/>
                <a:ea typeface="宋体-简 常规体" charset="-122"/>
              </a:rPr>
              <a:t>c</a:t>
            </a:r>
            <a:r>
              <a:rPr lang="en-US" altLang="zh-CN" baseline="0" dirty="0" err="1">
                <a:latin typeface="times " charset="0"/>
                <a:ea typeface="宋体-简 常规体" charset="-122"/>
              </a:rPr>
              <a:t>;</a:t>
            </a:r>
            <a:r>
              <a:rPr lang="en-US" altLang="zh-CN" i="1" baseline="0" dirty="0" err="1">
                <a:latin typeface="times " charset="0"/>
                <a:ea typeface="宋体-简 常规体" charset="-122"/>
              </a:rPr>
              <a:t>E</a:t>
            </a:r>
            <a:r>
              <a:rPr lang="en-US" altLang="zh-CN" sz="400" i="1" baseline="0" dirty="0" err="1">
                <a:latin typeface="times " charset="0"/>
                <a:ea typeface="宋体-简 常规体" charset="-122"/>
              </a:rPr>
              <a:t>c</a:t>
            </a:r>
            <a:r>
              <a:rPr lang="en-US" altLang="zh-CN" baseline="0" dirty="0">
                <a:latin typeface="times " charset="0"/>
                <a:ea typeface="宋体-简 常规体" charset="-122"/>
              </a:rPr>
              <a:t>=0</a:t>
            </a:r>
            <a:r>
              <a:rPr lang="zh-CN" altLang="en-US" baseline="0" dirty="0">
                <a:latin typeface="times " charset="0"/>
                <a:ea typeface="宋体-简 常规体" charset="-122"/>
              </a:rPr>
              <a:t>表示文档不属于类别</a:t>
            </a:r>
            <a:r>
              <a:rPr lang="en-US" altLang="zh-CN" i="1" baseline="0" dirty="0">
                <a:latin typeface="times " charset="0"/>
                <a:ea typeface="宋体-简 常规体" charset="-122"/>
              </a:rPr>
              <a:t>c</a:t>
            </a:r>
            <a:r>
              <a:rPr lang="zh-CN" altLang="en-US" baseline="0" dirty="0">
                <a:latin typeface="times " charset="0"/>
                <a:ea typeface="宋体-简 常规体" charset="-122"/>
              </a:rPr>
              <a:t>。 </a:t>
            </a:r>
          </a:p>
        </p:txBody>
      </p:sp>
      <p:pic>
        <p:nvPicPr>
          <p:cNvPr id="7" name="图片 6"/>
          <p:cNvPicPr>
            <a:picLocks noChangeAspect="1"/>
          </p:cNvPicPr>
          <p:nvPr/>
        </p:nvPicPr>
        <p:blipFill>
          <a:blip r:embed="rId2"/>
          <a:stretch>
            <a:fillRect/>
          </a:stretch>
        </p:blipFill>
        <p:spPr>
          <a:xfrm>
            <a:off x="3956050" y="3940688"/>
            <a:ext cx="4279900" cy="584200"/>
          </a:xfrm>
          <a:prstGeom prst="rect">
            <a:avLst/>
          </a:prstGeom>
        </p:spPr>
      </p:pic>
    </p:spTree>
    <p:extLst>
      <p:ext uri="{BB962C8B-B14F-4D97-AF65-F5344CB8AC3E}">
        <p14:creationId xmlns:p14="http://schemas.microsoft.com/office/powerpoint/2010/main" val="26523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a:latin typeface="times " charset="0"/>
                <a:ea typeface="宋体-简 常规体" charset="-122"/>
              </a:rPr>
              <a:t>情感分析的基本算法</a:t>
            </a:r>
          </a:p>
        </p:txBody>
      </p:sp>
      <p:sp>
        <p:nvSpPr>
          <p:cNvPr id="3" name="内容占位符 2"/>
          <p:cNvSpPr>
            <a:spLocks noGrp="1"/>
          </p:cNvSpPr>
          <p:nvPr>
            <p:ph idx="1"/>
          </p:nvPr>
        </p:nvSpPr>
        <p:spPr/>
        <p:txBody>
          <a:bodyPr/>
          <a:lstStyle/>
          <a:p>
            <a:r>
              <a:rPr lang="zh-CN" altLang="en-US" sz="2400" baseline="0" dirty="0">
                <a:latin typeface="times " charset="0"/>
                <a:ea typeface="宋体-简 常规体" charset="-122"/>
              </a:rPr>
              <a:t>句子的情感分析</a:t>
            </a:r>
            <a:r>
              <a:rPr lang="en-US" altLang="zh-CN" sz="2400" baseline="0" dirty="0" smtClean="0">
                <a:latin typeface="times " charset="0"/>
                <a:ea typeface="宋体-简 常规体" charset="-122"/>
              </a:rPr>
              <a:t>:</a:t>
            </a:r>
            <a:r>
              <a:rPr lang="zh-CN" altLang="en-US" sz="2400" baseline="0" dirty="0" smtClean="0">
                <a:latin typeface="times " charset="0"/>
                <a:ea typeface="宋体-简 常规体" charset="-122"/>
              </a:rPr>
              <a:t>朴素贝叶斯算法</a:t>
            </a:r>
          </a:p>
          <a:p>
            <a:r>
              <a:rPr lang="zh-CN" altLang="en-US" sz="2400" baseline="0" dirty="0">
                <a:latin typeface="times " charset="0"/>
                <a:ea typeface="宋体-简 常规体" charset="-122"/>
              </a:rPr>
              <a:t>朴素贝叶斯算法是文本分析和机器学习中一个最基本的分类算法。其不仅可以用 于文本的情感倾向分类，还可以用于一般性的分类问题。朴素贝叶斯算法基于给定训 练集中每个案例的确定分类，即计算每个词在每个类别中的比重</a:t>
            </a:r>
            <a:r>
              <a:rPr lang="en-US" altLang="zh-CN" sz="2400" baseline="0" dirty="0">
                <a:latin typeface="times " charset="0"/>
                <a:ea typeface="宋体-简 常规体" charset="-122"/>
              </a:rPr>
              <a:t>(Contribution)</a:t>
            </a:r>
            <a:r>
              <a:rPr lang="zh-CN" altLang="en-US" sz="2400" baseline="0" dirty="0">
                <a:latin typeface="times " charset="0"/>
                <a:ea typeface="宋体-简 常规体" charset="-122"/>
              </a:rPr>
              <a:t>。对于 由上述语词组成的新的文本，朴素贝叶斯算法可以用来确定每个新的文本所属的类别。 在具体讲解朴素贝叶斯算法之前，我们首先需要简单讲解什么是“贝叶斯定理”。 </a:t>
            </a:r>
          </a:p>
          <a:p>
            <a:r>
              <a:rPr lang="en-US" altLang="zh-CN" sz="2400" baseline="0" dirty="0">
                <a:latin typeface="times " charset="0"/>
                <a:ea typeface="宋体-简 常规体" charset="-122"/>
              </a:rPr>
              <a:t>P(A|B)</a:t>
            </a:r>
            <a:r>
              <a:rPr lang="zh-CN" altLang="en-US" sz="2400" baseline="0" dirty="0">
                <a:latin typeface="times " charset="0"/>
                <a:ea typeface="宋体-简 常规体" charset="-122"/>
              </a:rPr>
              <a:t>表示在事件</a:t>
            </a:r>
            <a:r>
              <a:rPr lang="en-US" altLang="zh-CN" sz="2400" baseline="0" dirty="0">
                <a:latin typeface="times " charset="0"/>
                <a:ea typeface="宋体-简 常规体" charset="-122"/>
              </a:rPr>
              <a:t>B</a:t>
            </a:r>
            <a:r>
              <a:rPr lang="zh-CN" altLang="en-US" sz="2400" baseline="0" dirty="0">
                <a:latin typeface="times " charset="0"/>
                <a:ea typeface="宋体-简 常规体" charset="-122"/>
              </a:rPr>
              <a:t>已经发生的前提下，事件</a:t>
            </a:r>
            <a:r>
              <a:rPr lang="en-US" altLang="zh-CN" sz="2400" baseline="0" dirty="0">
                <a:latin typeface="times " charset="0"/>
                <a:ea typeface="宋体-简 常规体" charset="-122"/>
              </a:rPr>
              <a:t>A</a:t>
            </a:r>
            <a:r>
              <a:rPr lang="zh-CN" altLang="en-US" sz="2400" baseline="0" dirty="0">
                <a:latin typeface="times " charset="0"/>
                <a:ea typeface="宋体-简 常规体" charset="-122"/>
              </a:rPr>
              <a:t>发生的概率。 </a:t>
            </a:r>
          </a:p>
          <a:p>
            <a:endParaRPr kumimoji="1" lang="zh-CN" altLang="en-US" baseline="0" dirty="0">
              <a:latin typeface="times " charset="0"/>
              <a:ea typeface="宋体-简 常规体" charset="-122"/>
            </a:endParaRPr>
          </a:p>
        </p:txBody>
      </p:sp>
      <p:pic>
        <p:nvPicPr>
          <p:cNvPr id="5" name="图片 4"/>
          <p:cNvPicPr>
            <a:picLocks noChangeAspect="1"/>
          </p:cNvPicPr>
          <p:nvPr/>
        </p:nvPicPr>
        <p:blipFill>
          <a:blip r:embed="rId2"/>
          <a:stretch>
            <a:fillRect/>
          </a:stretch>
        </p:blipFill>
        <p:spPr>
          <a:xfrm>
            <a:off x="4763770" y="5335564"/>
            <a:ext cx="2298700" cy="660400"/>
          </a:xfrm>
          <a:prstGeom prst="rect">
            <a:avLst/>
          </a:prstGeom>
        </p:spPr>
      </p:pic>
    </p:spTree>
    <p:extLst>
      <p:ext uri="{BB962C8B-B14F-4D97-AF65-F5344CB8AC3E}">
        <p14:creationId xmlns:p14="http://schemas.microsoft.com/office/powerpoint/2010/main" val="2057023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187" y="786782"/>
            <a:ext cx="10515600" cy="1325563"/>
          </a:xfrm>
        </p:spPr>
        <p:txBody>
          <a:bodyPr/>
          <a:lstStyle/>
          <a:p>
            <a:r>
              <a:rPr kumimoji="1" lang="en-US" altLang="zh-CN" baseline="0" dirty="0" smtClean="0">
                <a:latin typeface="times " charset="0"/>
                <a:ea typeface="宋体-简 常规体" charset="-122"/>
              </a:rPr>
              <a:t>Naïve</a:t>
            </a:r>
            <a:r>
              <a:rPr kumimoji="1" lang="zh-CN" altLang="en-US" baseline="0" dirty="0" smtClean="0">
                <a:latin typeface="times " charset="0"/>
                <a:ea typeface="宋体-简 常规体" charset="-122"/>
              </a:rPr>
              <a:t> </a:t>
            </a:r>
            <a:r>
              <a:rPr kumimoji="1" lang="en-US" altLang="zh-CN" baseline="0" dirty="0" smtClean="0">
                <a:latin typeface="times " charset="0"/>
                <a:ea typeface="宋体-简 常规体" charset="-122"/>
              </a:rPr>
              <a:t>Bayes</a:t>
            </a:r>
            <a:r>
              <a:rPr kumimoji="1" lang="zh-CN" altLang="en-US" baseline="0" dirty="0" smtClean="0">
                <a:latin typeface="times " charset="0"/>
                <a:ea typeface="宋体-简 常规体" charset="-122"/>
              </a:rPr>
              <a:t> </a:t>
            </a:r>
            <a:r>
              <a:rPr kumimoji="1" lang="en-US" altLang="zh-CN" baseline="0" dirty="0" smtClean="0">
                <a:latin typeface="times " charset="0"/>
                <a:ea typeface="宋体-简 常规体" charset="-122"/>
              </a:rPr>
              <a:t>Classification</a:t>
            </a:r>
            <a:endParaRPr kumimoji="1" lang="zh-CN" altLang="en-US" baseline="0" dirty="0">
              <a:latin typeface="times " charset="0"/>
              <a:ea typeface="宋体-简 常规体" charset="-122"/>
            </a:endParaRPr>
          </a:p>
        </p:txBody>
      </p:sp>
      <p:sp>
        <p:nvSpPr>
          <p:cNvPr id="3" name="内容占位符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zh-CN" altLang="zh-CN" sz="2400" baseline="0" dirty="0">
                <a:latin typeface="times " charset="0"/>
                <a:ea typeface="宋体-简 常规体" charset="-122"/>
              </a:rPr>
              <a:t>   朴素贝叶斯分类的正式定义如下：</a:t>
            </a:r>
          </a:p>
          <a:p>
            <a:pPr marL="0" lvl="0" indent="0" eaLnBrk="0" fontAlgn="base" hangingPunct="0">
              <a:lnSpc>
                <a:spcPct val="100000"/>
              </a:lnSpc>
              <a:spcBef>
                <a:spcPct val="0"/>
              </a:spcBef>
              <a:spcAft>
                <a:spcPct val="0"/>
              </a:spcAft>
              <a:buNone/>
            </a:pPr>
            <a:r>
              <a:rPr lang="zh-CN" altLang="zh-CN" sz="2400" baseline="0" dirty="0">
                <a:latin typeface="times " charset="0"/>
                <a:ea typeface="宋体-简 常规体" charset="-122"/>
              </a:rPr>
              <a:t>      1、设  </a:t>
            </a:r>
            <a:r>
              <a:rPr lang="zh-CN" altLang="en-US" sz="2400" baseline="0" dirty="0" smtClean="0">
                <a:latin typeface="times " charset="0"/>
                <a:ea typeface="宋体-简 常规体" charset="-122"/>
              </a:rPr>
              <a:t>                      </a:t>
            </a:r>
            <a:r>
              <a:rPr lang="zh-CN" altLang="zh-CN" sz="2400" baseline="0" dirty="0" smtClean="0">
                <a:latin typeface="times " charset="0"/>
                <a:ea typeface="宋体-简 常规体" charset="-122"/>
              </a:rPr>
              <a:t>为</a:t>
            </a:r>
            <a:r>
              <a:rPr lang="zh-CN" altLang="zh-CN" sz="2400" baseline="0" dirty="0">
                <a:latin typeface="times " charset="0"/>
                <a:ea typeface="宋体-简 常规体" charset="-122"/>
              </a:rPr>
              <a:t>一个待分类项，而每个a为x的一个特征属性。</a:t>
            </a:r>
          </a:p>
          <a:p>
            <a:pPr marL="0" lvl="0" indent="0" eaLnBrk="0" fontAlgn="base" hangingPunct="0">
              <a:lnSpc>
                <a:spcPct val="100000"/>
              </a:lnSpc>
              <a:spcBef>
                <a:spcPct val="0"/>
              </a:spcBef>
              <a:spcAft>
                <a:spcPct val="0"/>
              </a:spcAft>
              <a:buNone/>
            </a:pPr>
            <a:r>
              <a:rPr lang="zh-CN" altLang="zh-CN" sz="2400" baseline="0" dirty="0">
                <a:latin typeface="times " charset="0"/>
                <a:ea typeface="宋体-简 常规体" charset="-122"/>
              </a:rPr>
              <a:t>      2、有类别集合  </a:t>
            </a:r>
            <a:r>
              <a:rPr lang="zh-CN" altLang="en-US" sz="2400" baseline="0" dirty="0" smtClean="0">
                <a:latin typeface="times " charset="0"/>
                <a:ea typeface="宋体-简 常规体" charset="-122"/>
              </a:rPr>
              <a:t>                       </a:t>
            </a:r>
            <a:r>
              <a:rPr lang="zh-CN" altLang="zh-CN" sz="2400" baseline="0" dirty="0" smtClean="0">
                <a:latin typeface="times " charset="0"/>
                <a:ea typeface="宋体-简 常规体" charset="-122"/>
              </a:rPr>
              <a:t>。</a:t>
            </a:r>
            <a:endParaRPr lang="zh-CN" altLang="zh-CN" sz="2400" baseline="0" dirty="0">
              <a:latin typeface="times " charset="0"/>
              <a:ea typeface="宋体-简 常规体" charset="-122"/>
            </a:endParaRPr>
          </a:p>
          <a:p>
            <a:pPr marL="0" lvl="0" indent="0" eaLnBrk="0" fontAlgn="base" hangingPunct="0">
              <a:lnSpc>
                <a:spcPct val="100000"/>
              </a:lnSpc>
              <a:spcBef>
                <a:spcPct val="0"/>
              </a:spcBef>
              <a:spcAft>
                <a:spcPct val="0"/>
              </a:spcAft>
              <a:buNone/>
            </a:pPr>
            <a:r>
              <a:rPr lang="zh-CN" altLang="zh-CN" sz="2400" baseline="0" dirty="0">
                <a:latin typeface="times " charset="0"/>
                <a:ea typeface="宋体-简 常规体" charset="-122"/>
              </a:rPr>
              <a:t>      3、计算 </a:t>
            </a:r>
            <a:r>
              <a:rPr lang="zh-CN" altLang="en-US" sz="2400" baseline="0" dirty="0" smtClean="0">
                <a:latin typeface="times " charset="0"/>
                <a:ea typeface="宋体-简 常规体" charset="-122"/>
              </a:rPr>
              <a:t>                                    </a:t>
            </a:r>
            <a:r>
              <a:rPr lang="zh-CN" altLang="zh-CN" sz="2400" baseline="0" dirty="0" smtClean="0">
                <a:latin typeface="times " charset="0"/>
                <a:ea typeface="宋体-简 常规体" charset="-122"/>
              </a:rPr>
              <a:t> </a:t>
            </a:r>
            <a:r>
              <a:rPr lang="zh-CN" altLang="zh-CN" sz="2400" baseline="0" dirty="0">
                <a:latin typeface="times " charset="0"/>
                <a:ea typeface="宋体-简 常规体" charset="-122"/>
              </a:rPr>
              <a:t>。</a:t>
            </a:r>
          </a:p>
          <a:p>
            <a:pPr marL="0" lvl="0" indent="0" eaLnBrk="0" fontAlgn="base" hangingPunct="0">
              <a:lnSpc>
                <a:spcPct val="100000"/>
              </a:lnSpc>
              <a:spcBef>
                <a:spcPct val="0"/>
              </a:spcBef>
              <a:spcAft>
                <a:spcPct val="0"/>
              </a:spcAft>
              <a:buNone/>
            </a:pPr>
            <a:r>
              <a:rPr lang="zh-CN" altLang="zh-CN" sz="2400" baseline="0" dirty="0">
                <a:latin typeface="times " charset="0"/>
                <a:ea typeface="宋体-简 常规体" charset="-122"/>
              </a:rPr>
              <a:t>      4、如果  </a:t>
            </a:r>
            <a:r>
              <a:rPr lang="zh-CN" altLang="en-US" sz="2400" baseline="0" dirty="0" smtClean="0">
                <a:latin typeface="times " charset="0"/>
                <a:ea typeface="宋体-简 常规体" charset="-122"/>
              </a:rPr>
              <a:t>                                                    </a:t>
            </a:r>
            <a:r>
              <a:rPr lang="zh-CN" altLang="zh-CN" sz="2400" baseline="0" dirty="0" smtClean="0">
                <a:latin typeface="times " charset="0"/>
                <a:ea typeface="宋体-简 常规体" charset="-122"/>
              </a:rPr>
              <a:t>，</a:t>
            </a:r>
            <a:r>
              <a:rPr lang="zh-CN" altLang="zh-CN" sz="2400" baseline="0" dirty="0">
                <a:latin typeface="times " charset="0"/>
                <a:ea typeface="宋体-简 常规体" charset="-122"/>
              </a:rPr>
              <a:t>则  </a:t>
            </a:r>
            <a:r>
              <a:rPr lang="zh-CN" altLang="en-US" sz="2400" baseline="0" dirty="0" smtClean="0">
                <a:latin typeface="times " charset="0"/>
                <a:ea typeface="宋体-简 常规体" charset="-122"/>
              </a:rPr>
              <a:t>            </a:t>
            </a:r>
            <a:r>
              <a:rPr lang="zh-CN" altLang="zh-CN" sz="2400" baseline="0" dirty="0" smtClean="0">
                <a:latin typeface="times " charset="0"/>
                <a:ea typeface="宋体-简 常规体" charset="-122"/>
              </a:rPr>
              <a:t>。</a:t>
            </a:r>
            <a:endParaRPr lang="zh-CN" altLang="zh-CN" sz="2400" baseline="0" dirty="0">
              <a:latin typeface="times " charset="0"/>
              <a:ea typeface="宋体-简 常规体" charset="-122"/>
            </a:endParaRPr>
          </a:p>
          <a:p>
            <a:pPr marL="0" lvl="0" indent="0" eaLnBrk="0" fontAlgn="base" hangingPunct="0">
              <a:lnSpc>
                <a:spcPct val="100000"/>
              </a:lnSpc>
              <a:spcBef>
                <a:spcPct val="0"/>
              </a:spcBef>
              <a:spcAft>
                <a:spcPct val="0"/>
              </a:spcAft>
              <a:buNone/>
            </a:pPr>
            <a:r>
              <a:rPr lang="zh-CN" altLang="zh-CN" sz="2400" baseline="0" dirty="0">
                <a:latin typeface="times " charset="0"/>
                <a:ea typeface="宋体-简 常规体" charset="-122"/>
              </a:rPr>
              <a:t>    </a:t>
            </a:r>
            <a:r>
              <a:rPr lang="zh-CN" altLang="zh-CN" sz="2400" baseline="0" dirty="0" smtClean="0">
                <a:latin typeface="times " charset="0"/>
                <a:ea typeface="宋体-简 常规体" charset="-122"/>
              </a:rPr>
              <a:t>如何</a:t>
            </a:r>
            <a:r>
              <a:rPr lang="zh-CN" altLang="zh-CN" sz="2400" baseline="0" dirty="0">
                <a:latin typeface="times " charset="0"/>
                <a:ea typeface="宋体-简 常规体" charset="-122"/>
              </a:rPr>
              <a:t>计算第3步中的各个条件</a:t>
            </a:r>
            <a:r>
              <a:rPr lang="zh-CN" altLang="zh-CN" sz="2400" baseline="0" dirty="0" smtClean="0">
                <a:latin typeface="times " charset="0"/>
                <a:ea typeface="宋体-简 常规体" charset="-122"/>
              </a:rPr>
              <a:t>概率</a:t>
            </a:r>
            <a:r>
              <a:rPr lang="zh-CN" altLang="en-US" sz="2400" baseline="0" dirty="0" smtClean="0">
                <a:latin typeface="times " charset="0"/>
                <a:ea typeface="宋体-简 常规体" charset="-122"/>
              </a:rPr>
              <a:t>？</a:t>
            </a:r>
          </a:p>
          <a:p>
            <a:pPr marL="0" lvl="0" indent="0" eaLnBrk="0" fontAlgn="base" hangingPunct="0">
              <a:lnSpc>
                <a:spcPct val="100000"/>
              </a:lnSpc>
              <a:spcBef>
                <a:spcPct val="0"/>
              </a:spcBef>
              <a:spcAft>
                <a:spcPct val="0"/>
              </a:spcAft>
              <a:buNone/>
            </a:pPr>
            <a:r>
              <a:rPr lang="zh-CN" altLang="zh-CN" sz="2400" baseline="0" dirty="0">
                <a:latin typeface="times " charset="0"/>
                <a:ea typeface="宋体-简 常规体" charset="-122"/>
              </a:rPr>
              <a:t>      1、找到一个已知分类的待分类项集合，这个集合叫做训练样本集。</a:t>
            </a:r>
          </a:p>
          <a:p>
            <a:pPr marL="0" lvl="0" indent="0" eaLnBrk="0" fontAlgn="base" hangingPunct="0">
              <a:lnSpc>
                <a:spcPct val="100000"/>
              </a:lnSpc>
              <a:spcBef>
                <a:spcPct val="0"/>
              </a:spcBef>
              <a:spcAft>
                <a:spcPct val="0"/>
              </a:spcAft>
              <a:buNone/>
            </a:pPr>
            <a:r>
              <a:rPr lang="zh-CN" altLang="zh-CN" sz="2400" baseline="0" dirty="0">
                <a:latin typeface="times " charset="0"/>
                <a:ea typeface="宋体-简 常规体" charset="-122"/>
              </a:rPr>
              <a:t>      2、统计得到在各类别下各个特征属性的条件概率估计。即  </a:t>
            </a:r>
          </a:p>
          <a:p>
            <a:endParaRPr kumimoji="1" lang="zh-CN" altLang="en-US" sz="2400" baseline="0" dirty="0">
              <a:latin typeface="times " charset="0"/>
              <a:ea typeface="宋体-简 常规体" charset="-122"/>
            </a:endParaRPr>
          </a:p>
        </p:txBody>
      </p:sp>
      <p:sp>
        <p:nvSpPr>
          <p:cNvPr id="5" name="AutoShape 2" descr="http://latex.codecogs.com/gif.latex?x=\%7Ba_1,a_2,...,a_m\%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3" descr="http://latex.codecogs.com/gif.latex?C=\%7By_1,y_2,...,y_n\%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latex.codecogs.com/gif.latex?P(y_1|x),P(y_2|x),...,P(y_n|x)"/>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5" descr="http://latex.codecogs.com/gif.latex?P(y_k|x)=max\%7BP(y_1|x),P(y_2|x),...,P(y_n|x)\%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http://latex.codecogs.com/gif.latex?x%20\in%20y_k"/>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http://latex.codecogs.com/gif.latex?P(a_1|y_1),P(a_2|y_1),...,P(a_m|y_1);P(a_1|y_2),P(a_2|y_2),...,P(a_m|y_2);...;P(a_1|y_n),P(a_2|y_n),...,P(a_m|y_n)"/>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a:blip r:embed="rId3"/>
          <a:stretch>
            <a:fillRect/>
          </a:stretch>
        </p:blipFill>
        <p:spPr>
          <a:xfrm>
            <a:off x="2387648" y="2263776"/>
            <a:ext cx="1841500" cy="241300"/>
          </a:xfrm>
          <a:prstGeom prst="rect">
            <a:avLst/>
          </a:prstGeom>
        </p:spPr>
      </p:pic>
      <p:pic>
        <p:nvPicPr>
          <p:cNvPr id="12" name="图片 11"/>
          <p:cNvPicPr>
            <a:picLocks noChangeAspect="1"/>
          </p:cNvPicPr>
          <p:nvPr/>
        </p:nvPicPr>
        <p:blipFill>
          <a:blip r:embed="rId4"/>
          <a:stretch>
            <a:fillRect/>
          </a:stretch>
        </p:blipFill>
        <p:spPr>
          <a:xfrm>
            <a:off x="3524250" y="2656507"/>
            <a:ext cx="1828800" cy="241300"/>
          </a:xfrm>
          <a:prstGeom prst="rect">
            <a:avLst/>
          </a:prstGeom>
        </p:spPr>
      </p:pic>
      <p:pic>
        <p:nvPicPr>
          <p:cNvPr id="13" name="图片 12"/>
          <p:cNvPicPr>
            <a:picLocks noChangeAspect="1"/>
          </p:cNvPicPr>
          <p:nvPr/>
        </p:nvPicPr>
        <p:blipFill>
          <a:blip r:embed="rId5"/>
          <a:stretch>
            <a:fillRect/>
          </a:stretch>
        </p:blipFill>
        <p:spPr>
          <a:xfrm>
            <a:off x="2597150" y="3108811"/>
            <a:ext cx="2755900" cy="241300"/>
          </a:xfrm>
          <a:prstGeom prst="rect">
            <a:avLst/>
          </a:prstGeom>
        </p:spPr>
      </p:pic>
      <p:pic>
        <p:nvPicPr>
          <p:cNvPr id="14" name="图片 13"/>
          <p:cNvPicPr>
            <a:picLocks noChangeAspect="1"/>
          </p:cNvPicPr>
          <p:nvPr/>
        </p:nvPicPr>
        <p:blipFill>
          <a:blip r:embed="rId6"/>
          <a:stretch>
            <a:fillRect/>
          </a:stretch>
        </p:blipFill>
        <p:spPr>
          <a:xfrm>
            <a:off x="2597150" y="3450473"/>
            <a:ext cx="4495800" cy="241300"/>
          </a:xfrm>
          <a:prstGeom prst="rect">
            <a:avLst/>
          </a:prstGeom>
        </p:spPr>
      </p:pic>
      <p:pic>
        <p:nvPicPr>
          <p:cNvPr id="15" name="图片 14"/>
          <p:cNvPicPr>
            <a:picLocks noChangeAspect="1"/>
          </p:cNvPicPr>
          <p:nvPr/>
        </p:nvPicPr>
        <p:blipFill>
          <a:blip r:embed="rId7"/>
          <a:stretch>
            <a:fillRect/>
          </a:stretch>
        </p:blipFill>
        <p:spPr>
          <a:xfrm>
            <a:off x="7813455" y="3456813"/>
            <a:ext cx="622300" cy="177800"/>
          </a:xfrm>
          <a:prstGeom prst="rect">
            <a:avLst/>
          </a:prstGeom>
        </p:spPr>
      </p:pic>
      <p:pic>
        <p:nvPicPr>
          <p:cNvPr id="16" name="图片 15"/>
          <p:cNvPicPr>
            <a:picLocks noChangeAspect="1"/>
          </p:cNvPicPr>
          <p:nvPr/>
        </p:nvPicPr>
        <p:blipFill>
          <a:blip r:embed="rId8"/>
          <a:stretch>
            <a:fillRect/>
          </a:stretch>
        </p:blipFill>
        <p:spPr>
          <a:xfrm>
            <a:off x="1244600" y="5422633"/>
            <a:ext cx="9702800" cy="241300"/>
          </a:xfrm>
          <a:prstGeom prst="rect">
            <a:avLst/>
          </a:prstGeom>
        </p:spPr>
      </p:pic>
    </p:spTree>
    <p:extLst>
      <p:ext uri="{BB962C8B-B14F-4D97-AF65-F5344CB8AC3E}">
        <p14:creationId xmlns:p14="http://schemas.microsoft.com/office/powerpoint/2010/main" val="15589022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aseline="0" dirty="0">
                <a:latin typeface="times " charset="0"/>
                <a:ea typeface="宋体-简 常规体" charset="-122"/>
              </a:rPr>
              <a:t>Naïve</a:t>
            </a:r>
            <a:r>
              <a:rPr lang="zh-CN" altLang="en-US" baseline="0" dirty="0">
                <a:latin typeface="times " charset="0"/>
                <a:ea typeface="宋体-简 常规体" charset="-122"/>
              </a:rPr>
              <a:t> </a:t>
            </a:r>
            <a:r>
              <a:rPr lang="en-US" altLang="zh-CN" baseline="0" dirty="0">
                <a:latin typeface="times " charset="0"/>
                <a:ea typeface="宋体-简 常规体" charset="-122"/>
              </a:rPr>
              <a:t>Bayes</a:t>
            </a:r>
            <a:r>
              <a:rPr lang="zh-CN" altLang="en-US" baseline="0" dirty="0">
                <a:latin typeface="times " charset="0"/>
                <a:ea typeface="宋体-简 常规体" charset="-122"/>
              </a:rPr>
              <a:t> </a:t>
            </a:r>
            <a:r>
              <a:rPr lang="en-US" altLang="zh-CN" baseline="0" dirty="0">
                <a:latin typeface="times " charset="0"/>
                <a:ea typeface="宋体-简 常规体" charset="-122"/>
              </a:rPr>
              <a:t>Classification</a:t>
            </a:r>
            <a:endParaRPr kumimoji="1" lang="zh-CN" altLang="en-US" baseline="0" dirty="0">
              <a:latin typeface="times " charset="0"/>
              <a:ea typeface="宋体-简 常规体" charset="-122"/>
            </a:endParaRPr>
          </a:p>
        </p:txBody>
      </p:sp>
      <p:sp>
        <p:nvSpPr>
          <p:cNvPr id="3" name="内容占位符 2"/>
          <p:cNvSpPr>
            <a:spLocks noGrp="1"/>
          </p:cNvSpPr>
          <p:nvPr>
            <p:ph idx="1"/>
          </p:nvPr>
        </p:nvSpPr>
        <p:spPr/>
        <p:txBody>
          <a:bodyPr/>
          <a:lstStyle/>
          <a:p>
            <a:r>
              <a:rPr lang="zh-CN" altLang="en-US" baseline="0" dirty="0">
                <a:latin typeface="times " charset="0"/>
                <a:ea typeface="宋体-简 常规体" charset="-122"/>
              </a:rPr>
              <a:t>  </a:t>
            </a:r>
            <a:r>
              <a:rPr lang="en-US" altLang="zh-CN" baseline="0" dirty="0">
                <a:latin typeface="times " charset="0"/>
                <a:ea typeface="宋体-简 常规体" charset="-122"/>
              </a:rPr>
              <a:t>3</a:t>
            </a:r>
            <a:r>
              <a:rPr lang="zh-CN" altLang="en-US" baseline="0" dirty="0">
                <a:latin typeface="times " charset="0"/>
                <a:ea typeface="宋体-简 常规体" charset="-122"/>
              </a:rPr>
              <a:t>、如果各个特征属性是条件独立的，则根据贝叶斯定理有如下</a:t>
            </a:r>
            <a:r>
              <a:rPr lang="zh-CN" altLang="en-US" baseline="0" dirty="0" smtClean="0">
                <a:latin typeface="times " charset="0"/>
                <a:ea typeface="宋体-简 常规体" charset="-122"/>
              </a:rPr>
              <a:t>推导</a:t>
            </a:r>
          </a:p>
          <a:p>
            <a:endParaRPr kumimoji="1" lang="zh-CN" altLang="en-US" baseline="0" dirty="0">
              <a:latin typeface="times " charset="0"/>
              <a:ea typeface="宋体-简 常规体" charset="-122"/>
            </a:endParaRPr>
          </a:p>
          <a:p>
            <a:r>
              <a:rPr lang="zh-CN" altLang="en-US" baseline="0" dirty="0">
                <a:latin typeface="times " charset="0"/>
                <a:ea typeface="宋体-简 常规体" charset="-122"/>
              </a:rPr>
              <a:t>因为分母对于所有类别为常数，因为我们只要将分子最大化皆可。又因为各特征属性是条件独立的，所以有：</a:t>
            </a:r>
            <a:endParaRPr kumimoji="1" lang="zh-CN" altLang="en-US" baseline="0" dirty="0">
              <a:latin typeface="times " charset="0"/>
              <a:ea typeface="宋体-简 常规体" charset="-122"/>
            </a:endParaRPr>
          </a:p>
        </p:txBody>
      </p:sp>
      <p:pic>
        <p:nvPicPr>
          <p:cNvPr id="4" name="图片 3"/>
          <p:cNvPicPr>
            <a:picLocks noChangeAspect="1"/>
          </p:cNvPicPr>
          <p:nvPr/>
        </p:nvPicPr>
        <p:blipFill>
          <a:blip r:embed="rId3"/>
          <a:stretch>
            <a:fillRect/>
          </a:stretch>
        </p:blipFill>
        <p:spPr>
          <a:xfrm>
            <a:off x="4713678" y="2443476"/>
            <a:ext cx="2311400" cy="546100"/>
          </a:xfrm>
          <a:prstGeom prst="rect">
            <a:avLst/>
          </a:prstGeom>
        </p:spPr>
      </p:pic>
      <p:pic>
        <p:nvPicPr>
          <p:cNvPr id="5" name="图片 4"/>
          <p:cNvPicPr>
            <a:picLocks noChangeAspect="1"/>
          </p:cNvPicPr>
          <p:nvPr/>
        </p:nvPicPr>
        <p:blipFill>
          <a:blip r:embed="rId4"/>
          <a:stretch>
            <a:fillRect/>
          </a:stretch>
        </p:blipFill>
        <p:spPr>
          <a:xfrm>
            <a:off x="2328677" y="4699627"/>
            <a:ext cx="8553825" cy="850568"/>
          </a:xfrm>
          <a:prstGeom prst="rect">
            <a:avLst/>
          </a:prstGeom>
        </p:spPr>
      </p:pic>
    </p:spTree>
    <p:extLst>
      <p:ext uri="{BB962C8B-B14F-4D97-AF65-F5344CB8AC3E}">
        <p14:creationId xmlns:p14="http://schemas.microsoft.com/office/powerpoint/2010/main" val="16391814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86" y="622717"/>
            <a:ext cx="12000614" cy="1325563"/>
          </a:xfrm>
        </p:spPr>
        <p:txBody>
          <a:bodyPr>
            <a:normAutofit/>
          </a:bodyPr>
          <a:lstStyle/>
          <a:p>
            <a:r>
              <a:rPr lang="en-US" baseline="0" dirty="0" smtClean="0">
                <a:latin typeface="times " charset="0"/>
                <a:ea typeface="宋体-简 常规体" charset="-122"/>
                <a:cs typeface="Times New Roman" charset="0"/>
              </a:rPr>
              <a:t>Demo : Use </a:t>
            </a:r>
            <a:r>
              <a:rPr lang="en-US" baseline="0" dirty="0">
                <a:latin typeface="times " charset="0"/>
                <a:ea typeface="宋体-简 常规体" charset="-122"/>
                <a:cs typeface="Times New Roman" charset="0"/>
              </a:rPr>
              <a:t>Naive Bayes (NB) </a:t>
            </a:r>
            <a:r>
              <a:rPr lang="en-US" baseline="0" dirty="0" smtClean="0">
                <a:latin typeface="times " charset="0"/>
                <a:ea typeface="宋体-简 常规体" charset="-122"/>
                <a:cs typeface="Times New Roman" charset="0"/>
              </a:rPr>
              <a:t>Classification to do Sentiment Analysis</a:t>
            </a:r>
            <a:endParaRPr lang="en-US" baseline="0" dirty="0">
              <a:latin typeface="times " charset="0"/>
              <a:ea typeface="宋体-简 常规体" charset="-122"/>
              <a:cs typeface="Times New Roman" charset="0"/>
            </a:endParaRPr>
          </a:p>
        </p:txBody>
      </p:sp>
      <p:sp>
        <p:nvSpPr>
          <p:cNvPr id="4" name="Slide Number Placeholder 3"/>
          <p:cNvSpPr>
            <a:spLocks noGrp="1"/>
          </p:cNvSpPr>
          <p:nvPr>
            <p:ph type="sldNum" sz="quarter" idx="12"/>
          </p:nvPr>
        </p:nvSpPr>
        <p:spPr/>
        <p:txBody>
          <a:bodyPr/>
          <a:lstStyle/>
          <a:p>
            <a:pPr>
              <a:defRPr/>
            </a:pPr>
            <a:fld id="{4BB39351-E61D-4A88-A429-A3D7D7871A0F}" type="slidenum">
              <a:rPr lang="en-US" smtClean="0"/>
              <a:pPr>
                <a:defRPr/>
              </a:pPr>
              <a:t>17</a:t>
            </a:fld>
            <a:endParaRPr lang="en-US"/>
          </a:p>
        </p:txBody>
      </p:sp>
      <p:graphicFrame>
        <p:nvGraphicFramePr>
          <p:cNvPr id="5" name="Content Placeholder 7"/>
          <p:cNvGraphicFramePr>
            <a:graphicFrameLocks/>
          </p:cNvGraphicFramePr>
          <p:nvPr>
            <p:extLst>
              <p:ext uri="{D42A27DB-BD31-4B8C-83A1-F6EECF244321}">
                <p14:modId xmlns:p14="http://schemas.microsoft.com/office/powerpoint/2010/main" val="800364481"/>
              </p:ext>
            </p:extLst>
          </p:nvPr>
        </p:nvGraphicFramePr>
        <p:xfrm>
          <a:off x="2765868" y="1948280"/>
          <a:ext cx="6851650" cy="4805680"/>
        </p:xfrm>
        <a:graphic>
          <a:graphicData uri="http://schemas.openxmlformats.org/drawingml/2006/table">
            <a:tbl>
              <a:tblPr firstRow="1" bandRow="1">
                <a:tableStyleId>{5940675A-B579-460E-94D1-54222C63F5DA}</a:tableStyleId>
              </a:tblPr>
              <a:tblGrid>
                <a:gridCol w="1320800"/>
                <a:gridCol w="1073150"/>
                <a:gridCol w="2806700"/>
                <a:gridCol w="1651000"/>
              </a:tblGrid>
              <a:tr h="370840">
                <a:tc>
                  <a:txBody>
                    <a:bodyPr/>
                    <a:lstStyle/>
                    <a:p>
                      <a:r>
                        <a:rPr lang="en-US" dirty="0" smtClean="0"/>
                        <a:t>Doc</a:t>
                      </a:r>
                      <a:r>
                        <a:rPr lang="en-US" baseline="0" dirty="0" smtClean="0"/>
                        <a:t>   Type</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Doc ID</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Terms in doc</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Classification </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rowSpan="10">
                  <a:txBody>
                    <a:bodyPr/>
                    <a:lstStyle/>
                    <a:p>
                      <a:r>
                        <a:rPr lang="en-US" dirty="0" smtClean="0"/>
                        <a:t>Training Set</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mj-lt"/>
                        <a:buNone/>
                      </a:pPr>
                      <a:r>
                        <a:rPr lang="en-US" dirty="0" smtClean="0"/>
                        <a:t>1</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I love this car</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Positive </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2</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This view is amazing</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46" rtl="0" eaLnBrk="1" fontAlgn="auto" latinLnBrk="0" hangingPunct="1">
                        <a:lnSpc>
                          <a:spcPct val="100000"/>
                        </a:lnSpc>
                        <a:spcBef>
                          <a:spcPts val="0"/>
                        </a:spcBef>
                        <a:spcAft>
                          <a:spcPts val="0"/>
                        </a:spcAft>
                        <a:buClrTx/>
                        <a:buSzTx/>
                        <a:buFontTx/>
                        <a:buNone/>
                        <a:tabLst/>
                        <a:defRPr/>
                      </a:pPr>
                      <a:r>
                        <a:rPr lang="en-US" dirty="0" smtClean="0"/>
                        <a:t>Positive </a:t>
                      </a:r>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3</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I feel great this morning</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Positive </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4</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I am so excited about the concert</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Positive</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vMerge="1">
                  <a:txBody>
                    <a:bodyPr/>
                    <a:lstStyle/>
                    <a:p>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mj-lt"/>
                        <a:buNone/>
                      </a:pPr>
                      <a:r>
                        <a:rPr lang="en-US" dirty="0" smtClean="0"/>
                        <a:t>5</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He is my best friend</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Positive </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 do not like this car</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Negative </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7</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This view is horrible</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Negative</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 feel tired this morning</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Negative</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mj-lt"/>
                        <a:buNone/>
                      </a:pPr>
                      <a:r>
                        <a:rPr lang="en-US" dirty="0" smtClean="0"/>
                        <a:t>9</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 am not looking forward to the concert</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Negative</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mj-lt"/>
                        <a:buNone/>
                      </a:pPr>
                      <a:r>
                        <a:rPr lang="en-US" dirty="0" smtClean="0"/>
                        <a:t>10</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He is my enemy</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Negative</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gridSpan="4">
                  <a:txBody>
                    <a:bodyPr/>
                    <a:lstStyle/>
                    <a:p>
                      <a:pPr marL="0" indent="0" algn="l">
                        <a:spcBef>
                          <a:spcPts val="0"/>
                        </a:spcBef>
                        <a:buFont typeface="Arial" panose="020B0604020202020204" pitchFamily="34" charset="0"/>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indent="0">
                        <a:buFont typeface="+mj-lt"/>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813293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67" y="622717"/>
            <a:ext cx="11745433" cy="1325563"/>
          </a:xfrm>
        </p:spPr>
        <p:txBody>
          <a:bodyPr>
            <a:normAutofit/>
          </a:bodyPr>
          <a:lstStyle/>
          <a:p>
            <a:r>
              <a:rPr lang="en-US" baseline="0" smtClean="0">
                <a:latin typeface="times " charset="0"/>
                <a:ea typeface="宋体-简 常规体" charset="-122"/>
                <a:cs typeface="Times New Roman" charset="0"/>
              </a:rPr>
              <a:t>Dem</a:t>
            </a:r>
            <a:r>
              <a:rPr lang="en-US" altLang="zh-CN" baseline="0" smtClean="0">
                <a:latin typeface="times " charset="0"/>
                <a:ea typeface="宋体-简 常规体" charset="-122"/>
                <a:cs typeface="Times New Roman" charset="0"/>
              </a:rPr>
              <a:t>o</a:t>
            </a:r>
            <a:r>
              <a:rPr lang="en-US" baseline="0" smtClean="0">
                <a:latin typeface="times " charset="0"/>
                <a:ea typeface="宋体-简 常规体" charset="-122"/>
                <a:cs typeface="Times New Roman" charset="0"/>
              </a:rPr>
              <a:t>: </a:t>
            </a:r>
            <a:r>
              <a:rPr lang="en-US" baseline="0" dirty="0">
                <a:latin typeface="times " charset="0"/>
                <a:ea typeface="宋体-简 常规体" charset="-122"/>
                <a:cs typeface="Times New Roman" charset="0"/>
              </a:rPr>
              <a:t>Use Naive Bayes (NB) Classification to do </a:t>
            </a:r>
            <a:r>
              <a:rPr lang="en-US" baseline="0">
                <a:latin typeface="times " charset="0"/>
                <a:ea typeface="宋体-简 常规体" charset="-122"/>
                <a:cs typeface="Times New Roman" charset="0"/>
              </a:rPr>
              <a:t>Sentiment </a:t>
            </a:r>
            <a:r>
              <a:rPr lang="en-US" baseline="0" smtClean="0">
                <a:latin typeface="times " charset="0"/>
                <a:ea typeface="宋体-简 常规体" charset="-122"/>
                <a:cs typeface="Times New Roman" charset="0"/>
              </a:rPr>
              <a:t>Analysis</a:t>
            </a:r>
            <a:endParaRPr lang="en-US" baseline="0" dirty="0">
              <a:latin typeface="times " charset="0"/>
              <a:ea typeface="宋体-简 常规体" charset="-122"/>
              <a:cs typeface="Times New Roman" charset="0"/>
            </a:endParaRPr>
          </a:p>
        </p:txBody>
      </p:sp>
      <p:sp>
        <p:nvSpPr>
          <p:cNvPr id="4" name="Slide Number Placeholder 3"/>
          <p:cNvSpPr>
            <a:spLocks noGrp="1"/>
          </p:cNvSpPr>
          <p:nvPr>
            <p:ph type="sldNum" sz="quarter" idx="12"/>
          </p:nvPr>
        </p:nvSpPr>
        <p:spPr/>
        <p:txBody>
          <a:bodyPr/>
          <a:lstStyle/>
          <a:p>
            <a:pPr>
              <a:defRPr/>
            </a:pPr>
            <a:fld id="{4BB39351-E61D-4A88-A429-A3D7D7871A0F}" type="slidenum">
              <a:rPr lang="en-US" smtClean="0"/>
              <a:pPr>
                <a:defRPr/>
              </a:pPr>
              <a:t>18</a:t>
            </a:fld>
            <a:endParaRPr lang="en-US"/>
          </a:p>
        </p:txBody>
      </p:sp>
      <p:graphicFrame>
        <p:nvGraphicFramePr>
          <p:cNvPr id="5" name="Content Placeholder 7"/>
          <p:cNvGraphicFramePr>
            <a:graphicFrameLocks/>
          </p:cNvGraphicFramePr>
          <p:nvPr>
            <p:extLst/>
          </p:nvPr>
        </p:nvGraphicFramePr>
        <p:xfrm>
          <a:off x="935666" y="2339165"/>
          <a:ext cx="10418134" cy="2758784"/>
        </p:xfrm>
        <a:graphic>
          <a:graphicData uri="http://schemas.openxmlformats.org/drawingml/2006/table">
            <a:tbl>
              <a:tblPr firstRow="1" bandRow="1">
                <a:tableStyleId>{5940675A-B579-460E-94D1-54222C63F5DA}</a:tableStyleId>
              </a:tblPr>
              <a:tblGrid>
                <a:gridCol w="1407092"/>
                <a:gridCol w="1143261"/>
                <a:gridCol w="2990070"/>
                <a:gridCol w="2661444"/>
                <a:gridCol w="2216267"/>
              </a:tblGrid>
              <a:tr h="394112">
                <a:tc>
                  <a:txBody>
                    <a:bodyPr/>
                    <a:lstStyle/>
                    <a:p>
                      <a:r>
                        <a:rPr lang="en-US" dirty="0" smtClean="0"/>
                        <a:t>Doc</a:t>
                      </a:r>
                      <a:r>
                        <a:rPr lang="en-US" baseline="0" dirty="0" smtClean="0"/>
                        <a:t>   Type</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Doc ID</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Terms in doc</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NB Classification </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 Human coding</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4112">
                <a:tc rowSpan="5">
                  <a:txBody>
                    <a:bodyPr/>
                    <a:lstStyle/>
                    <a:p>
                      <a:r>
                        <a:rPr lang="en-US" dirty="0" smtClean="0"/>
                        <a:t>Testing Set</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mj-lt"/>
                        <a:buNone/>
                      </a:pPr>
                      <a:r>
                        <a:rPr lang="en-US" dirty="0" smtClean="0"/>
                        <a:t>1</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feel happy this morning</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94112">
                <a:tc vMerge="1">
                  <a:txBody>
                    <a:bodyPr/>
                    <a:lstStyle/>
                    <a:p>
                      <a:endParaRPr lang="en-US"/>
                    </a:p>
                  </a:txBody>
                  <a:tcPr/>
                </a:tc>
                <a:tc>
                  <a:txBody>
                    <a:bodyPr/>
                    <a:lstStyle/>
                    <a:p>
                      <a:pPr marL="0" indent="0" algn="ctr">
                        <a:buFont typeface="+mj-lt"/>
                        <a:buNone/>
                      </a:pPr>
                      <a:r>
                        <a:rPr lang="en-US" dirty="0" smtClean="0"/>
                        <a:t>2</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Oh I love my friend</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46" rtl="0" eaLnBrk="1" fontAlgn="auto" latinLnBrk="0" hangingPunct="1">
                        <a:lnSpc>
                          <a:spcPct val="100000"/>
                        </a:lnSpc>
                        <a:spcBef>
                          <a:spcPts val="0"/>
                        </a:spcBef>
                        <a:spcAft>
                          <a:spcPts val="0"/>
                        </a:spcAft>
                        <a:buClrTx/>
                        <a:buSzTx/>
                        <a:buFontTx/>
                        <a:buNone/>
                        <a:tabLst/>
                        <a:defRPr/>
                      </a:pPr>
                      <a:endParaRPr lang="en-US" dirty="0" smtClean="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46" rtl="0" eaLnBrk="1" fontAlgn="auto" latinLnBrk="0" hangingPunct="1">
                        <a:lnSpc>
                          <a:spcPct val="100000"/>
                        </a:lnSpc>
                        <a:spcBef>
                          <a:spcPts val="0"/>
                        </a:spcBef>
                        <a:spcAft>
                          <a:spcPts val="0"/>
                        </a:spcAft>
                        <a:buClrTx/>
                        <a:buSzTx/>
                        <a:buFontTx/>
                        <a:buNone/>
                        <a:tabLst/>
                        <a:defRPr/>
                      </a:pPr>
                      <a:endParaRPr lang="en-US" dirty="0" smtClean="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94112">
                <a:tc vMerge="1">
                  <a:txBody>
                    <a:bodyPr/>
                    <a:lstStyle/>
                    <a:p>
                      <a:endParaRPr lang="en-US"/>
                    </a:p>
                  </a:txBody>
                  <a:tcPr/>
                </a:tc>
                <a:tc>
                  <a:txBody>
                    <a:bodyPr/>
                    <a:lstStyle/>
                    <a:p>
                      <a:pPr marL="0" indent="0" algn="ctr">
                        <a:buFont typeface="+mj-lt"/>
                        <a:buNone/>
                      </a:pPr>
                      <a:r>
                        <a:rPr lang="en-US" dirty="0" smtClean="0"/>
                        <a:t>3</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not like</a:t>
                      </a:r>
                      <a:r>
                        <a:rPr lang="en-US" baseline="0" dirty="0" smtClean="0"/>
                        <a:t> </a:t>
                      </a:r>
                      <a:r>
                        <a:rPr lang="en-US" dirty="0" smtClean="0"/>
                        <a:t>that man</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94112">
                <a:tc vMerge="1">
                  <a:txBody>
                    <a:bodyPr/>
                    <a:lstStyle/>
                    <a:p>
                      <a:endParaRPr lang="en-US"/>
                    </a:p>
                  </a:txBody>
                  <a:tcPr/>
                </a:tc>
                <a:tc>
                  <a:txBody>
                    <a:bodyPr/>
                    <a:lstStyle/>
                    <a:p>
                      <a:pPr marL="0" indent="0" algn="ctr">
                        <a:buFont typeface="+mj-lt"/>
                        <a:buNone/>
                      </a:pPr>
                      <a:r>
                        <a:rPr lang="en-US" dirty="0" smtClean="0"/>
                        <a:t>4</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house not great</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94112">
                <a:tc vMerge="1">
                  <a:txBody>
                    <a:bodyPr/>
                    <a:lstStyle/>
                    <a:p>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mj-lt"/>
                        <a:buNone/>
                      </a:pPr>
                      <a:r>
                        <a:rPr lang="en-US" dirty="0" smtClean="0"/>
                        <a:t>5</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your song annoying</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4112">
                <a:tc gridSpan="4">
                  <a:txBody>
                    <a:bodyPr/>
                    <a:lstStyle/>
                    <a:p>
                      <a:pPr marL="0" indent="0" algn="l">
                        <a:spcBef>
                          <a:spcPts val="0"/>
                        </a:spcBef>
                        <a:buFont typeface="Arial" panose="020B0604020202020204" pitchFamily="34" charset="0"/>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indent="0">
                        <a:buFont typeface="+mj-lt"/>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spcBef>
                          <a:spcPts val="0"/>
                        </a:spcBef>
                        <a:buFont typeface="Arial" panose="020B0604020202020204" pitchFamily="34" charset="0"/>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1935126" y="5453549"/>
            <a:ext cx="4724400" cy="369332"/>
          </a:xfrm>
          <a:prstGeom prst="rect">
            <a:avLst/>
          </a:prstGeom>
          <a:noFill/>
        </p:spPr>
        <p:txBody>
          <a:bodyPr wrap="square" rtlCol="0">
            <a:spAutoFit/>
          </a:bodyPr>
          <a:lstStyle/>
          <a:p>
            <a:r>
              <a:rPr lang="en-US" dirty="0"/>
              <a:t>Accuracy: 80%</a:t>
            </a:r>
          </a:p>
        </p:txBody>
      </p:sp>
    </p:spTree>
    <p:extLst>
      <p:ext uri="{BB962C8B-B14F-4D97-AF65-F5344CB8AC3E}">
        <p14:creationId xmlns:p14="http://schemas.microsoft.com/office/powerpoint/2010/main" val="6381521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aseline="0" dirty="0">
                <a:latin typeface="times " charset="0"/>
                <a:ea typeface="宋体-简 常规体" charset="-122"/>
              </a:rPr>
              <a:t>Naïve</a:t>
            </a:r>
            <a:r>
              <a:rPr lang="zh-CN" altLang="en-US" baseline="0" dirty="0">
                <a:latin typeface="times " charset="0"/>
                <a:ea typeface="宋体-简 常规体" charset="-122"/>
              </a:rPr>
              <a:t> </a:t>
            </a:r>
            <a:r>
              <a:rPr lang="en-US" altLang="zh-CN" baseline="0" dirty="0">
                <a:latin typeface="times " charset="0"/>
                <a:ea typeface="宋体-简 常规体" charset="-122"/>
              </a:rPr>
              <a:t>Bayes</a:t>
            </a:r>
            <a:r>
              <a:rPr lang="zh-CN" altLang="en-US" baseline="0" dirty="0">
                <a:latin typeface="times " charset="0"/>
                <a:ea typeface="宋体-简 常规体" charset="-122"/>
              </a:rPr>
              <a:t> </a:t>
            </a:r>
            <a:r>
              <a:rPr lang="en-US" altLang="zh-CN" baseline="0" dirty="0">
                <a:latin typeface="times " charset="0"/>
                <a:ea typeface="宋体-简 常规体" charset="-122"/>
              </a:rPr>
              <a:t>Classification</a:t>
            </a:r>
            <a:endParaRPr kumimoji="1" lang="zh-CN" altLang="en-US" baseline="0" dirty="0">
              <a:latin typeface="times " charset="0"/>
              <a:ea typeface="宋体-简 常规体" charset="-122"/>
            </a:endParaRPr>
          </a:p>
        </p:txBody>
      </p:sp>
      <p:sp>
        <p:nvSpPr>
          <p:cNvPr id="3" name="内容占位符 2"/>
          <p:cNvSpPr>
            <a:spLocks noGrp="1"/>
          </p:cNvSpPr>
          <p:nvPr>
            <p:ph idx="1"/>
          </p:nvPr>
        </p:nvSpPr>
        <p:spPr/>
        <p:txBody>
          <a:bodyPr>
            <a:normAutofit fontScale="77500" lnSpcReduction="20000"/>
          </a:bodyPr>
          <a:lstStyle/>
          <a:p>
            <a:pPr>
              <a:lnSpc>
                <a:spcPct val="120000"/>
              </a:lnSpc>
            </a:pPr>
            <a:r>
              <a:rPr kumimoji="1" lang="en-US" altLang="zh-CN" baseline="0" dirty="0" smtClean="0">
                <a:latin typeface="times " charset="0"/>
                <a:ea typeface="宋体-简 常规体" charset="-122"/>
              </a:rPr>
              <a:t>P(A|B)</a:t>
            </a:r>
            <a:r>
              <a:rPr kumimoji="1" lang="zh-CN" altLang="en-US" baseline="0" dirty="0" smtClean="0">
                <a:latin typeface="times " charset="0"/>
                <a:ea typeface="宋体-简 常规体" charset="-122"/>
              </a:rPr>
              <a:t> 表示事件</a:t>
            </a:r>
            <a:r>
              <a:rPr kumimoji="1" lang="en-US" altLang="zh-CN" baseline="0" dirty="0" smtClean="0">
                <a:latin typeface="times " charset="0"/>
                <a:ea typeface="宋体-简 常规体" charset="-122"/>
              </a:rPr>
              <a:t>B</a:t>
            </a:r>
            <a:r>
              <a:rPr kumimoji="1" lang="zh-CN" altLang="en-US" baseline="0" dirty="0" smtClean="0">
                <a:latin typeface="times " charset="0"/>
                <a:ea typeface="宋体-简 常规体" charset="-122"/>
              </a:rPr>
              <a:t>已经发生的前提下，事件</a:t>
            </a:r>
            <a:r>
              <a:rPr kumimoji="1" lang="en-US" altLang="zh-CN" baseline="0" dirty="0" smtClean="0">
                <a:latin typeface="times " charset="0"/>
                <a:ea typeface="宋体-简 常规体" charset="-122"/>
              </a:rPr>
              <a:t>A</a:t>
            </a:r>
            <a:r>
              <a:rPr kumimoji="1" lang="zh-CN" altLang="en-US" baseline="0" dirty="0" smtClean="0">
                <a:latin typeface="times " charset="0"/>
                <a:ea typeface="宋体-简 常规体" charset="-122"/>
              </a:rPr>
              <a:t>发生的概率；叫做事件</a:t>
            </a:r>
            <a:r>
              <a:rPr kumimoji="1" lang="en-US" altLang="zh-CN" baseline="0" dirty="0" smtClean="0">
                <a:latin typeface="times " charset="0"/>
                <a:ea typeface="宋体-简 常规体" charset="-122"/>
              </a:rPr>
              <a:t>B</a:t>
            </a:r>
            <a:r>
              <a:rPr kumimoji="1" lang="zh-CN" altLang="en-US" baseline="0" dirty="0" smtClean="0">
                <a:latin typeface="times " charset="0"/>
                <a:ea typeface="宋体-简 常规体" charset="-122"/>
              </a:rPr>
              <a:t>发生下事件</a:t>
            </a:r>
            <a:r>
              <a:rPr kumimoji="1" lang="en-US" altLang="zh-CN" baseline="0" dirty="0" smtClean="0">
                <a:latin typeface="times " charset="0"/>
                <a:ea typeface="宋体-简 常规体" charset="-122"/>
              </a:rPr>
              <a:t>A</a:t>
            </a:r>
            <a:r>
              <a:rPr kumimoji="1" lang="zh-CN" altLang="en-US" baseline="0" dirty="0" smtClean="0">
                <a:latin typeface="times " charset="0"/>
                <a:ea typeface="宋体-简 常规体" charset="-122"/>
              </a:rPr>
              <a:t>的条件概率。其基本求解公式为</a:t>
            </a:r>
          </a:p>
          <a:p>
            <a:pPr>
              <a:lnSpc>
                <a:spcPct val="120000"/>
              </a:lnSpc>
            </a:pPr>
            <a:endParaRPr kumimoji="1" lang="zh-CN" altLang="en-US" baseline="0" dirty="0">
              <a:latin typeface="times " charset="0"/>
              <a:ea typeface="宋体-简 常规体" charset="-122"/>
            </a:endParaRPr>
          </a:p>
          <a:p>
            <a:pPr>
              <a:lnSpc>
                <a:spcPct val="120000"/>
              </a:lnSpc>
            </a:pPr>
            <a:endParaRPr kumimoji="1" lang="zh-CN" altLang="en-US" baseline="0" dirty="0" smtClean="0">
              <a:latin typeface="times " charset="0"/>
              <a:ea typeface="宋体-简 常规体" charset="-122"/>
            </a:endParaRPr>
          </a:p>
          <a:p>
            <a:pPr>
              <a:lnSpc>
                <a:spcPct val="120000"/>
              </a:lnSpc>
            </a:pPr>
            <a:r>
              <a:rPr lang="zh-CN" altLang="en-US" baseline="0" dirty="0" smtClean="0">
                <a:latin typeface="times " charset="0"/>
                <a:ea typeface="宋体-简 常规体" charset="-122"/>
              </a:rPr>
              <a:t>贝叶斯</a:t>
            </a:r>
            <a:r>
              <a:rPr lang="zh-CN" altLang="en-US" baseline="0" dirty="0">
                <a:latin typeface="times " charset="0"/>
                <a:ea typeface="宋体-简 常规体" charset="-122"/>
              </a:rPr>
              <a:t>定理之所以有用，是因为我们在生活中经常遇到这种情况：我们可以很容易直接得出</a:t>
            </a:r>
            <a:r>
              <a:rPr lang="en-US" altLang="zh-CN" baseline="0" dirty="0">
                <a:latin typeface="times " charset="0"/>
                <a:ea typeface="宋体-简 常规体" charset="-122"/>
              </a:rPr>
              <a:t>P(A|B)</a:t>
            </a:r>
            <a:r>
              <a:rPr lang="zh-CN" altLang="en-US" baseline="0" dirty="0">
                <a:latin typeface="times " charset="0"/>
                <a:ea typeface="宋体-简 常规体" charset="-122"/>
              </a:rPr>
              <a:t>，</a:t>
            </a:r>
            <a:r>
              <a:rPr lang="en-US" altLang="zh-CN" baseline="0" dirty="0">
                <a:latin typeface="times " charset="0"/>
                <a:ea typeface="宋体-简 常规体" charset="-122"/>
              </a:rPr>
              <a:t>P(B|A)</a:t>
            </a:r>
            <a:r>
              <a:rPr lang="zh-CN" altLang="en-US" baseline="0" dirty="0">
                <a:latin typeface="times " charset="0"/>
                <a:ea typeface="宋体-简 常规体" charset="-122"/>
              </a:rPr>
              <a:t>则很难直接得出，但我们更关心</a:t>
            </a:r>
            <a:r>
              <a:rPr lang="en-US" altLang="zh-CN" baseline="0" dirty="0">
                <a:latin typeface="times " charset="0"/>
                <a:ea typeface="宋体-简 常规体" charset="-122"/>
              </a:rPr>
              <a:t>P(B|A)</a:t>
            </a:r>
            <a:r>
              <a:rPr lang="zh-CN" altLang="en-US" baseline="0" dirty="0">
                <a:latin typeface="times " charset="0"/>
                <a:ea typeface="宋体-简 常规体" charset="-122"/>
              </a:rPr>
              <a:t>，贝叶斯定理就为我们打通从</a:t>
            </a:r>
            <a:r>
              <a:rPr lang="en-US" altLang="zh-CN" baseline="0" dirty="0">
                <a:latin typeface="times " charset="0"/>
                <a:ea typeface="宋体-简 常规体" charset="-122"/>
              </a:rPr>
              <a:t>P(A|B)</a:t>
            </a:r>
            <a:r>
              <a:rPr lang="zh-CN" altLang="en-US" baseline="0" dirty="0">
                <a:latin typeface="times " charset="0"/>
                <a:ea typeface="宋体-简 常规体" charset="-122"/>
              </a:rPr>
              <a:t>获得</a:t>
            </a:r>
            <a:r>
              <a:rPr lang="en-US" altLang="zh-CN" baseline="0" dirty="0">
                <a:latin typeface="times " charset="0"/>
                <a:ea typeface="宋体-简 常规体" charset="-122"/>
              </a:rPr>
              <a:t>P(B|A)</a:t>
            </a:r>
            <a:r>
              <a:rPr lang="zh-CN" altLang="en-US" baseline="0" dirty="0">
                <a:latin typeface="times " charset="0"/>
                <a:ea typeface="宋体-简 常规体" charset="-122"/>
              </a:rPr>
              <a:t>的道路</a:t>
            </a:r>
            <a:r>
              <a:rPr lang="zh-CN" altLang="en-US" baseline="0" dirty="0" smtClean="0">
                <a:latin typeface="times " charset="0"/>
                <a:ea typeface="宋体-简 常规体" charset="-122"/>
              </a:rPr>
              <a:t>。</a:t>
            </a:r>
          </a:p>
          <a:p>
            <a:pPr>
              <a:lnSpc>
                <a:spcPct val="120000"/>
              </a:lnSpc>
            </a:pPr>
            <a:r>
              <a:rPr lang="zh-CN" altLang="en-US" baseline="0" dirty="0" smtClean="0">
                <a:latin typeface="times " charset="0"/>
                <a:ea typeface="宋体-简 常规体" charset="-122"/>
              </a:rPr>
              <a:t>贝叶斯定理 （证明可得）：</a:t>
            </a:r>
            <a:endParaRPr lang="zh-CN" altLang="en-US" baseline="0" dirty="0">
              <a:latin typeface="times " charset="0"/>
              <a:ea typeface="宋体-简 常规体" charset="-122"/>
            </a:endParaRPr>
          </a:p>
          <a:p>
            <a:r>
              <a:rPr lang="zh-CN" altLang="en-US" baseline="0" dirty="0">
                <a:latin typeface="times " charset="0"/>
                <a:ea typeface="宋体-简 常规体" charset="-122"/>
              </a:rPr>
              <a:t/>
            </a:r>
            <a:br>
              <a:rPr lang="zh-CN" altLang="en-US" baseline="0" dirty="0">
                <a:latin typeface="times " charset="0"/>
                <a:ea typeface="宋体-简 常规体" charset="-122"/>
              </a:rPr>
            </a:br>
            <a:r>
              <a:rPr kumimoji="1" lang="zh-CN" altLang="en-US" baseline="0" dirty="0" smtClean="0">
                <a:latin typeface="times " charset="0"/>
                <a:ea typeface="宋体-简 常规体" charset="-122"/>
              </a:rPr>
              <a:t/>
            </a:r>
            <a:br>
              <a:rPr kumimoji="1" lang="zh-CN" altLang="en-US" baseline="0" dirty="0" smtClean="0">
                <a:latin typeface="times " charset="0"/>
                <a:ea typeface="宋体-简 常规体" charset="-122"/>
              </a:rPr>
            </a:br>
            <a:endParaRPr kumimoji="1" lang="zh-CN" altLang="en-US" baseline="0" dirty="0">
              <a:latin typeface="times " charset="0"/>
              <a:ea typeface="宋体-简 常规体" charset="-122"/>
            </a:endParaRPr>
          </a:p>
        </p:txBody>
      </p:sp>
      <p:sp>
        <p:nvSpPr>
          <p:cNvPr id="4" name="Rectangle 1"/>
          <p:cNvSpPr>
            <a:spLocks noChangeArrowheads="1"/>
          </p:cNvSpPr>
          <p:nvPr/>
        </p:nvSpPr>
        <p:spPr bwMode="auto">
          <a:xfrm>
            <a:off x="152400" y="1963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  </a:t>
            </a:r>
            <a:endParaRPr kumimoji="0" lang="zh-CN" altLang="zh-CN" sz="1900" b="0" i="0" u="none" strike="noStrike" cap="none" normalizeH="0" baseline="0" dirty="0">
              <a:ln>
                <a:noFill/>
              </a:ln>
              <a:solidFill>
                <a:schemeClr val="tx1"/>
              </a:solidFill>
              <a:effectLst/>
              <a:latin typeface="Arial" charset="0"/>
            </a:endParaRPr>
          </a:p>
        </p:txBody>
      </p:sp>
      <p:sp>
        <p:nvSpPr>
          <p:cNvPr id="5" name="AutoShape 2" descr="http://latex.codecogs.com/gif.latex?P(A|B)"/>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3" descr="http://latex.codecogs.com/gif.latex?P(A|B)=\frac%7BP(AB)%7D%7BP(B)%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latex.codecogs.com/gif.latex?P(B|A)=\frac%7BP(A|B)P(B)%7D%7BP(A)%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5"/>
          <p:cNvSpPr>
            <a:spLocks noChangeArrowheads="1"/>
          </p:cNvSpPr>
          <p:nvPr/>
        </p:nvSpPr>
        <p:spPr bwMode="auto">
          <a:xfrm>
            <a:off x="152400" y="1963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  </a:t>
            </a:r>
            <a:endParaRPr kumimoji="0" lang="zh-CN" altLang="zh-CN" sz="1900" b="0" i="0" u="none" strike="noStrike" cap="none" normalizeH="0" baseline="0" dirty="0">
              <a:ln>
                <a:noFill/>
              </a:ln>
              <a:solidFill>
                <a:schemeClr val="tx1"/>
              </a:solidFill>
              <a:effectLst/>
              <a:latin typeface="Arial" charset="0"/>
            </a:endParaRPr>
          </a:p>
        </p:txBody>
      </p:sp>
      <p:sp>
        <p:nvSpPr>
          <p:cNvPr id="9" name="AutoShape 6" descr="http://latex.codecogs.com/gif.latex?P(A|B)"/>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http://latex.codecogs.com/gif.latex?P(A|B)=\frac%7BP(AB)%7D%7BP(B)%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http://latex.codecogs.com/gif.latex?P(B|A)=\frac%7BP(A|B)P(B)%7D%7BP(A)%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10" descr="http://latex.codecogs.com/gif.latex?P(A|B)"/>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11" descr="http://latex.codecogs.com/gif.latex?P(A|B)=\frac%7BP(AB)%7D%7BP(B)%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2" descr="http://latex.codecogs.com/gif.latex?P(B|A)=\frac%7BP(A|B)P(B)%7D%7BP(A)%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3"/>
          <p:cNvSpPr>
            <a:spLocks noChangeArrowheads="1"/>
          </p:cNvSpPr>
          <p:nvPr/>
        </p:nvSpPr>
        <p:spPr bwMode="auto">
          <a:xfrm>
            <a:off x="152400" y="57835"/>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rPr>
              <a:t>：</a:t>
            </a:r>
            <a:endParaRPr kumimoji="0" lang="zh-CN" altLang="zh-CN"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        </a:t>
            </a:r>
            <a:endParaRPr kumimoji="0" lang="zh-CN" altLang="zh-CN" sz="1900" b="0" i="0" u="none" strike="noStrike" cap="none" normalizeH="0" baseline="0" dirty="0">
              <a:ln>
                <a:noFill/>
              </a:ln>
              <a:solidFill>
                <a:schemeClr val="tx1"/>
              </a:solidFill>
              <a:effectLst/>
              <a:latin typeface="Arial" charset="0"/>
            </a:endParaRPr>
          </a:p>
        </p:txBody>
      </p:sp>
      <p:sp>
        <p:nvSpPr>
          <p:cNvPr id="17" name="AutoShape 14" descr="http://latex.codecogs.com/gif.latex?P(A|B)"/>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5" descr="http://latex.codecogs.com/gif.latex?P(A|B)=\frac%7BP(AB)%7D%7BP(B)%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6" descr="http://latex.codecogs.com/gif.latex?P(B|A)=\frac%7BP(A|B)P(B)%7D%7BP(A)%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5" name="图片 24"/>
          <p:cNvPicPr>
            <a:picLocks noChangeAspect="1"/>
          </p:cNvPicPr>
          <p:nvPr/>
        </p:nvPicPr>
        <p:blipFill>
          <a:blip r:embed="rId3"/>
          <a:stretch>
            <a:fillRect/>
          </a:stretch>
        </p:blipFill>
        <p:spPr>
          <a:xfrm>
            <a:off x="4883150" y="2965142"/>
            <a:ext cx="1816100" cy="546100"/>
          </a:xfrm>
          <a:prstGeom prst="rect">
            <a:avLst/>
          </a:prstGeom>
        </p:spPr>
      </p:pic>
      <p:pic>
        <p:nvPicPr>
          <p:cNvPr id="27" name="图片 26"/>
          <p:cNvPicPr>
            <a:picLocks noChangeAspect="1"/>
          </p:cNvPicPr>
          <p:nvPr/>
        </p:nvPicPr>
        <p:blipFill>
          <a:blip r:embed="rId4"/>
          <a:stretch>
            <a:fillRect/>
          </a:stretch>
        </p:blipFill>
        <p:spPr>
          <a:xfrm>
            <a:off x="4883150" y="5017804"/>
            <a:ext cx="2425700" cy="546100"/>
          </a:xfrm>
          <a:prstGeom prst="rect">
            <a:avLst/>
          </a:prstGeom>
        </p:spPr>
      </p:pic>
      <p:pic>
        <p:nvPicPr>
          <p:cNvPr id="28" name="图片 27"/>
          <p:cNvPicPr>
            <a:picLocks noChangeAspect="1"/>
          </p:cNvPicPr>
          <p:nvPr/>
        </p:nvPicPr>
        <p:blipFill>
          <a:blip r:embed="rId5"/>
          <a:stretch>
            <a:fillRect/>
          </a:stretch>
        </p:blipFill>
        <p:spPr>
          <a:xfrm>
            <a:off x="8175625" y="5017804"/>
            <a:ext cx="2435668" cy="575460"/>
          </a:xfrm>
          <a:prstGeom prst="rect">
            <a:avLst/>
          </a:prstGeom>
        </p:spPr>
      </p:pic>
    </p:spTree>
    <p:extLst>
      <p:ext uri="{BB962C8B-B14F-4D97-AF65-F5344CB8AC3E}">
        <p14:creationId xmlns:p14="http://schemas.microsoft.com/office/powerpoint/2010/main" val="8904905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r"/>
            <a:r>
              <a:rPr kumimoji="1" lang="zh-CN" altLang="en-US" baseline="0" dirty="0" smtClean="0">
                <a:latin typeface="times " charset="0"/>
                <a:ea typeface="宋体-简 常规体" charset="-122"/>
              </a:rPr>
              <a:t>第一节 情感分析简介</a:t>
            </a:r>
            <a:endParaRPr kumimoji="1" lang="zh-CN" altLang="en-US" baseline="0" dirty="0">
              <a:latin typeface="times " charset="0"/>
              <a:ea typeface="宋体-简 常规体" charset="-122"/>
            </a:endParaRPr>
          </a:p>
        </p:txBody>
      </p:sp>
      <p:sp>
        <p:nvSpPr>
          <p:cNvPr id="5" name="文本占位符 4"/>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0880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r"/>
            <a:r>
              <a:rPr kumimoji="1" lang="zh-CN" altLang="en-US" baseline="0" dirty="0" smtClean="0">
                <a:latin typeface="times " charset="0"/>
                <a:ea typeface="宋体-简 常规体" charset="-122"/>
              </a:rPr>
              <a:t>第二节 语义建模</a:t>
            </a:r>
            <a:endParaRPr kumimoji="1" lang="zh-CN" altLang="en-US" baseline="0" dirty="0">
              <a:latin typeface="times " charset="0"/>
              <a:ea typeface="宋体-简 常规体" charset="-122"/>
            </a:endParaRPr>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059505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latin typeface="times " charset="0"/>
                <a:ea typeface="宋体-简 常规体" charset="-122"/>
                <a:cs typeface="Times New Roman" charset="0"/>
              </a:rPr>
              <a:t>Topic Models: Assumptions</a:t>
            </a:r>
            <a:endParaRPr lang="en-US" baseline="0" dirty="0">
              <a:latin typeface="times " charset="0"/>
              <a:ea typeface="宋体-简 常规体" charset="-122"/>
              <a:cs typeface="Times New Roman" charset="0"/>
            </a:endParaRPr>
          </a:p>
        </p:txBody>
      </p:sp>
      <p:sp>
        <p:nvSpPr>
          <p:cNvPr id="3" name="Content Placeholder 2"/>
          <p:cNvSpPr>
            <a:spLocks noGrp="1"/>
          </p:cNvSpPr>
          <p:nvPr>
            <p:ph idx="1"/>
          </p:nvPr>
        </p:nvSpPr>
        <p:spPr>
          <a:xfrm>
            <a:off x="877333" y="2042429"/>
            <a:ext cx="10515600" cy="3950317"/>
          </a:xfrm>
        </p:spPr>
        <p:txBody>
          <a:bodyPr/>
          <a:lstStyle/>
          <a:p>
            <a:r>
              <a:rPr lang="en-US" baseline="0" dirty="0">
                <a:latin typeface="times " charset="0"/>
                <a:ea typeface="宋体-简 常规体" charset="-122"/>
                <a:cs typeface="Times New Roman" charset="0"/>
              </a:rPr>
              <a:t>Documents are mixtures of topics, where a topic is a probability distribution over words.</a:t>
            </a:r>
          </a:p>
          <a:p>
            <a:pPr marL="0" indent="0">
              <a:buNone/>
            </a:pPr>
            <a:endParaRPr lang="en-US" baseline="0" dirty="0">
              <a:latin typeface="times " charset="0"/>
              <a:ea typeface="宋体-简 常规体" charset="-122"/>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21</a:t>
            </a:fld>
            <a:endParaRPr lang="en-US">
              <a:solidFill>
                <a:srgbClr val="000510"/>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0606" y="2984856"/>
            <a:ext cx="82550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907766" y="6014161"/>
            <a:ext cx="3797300" cy="369332"/>
          </a:xfrm>
          <a:prstGeom prst="rect">
            <a:avLst/>
          </a:prstGeom>
          <a:noFill/>
        </p:spPr>
        <p:txBody>
          <a:bodyPr wrap="square" rtlCol="0">
            <a:spAutoFit/>
          </a:bodyPr>
          <a:lstStyle/>
          <a:p>
            <a:r>
              <a:rPr lang="en-US" dirty="0">
                <a:latin typeface="Cambria" panose="02040503050406030204" pitchFamily="18" charset="0"/>
              </a:rPr>
              <a:t>(</a:t>
            </a:r>
            <a:r>
              <a:rPr lang="en-US" dirty="0" err="1">
                <a:latin typeface="Cambria" panose="02040503050406030204" pitchFamily="18" charset="0"/>
              </a:rPr>
              <a:t>Steyvers</a:t>
            </a:r>
            <a:r>
              <a:rPr lang="en-US" dirty="0">
                <a:latin typeface="Cambria" panose="02040503050406030204" pitchFamily="18" charset="0"/>
              </a:rPr>
              <a:t> &amp; Griffiths, 2007)    </a:t>
            </a:r>
          </a:p>
        </p:txBody>
      </p:sp>
    </p:spTree>
    <p:extLst>
      <p:ext uri="{BB962C8B-B14F-4D97-AF65-F5344CB8AC3E}">
        <p14:creationId xmlns:p14="http://schemas.microsoft.com/office/powerpoint/2010/main" val="18311579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latin typeface="times " charset="0"/>
                <a:ea typeface="宋体-简 常规体" charset="-122"/>
                <a:cs typeface="Times New Roman" charset="0"/>
              </a:rPr>
              <a:t>Topic Models: Specific Model </a:t>
            </a:r>
            <a:endParaRPr lang="en-US" baseline="0" dirty="0">
              <a:latin typeface="times " charset="0"/>
              <a:ea typeface="宋体-简 常规体" charset="-122"/>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22</a:t>
            </a:fld>
            <a:endParaRPr lang="en-US">
              <a:solidFill>
                <a:srgbClr val="000510"/>
              </a:solidFill>
            </a:endParaRPr>
          </a:p>
        </p:txBody>
      </p:sp>
      <p:sp>
        <p:nvSpPr>
          <p:cNvPr id="7" name="TextBox 6"/>
          <p:cNvSpPr txBox="1"/>
          <p:nvPr/>
        </p:nvSpPr>
        <p:spPr>
          <a:xfrm>
            <a:off x="7656175" y="5867400"/>
            <a:ext cx="2558735" cy="369332"/>
          </a:xfrm>
          <a:prstGeom prst="rect">
            <a:avLst/>
          </a:prstGeom>
          <a:noFill/>
        </p:spPr>
        <p:txBody>
          <a:bodyPr wrap="square" rtlCol="0">
            <a:spAutoFit/>
          </a:bodyPr>
          <a:lstStyle/>
          <a:p>
            <a:r>
              <a:rPr lang="en-US" dirty="0">
                <a:latin typeface="Cambria" panose="02040503050406030204" pitchFamily="18" charset="0"/>
              </a:rPr>
              <a:t>(</a:t>
            </a:r>
            <a:r>
              <a:rPr lang="en-US" dirty="0" err="1">
                <a:latin typeface="Cambria" panose="02040503050406030204" pitchFamily="18" charset="0"/>
              </a:rPr>
              <a:t>Blei</a:t>
            </a:r>
            <a:r>
              <a:rPr lang="en-US" dirty="0">
                <a:latin typeface="Cambria" panose="02040503050406030204" pitchFamily="18" charset="0"/>
              </a:rPr>
              <a:t>, 2012)</a:t>
            </a:r>
          </a:p>
        </p:txBody>
      </p:sp>
      <p:sp>
        <p:nvSpPr>
          <p:cNvPr id="8" name="Oval 7"/>
          <p:cNvSpPr/>
          <p:nvPr/>
        </p:nvSpPr>
        <p:spPr>
          <a:xfrm>
            <a:off x="7656173" y="4437112"/>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Oval 8"/>
          <p:cNvSpPr/>
          <p:nvPr/>
        </p:nvSpPr>
        <p:spPr>
          <a:xfrm>
            <a:off x="5939983" y="4437112"/>
            <a:ext cx="468052"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Oval 9"/>
          <p:cNvSpPr/>
          <p:nvPr/>
        </p:nvSpPr>
        <p:spPr>
          <a:xfrm>
            <a:off x="3911757" y="4437112"/>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Oval 10"/>
          <p:cNvSpPr/>
          <p:nvPr/>
        </p:nvSpPr>
        <p:spPr>
          <a:xfrm>
            <a:off x="1883532" y="4437112"/>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Oval 11"/>
          <p:cNvSpPr/>
          <p:nvPr/>
        </p:nvSpPr>
        <p:spPr>
          <a:xfrm>
            <a:off x="7656173" y="2276872"/>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Oval 12"/>
          <p:cNvSpPr/>
          <p:nvPr/>
        </p:nvSpPr>
        <p:spPr>
          <a:xfrm>
            <a:off x="7656173" y="1052736"/>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Rectangle 13"/>
          <p:cNvSpPr/>
          <p:nvPr/>
        </p:nvSpPr>
        <p:spPr>
          <a:xfrm>
            <a:off x="5159896" y="4077072"/>
            <a:ext cx="3471386" cy="14494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Rectangle 14"/>
          <p:cNvSpPr/>
          <p:nvPr/>
        </p:nvSpPr>
        <p:spPr>
          <a:xfrm>
            <a:off x="3287688" y="3789040"/>
            <a:ext cx="5616624" cy="2088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ectangle 15"/>
          <p:cNvSpPr/>
          <p:nvPr/>
        </p:nvSpPr>
        <p:spPr>
          <a:xfrm>
            <a:off x="6954096" y="1772816"/>
            <a:ext cx="1950217"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7" name="Straight Arrow Connector 16"/>
          <p:cNvCxnSpPr>
            <a:stCxn id="10" idx="6"/>
            <a:endCxn id="9" idx="2"/>
          </p:cNvCxnSpPr>
          <p:nvPr/>
        </p:nvCxnSpPr>
        <p:spPr>
          <a:xfrm>
            <a:off x="4379811" y="4653136"/>
            <a:ext cx="156017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6"/>
          </p:cNvCxnSpPr>
          <p:nvPr/>
        </p:nvCxnSpPr>
        <p:spPr>
          <a:xfrm flipH="1">
            <a:off x="6408036" y="4653136"/>
            <a:ext cx="124813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6"/>
            <a:endCxn id="10" idx="2"/>
          </p:cNvCxnSpPr>
          <p:nvPr/>
        </p:nvCxnSpPr>
        <p:spPr>
          <a:xfrm>
            <a:off x="2351585" y="4653136"/>
            <a:ext cx="156017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4"/>
            <a:endCxn id="8" idx="0"/>
          </p:cNvCxnSpPr>
          <p:nvPr/>
        </p:nvCxnSpPr>
        <p:spPr>
          <a:xfrm>
            <a:off x="7890199" y="2708920"/>
            <a:ext cx="0" cy="17281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12" idx="0"/>
          </p:cNvCxnSpPr>
          <p:nvPr/>
        </p:nvCxnSpPr>
        <p:spPr>
          <a:xfrm>
            <a:off x="7890199" y="1484784"/>
            <a:ext cx="0" cy="7920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17993" y="4869160"/>
            <a:ext cx="624069" cy="369332"/>
          </a:xfrm>
          <a:prstGeom prst="rect">
            <a:avLst/>
          </a:prstGeom>
          <a:noFill/>
          <a:ln>
            <a:noFill/>
          </a:ln>
        </p:spPr>
        <p:txBody>
          <a:bodyPr wrap="square" rtlCol="0">
            <a:spAutoFit/>
          </a:bodyPr>
          <a:lstStyle/>
          <a:p>
            <a:r>
              <a:rPr lang="en-US" dirty="0" err="1">
                <a:latin typeface="Arial" panose="020B0604020202020204" pitchFamily="34" charset="0"/>
                <a:cs typeface="Arial" panose="020B0604020202020204" pitchFamily="34" charset="0"/>
              </a:rPr>
              <a:t>z</a:t>
            </a:r>
            <a:r>
              <a:rPr lang="en-US" baseline="-25000" dirty="0" err="1">
                <a:latin typeface="Arial" panose="020B0604020202020204" pitchFamily="34" charset="0"/>
                <a:cs typeface="Arial" panose="020B0604020202020204" pitchFamily="34" charset="0"/>
              </a:rPr>
              <a:t>d,n</a:t>
            </a:r>
            <a:endParaRPr lang="en-US" baseline="-25000" dirty="0">
              <a:latin typeface="Arial" panose="020B0604020202020204" pitchFamily="34" charset="0"/>
              <a:cs typeface="Arial" panose="020B0604020202020204" pitchFamily="34" charset="0"/>
            </a:endParaRPr>
          </a:p>
        </p:txBody>
      </p:sp>
      <p:sp>
        <p:nvSpPr>
          <p:cNvPr id="23" name="TextBox 22"/>
          <p:cNvSpPr txBox="1"/>
          <p:nvPr/>
        </p:nvSpPr>
        <p:spPr>
          <a:xfrm>
            <a:off x="7656175" y="4869160"/>
            <a:ext cx="624069" cy="369332"/>
          </a:xfrm>
          <a:prstGeom prst="rect">
            <a:avLst/>
          </a:prstGeom>
          <a:noFill/>
          <a:ln>
            <a:noFill/>
          </a:ln>
        </p:spPr>
        <p:txBody>
          <a:bodyPr wrap="square" rtlCol="0">
            <a:spAutoFit/>
          </a:bodyPr>
          <a:lstStyle/>
          <a:p>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d,n</a:t>
            </a:r>
            <a:endParaRPr lang="en-US" baseline="-25000" dirty="0">
              <a:latin typeface="Arial" panose="020B0604020202020204" pitchFamily="34" charset="0"/>
              <a:cs typeface="Arial" panose="020B0604020202020204" pitchFamily="34" charset="0"/>
            </a:endParaRPr>
          </a:p>
        </p:txBody>
      </p:sp>
      <p:sp>
        <p:nvSpPr>
          <p:cNvPr id="24" name="TextBox 23"/>
          <p:cNvSpPr txBox="1"/>
          <p:nvPr/>
        </p:nvSpPr>
        <p:spPr>
          <a:xfrm>
            <a:off x="3989767" y="4869160"/>
            <a:ext cx="624069" cy="369332"/>
          </a:xfrm>
          <a:prstGeom prst="rect">
            <a:avLst/>
          </a:prstGeom>
          <a:noFill/>
          <a:ln>
            <a:noFill/>
          </a:ln>
        </p:spPr>
        <p:txBody>
          <a:bodyPr wrap="square" rtlCol="0">
            <a:spAutoFit/>
          </a:bodyPr>
          <a:lstStyle/>
          <a:p>
            <a:r>
              <a:rPr lang="en-US" dirty="0" err="1">
                <a:latin typeface="Arial" panose="020B0604020202020204" pitchFamily="34" charset="0"/>
                <a:cs typeface="Arial" panose="020B0604020202020204" pitchFamily="34" charset="0"/>
              </a:rPr>
              <a:t>θ</a:t>
            </a:r>
            <a:r>
              <a:rPr lang="en-US" baseline="-25000" dirty="0" err="1">
                <a:latin typeface="Arial" panose="020B0604020202020204" pitchFamily="34" charset="0"/>
                <a:cs typeface="Arial" panose="020B0604020202020204" pitchFamily="34" charset="0"/>
              </a:rPr>
              <a:t>d</a:t>
            </a:r>
            <a:endParaRPr lang="en-US" baseline="-25000" dirty="0">
              <a:latin typeface="Arial" panose="020B0604020202020204" pitchFamily="34" charset="0"/>
              <a:cs typeface="Arial" panose="020B0604020202020204" pitchFamily="34" charset="0"/>
            </a:endParaRPr>
          </a:p>
        </p:txBody>
      </p:sp>
      <p:sp>
        <p:nvSpPr>
          <p:cNvPr id="25" name="TextBox 24"/>
          <p:cNvSpPr txBox="1"/>
          <p:nvPr/>
        </p:nvSpPr>
        <p:spPr>
          <a:xfrm>
            <a:off x="7110114" y="2276872"/>
            <a:ext cx="624069"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β</a:t>
            </a:r>
            <a:r>
              <a:rPr lang="en-US" baseline="-25000" dirty="0">
                <a:latin typeface="Arial" panose="020B0604020202020204" pitchFamily="34" charset="0"/>
                <a:cs typeface="Arial" panose="020B0604020202020204" pitchFamily="34" charset="0"/>
              </a:rPr>
              <a:t>k</a:t>
            </a:r>
          </a:p>
        </p:txBody>
      </p:sp>
      <p:sp>
        <p:nvSpPr>
          <p:cNvPr id="26" name="TextBox 25"/>
          <p:cNvSpPr txBox="1"/>
          <p:nvPr/>
        </p:nvSpPr>
        <p:spPr>
          <a:xfrm>
            <a:off x="1961542" y="4869160"/>
            <a:ext cx="390043"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α</a:t>
            </a:r>
            <a:endParaRPr lang="en-US" baseline="-25000" dirty="0">
              <a:latin typeface="Arial" panose="020B0604020202020204" pitchFamily="34" charset="0"/>
              <a:cs typeface="Arial" panose="020B0604020202020204" pitchFamily="34" charset="0"/>
            </a:endParaRPr>
          </a:p>
        </p:txBody>
      </p:sp>
      <p:sp>
        <p:nvSpPr>
          <p:cNvPr id="27" name="TextBox 26"/>
          <p:cNvSpPr txBox="1"/>
          <p:nvPr/>
        </p:nvSpPr>
        <p:spPr>
          <a:xfrm>
            <a:off x="7110114" y="1124744"/>
            <a:ext cx="390043"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η</a:t>
            </a:r>
            <a:endParaRPr lang="en-US" baseline="-25000" dirty="0">
              <a:latin typeface="Arial" panose="020B0604020202020204" pitchFamily="34" charset="0"/>
              <a:cs typeface="Arial" panose="020B0604020202020204" pitchFamily="34" charset="0"/>
            </a:endParaRPr>
          </a:p>
        </p:txBody>
      </p:sp>
      <p:sp>
        <p:nvSpPr>
          <p:cNvPr id="28" name="TextBox 27"/>
          <p:cNvSpPr txBox="1"/>
          <p:nvPr/>
        </p:nvSpPr>
        <p:spPr>
          <a:xfrm>
            <a:off x="3365698" y="5445224"/>
            <a:ext cx="390043"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D</a:t>
            </a:r>
            <a:endParaRPr lang="en-US" baseline="-25000" dirty="0">
              <a:latin typeface="Arial" panose="020B0604020202020204" pitchFamily="34" charset="0"/>
              <a:cs typeface="Arial" panose="020B0604020202020204" pitchFamily="34" charset="0"/>
            </a:endParaRPr>
          </a:p>
        </p:txBody>
      </p:sp>
      <p:sp>
        <p:nvSpPr>
          <p:cNvPr id="29" name="TextBox 28"/>
          <p:cNvSpPr txBox="1"/>
          <p:nvPr/>
        </p:nvSpPr>
        <p:spPr>
          <a:xfrm>
            <a:off x="5237906" y="5085184"/>
            <a:ext cx="624069" cy="369332"/>
          </a:xfrm>
          <a:prstGeom prst="rect">
            <a:avLst/>
          </a:prstGeom>
          <a:noFill/>
          <a:ln>
            <a:noFill/>
          </a:ln>
        </p:spPr>
        <p:txBody>
          <a:bodyPr wrap="square" rtlCol="0">
            <a:spAutoFit/>
          </a:bodyPr>
          <a:lstStyle/>
          <a:p>
            <a:r>
              <a:rPr lang="en-US" dirty="0" err="1">
                <a:latin typeface="Arial" panose="020B0604020202020204" pitchFamily="34" charset="0"/>
                <a:cs typeface="Arial" panose="020B0604020202020204" pitchFamily="34" charset="0"/>
              </a:rPr>
              <a:t>N</a:t>
            </a:r>
            <a:r>
              <a:rPr lang="en-US" baseline="-25000" dirty="0" err="1">
                <a:latin typeface="Arial" panose="020B0604020202020204" pitchFamily="34" charset="0"/>
                <a:cs typeface="Arial" panose="020B0604020202020204" pitchFamily="34" charset="0"/>
              </a:rPr>
              <a:t>d</a:t>
            </a:r>
            <a:endParaRPr lang="en-US" baseline="-25000" dirty="0">
              <a:latin typeface="Arial" panose="020B0604020202020204" pitchFamily="34" charset="0"/>
              <a:cs typeface="Arial" panose="020B0604020202020204" pitchFamily="34" charset="0"/>
            </a:endParaRPr>
          </a:p>
        </p:txBody>
      </p:sp>
      <p:sp>
        <p:nvSpPr>
          <p:cNvPr id="30" name="TextBox 29"/>
          <p:cNvSpPr txBox="1"/>
          <p:nvPr/>
        </p:nvSpPr>
        <p:spPr>
          <a:xfrm>
            <a:off x="8436261" y="2780928"/>
            <a:ext cx="390043"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K</a:t>
            </a:r>
            <a:endParaRPr lang="en-US" baseline="-25000" dirty="0">
              <a:latin typeface="Arial" panose="020B0604020202020204" pitchFamily="34" charset="0"/>
              <a:cs typeface="Arial" panose="020B0604020202020204" pitchFamily="34" charset="0"/>
            </a:endParaRPr>
          </a:p>
        </p:txBody>
      </p:sp>
      <p:sp>
        <p:nvSpPr>
          <p:cNvPr id="31" name="TextBox 30"/>
          <p:cNvSpPr txBox="1"/>
          <p:nvPr/>
        </p:nvSpPr>
        <p:spPr>
          <a:xfrm>
            <a:off x="1493490" y="2461538"/>
            <a:ext cx="1248139" cy="523220"/>
          </a:xfrm>
          <a:prstGeom prst="rect">
            <a:avLst/>
          </a:prstGeom>
          <a:noFill/>
        </p:spPr>
        <p:txBody>
          <a:bodyPr wrap="square" rtlCol="0">
            <a:spAutoFit/>
          </a:bodyPr>
          <a:lstStyle/>
          <a:p>
            <a:pPr algn="ctr"/>
            <a:r>
              <a:rPr lang="en-US" sz="1400" dirty="0" err="1">
                <a:latin typeface="Arial" panose="020B0604020202020204" pitchFamily="34" charset="0"/>
                <a:cs typeface="Arial" panose="020B0604020202020204" pitchFamily="34" charset="0"/>
              </a:rPr>
              <a:t>Dirichlet</a:t>
            </a:r>
            <a:r>
              <a:rPr lang="en-US" sz="1400" dirty="0">
                <a:latin typeface="Arial" panose="020B0604020202020204" pitchFamily="34" charset="0"/>
                <a:cs typeface="Arial" panose="020B0604020202020204" pitchFamily="34" charset="0"/>
              </a:rPr>
              <a:t> parameter</a:t>
            </a:r>
          </a:p>
        </p:txBody>
      </p:sp>
      <p:cxnSp>
        <p:nvCxnSpPr>
          <p:cNvPr id="32" name="Straight Arrow Connector 31"/>
          <p:cNvCxnSpPr>
            <a:stCxn id="31" idx="2"/>
          </p:cNvCxnSpPr>
          <p:nvPr/>
        </p:nvCxnSpPr>
        <p:spPr>
          <a:xfrm>
            <a:off x="2117558" y="2984758"/>
            <a:ext cx="0" cy="123633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87689" y="2461538"/>
            <a:ext cx="1716191" cy="523220"/>
          </a:xfrm>
          <a:prstGeom prst="rect">
            <a:avLst/>
          </a:prstGeom>
          <a:noFill/>
          <a:ln>
            <a:noFill/>
          </a:ln>
        </p:spPr>
        <p:txBody>
          <a:bodyPr wrap="square" rtlCol="0">
            <a:spAutoFit/>
          </a:bodyPr>
          <a:lstStyle/>
          <a:p>
            <a:pPr algn="ctr"/>
            <a:r>
              <a:rPr lang="en-US" sz="1400" dirty="0">
                <a:latin typeface="Arial" panose="020B0604020202020204" pitchFamily="34" charset="0"/>
                <a:cs typeface="Arial" panose="020B0604020202020204" pitchFamily="34" charset="0"/>
              </a:rPr>
              <a:t>per-document topic proportion</a:t>
            </a:r>
          </a:p>
        </p:txBody>
      </p:sp>
      <p:cxnSp>
        <p:nvCxnSpPr>
          <p:cNvPr id="34" name="Straight Arrow Connector 33"/>
          <p:cNvCxnSpPr>
            <a:stCxn id="33" idx="2"/>
          </p:cNvCxnSpPr>
          <p:nvPr/>
        </p:nvCxnSpPr>
        <p:spPr>
          <a:xfrm>
            <a:off x="4145783" y="2984758"/>
            <a:ext cx="0" cy="123633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315914" y="2461538"/>
            <a:ext cx="1716191" cy="523220"/>
          </a:xfrm>
          <a:prstGeom prst="rect">
            <a:avLst/>
          </a:prstGeom>
          <a:noFill/>
          <a:ln>
            <a:noFill/>
          </a:ln>
        </p:spPr>
        <p:txBody>
          <a:bodyPr wrap="square" rtlCol="0">
            <a:spAutoFit/>
          </a:bodyPr>
          <a:lstStyle/>
          <a:p>
            <a:pPr algn="ctr"/>
            <a:r>
              <a:rPr lang="en-US" sz="1400" dirty="0">
                <a:latin typeface="Arial" panose="020B0604020202020204" pitchFamily="34" charset="0"/>
                <a:cs typeface="Arial" panose="020B0604020202020204" pitchFamily="34" charset="0"/>
              </a:rPr>
              <a:t>per-word topic assignment</a:t>
            </a:r>
          </a:p>
        </p:txBody>
      </p:sp>
      <p:cxnSp>
        <p:nvCxnSpPr>
          <p:cNvPr id="36" name="Straight Arrow Connector 35"/>
          <p:cNvCxnSpPr>
            <a:stCxn id="35" idx="2"/>
          </p:cNvCxnSpPr>
          <p:nvPr/>
        </p:nvCxnSpPr>
        <p:spPr>
          <a:xfrm>
            <a:off x="6174009" y="2984758"/>
            <a:ext cx="0" cy="123633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306149" y="4513315"/>
            <a:ext cx="1392363" cy="307777"/>
          </a:xfrm>
          <a:prstGeom prst="rect">
            <a:avLst/>
          </a:prstGeom>
          <a:noFill/>
          <a:ln>
            <a:noFill/>
          </a:ln>
        </p:spPr>
        <p:txBody>
          <a:bodyPr wrap="square" rtlCol="0">
            <a:spAutoFit/>
          </a:bodyPr>
          <a:lstStyle/>
          <a:p>
            <a:pPr algn="ctr"/>
            <a:r>
              <a:rPr lang="en-US" sz="1400" dirty="0">
                <a:latin typeface="Arial" panose="020B0604020202020204" pitchFamily="34" charset="0"/>
                <a:cs typeface="Arial" panose="020B0604020202020204" pitchFamily="34" charset="0"/>
              </a:rPr>
              <a:t>chosen word</a:t>
            </a:r>
          </a:p>
        </p:txBody>
      </p:sp>
      <p:cxnSp>
        <p:nvCxnSpPr>
          <p:cNvPr id="38" name="Straight Arrow Connector 37"/>
          <p:cNvCxnSpPr>
            <a:stCxn id="37" idx="1"/>
          </p:cNvCxnSpPr>
          <p:nvPr/>
        </p:nvCxnSpPr>
        <p:spPr>
          <a:xfrm flipH="1">
            <a:off x="8223258" y="4667204"/>
            <a:ext cx="1082891" cy="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82563" y="2309531"/>
            <a:ext cx="1181923" cy="307777"/>
          </a:xfrm>
          <a:prstGeom prst="rect">
            <a:avLst/>
          </a:prstGeom>
          <a:noFill/>
          <a:ln>
            <a:noFill/>
          </a:ln>
        </p:spPr>
        <p:txBody>
          <a:bodyPr wrap="square" rtlCol="0">
            <a:spAutoFit/>
          </a:bodyPr>
          <a:lstStyle/>
          <a:p>
            <a:pPr algn="ctr"/>
            <a:r>
              <a:rPr lang="en-US" sz="1400" dirty="0">
                <a:latin typeface="Arial" panose="020B0604020202020204" pitchFamily="34" charset="0"/>
                <a:cs typeface="Arial" panose="020B0604020202020204" pitchFamily="34" charset="0"/>
              </a:rPr>
              <a:t>topics</a:t>
            </a:r>
          </a:p>
        </p:txBody>
      </p:sp>
      <p:cxnSp>
        <p:nvCxnSpPr>
          <p:cNvPr id="40" name="Straight Arrow Connector 39"/>
          <p:cNvCxnSpPr>
            <a:stCxn id="39" idx="1"/>
          </p:cNvCxnSpPr>
          <p:nvPr/>
        </p:nvCxnSpPr>
        <p:spPr>
          <a:xfrm flipH="1" flipV="1">
            <a:off x="8223258" y="2461538"/>
            <a:ext cx="1059305" cy="188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138339" y="1013386"/>
            <a:ext cx="1560173" cy="523220"/>
          </a:xfrm>
          <a:prstGeom prst="rect">
            <a:avLst/>
          </a:prstGeom>
          <a:noFill/>
          <a:ln>
            <a:noFill/>
          </a:ln>
        </p:spPr>
        <p:txBody>
          <a:bodyPr wrap="square" rtlCol="0">
            <a:spAutoFit/>
          </a:bodyPr>
          <a:lstStyle/>
          <a:p>
            <a:pPr algn="ctr"/>
            <a:r>
              <a:rPr lang="en-US" sz="1400" dirty="0" err="1">
                <a:latin typeface="Arial" panose="020B0604020202020204" pitchFamily="34" charset="0"/>
                <a:cs typeface="Arial" panose="020B0604020202020204" pitchFamily="34" charset="0"/>
              </a:rPr>
              <a:t>Dirichlet</a:t>
            </a:r>
            <a:r>
              <a:rPr lang="en-US" sz="1400" dirty="0">
                <a:latin typeface="Arial" panose="020B0604020202020204" pitchFamily="34" charset="0"/>
                <a:cs typeface="Arial" panose="020B0604020202020204" pitchFamily="34" charset="0"/>
              </a:rPr>
              <a:t> parameter</a:t>
            </a:r>
          </a:p>
        </p:txBody>
      </p:sp>
      <p:cxnSp>
        <p:nvCxnSpPr>
          <p:cNvPr id="42" name="Straight Arrow Connector 41"/>
          <p:cNvCxnSpPr>
            <a:stCxn id="41" idx="1"/>
          </p:cNvCxnSpPr>
          <p:nvPr/>
        </p:nvCxnSpPr>
        <p:spPr>
          <a:xfrm flipH="1" flipV="1">
            <a:off x="8223258" y="1273630"/>
            <a:ext cx="915081" cy="136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3020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latin typeface="times " charset="0"/>
                <a:ea typeface="宋体-简 常规体" charset="-122"/>
                <a:cs typeface="Times New Roman" charset="0"/>
              </a:rPr>
              <a:t>Topic Models: Input</a:t>
            </a:r>
            <a:endParaRPr lang="en-US" baseline="0" dirty="0">
              <a:latin typeface="times " charset="0"/>
              <a:ea typeface="宋体-简 常规体" charset="-122"/>
              <a:cs typeface="Times New Roman" charset="0"/>
            </a:endParaRPr>
          </a:p>
        </p:txBody>
      </p:sp>
      <p:sp>
        <p:nvSpPr>
          <p:cNvPr id="3" name="Content Placeholder 2"/>
          <p:cNvSpPr>
            <a:spLocks noGrp="1"/>
          </p:cNvSpPr>
          <p:nvPr>
            <p:ph idx="1"/>
          </p:nvPr>
        </p:nvSpPr>
        <p:spPr/>
        <p:txBody>
          <a:bodyPr>
            <a:normAutofit/>
          </a:bodyPr>
          <a:lstStyle/>
          <a:p>
            <a:pPr marL="0" indent="0">
              <a:buNone/>
            </a:pPr>
            <a:r>
              <a:rPr lang="en-US" baseline="0" dirty="0" smtClean="0">
                <a:latin typeface="times " charset="0"/>
                <a:ea typeface="宋体-简 常规体" charset="-122"/>
                <a:cs typeface="Times New Roman" charset="0"/>
              </a:rPr>
              <a:t>Document-word matrix</a:t>
            </a:r>
          </a:p>
          <a:p>
            <a:endParaRPr lang="en-US" baseline="0" dirty="0">
              <a:latin typeface="times " charset="0"/>
              <a:ea typeface="宋体-简 常规体" charset="-122"/>
              <a:cs typeface="Times New Roman" charset="0"/>
            </a:endParaRPr>
          </a:p>
          <a:p>
            <a:endParaRPr lang="en-US" baseline="0" dirty="0" smtClean="0">
              <a:latin typeface="times " charset="0"/>
              <a:ea typeface="宋体-简 常规体" charset="-122"/>
              <a:cs typeface="Times New Roman" charset="0"/>
            </a:endParaRPr>
          </a:p>
          <a:p>
            <a:endParaRPr lang="en-US" baseline="0" dirty="0">
              <a:latin typeface="times " charset="0"/>
              <a:ea typeface="宋体-简 常规体" charset="-122"/>
              <a:cs typeface="Times New Roman" charset="0"/>
            </a:endParaRPr>
          </a:p>
          <a:p>
            <a:endParaRPr lang="en-US" baseline="0" dirty="0" smtClean="0">
              <a:latin typeface="times " charset="0"/>
              <a:ea typeface="宋体-简 常规体" charset="-122"/>
              <a:cs typeface="Times New Roman" charset="0"/>
            </a:endParaRPr>
          </a:p>
          <a:p>
            <a:endParaRPr lang="en-US" baseline="0" dirty="0" smtClean="0">
              <a:latin typeface="times " charset="0"/>
              <a:ea typeface="宋体-简 常规体" charset="-122"/>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23</a:t>
            </a:fld>
            <a:endParaRPr lang="en-US">
              <a:solidFill>
                <a:srgbClr val="000510"/>
              </a:solidFill>
            </a:endParaRPr>
          </a:p>
        </p:txBody>
      </p:sp>
      <p:graphicFrame>
        <p:nvGraphicFramePr>
          <p:cNvPr id="5" name="Table 4"/>
          <p:cNvGraphicFramePr>
            <a:graphicFrameLocks noGrp="1"/>
          </p:cNvGraphicFramePr>
          <p:nvPr>
            <p:extLst/>
          </p:nvPr>
        </p:nvGraphicFramePr>
        <p:xfrm>
          <a:off x="2099784" y="2955852"/>
          <a:ext cx="7512051" cy="2169173"/>
        </p:xfrm>
        <a:graphic>
          <a:graphicData uri="http://schemas.openxmlformats.org/drawingml/2006/table">
            <a:tbl>
              <a:tblPr firstRow="1" firstCol="1" bandRow="1">
                <a:tableStyleId>{5C22544A-7EE6-4342-B048-85BDC9FD1C3A}</a:tableStyleId>
              </a:tblPr>
              <a:tblGrid>
                <a:gridCol w="1745132"/>
                <a:gridCol w="1534948"/>
                <a:gridCol w="1534948"/>
                <a:gridCol w="1382363"/>
                <a:gridCol w="1314660"/>
              </a:tblGrid>
              <a:tr h="383873">
                <a:tc>
                  <a:txBody>
                    <a:bodyPr/>
                    <a:lstStyle/>
                    <a:p>
                      <a:pPr>
                        <a:lnSpc>
                          <a:spcPct val="115000"/>
                        </a:lnSpc>
                        <a:spcAft>
                          <a:spcPts val="0"/>
                        </a:spcAft>
                      </a:pPr>
                      <a:r>
                        <a:rPr lang="en-US" sz="1600" dirty="0">
                          <a:effectLst/>
                          <a:latin typeface="Cambria" panose="02040503050406030204" pitchFamily="18" charset="0"/>
                        </a:rPr>
                        <a:t> </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Word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Word 2</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Word W</a:t>
                      </a:r>
                      <a:endParaRPr lang="en-US" sz="1600" dirty="0">
                        <a:effectLst/>
                        <a:latin typeface="Cambria" panose="02040503050406030204" pitchFamily="18" charset="0"/>
                        <a:ea typeface="SimSun"/>
                        <a:cs typeface="Times New Roman"/>
                      </a:endParaRPr>
                    </a:p>
                  </a:txBody>
                  <a:tcPr marL="74295" marR="74295" marT="0" marB="0"/>
                </a:tc>
              </a:tr>
              <a:tr h="446325">
                <a:tc>
                  <a:txBody>
                    <a:bodyPr/>
                    <a:lstStyle/>
                    <a:p>
                      <a:pPr>
                        <a:lnSpc>
                          <a:spcPct val="115000"/>
                        </a:lnSpc>
                        <a:spcAft>
                          <a:spcPts val="0"/>
                        </a:spcAft>
                      </a:pPr>
                      <a:r>
                        <a:rPr lang="en-US" sz="1600" dirty="0">
                          <a:effectLst/>
                          <a:latin typeface="Cambria" panose="02040503050406030204" pitchFamily="18" charset="0"/>
                        </a:rPr>
                        <a:t>Document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1</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0</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75000"/>
                            </a:schemeClr>
                          </a:solidFill>
                          <a:effectLst/>
                          <a:latin typeface="Cambria" panose="02040503050406030204" pitchFamily="18" charset="0"/>
                        </a:rPr>
                        <a:t>…</a:t>
                      </a:r>
                      <a:endParaRPr lang="en-US" sz="160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0</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r>
              <a:tr h="446325">
                <a:tc>
                  <a:txBody>
                    <a:bodyPr/>
                    <a:lstStyle/>
                    <a:p>
                      <a:pPr>
                        <a:lnSpc>
                          <a:spcPct val="115000"/>
                        </a:lnSpc>
                        <a:spcAft>
                          <a:spcPts val="0"/>
                        </a:spcAft>
                      </a:pPr>
                      <a:r>
                        <a:rPr lang="en-US" sz="1600">
                          <a:effectLst/>
                          <a:latin typeface="Cambria" panose="02040503050406030204" pitchFamily="18" charset="0"/>
                        </a:rPr>
                        <a:t>Document 2</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4</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1</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75000"/>
                            </a:schemeClr>
                          </a:solidFill>
                          <a:effectLst/>
                          <a:latin typeface="Cambria" panose="02040503050406030204" pitchFamily="18" charset="0"/>
                        </a:rPr>
                        <a:t>…</a:t>
                      </a:r>
                      <a:endParaRPr lang="en-US" sz="160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3</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r>
              <a:tr h="446325">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75000"/>
                            </a:schemeClr>
                          </a:solidFill>
                          <a:effectLst/>
                          <a:latin typeface="Cambria" panose="02040503050406030204" pitchFamily="18" charset="0"/>
                        </a:rPr>
                        <a:t>…</a:t>
                      </a:r>
                      <a:endParaRPr lang="en-US" sz="160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r>
              <a:tr h="446325">
                <a:tc>
                  <a:txBody>
                    <a:bodyPr/>
                    <a:lstStyle/>
                    <a:p>
                      <a:pPr>
                        <a:lnSpc>
                          <a:spcPct val="115000"/>
                        </a:lnSpc>
                        <a:spcAft>
                          <a:spcPts val="0"/>
                        </a:spcAft>
                      </a:pPr>
                      <a:r>
                        <a:rPr lang="en-US" sz="1600">
                          <a:effectLst/>
                          <a:latin typeface="Cambria" panose="02040503050406030204" pitchFamily="18" charset="0"/>
                        </a:rPr>
                        <a:t>Document D</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75000"/>
                            </a:schemeClr>
                          </a:solidFill>
                          <a:effectLst/>
                          <a:latin typeface="Cambria" panose="02040503050406030204" pitchFamily="18" charset="0"/>
                        </a:rPr>
                        <a:t>0</a:t>
                      </a:r>
                      <a:endParaRPr lang="en-US" sz="160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2</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1</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r>
            </a:tbl>
          </a:graphicData>
        </a:graphic>
      </p:graphicFrame>
    </p:spTree>
    <p:extLst>
      <p:ext uri="{BB962C8B-B14F-4D97-AF65-F5344CB8AC3E}">
        <p14:creationId xmlns:p14="http://schemas.microsoft.com/office/powerpoint/2010/main" val="16616871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latin typeface="times " charset="0"/>
                <a:ea typeface="宋体-简 常规体" charset="-122"/>
                <a:cs typeface="Times New Roman" charset="0"/>
              </a:rPr>
              <a:t>Topic Models: Output (1)</a:t>
            </a:r>
            <a:endParaRPr lang="en-US" baseline="0" dirty="0">
              <a:latin typeface="times " charset="0"/>
              <a:ea typeface="宋体-简 常规体" charset="-122"/>
              <a:cs typeface="Times New Roman" charset="0"/>
            </a:endParaRPr>
          </a:p>
        </p:txBody>
      </p:sp>
      <p:sp>
        <p:nvSpPr>
          <p:cNvPr id="3" name="Content Placeholder 2"/>
          <p:cNvSpPr>
            <a:spLocks noGrp="1"/>
          </p:cNvSpPr>
          <p:nvPr>
            <p:ph idx="1"/>
          </p:nvPr>
        </p:nvSpPr>
        <p:spPr/>
        <p:txBody>
          <a:bodyPr>
            <a:normAutofit/>
          </a:bodyPr>
          <a:lstStyle/>
          <a:p>
            <a:pPr marL="0" indent="0">
              <a:buNone/>
            </a:pPr>
            <a:r>
              <a:rPr lang="en-US" baseline="0" dirty="0" smtClean="0">
                <a:latin typeface="times " charset="0"/>
                <a:ea typeface="宋体-简 常规体" charset="-122"/>
                <a:cs typeface="Times New Roman" charset="0"/>
              </a:rPr>
              <a:t>Each document is assigned to a series of topics with known probabilities. </a:t>
            </a:r>
          </a:p>
          <a:p>
            <a:endParaRPr lang="en-US" baseline="0" dirty="0">
              <a:latin typeface="times " charset="0"/>
              <a:ea typeface="宋体-简 常规体" charset="-122"/>
              <a:cs typeface="Times New Roman" charset="0"/>
            </a:endParaRPr>
          </a:p>
          <a:p>
            <a:endParaRPr lang="en-US" baseline="0" dirty="0" smtClean="0">
              <a:latin typeface="times " charset="0"/>
              <a:ea typeface="宋体-简 常规体" charset="-122"/>
              <a:cs typeface="Times New Roman" charset="0"/>
            </a:endParaRPr>
          </a:p>
          <a:p>
            <a:endParaRPr lang="en-US" baseline="0" dirty="0">
              <a:latin typeface="times " charset="0"/>
              <a:ea typeface="宋体-简 常规体" charset="-122"/>
              <a:cs typeface="Times New Roman" charset="0"/>
            </a:endParaRPr>
          </a:p>
          <a:p>
            <a:endParaRPr lang="en-US" baseline="0" dirty="0" smtClean="0">
              <a:latin typeface="times " charset="0"/>
              <a:ea typeface="宋体-简 常规体" charset="-122"/>
              <a:cs typeface="Times New Roman" charset="0"/>
            </a:endParaRPr>
          </a:p>
          <a:p>
            <a:endParaRPr lang="en-US" baseline="0" dirty="0" smtClean="0">
              <a:latin typeface="times " charset="0"/>
              <a:ea typeface="宋体-简 常规体" charset="-122"/>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24</a:t>
            </a:fld>
            <a:endParaRPr lang="en-US">
              <a:solidFill>
                <a:srgbClr val="000510"/>
              </a:solidFill>
            </a:endParaRPr>
          </a:p>
        </p:txBody>
      </p:sp>
      <p:graphicFrame>
        <p:nvGraphicFramePr>
          <p:cNvPr id="6" name="Table 5"/>
          <p:cNvGraphicFramePr>
            <a:graphicFrameLocks noGrp="1"/>
          </p:cNvGraphicFramePr>
          <p:nvPr>
            <p:extLst/>
          </p:nvPr>
        </p:nvGraphicFramePr>
        <p:xfrm>
          <a:off x="2381250" y="3276600"/>
          <a:ext cx="7512050" cy="1828800"/>
        </p:xfrm>
        <a:graphic>
          <a:graphicData uri="http://schemas.openxmlformats.org/drawingml/2006/table">
            <a:tbl>
              <a:tblPr firstRow="1" firstCol="1" bandRow="1">
                <a:tableStyleId>{5C22544A-7EE6-4342-B048-85BDC9FD1C3A}</a:tableStyleId>
              </a:tblPr>
              <a:tblGrid>
                <a:gridCol w="1464917"/>
                <a:gridCol w="1288483"/>
                <a:gridCol w="1288483"/>
                <a:gridCol w="1160398"/>
                <a:gridCol w="1103566"/>
                <a:gridCol w="1206203"/>
              </a:tblGrid>
              <a:tr h="365760">
                <a:tc>
                  <a:txBody>
                    <a:bodyPr/>
                    <a:lstStyle/>
                    <a:p>
                      <a:pPr>
                        <a:lnSpc>
                          <a:spcPct val="115000"/>
                        </a:lnSpc>
                        <a:spcAft>
                          <a:spcPts val="0"/>
                        </a:spcAft>
                      </a:pPr>
                      <a:r>
                        <a:rPr lang="en-US" sz="1600" dirty="0">
                          <a:effectLst/>
                          <a:latin typeface="Cambria" panose="02040503050406030204" pitchFamily="18" charset="0"/>
                        </a:rPr>
                        <a:t> </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Topic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Topic 2</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Topic 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Total</a:t>
                      </a:r>
                      <a:endParaRPr lang="en-US" sz="1600">
                        <a:effectLst/>
                        <a:latin typeface="Cambria" panose="02040503050406030204" pitchFamily="18" charset="0"/>
                        <a:ea typeface="SimSun"/>
                        <a:cs typeface="Times New Roman"/>
                      </a:endParaRPr>
                    </a:p>
                  </a:txBody>
                  <a:tcPr marL="74295" marR="74295" marT="0" marB="0"/>
                </a:tc>
              </a:tr>
              <a:tr h="365760">
                <a:tc>
                  <a:txBody>
                    <a:bodyPr/>
                    <a:lstStyle/>
                    <a:p>
                      <a:pPr>
                        <a:lnSpc>
                          <a:spcPct val="115000"/>
                        </a:lnSpc>
                        <a:spcAft>
                          <a:spcPts val="0"/>
                        </a:spcAft>
                      </a:pPr>
                      <a:r>
                        <a:rPr lang="en-US" sz="1600" dirty="0">
                          <a:effectLst/>
                          <a:latin typeface="Cambria" panose="02040503050406030204" pitchFamily="18" charset="0"/>
                        </a:rPr>
                        <a:t>Document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30%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3%</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100%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r h="365760">
                <a:tc>
                  <a:txBody>
                    <a:bodyPr/>
                    <a:lstStyle/>
                    <a:p>
                      <a:pPr>
                        <a:lnSpc>
                          <a:spcPct val="115000"/>
                        </a:lnSpc>
                        <a:spcAft>
                          <a:spcPts val="0"/>
                        </a:spcAft>
                      </a:pPr>
                      <a:r>
                        <a:rPr lang="en-US" sz="1600">
                          <a:effectLst/>
                          <a:latin typeface="Cambria" panose="02040503050406030204" pitchFamily="18" charset="0"/>
                        </a:rPr>
                        <a:t>Document 2</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25%</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3%</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16%</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100%</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r>
              <a:tr h="365760">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r h="365760">
                <a:tc>
                  <a:txBody>
                    <a:bodyPr/>
                    <a:lstStyle/>
                    <a:p>
                      <a:pPr>
                        <a:lnSpc>
                          <a:spcPct val="115000"/>
                        </a:lnSpc>
                        <a:spcAft>
                          <a:spcPts val="0"/>
                        </a:spcAft>
                      </a:pPr>
                      <a:r>
                        <a:rPr lang="en-US" sz="1600">
                          <a:effectLst/>
                          <a:latin typeface="Cambria" panose="02040503050406030204" pitchFamily="18" charset="0"/>
                        </a:rPr>
                        <a:t>Document D</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7%</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15%</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21%</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100%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bl>
          </a:graphicData>
        </a:graphic>
      </p:graphicFrame>
    </p:spTree>
    <p:extLst>
      <p:ext uri="{BB962C8B-B14F-4D97-AF65-F5344CB8AC3E}">
        <p14:creationId xmlns:p14="http://schemas.microsoft.com/office/powerpoint/2010/main" val="20978281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a:latin typeface="times " charset="0"/>
                <a:ea typeface="宋体-简 常规体" charset="-122"/>
                <a:cs typeface="Times New Roman" charset="0"/>
              </a:rPr>
              <a:t>Topic Models: Output </a:t>
            </a:r>
            <a:r>
              <a:rPr lang="en-US" baseline="0" dirty="0" smtClean="0">
                <a:latin typeface="times " charset="0"/>
                <a:ea typeface="宋体-简 常规体" charset="-122"/>
                <a:cs typeface="Times New Roman" charset="0"/>
              </a:rPr>
              <a:t>(2)</a:t>
            </a:r>
            <a:endParaRPr lang="en-US" baseline="0" dirty="0">
              <a:latin typeface="times " charset="0"/>
              <a:ea typeface="宋体-简 常规体" charset="-122"/>
              <a:cs typeface="Times New Roman" charset="0"/>
            </a:endParaRPr>
          </a:p>
        </p:txBody>
      </p:sp>
      <p:sp>
        <p:nvSpPr>
          <p:cNvPr id="3" name="Content Placeholder 2"/>
          <p:cNvSpPr>
            <a:spLocks noGrp="1"/>
          </p:cNvSpPr>
          <p:nvPr>
            <p:ph idx="1"/>
          </p:nvPr>
        </p:nvSpPr>
        <p:spPr/>
        <p:txBody>
          <a:bodyPr/>
          <a:lstStyle/>
          <a:p>
            <a:pPr marL="0" indent="0">
              <a:buNone/>
            </a:pPr>
            <a:r>
              <a:rPr lang="en-US" baseline="0" dirty="0">
                <a:latin typeface="times " charset="0"/>
                <a:ea typeface="宋体-简 常规体" charset="-122"/>
                <a:cs typeface="Times New Roman" charset="0"/>
              </a:rPr>
              <a:t>E</a:t>
            </a:r>
            <a:r>
              <a:rPr lang="en-US" baseline="0" dirty="0" smtClean="0">
                <a:latin typeface="times " charset="0"/>
                <a:ea typeface="宋体-简 常规体" charset="-122"/>
                <a:cs typeface="Times New Roman" charset="0"/>
              </a:rPr>
              <a:t>ach </a:t>
            </a:r>
            <a:r>
              <a:rPr lang="en-US" baseline="0" dirty="0">
                <a:latin typeface="times " charset="0"/>
                <a:ea typeface="宋体-简 常规体" charset="-122"/>
                <a:cs typeface="Times New Roman" charset="0"/>
              </a:rPr>
              <a:t>topic is composed of a series of words with known probabilities.</a:t>
            </a:r>
          </a:p>
          <a:p>
            <a:endParaRPr lang="en-US" baseline="0" dirty="0">
              <a:latin typeface="times " charset="0"/>
              <a:ea typeface="宋体-简 常规体" charset="-122"/>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25</a:t>
            </a:fld>
            <a:endParaRPr lang="en-US">
              <a:solidFill>
                <a:srgbClr val="000510"/>
              </a:solidFill>
            </a:endParaRPr>
          </a:p>
        </p:txBody>
      </p:sp>
      <p:graphicFrame>
        <p:nvGraphicFramePr>
          <p:cNvPr id="5" name="Table 4"/>
          <p:cNvGraphicFramePr>
            <a:graphicFrameLocks noGrp="1"/>
          </p:cNvGraphicFramePr>
          <p:nvPr>
            <p:extLst/>
          </p:nvPr>
        </p:nvGraphicFramePr>
        <p:xfrm>
          <a:off x="2505075" y="3066256"/>
          <a:ext cx="7181850" cy="2133600"/>
        </p:xfrm>
        <a:graphic>
          <a:graphicData uri="http://schemas.openxmlformats.org/drawingml/2006/table">
            <a:tbl>
              <a:tblPr firstRow="1" firstCol="1" bandRow="1">
                <a:tableStyleId>{5C22544A-7EE6-4342-B048-85BDC9FD1C3A}</a:tableStyleId>
              </a:tblPr>
              <a:tblGrid>
                <a:gridCol w="1400526"/>
                <a:gridCol w="1231846"/>
                <a:gridCol w="1231846"/>
                <a:gridCol w="1109392"/>
                <a:gridCol w="1055057"/>
                <a:gridCol w="1153183"/>
              </a:tblGrid>
              <a:tr h="426720">
                <a:tc>
                  <a:txBody>
                    <a:bodyPr/>
                    <a:lstStyle/>
                    <a:p>
                      <a:pPr>
                        <a:lnSpc>
                          <a:spcPct val="115000"/>
                        </a:lnSpc>
                        <a:spcAft>
                          <a:spcPts val="0"/>
                        </a:spcAft>
                      </a:pPr>
                      <a:r>
                        <a:rPr lang="en-US" sz="1600" dirty="0">
                          <a:effectLst/>
                          <a:latin typeface="Cambria" panose="02040503050406030204" pitchFamily="18" charset="0"/>
                        </a:rPr>
                        <a:t> </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Word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Word 2</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Word W</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Total</a:t>
                      </a:r>
                      <a:endParaRPr lang="en-US" sz="1600">
                        <a:effectLst/>
                        <a:latin typeface="Cambria" panose="02040503050406030204" pitchFamily="18" charset="0"/>
                        <a:ea typeface="SimSun"/>
                        <a:cs typeface="Times New Roman"/>
                      </a:endParaRPr>
                    </a:p>
                  </a:txBody>
                  <a:tcPr marL="74295" marR="74295" marT="0" marB="0"/>
                </a:tc>
              </a:tr>
              <a:tr h="426720">
                <a:tc>
                  <a:txBody>
                    <a:bodyPr/>
                    <a:lstStyle/>
                    <a:p>
                      <a:pPr>
                        <a:lnSpc>
                          <a:spcPct val="115000"/>
                        </a:lnSpc>
                        <a:spcAft>
                          <a:spcPts val="0"/>
                        </a:spcAft>
                      </a:pPr>
                      <a:r>
                        <a:rPr lang="en-US" sz="1600">
                          <a:effectLst/>
                          <a:latin typeface="Cambria" panose="02040503050406030204" pitchFamily="18" charset="0"/>
                        </a:rPr>
                        <a:t>Topic 1</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6%</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3%</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100%</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r>
              <a:tr h="426720">
                <a:tc>
                  <a:txBody>
                    <a:bodyPr/>
                    <a:lstStyle/>
                    <a:p>
                      <a:pPr>
                        <a:lnSpc>
                          <a:spcPct val="115000"/>
                        </a:lnSpc>
                        <a:spcAft>
                          <a:spcPts val="0"/>
                        </a:spcAft>
                      </a:pPr>
                      <a:r>
                        <a:rPr lang="en-US" sz="1600" dirty="0">
                          <a:effectLst/>
                          <a:latin typeface="Cambria" panose="02040503050406030204" pitchFamily="18" charset="0"/>
                        </a:rPr>
                        <a:t>Topic 2</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2%</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3%</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8%</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100%</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r>
              <a:tr h="426720">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r h="426720">
                <a:tc>
                  <a:txBody>
                    <a:bodyPr/>
                    <a:lstStyle/>
                    <a:p>
                      <a:pPr>
                        <a:lnSpc>
                          <a:spcPct val="115000"/>
                        </a:lnSpc>
                        <a:spcAft>
                          <a:spcPts val="0"/>
                        </a:spcAft>
                      </a:pPr>
                      <a:r>
                        <a:rPr lang="en-US" sz="1600">
                          <a:effectLst/>
                          <a:latin typeface="Cambria" panose="02040503050406030204" pitchFamily="18" charset="0"/>
                        </a:rPr>
                        <a:t>Topic 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9%</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15%</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2%</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100%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bl>
          </a:graphicData>
        </a:graphic>
      </p:graphicFrame>
    </p:spTree>
    <p:extLst>
      <p:ext uri="{BB962C8B-B14F-4D97-AF65-F5344CB8AC3E}">
        <p14:creationId xmlns:p14="http://schemas.microsoft.com/office/powerpoint/2010/main" val="8111501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aseline="0" dirty="0" smtClean="0">
                <a:latin typeface="times " charset="0"/>
                <a:ea typeface="宋体-简 常规体" charset="-122"/>
                <a:cs typeface="Times New Roman" charset="0"/>
              </a:rPr>
              <a:t>What can you do next?</a:t>
            </a:r>
            <a:endParaRPr lang="en-SG" baseline="0" dirty="0">
              <a:latin typeface="times " charset="0"/>
              <a:ea typeface="宋体-简 常规体" charset="-122"/>
              <a:cs typeface="Times New Roman" charset="0"/>
            </a:endParaRPr>
          </a:p>
        </p:txBody>
      </p:sp>
      <p:sp>
        <p:nvSpPr>
          <p:cNvPr id="3" name="Content Placeholder 2"/>
          <p:cNvSpPr>
            <a:spLocks noGrp="1"/>
          </p:cNvSpPr>
          <p:nvPr>
            <p:ph idx="1"/>
          </p:nvPr>
        </p:nvSpPr>
        <p:spPr/>
        <p:txBody>
          <a:bodyPr>
            <a:normAutofit/>
          </a:bodyPr>
          <a:lstStyle/>
          <a:p>
            <a:r>
              <a:rPr lang="en-SG" baseline="0" dirty="0" smtClean="0">
                <a:latin typeface="times " charset="0"/>
                <a:ea typeface="宋体-简 常规体" charset="-122"/>
                <a:cs typeface="Times New Roman" charset="0"/>
              </a:rPr>
              <a:t>Causality</a:t>
            </a:r>
            <a:endParaRPr lang="en-SG" baseline="0" dirty="0">
              <a:latin typeface="times " charset="0"/>
              <a:ea typeface="宋体-简 常规体" charset="-122"/>
              <a:cs typeface="Times New Roman" charset="0"/>
            </a:endParaRPr>
          </a:p>
          <a:p>
            <a:pPr lvl="1"/>
            <a:r>
              <a:rPr lang="en-SG" baseline="0" dirty="0">
                <a:latin typeface="times " charset="0"/>
                <a:ea typeface="宋体-简 常规体" charset="-122"/>
                <a:cs typeface="Times New Roman" charset="0"/>
              </a:rPr>
              <a:t>Generalized Linear Model (e.g., ANOVA, MANOVA)</a:t>
            </a:r>
          </a:p>
          <a:p>
            <a:pPr lvl="1"/>
            <a:r>
              <a:rPr lang="en-SG" baseline="0" dirty="0">
                <a:latin typeface="times " charset="0"/>
                <a:ea typeface="宋体-简 常规体" charset="-122"/>
                <a:cs typeface="Times New Roman" charset="0"/>
              </a:rPr>
              <a:t>Regression</a:t>
            </a:r>
          </a:p>
          <a:p>
            <a:r>
              <a:rPr lang="en-SG" baseline="0" dirty="0">
                <a:latin typeface="times " charset="0"/>
                <a:ea typeface="宋体-简 常规体" charset="-122"/>
                <a:cs typeface="Times New Roman" charset="0"/>
              </a:rPr>
              <a:t>Trends or Temporality</a:t>
            </a:r>
          </a:p>
          <a:p>
            <a:pPr lvl="1"/>
            <a:r>
              <a:rPr lang="en-SG" baseline="0" dirty="0">
                <a:latin typeface="times " charset="0"/>
                <a:ea typeface="宋体-简 常规体" charset="-122"/>
                <a:cs typeface="Times New Roman" charset="0"/>
              </a:rPr>
              <a:t>Regression</a:t>
            </a:r>
          </a:p>
          <a:p>
            <a:pPr lvl="1"/>
            <a:r>
              <a:rPr lang="en-SG" baseline="0" dirty="0">
                <a:latin typeface="times " charset="0"/>
                <a:ea typeface="宋体-简 常规体" charset="-122"/>
                <a:cs typeface="Times New Roman" charset="0"/>
              </a:rPr>
              <a:t>Time Series Analysis (ARIMA or Vector-</a:t>
            </a:r>
            <a:r>
              <a:rPr lang="en-SG" baseline="0" dirty="0" err="1">
                <a:latin typeface="times " charset="0"/>
                <a:ea typeface="宋体-简 常规体" charset="-122"/>
                <a:cs typeface="Times New Roman" charset="0"/>
              </a:rPr>
              <a:t>autoregression</a:t>
            </a:r>
            <a:r>
              <a:rPr lang="en-SG" baseline="0" dirty="0">
                <a:latin typeface="times " charset="0"/>
                <a:ea typeface="宋体-简 常规体" charset="-122"/>
                <a:cs typeface="Times New Roman" charset="0"/>
              </a:rPr>
              <a:t>)</a:t>
            </a:r>
          </a:p>
          <a:p>
            <a:r>
              <a:rPr lang="en-SG" baseline="0" dirty="0">
                <a:latin typeface="times " charset="0"/>
                <a:ea typeface="宋体-简 常规体" charset="-122"/>
                <a:cs typeface="Times New Roman" charset="0"/>
              </a:rPr>
              <a:t>Structure</a:t>
            </a:r>
          </a:p>
          <a:p>
            <a:pPr lvl="1"/>
            <a:r>
              <a:rPr lang="en-SG" baseline="0" dirty="0">
                <a:latin typeface="times " charset="0"/>
                <a:ea typeface="宋体-简 常规体" charset="-122"/>
                <a:cs typeface="Times New Roman" charset="0"/>
              </a:rPr>
              <a:t>Network Analysis</a:t>
            </a:r>
          </a:p>
          <a:p>
            <a:endParaRPr lang="en-SG" dirty="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pPr>
              <a:defRPr/>
            </a:pPr>
            <a:fld id="{4BB39351-E61D-4A88-A429-A3D7D7871A0F}" type="slidenum">
              <a:rPr lang="en-US" smtClean="0"/>
              <a:pPr>
                <a:defRPr/>
              </a:pPr>
              <a:t>26</a:t>
            </a:fld>
            <a:endParaRPr lang="en-US"/>
          </a:p>
        </p:txBody>
      </p:sp>
    </p:spTree>
    <p:extLst>
      <p:ext uri="{BB962C8B-B14F-4D97-AF65-F5344CB8AC3E}">
        <p14:creationId xmlns:p14="http://schemas.microsoft.com/office/powerpoint/2010/main" val="7749345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smtClean="0">
                <a:latin typeface="times " charset="0"/>
                <a:ea typeface="宋体-简 常规体" charset="-122"/>
              </a:rPr>
              <a:t>什么是情感分析？ </a:t>
            </a:r>
            <a:endParaRPr kumimoji="1" lang="zh-CN" altLang="en-US" baseline="0" dirty="0">
              <a:latin typeface="times " charset="0"/>
              <a:ea typeface="宋体-简 常规体" charset="-122"/>
            </a:endParaRPr>
          </a:p>
        </p:txBody>
      </p:sp>
      <p:sp>
        <p:nvSpPr>
          <p:cNvPr id="3" name="内容占位符 2"/>
          <p:cNvSpPr>
            <a:spLocks noGrp="1"/>
          </p:cNvSpPr>
          <p:nvPr>
            <p:ph idx="1"/>
          </p:nvPr>
        </p:nvSpPr>
        <p:spPr/>
        <p:txBody>
          <a:bodyPr/>
          <a:lstStyle/>
          <a:p>
            <a:r>
              <a:rPr lang="zh-CN" altLang="en-US" baseline="0" dirty="0" smtClean="0">
                <a:latin typeface="times " charset="0"/>
                <a:ea typeface="宋体-简 常规体" charset="-122"/>
              </a:rPr>
              <a:t>在自然</a:t>
            </a:r>
            <a:r>
              <a:rPr lang="zh-CN" altLang="en-US" baseline="0" dirty="0">
                <a:latin typeface="times " charset="0"/>
                <a:ea typeface="宋体-简 常规体" charset="-122"/>
              </a:rPr>
              <a:t>语言处理领域，情感分析</a:t>
            </a:r>
            <a:r>
              <a:rPr lang="en-US" altLang="zh-CN" baseline="0" dirty="0">
                <a:latin typeface="times " charset="0"/>
                <a:ea typeface="宋体-简 常规体" charset="-122"/>
              </a:rPr>
              <a:t>(Sentiment Analysis)</a:t>
            </a:r>
            <a:r>
              <a:rPr lang="zh-CN" altLang="en-US" baseline="0" dirty="0">
                <a:latin typeface="times " charset="0"/>
                <a:ea typeface="宋体-简 常规体" charset="-122"/>
              </a:rPr>
              <a:t>，又</a:t>
            </a:r>
            <a:r>
              <a:rPr lang="zh-CN" altLang="en-US" baseline="0" dirty="0" smtClean="0">
                <a:latin typeface="times " charset="0"/>
                <a:ea typeface="宋体-简 常规体" charset="-122"/>
              </a:rPr>
              <a:t>称为</a:t>
            </a:r>
          </a:p>
          <a:p>
            <a:pPr lvl="1"/>
            <a:r>
              <a:rPr lang="en-US" altLang="zh-CN" baseline="0" dirty="0">
                <a:latin typeface="times " charset="0"/>
                <a:ea typeface="宋体-简 常规体" charset="-122"/>
              </a:rPr>
              <a:t>“</a:t>
            </a:r>
            <a:r>
              <a:rPr lang="zh-CN" altLang="en-US" baseline="0" dirty="0" smtClean="0">
                <a:latin typeface="times " charset="0"/>
                <a:ea typeface="宋体-简 常规体" charset="-122"/>
              </a:rPr>
              <a:t>意见</a:t>
            </a:r>
            <a:r>
              <a:rPr lang="zh-CN" altLang="en-US" baseline="0" dirty="0">
                <a:latin typeface="times " charset="0"/>
                <a:ea typeface="宋体-简 常规体" charset="-122"/>
              </a:rPr>
              <a:t>挖掘</a:t>
            </a:r>
            <a:r>
              <a:rPr lang="en-US" altLang="zh-CN" baseline="0" dirty="0">
                <a:latin typeface="times " charset="0"/>
                <a:ea typeface="宋体-简 常规体" charset="-122"/>
              </a:rPr>
              <a:t>(Opinion Mining</a:t>
            </a:r>
            <a:r>
              <a:rPr lang="en-US" altLang="zh-CN" baseline="0" dirty="0" smtClean="0">
                <a:latin typeface="times " charset="0"/>
                <a:ea typeface="宋体-简 常规体" charset="-122"/>
              </a:rPr>
              <a:t>)”</a:t>
            </a:r>
            <a:endParaRPr lang="zh-CN" altLang="en-US" baseline="0" dirty="0" smtClean="0">
              <a:latin typeface="times " charset="0"/>
              <a:ea typeface="宋体-简 常规体" charset="-122"/>
            </a:endParaRPr>
          </a:p>
          <a:p>
            <a:pPr lvl="1"/>
            <a:r>
              <a:rPr lang="en-US" altLang="zh-CN" baseline="0" dirty="0" smtClean="0">
                <a:latin typeface="times " charset="0"/>
                <a:ea typeface="宋体-简 常规体" charset="-122"/>
              </a:rPr>
              <a:t>“</a:t>
            </a:r>
            <a:r>
              <a:rPr lang="zh-CN" altLang="en-US" baseline="0" dirty="0">
                <a:latin typeface="times " charset="0"/>
                <a:ea typeface="宋体-简 常规体" charset="-122"/>
              </a:rPr>
              <a:t>情感挖掘</a:t>
            </a:r>
            <a:r>
              <a:rPr lang="en-US" altLang="zh-CN" baseline="0" dirty="0">
                <a:latin typeface="times " charset="0"/>
                <a:ea typeface="宋体-简 常规体" charset="-122"/>
              </a:rPr>
              <a:t>(Opinion Mining</a:t>
            </a:r>
            <a:r>
              <a:rPr lang="en-US" altLang="zh-CN" baseline="0" dirty="0" smtClean="0">
                <a:latin typeface="times " charset="0"/>
                <a:ea typeface="宋体-简 常规体" charset="-122"/>
              </a:rPr>
              <a:t>)”</a:t>
            </a:r>
            <a:endParaRPr lang="zh-CN" altLang="en-US" baseline="0" dirty="0" smtClean="0">
              <a:latin typeface="times " charset="0"/>
              <a:ea typeface="宋体-简 常规体" charset="-122"/>
            </a:endParaRPr>
          </a:p>
          <a:p>
            <a:pPr lvl="1"/>
            <a:r>
              <a:rPr lang="en-US" altLang="zh-CN" baseline="0" dirty="0" smtClean="0">
                <a:latin typeface="times " charset="0"/>
                <a:ea typeface="宋体-简 常规体" charset="-122"/>
              </a:rPr>
              <a:t>“</a:t>
            </a:r>
            <a:r>
              <a:rPr lang="zh-CN" altLang="en-US" baseline="0" dirty="0">
                <a:latin typeface="times " charset="0"/>
                <a:ea typeface="宋体-简 常规体" charset="-122"/>
              </a:rPr>
              <a:t>主观分析</a:t>
            </a:r>
            <a:r>
              <a:rPr lang="en-US" altLang="zh-CN" baseline="0" dirty="0">
                <a:latin typeface="times " charset="0"/>
                <a:ea typeface="宋体-简 常规体" charset="-122"/>
              </a:rPr>
              <a:t>(</a:t>
            </a:r>
            <a:r>
              <a:rPr lang="en-US" altLang="zh-CN" baseline="0" dirty="0" err="1">
                <a:latin typeface="times " charset="0"/>
                <a:ea typeface="宋体-简 常规体" charset="-122"/>
              </a:rPr>
              <a:t>Subjetivity</a:t>
            </a:r>
            <a:r>
              <a:rPr lang="en-US" altLang="zh-CN" baseline="0" dirty="0">
                <a:latin typeface="times " charset="0"/>
                <a:ea typeface="宋体-简 常规体" charset="-122"/>
              </a:rPr>
              <a:t> Analysis</a:t>
            </a:r>
            <a:r>
              <a:rPr lang="en-US" altLang="zh-CN" baseline="0" dirty="0" smtClean="0">
                <a:latin typeface="times " charset="0"/>
                <a:ea typeface="宋体-简 常规体" charset="-122"/>
              </a:rPr>
              <a:t>)”</a:t>
            </a:r>
            <a:endParaRPr lang="zh-CN" altLang="en-US" baseline="0" dirty="0" smtClean="0">
              <a:latin typeface="times " charset="0"/>
              <a:ea typeface="宋体-简 常规体" charset="-122"/>
            </a:endParaRPr>
          </a:p>
          <a:p>
            <a:pPr lvl="1"/>
            <a:r>
              <a:rPr lang="en-US" altLang="zh-CN" baseline="0" dirty="0" smtClean="0">
                <a:latin typeface="times " charset="0"/>
                <a:ea typeface="宋体-简 常规体" charset="-122"/>
              </a:rPr>
              <a:t>“</a:t>
            </a:r>
            <a:r>
              <a:rPr lang="zh-CN" altLang="en-US" baseline="0" dirty="0">
                <a:latin typeface="times " charset="0"/>
                <a:ea typeface="宋体-简 常规体" charset="-122"/>
              </a:rPr>
              <a:t>情感探测 </a:t>
            </a:r>
            <a:r>
              <a:rPr lang="en-US" altLang="zh-CN" baseline="0" dirty="0">
                <a:latin typeface="times " charset="0"/>
                <a:ea typeface="宋体-简 常规体" charset="-122"/>
              </a:rPr>
              <a:t>(Emotion Detection</a:t>
            </a:r>
            <a:r>
              <a:rPr lang="en-US" altLang="zh-CN" baseline="0" dirty="0" smtClean="0">
                <a:latin typeface="times " charset="0"/>
                <a:ea typeface="宋体-简 常规体" charset="-122"/>
              </a:rPr>
              <a:t>)”</a:t>
            </a:r>
            <a:endParaRPr lang="zh-CN" altLang="en-US" baseline="0" dirty="0" smtClean="0">
              <a:latin typeface="times " charset="0"/>
              <a:ea typeface="宋体-简 常规体" charset="-122"/>
            </a:endParaRPr>
          </a:p>
          <a:p>
            <a:r>
              <a:rPr lang="zh-CN" altLang="en-US" baseline="0" dirty="0" smtClean="0">
                <a:latin typeface="times " charset="0"/>
                <a:ea typeface="宋体-简 常规体" charset="-122"/>
              </a:rPr>
              <a:t>旨在</a:t>
            </a:r>
            <a:r>
              <a:rPr lang="zh-CN" altLang="en-US" baseline="0" dirty="0">
                <a:latin typeface="times " charset="0"/>
                <a:ea typeface="宋体-简 常规体" charset="-122"/>
              </a:rPr>
              <a:t>基于大规模文本处理，利用相关算法，对给定文本 的情感倾向进行划分，如“高兴”“愤怒”“悲哀”“快乐”，或者“积极”“中性”“</a:t>
            </a:r>
            <a:r>
              <a:rPr lang="zh-CN" altLang="en-US" baseline="0" dirty="0" smtClean="0">
                <a:latin typeface="times " charset="0"/>
                <a:ea typeface="宋体-简 常规体" charset="-122"/>
              </a:rPr>
              <a:t>消极</a:t>
            </a:r>
            <a:r>
              <a:rPr lang="zh-CN" altLang="en-US" baseline="0" dirty="0">
                <a:latin typeface="times " charset="0"/>
                <a:ea typeface="宋体-简 常规体" charset="-122"/>
              </a:rPr>
              <a:t>”</a:t>
            </a:r>
            <a:r>
              <a:rPr lang="zh-CN" altLang="en-US" baseline="0" dirty="0" smtClean="0">
                <a:latin typeface="times " charset="0"/>
                <a:ea typeface="宋体-简 常规体" charset="-122"/>
              </a:rPr>
              <a:t>。</a:t>
            </a:r>
            <a:endParaRPr kumimoji="1" lang="zh-CN" altLang="en-US" baseline="0" dirty="0">
              <a:latin typeface="times " charset="0"/>
              <a:ea typeface="宋体-简 常规体" charset="-122"/>
            </a:endParaRPr>
          </a:p>
        </p:txBody>
      </p:sp>
    </p:spTree>
    <p:extLst>
      <p:ext uri="{BB962C8B-B14F-4D97-AF65-F5344CB8AC3E}">
        <p14:creationId xmlns:p14="http://schemas.microsoft.com/office/powerpoint/2010/main" val="132161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smtClean="0">
                <a:latin typeface="times " charset="0"/>
                <a:ea typeface="宋体-简 常规体" charset="-122"/>
              </a:rPr>
              <a:t>情感分析在传播学研究中的应用</a:t>
            </a:r>
            <a:endParaRPr kumimoji="1" lang="zh-CN" altLang="en-US" baseline="0" dirty="0">
              <a:latin typeface="times " charset="0"/>
              <a:ea typeface="宋体-简 常规体" charset="-122"/>
            </a:endParaRPr>
          </a:p>
        </p:txBody>
      </p:sp>
      <p:sp>
        <p:nvSpPr>
          <p:cNvPr id="3" name="内容占位符 2"/>
          <p:cNvSpPr>
            <a:spLocks noGrp="1"/>
          </p:cNvSpPr>
          <p:nvPr>
            <p:ph idx="1"/>
          </p:nvPr>
        </p:nvSpPr>
        <p:spPr/>
        <p:txBody>
          <a:bodyPr/>
          <a:lstStyle/>
          <a:p>
            <a:r>
              <a:rPr kumimoji="1" lang="zh-CN" altLang="en-US" baseline="0" dirty="0" smtClean="0">
                <a:latin typeface="times " charset="0"/>
                <a:ea typeface="宋体-简 常规体" charset="-122"/>
              </a:rPr>
              <a:t>用户评论的情感倾向分析与口碑营销</a:t>
            </a:r>
          </a:p>
          <a:p>
            <a:r>
              <a:rPr kumimoji="1" lang="zh-CN" altLang="en-US" baseline="0" dirty="0" smtClean="0">
                <a:latin typeface="times " charset="0"/>
                <a:ea typeface="宋体-简 常规体" charset="-122"/>
              </a:rPr>
              <a:t>社会化媒体中虚假信息的判定</a:t>
            </a:r>
          </a:p>
          <a:p>
            <a:r>
              <a:rPr kumimoji="1" lang="zh-CN" altLang="en-US" baseline="0" dirty="0" smtClean="0">
                <a:latin typeface="times " charset="0"/>
                <a:ea typeface="宋体-简 常规体" charset="-122"/>
              </a:rPr>
              <a:t>社会化媒体的情绪刻画与情绪传播</a:t>
            </a:r>
          </a:p>
          <a:p>
            <a:endParaRPr kumimoji="1" lang="zh-CN" altLang="en-US" baseline="0" dirty="0">
              <a:latin typeface="times " charset="0"/>
              <a:ea typeface="宋体-简 常规体" charset="-122"/>
            </a:endParaRPr>
          </a:p>
        </p:txBody>
      </p:sp>
    </p:spTree>
    <p:extLst>
      <p:ext uri="{BB962C8B-B14F-4D97-AF65-F5344CB8AC3E}">
        <p14:creationId xmlns:p14="http://schemas.microsoft.com/office/powerpoint/2010/main" val="63627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aseline="0" dirty="0" smtClean="0">
                <a:latin typeface="times " charset="0"/>
                <a:ea typeface="宋体-简 常规体" charset="-122"/>
              </a:rPr>
              <a:t>Python</a:t>
            </a:r>
            <a:r>
              <a:rPr kumimoji="1" lang="zh-CN" altLang="en-US" baseline="0" dirty="0" smtClean="0">
                <a:latin typeface="times " charset="0"/>
                <a:ea typeface="宋体-简 常规体" charset="-122"/>
              </a:rPr>
              <a:t>进行情感分析的主要程序包</a:t>
            </a:r>
            <a:endParaRPr kumimoji="1" lang="zh-CN" altLang="en-US" baseline="0" dirty="0">
              <a:latin typeface="times " charset="0"/>
              <a:ea typeface="宋体-简 常规体" charset="-122"/>
            </a:endParaRPr>
          </a:p>
        </p:txBody>
      </p:sp>
      <p:sp>
        <p:nvSpPr>
          <p:cNvPr id="3" name="内容占位符 2"/>
          <p:cNvSpPr>
            <a:spLocks noGrp="1"/>
          </p:cNvSpPr>
          <p:nvPr>
            <p:ph idx="1"/>
          </p:nvPr>
        </p:nvSpPr>
        <p:spPr/>
        <p:txBody>
          <a:bodyPr/>
          <a:lstStyle/>
          <a:p>
            <a:pPr>
              <a:lnSpc>
                <a:spcPct val="150000"/>
              </a:lnSpc>
            </a:pPr>
            <a:r>
              <a:rPr kumimoji="1" lang="en-US" altLang="zh-CN" baseline="0" dirty="0" err="1" smtClean="0">
                <a:latin typeface="times " charset="0"/>
                <a:ea typeface="宋体-简 常规体" charset="-122"/>
              </a:rPr>
              <a:t>Textblob</a:t>
            </a:r>
            <a:endParaRPr kumimoji="1" lang="zh-CN" altLang="en-US" baseline="0" dirty="0" smtClean="0">
              <a:latin typeface="times " charset="0"/>
              <a:ea typeface="宋体-简 常规体" charset="-122"/>
            </a:endParaRPr>
          </a:p>
          <a:p>
            <a:pPr lvl="1">
              <a:lnSpc>
                <a:spcPct val="150000"/>
              </a:lnSpc>
            </a:pPr>
            <a:r>
              <a:rPr lang="zh-CN" altLang="en-US" baseline="0" dirty="0">
                <a:latin typeface="times " charset="0"/>
                <a:ea typeface="宋体-简 常规体" charset="-122"/>
              </a:rPr>
              <a:t>该程序包使用的情感分类方法主要是朴素贝叶 斯算法</a:t>
            </a:r>
            <a:r>
              <a:rPr lang="en-US" altLang="zh-CN" baseline="0" dirty="0">
                <a:latin typeface="times " charset="0"/>
                <a:ea typeface="宋体-简 常规体" charset="-122"/>
              </a:rPr>
              <a:t>(Naive Bayes Algorithm)</a:t>
            </a:r>
            <a:r>
              <a:rPr lang="zh-CN" altLang="en-US" baseline="0" dirty="0">
                <a:latin typeface="times " charset="0"/>
                <a:ea typeface="宋体-简 常规体" charset="-122"/>
              </a:rPr>
              <a:t>和决策树法。该程序包可以进行简单的情感分析，即 用户可以给定文本，该程序包可以利用语词匹配的方法来计算“极性</a:t>
            </a:r>
            <a:r>
              <a:rPr lang="en-US" altLang="zh-CN" baseline="0" dirty="0">
                <a:latin typeface="times " charset="0"/>
                <a:ea typeface="宋体-简 常规体" charset="-122"/>
              </a:rPr>
              <a:t>(Polarity)”</a:t>
            </a:r>
            <a:r>
              <a:rPr lang="zh-CN" altLang="en-US" baseline="0" dirty="0">
                <a:latin typeface="times " charset="0"/>
                <a:ea typeface="宋体-简 常规体" charset="-122"/>
              </a:rPr>
              <a:t>和 </a:t>
            </a:r>
            <a:r>
              <a:rPr lang="zh-CN" altLang="en-US" baseline="0" dirty="0" smtClean="0">
                <a:latin typeface="times " charset="0"/>
                <a:ea typeface="宋体-简 常规体" charset="-122"/>
              </a:rPr>
              <a:t>“主观性</a:t>
            </a:r>
            <a:r>
              <a:rPr lang="en-US" altLang="zh-CN" baseline="0" dirty="0">
                <a:latin typeface="times " charset="0"/>
                <a:ea typeface="宋体-简 常规体" charset="-122"/>
              </a:rPr>
              <a:t>(Subjectivity)”</a:t>
            </a:r>
            <a:r>
              <a:rPr lang="zh-CN" altLang="en-US" baseline="0" dirty="0" smtClean="0">
                <a:latin typeface="times " charset="0"/>
                <a:ea typeface="宋体-简 常规体" charset="-122"/>
              </a:rPr>
              <a:t>。</a:t>
            </a:r>
          </a:p>
          <a:p>
            <a:pPr lvl="1"/>
            <a:endParaRPr kumimoji="1" lang="zh-CN" altLang="en-US" baseline="0" dirty="0">
              <a:latin typeface="times " charset="0"/>
              <a:ea typeface="宋体-简 常规体" charset="-122"/>
            </a:endParaRPr>
          </a:p>
        </p:txBody>
      </p:sp>
    </p:spTree>
    <p:extLst>
      <p:ext uri="{BB962C8B-B14F-4D97-AF65-F5344CB8AC3E}">
        <p14:creationId xmlns:p14="http://schemas.microsoft.com/office/powerpoint/2010/main" val="169935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aseline="0" dirty="0" smtClean="0">
                <a:latin typeface="times " charset="0"/>
                <a:ea typeface="宋体-简 常规体" charset="-122"/>
              </a:rPr>
              <a:t>Python</a:t>
            </a:r>
            <a:r>
              <a:rPr kumimoji="1" lang="zh-CN" altLang="en-US" baseline="0" dirty="0" smtClean="0">
                <a:latin typeface="times " charset="0"/>
                <a:ea typeface="宋体-简 常规体" charset="-122"/>
              </a:rPr>
              <a:t>进行情感分析的主要程序包</a:t>
            </a:r>
            <a:endParaRPr kumimoji="1" lang="zh-CN" altLang="en-US" baseline="0" dirty="0">
              <a:latin typeface="times " charset="0"/>
              <a:ea typeface="宋体-简 常规体" charset="-122"/>
            </a:endParaRPr>
          </a:p>
        </p:txBody>
      </p:sp>
      <p:sp>
        <p:nvSpPr>
          <p:cNvPr id="3" name="内容占位符 2"/>
          <p:cNvSpPr>
            <a:spLocks noGrp="1"/>
          </p:cNvSpPr>
          <p:nvPr>
            <p:ph idx="1"/>
          </p:nvPr>
        </p:nvSpPr>
        <p:spPr/>
        <p:txBody>
          <a:bodyPr/>
          <a:lstStyle/>
          <a:p>
            <a:pPr>
              <a:lnSpc>
                <a:spcPct val="150000"/>
              </a:lnSpc>
            </a:pPr>
            <a:r>
              <a:rPr kumimoji="1" lang="en-US" altLang="zh-CN" baseline="0" dirty="0" err="1" smtClean="0">
                <a:latin typeface="times " charset="0"/>
                <a:ea typeface="宋体-简 常规体" charset="-122"/>
              </a:rPr>
              <a:t>Snownlp</a:t>
            </a:r>
            <a:endParaRPr kumimoji="1" lang="zh-CN" altLang="en-US" baseline="0" dirty="0" smtClean="0">
              <a:latin typeface="times " charset="0"/>
              <a:ea typeface="宋体-简 常规体" charset="-122"/>
            </a:endParaRPr>
          </a:p>
          <a:p>
            <a:pPr lvl="1">
              <a:lnSpc>
                <a:spcPct val="150000"/>
              </a:lnSpc>
            </a:pPr>
            <a:r>
              <a:rPr lang="en-US" altLang="zh-CN" baseline="0" dirty="0" err="1">
                <a:latin typeface="times " charset="0"/>
                <a:ea typeface="宋体-简 常规体" charset="-122"/>
              </a:rPr>
              <a:t>Snownlp</a:t>
            </a:r>
            <a:r>
              <a:rPr lang="zh-CN" altLang="en-US" baseline="0" dirty="0">
                <a:latin typeface="times " charset="0"/>
                <a:ea typeface="宋体-简 常规体" charset="-122"/>
              </a:rPr>
              <a:t>的最大优势是能够处理中文文本内容。该程序包也能够实现中文文本分析 中的预处理工作，例如，分词、词性标注、文本分类、提取文本关键词和摘要，以及 对文本相似度的计算。 </a:t>
            </a:r>
          </a:p>
          <a:p>
            <a:pPr lvl="2"/>
            <a:endParaRPr kumimoji="1" lang="zh-CN" altLang="en-US" baseline="0" dirty="0">
              <a:latin typeface="times " charset="0"/>
              <a:ea typeface="宋体-简 常规体" charset="-122"/>
            </a:endParaRPr>
          </a:p>
        </p:txBody>
      </p:sp>
    </p:spTree>
    <p:extLst>
      <p:ext uri="{BB962C8B-B14F-4D97-AF65-F5344CB8AC3E}">
        <p14:creationId xmlns:p14="http://schemas.microsoft.com/office/powerpoint/2010/main" val="180264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smtClean="0">
                <a:latin typeface="times " charset="0"/>
                <a:ea typeface="宋体-简 常规体" charset="-122"/>
              </a:rPr>
              <a:t>情感分析的基本算法</a:t>
            </a:r>
            <a:endParaRPr kumimoji="1" lang="zh-CN" altLang="en-US" baseline="0" dirty="0">
              <a:latin typeface="times " charset="0"/>
              <a:ea typeface="宋体-简 常规体" charset="-122"/>
            </a:endParaRPr>
          </a:p>
        </p:txBody>
      </p:sp>
      <p:sp>
        <p:nvSpPr>
          <p:cNvPr id="3" name="内容占位符 2"/>
          <p:cNvSpPr>
            <a:spLocks noGrp="1"/>
          </p:cNvSpPr>
          <p:nvPr>
            <p:ph idx="1"/>
          </p:nvPr>
        </p:nvSpPr>
        <p:spPr/>
        <p:txBody>
          <a:bodyPr>
            <a:normAutofit fontScale="70000" lnSpcReduction="20000"/>
          </a:bodyPr>
          <a:lstStyle/>
          <a:p>
            <a:pPr>
              <a:lnSpc>
                <a:spcPct val="150000"/>
              </a:lnSpc>
            </a:pPr>
            <a:r>
              <a:rPr kumimoji="1" lang="zh-CN" altLang="en-US" baseline="0" dirty="0" smtClean="0">
                <a:latin typeface="times " charset="0"/>
                <a:ea typeface="宋体-简 常规体" charset="-122"/>
              </a:rPr>
              <a:t>语词的情感倾向判定</a:t>
            </a:r>
          </a:p>
          <a:p>
            <a:pPr lvl="1">
              <a:lnSpc>
                <a:spcPct val="150000"/>
              </a:lnSpc>
            </a:pPr>
            <a:r>
              <a:rPr lang="zh-CN" altLang="en-US" baseline="0" dirty="0">
                <a:latin typeface="times " charset="0"/>
                <a:ea typeface="宋体-简 常规体" charset="-122"/>
              </a:rPr>
              <a:t>点式互信息 </a:t>
            </a:r>
            <a:r>
              <a:rPr lang="zh-CN" altLang="en-US" baseline="0" dirty="0" smtClean="0">
                <a:latin typeface="times " charset="0"/>
                <a:ea typeface="宋体-简 常规体" charset="-122"/>
              </a:rPr>
              <a:t> </a:t>
            </a:r>
            <a:r>
              <a:rPr lang="en-US" altLang="zh-CN" baseline="0" dirty="0" smtClean="0">
                <a:latin typeface="times " charset="0"/>
                <a:ea typeface="宋体-简 常规体" charset="-122"/>
              </a:rPr>
              <a:t>(</a:t>
            </a:r>
            <a:r>
              <a:rPr lang="en-US" altLang="zh-CN" baseline="0" dirty="0" err="1">
                <a:latin typeface="times " charset="0"/>
                <a:ea typeface="宋体-简 常规体" charset="-122"/>
              </a:rPr>
              <a:t>Pointwise</a:t>
            </a:r>
            <a:r>
              <a:rPr lang="en-US" altLang="zh-CN" baseline="0" dirty="0">
                <a:latin typeface="times " charset="0"/>
                <a:ea typeface="宋体-简 常规体" charset="-122"/>
              </a:rPr>
              <a:t> Mutual Information</a:t>
            </a:r>
            <a:r>
              <a:rPr lang="zh-CN" altLang="en-US" baseline="0" dirty="0">
                <a:latin typeface="times " charset="0"/>
                <a:ea typeface="宋体-简 常规体" charset="-122"/>
              </a:rPr>
              <a:t>，</a:t>
            </a:r>
            <a:r>
              <a:rPr lang="en-US" altLang="zh-CN" baseline="0" dirty="0">
                <a:latin typeface="times " charset="0"/>
                <a:ea typeface="宋体-简 常规体" charset="-122"/>
              </a:rPr>
              <a:t>PMI</a:t>
            </a:r>
            <a:r>
              <a:rPr lang="en-US" altLang="zh-CN" baseline="0" dirty="0" smtClean="0">
                <a:latin typeface="times " charset="0"/>
                <a:ea typeface="宋体-简 常规体" charset="-122"/>
              </a:rPr>
              <a:t>)</a:t>
            </a:r>
            <a:endParaRPr lang="zh-CN" altLang="en-US" baseline="0" dirty="0" smtClean="0">
              <a:latin typeface="times " charset="0"/>
              <a:ea typeface="宋体-简 常规体" charset="-122"/>
            </a:endParaRPr>
          </a:p>
          <a:p>
            <a:pPr lvl="1">
              <a:lnSpc>
                <a:spcPct val="150000"/>
              </a:lnSpc>
            </a:pPr>
            <a:endParaRPr lang="zh-CN" altLang="en-US" baseline="0" dirty="0">
              <a:latin typeface="times " charset="0"/>
              <a:ea typeface="宋体-简 常规体" charset="-122"/>
            </a:endParaRPr>
          </a:p>
          <a:p>
            <a:pPr lvl="1">
              <a:lnSpc>
                <a:spcPct val="150000"/>
              </a:lnSpc>
            </a:pPr>
            <a:endParaRPr lang="zh-CN" altLang="en-US" baseline="0" dirty="0" smtClean="0">
              <a:latin typeface="times " charset="0"/>
              <a:ea typeface="宋体-简 常规体" charset="-122"/>
            </a:endParaRPr>
          </a:p>
          <a:p>
            <a:pPr lvl="1">
              <a:lnSpc>
                <a:spcPct val="150000"/>
              </a:lnSpc>
            </a:pPr>
            <a:endParaRPr lang="zh-CN" altLang="en-US" baseline="0" dirty="0">
              <a:latin typeface="times " charset="0"/>
              <a:ea typeface="宋体-简 常规体" charset="-122"/>
            </a:endParaRPr>
          </a:p>
          <a:p>
            <a:pPr lvl="1">
              <a:lnSpc>
                <a:spcPct val="150000"/>
              </a:lnSpc>
            </a:pPr>
            <a:endParaRPr lang="zh-CN" altLang="en-US" baseline="0" dirty="0" smtClean="0">
              <a:latin typeface="times " charset="0"/>
              <a:ea typeface="宋体-简 常规体" charset="-122"/>
            </a:endParaRPr>
          </a:p>
          <a:p>
            <a:pPr lvl="1">
              <a:lnSpc>
                <a:spcPct val="150000"/>
              </a:lnSpc>
            </a:pPr>
            <a:r>
              <a:rPr lang="zh-CN" altLang="en-US" baseline="0" dirty="0">
                <a:latin typeface="times " charset="0"/>
                <a:ea typeface="宋体-简 常规体" charset="-122"/>
              </a:rPr>
              <a:t>对于给定的语词</a:t>
            </a:r>
            <a:r>
              <a:rPr lang="en-US" altLang="zh-CN" i="1" baseline="0" dirty="0">
                <a:latin typeface="times " charset="0"/>
                <a:ea typeface="宋体-简 常规体" charset="-122"/>
              </a:rPr>
              <a:t>w</a:t>
            </a:r>
            <a:r>
              <a:rPr lang="en-US" altLang="zh-CN" baseline="0" dirty="0">
                <a:latin typeface="times " charset="0"/>
                <a:ea typeface="宋体-简 常规体" charset="-122"/>
              </a:rPr>
              <a:t>1</a:t>
            </a:r>
            <a:r>
              <a:rPr lang="zh-CN" altLang="en-US" baseline="0" dirty="0">
                <a:latin typeface="times " charset="0"/>
                <a:ea typeface="宋体-简 常规体" charset="-122"/>
              </a:rPr>
              <a:t>，</a:t>
            </a:r>
            <a:r>
              <a:rPr lang="en-US" altLang="zh-CN" i="1" baseline="0" dirty="0">
                <a:latin typeface="times " charset="0"/>
                <a:ea typeface="宋体-简 常规体" charset="-122"/>
              </a:rPr>
              <a:t>w</a:t>
            </a:r>
            <a:r>
              <a:rPr lang="en-US" altLang="zh-CN" baseline="0" dirty="0">
                <a:latin typeface="times " charset="0"/>
                <a:ea typeface="宋体-简 常规体" charset="-122"/>
              </a:rPr>
              <a:t>2</a:t>
            </a:r>
            <a:r>
              <a:rPr lang="zh-CN" altLang="en-US" baseline="0" dirty="0">
                <a:latin typeface="times " charset="0"/>
                <a:ea typeface="宋体-简 常规体" charset="-122"/>
              </a:rPr>
              <a:t>，该统计量描述了两个语词之间的联系紧密程度，即两个语 词的联系强度。其中，</a:t>
            </a:r>
            <a:r>
              <a:rPr lang="en-US" altLang="zh-CN" i="1" baseline="0" dirty="0">
                <a:latin typeface="times " charset="0"/>
                <a:ea typeface="宋体-简 常规体" charset="-122"/>
              </a:rPr>
              <a:t>P(w</a:t>
            </a:r>
            <a:r>
              <a:rPr lang="en-US" altLang="zh-CN" baseline="0" dirty="0">
                <a:latin typeface="times " charset="0"/>
                <a:ea typeface="宋体-简 常规体" charset="-122"/>
              </a:rPr>
              <a:t>1)</a:t>
            </a:r>
            <a:r>
              <a:rPr lang="zh-CN" altLang="en-US" baseline="0" dirty="0">
                <a:latin typeface="times " charset="0"/>
                <a:ea typeface="宋体-简 常规体" charset="-122"/>
              </a:rPr>
              <a:t>，</a:t>
            </a:r>
            <a:r>
              <a:rPr lang="en-US" altLang="zh-CN" i="1" baseline="0" dirty="0">
                <a:latin typeface="times " charset="0"/>
                <a:ea typeface="宋体-简 常规体" charset="-122"/>
              </a:rPr>
              <a:t>P</a:t>
            </a:r>
            <a:r>
              <a:rPr lang="en-US" altLang="zh-CN" baseline="0" dirty="0">
                <a:latin typeface="times " charset="0"/>
                <a:ea typeface="宋体-简 常规体" charset="-122"/>
              </a:rPr>
              <a:t>(</a:t>
            </a:r>
            <a:r>
              <a:rPr lang="en-US" altLang="zh-CN" i="1" baseline="0" dirty="0">
                <a:latin typeface="times " charset="0"/>
                <a:ea typeface="宋体-简 常规体" charset="-122"/>
              </a:rPr>
              <a:t>w</a:t>
            </a:r>
            <a:r>
              <a:rPr lang="en-US" altLang="zh-CN" baseline="0" dirty="0">
                <a:latin typeface="times " charset="0"/>
                <a:ea typeface="宋体-简 常规体" charset="-122"/>
              </a:rPr>
              <a:t>2)</a:t>
            </a:r>
            <a:r>
              <a:rPr lang="zh-CN" altLang="en-US" baseline="0" dirty="0">
                <a:latin typeface="times " charset="0"/>
                <a:ea typeface="宋体-简 常规体" charset="-122"/>
              </a:rPr>
              <a:t>为两个语词分别出现的频率，</a:t>
            </a:r>
            <a:r>
              <a:rPr lang="en-US" altLang="zh-CN" i="1" baseline="0" dirty="0">
                <a:latin typeface="times " charset="0"/>
                <a:ea typeface="宋体-简 常规体" charset="-122"/>
              </a:rPr>
              <a:t>P</a:t>
            </a:r>
            <a:r>
              <a:rPr lang="en-US" altLang="zh-CN" baseline="0" dirty="0">
                <a:latin typeface="times " charset="0"/>
                <a:ea typeface="宋体-简 常规体" charset="-122"/>
              </a:rPr>
              <a:t>(</a:t>
            </a:r>
            <a:r>
              <a:rPr lang="en-US" altLang="zh-CN" i="1" baseline="0" dirty="0">
                <a:latin typeface="times " charset="0"/>
                <a:ea typeface="宋体-简 常规体" charset="-122"/>
              </a:rPr>
              <a:t>w</a:t>
            </a:r>
            <a:r>
              <a:rPr lang="en-US" altLang="zh-CN" baseline="0" dirty="0">
                <a:latin typeface="times " charset="0"/>
                <a:ea typeface="宋体-简 常规体" charset="-122"/>
              </a:rPr>
              <a:t>1,</a:t>
            </a:r>
            <a:r>
              <a:rPr lang="en-US" altLang="zh-CN" i="1" baseline="0" dirty="0">
                <a:latin typeface="times " charset="0"/>
                <a:ea typeface="宋体-简 常规体" charset="-122"/>
              </a:rPr>
              <a:t>w</a:t>
            </a:r>
            <a:r>
              <a:rPr lang="en-US" altLang="zh-CN" baseline="0" dirty="0">
                <a:latin typeface="times " charset="0"/>
                <a:ea typeface="宋体-简 常规体" charset="-122"/>
              </a:rPr>
              <a:t>2)</a:t>
            </a:r>
            <a:r>
              <a:rPr lang="zh-CN" altLang="en-US" baseline="0" dirty="0">
                <a:latin typeface="times " charset="0"/>
                <a:ea typeface="宋体-简 常规体" charset="-122"/>
              </a:rPr>
              <a:t>为语词</a:t>
            </a:r>
            <a:r>
              <a:rPr lang="en-US" altLang="zh-CN" i="1" baseline="0" dirty="0">
                <a:latin typeface="times " charset="0"/>
                <a:ea typeface="宋体-简 常规体" charset="-122"/>
              </a:rPr>
              <a:t>w</a:t>
            </a:r>
            <a:r>
              <a:rPr lang="en-US" altLang="zh-CN" baseline="0" dirty="0">
                <a:latin typeface="times " charset="0"/>
                <a:ea typeface="宋体-简 常规体" charset="-122"/>
              </a:rPr>
              <a:t>1</a:t>
            </a:r>
            <a:r>
              <a:rPr lang="zh-CN" altLang="en-US" baseline="0" dirty="0">
                <a:latin typeface="times " charset="0"/>
                <a:ea typeface="宋体-简 常规体" charset="-122"/>
              </a:rPr>
              <a:t>和</a:t>
            </a:r>
            <a:r>
              <a:rPr lang="en-US" altLang="zh-CN" i="1" baseline="0" dirty="0">
                <a:latin typeface="times " charset="0"/>
                <a:ea typeface="宋体-简 常规体" charset="-122"/>
              </a:rPr>
              <a:t>w</a:t>
            </a:r>
            <a:r>
              <a:rPr lang="en-US" altLang="zh-CN" baseline="0" dirty="0">
                <a:latin typeface="times " charset="0"/>
                <a:ea typeface="宋体-简 常规体" charset="-122"/>
              </a:rPr>
              <a:t>2</a:t>
            </a:r>
            <a:r>
              <a:rPr lang="zh-CN" altLang="en-US" baseline="0" dirty="0">
                <a:latin typeface="times " charset="0"/>
                <a:ea typeface="宋体-简 常规体" charset="-122"/>
              </a:rPr>
              <a:t>同 时出现的频率。如果</a:t>
            </a:r>
            <a:r>
              <a:rPr lang="en-US" altLang="zh-CN" i="1" baseline="0" dirty="0">
                <a:latin typeface="times " charset="0"/>
                <a:ea typeface="宋体-简 常规体" charset="-122"/>
              </a:rPr>
              <a:t>w1</a:t>
            </a:r>
            <a:r>
              <a:rPr lang="zh-CN" altLang="en-US" baseline="0" dirty="0">
                <a:latin typeface="times " charset="0"/>
                <a:ea typeface="宋体-简 常规体" charset="-122"/>
              </a:rPr>
              <a:t>，</a:t>
            </a:r>
            <a:r>
              <a:rPr lang="en-US" altLang="zh-CN" i="1" baseline="0" dirty="0">
                <a:latin typeface="times " charset="0"/>
                <a:ea typeface="宋体-简 常规体" charset="-122"/>
              </a:rPr>
              <a:t>w2</a:t>
            </a:r>
            <a:r>
              <a:rPr lang="zh-CN" altLang="en-US" baseline="0" dirty="0">
                <a:latin typeface="times " charset="0"/>
                <a:ea typeface="宋体-简 常规体" charset="-122"/>
              </a:rPr>
              <a:t>两个语词出现的概率相互独立</a:t>
            </a:r>
            <a:r>
              <a:rPr lang="en-US" altLang="zh-CN" baseline="0" dirty="0">
                <a:latin typeface="times " charset="0"/>
                <a:ea typeface="宋体-简 常规体" charset="-122"/>
              </a:rPr>
              <a:t>(</a:t>
            </a:r>
            <a:r>
              <a:rPr lang="zh-CN" altLang="en-US" baseline="0" dirty="0">
                <a:latin typeface="times " charset="0"/>
                <a:ea typeface="宋体-简 常规体" charset="-122"/>
              </a:rPr>
              <a:t>一个词的出现并不伴生另一 个词的出现</a:t>
            </a:r>
            <a:r>
              <a:rPr lang="en-US" altLang="zh-CN" baseline="0" dirty="0">
                <a:latin typeface="times " charset="0"/>
                <a:ea typeface="宋体-简 常规体" charset="-122"/>
              </a:rPr>
              <a:t>)</a:t>
            </a:r>
            <a:r>
              <a:rPr lang="zh-CN" altLang="en-US" baseline="0" dirty="0">
                <a:latin typeface="times " charset="0"/>
                <a:ea typeface="宋体-简 常规体" charset="-122"/>
              </a:rPr>
              <a:t>，则</a:t>
            </a:r>
            <a:r>
              <a:rPr lang="en-US" altLang="zh-CN" baseline="0" dirty="0">
                <a:latin typeface="times " charset="0"/>
                <a:ea typeface="宋体-简 常规体" charset="-122"/>
              </a:rPr>
              <a:t>PMI</a:t>
            </a:r>
            <a:r>
              <a:rPr lang="zh-CN" altLang="en-US" baseline="0" dirty="0">
                <a:latin typeface="times " charset="0"/>
                <a:ea typeface="宋体-简 常规体" charset="-122"/>
              </a:rPr>
              <a:t>值为</a:t>
            </a:r>
            <a:r>
              <a:rPr lang="en-US" altLang="zh-CN" baseline="0" dirty="0">
                <a:latin typeface="times " charset="0"/>
                <a:ea typeface="宋体-简 常规体" charset="-122"/>
              </a:rPr>
              <a:t>0</a:t>
            </a:r>
            <a:r>
              <a:rPr lang="zh-CN" altLang="en-US" baseline="0" dirty="0">
                <a:latin typeface="times " charset="0"/>
                <a:ea typeface="宋体-简 常规体" charset="-122"/>
              </a:rPr>
              <a:t>。若二者不独立，即一个词的出现会提高另一个词出现的概 率，则</a:t>
            </a:r>
            <a:r>
              <a:rPr lang="en-US" altLang="zh-CN" baseline="0" dirty="0">
                <a:latin typeface="times " charset="0"/>
                <a:ea typeface="宋体-简 常规体" charset="-122"/>
              </a:rPr>
              <a:t>PMI</a:t>
            </a:r>
            <a:r>
              <a:rPr lang="zh-CN" altLang="en-US" baseline="0" dirty="0">
                <a:latin typeface="times " charset="0"/>
                <a:ea typeface="宋体-简 常规体" charset="-122"/>
              </a:rPr>
              <a:t>值大于</a:t>
            </a:r>
            <a:r>
              <a:rPr lang="en-US" altLang="zh-CN" baseline="0" dirty="0">
                <a:latin typeface="times " charset="0"/>
                <a:ea typeface="宋体-简 常规体" charset="-122"/>
              </a:rPr>
              <a:t>0</a:t>
            </a:r>
            <a:r>
              <a:rPr lang="zh-CN" altLang="en-US" baseline="0" dirty="0">
                <a:latin typeface="times " charset="0"/>
                <a:ea typeface="宋体-简 常规体" charset="-122"/>
              </a:rPr>
              <a:t>。 </a:t>
            </a:r>
            <a:endParaRPr lang="en-US" altLang="zh-CN" baseline="0" dirty="0">
              <a:latin typeface="times " charset="0"/>
              <a:ea typeface="宋体-简 常规体" charset="-122"/>
            </a:endParaRPr>
          </a:p>
          <a:p>
            <a:endParaRPr kumimoji="1" lang="zh-CN" altLang="en-US" baseline="0" dirty="0">
              <a:solidFill>
                <a:srgbClr val="FF0000"/>
              </a:solidFill>
              <a:latin typeface="times " charset="0"/>
              <a:ea typeface="宋体-简 常规体" charset="-122"/>
            </a:endParaRPr>
          </a:p>
        </p:txBody>
      </p:sp>
      <p:pic>
        <p:nvPicPr>
          <p:cNvPr id="4" name="图片 3"/>
          <p:cNvPicPr>
            <a:picLocks noChangeAspect="1"/>
          </p:cNvPicPr>
          <p:nvPr/>
        </p:nvPicPr>
        <p:blipFill>
          <a:blip r:embed="rId2"/>
          <a:stretch>
            <a:fillRect/>
          </a:stretch>
        </p:blipFill>
        <p:spPr>
          <a:xfrm>
            <a:off x="4406900" y="3111500"/>
            <a:ext cx="3378200" cy="635000"/>
          </a:xfrm>
          <a:prstGeom prst="rect">
            <a:avLst/>
          </a:prstGeom>
        </p:spPr>
      </p:pic>
    </p:spTree>
    <p:extLst>
      <p:ext uri="{BB962C8B-B14F-4D97-AF65-F5344CB8AC3E}">
        <p14:creationId xmlns:p14="http://schemas.microsoft.com/office/powerpoint/2010/main" val="983013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a:latin typeface="times " charset="0"/>
                <a:ea typeface="宋体-简 常规体" charset="-122"/>
              </a:rPr>
              <a:t>情感分析的基本算法</a:t>
            </a:r>
          </a:p>
        </p:txBody>
      </p:sp>
      <p:sp>
        <p:nvSpPr>
          <p:cNvPr id="3" name="内容占位符 2"/>
          <p:cNvSpPr>
            <a:spLocks noGrp="1"/>
          </p:cNvSpPr>
          <p:nvPr>
            <p:ph idx="1"/>
          </p:nvPr>
        </p:nvSpPr>
        <p:spPr>
          <a:xfrm>
            <a:off x="838200" y="1690688"/>
            <a:ext cx="10515600" cy="4944794"/>
          </a:xfrm>
        </p:spPr>
        <p:txBody>
          <a:bodyPr>
            <a:normAutofit fontScale="77500" lnSpcReduction="20000"/>
          </a:bodyPr>
          <a:lstStyle/>
          <a:p>
            <a:pPr>
              <a:lnSpc>
                <a:spcPct val="140000"/>
              </a:lnSpc>
            </a:pPr>
            <a:r>
              <a:rPr kumimoji="1" lang="zh-CN" altLang="en-US" baseline="0" dirty="0" smtClean="0">
                <a:latin typeface="times " charset="0"/>
                <a:ea typeface="宋体-简 常规体" charset="-122"/>
              </a:rPr>
              <a:t>句子的情感分析：基于</a:t>
            </a:r>
            <a:r>
              <a:rPr kumimoji="1" lang="zh-CN" altLang="en-US" baseline="0" dirty="0">
                <a:latin typeface="times " charset="0"/>
                <a:ea typeface="宋体-简 常规体" charset="-122"/>
              </a:rPr>
              <a:t>情感极性词典匹配 </a:t>
            </a:r>
          </a:p>
          <a:p>
            <a:pPr lvl="1">
              <a:lnSpc>
                <a:spcPct val="140000"/>
              </a:lnSpc>
            </a:pPr>
            <a:r>
              <a:rPr lang="zh-CN" altLang="en-US" baseline="0" dirty="0" smtClean="0">
                <a:latin typeface="times " charset="0"/>
                <a:ea typeface="宋体-简 常规体" charset="-122"/>
              </a:rPr>
              <a:t>主要</a:t>
            </a:r>
            <a:r>
              <a:rPr lang="zh-CN" altLang="en-US" baseline="0" dirty="0">
                <a:latin typeface="times " charset="0"/>
                <a:ea typeface="宋体-简 常规体" charset="-122"/>
              </a:rPr>
              <a:t>通过匹配情感词典，确定给定文本 中积极情感词和消极情感词的比例，或者对不同情绪类别</a:t>
            </a:r>
            <a:r>
              <a:rPr lang="en-US" altLang="zh-CN" baseline="0" dirty="0">
                <a:latin typeface="times " charset="0"/>
                <a:ea typeface="宋体-简 常规体" charset="-122"/>
              </a:rPr>
              <a:t>(</a:t>
            </a:r>
            <a:r>
              <a:rPr lang="zh-CN" altLang="en-US" baseline="0" dirty="0">
                <a:latin typeface="times " charset="0"/>
                <a:ea typeface="宋体-简 常规体" charset="-122"/>
              </a:rPr>
              <a:t>如高兴、伤心、愤怒、喜 悦等</a:t>
            </a:r>
            <a:r>
              <a:rPr lang="en-US" altLang="zh-CN" baseline="0" dirty="0">
                <a:latin typeface="times " charset="0"/>
                <a:ea typeface="宋体-简 常规体" charset="-122"/>
              </a:rPr>
              <a:t>)</a:t>
            </a:r>
            <a:r>
              <a:rPr lang="zh-CN" altLang="en-US" baseline="0" dirty="0">
                <a:latin typeface="times " charset="0"/>
                <a:ea typeface="宋体-简 常规体" charset="-122"/>
              </a:rPr>
              <a:t>进行加总，从而判定给定文本的基本情感倾向。 </a:t>
            </a:r>
          </a:p>
          <a:p>
            <a:pPr>
              <a:lnSpc>
                <a:spcPct val="140000"/>
              </a:lnSpc>
            </a:pPr>
            <a:r>
              <a:rPr kumimoji="1" lang="zh-CN" altLang="en-US" baseline="0" dirty="0" smtClean="0">
                <a:latin typeface="times " charset="0"/>
                <a:ea typeface="宋体-简 常规体" charset="-122"/>
              </a:rPr>
              <a:t>主要的情感词典</a:t>
            </a:r>
          </a:p>
          <a:p>
            <a:pPr lvl="1">
              <a:lnSpc>
                <a:spcPct val="140000"/>
              </a:lnSpc>
            </a:pPr>
            <a:r>
              <a:rPr lang="zh-CN" altLang="en-US" baseline="0" dirty="0">
                <a:latin typeface="times " charset="0"/>
                <a:ea typeface="宋体-简 常规体" charset="-122"/>
              </a:rPr>
              <a:t>知网情感词典</a:t>
            </a:r>
            <a:r>
              <a:rPr lang="en-US" altLang="zh-CN" baseline="0" dirty="0" smtClean="0">
                <a:latin typeface="times " charset="0"/>
                <a:ea typeface="宋体-简 常规体" charset="-122"/>
              </a:rPr>
              <a:t>(</a:t>
            </a:r>
            <a:r>
              <a:rPr lang="en-US" altLang="zh-CN" baseline="0" dirty="0" err="1" smtClean="0">
                <a:latin typeface="times " charset="0"/>
                <a:ea typeface="宋体-简 常规体" charset="-122"/>
              </a:rPr>
              <a:t>HowNet</a:t>
            </a:r>
            <a:r>
              <a:rPr lang="en-US" altLang="zh-CN" baseline="0" dirty="0">
                <a:latin typeface="times " charset="0"/>
                <a:ea typeface="宋体-简 常规体" charset="-122"/>
              </a:rPr>
              <a:t>)</a:t>
            </a:r>
            <a:r>
              <a:rPr lang="zh-CN" altLang="en-US" baseline="0" dirty="0">
                <a:latin typeface="times " charset="0"/>
                <a:ea typeface="宋体-简 常规体" charset="-122"/>
              </a:rPr>
              <a:t>。</a:t>
            </a:r>
            <a:r>
              <a:rPr lang="en-US" altLang="zh-CN" baseline="0" dirty="0" err="1">
                <a:latin typeface="times " charset="0"/>
                <a:ea typeface="宋体-简 常规体" charset="-122"/>
              </a:rPr>
              <a:t>HowNet</a:t>
            </a:r>
            <a:r>
              <a:rPr lang="zh-CN" altLang="en-US" baseline="0" dirty="0">
                <a:latin typeface="times " charset="0"/>
                <a:ea typeface="宋体-简 常规体" charset="-122"/>
              </a:rPr>
              <a:t>不仅仅是一个</a:t>
            </a:r>
            <a:r>
              <a:rPr lang="zh-CN" altLang="en-US" baseline="0" dirty="0" smtClean="0">
                <a:latin typeface="times " charset="0"/>
                <a:ea typeface="宋体-简 常规体" charset="-122"/>
              </a:rPr>
              <a:t>情感词典</a:t>
            </a:r>
            <a:r>
              <a:rPr lang="zh-CN" altLang="en-US" baseline="0" dirty="0">
                <a:latin typeface="times " charset="0"/>
                <a:ea typeface="宋体-简 常规体" charset="-122"/>
              </a:rPr>
              <a:t>，还是“以汉语和英语的词语所代表的概念为描述对象，以揭示概念与概念之间以及 概念所具有的属性之间的关系为基本内容的常识知识库”。</a:t>
            </a:r>
            <a:r>
              <a:rPr lang="en-US" altLang="zh-CN" baseline="0" dirty="0">
                <a:latin typeface="times " charset="0"/>
                <a:ea typeface="宋体-简 常规体" charset="-122"/>
              </a:rPr>
              <a:t>[2]</a:t>
            </a:r>
            <a:r>
              <a:rPr lang="en-US" altLang="zh-CN" baseline="0" dirty="0" err="1">
                <a:latin typeface="times " charset="0"/>
                <a:ea typeface="宋体-简 常规体" charset="-122"/>
              </a:rPr>
              <a:t>HowNet</a:t>
            </a:r>
            <a:r>
              <a:rPr lang="zh-CN" altLang="en-US" baseline="0" dirty="0">
                <a:latin typeface="times " charset="0"/>
                <a:ea typeface="宋体-简 常规体" charset="-122"/>
              </a:rPr>
              <a:t>情感分析词表包括主张 词语，即表示“感知”</a:t>
            </a:r>
            <a:r>
              <a:rPr lang="en-US" altLang="zh-CN" baseline="0" dirty="0">
                <a:latin typeface="times " charset="0"/>
                <a:ea typeface="宋体-简 常规体" charset="-122"/>
              </a:rPr>
              <a:t>(</a:t>
            </a:r>
            <a:r>
              <a:rPr lang="zh-CN" altLang="en-US" baseline="0" dirty="0">
                <a:latin typeface="times " charset="0"/>
                <a:ea typeface="宋体-简 常规体" charset="-122"/>
              </a:rPr>
              <a:t>如“发现”“发觉”</a:t>
            </a:r>
            <a:r>
              <a:rPr lang="en-US" altLang="zh-CN" baseline="0" dirty="0">
                <a:latin typeface="times " charset="0"/>
                <a:ea typeface="宋体-简 常规体" charset="-122"/>
              </a:rPr>
              <a:t>)</a:t>
            </a:r>
            <a:r>
              <a:rPr lang="zh-CN" altLang="en-US" baseline="0" dirty="0">
                <a:latin typeface="times " charset="0"/>
                <a:ea typeface="宋体-简 常规体" charset="-122"/>
              </a:rPr>
              <a:t>、“认为”</a:t>
            </a:r>
            <a:r>
              <a:rPr lang="en-US" altLang="zh-CN" baseline="0" dirty="0">
                <a:latin typeface="times " charset="0"/>
                <a:ea typeface="宋体-简 常规体" charset="-122"/>
              </a:rPr>
              <a:t>(</a:t>
            </a:r>
            <a:r>
              <a:rPr lang="zh-CN" altLang="en-US" baseline="0" dirty="0">
                <a:latin typeface="times " charset="0"/>
                <a:ea typeface="宋体-简 常规体" charset="-122"/>
              </a:rPr>
              <a:t>如“觉得”“看待”等</a:t>
            </a:r>
            <a:r>
              <a:rPr lang="en-US" altLang="zh-CN" baseline="0" dirty="0">
                <a:latin typeface="times " charset="0"/>
                <a:ea typeface="宋体-简 常规体" charset="-122"/>
              </a:rPr>
              <a:t>)</a:t>
            </a:r>
            <a:r>
              <a:rPr lang="zh-CN" altLang="en-US" baseline="0" dirty="0">
                <a:latin typeface="times " charset="0"/>
                <a:ea typeface="宋体-简 常规体" charset="-122"/>
              </a:rPr>
              <a:t>、正面情感 词语、正面评价词语、负面情感词语、负面评价词语以及程度级别词语</a:t>
            </a:r>
            <a:r>
              <a:rPr lang="en-US" altLang="zh-CN" baseline="0" dirty="0">
                <a:latin typeface="times " charset="0"/>
                <a:ea typeface="宋体-简 常规体" charset="-122"/>
              </a:rPr>
              <a:t>(Amplifier Words)</a:t>
            </a:r>
            <a:r>
              <a:rPr lang="zh-CN" altLang="en-US" baseline="0" dirty="0">
                <a:latin typeface="times " charset="0"/>
                <a:ea typeface="宋体-简 常规体" charset="-122"/>
              </a:rPr>
              <a:t>。 </a:t>
            </a:r>
          </a:p>
          <a:p>
            <a:pPr lvl="1">
              <a:lnSpc>
                <a:spcPct val="140000"/>
              </a:lnSpc>
            </a:pPr>
            <a:r>
              <a:rPr lang="zh-CN" altLang="en-US" baseline="0" dirty="0">
                <a:latin typeface="times " charset="0"/>
                <a:ea typeface="宋体-简 常规体" charset="-122"/>
              </a:rPr>
              <a:t>台湾大学简体中文情感极性词典</a:t>
            </a:r>
            <a:r>
              <a:rPr lang="en-US" altLang="zh-CN" baseline="0" dirty="0">
                <a:latin typeface="times " charset="0"/>
                <a:ea typeface="宋体-简 常规体" charset="-122"/>
              </a:rPr>
              <a:t>(NTUSD)</a:t>
            </a:r>
            <a:r>
              <a:rPr lang="zh-CN" altLang="en-US" baseline="0" dirty="0" smtClean="0">
                <a:latin typeface="times " charset="0"/>
                <a:ea typeface="宋体-简 常规体" charset="-122"/>
              </a:rPr>
              <a:t>。</a:t>
            </a:r>
            <a:r>
              <a:rPr lang="en-US" altLang="zh-CN" baseline="0" dirty="0" smtClean="0">
                <a:latin typeface="times " charset="0"/>
                <a:ea typeface="宋体-简 常规体" charset="-122"/>
              </a:rPr>
              <a:t>NTUSD</a:t>
            </a:r>
            <a:r>
              <a:rPr lang="zh-CN" altLang="en-US" baseline="0" dirty="0">
                <a:latin typeface="times " charset="0"/>
                <a:ea typeface="宋体-简 常规体" charset="-122"/>
              </a:rPr>
              <a:t>将情感 简单分为</a:t>
            </a:r>
            <a:r>
              <a:rPr lang="en-US" altLang="zh-CN" baseline="0" dirty="0">
                <a:latin typeface="times " charset="0"/>
                <a:ea typeface="宋体-简 常规体" charset="-122"/>
              </a:rPr>
              <a:t>2</a:t>
            </a:r>
            <a:r>
              <a:rPr lang="zh-CN" altLang="en-US" baseline="0" dirty="0">
                <a:latin typeface="times " charset="0"/>
                <a:ea typeface="宋体-简 常规体" charset="-122"/>
              </a:rPr>
              <a:t>类，积极情感和消极情感。消极情感包括</a:t>
            </a:r>
            <a:r>
              <a:rPr lang="en-US" altLang="zh-CN" baseline="0" dirty="0">
                <a:latin typeface="times " charset="0"/>
                <a:ea typeface="宋体-简 常规体" charset="-122"/>
              </a:rPr>
              <a:t>8 200</a:t>
            </a:r>
            <a:r>
              <a:rPr lang="zh-CN" altLang="en-US" baseline="0" dirty="0">
                <a:latin typeface="times " charset="0"/>
                <a:ea typeface="宋体-简 常规体" charset="-122"/>
              </a:rPr>
              <a:t>多个中文字词</a:t>
            </a:r>
            <a:r>
              <a:rPr lang="en-US" altLang="zh-CN" baseline="0" dirty="0">
                <a:latin typeface="times " charset="0"/>
                <a:ea typeface="宋体-简 常规体" charset="-122"/>
              </a:rPr>
              <a:t>;</a:t>
            </a:r>
            <a:r>
              <a:rPr lang="zh-CN" altLang="en-US" baseline="0" dirty="0">
                <a:latin typeface="times " charset="0"/>
                <a:ea typeface="宋体-简 常规体" charset="-122"/>
              </a:rPr>
              <a:t>积极情感包括 </a:t>
            </a:r>
            <a:r>
              <a:rPr lang="en-US" altLang="zh-CN" baseline="0" dirty="0">
                <a:latin typeface="times " charset="0"/>
                <a:ea typeface="宋体-简 常规体" charset="-122"/>
              </a:rPr>
              <a:t>2 800</a:t>
            </a:r>
            <a:r>
              <a:rPr lang="zh-CN" altLang="en-US" baseline="0" dirty="0">
                <a:latin typeface="times " charset="0"/>
                <a:ea typeface="宋体-简 常规体" charset="-122"/>
              </a:rPr>
              <a:t>多个中文字词。研究者进行情感语词匹配时，往往将</a:t>
            </a:r>
            <a:r>
              <a:rPr lang="en-US" altLang="zh-CN" baseline="0" dirty="0" err="1">
                <a:latin typeface="times " charset="0"/>
                <a:ea typeface="宋体-简 常规体" charset="-122"/>
              </a:rPr>
              <a:t>HowNet</a:t>
            </a:r>
            <a:r>
              <a:rPr lang="zh-CN" altLang="en-US" baseline="0" dirty="0">
                <a:latin typeface="times " charset="0"/>
                <a:ea typeface="宋体-简 常规体" charset="-122"/>
              </a:rPr>
              <a:t>和</a:t>
            </a:r>
            <a:r>
              <a:rPr lang="en-US" altLang="zh-CN" baseline="0" dirty="0">
                <a:latin typeface="times " charset="0"/>
                <a:ea typeface="宋体-简 常规体" charset="-122"/>
              </a:rPr>
              <a:t>NTUSD</a:t>
            </a:r>
            <a:r>
              <a:rPr lang="zh-CN" altLang="en-US" baseline="0" dirty="0">
                <a:latin typeface="times " charset="0"/>
                <a:ea typeface="宋体-简 常规体" charset="-122"/>
              </a:rPr>
              <a:t>两个情感词 典组合在一起，去重使用。 </a:t>
            </a:r>
          </a:p>
          <a:p>
            <a:endParaRPr kumimoji="1" lang="zh-CN" altLang="en-US" baseline="0" dirty="0">
              <a:latin typeface="times " charset="0"/>
              <a:ea typeface="宋体-简 常规体" charset="-122"/>
            </a:endParaRPr>
          </a:p>
        </p:txBody>
      </p:sp>
    </p:spTree>
    <p:extLst>
      <p:ext uri="{BB962C8B-B14F-4D97-AF65-F5344CB8AC3E}">
        <p14:creationId xmlns:p14="http://schemas.microsoft.com/office/powerpoint/2010/main" val="47733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aseline="0" dirty="0">
                <a:latin typeface="times " charset="0"/>
                <a:ea typeface="宋体-简 常规体" charset="-122"/>
              </a:rPr>
              <a:t>情感分析的基本算法</a:t>
            </a:r>
          </a:p>
        </p:txBody>
      </p:sp>
      <p:sp>
        <p:nvSpPr>
          <p:cNvPr id="3" name="内容占位符 2"/>
          <p:cNvSpPr>
            <a:spLocks noGrp="1"/>
          </p:cNvSpPr>
          <p:nvPr>
            <p:ph idx="1"/>
          </p:nvPr>
        </p:nvSpPr>
        <p:spPr>
          <a:xfrm>
            <a:off x="838200" y="1690688"/>
            <a:ext cx="10515600" cy="4944794"/>
          </a:xfrm>
        </p:spPr>
        <p:txBody>
          <a:bodyPr>
            <a:normAutofit/>
          </a:bodyPr>
          <a:lstStyle/>
          <a:p>
            <a:pPr>
              <a:lnSpc>
                <a:spcPct val="140000"/>
              </a:lnSpc>
            </a:pPr>
            <a:r>
              <a:rPr kumimoji="1" lang="zh-CN" altLang="en-US" baseline="0" dirty="0" smtClean="0">
                <a:latin typeface="times " charset="0"/>
                <a:ea typeface="宋体-简 常规体" charset="-122"/>
              </a:rPr>
              <a:t>主要的情感词典</a:t>
            </a:r>
          </a:p>
          <a:p>
            <a:pPr lvl="1">
              <a:lnSpc>
                <a:spcPct val="150000"/>
              </a:lnSpc>
            </a:pPr>
            <a:r>
              <a:rPr lang="en-US" altLang="zh-CN" baseline="0" dirty="0">
                <a:latin typeface="times " charset="0"/>
                <a:ea typeface="宋体-简 常规体" charset="-122"/>
              </a:rPr>
              <a:t>LIWC</a:t>
            </a:r>
            <a:r>
              <a:rPr lang="zh-CN" altLang="en-US" baseline="0" dirty="0">
                <a:latin typeface="times " charset="0"/>
                <a:ea typeface="宋体-简 常规体" charset="-122"/>
              </a:rPr>
              <a:t>。</a:t>
            </a:r>
            <a:r>
              <a:rPr lang="en-US" altLang="zh-CN" baseline="0" dirty="0">
                <a:latin typeface="times " charset="0"/>
                <a:ea typeface="宋体-简 常规体" charset="-122"/>
              </a:rPr>
              <a:t>LIWC</a:t>
            </a:r>
            <a:r>
              <a:rPr lang="zh-CN" altLang="en-US" baseline="0" dirty="0">
                <a:latin typeface="times " charset="0"/>
                <a:ea typeface="宋体-简 常规体" charset="-122"/>
              </a:rPr>
              <a:t>词库已经开发了不同的语言版本。英文 版</a:t>
            </a:r>
            <a:r>
              <a:rPr lang="en-US" altLang="zh-CN" baseline="0" dirty="0">
                <a:latin typeface="times " charset="0"/>
                <a:ea typeface="宋体-简 常规体" charset="-122"/>
              </a:rPr>
              <a:t>LIWC</a:t>
            </a:r>
            <a:r>
              <a:rPr lang="zh-CN" altLang="en-US" baseline="0" dirty="0">
                <a:latin typeface="times " charset="0"/>
                <a:ea typeface="宋体-简 常规体" charset="-122"/>
              </a:rPr>
              <a:t>目前包含了</a:t>
            </a:r>
            <a:r>
              <a:rPr lang="en-US" altLang="zh-CN" baseline="0" dirty="0">
                <a:latin typeface="times " charset="0"/>
                <a:ea typeface="宋体-简 常规体" charset="-122"/>
              </a:rPr>
              <a:t>64</a:t>
            </a:r>
            <a:r>
              <a:rPr lang="zh-CN" altLang="en-US" baseline="0" dirty="0">
                <a:latin typeface="times " charset="0"/>
                <a:ea typeface="宋体-简 常规体" charset="-122"/>
              </a:rPr>
              <a:t>个词语类别，例如，常用的语词类别</a:t>
            </a:r>
            <a:r>
              <a:rPr lang="en-US" altLang="zh-CN" baseline="0" dirty="0">
                <a:latin typeface="times " charset="0"/>
                <a:ea typeface="宋体-简 常规体" charset="-122"/>
              </a:rPr>
              <a:t>(</a:t>
            </a:r>
            <a:r>
              <a:rPr lang="zh-CN" altLang="en-US" baseline="0" dirty="0">
                <a:latin typeface="times " charset="0"/>
                <a:ea typeface="宋体-简 常规体" charset="-122"/>
              </a:rPr>
              <a:t>代名词、冠词、应和词、 停顿词等</a:t>
            </a:r>
            <a:r>
              <a:rPr lang="en-US" altLang="zh-CN" baseline="0" dirty="0">
                <a:latin typeface="times " charset="0"/>
                <a:ea typeface="宋体-简 常规体" charset="-122"/>
              </a:rPr>
              <a:t>)</a:t>
            </a:r>
            <a:r>
              <a:rPr lang="zh-CN" altLang="en-US" baseline="0" dirty="0">
                <a:latin typeface="times " charset="0"/>
                <a:ea typeface="宋体-简 常规体" charset="-122"/>
              </a:rPr>
              <a:t>，以及心理特征类别词汇</a:t>
            </a:r>
            <a:r>
              <a:rPr lang="en-US" altLang="zh-CN" baseline="0" dirty="0">
                <a:latin typeface="times " charset="0"/>
                <a:ea typeface="宋体-简 常规体" charset="-122"/>
              </a:rPr>
              <a:t>(</a:t>
            </a:r>
            <a:r>
              <a:rPr lang="zh-CN" altLang="en-US" baseline="0" dirty="0">
                <a:latin typeface="times " charset="0"/>
                <a:ea typeface="宋体-简 常规体" charset="-122"/>
              </a:rPr>
              <a:t>情感词汇、认知词汇</a:t>
            </a:r>
            <a:r>
              <a:rPr lang="en-US" altLang="zh-CN" baseline="0" dirty="0">
                <a:latin typeface="times " charset="0"/>
                <a:ea typeface="宋体-简 常规体" charset="-122"/>
              </a:rPr>
              <a:t>)</a:t>
            </a:r>
            <a:r>
              <a:rPr lang="zh-CN" altLang="en-US" baseline="0" dirty="0">
                <a:latin typeface="times " charset="0"/>
                <a:ea typeface="宋体-简 常规体" charset="-122"/>
              </a:rPr>
              <a:t>等。该词典将情感词汇</a:t>
            </a:r>
            <a:r>
              <a:rPr lang="zh-CN" altLang="en-US" baseline="0" dirty="0" smtClean="0">
                <a:latin typeface="times " charset="0"/>
                <a:ea typeface="宋体-简 常规体" charset="-122"/>
              </a:rPr>
              <a:t>分为</a:t>
            </a:r>
            <a:r>
              <a:rPr lang="zh-CN" altLang="en-US" baseline="0" dirty="0">
                <a:latin typeface="times " charset="0"/>
                <a:ea typeface="宋体-简 常规体" charset="-122"/>
              </a:rPr>
              <a:t>积极情感词汇和消极情感词汇。其中，消极情感词汇包括焦虑、愤怒和伤心 </a:t>
            </a:r>
          </a:p>
          <a:p>
            <a:endParaRPr kumimoji="1" lang="zh-CN" altLang="en-US" baseline="0" dirty="0">
              <a:latin typeface="times " charset="0"/>
              <a:ea typeface="宋体-简 常规体" charset="-122"/>
            </a:endParaRPr>
          </a:p>
        </p:txBody>
      </p:sp>
    </p:spTree>
    <p:extLst>
      <p:ext uri="{BB962C8B-B14F-4D97-AF65-F5344CB8AC3E}">
        <p14:creationId xmlns:p14="http://schemas.microsoft.com/office/powerpoint/2010/main" val="12827459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1624</Words>
  <Application>Microsoft Macintosh PowerPoint</Application>
  <PresentationFormat>自定义</PresentationFormat>
  <Paragraphs>285</Paragraphs>
  <Slides>26</Slides>
  <Notes>4</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第三章、第四章：  情感分析与语义建模</vt:lpstr>
      <vt:lpstr>第一节 情感分析简介</vt:lpstr>
      <vt:lpstr>什么是情感分析？ </vt:lpstr>
      <vt:lpstr>情感分析在传播学研究中的应用</vt:lpstr>
      <vt:lpstr>Python进行情感分析的主要程序包</vt:lpstr>
      <vt:lpstr>Python进行情感分析的主要程序包</vt:lpstr>
      <vt:lpstr>情感分析的基本算法</vt:lpstr>
      <vt:lpstr>情感分析的基本算法</vt:lpstr>
      <vt:lpstr>情感分析的基本算法</vt:lpstr>
      <vt:lpstr>情感分析的基本算法</vt:lpstr>
      <vt:lpstr>情感分析的基本算法</vt:lpstr>
      <vt:lpstr>情感分析的基本算法</vt:lpstr>
      <vt:lpstr>情感分析的基本算法</vt:lpstr>
      <vt:lpstr>情感分析的基本算法</vt:lpstr>
      <vt:lpstr>Naïve Bayes Classification</vt:lpstr>
      <vt:lpstr>Naïve Bayes Classification</vt:lpstr>
      <vt:lpstr>Demo : Use Naive Bayes (NB) Classification to do Sentiment Analysis</vt:lpstr>
      <vt:lpstr>Demo: Use Naive Bayes (NB) Classification to do Sentiment Analysis</vt:lpstr>
      <vt:lpstr>Naïve Bayes Classification</vt:lpstr>
      <vt:lpstr>第二节 语义建模</vt:lpstr>
      <vt:lpstr>Topic Models: Assumptions</vt:lpstr>
      <vt:lpstr>Topic Models: Specific Model </vt:lpstr>
      <vt:lpstr>Topic Models: Input</vt:lpstr>
      <vt:lpstr>Topic Models: Output (1)</vt:lpstr>
      <vt:lpstr>Topic Models: Output (2)</vt:lpstr>
      <vt:lpstr>What can you do next?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第三、四章： 情感分析与语义建模</dc:title>
  <dc:creator>Microsoft Office 用户</dc:creator>
  <cp:lastModifiedBy>chengjun wang</cp:lastModifiedBy>
  <cp:revision>7</cp:revision>
  <dcterms:created xsi:type="dcterms:W3CDTF">2018-09-25T05:41:37Z</dcterms:created>
  <dcterms:modified xsi:type="dcterms:W3CDTF">2018-11-15T09:17:32Z</dcterms:modified>
</cp:coreProperties>
</file>